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7"/>
  </p:notesMasterIdLst>
  <p:handoutMasterIdLst>
    <p:handoutMasterId r:id="rId78"/>
  </p:handoutMasterIdLst>
  <p:sldIdLst>
    <p:sldId id="310" r:id="rId2"/>
    <p:sldId id="472" r:id="rId3"/>
    <p:sldId id="514" r:id="rId4"/>
    <p:sldId id="393" r:id="rId5"/>
    <p:sldId id="394" r:id="rId6"/>
    <p:sldId id="456" r:id="rId7"/>
    <p:sldId id="457" r:id="rId8"/>
    <p:sldId id="458" r:id="rId9"/>
    <p:sldId id="459" r:id="rId10"/>
    <p:sldId id="390" r:id="rId11"/>
    <p:sldId id="528" r:id="rId12"/>
    <p:sldId id="516" r:id="rId13"/>
    <p:sldId id="518" r:id="rId14"/>
    <p:sldId id="466" r:id="rId15"/>
    <p:sldId id="519" r:id="rId16"/>
    <p:sldId id="540" r:id="rId17"/>
    <p:sldId id="520" r:id="rId18"/>
    <p:sldId id="521" r:id="rId19"/>
    <p:sldId id="508" r:id="rId20"/>
    <p:sldId id="522" r:id="rId21"/>
    <p:sldId id="523" r:id="rId22"/>
    <p:sldId id="467" r:id="rId23"/>
    <p:sldId id="527" r:id="rId24"/>
    <p:sldId id="471" r:id="rId25"/>
    <p:sldId id="564" r:id="rId26"/>
    <p:sldId id="565" r:id="rId27"/>
    <p:sldId id="566" r:id="rId28"/>
    <p:sldId id="567" r:id="rId29"/>
    <p:sldId id="526" r:id="rId30"/>
    <p:sldId id="468" r:id="rId31"/>
    <p:sldId id="541" r:id="rId32"/>
    <p:sldId id="437" r:id="rId33"/>
    <p:sldId id="542" r:id="rId34"/>
    <p:sldId id="473" r:id="rId35"/>
    <p:sldId id="543" r:id="rId36"/>
    <p:sldId id="544" r:id="rId37"/>
    <p:sldId id="545" r:id="rId38"/>
    <p:sldId id="561" r:id="rId39"/>
    <p:sldId id="562" r:id="rId40"/>
    <p:sldId id="546" r:id="rId41"/>
    <p:sldId id="477" r:id="rId42"/>
    <p:sldId id="478" r:id="rId43"/>
    <p:sldId id="479" r:id="rId44"/>
    <p:sldId id="480" r:id="rId45"/>
    <p:sldId id="481" r:id="rId46"/>
    <p:sldId id="548" r:id="rId47"/>
    <p:sldId id="482" r:id="rId48"/>
    <p:sldId id="563" r:id="rId49"/>
    <p:sldId id="484" r:id="rId50"/>
    <p:sldId id="485" r:id="rId51"/>
    <p:sldId id="486" r:id="rId52"/>
    <p:sldId id="559" r:id="rId53"/>
    <p:sldId id="550" r:id="rId54"/>
    <p:sldId id="551" r:id="rId55"/>
    <p:sldId id="552" r:id="rId56"/>
    <p:sldId id="553" r:id="rId57"/>
    <p:sldId id="554" r:id="rId58"/>
    <p:sldId id="494" r:id="rId59"/>
    <p:sldId id="555" r:id="rId60"/>
    <p:sldId id="556" r:id="rId61"/>
    <p:sldId id="557" r:id="rId62"/>
    <p:sldId id="558" r:id="rId63"/>
    <p:sldId id="568" r:id="rId64"/>
    <p:sldId id="569" r:id="rId65"/>
    <p:sldId id="560" r:id="rId66"/>
    <p:sldId id="529" r:id="rId67"/>
    <p:sldId id="530" r:id="rId68"/>
    <p:sldId id="532" r:id="rId69"/>
    <p:sldId id="533" r:id="rId70"/>
    <p:sldId id="534" r:id="rId71"/>
    <p:sldId id="536" r:id="rId72"/>
    <p:sldId id="537" r:id="rId73"/>
    <p:sldId id="538" r:id="rId74"/>
    <p:sldId id="539" r:id="rId75"/>
    <p:sldId id="275" r:id="rId76"/>
  </p:sldIdLst>
  <p:sldSz cx="9144000" cy="6858000" type="screen4x3"/>
  <p:notesSz cx="7099300" cy="10234613"/>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ppermann, Ian (ICT Centre, Marsfield)" initials="opp011 "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E4002B"/>
    <a:srgbClr val="E87722"/>
    <a:srgbClr val="00AAD2"/>
    <a:srgbClr val="00ADD6"/>
    <a:srgbClr val="00809E"/>
    <a:srgbClr val="FFB81C"/>
    <a:srgbClr val="F7F7F7"/>
    <a:srgbClr val="005C3E"/>
    <a:srgbClr val="3FAF6F"/>
    <a:srgbClr val="2A754A"/>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1" autoAdjust="0"/>
    <p:restoredTop sz="95971" autoAdjust="0"/>
  </p:normalViewPr>
  <p:slideViewPr>
    <p:cSldViewPr snapToGrid="0" snapToObjects="1">
      <p:cViewPr>
        <p:scale>
          <a:sx n="72" d="100"/>
          <a:sy n="72" d="100"/>
        </p:scale>
        <p:origin x="-1452" y="-30"/>
      </p:cViewPr>
      <p:guideLst>
        <p:guide orient="horz" pos="3676"/>
        <p:guide orient="horz" pos="1967"/>
        <p:guide orient="horz" pos="804"/>
        <p:guide pos="228"/>
      </p:guideLst>
    </p:cSldViewPr>
  </p:slideViewPr>
  <p:notesTextViewPr>
    <p:cViewPr>
      <p:scale>
        <a:sx n="100" d="100"/>
        <a:sy n="100" d="100"/>
      </p:scale>
      <p:origin x="0" y="0"/>
    </p:cViewPr>
  </p:notesTextViewPr>
  <p:sorterViewPr>
    <p:cViewPr>
      <p:scale>
        <a:sx n="50" d="100"/>
        <a:sy n="50" d="100"/>
      </p:scale>
      <p:origin x="0" y="3078"/>
    </p:cViewPr>
  </p:sorterViewPr>
  <p:notesViewPr>
    <p:cSldViewPr snapToGrid="0" snapToObjects="1">
      <p:cViewPr varScale="1">
        <p:scale>
          <a:sx n="55" d="100"/>
          <a:sy n="55" d="100"/>
        </p:scale>
        <p:origin x="-2904" y="-102"/>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r>
              <a:rPr lang="en-US" dirty="0" smtClean="0"/>
              <a:t>Professor Branko Celler</a:t>
            </a:r>
            <a:br>
              <a:rPr lang="en-US" dirty="0" smtClean="0"/>
            </a:br>
            <a:r>
              <a:rPr lang="en-US" dirty="0" smtClean="0"/>
              <a:t>Chief Scientist, CSIRO ICT Centre</a:t>
            </a:r>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r>
              <a:rPr lang="en-US" dirty="0" smtClean="0"/>
              <a:t>HC2012</a:t>
            </a:r>
            <a:br>
              <a:rPr lang="en-US" dirty="0" smtClean="0"/>
            </a:br>
            <a:r>
              <a:rPr lang="en-US" dirty="0" smtClean="0"/>
              <a:t>3</a:t>
            </a:r>
            <a:r>
              <a:rPr lang="en-US" baseline="30000" dirty="0" smtClean="0"/>
              <a:t>rd</a:t>
            </a:r>
            <a:r>
              <a:rPr lang="en-US" dirty="0" smtClean="0"/>
              <a:t> May 2012</a:t>
            </a:r>
            <a:endParaRPr lang="en-US" dirty="0"/>
          </a:p>
        </p:txBody>
      </p:sp>
      <p:sp>
        <p:nvSpPr>
          <p:cNvPr id="4" name="Footer Placeholder 3"/>
          <p:cNvSpPr>
            <a:spLocks noGrp="1"/>
          </p:cNvSpPr>
          <p:nvPr>
            <p:ph type="ftr" sz="quarter" idx="2"/>
          </p:nvPr>
        </p:nvSpPr>
        <p:spPr>
          <a:xfrm>
            <a:off x="0" y="9465241"/>
            <a:ext cx="3076363" cy="767596"/>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r>
              <a:rPr lang="en-US" dirty="0" smtClean="0"/>
              <a:t>E-mail:	branko.celler@csiro.au</a:t>
            </a:r>
          </a:p>
          <a:p>
            <a:pPr>
              <a:defRPr/>
            </a:pPr>
            <a:r>
              <a:rPr lang="en-US" dirty="0" smtClean="0"/>
              <a:t>Tel:	+61 2 9372 4289</a:t>
            </a:r>
            <a:br>
              <a:rPr lang="en-US" dirty="0" smtClean="0"/>
            </a:br>
            <a:r>
              <a:rPr lang="en-US" dirty="0" smtClean="0"/>
              <a:t>Mob:	+61 418 228 297</a:t>
            </a:r>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735623A5-B868-4679-8144-13E280634235}" type="slidenum">
              <a:rPr lang="en-US"/>
              <a:pPr>
                <a:defRPr/>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99870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769BDDD4-07A3-49C3-8D04-6377578ADC4E}" type="datetimeFigureOut">
              <a:rPr lang="en-US"/>
              <a:pPr>
                <a:defRPr/>
              </a:pPr>
              <a:t>5/30/2012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348E5230-3F12-4A60-B83A-70DD9883D08A}" type="slidenum">
              <a:rPr lang="en-US"/>
              <a:pPr>
                <a:defRPr/>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36510042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a:t>
            </a:fld>
            <a:endParaRPr lang="en-US"/>
          </a:p>
        </p:txBody>
      </p:sp>
    </p:spTree>
    <p:extLst>
      <p:ext uri="{BB962C8B-B14F-4D97-AF65-F5344CB8AC3E}">
        <p14:creationId xmlns="" xmlns:p14="http://schemas.microsoft.com/office/powerpoint/2010/main" xmlns:mv="urn:schemas-microsoft-com:mac:vml" xmlns:mc="http://schemas.openxmlformats.org/markup-compatibility/2006" val="18852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46A72-E170-45A2-97BE-2D2F9FBAF5A3}" type="slidenum">
              <a:rPr lang="en-US"/>
              <a:pPr/>
              <a:t>18</a:t>
            </a:fld>
            <a:endParaRPr lang="en-US"/>
          </a:p>
        </p:txBody>
      </p:sp>
      <p:sp>
        <p:nvSpPr>
          <p:cNvPr id="1283074" name="Rectangle 2"/>
          <p:cNvSpPr>
            <a:spLocks noGrp="1" noChangeArrowheads="1"/>
          </p:cNvSpPr>
          <p:nvPr>
            <p:ph type="body" idx="1"/>
          </p:nvPr>
        </p:nvSpPr>
        <p:spPr>
          <a:xfrm>
            <a:off x="944812" y="4865561"/>
            <a:ext cx="5206373" cy="4307143"/>
          </a:xfrm>
          <a:ln/>
        </p:spPr>
        <p:txBody>
          <a:bodyPr lIns="84138" tIns="41275" rIns="84138" bIns="41275"/>
          <a:lstStyle/>
          <a:p>
            <a:pPr defTabSz="760413"/>
            <a:endParaRPr lang="en-US"/>
          </a:p>
        </p:txBody>
      </p:sp>
      <p:sp>
        <p:nvSpPr>
          <p:cNvPr id="1283075" name="Rectangle 3"/>
          <p:cNvSpPr>
            <a:spLocks noGrp="1" noRot="1" noChangeAspect="1" noChangeArrowheads="1" noTextEdit="1"/>
          </p:cNvSpPr>
          <p:nvPr>
            <p:ph type="sldImg"/>
          </p:nvPr>
        </p:nvSpPr>
        <p:spPr>
          <a:xfrm>
            <a:off x="1003300" y="776288"/>
            <a:ext cx="5092700" cy="3821112"/>
          </a:xfrm>
          <a:ln w="12700"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59B08CB-D520-4AFC-9AC8-06D80769F7AD}" type="slidenum">
              <a:rPr lang="en-US"/>
              <a:pPr/>
              <a:t>19</a:t>
            </a:fld>
            <a:endParaRPr lang="en-US"/>
          </a:p>
        </p:txBody>
      </p:sp>
      <p:sp>
        <p:nvSpPr>
          <p:cNvPr id="5122" name="Rectangle 2"/>
          <p:cNvSpPr>
            <a:spLocks noGrp="1" noRot="1" noChangeAspect="1" noChangeArrowheads="1" noTextEdit="1"/>
          </p:cNvSpPr>
          <p:nvPr>
            <p:ph type="sldImg"/>
          </p:nvPr>
        </p:nvSpPr>
        <p:spPr>
          <a:xfrm>
            <a:off x="1154113" y="890588"/>
            <a:ext cx="4789487" cy="3590925"/>
          </a:xfrm>
          <a:ln cap="flat"/>
        </p:spPr>
      </p:sp>
      <p:sp>
        <p:nvSpPr>
          <p:cNvPr id="51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1CF8CC-EA5D-458B-85CD-88F2C21E7613}" type="slidenum">
              <a:rPr lang="en-US"/>
              <a:pPr/>
              <a:t>20</a:t>
            </a:fld>
            <a:endParaRPr lang="en-US"/>
          </a:p>
        </p:txBody>
      </p:sp>
      <p:sp>
        <p:nvSpPr>
          <p:cNvPr id="1285122" name="Rectangle 2"/>
          <p:cNvSpPr>
            <a:spLocks noGrp="1" noRot="1" noChangeAspect="1" noChangeArrowheads="1" noTextEdit="1"/>
          </p:cNvSpPr>
          <p:nvPr>
            <p:ph type="sldImg"/>
          </p:nvPr>
        </p:nvSpPr>
        <p:spPr>
          <a:xfrm>
            <a:off x="992188" y="766763"/>
            <a:ext cx="5116512" cy="3838575"/>
          </a:xfrm>
          <a:ln/>
        </p:spPr>
      </p:sp>
      <p:sp>
        <p:nvSpPr>
          <p:cNvPr id="1285123" name="Rectangle 3"/>
          <p:cNvSpPr>
            <a:spLocks noGrp="1" noChangeArrowheads="1"/>
          </p:cNvSpPr>
          <p:nvPr>
            <p:ph type="body" idx="1"/>
          </p:nvPr>
        </p:nvSpPr>
        <p:spPr>
          <a:xfrm>
            <a:off x="710261" y="4860983"/>
            <a:ext cx="5678779" cy="460695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1DC7B-E450-4C7D-B032-F12B61AE61BB}" type="slidenum">
              <a:rPr lang="en-US"/>
              <a:pPr/>
              <a:t>21</a:t>
            </a:fld>
            <a:endParaRPr lang="en-US"/>
          </a:p>
        </p:txBody>
      </p:sp>
      <p:sp>
        <p:nvSpPr>
          <p:cNvPr id="1287170" name="Rectangle 2"/>
          <p:cNvSpPr>
            <a:spLocks noGrp="1" noRot="1" noChangeAspect="1" noChangeArrowheads="1" noTextEdit="1"/>
          </p:cNvSpPr>
          <p:nvPr>
            <p:ph type="sldImg"/>
          </p:nvPr>
        </p:nvSpPr>
        <p:spPr>
          <a:xfrm>
            <a:off x="2319082" y="766682"/>
            <a:ext cx="2462236" cy="3837979"/>
          </a:xfrm>
          <a:ln/>
        </p:spPr>
      </p:sp>
      <p:sp>
        <p:nvSpPr>
          <p:cNvPr id="1287171" name="Rectangle 3"/>
          <p:cNvSpPr>
            <a:spLocks noGrp="1" noChangeArrowheads="1"/>
          </p:cNvSpPr>
          <p:nvPr>
            <p:ph type="body" idx="1"/>
          </p:nvPr>
        </p:nvSpPr>
        <p:spPr>
          <a:xfrm>
            <a:off x="947014" y="4860983"/>
            <a:ext cx="5205272" cy="4606950"/>
          </a:xfrm>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5B531-C775-402E-A4FC-D0AF340B817E}" type="slidenum">
              <a:rPr lang="en-US"/>
              <a:pPr/>
              <a:t>22</a:t>
            </a:fld>
            <a:endParaRPr lang="en-US"/>
          </a:p>
        </p:txBody>
      </p:sp>
      <p:sp>
        <p:nvSpPr>
          <p:cNvPr id="1291266" name="Rectangle 2"/>
          <p:cNvSpPr>
            <a:spLocks noGrp="1" noRot="1" noChangeAspect="1" noChangeArrowheads="1" noTextEdit="1"/>
          </p:cNvSpPr>
          <p:nvPr>
            <p:ph type="sldImg"/>
          </p:nvPr>
        </p:nvSpPr>
        <p:spPr>
          <a:xfrm>
            <a:off x="992188" y="766763"/>
            <a:ext cx="5116512" cy="3838575"/>
          </a:xfrm>
          <a:ln/>
        </p:spPr>
      </p:sp>
      <p:sp>
        <p:nvSpPr>
          <p:cNvPr id="1291267" name="Rectangle 3"/>
          <p:cNvSpPr>
            <a:spLocks noGrp="1" noChangeArrowheads="1"/>
          </p:cNvSpPr>
          <p:nvPr>
            <p:ph type="body" idx="1"/>
          </p:nvPr>
        </p:nvSpPr>
        <p:spPr>
          <a:xfrm>
            <a:off x="710261" y="4860983"/>
            <a:ext cx="5678779" cy="460695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29D4FBF-E45D-4DB8-A3C1-AF8A87AD2317}" type="slidenum">
              <a:rPr lang="en-US"/>
              <a:pPr/>
              <a:t>23</a:t>
            </a:fld>
            <a:endParaRPr lang="en-US"/>
          </a:p>
        </p:txBody>
      </p:sp>
      <p:sp>
        <p:nvSpPr>
          <p:cNvPr id="68610" name="Rectangle 2"/>
          <p:cNvSpPr>
            <a:spLocks noGrp="1" noRot="1" noChangeAspect="1" noChangeArrowheads="1" noTextEdit="1"/>
          </p:cNvSpPr>
          <p:nvPr>
            <p:ph type="sldImg"/>
          </p:nvPr>
        </p:nvSpPr>
        <p:spPr>
          <a:xfrm>
            <a:off x="1154113" y="889000"/>
            <a:ext cx="4789487" cy="3592513"/>
          </a:xfrm>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DC942-8DF2-4BB9-A5E9-92F351C92310}" type="slidenum">
              <a:rPr lang="en-GB"/>
              <a:pPr/>
              <a:t>24</a:t>
            </a:fld>
            <a:endParaRPr lang="en-GB"/>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94F6ACC-9C41-47EF-B0CF-A590496D4713}" type="slidenum">
              <a:rPr lang="sv-SE" smtClean="0"/>
              <a:pPr/>
              <a:t>25</a:t>
            </a:fld>
            <a:endParaRPr lang="sv-SE"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D91E648-8161-41D8-B8F1-0B09942E2CBE}" type="slidenum">
              <a:rPr lang="sv-SE" smtClean="0"/>
              <a:pPr/>
              <a:t>26</a:t>
            </a:fld>
            <a:endParaRPr lang="sv-SE"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212B5EA-93C2-401F-9BD3-5E7DA119E22D}" type="slidenum">
              <a:rPr lang="sv-SE" smtClean="0"/>
              <a:pPr/>
              <a:t>27</a:t>
            </a:fld>
            <a:endParaRPr lang="sv-SE"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AA63FEFC-A7EF-40CC-8EB5-C272FD6D4BD7}" type="slidenum">
              <a:rPr lang="en-AU" smtClean="0"/>
              <a:pPr/>
              <a:t>6</a:t>
            </a:fld>
            <a:endParaRPr lang="en-AU" smtClean="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xfrm>
            <a:off x="709762" y="4861155"/>
            <a:ext cx="5679779" cy="4605821"/>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C1022-F582-4643-952F-720B8B8CEF78}" type="slidenum">
              <a:rPr lang="en-US"/>
              <a:pPr/>
              <a:t>30</a:t>
            </a:fld>
            <a:endParaRPr lang="en-US"/>
          </a:p>
        </p:txBody>
      </p:sp>
      <p:sp>
        <p:nvSpPr>
          <p:cNvPr id="1293314" name="Rectangle 2"/>
          <p:cNvSpPr>
            <a:spLocks noGrp="1" noRot="1" noChangeAspect="1" noChangeArrowheads="1" noTextEdit="1"/>
          </p:cNvSpPr>
          <p:nvPr>
            <p:ph type="sldImg"/>
          </p:nvPr>
        </p:nvSpPr>
        <p:spPr>
          <a:xfrm>
            <a:off x="992188" y="766763"/>
            <a:ext cx="5116512" cy="3838575"/>
          </a:xfrm>
          <a:ln/>
        </p:spPr>
      </p:sp>
      <p:sp>
        <p:nvSpPr>
          <p:cNvPr id="1293315" name="Rectangle 3"/>
          <p:cNvSpPr>
            <a:spLocks noGrp="1" noChangeArrowheads="1"/>
          </p:cNvSpPr>
          <p:nvPr>
            <p:ph type="body" idx="1"/>
          </p:nvPr>
        </p:nvSpPr>
        <p:spPr>
          <a:xfrm>
            <a:off x="710261" y="4860983"/>
            <a:ext cx="5678779" cy="460695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AC62E2A6-9A07-482F-B6F6-A3BAF0BD1505}" type="slidenum">
              <a:rPr lang="en-AU" smtClean="0">
                <a:latin typeface="Arial" pitchFamily="34" charset="0"/>
              </a:rPr>
              <a:pPr/>
              <a:t>35</a:t>
            </a:fld>
            <a:endParaRPr lang="en-A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68633EE-4A5A-4196-A610-698C0EA83794}" type="slidenum">
              <a:rPr lang="en-US" smtClean="0"/>
              <a:pPr/>
              <a:t>42</a:t>
            </a:fld>
            <a:endParaRPr lang="en-US" smtClean="0"/>
          </a:p>
        </p:txBody>
      </p:sp>
      <p:sp>
        <p:nvSpPr>
          <p:cNvPr id="74755" name="Rectangle 2"/>
          <p:cNvSpPr>
            <a:spLocks noGrp="1" noRot="1" noChangeAspect="1" noChangeArrowheads="1" noTextEdit="1"/>
          </p:cNvSpPr>
          <p:nvPr>
            <p:ph type="sldImg"/>
          </p:nvPr>
        </p:nvSpPr>
        <p:spPr>
          <a:xfrm>
            <a:off x="995363" y="768350"/>
            <a:ext cx="5114925" cy="3836988"/>
          </a:xfrm>
          <a:ln/>
        </p:spPr>
      </p:sp>
      <p:sp>
        <p:nvSpPr>
          <p:cNvPr id="74756" name="Rectangle 3"/>
          <p:cNvSpPr>
            <a:spLocks noGrp="1" noChangeArrowheads="1"/>
          </p:cNvSpPr>
          <p:nvPr>
            <p:ph type="body" idx="1"/>
          </p:nvPr>
        </p:nvSpPr>
        <p:spPr>
          <a:xfrm>
            <a:off x="711200" y="4862513"/>
            <a:ext cx="5676900" cy="4603750"/>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A086AB-96BF-4E85-90A2-6ABFA44BB8D3}" type="slidenum">
              <a:rPr lang="en-US" smtClean="0"/>
              <a:pPr/>
              <a:t>47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CA0D9AC-51B3-4881-BB8E-03202DA6DE4A}" type="slidenum">
              <a:rPr lang="en-US" smtClean="0"/>
              <a:pPr/>
              <a:t>49</a:t>
            </a:fld>
            <a:endParaRPr lang="en-US" smtClean="0"/>
          </a:p>
        </p:txBody>
      </p:sp>
      <p:sp>
        <p:nvSpPr>
          <p:cNvPr id="77827" name="Rectangle 2"/>
          <p:cNvSpPr>
            <a:spLocks noGrp="1" noRot="1" noChangeAspect="1" noChangeArrowheads="1" noTextEdit="1"/>
          </p:cNvSpPr>
          <p:nvPr>
            <p:ph type="sldImg"/>
          </p:nvPr>
        </p:nvSpPr>
        <p:spPr>
          <a:xfrm>
            <a:off x="993775" y="768350"/>
            <a:ext cx="5116513" cy="3838575"/>
          </a:xfrm>
          <a:ln/>
        </p:spPr>
      </p:sp>
      <p:sp>
        <p:nvSpPr>
          <p:cNvPr id="77828" name="Rectangle 3"/>
          <p:cNvSpPr>
            <a:spLocks noGrp="1" noChangeArrowheads="1"/>
          </p:cNvSpPr>
          <p:nvPr>
            <p:ph type="body" idx="1"/>
          </p:nvPr>
        </p:nvSpPr>
        <p:spPr>
          <a:xfrm>
            <a:off x="946150" y="4862513"/>
            <a:ext cx="5207000" cy="4603750"/>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B634125-5B2C-4108-A306-3040BE31805E}" type="slidenum">
              <a:rPr lang="en-US" smtClean="0"/>
              <a:pPr/>
              <a:t>50</a:t>
            </a:fld>
            <a:endParaRPr lang="en-US" smtClean="0"/>
          </a:p>
        </p:txBody>
      </p:sp>
      <p:sp>
        <p:nvSpPr>
          <p:cNvPr id="78851" name="Rectangle 2"/>
          <p:cNvSpPr>
            <a:spLocks noGrp="1" noRot="1" noChangeAspect="1" noChangeArrowheads="1" noTextEdit="1"/>
          </p:cNvSpPr>
          <p:nvPr>
            <p:ph type="sldImg"/>
          </p:nvPr>
        </p:nvSpPr>
        <p:spPr>
          <a:xfrm>
            <a:off x="993775" y="768350"/>
            <a:ext cx="5116513" cy="3838575"/>
          </a:xfrm>
          <a:ln/>
        </p:spPr>
      </p:sp>
      <p:sp>
        <p:nvSpPr>
          <p:cNvPr id="78852" name="Rectangle 3"/>
          <p:cNvSpPr>
            <a:spLocks noGrp="1" noChangeArrowheads="1"/>
          </p:cNvSpPr>
          <p:nvPr>
            <p:ph type="body" idx="1"/>
          </p:nvPr>
        </p:nvSpPr>
        <p:spPr>
          <a:xfrm>
            <a:off x="946150" y="4862513"/>
            <a:ext cx="5207000" cy="460375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4DDFB3D-B598-46B7-ABA2-D6973955C98C}" type="slidenum">
              <a:rPr lang="en-US" smtClean="0"/>
              <a:pPr/>
              <a:t>51</a:t>
            </a:fld>
            <a:endParaRPr lang="en-US" smtClean="0"/>
          </a:p>
        </p:txBody>
      </p:sp>
      <p:sp>
        <p:nvSpPr>
          <p:cNvPr id="79875" name="Rectangle 2"/>
          <p:cNvSpPr>
            <a:spLocks noGrp="1" noRot="1" noChangeAspect="1" noChangeArrowheads="1" noTextEdit="1"/>
          </p:cNvSpPr>
          <p:nvPr>
            <p:ph type="sldImg"/>
          </p:nvPr>
        </p:nvSpPr>
        <p:spPr>
          <a:xfrm>
            <a:off x="993775" y="768350"/>
            <a:ext cx="5116513" cy="3838575"/>
          </a:xfrm>
          <a:ln/>
        </p:spPr>
      </p:sp>
      <p:sp>
        <p:nvSpPr>
          <p:cNvPr id="79876" name="Rectangle 3"/>
          <p:cNvSpPr>
            <a:spLocks noGrp="1" noChangeArrowheads="1"/>
          </p:cNvSpPr>
          <p:nvPr>
            <p:ph type="body" idx="1"/>
          </p:nvPr>
        </p:nvSpPr>
        <p:spPr>
          <a:xfrm>
            <a:off x="946150" y="4862513"/>
            <a:ext cx="5207000" cy="4603750"/>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B23F8A4-B87A-4578-8F31-004564F2568A}" type="slidenum">
              <a:rPr lang="en-US" smtClean="0"/>
              <a:pPr/>
              <a:t>53</a:t>
            </a:fld>
            <a:endParaRPr lang="en-US" smtClean="0"/>
          </a:p>
        </p:txBody>
      </p:sp>
      <p:sp>
        <p:nvSpPr>
          <p:cNvPr id="51203" name="Rectangle 2"/>
          <p:cNvSpPr>
            <a:spLocks noGrp="1" noRot="1" noChangeAspect="1" noChangeArrowheads="1" noTextEdit="1"/>
          </p:cNvSpPr>
          <p:nvPr>
            <p:ph type="sldImg"/>
          </p:nvPr>
        </p:nvSpPr>
        <p:spPr>
          <a:xfrm>
            <a:off x="993775" y="768350"/>
            <a:ext cx="5116513" cy="3836988"/>
          </a:xfrm>
          <a:ln/>
        </p:spPr>
      </p:sp>
      <p:sp>
        <p:nvSpPr>
          <p:cNvPr id="51204" name="Rectangle 3"/>
          <p:cNvSpPr>
            <a:spLocks noGrp="1" noChangeArrowheads="1"/>
          </p:cNvSpPr>
          <p:nvPr>
            <p:ph type="body" idx="1"/>
          </p:nvPr>
        </p:nvSpPr>
        <p:spPr>
          <a:xfrm>
            <a:off x="711201" y="4862513"/>
            <a:ext cx="5676900" cy="4603750"/>
          </a:xfrm>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r>
              <a:rPr lang="en-AU" smtClean="0"/>
              <a:t>CSIRO - Confidential, DO NOT DISTRIBUTE</a:t>
            </a:r>
            <a:endParaRPr lang="en-AU"/>
          </a:p>
        </p:txBody>
      </p:sp>
      <p:sp>
        <p:nvSpPr>
          <p:cNvPr id="6" name="Header Placeholder 5"/>
          <p:cNvSpPr>
            <a:spLocks noGrp="1"/>
          </p:cNvSpPr>
          <p:nvPr>
            <p:ph type="hdr" sz="quarter" idx="11"/>
          </p:nvPr>
        </p:nvSpPr>
        <p:spPr/>
        <p:txBody>
          <a:bodyPr/>
          <a:lstStyle/>
          <a:p>
            <a:r>
              <a:rPr lang="en-AU" smtClean="0"/>
              <a:t>Dr. Branko Celler, Chief Scientist ICT Centre</a:t>
            </a:r>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373A751-2846-4B7F-9E0A-81A30E50877A}" type="slidenum">
              <a:rPr lang="en-US" smtClean="0"/>
              <a:pPr/>
              <a:t>55</a:t>
            </a:fld>
            <a:endParaRPr lang="en-US" smtClean="0"/>
          </a:p>
        </p:txBody>
      </p:sp>
      <p:sp>
        <p:nvSpPr>
          <p:cNvPr id="52227" name="Rectangle 2"/>
          <p:cNvSpPr>
            <a:spLocks noGrp="1" noRot="1" noChangeAspect="1" noChangeArrowheads="1" noTextEdit="1"/>
          </p:cNvSpPr>
          <p:nvPr>
            <p:ph type="sldImg"/>
          </p:nvPr>
        </p:nvSpPr>
        <p:spPr>
          <a:xfrm>
            <a:off x="993775" y="768350"/>
            <a:ext cx="5116513" cy="3836988"/>
          </a:xfrm>
          <a:ln/>
        </p:spPr>
      </p:sp>
      <p:sp>
        <p:nvSpPr>
          <p:cNvPr id="52228" name="Rectangle 3"/>
          <p:cNvSpPr>
            <a:spLocks noGrp="1" noChangeArrowheads="1"/>
          </p:cNvSpPr>
          <p:nvPr>
            <p:ph type="body" idx="1"/>
          </p:nvPr>
        </p:nvSpPr>
        <p:spPr>
          <a:xfrm>
            <a:off x="711201" y="4862513"/>
            <a:ext cx="5676900" cy="4603750"/>
          </a:xfrm>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r>
              <a:rPr lang="en-AU" smtClean="0"/>
              <a:t>CSIRO - Confidential, DO NOT DISTRIBUTE</a:t>
            </a:r>
            <a:endParaRPr lang="en-AU"/>
          </a:p>
        </p:txBody>
      </p:sp>
      <p:sp>
        <p:nvSpPr>
          <p:cNvPr id="6" name="Header Placeholder 5"/>
          <p:cNvSpPr>
            <a:spLocks noGrp="1"/>
          </p:cNvSpPr>
          <p:nvPr>
            <p:ph type="hdr" sz="quarter" idx="11"/>
          </p:nvPr>
        </p:nvSpPr>
        <p:spPr/>
        <p:txBody>
          <a:bodyPr/>
          <a:lstStyle/>
          <a:p>
            <a:r>
              <a:rPr lang="en-AU" smtClean="0"/>
              <a:t>Dr. Branko Celler, Chief Scientist ICT Centre</a:t>
            </a:r>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4F19549-82A3-4997-975B-6B20C0B378B7}" type="slidenum">
              <a:rPr lang="en-US" smtClean="0"/>
              <a:pPr/>
              <a:t>60</a:t>
            </a:fld>
            <a:endParaRPr lang="en-US" smtClean="0"/>
          </a:p>
        </p:txBody>
      </p:sp>
      <p:sp>
        <p:nvSpPr>
          <p:cNvPr id="53251" name="Rectangle 2"/>
          <p:cNvSpPr>
            <a:spLocks noGrp="1" noRot="1" noChangeAspect="1" noChangeArrowheads="1" noTextEdit="1"/>
          </p:cNvSpPr>
          <p:nvPr>
            <p:ph type="sldImg"/>
          </p:nvPr>
        </p:nvSpPr>
        <p:spPr>
          <a:xfrm>
            <a:off x="993775" y="768350"/>
            <a:ext cx="5116513" cy="3836988"/>
          </a:xfrm>
          <a:ln/>
        </p:spPr>
      </p:sp>
      <p:sp>
        <p:nvSpPr>
          <p:cNvPr id="53252" name="Rectangle 3"/>
          <p:cNvSpPr>
            <a:spLocks noGrp="1" noChangeArrowheads="1"/>
          </p:cNvSpPr>
          <p:nvPr>
            <p:ph type="body" idx="1"/>
          </p:nvPr>
        </p:nvSpPr>
        <p:spPr>
          <a:xfrm>
            <a:off x="711201" y="4862513"/>
            <a:ext cx="5676900" cy="4603750"/>
          </a:xfrm>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r>
              <a:rPr lang="en-AU" smtClean="0"/>
              <a:t>CSIRO - Confidential, DO NOT DISTRIBUTE</a:t>
            </a:r>
            <a:endParaRPr lang="en-AU"/>
          </a:p>
        </p:txBody>
      </p:sp>
      <p:sp>
        <p:nvSpPr>
          <p:cNvPr id="6" name="Header Placeholder 5"/>
          <p:cNvSpPr>
            <a:spLocks noGrp="1"/>
          </p:cNvSpPr>
          <p:nvPr>
            <p:ph type="hdr" sz="quarter" idx="11"/>
          </p:nvPr>
        </p:nvSpPr>
        <p:spPr/>
        <p:txBody>
          <a:bodyPr/>
          <a:lstStyle/>
          <a:p>
            <a:r>
              <a:rPr lang="en-AU" smtClean="0"/>
              <a:t>Dr. Branko Celler, Chief Scientist ICT Centre</a:t>
            </a:r>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3ED6ED73-7A17-43F8-9D4F-E0439795909D}" type="slidenum">
              <a:rPr lang="en-AU" smtClean="0"/>
              <a:pPr/>
              <a:t>8</a:t>
            </a:fld>
            <a:endParaRPr lang="en-AU" smtClean="0"/>
          </a:p>
        </p:txBody>
      </p:sp>
      <p:sp>
        <p:nvSpPr>
          <p:cNvPr id="74754" name="Rectangle 2"/>
          <p:cNvSpPr>
            <a:spLocks noGrp="1" noRot="1" noChangeAspect="1" noChangeArrowheads="1" noTextEdit="1"/>
          </p:cNvSpPr>
          <p:nvPr>
            <p:ph type="sldImg"/>
          </p:nvPr>
        </p:nvSpPr>
        <p:spPr>
          <a:xfrm>
            <a:off x="992188" y="768350"/>
            <a:ext cx="5114925" cy="3836988"/>
          </a:xfrm>
          <a:ln/>
        </p:spPr>
      </p:sp>
      <p:sp>
        <p:nvSpPr>
          <p:cNvPr id="7475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71</a:t>
            </a:fld>
            <a:endParaRPr lang="en-US"/>
          </a:p>
        </p:txBody>
      </p:sp>
    </p:spTree>
    <p:extLst>
      <p:ext uri="{BB962C8B-B14F-4D97-AF65-F5344CB8AC3E}">
        <p14:creationId xmlns="" xmlns:p14="http://schemas.microsoft.com/office/powerpoint/2010/main" xmlns:mv="urn:schemas-microsoft-com:mac:vml" xmlns:mc="http://schemas.openxmlformats.org/markup-compatibility/2006" val="1885273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pPr eaLnBrk="1" hangingPunct="1">
              <a:lnSpc>
                <a:spcPct val="80000"/>
              </a:lnSpc>
            </a:pPr>
            <a:endParaRPr lang="en-AU" sz="9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60E2-EC5D-408E-B6FF-B79F0A1E3B03}" type="slidenum">
              <a:rPr lang="en-US"/>
              <a:pPr/>
              <a:t>11</a:t>
            </a:fld>
            <a:endParaRPr lang="en-U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86D23-61DD-457B-8F72-A4D7F8DAD266}" type="slidenum">
              <a:rPr lang="en-US"/>
              <a:pPr/>
              <a:t>12</a:t>
            </a:fld>
            <a:endParaRPr lang="en-US"/>
          </a:p>
        </p:txBody>
      </p:sp>
      <p:sp>
        <p:nvSpPr>
          <p:cNvPr id="953346" name="Rectangle 2"/>
          <p:cNvSpPr>
            <a:spLocks noGrp="1" noRot="1" noChangeAspect="1" noChangeArrowheads="1" noTextEdit="1"/>
          </p:cNvSpPr>
          <p:nvPr>
            <p:ph type="sldImg"/>
          </p:nvPr>
        </p:nvSpPr>
        <p:spPr>
          <a:xfrm>
            <a:off x="995363" y="768350"/>
            <a:ext cx="5113337" cy="3836988"/>
          </a:xfrm>
          <a:ln/>
        </p:spPr>
      </p:sp>
      <p:sp>
        <p:nvSpPr>
          <p:cNvPr id="953347" name="Rectangle 3"/>
          <p:cNvSpPr>
            <a:spLocks noGrp="1" noChangeArrowheads="1"/>
          </p:cNvSpPr>
          <p:nvPr>
            <p:ph type="body" idx="1"/>
          </p:nvPr>
        </p:nvSpPr>
        <p:spPr>
          <a:xfrm>
            <a:off x="710261" y="4860984"/>
            <a:ext cx="5678779" cy="460466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0055FC-58F8-4FA2-8A47-08A71A7081D2}" type="slidenum">
              <a:rPr lang="en-US"/>
              <a:pPr/>
              <a:t>13</a:t>
            </a:fld>
            <a:endParaRPr lang="en-US"/>
          </a:p>
        </p:txBody>
      </p:sp>
      <p:sp>
        <p:nvSpPr>
          <p:cNvPr id="1148930" name="Rectangle 2"/>
          <p:cNvSpPr>
            <a:spLocks noGrp="1" noRot="1" noChangeAspect="1" noChangeArrowheads="1" noTextEdit="1"/>
          </p:cNvSpPr>
          <p:nvPr>
            <p:ph type="sldImg"/>
          </p:nvPr>
        </p:nvSpPr>
        <p:spPr>
          <a:xfrm>
            <a:off x="992188" y="766763"/>
            <a:ext cx="5116512" cy="3838575"/>
          </a:xfrm>
          <a:ln/>
        </p:spPr>
      </p:sp>
      <p:sp>
        <p:nvSpPr>
          <p:cNvPr id="1148931" name="Rectangle 3"/>
          <p:cNvSpPr>
            <a:spLocks noGrp="1" noChangeArrowheads="1"/>
          </p:cNvSpPr>
          <p:nvPr>
            <p:ph type="body" idx="1"/>
          </p:nvPr>
        </p:nvSpPr>
        <p:spPr>
          <a:xfrm>
            <a:off x="710261" y="4860983"/>
            <a:ext cx="5678779" cy="46069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F9144-2138-4934-8763-10E44A9B1554}" type="slidenum">
              <a:rPr lang="en-US"/>
              <a:pPr/>
              <a:t>14</a:t>
            </a:fld>
            <a:endParaRPr lang="en-US"/>
          </a:p>
        </p:txBody>
      </p:sp>
      <p:sp>
        <p:nvSpPr>
          <p:cNvPr id="1266690" name="Rectangle 2"/>
          <p:cNvSpPr>
            <a:spLocks noGrp="1" noRot="1" noChangeAspect="1" noChangeArrowheads="1" noTextEdit="1"/>
          </p:cNvSpPr>
          <p:nvPr>
            <p:ph type="sldImg"/>
          </p:nvPr>
        </p:nvSpPr>
        <p:spPr>
          <a:ln/>
        </p:spPr>
      </p:sp>
      <p:sp>
        <p:nvSpPr>
          <p:cNvPr id="1266691" name="Rectangle 3"/>
          <p:cNvSpPr>
            <a:spLocks noGrp="1" noChangeArrowheads="1"/>
          </p:cNvSpPr>
          <p:nvPr>
            <p:ph type="body" idx="1"/>
          </p:nvPr>
        </p:nvSpPr>
        <p:spPr/>
        <p:txBody>
          <a:bodyPr/>
          <a:lstStyle/>
          <a:p>
            <a:r>
              <a:rPr lang="en-AU"/>
              <a:t>Until recently, ‘aids and appliances’ resided in the organisational shadows of health and social  services. This is now changing. </a:t>
            </a:r>
          </a:p>
          <a:p>
            <a:r>
              <a:rPr lang="en-AU"/>
              <a:t>A more modern expression ‘assistive technology’, or AT for short, is now becoming commonplace as a result of technological advances and a growing appreciation of the ways in which such equipment can support independence. </a:t>
            </a:r>
          </a:p>
          <a:p>
            <a:r>
              <a:rPr lang="en-AU"/>
              <a:t>‘traditional’ AT includes orthotics, prosthetics, wheelchair services, ‘standard’ community equipment and audiology services. I will be concentrating on some of the newer electronic assistive technologies of telecare and telehealthI. The core messages are still very relevant to all those with an interest in promoting the independence of older or disabled people. </a:t>
            </a:r>
          </a:p>
          <a:p>
            <a:r>
              <a:rPr lang="en-AU"/>
              <a:t>New assistive technology can play a vital role in supporting the ways in which millions of older or disabled people can maintain or regain their independence. It also has the potential to modernise the way in which many aspects of health and social care are currently delivered to the benefit of users, carers, service providers and the taxpayer </a:t>
            </a:r>
          </a:p>
          <a:p>
            <a:r>
              <a:rPr lang="en-AU"/>
              <a:t>New assistive technology can play a vital role in supporting the ways in which millions of older or disabled people can maintain or regain their independence. It also has the potential to modernise the way in which many aspects of health and social care are currently delivered to the benefit of users, carers, service providers and the taxpayer</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C052E-34A1-4857-95C2-66140EFA3C87}" type="slidenum">
              <a:rPr lang="en-US"/>
              <a:pPr/>
              <a:t>15</a:t>
            </a:fld>
            <a:endParaRPr lang="en-US"/>
          </a:p>
        </p:txBody>
      </p:sp>
      <p:sp>
        <p:nvSpPr>
          <p:cNvPr id="1276930" name="Rectangle 2"/>
          <p:cNvSpPr>
            <a:spLocks noGrp="1" noRot="1" noChangeAspect="1" noChangeArrowheads="1" noTextEdit="1"/>
          </p:cNvSpPr>
          <p:nvPr>
            <p:ph type="sldImg"/>
          </p:nvPr>
        </p:nvSpPr>
        <p:spPr>
          <a:ln/>
        </p:spPr>
      </p:sp>
      <p:sp>
        <p:nvSpPr>
          <p:cNvPr id="1276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586E6-5841-44E8-BE9D-593A43D3DF18}" type="slidenum">
              <a:rPr lang="en-US"/>
              <a:pPr/>
              <a:t>17</a:t>
            </a:fld>
            <a:endParaRPr lang="en-US"/>
          </a:p>
        </p:txBody>
      </p:sp>
      <p:sp>
        <p:nvSpPr>
          <p:cNvPr id="1281026" name="Rectangle 2"/>
          <p:cNvSpPr>
            <a:spLocks noGrp="1" noRot="1" noChangeAspect="1" noChangeArrowheads="1" noTextEdit="1"/>
          </p:cNvSpPr>
          <p:nvPr>
            <p:ph type="sldImg"/>
          </p:nvPr>
        </p:nvSpPr>
        <p:spPr>
          <a:xfrm>
            <a:off x="2320184" y="768969"/>
            <a:ext cx="2461134" cy="3835691"/>
          </a:xfrm>
          <a:ln/>
        </p:spPr>
      </p:sp>
      <p:sp>
        <p:nvSpPr>
          <p:cNvPr id="1281027" name="Rectangle 3"/>
          <p:cNvSpPr>
            <a:spLocks noGrp="1" noChangeArrowheads="1"/>
          </p:cNvSpPr>
          <p:nvPr>
            <p:ph type="body" idx="1"/>
          </p:nvPr>
        </p:nvSpPr>
        <p:spPr>
          <a:xfrm>
            <a:off x="945913" y="4860984"/>
            <a:ext cx="5207474" cy="460466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1497" y="5500319"/>
            <a:ext cx="9170984" cy="1357681"/>
            <a:chOff x="1497" y="5500319"/>
            <a:chExt cx="9170984" cy="1357681"/>
          </a:xfrm>
        </p:grpSpPr>
        <p:sp>
          <p:nvSpPr>
            <p:cNvPr id="2" name="Rectangle 1"/>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6"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7"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38"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pic>
          <p:nvPicPr>
            <p:cNvPr id="10"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11" name="Group 19"/>
            <p:cNvGrpSpPr/>
            <p:nvPr userDrawn="1"/>
          </p:nvGrpSpPr>
          <p:grpSpPr>
            <a:xfrm>
              <a:off x="360000" y="5807505"/>
              <a:ext cx="814388" cy="95250"/>
              <a:chOff x="3495675" y="5969000"/>
              <a:chExt cx="814388" cy="95250"/>
            </a:xfrm>
            <a:solidFill>
              <a:schemeClr val="accent1"/>
            </a:solidFill>
          </p:grpSpPr>
          <p:sp>
            <p:nvSpPr>
              <p:cNvPr id="1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6"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1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1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2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2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2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2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2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2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9" name="Text Placeholder 8"/>
          <p:cNvSpPr>
            <a:spLocks noGrp="1"/>
          </p:cNvSpPr>
          <p:nvPr userDrawn="1">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AU" smtClean="0"/>
              <a:t>Click to edit Master text styles</a:t>
            </a:r>
          </a:p>
        </p:txBody>
      </p:sp>
      <p:sp>
        <p:nvSpPr>
          <p:cNvPr id="15" name="Text Placeholder 14"/>
          <p:cNvSpPr>
            <a:spLocks noGrp="1"/>
          </p:cNvSpPr>
          <p:nvPr userDrawn="1">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AU" smtClean="0"/>
              <a:t>Click to edit Master text styles</a:t>
            </a:r>
          </a:p>
        </p:txBody>
      </p:sp>
      <p:sp>
        <p:nvSpPr>
          <p:cNvPr id="17" name="Title 15"/>
          <p:cNvSpPr>
            <a:spLocks noGrp="1"/>
          </p:cNvSpPr>
          <p:nvPr userDrawn="1">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AU" smtClean="0"/>
              <a:t>Click to edit Master title style</a:t>
            </a:r>
            <a:endParaRPr lang="en-AU" dirty="0" smtClean="0"/>
          </a:p>
        </p:txBody>
      </p:sp>
    </p:spTree>
    <p:extLst>
      <p:ext uri="{BB962C8B-B14F-4D97-AF65-F5344CB8AC3E}">
        <p14:creationId xmlns="" xmlns:p14="http://schemas.microsoft.com/office/powerpoint/2010/main" xmlns:mv="urn:schemas-microsoft-com:mac:vml" xmlns:mc="http://schemas.openxmlformats.org/markup-compatibility/2006" val="341313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5" name="Text Placeholder 4"/>
          <p:cNvSpPr>
            <a:spLocks noGrp="1"/>
          </p:cNvSpPr>
          <p:nvPr>
            <p:ph type="body" sz="quarter" idx="3"/>
          </p:nvPr>
        </p:nvSpPr>
        <p:spPr>
          <a:xfrm>
            <a:off x="468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7"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12" name="Picture Placeholder 11"/>
          <p:cNvSpPr>
            <a:spLocks noGrp="1"/>
          </p:cNvSpPr>
          <p:nvPr>
            <p:ph type="pic" sz="quarter" idx="15"/>
          </p:nvPr>
        </p:nvSpPr>
        <p:spPr>
          <a:xfrm>
            <a:off x="360363" y="1933250"/>
            <a:ext cx="4140000" cy="3902400"/>
          </a:xfrm>
        </p:spPr>
        <p:txBody>
          <a:bodyPr rtlCol="0">
            <a:noAutofit/>
          </a:bodyPr>
          <a:lstStyle/>
          <a:p>
            <a:pPr lvl="0"/>
            <a:r>
              <a:rPr lang="en-AU" noProof="0" smtClean="0"/>
              <a:t>Drag picture to placeholder or click icon to add</a:t>
            </a:r>
            <a:endParaRPr lang="en-AU" noProof="0" dirty="0"/>
          </a:p>
        </p:txBody>
      </p:sp>
      <p:sp>
        <p:nvSpPr>
          <p:cNvPr id="13" name="Picture Placeholder 11"/>
          <p:cNvSpPr>
            <a:spLocks noGrp="1"/>
          </p:cNvSpPr>
          <p:nvPr>
            <p:ph type="pic" sz="quarter" idx="16"/>
          </p:nvPr>
        </p:nvSpPr>
        <p:spPr>
          <a:xfrm>
            <a:off x="4680363" y="1933250"/>
            <a:ext cx="4140000" cy="3902400"/>
          </a:xfrm>
        </p:spPr>
        <p:txBody>
          <a:bodyPr rtlCol="0">
            <a:noAutofit/>
          </a:bodyPr>
          <a:lstStyle/>
          <a:p>
            <a:pPr lvl="0"/>
            <a:r>
              <a:rPr lang="en-AU" noProof="0" smtClean="0"/>
              <a:t>Drag picture to placeholder or click icon to add</a:t>
            </a:r>
            <a:endParaRPr lang="en-AU" noProof="0" dirty="0"/>
          </a:p>
        </p:txBody>
      </p:sp>
      <p:sp>
        <p:nvSpPr>
          <p:cNvPr id="8" name="Footer Placeholder 4"/>
          <p:cNvSpPr>
            <a:spLocks noGrp="1"/>
          </p:cNvSpPr>
          <p:nvPr>
            <p:ph type="ftr" sz="quarter" idx="17"/>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5" name="Text Placeholder 4"/>
          <p:cNvSpPr>
            <a:spLocks noGrp="1"/>
          </p:cNvSpPr>
          <p:nvPr>
            <p:ph type="body" sz="quarter" idx="3"/>
          </p:nvPr>
        </p:nvSpPr>
        <p:spPr>
          <a:xfrm>
            <a:off x="3244475"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7" name="Text Placeholder 4"/>
          <p:cNvSpPr>
            <a:spLocks noGrp="1"/>
          </p:cNvSpPr>
          <p:nvPr>
            <p:ph type="body" sz="quarter" idx="14"/>
          </p:nvPr>
        </p:nvSpPr>
        <p:spPr>
          <a:xfrm>
            <a:off x="6128588"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10" name="Picture Placeholder 11"/>
          <p:cNvSpPr>
            <a:spLocks noGrp="1"/>
          </p:cNvSpPr>
          <p:nvPr>
            <p:ph type="pic" sz="quarter" idx="17"/>
          </p:nvPr>
        </p:nvSpPr>
        <p:spPr>
          <a:xfrm>
            <a:off x="360363" y="1921374"/>
            <a:ext cx="2700000" cy="3914275"/>
          </a:xfrm>
        </p:spPr>
        <p:txBody>
          <a:bodyPr rtlCol="0">
            <a:noAutofit/>
          </a:bodyPr>
          <a:lstStyle/>
          <a:p>
            <a:pPr lvl="0"/>
            <a:r>
              <a:rPr lang="en-AU" noProof="0" smtClean="0"/>
              <a:t>Drag picture to placeholder or click icon to add</a:t>
            </a:r>
            <a:endParaRPr lang="en-AU" noProof="0" dirty="0"/>
          </a:p>
        </p:txBody>
      </p:sp>
      <p:sp>
        <p:nvSpPr>
          <p:cNvPr id="12" name="Picture Placeholder 11"/>
          <p:cNvSpPr>
            <a:spLocks noGrp="1"/>
          </p:cNvSpPr>
          <p:nvPr>
            <p:ph type="pic" sz="quarter" idx="18"/>
          </p:nvPr>
        </p:nvSpPr>
        <p:spPr>
          <a:xfrm>
            <a:off x="3244475" y="1921374"/>
            <a:ext cx="2700000" cy="3914275"/>
          </a:xfrm>
        </p:spPr>
        <p:txBody>
          <a:bodyPr rtlCol="0">
            <a:noAutofit/>
          </a:bodyPr>
          <a:lstStyle/>
          <a:p>
            <a:pPr lvl="0"/>
            <a:r>
              <a:rPr lang="en-AU" noProof="0" smtClean="0"/>
              <a:t>Drag picture to placeholder or click icon to add</a:t>
            </a:r>
            <a:endParaRPr lang="en-AU" noProof="0" dirty="0"/>
          </a:p>
        </p:txBody>
      </p:sp>
      <p:sp>
        <p:nvSpPr>
          <p:cNvPr id="13" name="Picture Placeholder 11"/>
          <p:cNvSpPr>
            <a:spLocks noGrp="1"/>
          </p:cNvSpPr>
          <p:nvPr>
            <p:ph type="pic" sz="quarter" idx="19"/>
          </p:nvPr>
        </p:nvSpPr>
        <p:spPr>
          <a:xfrm>
            <a:off x="6128588" y="1921374"/>
            <a:ext cx="2700000" cy="3914275"/>
          </a:xfrm>
        </p:spPr>
        <p:txBody>
          <a:bodyPr rtlCol="0">
            <a:noAutofit/>
          </a:bodyPr>
          <a:lstStyle/>
          <a:p>
            <a:pPr lvl="0"/>
            <a:r>
              <a:rPr lang="en-AU" noProof="0" smtClean="0"/>
              <a:t>Drag picture to placeholder or click icon to add</a:t>
            </a:r>
            <a:endParaRPr lang="en-AU" noProof="0" dirty="0"/>
          </a:p>
        </p:txBody>
      </p:sp>
      <p:sp>
        <p:nvSpPr>
          <p:cNvPr id="11" name="Footer Placeholder 4"/>
          <p:cNvSpPr>
            <a:spLocks noGrp="1"/>
          </p:cNvSpPr>
          <p:nvPr>
            <p:ph type="ftr" sz="quarter" idx="20"/>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2" spcCol="360000"/>
          <a:lstStyle>
            <a:lvl2pPr marL="252000" indent="-250825">
              <a:defRPr/>
            </a:lvl2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5"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3" spcCol="360000"/>
          <a:lstStyle>
            <a:lvl2pPr marL="252000" indent="-250825">
              <a:defRPr/>
            </a:lvl2pPr>
            <a:lvl5pPr>
              <a:buClr>
                <a:srgbClr val="4F4C4D"/>
              </a:buClr>
              <a:defRPr>
                <a:solidFill>
                  <a:srgbClr val="484647"/>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5"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1pPr marL="378000" indent="-378000">
              <a:buFont typeface="+mj-lt"/>
              <a:buAutoNum type="arabicPeriod"/>
              <a:defRPr/>
            </a:lvl1pPr>
            <a:lvl2pPr marL="630000" indent="-250825">
              <a:defRPr/>
            </a:lvl2pPr>
            <a:lvl3pPr marL="756000">
              <a:defRPr/>
            </a:lvl3pPr>
            <a:lvl4pPr marL="1008000">
              <a:defRPr/>
            </a:lvl4pPr>
            <a:lvl5pPr marL="1260000">
              <a:buClr>
                <a:srgbClr val="4F4C4D"/>
              </a:buClr>
              <a:defRPr>
                <a:solidFill>
                  <a:srgbClr val="4F4C4D"/>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5"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9300"/>
          </a:xfrm>
        </p:spPr>
        <p:txBody>
          <a:bodyPr/>
          <a:lstStyle>
            <a:lvl1pPr>
              <a:lnSpc>
                <a:spcPct val="85000"/>
              </a:lnSpc>
              <a:spcAft>
                <a:spcPts val="0"/>
              </a:spcAft>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AU" smtClean="0"/>
              <a:t>Click to edit Master text styles</a:t>
            </a:r>
          </a:p>
          <a:p>
            <a:pPr lvl="1"/>
            <a:r>
              <a:rPr lang="en-AU" smtClean="0"/>
              <a:t>Second level</a:t>
            </a:r>
          </a:p>
          <a:p>
            <a:pPr lvl="2"/>
            <a:r>
              <a:rPr lang="en-AU" smtClean="0"/>
              <a:t>Third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5"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 full pictur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360363" y="1276350"/>
            <a:ext cx="8460000" cy="4559300"/>
          </a:xfrm>
        </p:spPr>
        <p:txBody>
          <a:bodyPr rtlCol="0">
            <a:noAutofit/>
          </a:bodyPr>
          <a:lstStyle/>
          <a:p>
            <a:pPr lvl="0"/>
            <a:r>
              <a:rPr lang="en-AU" noProof="0" smtClean="0"/>
              <a:t>Drag picture to placeholder or click icon to add</a:t>
            </a:r>
            <a:endParaRPr lang="en-US" noProof="0" dirty="0"/>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938" y="6056313"/>
            <a:ext cx="9161463" cy="801687"/>
            <a:chOff x="-7938" y="6056313"/>
            <a:chExt cx="9161463" cy="801687"/>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grpSp>
          <p:nvGrpSpPr>
            <p:cNvPr id="6"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10"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1"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p>
            </p:txBody>
          </p:sp>
        </p:grpSp>
        <p:pic>
          <p:nvPicPr>
            <p:cNvPr id="12" name="Picture 78"/>
            <p:cNvPicPr>
              <a:picLocks noChangeAspect="1" noChangeArrowheads="1"/>
            </p:cNvPicPr>
            <p:nvPr userDrawn="1"/>
          </p:nvPicPr>
          <p:blipFill>
            <a:blip r:embed="rId2"/>
            <a:srcRect/>
            <a:stretch>
              <a:fillRect/>
            </a:stretch>
          </p:blipFill>
          <p:spPr bwMode="auto">
            <a:xfrm>
              <a:off x="8459788" y="6191250"/>
              <a:ext cx="454025" cy="454025"/>
            </a:xfrm>
            <a:prstGeom prst="rect">
              <a:avLst/>
            </a:prstGeom>
            <a:noFill/>
            <a:ln w="9525">
              <a:noFill/>
              <a:miter lim="800000"/>
              <a:headEnd/>
              <a:tailEnd/>
            </a:ln>
          </p:spPr>
        </p:pic>
      </p:grpSp>
      <p:sp>
        <p:nvSpPr>
          <p:cNvPr id="9" name="Text Placeholder 8"/>
          <p:cNvSpPr>
            <a:spLocks noGrp="1"/>
          </p:cNvSpPr>
          <p:nvPr>
            <p:ph type="body" sz="quarter" idx="10"/>
          </p:nvPr>
        </p:nvSpPr>
        <p:spPr>
          <a:xfrm>
            <a:off x="360000" y="1276350"/>
            <a:ext cx="7477125" cy="4559301"/>
          </a:xfrm>
        </p:spPr>
        <p:txBody>
          <a:bodyPr/>
          <a:lstStyle>
            <a:lvl1pPr>
              <a:spcAft>
                <a:spcPts val="0"/>
              </a:spcAft>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AU" smtClean="0"/>
              <a:t>Click to edit Master text styles</a:t>
            </a:r>
          </a:p>
          <a:p>
            <a:pPr lvl="1"/>
            <a:r>
              <a:rPr lang="en-AU" smtClean="0"/>
              <a:t>Second level</a:t>
            </a:r>
          </a:p>
          <a:p>
            <a:pPr lvl="2"/>
            <a:r>
              <a:rPr lang="en-AU" smtClean="0"/>
              <a:t>Third level</a:t>
            </a:r>
          </a:p>
        </p:txBody>
      </p:sp>
      <p:sp>
        <p:nvSpPr>
          <p:cNvPr id="13" name="Footer Placeholder 5"/>
          <p:cNvSpPr>
            <a:spLocks noGrp="1"/>
          </p:cNvSpPr>
          <p:nvPr userDrawn="1">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4"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60000" y="3123776"/>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AU" smtClean="0"/>
              <a:t>Click to edit Master title style</a:t>
            </a:r>
            <a:endParaRPr lang="en-AU" dirty="0"/>
          </a:p>
        </p:txBody>
      </p:sp>
      <p:sp>
        <p:nvSpPr>
          <p:cNvPr id="11" name="Text Placeholder 8"/>
          <p:cNvSpPr>
            <a:spLocks noGrp="1"/>
          </p:cNvSpPr>
          <p:nvPr>
            <p:ph type="body" sz="quarter" idx="13"/>
          </p:nvPr>
        </p:nvSpPr>
        <p:spPr>
          <a:xfrm>
            <a:off x="360000" y="4268888"/>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AU" smtClean="0"/>
              <a:t>Click to edit Master text styles</a:t>
            </a:r>
          </a:p>
        </p:txBody>
      </p:sp>
      <p:grpSp>
        <p:nvGrpSpPr>
          <p:cNvPr id="39" name="Group 38"/>
          <p:cNvGrpSpPr/>
          <p:nvPr userDrawn="1"/>
        </p:nvGrpSpPr>
        <p:grpSpPr>
          <a:xfrm>
            <a:off x="-26988" y="357188"/>
            <a:ext cx="9199469" cy="6500812"/>
            <a:chOff x="-26988" y="357188"/>
            <a:chExt cx="9199469" cy="6500812"/>
          </a:xfrm>
        </p:grpSpPr>
        <p:grpSp>
          <p:nvGrpSpPr>
            <p:cNvPr id="25" name="Group 66"/>
            <p:cNvGrpSpPr>
              <a:grpSpLocks/>
            </p:cNvGrpSpPr>
            <p:nvPr userDrawn="1"/>
          </p:nvGrpSpPr>
          <p:grpSpPr bwMode="auto">
            <a:xfrm>
              <a:off x="-26988" y="357188"/>
              <a:ext cx="9178926" cy="2571750"/>
              <a:chOff x="-17463" y="357188"/>
              <a:chExt cx="9186863" cy="2571750"/>
            </a:xfrm>
          </p:grpSpPr>
          <p:sp>
            <p:nvSpPr>
              <p:cNvPr id="26"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27"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28"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29"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0"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1"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2"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3"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4"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5"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6"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7"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nvGrpSpPr>
            <p:cNvPr id="38" name="Group 37"/>
            <p:cNvGrpSpPr/>
            <p:nvPr userDrawn="1"/>
          </p:nvGrpSpPr>
          <p:grpSpPr>
            <a:xfrm>
              <a:off x="1497" y="5500319"/>
              <a:ext cx="9170984" cy="1357681"/>
              <a:chOff x="1497" y="5500319"/>
              <a:chExt cx="9170984" cy="1357681"/>
            </a:xfrm>
          </p:grpSpPr>
          <p:sp>
            <p:nvSpPr>
              <p:cNvPr id="79" name="Rectangle 78"/>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42" name="Group 41"/>
              <p:cNvGrpSpPr/>
              <p:nvPr userDrawn="1"/>
            </p:nvGrpSpPr>
            <p:grpSpPr>
              <a:xfrm>
                <a:off x="1497" y="5500319"/>
                <a:ext cx="9170984" cy="996231"/>
                <a:chOff x="1497" y="5500319"/>
                <a:chExt cx="9170984" cy="996231"/>
              </a:xfrm>
            </p:grpSpPr>
            <p:sp>
              <p:nvSpPr>
                <p:cNvPr id="80"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1"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2"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83"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84"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43" name="Group 19"/>
              <p:cNvGrpSpPr/>
              <p:nvPr userDrawn="1"/>
            </p:nvGrpSpPr>
            <p:grpSpPr>
              <a:xfrm>
                <a:off x="360000" y="5807505"/>
                <a:ext cx="814388" cy="95250"/>
                <a:chOff x="3495675" y="5969000"/>
                <a:chExt cx="814388" cy="95250"/>
              </a:xfrm>
              <a:solidFill>
                <a:schemeClr val="accent1"/>
              </a:solidFill>
            </p:grpSpPr>
            <p:sp>
              <p:nvSpPr>
                <p:cNvPr id="4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4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4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5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AU" smtClean="0"/>
              <a:t>Click to edit Master text styles</a:t>
            </a:r>
          </a:p>
        </p:txBody>
      </p:sp>
    </p:spTree>
    <p:extLst>
      <p:ext uri="{BB962C8B-B14F-4D97-AF65-F5344CB8AC3E}">
        <p14:creationId xmlns="" xmlns:p14="http://schemas.microsoft.com/office/powerpoint/2010/main" xmlns:mv="urn:schemas-microsoft-com:mac:vml" xmlns:mc="http://schemas.openxmlformats.org/markup-compatibility/2006" val="2985130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360000" y="2866540"/>
            <a:ext cx="7469550" cy="720000"/>
          </a:xfrm>
          <a:prstGeom prst="rect">
            <a:avLst/>
          </a:prstGeom>
        </p:spPr>
        <p:txBody>
          <a:bodyPr>
            <a:noAutofit/>
          </a:bodyPr>
          <a:lstStyle>
            <a:lvl1pPr>
              <a:lnSpc>
                <a:spcPct val="85000"/>
              </a:lnSpc>
              <a:spcAft>
                <a:spcPts val="0"/>
              </a:spcAft>
              <a:defRPr sz="5500">
                <a:solidFill>
                  <a:schemeClr val="bg1"/>
                </a:solidFill>
              </a:defRPr>
            </a:lvl1pPr>
          </a:lstStyle>
          <a:p>
            <a:r>
              <a:rPr lang="en-AU" smtClean="0"/>
              <a:t>Click to edit Master title style</a:t>
            </a:r>
            <a:endParaRPr lang="en-US" dirty="0"/>
          </a:p>
        </p:txBody>
      </p:sp>
      <p:sp>
        <p:nvSpPr>
          <p:cNvPr id="13" name="Text Placeholder 12"/>
          <p:cNvSpPr>
            <a:spLocks noGrp="1"/>
          </p:cNvSpPr>
          <p:nvPr>
            <p:ph type="body" sz="quarter" idx="10"/>
          </p:nvPr>
        </p:nvSpPr>
        <p:spPr>
          <a:xfrm>
            <a:off x="360000" y="3712540"/>
            <a:ext cx="2772000" cy="1530000"/>
          </a:xfrm>
        </p:spPr>
        <p:txBody>
          <a:bodyPr>
            <a:noAutofit/>
          </a:bodyPr>
          <a:lstStyle>
            <a:lvl1pPr>
              <a:lnSpc>
                <a:spcPct val="90000"/>
              </a:lnSpc>
              <a:spcAft>
                <a:spcPts val="0"/>
              </a:spcAft>
              <a:defRPr sz="1600" b="1">
                <a:solidFill>
                  <a:srgbClr val="FFFFFF"/>
                </a:solidFill>
              </a:defRPr>
            </a:lvl1pPr>
            <a:lvl2pPr marL="0" indent="0">
              <a:lnSpc>
                <a:spcPct val="90000"/>
              </a:lnSpc>
              <a:spcAft>
                <a:spcPts val="567"/>
              </a:spcAft>
              <a:buNone/>
              <a:defRPr sz="1600">
                <a:solidFill>
                  <a:srgbClr val="FFFFFF"/>
                </a:solidFill>
              </a:defRPr>
            </a:lvl2pPr>
            <a:lvl3pPr marL="266700" indent="-266700">
              <a:lnSpc>
                <a:spcPct val="90000"/>
              </a:lnSpc>
              <a:spcAft>
                <a:spcPts val="0"/>
              </a:spcAft>
              <a:buNone/>
              <a:tabLst>
                <a:tab pos="266700" algn="l"/>
              </a:tabLst>
              <a:defRPr sz="1600">
                <a:solidFill>
                  <a:srgbClr val="FFFFFF"/>
                </a:solidFill>
              </a:defRPr>
            </a:lvl3pPr>
            <a:lvl4pPr>
              <a:defRPr sz="1600">
                <a:solidFill>
                  <a:srgbClr val="FFFFFF"/>
                </a:solidFill>
              </a:defRPr>
            </a:lvl4pPr>
            <a:lvl5pPr>
              <a:defRPr sz="1600">
                <a:solidFill>
                  <a:srgbClr val="FFFFFF"/>
                </a:solidFill>
              </a:defRPr>
            </a:lvl5pPr>
          </a:lstStyle>
          <a:p>
            <a:pPr lvl="0"/>
            <a:r>
              <a:rPr lang="en-AU" smtClean="0"/>
              <a:t>Click to edit Master text styles</a:t>
            </a:r>
          </a:p>
          <a:p>
            <a:pPr lvl="1"/>
            <a:r>
              <a:rPr lang="en-AU" smtClean="0"/>
              <a:t>Second level</a:t>
            </a:r>
          </a:p>
          <a:p>
            <a:pPr lvl="2"/>
            <a:r>
              <a:rPr lang="en-AU" smtClean="0"/>
              <a:t>Third level</a:t>
            </a:r>
          </a:p>
        </p:txBody>
      </p:sp>
      <p:sp>
        <p:nvSpPr>
          <p:cNvPr id="14" name="Text Placeholder 12"/>
          <p:cNvSpPr>
            <a:spLocks noGrp="1"/>
          </p:cNvSpPr>
          <p:nvPr>
            <p:ph type="body" sz="quarter" idx="11"/>
          </p:nvPr>
        </p:nvSpPr>
        <p:spPr>
          <a:xfrm>
            <a:off x="3600000" y="3712540"/>
            <a:ext cx="2772000" cy="1530000"/>
          </a:xfrm>
        </p:spPr>
        <p:txBody>
          <a:bodyPr>
            <a:noAutofit/>
          </a:bodyPr>
          <a:lstStyle>
            <a:lvl1pPr marL="271463" indent="-271463">
              <a:lnSpc>
                <a:spcPct val="90000"/>
              </a:lnSpc>
              <a:spcAft>
                <a:spcPts val="0"/>
              </a:spcAft>
              <a:tabLst>
                <a:tab pos="355600" algn="l"/>
              </a:tabLst>
              <a:defRPr sz="1600" b="1">
                <a:solidFill>
                  <a:srgbClr val="FFFFFF"/>
                </a:solidFill>
              </a:defRPr>
            </a:lvl1pPr>
            <a:lvl2pPr marL="0" indent="0">
              <a:lnSpc>
                <a:spcPct val="90000"/>
              </a:lnSpc>
              <a:spcAft>
                <a:spcPts val="567"/>
              </a:spcAft>
              <a:buNone/>
              <a:defRPr sz="1600">
                <a:solidFill>
                  <a:srgbClr val="FFFFFF"/>
                </a:solidFill>
              </a:defRPr>
            </a:lvl2pPr>
            <a:lvl3pPr marL="271463" indent="-271463">
              <a:lnSpc>
                <a:spcPct val="90000"/>
              </a:lnSpc>
              <a:spcAft>
                <a:spcPts val="0"/>
              </a:spcAft>
              <a:buNone/>
              <a:tabLst>
                <a:tab pos="271463" algn="l"/>
              </a:tabLst>
              <a:defRPr lang="en-AU" sz="1600" kern="1200" dirty="0" smtClean="0">
                <a:solidFill>
                  <a:srgbClr val="FFFFFF"/>
                </a:solidFill>
                <a:latin typeface="+mn-lt"/>
                <a:ea typeface="+mn-ea"/>
                <a:cs typeface="+mn-cs"/>
              </a:defRPr>
            </a:lvl3pPr>
            <a:lvl4pPr>
              <a:defRPr sz="1600">
                <a:solidFill>
                  <a:srgbClr val="FFFFFF"/>
                </a:solidFill>
              </a:defRPr>
            </a:lvl4pPr>
            <a:lvl5pPr>
              <a:defRPr sz="1600">
                <a:solidFill>
                  <a:srgbClr val="FFFFFF"/>
                </a:solidFill>
              </a:defRPr>
            </a:lvl5pPr>
          </a:lstStyle>
          <a:p>
            <a:pPr lvl="0"/>
            <a:r>
              <a:rPr lang="en-AU" smtClean="0"/>
              <a:t>Click to edit Master text styles</a:t>
            </a:r>
          </a:p>
          <a:p>
            <a:pPr lvl="1"/>
            <a:r>
              <a:rPr lang="en-AU" smtClean="0"/>
              <a:t>Second level</a:t>
            </a:r>
          </a:p>
          <a:p>
            <a:pPr lvl="2"/>
            <a:r>
              <a:rPr lang="en-AU" smtClean="0"/>
              <a:t>Third level</a:t>
            </a:r>
          </a:p>
        </p:txBody>
      </p:sp>
      <p:grpSp>
        <p:nvGrpSpPr>
          <p:cNvPr id="24" name="Group 23"/>
          <p:cNvGrpSpPr/>
          <p:nvPr userDrawn="1"/>
        </p:nvGrpSpPr>
        <p:grpSpPr>
          <a:xfrm>
            <a:off x="608" y="5500319"/>
            <a:ext cx="9167813" cy="996950"/>
            <a:chOff x="608" y="5500319"/>
            <a:chExt cx="9167813" cy="996950"/>
          </a:xfrm>
        </p:grpSpPr>
        <p:grpSp>
          <p:nvGrpSpPr>
            <p:cNvPr id="62" name="Group 22"/>
            <p:cNvGrpSpPr>
              <a:grpSpLocks/>
            </p:cNvGrpSpPr>
            <p:nvPr userDrawn="1"/>
          </p:nvGrpSpPr>
          <p:grpSpPr bwMode="auto">
            <a:xfrm>
              <a:off x="608" y="5500319"/>
              <a:ext cx="9167813" cy="996950"/>
              <a:chOff x="-7938" y="5668963"/>
              <a:chExt cx="9167813" cy="996950"/>
            </a:xfrm>
          </p:grpSpPr>
          <p:sp>
            <p:nvSpPr>
              <p:cNvPr id="63"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64"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5"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80"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81" name="Group 19"/>
            <p:cNvGrpSpPr/>
            <p:nvPr userDrawn="1"/>
          </p:nvGrpSpPr>
          <p:grpSpPr>
            <a:xfrm>
              <a:off x="360000" y="5807505"/>
              <a:ext cx="814388" cy="95250"/>
              <a:chOff x="3495675" y="5969000"/>
              <a:chExt cx="814388" cy="95250"/>
            </a:xfrm>
            <a:solidFill>
              <a:schemeClr val="accent1"/>
            </a:solidFill>
          </p:grpSpPr>
          <p:sp>
            <p:nvSpPr>
              <p:cNvPr id="8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85"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8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8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8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8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9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91"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9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9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94"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AU"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B456A38-5240-4FFB-9AAA-478968C9C9C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03313" y="1385888"/>
            <a:ext cx="3595687" cy="49228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51400" y="1385888"/>
            <a:ext cx="3595688" cy="49228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9"/>
          <p:cNvSpPr>
            <a:spLocks noGrp="1" noChangeArrowheads="1"/>
          </p:cNvSpPr>
          <p:nvPr>
            <p:ph type="ftr" sz="quarter" idx="10"/>
          </p:nvPr>
        </p:nvSpPr>
        <p:spPr>
          <a:ln/>
        </p:spPr>
        <p:txBody>
          <a:bodyPr/>
          <a:lstStyle>
            <a:lvl1pPr>
              <a:defRPr/>
            </a:lvl1pPr>
          </a:lstStyle>
          <a:p>
            <a:pPr>
              <a:defRPr/>
            </a:pPr>
            <a:endParaRPr lang="en-A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447800"/>
          </a:xfrm>
          <a:prstGeom prst="rect">
            <a:avLst/>
          </a:prstGeom>
          <a:gradFill rotWithShape="0">
            <a:gsLst>
              <a:gs pos="0">
                <a:srgbClr val="4FA5E3"/>
              </a:gs>
              <a:gs pos="100000">
                <a:schemeClr val="bg1"/>
              </a:gs>
            </a:gsLst>
            <a:lin ang="5400000" scaled="1"/>
          </a:gradFill>
          <a:ln w="9525">
            <a:noFill/>
            <a:miter lim="800000"/>
            <a:headEnd/>
            <a:tailEnd/>
          </a:ln>
          <a:effectLst/>
        </p:spPr>
        <p:txBody>
          <a:bodyPr wrap="none" anchor="ctr"/>
          <a:lstStyle/>
          <a:p>
            <a:pPr>
              <a:defRPr/>
            </a:pPr>
            <a:endParaRPr lang="en-AU"/>
          </a:p>
        </p:txBody>
      </p:sp>
      <p:sp>
        <p:nvSpPr>
          <p:cNvPr id="5" name="Rectangle 10"/>
          <p:cNvSpPr>
            <a:spLocks noChangeArrowheads="1"/>
          </p:cNvSpPr>
          <p:nvPr userDrawn="1"/>
        </p:nvSpPr>
        <p:spPr bwMode="auto">
          <a:xfrm>
            <a:off x="0" y="5410200"/>
            <a:ext cx="9144000" cy="1447800"/>
          </a:xfrm>
          <a:prstGeom prst="rect">
            <a:avLst/>
          </a:prstGeom>
          <a:gradFill rotWithShape="0">
            <a:gsLst>
              <a:gs pos="0">
                <a:schemeClr val="bg1"/>
              </a:gs>
              <a:gs pos="100000">
                <a:srgbClr val="4FA5E3"/>
              </a:gs>
            </a:gsLst>
            <a:lin ang="5400000" scaled="1"/>
          </a:gradFill>
          <a:ln w="9525">
            <a:noFill/>
            <a:miter lim="800000"/>
            <a:headEnd/>
            <a:tailEnd/>
          </a:ln>
          <a:effectLst/>
        </p:spPr>
        <p:txBody>
          <a:bodyPr wrap="none" anchor="ctr"/>
          <a:lstStyle/>
          <a:p>
            <a:pPr>
              <a:defRPr/>
            </a:pPr>
            <a:endParaRPr lang="en-AU"/>
          </a:p>
        </p:txBody>
      </p:sp>
      <p:sp>
        <p:nvSpPr>
          <p:cNvPr id="3074" name="Rectangle 2"/>
          <p:cNvSpPr>
            <a:spLocks noGrp="1" noChangeArrowheads="1"/>
          </p:cNvSpPr>
          <p:nvPr>
            <p:ph type="ctrTitle"/>
          </p:nvPr>
        </p:nvSpPr>
        <p:spPr>
          <a:xfrm>
            <a:off x="684213" y="2924175"/>
            <a:ext cx="7772400" cy="1182688"/>
          </a:xfrm>
        </p:spPr>
        <p:txBody>
          <a:bodyPr/>
          <a:lstStyle>
            <a:lvl1pPr>
              <a:defRPr sz="2800"/>
            </a:lvl1pPr>
          </a:lstStyle>
          <a:p>
            <a:r>
              <a:rPr lang="en-US"/>
              <a:t>Click to edit Master title style</a:t>
            </a:r>
          </a:p>
        </p:txBody>
      </p:sp>
      <p:sp>
        <p:nvSpPr>
          <p:cNvPr id="3075" name="Rectangle 3"/>
          <p:cNvSpPr>
            <a:spLocks noGrp="1" noChangeArrowheads="1"/>
          </p:cNvSpPr>
          <p:nvPr>
            <p:ph type="subTitle" idx="1"/>
          </p:nvPr>
        </p:nvSpPr>
        <p:spPr>
          <a:xfrm>
            <a:off x="1371600" y="4365625"/>
            <a:ext cx="6400800" cy="1273175"/>
          </a:xfrm>
        </p:spPr>
        <p:txBody>
          <a:bodyPr/>
          <a:lstStyle>
            <a:lvl1pPr marL="0" indent="0" algn="ctr">
              <a:buFont typeface="Century Gothic" pitchFamily="34" charset="0"/>
              <a:buNone/>
              <a:defRPr sz="2800"/>
            </a:lvl1pPr>
          </a:lstStyle>
          <a:p>
            <a:r>
              <a:rPr lang="en-US" dirty="0"/>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457200" y="274638"/>
            <a:ext cx="8229600" cy="58515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9C0B7E-4D3E-485B-9BDD-52FFFF8FB6BE}" type="slidenum">
              <a:rPr lang="sv-SE"/>
              <a:pPr>
                <a:defRPr/>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AU" smtClean="0"/>
              <a:t>Click to edit Master text styles</a:t>
            </a:r>
          </a:p>
        </p:txBody>
      </p:sp>
      <p:sp>
        <p:nvSpPr>
          <p:cNvPr id="17" name="Title 15"/>
          <p:cNvSpPr>
            <a:spLocks noGrp="1"/>
          </p:cNvSpPr>
          <p:nvPr>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AU" smtClean="0"/>
              <a:t>Click to edit Master title style</a:t>
            </a:r>
            <a:endParaRPr lang="en-AU" dirty="0" smtClean="0"/>
          </a:p>
        </p:txBody>
      </p:sp>
      <p:grpSp>
        <p:nvGrpSpPr>
          <p:cNvPr id="26" name="Group 25"/>
          <p:cNvGrpSpPr/>
          <p:nvPr userDrawn="1"/>
        </p:nvGrpSpPr>
        <p:grpSpPr>
          <a:xfrm>
            <a:off x="608" y="5500319"/>
            <a:ext cx="9167813" cy="996950"/>
            <a:chOff x="608" y="5500319"/>
            <a:chExt cx="9167813" cy="996950"/>
          </a:xfrm>
        </p:grpSpPr>
        <p:grpSp>
          <p:nvGrpSpPr>
            <p:cNvPr id="24" name="Group 22"/>
            <p:cNvGrpSpPr>
              <a:grpSpLocks/>
            </p:cNvGrpSpPr>
            <p:nvPr userDrawn="1"/>
          </p:nvGrpSpPr>
          <p:grpSpPr bwMode="auto">
            <a:xfrm>
              <a:off x="608" y="5500319"/>
              <a:ext cx="9167813" cy="996950"/>
              <a:chOff x="-7938" y="5668963"/>
              <a:chExt cx="9167813" cy="996950"/>
            </a:xfrm>
          </p:grpSpPr>
          <p:sp>
            <p:nvSpPr>
              <p:cNvPr id="25"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45"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46"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23"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52" name="Group 19"/>
            <p:cNvGrpSpPr/>
            <p:nvPr userDrawn="1"/>
          </p:nvGrpSpPr>
          <p:grpSpPr>
            <a:xfrm>
              <a:off x="360000" y="5807505"/>
              <a:ext cx="814388" cy="95250"/>
              <a:chOff x="3495675" y="5969000"/>
              <a:chExt cx="814388" cy="95250"/>
            </a:xfrm>
            <a:solidFill>
              <a:schemeClr val="accent1"/>
            </a:solidFill>
          </p:grpSpPr>
          <p:sp>
            <p:nvSpPr>
              <p:cNvPr id="53"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4"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56"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6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6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62"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6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6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65"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AU"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60000" y="3122613"/>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AU" smtClean="0"/>
              <a:t>Click to edit Master title style</a:t>
            </a:r>
            <a:endParaRPr lang="en-AU" dirty="0"/>
          </a:p>
        </p:txBody>
      </p:sp>
      <p:sp>
        <p:nvSpPr>
          <p:cNvPr id="11"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AU" smtClean="0"/>
              <a:t>Click to edit Master text styles</a:t>
            </a:r>
          </a:p>
        </p:txBody>
      </p:sp>
      <p:sp>
        <p:nvSpPr>
          <p:cNvPr id="7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AU" smtClean="0"/>
              <a:t>Click to edit Master text styles</a:t>
            </a:r>
          </a:p>
        </p:txBody>
      </p:sp>
      <p:grpSp>
        <p:nvGrpSpPr>
          <p:cNvPr id="37" name="Group 36"/>
          <p:cNvGrpSpPr/>
          <p:nvPr userDrawn="1"/>
        </p:nvGrpSpPr>
        <p:grpSpPr>
          <a:xfrm>
            <a:off x="-26988" y="357188"/>
            <a:ext cx="9195409" cy="6140081"/>
            <a:chOff x="-26988" y="357188"/>
            <a:chExt cx="9195409" cy="6140081"/>
          </a:xfrm>
        </p:grpSpPr>
        <p:grpSp>
          <p:nvGrpSpPr>
            <p:cNvPr id="36" name="Group 35"/>
            <p:cNvGrpSpPr/>
            <p:nvPr userDrawn="1"/>
          </p:nvGrpSpPr>
          <p:grpSpPr>
            <a:xfrm>
              <a:off x="608" y="5500319"/>
              <a:ext cx="9167813" cy="996950"/>
              <a:chOff x="608" y="5500319"/>
              <a:chExt cx="9167813" cy="996950"/>
            </a:xfrm>
          </p:grpSpPr>
          <p:grpSp>
            <p:nvGrpSpPr>
              <p:cNvPr id="57"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62" name="Picture 78"/>
              <p:cNvPicPr>
                <a:picLocks noChangeAspect="1" noChangeArrowheads="1"/>
              </p:cNvPicPr>
              <p:nvPr userDrawn="1"/>
            </p:nvPicPr>
            <p:blipFill>
              <a:blip r:embed="rId2"/>
              <a:srcRect/>
              <a:stretch>
                <a:fillRect/>
              </a:stretch>
            </p:blipFill>
            <p:spPr bwMode="auto">
              <a:xfrm>
                <a:off x="8169275" y="5675743"/>
                <a:ext cx="655638" cy="655637"/>
              </a:xfrm>
              <a:prstGeom prst="rect">
                <a:avLst/>
              </a:prstGeom>
              <a:noFill/>
              <a:ln w="9525">
                <a:noFill/>
                <a:miter lim="800000"/>
                <a:headEnd/>
                <a:tailEnd/>
              </a:ln>
            </p:spPr>
          </p:pic>
          <p:grpSp>
            <p:nvGrpSpPr>
              <p:cNvPr id="63" name="Group 19"/>
              <p:cNvGrpSpPr/>
              <p:nvPr userDrawn="1"/>
            </p:nvGrpSpPr>
            <p:grpSpPr>
              <a:xfrm>
                <a:off x="360000" y="5807505"/>
                <a:ext cx="814388" cy="95250"/>
                <a:chOff x="3495675" y="5969000"/>
                <a:chExt cx="814388" cy="95250"/>
              </a:xfrm>
              <a:solidFill>
                <a:schemeClr val="accent1"/>
              </a:solidFill>
            </p:grpSpPr>
            <p:sp>
              <p:nvSpPr>
                <p:cNvPr id="6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6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6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6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7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7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7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7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7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7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95" name="Group 66"/>
            <p:cNvGrpSpPr>
              <a:grpSpLocks/>
            </p:cNvGrpSpPr>
            <p:nvPr userDrawn="1"/>
          </p:nvGrpSpPr>
          <p:grpSpPr bwMode="auto">
            <a:xfrm>
              <a:off x="-26988" y="357188"/>
              <a:ext cx="9178926" cy="2571750"/>
              <a:chOff x="-17463" y="357188"/>
              <a:chExt cx="9186863" cy="2571750"/>
            </a:xfrm>
          </p:grpSpPr>
          <p:sp>
            <p:nvSpPr>
              <p:cNvPr id="96"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97"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98"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99"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100"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101"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102"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103"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104"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105"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106"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107"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11" name="Text Placeholder 10"/>
          <p:cNvSpPr>
            <a:spLocks noGrp="1"/>
          </p:cNvSpPr>
          <p:nvPr>
            <p:ph type="body" sz="quarter" idx="15"/>
          </p:nvPr>
        </p:nvSpPr>
        <p:spPr>
          <a:xfrm>
            <a:off x="360363" y="1276350"/>
            <a:ext cx="8459787" cy="4559300"/>
          </a:xfrm>
        </p:spPr>
        <p:txBody>
          <a:bodyPr>
            <a:noAutofit/>
          </a:bodyPr>
          <a:lstStyle>
            <a:lvl1pPr marL="378000" indent="-378000">
              <a:buFont typeface="+mj-lt"/>
              <a:buAutoNum type="arabicPeriod"/>
              <a:defRPr/>
            </a:lvl1pPr>
            <a:lvl2pPr marL="648000" indent="-270000">
              <a:defRPr/>
            </a:lvl2pPr>
            <a:lvl3pPr marL="648000" indent="-270000">
              <a:defRPr/>
            </a:lvl3pPr>
            <a:lvl4pPr marL="648000" indent="-270000">
              <a:defRPr/>
            </a:lvl4pPr>
            <a:lvl5pPr marL="648000" indent="-270000">
              <a:defRPr/>
            </a:lvl5pPr>
            <a:lvl6pPr marL="648000" indent="-270000">
              <a:defRPr/>
            </a:lvl6pPr>
            <a:lvl7pPr marL="648000" indent="-270000">
              <a:defRPr/>
            </a:lvl7pPr>
            <a:lvl8pPr marL="648000" indent="-270000">
              <a:defRPr/>
            </a:lvl8pPr>
            <a:lvl9pPr marL="648000" indent="-270000">
              <a:defRPr/>
            </a:lvl9pPr>
          </a:lstStyle>
          <a:p>
            <a:pPr lvl="0"/>
            <a:r>
              <a:rPr lang="en-AU" smtClean="0"/>
              <a:t>Click to edit Master text styles</a:t>
            </a:r>
          </a:p>
          <a:p>
            <a:pPr lvl="1"/>
            <a:r>
              <a:rPr lang="en-AU" smtClean="0"/>
              <a:t>Second level</a:t>
            </a:r>
          </a:p>
        </p:txBody>
      </p:sp>
      <p:sp>
        <p:nvSpPr>
          <p:cNvPr id="4" name="Footer Placeholder 4"/>
          <p:cNvSpPr>
            <a:spLocks noGrp="1"/>
          </p:cNvSpPr>
          <p:nvPr>
            <p:ph type="ftr" sz="quarter" idx="16"/>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p:txBody>
      </p:sp>
      <p:sp>
        <p:nvSpPr>
          <p:cNvPr id="8" name="Text Placeholder 7"/>
          <p:cNvSpPr>
            <a:spLocks noGrp="1"/>
          </p:cNvSpPr>
          <p:nvPr>
            <p:ph type="body" sz="quarter" idx="13"/>
          </p:nvPr>
        </p:nvSpPr>
        <p:spPr>
          <a:xfrm>
            <a:off x="360363" y="270000"/>
            <a:ext cx="8460000" cy="893782"/>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lang="en-AU" sz="2200" kern="1200" dirty="0" smtClean="0">
                <a:solidFill>
                  <a:srgbClr val="000000"/>
                </a:solidFill>
                <a:latin typeface="+mn-lt"/>
                <a:ea typeface="ヒラギノ角ゴ Pro W3" pitchFamily="-112" charset="-128"/>
                <a:cs typeface="ヒラギノ角ゴ Pro W3"/>
              </a:defRPr>
            </a:lvl2pPr>
          </a:lstStyle>
          <a:p>
            <a:pPr lvl="0"/>
            <a:r>
              <a:rPr lang="en-AU" dirty="0" smtClean="0"/>
              <a:t>Click to edit Master text styles</a:t>
            </a:r>
          </a:p>
          <a:p>
            <a:pPr marL="252000" lvl="1" indent="-249193" algn="l" defTabSz="1279295" rtl="0" eaLnBrk="0" fontAlgn="base" hangingPunct="0">
              <a:lnSpc>
                <a:spcPct val="100000"/>
              </a:lnSpc>
              <a:spcBef>
                <a:spcPct val="20000"/>
              </a:spcBef>
              <a:spcAft>
                <a:spcPct val="0"/>
              </a:spcAft>
              <a:buFont typeface="Arial" pitchFamily="34" charset="0"/>
              <a:buChar char="•"/>
            </a:pPr>
            <a:r>
              <a:rPr lang="en-AU" dirty="0" smtClean="0"/>
              <a:t>Second level</a:t>
            </a:r>
          </a:p>
          <a:p>
            <a:pPr lvl="2"/>
            <a:r>
              <a:rPr lang="en-AU" dirty="0" smtClean="0"/>
              <a:t>Third level</a:t>
            </a:r>
          </a:p>
          <a:p>
            <a:pPr lvl="3"/>
            <a:r>
              <a:rPr lang="en-AU" dirty="0" smtClean="0"/>
              <a:t>Fourth level</a:t>
            </a:r>
          </a:p>
        </p:txBody>
      </p:sp>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baseline="0">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dirty="0" smtClean="0"/>
              <a:t>Click to edit Master text styles</a:t>
            </a:r>
          </a:p>
          <a:p>
            <a:pPr lvl="1"/>
            <a:r>
              <a:rPr lang="en-AU" dirty="0" smtClean="0"/>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text or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8" name="Picture Placeholder 7"/>
          <p:cNvSpPr>
            <a:spLocks noGrp="1"/>
          </p:cNvSpPr>
          <p:nvPr>
            <p:ph type="pic" sz="quarter" idx="15"/>
          </p:nvPr>
        </p:nvSpPr>
        <p:spPr>
          <a:xfrm>
            <a:off x="4680363" y="1276350"/>
            <a:ext cx="4140000" cy="4555650"/>
          </a:xfrm>
        </p:spPr>
        <p:txBody>
          <a:bodyPr rtlCol="0">
            <a:noAutofit/>
          </a:bodyPr>
          <a:lstStyle/>
          <a:p>
            <a:pPr lvl="0"/>
            <a:r>
              <a:rPr lang="en-AU" noProof="0" smtClean="0"/>
              <a:t>Drag picture to placeholder or click icon to add</a:t>
            </a:r>
            <a:endParaRPr lang="en-AU" noProof="0" dirty="0"/>
          </a:p>
        </p:txBody>
      </p:sp>
      <p:sp>
        <p:nvSpPr>
          <p:cNvPr id="6" name="Footer Placeholder 4"/>
          <p:cNvSpPr>
            <a:spLocks noGrp="1"/>
          </p:cNvSpPr>
          <p:nvPr>
            <p:ph type="ftr" sz="quarter" idx="16"/>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 2 pi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p:txBody>
      </p:sp>
      <p:sp>
        <p:nvSpPr>
          <p:cNvPr id="6" name="Picture Placeholder 5"/>
          <p:cNvSpPr>
            <a:spLocks noGrp="1"/>
          </p:cNvSpPr>
          <p:nvPr>
            <p:ph type="pic" sz="quarter" idx="14"/>
          </p:nvPr>
        </p:nvSpPr>
        <p:spPr>
          <a:xfrm>
            <a:off x="4680363" y="1276350"/>
            <a:ext cx="4140000" cy="2251650"/>
          </a:xfrm>
        </p:spPr>
        <p:txBody>
          <a:bodyPr rtlCol="0">
            <a:noAutofit/>
          </a:bodyPr>
          <a:lstStyle/>
          <a:p>
            <a:pPr lvl="0"/>
            <a:r>
              <a:rPr lang="en-AU" noProof="0" smtClean="0"/>
              <a:t>Drag picture to placeholder or click icon to add</a:t>
            </a:r>
            <a:endParaRPr lang="en-US" noProof="0" dirty="0"/>
          </a:p>
        </p:txBody>
      </p:sp>
      <p:sp>
        <p:nvSpPr>
          <p:cNvPr id="7" name="Picture Placeholder 5"/>
          <p:cNvSpPr>
            <a:spLocks noGrp="1"/>
          </p:cNvSpPr>
          <p:nvPr>
            <p:ph type="pic" sz="quarter" idx="15"/>
          </p:nvPr>
        </p:nvSpPr>
        <p:spPr>
          <a:xfrm>
            <a:off x="4680363" y="3708000"/>
            <a:ext cx="4140000" cy="2124000"/>
          </a:xfrm>
        </p:spPr>
        <p:txBody>
          <a:bodyPr rtlCol="0">
            <a:noAutofit/>
          </a:bodyPr>
          <a:lstStyle/>
          <a:p>
            <a:pPr lvl="0"/>
            <a:r>
              <a:rPr lang="en-AU" noProof="0" smtClean="0"/>
              <a:t>Drag picture to placeholder or click icon to add</a:t>
            </a:r>
            <a:endParaRPr lang="en-US" noProof="0" dirty="0"/>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AU" smtClean="0"/>
              <a:t>Click to edit Master text styles</a:t>
            </a:r>
          </a:p>
          <a:p>
            <a:pPr lvl="1"/>
            <a:r>
              <a:rPr lang="en-AU" smtClean="0"/>
              <a:t>Second level</a:t>
            </a:r>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525" y="6051550"/>
            <a:ext cx="9169400" cy="849313"/>
            <a:chOff x="-9525" y="6051550"/>
            <a:chExt cx="9169400" cy="849313"/>
          </a:xfrm>
        </p:grpSpPr>
        <p:sp>
          <p:nvSpPr>
            <p:cNvPr id="3"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sp>
          <p:nvSpPr>
            <p:cNvPr id="4"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p>
          </p:txBody>
        </p:sp>
        <p:sp>
          <p:nvSpPr>
            <p:cNvPr id="6"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p>
          </p:txBody>
        </p:sp>
        <p:sp>
          <p:nvSpPr>
            <p:cNvPr id="7"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p>
          </p:txBody>
        </p:sp>
        <p:sp>
          <p:nvSpPr>
            <p:cNvPr id="8"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9"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0"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p>
          </p:txBody>
        </p:sp>
        <p:sp>
          <p:nvSpPr>
            <p:cNvPr id="110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p>
          </p:txBody>
        </p:sp>
        <p:sp>
          <p:nvSpPr>
            <p:cNvPr id="1108"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p>
          </p:txBody>
        </p:sp>
        <p:pic>
          <p:nvPicPr>
            <p:cNvPr id="1033" name="Picture 78"/>
            <p:cNvPicPr>
              <a:picLocks noChangeAspect="1" noChangeArrowheads="1"/>
            </p:cNvPicPr>
            <p:nvPr/>
          </p:nvPicPr>
          <p:blipFill>
            <a:blip r:embed="rId27"/>
            <a:srcRect/>
            <a:stretch>
              <a:fillRect/>
            </a:stretch>
          </p:blipFill>
          <p:spPr bwMode="auto">
            <a:xfrm>
              <a:off x="8459788" y="6191250"/>
              <a:ext cx="454025" cy="454025"/>
            </a:xfrm>
            <a:prstGeom prst="rect">
              <a:avLst/>
            </a:prstGeom>
            <a:noFill/>
            <a:ln w="9525">
              <a:noFill/>
              <a:miter lim="800000"/>
              <a:headEnd/>
              <a:tailEnd/>
            </a:ln>
          </p:spPr>
        </p:pic>
      </p:grpSp>
      <p:sp>
        <p:nvSpPr>
          <p:cNvPr id="1029"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dirty="0" smtClean="0"/>
          </a:p>
        </p:txBody>
      </p:sp>
      <p:sp>
        <p:nvSpPr>
          <p:cNvPr id="5" name="Footer Placeholder 4"/>
          <p:cNvSpPr>
            <a:spLocks noGrp="1"/>
          </p:cNvSpPr>
          <p:nvPr>
            <p:ph type="ftr" sz="quarter" idx="3"/>
          </p:nvPr>
        </p:nvSpPr>
        <p:spPr>
          <a:xfrm>
            <a:off x="377296" y="6516688"/>
            <a:ext cx="6119812" cy="107950"/>
          </a:xfrm>
          <a:prstGeom prst="rect">
            <a:avLst/>
          </a:prstGeom>
        </p:spPr>
        <p:txBody>
          <a:bodyPr vert="horz" lIns="0" tIns="0" rIns="0" bIns="0" rtlCol="0" anchor="ctr"/>
          <a:lstStyle>
            <a:lvl1pPr algn="l" fontAlgn="auto">
              <a:spcBef>
                <a:spcPts val="0"/>
              </a:spcBef>
              <a:spcAft>
                <a:spcPts val="0"/>
              </a:spcAft>
              <a:defRPr sz="900" dirty="0">
                <a:solidFill>
                  <a:schemeClr val="bg1"/>
                </a:solidFill>
                <a:latin typeface="+mn-lt"/>
              </a:defRPr>
            </a:lvl1pPr>
          </a:lstStyle>
          <a:p>
            <a:pPr>
              <a:defRPr/>
            </a:pPr>
            <a:endParaRPr lang="en-US" dirty="0"/>
          </a:p>
        </p:txBody>
      </p:sp>
      <p:sp>
        <p:nvSpPr>
          <p:cNvPr id="1031"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AU" smtClean="0"/>
              <a:t>Click to edit Master title style</a:t>
            </a:r>
            <a:endParaRPr lang="en-US" dirty="0" smtClean="0"/>
          </a:p>
        </p:txBody>
      </p:sp>
      <p:sp>
        <p:nvSpPr>
          <p:cNvPr id="1070" name="Rectangle 46"/>
          <p:cNvSpPr>
            <a:spLocks noChangeArrowheads="1"/>
          </p:cNvSpPr>
          <p:nvPr/>
        </p:nvSpPr>
        <p:spPr bwMode="auto">
          <a:xfrm>
            <a:off x="-71438" y="6365875"/>
            <a:ext cx="9317038" cy="544513"/>
          </a:xfrm>
          <a:prstGeom prst="rect">
            <a:avLst/>
          </a:prstGeom>
          <a:noFill/>
          <a:ln w="9525">
            <a:noFill/>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0" r:id="rId3"/>
    <p:sldLayoutId id="2147483671" r:id="rId4"/>
    <p:sldLayoutId id="2147483666" r:id="rId5"/>
    <p:sldLayoutId id="2147483665" r:id="rId6"/>
    <p:sldLayoutId id="2147483664" r:id="rId7"/>
    <p:sldLayoutId id="2147483663" r:id="rId8"/>
    <p:sldLayoutId id="2147483662" r:id="rId9"/>
    <p:sldLayoutId id="2147483661" r:id="rId10"/>
    <p:sldLayoutId id="2147483660" r:id="rId11"/>
    <p:sldLayoutId id="2147483659" r:id="rId12"/>
    <p:sldLayoutId id="2147483658" r:id="rId13"/>
    <p:sldLayoutId id="2147483657" r:id="rId14"/>
    <p:sldLayoutId id="2147483656" r:id="rId15"/>
    <p:sldLayoutId id="2147483655" r:id="rId16"/>
    <p:sldLayoutId id="2147483672" r:id="rId17"/>
    <p:sldLayoutId id="2147483654" r:id="rId18"/>
    <p:sldLayoutId id="2147483653" r:id="rId19"/>
    <p:sldLayoutId id="2147483673" r:id="rId20"/>
    <p:sldLayoutId id="2147483676" r:id="rId21"/>
    <p:sldLayoutId id="2147483677" r:id="rId22"/>
    <p:sldLayoutId id="2147483678" r:id="rId23"/>
    <p:sldLayoutId id="2147483679" r:id="rId24"/>
    <p:sldLayoutId id="2147483680" r:id="rId25"/>
  </p:sldLayoutIdLst>
  <p:timing>
    <p:tnLst>
      <p:par>
        <p:cTn id="1" dur="indefinite" restart="never" nodeType="tmRoot"/>
      </p:par>
    </p:tnLst>
  </p:timing>
  <p:hf sldNum="0" hdr="0" ftr="0" dt="0"/>
  <p:txStyles>
    <p:titleStyle>
      <a:lvl1pPr algn="l" defTabSz="457200" rtl="0" eaLnBrk="1" fontAlgn="base" hangingPunct="1">
        <a:lnSpc>
          <a:spcPct val="90000"/>
        </a:lnSpc>
        <a:spcBef>
          <a:spcPct val="0"/>
        </a:spcBef>
        <a:spcAft>
          <a:spcPct val="0"/>
        </a:spcAft>
        <a:defRPr sz="3600" b="1" kern="1200">
          <a:solidFill>
            <a:schemeClr val="accent2"/>
          </a:solidFill>
          <a:latin typeface="+mj-lt"/>
          <a:ea typeface="+mj-ea"/>
          <a:cs typeface="+mj-cs"/>
        </a:defRPr>
      </a:lvl1pPr>
      <a:lvl2pPr algn="l" defTabSz="457200" rtl="0" eaLnBrk="1" fontAlgn="base" hangingPunct="1">
        <a:lnSpc>
          <a:spcPct val="90000"/>
        </a:lnSpc>
        <a:spcBef>
          <a:spcPct val="0"/>
        </a:spcBef>
        <a:spcAft>
          <a:spcPct val="0"/>
        </a:spcAft>
        <a:defRPr sz="3600" b="1">
          <a:solidFill>
            <a:schemeClr val="accent1"/>
          </a:solidFill>
          <a:latin typeface="Calibri" pitchFamily="34" charset="0"/>
        </a:defRPr>
      </a:lvl2pPr>
      <a:lvl3pPr algn="l" defTabSz="457200" rtl="0" eaLnBrk="1" fontAlgn="base" hangingPunct="1">
        <a:lnSpc>
          <a:spcPct val="90000"/>
        </a:lnSpc>
        <a:spcBef>
          <a:spcPct val="0"/>
        </a:spcBef>
        <a:spcAft>
          <a:spcPct val="0"/>
        </a:spcAft>
        <a:defRPr sz="3600" b="1">
          <a:solidFill>
            <a:schemeClr val="accent1"/>
          </a:solidFill>
          <a:latin typeface="Calibri" pitchFamily="34" charset="0"/>
        </a:defRPr>
      </a:lvl3pPr>
      <a:lvl4pPr algn="l" defTabSz="457200" rtl="0" eaLnBrk="1" fontAlgn="base" hangingPunct="1">
        <a:lnSpc>
          <a:spcPct val="90000"/>
        </a:lnSpc>
        <a:spcBef>
          <a:spcPct val="0"/>
        </a:spcBef>
        <a:spcAft>
          <a:spcPct val="0"/>
        </a:spcAft>
        <a:defRPr sz="3600" b="1">
          <a:solidFill>
            <a:schemeClr val="accent1"/>
          </a:solidFill>
          <a:latin typeface="Calibri" pitchFamily="34" charset="0"/>
        </a:defRPr>
      </a:lvl4pPr>
      <a:lvl5pPr algn="l" defTabSz="457200" rtl="0" eaLnBrk="1" fontAlgn="base" hangingPunct="1">
        <a:lnSpc>
          <a:spcPct val="90000"/>
        </a:lnSpc>
        <a:spcBef>
          <a:spcPct val="0"/>
        </a:spcBef>
        <a:spcAft>
          <a:spcPct val="0"/>
        </a:spcAft>
        <a:defRPr sz="3600" b="1">
          <a:solidFill>
            <a:schemeClr val="accent1"/>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eaLnBrk="1" fontAlgn="base" hangingPunct="1">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eaLnBrk="1" fontAlgn="base" hangingPunct="1">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eaLnBrk="1" fontAlgn="base" hangingPunct="1">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8000" indent="-252000" algn="l" defTabSz="457200" rtl="0" eaLnBrk="1" fontAlgn="base" hangingPunct="1">
        <a:lnSpc>
          <a:spcPct val="90000"/>
        </a:lnSpc>
        <a:spcBef>
          <a:spcPct val="0"/>
        </a:spcBef>
        <a:spcAft>
          <a:spcPts val="563"/>
        </a:spcAft>
        <a:buClr>
          <a:schemeClr val="accent2"/>
        </a:buClr>
        <a:buFont typeface="Arial" pitchFamily="34" charset="0"/>
        <a:buChar char="•"/>
        <a:defRPr sz="1800" kern="1200" baseline="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7.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9.jpeg"/><Relationship Id="rId11" Type="http://schemas.openxmlformats.org/officeDocument/2006/relationships/image" Target="../media/image45.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7.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39.jpeg"/><Relationship Id="rId11" Type="http://schemas.openxmlformats.org/officeDocument/2006/relationships/image" Target="../media/image45.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25.xml"/><Relationship Id="rId6" Type="http://schemas.openxmlformats.org/officeDocument/2006/relationships/image" Target="../media/image37.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19.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mlDrawing" Target="../drawings/vmlDrawing3.vml"/><Relationship Id="rId4" Type="http://schemas.openxmlformats.org/officeDocument/2006/relationships/oleObject" Target="../embeddings/Microsoft_Office_Word_97_-_2003_Document1.doc"/></Relationships>
</file>

<file path=ppt/slides/_rels/slide4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1.xml"/><Relationship Id="rId1" Type="http://schemas.openxmlformats.org/officeDocument/2006/relationships/vmlDrawing" Target="../drawings/vmlDrawing4.vml"/><Relationship Id="rId4" Type="http://schemas.openxmlformats.org/officeDocument/2006/relationships/oleObject" Target="../embeddings/Microsoft_Office_Word_97_-_2003_Document2.doc"/></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1.xml"/><Relationship Id="rId1" Type="http://schemas.openxmlformats.org/officeDocument/2006/relationships/vmlDrawing" Target="../drawings/vmlDrawing5.v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xml"/><Relationship Id="rId1" Type="http://schemas.openxmlformats.org/officeDocument/2006/relationships/vmlDrawing" Target="../drawings/vmlDrawing6.v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emf"/><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oleObject" Target="../embeddings/oleObject1.bin"/><Relationship Id="rId9"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hyperlink" Target="file:///D:\pain.mp4"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notesSlide" Target="../notesSlides/notesSlide3.xml"/><Relationship Id="rId7" Type="http://schemas.openxmlformats.org/officeDocument/2006/relationships/image" Target="../media/image18.wmf"/><Relationship Id="rId12" Type="http://schemas.openxmlformats.org/officeDocument/2006/relationships/image" Target="../media/image23.png"/><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5.wmf"/><Relationship Id="rId10"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20.wmf"/><Relationship Id="rId1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94.JPG"/>
          <p:cNvPicPr>
            <a:picLocks noChangeAspect="1"/>
          </p:cNvPicPr>
          <p:nvPr/>
        </p:nvPicPr>
        <p:blipFill rotWithShape="1">
          <a:blip r:embed="rId3">
            <a:extLst>
              <a:ext uri="{28A0092B-C50C-407E-A947-70E740481C1C}">
                <a14:useLocalDpi xmlns="" xmlns:a14="http://schemas.microsoft.com/office/drawing/2010/main" xmlns:mv="urn:schemas-microsoft-com:mac:vml" xmlns:mc="http://schemas.openxmlformats.org/markup-compatibility/2006" val="0"/>
              </a:ext>
            </a:extLst>
          </a:blip>
          <a:srcRect l="5208" t="30621" r="5335" b="26405"/>
          <a:stretch/>
        </p:blipFill>
        <p:spPr>
          <a:xfrm>
            <a:off x="0" y="0"/>
            <a:ext cx="9144000" cy="3294462"/>
          </a:xfrm>
          <a:prstGeom prst="rect">
            <a:avLst/>
          </a:prstGeom>
        </p:spPr>
      </p:pic>
      <p:sp>
        <p:nvSpPr>
          <p:cNvPr id="11" name="Text Placeholder 10"/>
          <p:cNvSpPr>
            <a:spLocks noGrp="1"/>
          </p:cNvSpPr>
          <p:nvPr>
            <p:ph type="body" sz="quarter" idx="13"/>
          </p:nvPr>
        </p:nvSpPr>
        <p:spPr/>
        <p:txBody>
          <a:bodyPr/>
          <a:lstStyle/>
          <a:p>
            <a:r>
              <a:rPr lang="en-US" sz="2800" dirty="0" smtClean="0"/>
              <a:t>Prof. Branko Celler</a:t>
            </a:r>
            <a:br>
              <a:rPr lang="en-US" sz="2800" dirty="0" smtClean="0"/>
            </a:br>
            <a:r>
              <a:rPr lang="en-US" sz="2800" dirty="0" smtClean="0"/>
              <a:t>Chief Scientist, CSIRO ICT Centre</a:t>
            </a:r>
            <a:endParaRPr lang="en-AU" sz="2800" dirty="0"/>
          </a:p>
        </p:txBody>
      </p:sp>
      <p:sp>
        <p:nvSpPr>
          <p:cNvPr id="10" name="Text Placeholder 9"/>
          <p:cNvSpPr>
            <a:spLocks noGrp="1"/>
          </p:cNvSpPr>
          <p:nvPr>
            <p:ph type="body" sz="quarter" idx="17"/>
          </p:nvPr>
        </p:nvSpPr>
        <p:spPr/>
        <p:txBody>
          <a:bodyPr/>
          <a:lstStyle/>
          <a:p>
            <a:r>
              <a:rPr lang="en-AU" smtClean="0"/>
              <a:t> CSIRO ict centre</a:t>
            </a:r>
            <a:endParaRPr lang="en-AU" dirty="0" smtClean="0"/>
          </a:p>
        </p:txBody>
      </p:sp>
      <p:sp>
        <p:nvSpPr>
          <p:cNvPr id="8" name="Title 7"/>
          <p:cNvSpPr>
            <a:spLocks noGrp="1"/>
          </p:cNvSpPr>
          <p:nvPr>
            <p:ph type="title"/>
          </p:nvPr>
        </p:nvSpPr>
        <p:spPr/>
        <p:txBody>
          <a:bodyPr/>
          <a:lstStyle/>
          <a:p>
            <a:r>
              <a:rPr lang="en-AU" sz="3600" dirty="0" smtClean="0"/>
              <a:t>Ageing well and ageing in place – </a:t>
            </a:r>
            <a:br>
              <a:rPr lang="en-AU" sz="3600" dirty="0" smtClean="0"/>
            </a:br>
            <a:r>
              <a:rPr lang="en-AU" sz="3600" dirty="0" smtClean="0"/>
              <a:t>a comprehensive strategy for designing, </a:t>
            </a:r>
            <a:br>
              <a:rPr lang="en-AU" sz="3600" dirty="0" smtClean="0"/>
            </a:br>
            <a:r>
              <a:rPr lang="en-AU" sz="3600" dirty="0" smtClean="0"/>
              <a:t>developing and deploying a range </a:t>
            </a:r>
            <a:br>
              <a:rPr lang="en-AU" sz="3600" dirty="0" smtClean="0"/>
            </a:br>
            <a:r>
              <a:rPr lang="en-AU" sz="3600" dirty="0" smtClean="0"/>
              <a:t>of </a:t>
            </a:r>
            <a:r>
              <a:rPr lang="en-AU" sz="3600" dirty="0" err="1" smtClean="0"/>
              <a:t>telehealth</a:t>
            </a:r>
            <a:r>
              <a:rPr lang="en-AU" sz="3600" dirty="0" smtClean="0"/>
              <a:t> and </a:t>
            </a:r>
            <a:r>
              <a:rPr lang="en-AU" sz="3600" dirty="0" err="1" smtClean="0"/>
              <a:t>telecare</a:t>
            </a:r>
            <a:r>
              <a:rPr lang="en-AU" sz="3600" dirty="0" smtClean="0"/>
              <a:t> technologies </a:t>
            </a:r>
            <a:br>
              <a:rPr lang="en-AU" sz="3600" dirty="0" smtClean="0"/>
            </a:br>
            <a:r>
              <a:rPr lang="en-AU" sz="3600" dirty="0" smtClean="0"/>
              <a:t>at home and in residential care facilities </a:t>
            </a:r>
            <a:r>
              <a:rPr lang="en-AU" dirty="0" smtClean="0"/>
              <a:t/>
            </a:r>
            <a:br>
              <a:rPr lang="en-AU" dirty="0" smtClean="0"/>
            </a:br>
            <a:r>
              <a:rPr lang="en-AU" dirty="0" smtClean="0"/>
              <a:t/>
            </a:r>
            <a:br>
              <a:rPr lang="en-AU" dirty="0" smtClean="0"/>
            </a:br>
            <a:endParaRPr lang="en-AU" dirty="0"/>
          </a:p>
        </p:txBody>
      </p:sp>
      <p:sp>
        <p:nvSpPr>
          <p:cNvPr id="22533" name="Footer Placeholder 2"/>
          <p:cNvSpPr txBox="1">
            <a:spLocks/>
          </p:cNvSpPr>
          <p:nvPr/>
        </p:nvSpPr>
        <p:spPr bwMode="auto">
          <a:xfrm>
            <a:off x="360363" y="4700964"/>
            <a:ext cx="8042275" cy="250825"/>
          </a:xfrm>
          <a:prstGeom prst="rect">
            <a:avLst/>
          </a:prstGeom>
          <a:noFill/>
          <a:ln w="9525">
            <a:noFill/>
            <a:miter lim="800000"/>
            <a:headEnd/>
            <a:tailEnd/>
          </a:ln>
        </p:spPr>
        <p:txBody>
          <a:bodyPr lIns="0" tIns="0" rIns="0" bIns="0"/>
          <a:lstStyle/>
          <a:p>
            <a:endParaRPr lang="en-US" sz="1600" dirty="0">
              <a:solidFill>
                <a:schemeClr val="bg1"/>
              </a:solidFill>
              <a:latin typeface="Calibri" pitchFamily="34" charset="0"/>
            </a:endParaRPr>
          </a:p>
        </p:txBody>
      </p:sp>
      <p:sp>
        <p:nvSpPr>
          <p:cNvPr id="22534" name="Footer Placeholder 2"/>
          <p:cNvSpPr txBox="1">
            <a:spLocks/>
          </p:cNvSpPr>
          <p:nvPr/>
        </p:nvSpPr>
        <p:spPr bwMode="auto">
          <a:xfrm>
            <a:off x="361950" y="4962901"/>
            <a:ext cx="8042275" cy="252413"/>
          </a:xfrm>
          <a:prstGeom prst="rect">
            <a:avLst/>
          </a:prstGeom>
          <a:noFill/>
          <a:ln w="9525">
            <a:noFill/>
            <a:miter lim="800000"/>
            <a:headEnd/>
            <a:tailEnd/>
          </a:ln>
        </p:spPr>
        <p:txBody>
          <a:bodyPr lIns="0" tIns="0" rIns="0" bIns="0"/>
          <a:lstStyle/>
          <a:p>
            <a:r>
              <a:rPr lang="en-AU" sz="1600" dirty="0" smtClean="0">
                <a:solidFill>
                  <a:schemeClr val="bg1"/>
                </a:solidFill>
                <a:latin typeface="Calibri" pitchFamily="34" charset="0"/>
              </a:rPr>
              <a:t>30</a:t>
            </a:r>
            <a:r>
              <a:rPr lang="en-AU" sz="1600" baseline="30000" dirty="0" smtClean="0">
                <a:solidFill>
                  <a:schemeClr val="bg1"/>
                </a:solidFill>
                <a:latin typeface="Calibri" pitchFamily="34" charset="0"/>
              </a:rPr>
              <a:t>th</a:t>
            </a:r>
            <a:r>
              <a:rPr lang="en-AU" sz="1600" dirty="0" smtClean="0">
                <a:solidFill>
                  <a:schemeClr val="bg1"/>
                </a:solidFill>
                <a:latin typeface="Calibri" pitchFamily="34" charset="0"/>
              </a:rPr>
              <a:t>  May 2012</a:t>
            </a:r>
            <a:endParaRPr lang="en-US" sz="1600" dirty="0">
              <a:solidFill>
                <a:schemeClr val="bg1"/>
              </a:solidFill>
              <a:latin typeface="Calibri" pitchFamily="34" charset="0"/>
            </a:endParaRPr>
          </a:p>
        </p:txBody>
      </p:sp>
      <p:sp>
        <p:nvSpPr>
          <p:cNvPr id="9" name="TextBox 8"/>
          <p:cNvSpPr txBox="1"/>
          <p:nvPr/>
        </p:nvSpPr>
        <p:spPr>
          <a:xfrm>
            <a:off x="333496" y="6135759"/>
            <a:ext cx="8346678" cy="646331"/>
          </a:xfrm>
          <a:prstGeom prst="rect">
            <a:avLst/>
          </a:prstGeom>
          <a:noFill/>
        </p:spPr>
        <p:txBody>
          <a:bodyPr wrap="square" rtlCol="0">
            <a:spAutoFit/>
          </a:bodyPr>
          <a:lstStyle/>
          <a:p>
            <a:r>
              <a:rPr lang="en-AU" dirty="0" smtClean="0"/>
              <a:t>IFA 11TH GLOBAL CONFERENCE ON AGEING</a:t>
            </a:r>
            <a:br>
              <a:rPr lang="en-AU" dirty="0" smtClean="0"/>
            </a:br>
            <a:r>
              <a:rPr lang="en-AU" dirty="0" smtClean="0"/>
              <a:t>28 May – 1 June 2012, Prague, Czech Republic</a:t>
            </a:r>
          </a:p>
        </p:txBody>
      </p:sp>
    </p:spTree>
    <p:extLst>
      <p:ext uri="{BB962C8B-B14F-4D97-AF65-F5344CB8AC3E}">
        <p14:creationId xmlns="" xmlns:p14="http://schemas.microsoft.com/office/powerpoint/2010/main" xmlns:mv="urn:schemas-microsoft-com:mac:vml" xmlns:mc="http://schemas.openxmlformats.org/markup-compatibility/2006" val="2836802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0150" y="270000"/>
            <a:ext cx="8460000" cy="900000"/>
          </a:xfrm>
        </p:spPr>
        <p:txBody>
          <a:bodyPr/>
          <a:lstStyle/>
          <a:p>
            <a:r>
              <a:rPr lang="en-US" sz="3600" dirty="0" smtClean="0"/>
              <a:t>INDEX</a:t>
            </a:r>
            <a:endParaRPr lang="en-AU" sz="3600" dirty="0" smtClean="0"/>
          </a:p>
        </p:txBody>
      </p:sp>
      <p:sp>
        <p:nvSpPr>
          <p:cNvPr id="3" name="Text Placeholder 2"/>
          <p:cNvSpPr>
            <a:spLocks noGrp="1"/>
          </p:cNvSpPr>
          <p:nvPr>
            <p:ph type="body" sz="quarter" idx="15"/>
          </p:nvPr>
        </p:nvSpPr>
        <p:spPr>
          <a:xfrm>
            <a:off x="360363" y="918546"/>
            <a:ext cx="8459787" cy="5018428"/>
          </a:xfrm>
        </p:spPr>
        <p:txBody>
          <a:bodyPr/>
          <a:lstStyle/>
          <a:p>
            <a:r>
              <a:rPr lang="en-US" dirty="0" smtClean="0"/>
              <a:t>Brief introduction to the CSIRO and the ICT Centre</a:t>
            </a:r>
          </a:p>
          <a:p>
            <a:r>
              <a:rPr lang="en-US" dirty="0" smtClean="0"/>
              <a:t>The impact of Ageing Demographics</a:t>
            </a:r>
          </a:p>
          <a:p>
            <a:r>
              <a:rPr lang="en-US" dirty="0" smtClean="0"/>
              <a:t>An overview of </a:t>
            </a:r>
            <a:r>
              <a:rPr lang="en-US" dirty="0" err="1" smtClean="0"/>
              <a:t>Telecare</a:t>
            </a:r>
            <a:r>
              <a:rPr lang="en-US" dirty="0" smtClean="0"/>
              <a:t> Services</a:t>
            </a:r>
          </a:p>
          <a:p>
            <a:r>
              <a:rPr lang="en-US" dirty="0" smtClean="0"/>
              <a:t>An overview of </a:t>
            </a:r>
            <a:r>
              <a:rPr lang="en-US" dirty="0" err="1" smtClean="0"/>
              <a:t>Telehealth</a:t>
            </a:r>
            <a:r>
              <a:rPr lang="en-US" dirty="0" smtClean="0"/>
              <a:t> Services</a:t>
            </a:r>
          </a:p>
          <a:p>
            <a:r>
              <a:rPr lang="en-US" dirty="0" smtClean="0"/>
              <a:t>The Science Frontier – Clinical Excellence</a:t>
            </a:r>
          </a:p>
          <a:p>
            <a:pPr lvl="1"/>
            <a:r>
              <a:rPr lang="en-AU" dirty="0" smtClean="0"/>
              <a:t>Improving data quality and feature extraction</a:t>
            </a:r>
          </a:p>
          <a:p>
            <a:pPr lvl="1"/>
            <a:r>
              <a:rPr lang="en-AU" dirty="0" smtClean="0"/>
              <a:t>Clinical Data Management</a:t>
            </a:r>
          </a:p>
          <a:p>
            <a:pPr lvl="1"/>
            <a:r>
              <a:rPr lang="en-AU" dirty="0" smtClean="0"/>
              <a:t>Automated Decision support</a:t>
            </a:r>
            <a:endParaRPr lang="en-US" dirty="0" smtClean="0"/>
          </a:p>
          <a:p>
            <a:r>
              <a:rPr lang="en-US" dirty="0" smtClean="0"/>
              <a:t>Development of a National </a:t>
            </a:r>
            <a:r>
              <a:rPr lang="en-US" dirty="0" err="1" smtClean="0"/>
              <a:t>eHealth</a:t>
            </a:r>
            <a:r>
              <a:rPr lang="en-US" dirty="0" smtClean="0"/>
              <a:t> infrastructure</a:t>
            </a:r>
          </a:p>
          <a:p>
            <a:pPr lvl="1"/>
            <a:r>
              <a:rPr lang="en-US" dirty="0" smtClean="0"/>
              <a:t>National </a:t>
            </a:r>
            <a:r>
              <a:rPr lang="en-US" dirty="0" err="1" smtClean="0"/>
              <a:t>eHealth</a:t>
            </a:r>
            <a:r>
              <a:rPr lang="en-US" dirty="0" smtClean="0"/>
              <a:t> Transition Authority (</a:t>
            </a:r>
            <a:r>
              <a:rPr lang="en-US" dirty="0" err="1" smtClean="0"/>
              <a:t>NeHTA</a:t>
            </a:r>
            <a:r>
              <a:rPr lang="en-US" dirty="0" smtClean="0"/>
              <a:t>)</a:t>
            </a:r>
          </a:p>
          <a:p>
            <a:pPr lvl="1"/>
            <a:r>
              <a:rPr lang="en-US" dirty="0" smtClean="0"/>
              <a:t>The National Broadband Network initiative (NBN)</a:t>
            </a:r>
          </a:p>
          <a:p>
            <a:pPr lvl="1"/>
            <a:r>
              <a:rPr lang="en-US" dirty="0" smtClean="0"/>
              <a:t>The Personally Controlled Electronic Health Record (PCEHR)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80" name="Rectangle 4"/>
          <p:cNvSpPr>
            <a:spLocks noGrp="1" noChangeArrowheads="1"/>
          </p:cNvSpPr>
          <p:nvPr>
            <p:ph type="title"/>
          </p:nvPr>
        </p:nvSpPr>
        <p:spPr>
          <a:xfrm>
            <a:off x="323850" y="274638"/>
            <a:ext cx="8362950" cy="5746750"/>
          </a:xfrm>
        </p:spPr>
        <p:txBody>
          <a:bodyPr/>
          <a:lstStyle/>
          <a:p>
            <a:r>
              <a:rPr lang="en-US" sz="4000" dirty="0"/>
              <a:t>DEMOGRAPHICS OF OLDER </a:t>
            </a:r>
            <a:r>
              <a:rPr lang="en-US" sz="4000" dirty="0" smtClean="0"/>
              <a:t>PERSONS</a:t>
            </a:r>
            <a:br>
              <a:rPr lang="en-US" sz="4000" dirty="0" smtClean="0"/>
            </a:br>
            <a:r>
              <a:rPr lang="en-US" sz="4000" dirty="0" smtClean="0"/>
              <a:t/>
            </a:r>
            <a:br>
              <a:rPr lang="en-US" sz="4000" dirty="0" smtClean="0"/>
            </a:br>
            <a:r>
              <a:rPr lang="en-US" sz="3200" i="1" dirty="0" smtClean="0">
                <a:solidFill>
                  <a:schemeClr val="accent1">
                    <a:lumMod val="50000"/>
                  </a:schemeClr>
                </a:solidFill>
              </a:rPr>
              <a:t>"</a:t>
            </a:r>
            <a:r>
              <a:rPr lang="en-US" sz="3200" i="1" dirty="0">
                <a:solidFill>
                  <a:schemeClr val="accent1">
                    <a:lumMod val="50000"/>
                  </a:schemeClr>
                </a:solidFill>
              </a:rPr>
              <a:t>We are in the midst of a silent revolution, one that extends well beyond demographics, with major economic, social, cultural, and psychological and spiritual implications." </a:t>
            </a:r>
            <a:r>
              <a:rPr lang="en-US" sz="3200" i="1" dirty="0" smtClean="0">
                <a:solidFill>
                  <a:schemeClr val="accent1">
                    <a:lumMod val="50000"/>
                  </a:schemeClr>
                </a:solidFill>
              </a:rPr>
              <a:t/>
            </a:r>
            <a:br>
              <a:rPr lang="en-US" sz="3200" i="1" dirty="0" smtClean="0">
                <a:solidFill>
                  <a:schemeClr val="accent1">
                    <a:lumMod val="50000"/>
                  </a:schemeClr>
                </a:solidFill>
              </a:rPr>
            </a:br>
            <a:r>
              <a:rPr lang="en-US" sz="3200" i="1" dirty="0">
                <a:solidFill>
                  <a:schemeClr val="accent1">
                    <a:lumMod val="50000"/>
                  </a:schemeClr>
                </a:solidFill>
              </a:rPr>
              <a:t/>
            </a:r>
            <a:br>
              <a:rPr lang="en-US" sz="3200" i="1" dirty="0">
                <a:solidFill>
                  <a:schemeClr val="accent1">
                    <a:lumMod val="50000"/>
                  </a:schemeClr>
                </a:solidFill>
              </a:rPr>
            </a:br>
            <a:r>
              <a:rPr lang="en-US" sz="3200" dirty="0">
                <a:solidFill>
                  <a:schemeClr val="accent1">
                    <a:lumMod val="50000"/>
                  </a:schemeClr>
                </a:solidFill>
              </a:rPr>
              <a:t> </a:t>
            </a:r>
            <a:r>
              <a:rPr lang="en-US" sz="3200" dirty="0"/>
              <a:t/>
            </a:r>
            <a:br>
              <a:rPr lang="en-US" sz="3200" dirty="0"/>
            </a:br>
            <a:r>
              <a:rPr lang="en-US" sz="3200" b="1" dirty="0"/>
              <a:t>Kofi Annan, UN Secretary-General</a:t>
            </a:r>
            <a:r>
              <a:rPr lang="en-US" sz="3200" dirty="0"/>
              <a:t/>
            </a:r>
            <a:br>
              <a:rPr lang="en-US" sz="3200" dirty="0"/>
            </a:br>
            <a:r>
              <a:rPr lang="en-US" sz="3200" dirty="0"/>
              <a:t>(1 October 1998)</a:t>
            </a:r>
            <a:br>
              <a:rPr lang="en-US" sz="3200" dirty="0"/>
            </a:b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p:txBody>
          <a:bodyPr/>
          <a:lstStyle/>
          <a:p>
            <a:r>
              <a:rPr lang="en-US" sz="4000" dirty="0"/>
              <a:t>Key Drivers working against </a:t>
            </a:r>
            <a:br>
              <a:rPr lang="en-US" sz="4000" dirty="0"/>
            </a:br>
            <a:r>
              <a:rPr lang="en-US" sz="4000" i="1" dirty="0">
                <a:solidFill>
                  <a:srgbClr val="FF0000"/>
                </a:solidFill>
              </a:rPr>
              <a:t>“a business as usual”</a:t>
            </a:r>
            <a:r>
              <a:rPr lang="en-US" sz="4000" dirty="0"/>
              <a:t> approach</a:t>
            </a:r>
          </a:p>
        </p:txBody>
      </p:sp>
      <p:sp>
        <p:nvSpPr>
          <p:cNvPr id="952323" name="Rectangle 3"/>
          <p:cNvSpPr>
            <a:spLocks noGrp="1" noChangeArrowheads="1"/>
          </p:cNvSpPr>
          <p:nvPr>
            <p:ph type="body" idx="1"/>
          </p:nvPr>
        </p:nvSpPr>
        <p:spPr>
          <a:xfrm>
            <a:off x="457200" y="1627607"/>
            <a:ext cx="8229600" cy="4525962"/>
          </a:xfrm>
        </p:spPr>
        <p:txBody>
          <a:bodyPr/>
          <a:lstStyle/>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Rapidly ageing demographics</a:t>
            </a:r>
          </a:p>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Increasing burden of chronic disease</a:t>
            </a:r>
          </a:p>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Large projected deficits in clinical HR (doctors and nurses)</a:t>
            </a:r>
          </a:p>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Evidence of access block and crises in hospitals</a:t>
            </a:r>
          </a:p>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Unsustainable increases in health budgets</a:t>
            </a:r>
          </a:p>
          <a:p>
            <a:pPr marL="252000" lvl="1" indent="-249193" defTabSz="1279295" eaLnBrk="0" hangingPunct="0">
              <a:lnSpc>
                <a:spcPct val="100000"/>
              </a:lnSpc>
              <a:spcBef>
                <a:spcPct val="20000"/>
              </a:spcBef>
              <a:spcAft>
                <a:spcPct val="0"/>
              </a:spcAft>
              <a:buFont typeface="Arial" pitchFamily="34" charset="0"/>
              <a:buChar char="•"/>
            </a:pPr>
            <a:r>
              <a:rPr lang="en-US" sz="2800" dirty="0" smtClean="0">
                <a:solidFill>
                  <a:srgbClr val="000000"/>
                </a:solidFill>
                <a:ea typeface="ヒラギノ角ゴ Pro W3" pitchFamily="-112" charset="-128"/>
                <a:cs typeface="ヒラギノ角ゴ Pro W3"/>
              </a:rPr>
              <a:t>Increasing entry to ED from risk averse Residential Care Facilities</a:t>
            </a:r>
          </a:p>
          <a:p>
            <a:pPr marL="252000" lvl="1" indent="-249193" defTabSz="1279295" eaLnBrk="0" hangingPunct="0">
              <a:lnSpc>
                <a:spcPct val="100000"/>
              </a:lnSpc>
              <a:spcBef>
                <a:spcPct val="20000"/>
              </a:spcBef>
              <a:spcAft>
                <a:spcPct val="0"/>
              </a:spcAft>
              <a:buFont typeface="Arial" pitchFamily="34" charset="0"/>
              <a:buChar char="•"/>
            </a:pPr>
            <a:endParaRPr lang="en-US" sz="2800" dirty="0" smtClean="0">
              <a:solidFill>
                <a:srgbClr val="000000"/>
              </a:solidFill>
              <a:ea typeface="ヒラギノ角ゴ Pro W3" pitchFamily="-112" charset="-128"/>
              <a:cs typeface="ヒラギノ角ゴ Pro W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360363" y="269875"/>
            <a:ext cx="8459787" cy="1148108"/>
          </a:xfrm>
        </p:spPr>
        <p:txBody>
          <a:bodyPr/>
          <a:lstStyle/>
          <a:p>
            <a:r>
              <a:rPr lang="en-US" sz="4000" dirty="0"/>
              <a:t>Meeting Challenges of Ageing Demographics</a:t>
            </a:r>
          </a:p>
        </p:txBody>
      </p:sp>
      <p:sp>
        <p:nvSpPr>
          <p:cNvPr id="1147907" name="Rectangle 3"/>
          <p:cNvSpPr>
            <a:spLocks noGrp="1" noChangeArrowheads="1"/>
          </p:cNvSpPr>
          <p:nvPr>
            <p:ph type="body" idx="1"/>
          </p:nvPr>
        </p:nvSpPr>
        <p:spPr>
          <a:xfrm>
            <a:off x="360363" y="1700414"/>
            <a:ext cx="8459787" cy="3520937"/>
          </a:xfrm>
        </p:spPr>
        <p:txBody>
          <a:bodyPr/>
          <a:lstStyle/>
          <a:p>
            <a:pPr marL="252000" indent="-252000">
              <a:spcAft>
                <a:spcPts val="600"/>
              </a:spcAft>
              <a:buFont typeface="Arial" pitchFamily="34" charset="0"/>
              <a:buChar char="•"/>
            </a:pPr>
            <a:r>
              <a:rPr lang="en-US" sz="2800" dirty="0" smtClean="0">
                <a:solidFill>
                  <a:srgbClr val="000000"/>
                </a:solidFill>
                <a:ea typeface="ヒラギノ角ゴ Pro W3" pitchFamily="-112" charset="-128"/>
                <a:cs typeface="ヒラギノ角ゴ Pro W3"/>
              </a:rPr>
              <a:t>Enlightened prevention and self maintenance</a:t>
            </a:r>
          </a:p>
          <a:p>
            <a:pPr marL="252000" lvl="1" indent="-252000">
              <a:spcBef>
                <a:spcPts val="600"/>
              </a:spcBef>
              <a:spcAft>
                <a:spcPts val="600"/>
              </a:spcAft>
              <a:buFont typeface="Arial" pitchFamily="34" charset="0"/>
              <a:buChar char="•"/>
            </a:pPr>
            <a:r>
              <a:rPr lang="en-US" sz="2800" dirty="0" smtClean="0">
                <a:solidFill>
                  <a:srgbClr val="000000"/>
                </a:solidFill>
                <a:ea typeface="ヒラギノ角ゴ Pro W3" pitchFamily="-112" charset="-128"/>
                <a:cs typeface="ヒラギノ角ゴ Pro W3"/>
              </a:rPr>
              <a:t>Help elderly maintain vitality and independence</a:t>
            </a:r>
          </a:p>
          <a:p>
            <a:pPr marL="252000" indent="-252000">
              <a:spcAft>
                <a:spcPts val="600"/>
              </a:spcAft>
              <a:buFont typeface="Arial" pitchFamily="34" charset="0"/>
              <a:buChar char="•"/>
            </a:pPr>
            <a:r>
              <a:rPr lang="en-US" sz="2800" dirty="0" smtClean="0">
                <a:solidFill>
                  <a:srgbClr val="000000"/>
                </a:solidFill>
                <a:ea typeface="ヒラギノ角ゴ Pro W3" pitchFamily="-112" charset="-128"/>
                <a:cs typeface="ヒラギノ角ゴ Pro W3"/>
              </a:rPr>
              <a:t>Create new living environments – </a:t>
            </a:r>
            <a:r>
              <a:rPr lang="en-US" sz="2800" dirty="0" smtClean="0">
                <a:solidFill>
                  <a:srgbClr val="E4002B"/>
                </a:solidFill>
                <a:ea typeface="ヒラギノ角ゴ Pro W3" pitchFamily="-112" charset="-128"/>
                <a:cs typeface="ヒラギノ角ゴ Pro W3"/>
              </a:rPr>
              <a:t>“making a smart home health aware”</a:t>
            </a:r>
          </a:p>
          <a:p>
            <a:pPr marL="252000" lvl="1" indent="-252000">
              <a:spcBef>
                <a:spcPts val="600"/>
              </a:spcBef>
              <a:spcAft>
                <a:spcPts val="600"/>
              </a:spcAft>
              <a:buFont typeface="Arial" pitchFamily="34" charset="0"/>
              <a:buChar char="•"/>
            </a:pPr>
            <a:r>
              <a:rPr lang="en-US" sz="2800" dirty="0" smtClean="0">
                <a:solidFill>
                  <a:srgbClr val="000000"/>
                </a:solidFill>
                <a:ea typeface="ヒラギノ角ゴ Pro W3" pitchFamily="-112" charset="-128"/>
                <a:cs typeface="ヒラギノ角ゴ Pro W3"/>
              </a:rPr>
              <a:t>Actively manages changes and disabilities that come with advanced age</a:t>
            </a:r>
          </a:p>
        </p:txBody>
      </p:sp>
      <p:sp>
        <p:nvSpPr>
          <p:cNvPr id="1147908" name="Text Box 4"/>
          <p:cNvSpPr txBox="1">
            <a:spLocks noChangeArrowheads="1"/>
          </p:cNvSpPr>
          <p:nvPr/>
        </p:nvSpPr>
        <p:spPr bwMode="auto">
          <a:xfrm>
            <a:off x="827088" y="4707220"/>
            <a:ext cx="7705725" cy="707886"/>
          </a:xfrm>
          <a:prstGeom prst="rect">
            <a:avLst/>
          </a:prstGeom>
          <a:solidFill>
            <a:schemeClr val="accent1"/>
          </a:solidFill>
          <a:ln w="38100">
            <a:solidFill>
              <a:srgbClr val="333399"/>
            </a:solidFill>
            <a:miter lim="800000"/>
            <a:headEnd/>
            <a:tailEnd/>
          </a:ln>
          <a:effectLst/>
        </p:spPr>
        <p:txBody>
          <a:bodyPr wrap="square">
            <a:spAutoFit/>
          </a:bodyPr>
          <a:lstStyle/>
          <a:p>
            <a:pPr algn="ctr">
              <a:spcBef>
                <a:spcPct val="50000"/>
              </a:spcBef>
            </a:pPr>
            <a:r>
              <a:rPr lang="en-US" sz="2000" b="1" dirty="0"/>
              <a:t>LONG TERM CARE IS ESSENTIAL – IT INTEGRATES HEALTH SERVICES AND SUPPORT FOR DAILY LIVING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2"/>
          <p:cNvSpPr>
            <a:spLocks noGrp="1" noChangeArrowheads="1"/>
          </p:cNvSpPr>
          <p:nvPr>
            <p:ph type="title"/>
          </p:nvPr>
        </p:nvSpPr>
        <p:spPr/>
        <p:txBody>
          <a:bodyPr/>
          <a:lstStyle/>
          <a:p>
            <a:r>
              <a:rPr lang="en-US"/>
              <a:t>Assistive Technologies</a:t>
            </a:r>
          </a:p>
        </p:txBody>
      </p:sp>
      <p:pic>
        <p:nvPicPr>
          <p:cNvPr id="1206276" name="Picture 4"/>
          <p:cNvPicPr>
            <a:picLocks noChangeAspect="1" noChangeArrowheads="1"/>
          </p:cNvPicPr>
          <p:nvPr/>
        </p:nvPicPr>
        <p:blipFill>
          <a:blip r:embed="rId3"/>
          <a:srcRect/>
          <a:stretch>
            <a:fillRect/>
          </a:stretch>
        </p:blipFill>
        <p:spPr bwMode="auto">
          <a:xfrm>
            <a:off x="250825" y="1085443"/>
            <a:ext cx="4968875" cy="4699000"/>
          </a:xfrm>
          <a:prstGeom prst="rect">
            <a:avLst/>
          </a:prstGeom>
          <a:noFill/>
          <a:ln w="9525">
            <a:noFill/>
            <a:miter lim="800000"/>
            <a:headEnd/>
            <a:tailEnd/>
          </a:ln>
        </p:spPr>
      </p:pic>
      <p:sp>
        <p:nvSpPr>
          <p:cNvPr id="1206277" name="Text Box 5"/>
          <p:cNvSpPr txBox="1">
            <a:spLocks noChangeArrowheads="1"/>
          </p:cNvSpPr>
          <p:nvPr/>
        </p:nvSpPr>
        <p:spPr bwMode="auto">
          <a:xfrm>
            <a:off x="107950" y="6055628"/>
            <a:ext cx="5832475" cy="366712"/>
          </a:xfrm>
          <a:prstGeom prst="rect">
            <a:avLst/>
          </a:prstGeom>
          <a:noFill/>
          <a:ln w="9525">
            <a:noFill/>
            <a:miter lim="800000"/>
            <a:headEnd/>
            <a:tailEnd/>
          </a:ln>
          <a:effectLst/>
        </p:spPr>
        <p:txBody>
          <a:bodyPr>
            <a:spAutoFit/>
          </a:bodyPr>
          <a:lstStyle/>
          <a:p>
            <a:pPr>
              <a:spcBef>
                <a:spcPct val="50000"/>
              </a:spcBef>
            </a:pPr>
            <a:r>
              <a:rPr lang="en-US" dirty="0"/>
              <a:t>www.audit-commission.gov.uk/assistivetechnology</a:t>
            </a:r>
          </a:p>
        </p:txBody>
      </p:sp>
      <p:sp>
        <p:nvSpPr>
          <p:cNvPr id="1206278" name="Text Box 6"/>
          <p:cNvSpPr txBox="1">
            <a:spLocks noChangeArrowheads="1"/>
          </p:cNvSpPr>
          <p:nvPr/>
        </p:nvSpPr>
        <p:spPr bwMode="auto">
          <a:xfrm>
            <a:off x="4356100" y="1137142"/>
            <a:ext cx="4464050" cy="1190625"/>
          </a:xfrm>
          <a:prstGeom prst="rect">
            <a:avLst/>
          </a:prstGeom>
          <a:noFill/>
          <a:ln w="9525">
            <a:noFill/>
            <a:miter lim="800000"/>
            <a:headEnd/>
            <a:tailEnd/>
          </a:ln>
          <a:effectLst/>
        </p:spPr>
        <p:txBody>
          <a:bodyPr>
            <a:spAutoFit/>
          </a:bodyPr>
          <a:lstStyle/>
          <a:p>
            <a:pPr>
              <a:spcBef>
                <a:spcPct val="50000"/>
              </a:spcBef>
            </a:pPr>
            <a:r>
              <a:rPr lang="en-GB" dirty="0">
                <a:solidFill>
                  <a:srgbClr val="0033CC"/>
                </a:solidFill>
              </a:rPr>
              <a:t>“There is growing recognition that Assistive Technology offers tools to reduce long term care costs by maintaining the elderly in the community”</a:t>
            </a:r>
            <a:endParaRPr lang="en-US" dirty="0">
              <a:solidFill>
                <a:srgbClr val="0033CC"/>
              </a:solidFill>
            </a:endParaRPr>
          </a:p>
        </p:txBody>
      </p:sp>
      <p:sp>
        <p:nvSpPr>
          <p:cNvPr id="1206279" name="Text Box 7"/>
          <p:cNvSpPr txBox="1">
            <a:spLocks noChangeArrowheads="1"/>
          </p:cNvSpPr>
          <p:nvPr/>
        </p:nvSpPr>
        <p:spPr bwMode="auto">
          <a:xfrm>
            <a:off x="5689947" y="2637748"/>
            <a:ext cx="3024187" cy="2838450"/>
          </a:xfrm>
          <a:prstGeom prst="rect">
            <a:avLst/>
          </a:prstGeom>
          <a:noFill/>
          <a:ln w="9525">
            <a:noFill/>
            <a:miter lim="800000"/>
            <a:headEnd/>
            <a:tailEnd/>
          </a:ln>
          <a:effectLst/>
        </p:spPr>
        <p:txBody>
          <a:bodyPr>
            <a:spAutoFit/>
          </a:bodyPr>
          <a:lstStyle/>
          <a:p>
            <a:pPr>
              <a:spcBef>
                <a:spcPct val="20000"/>
              </a:spcBef>
            </a:pPr>
            <a:r>
              <a:rPr lang="en-AU" dirty="0">
                <a:solidFill>
                  <a:srgbClr val="FF0000"/>
                </a:solidFill>
              </a:rPr>
              <a:t>I will be concentrating on some of the newer electronic assistive technologies of </a:t>
            </a:r>
            <a:r>
              <a:rPr lang="en-AU" dirty="0" err="1">
                <a:solidFill>
                  <a:srgbClr val="FF0000"/>
                </a:solidFill>
              </a:rPr>
              <a:t>telecare</a:t>
            </a:r>
            <a:r>
              <a:rPr lang="en-AU" dirty="0">
                <a:solidFill>
                  <a:srgbClr val="FF0000"/>
                </a:solidFill>
              </a:rPr>
              <a:t> and </a:t>
            </a:r>
            <a:r>
              <a:rPr lang="en-AU" dirty="0" err="1">
                <a:solidFill>
                  <a:srgbClr val="FF0000"/>
                </a:solidFill>
              </a:rPr>
              <a:t>telehealth</a:t>
            </a:r>
            <a:r>
              <a:rPr lang="en-AU" dirty="0">
                <a:solidFill>
                  <a:srgbClr val="FF0000"/>
                </a:solidFill>
              </a:rPr>
              <a:t>, and in particular those that are embedded in a clinical model of care that is acceptable to both client and carer.</a:t>
            </a:r>
            <a:endParaRPr lang="en-US"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title"/>
          </p:nvPr>
        </p:nvSpPr>
        <p:spPr/>
        <p:txBody>
          <a:bodyPr/>
          <a:lstStyle/>
          <a:p>
            <a:r>
              <a:rPr lang="en-US" sz="3200"/>
              <a:t>Development of Assistive Technology </a:t>
            </a:r>
            <a:br>
              <a:rPr lang="en-US" sz="3200"/>
            </a:br>
            <a:r>
              <a:rPr lang="en-US" sz="3200"/>
              <a:t>in the aged care sector</a:t>
            </a:r>
          </a:p>
        </p:txBody>
      </p:sp>
      <p:sp>
        <p:nvSpPr>
          <p:cNvPr id="1267715" name="Rectangle 3"/>
          <p:cNvSpPr>
            <a:spLocks noGrp="1" noChangeArrowheads="1"/>
          </p:cNvSpPr>
          <p:nvPr>
            <p:ph type="body" idx="1"/>
          </p:nvPr>
        </p:nvSpPr>
        <p:spPr>
          <a:xfrm>
            <a:off x="457200" y="1374916"/>
            <a:ext cx="8362950" cy="4525963"/>
          </a:xfrm>
        </p:spPr>
        <p:txBody>
          <a:bodyPr/>
          <a:lstStyle/>
          <a:p>
            <a:pPr>
              <a:lnSpc>
                <a:spcPct val="90000"/>
              </a:lnSpc>
            </a:pPr>
            <a:r>
              <a:rPr lang="en-US" sz="2400" dirty="0"/>
              <a:t>Historical Overview</a:t>
            </a:r>
          </a:p>
          <a:p>
            <a:pPr lvl="1">
              <a:lnSpc>
                <a:spcPct val="90000"/>
              </a:lnSpc>
            </a:pPr>
            <a:r>
              <a:rPr lang="en-US" sz="2000" dirty="0"/>
              <a:t>1970’s			</a:t>
            </a:r>
            <a:r>
              <a:rPr lang="en-US" sz="2000" dirty="0" smtClean="0"/>
              <a:t>	Personal </a:t>
            </a:r>
            <a:r>
              <a:rPr lang="en-US" sz="2000" dirty="0"/>
              <a:t>alarms with sirens</a:t>
            </a:r>
          </a:p>
          <a:p>
            <a:pPr lvl="1">
              <a:lnSpc>
                <a:spcPct val="90000"/>
              </a:lnSpc>
            </a:pPr>
            <a:r>
              <a:rPr lang="en-US" sz="2000" dirty="0"/>
              <a:t>1980’s			</a:t>
            </a:r>
            <a:r>
              <a:rPr lang="en-US" sz="2000" dirty="0" smtClean="0"/>
              <a:t>	Personal </a:t>
            </a:r>
            <a:r>
              <a:rPr lang="en-US" sz="2000" dirty="0"/>
              <a:t>telephone alarms</a:t>
            </a:r>
          </a:p>
          <a:p>
            <a:pPr lvl="1">
              <a:lnSpc>
                <a:spcPct val="90000"/>
              </a:lnSpc>
            </a:pPr>
            <a:r>
              <a:rPr lang="en-US" sz="2000" dirty="0"/>
              <a:t>1990’s			</a:t>
            </a:r>
            <a:r>
              <a:rPr lang="en-US" sz="2000" dirty="0" smtClean="0"/>
              <a:t>	Personal </a:t>
            </a:r>
            <a:r>
              <a:rPr lang="en-US" sz="2000" dirty="0"/>
              <a:t>alarms with two </a:t>
            </a:r>
            <a:r>
              <a:rPr lang="en-US" sz="2000" dirty="0" smtClean="0"/>
              <a:t>way</a:t>
            </a:r>
            <a:r>
              <a:rPr lang="en-US" sz="2000" dirty="0"/>
              <a:t>	voice communications</a:t>
            </a:r>
          </a:p>
          <a:p>
            <a:pPr lvl="1">
              <a:lnSpc>
                <a:spcPct val="90000"/>
              </a:lnSpc>
            </a:pPr>
            <a:r>
              <a:rPr lang="en-US" sz="2000" dirty="0"/>
              <a:t>1990’s			</a:t>
            </a:r>
            <a:r>
              <a:rPr lang="en-US" sz="2000" dirty="0" smtClean="0"/>
              <a:t>	</a:t>
            </a:r>
            <a:r>
              <a:rPr lang="en-US" sz="2000" dirty="0" smtClean="0">
                <a:solidFill>
                  <a:srgbClr val="FF0000"/>
                </a:solidFill>
              </a:rPr>
              <a:t>Unobtrusive </a:t>
            </a:r>
            <a:r>
              <a:rPr lang="en-US" sz="2000" dirty="0">
                <a:solidFill>
                  <a:srgbClr val="FF0000"/>
                </a:solidFill>
              </a:rPr>
              <a:t>monitoring of </a:t>
            </a:r>
            <a:r>
              <a:rPr lang="en-US" sz="2000" dirty="0" smtClean="0">
                <a:solidFill>
                  <a:srgbClr val="FF0000"/>
                </a:solidFill>
              </a:rPr>
              <a:t>functional </a:t>
            </a:r>
            <a:r>
              <a:rPr lang="en-US" sz="2000" dirty="0">
                <a:solidFill>
                  <a:srgbClr val="FF0000"/>
                </a:solidFill>
              </a:rPr>
              <a:t>health status</a:t>
            </a:r>
          </a:p>
          <a:p>
            <a:pPr lvl="1">
              <a:lnSpc>
                <a:spcPct val="90000"/>
              </a:lnSpc>
            </a:pPr>
            <a:r>
              <a:rPr lang="en-US" sz="2000" dirty="0"/>
              <a:t>Early 2000’s	</a:t>
            </a:r>
            <a:r>
              <a:rPr lang="en-US" sz="2000" dirty="0" smtClean="0"/>
              <a:t>	</a:t>
            </a:r>
            <a:r>
              <a:rPr lang="en-US" sz="2000" dirty="0" smtClean="0">
                <a:solidFill>
                  <a:srgbClr val="FF0000"/>
                </a:solidFill>
              </a:rPr>
              <a:t>Clinical </a:t>
            </a:r>
            <a:r>
              <a:rPr lang="en-US" sz="2000" dirty="0">
                <a:solidFill>
                  <a:srgbClr val="FF0000"/>
                </a:solidFill>
              </a:rPr>
              <a:t>signs monitoring at home</a:t>
            </a:r>
            <a:br>
              <a:rPr lang="en-US" sz="2000" dirty="0">
                <a:solidFill>
                  <a:srgbClr val="FF0000"/>
                </a:solidFill>
              </a:rPr>
            </a:br>
            <a:r>
              <a:rPr lang="en-US" sz="2000" dirty="0">
                <a:solidFill>
                  <a:srgbClr val="FF0000"/>
                </a:solidFill>
              </a:rPr>
              <a:t>				</a:t>
            </a:r>
            <a:r>
              <a:rPr lang="en-US" sz="2000" dirty="0" smtClean="0">
                <a:solidFill>
                  <a:srgbClr val="FF0000"/>
                </a:solidFill>
              </a:rPr>
              <a:t>	Ambulatory </a:t>
            </a:r>
            <a:r>
              <a:rPr lang="en-US" sz="2000" dirty="0">
                <a:solidFill>
                  <a:srgbClr val="FF0000"/>
                </a:solidFill>
              </a:rPr>
              <a:t>falls monitoring</a:t>
            </a:r>
          </a:p>
          <a:p>
            <a:pPr lvl="1">
              <a:lnSpc>
                <a:spcPct val="90000"/>
              </a:lnSpc>
            </a:pPr>
            <a:r>
              <a:rPr lang="en-US" sz="2000" dirty="0"/>
              <a:t>Middle 2000’s		</a:t>
            </a:r>
            <a:r>
              <a:rPr lang="en-US" sz="2000" dirty="0">
                <a:solidFill>
                  <a:srgbClr val="FF0000"/>
                </a:solidFill>
              </a:rPr>
              <a:t>Integrated home </a:t>
            </a:r>
            <a:r>
              <a:rPr lang="en-US" sz="2000" dirty="0" err="1" smtClean="0">
                <a:solidFill>
                  <a:srgbClr val="FF0000"/>
                </a:solidFill>
              </a:rPr>
              <a:t>telecare</a:t>
            </a:r>
            <a:r>
              <a:rPr lang="en-US" sz="2000" dirty="0" smtClean="0">
                <a:solidFill>
                  <a:srgbClr val="FF0000"/>
                </a:solidFill>
              </a:rPr>
              <a:t> services</a:t>
            </a:r>
            <a:r>
              <a:rPr lang="en-US" sz="2000" dirty="0">
                <a:solidFill>
                  <a:srgbClr val="FF0000"/>
                </a:solidFill>
              </a:rPr>
              <a:t>, with ambulatory </a:t>
            </a:r>
            <a:r>
              <a:rPr lang="en-US" sz="2000" dirty="0" smtClean="0">
                <a:solidFill>
                  <a:srgbClr val="FF0000"/>
                </a:solidFill>
              </a:rPr>
              <a:t>							monitoring</a:t>
            </a:r>
            <a:endParaRPr lang="en-US" sz="2000" dirty="0">
              <a:solidFill>
                <a:srgbClr val="FF0000"/>
              </a:solidFill>
            </a:endParaRPr>
          </a:p>
          <a:p>
            <a:pPr lvl="1">
              <a:lnSpc>
                <a:spcPct val="90000"/>
              </a:lnSpc>
            </a:pPr>
            <a:r>
              <a:rPr lang="en-US" sz="2000" dirty="0"/>
              <a:t>Late 2000’s		</a:t>
            </a:r>
            <a:r>
              <a:rPr lang="en-US" sz="2000" dirty="0">
                <a:solidFill>
                  <a:srgbClr val="FF0000"/>
                </a:solidFill>
              </a:rPr>
              <a:t>+ Knowledge management and </a:t>
            </a:r>
            <a:r>
              <a:rPr lang="en-US" sz="2000" dirty="0" smtClean="0">
                <a:solidFill>
                  <a:srgbClr val="FF0000"/>
                </a:solidFill>
              </a:rPr>
              <a:t>GPS spatial </a:t>
            </a:r>
            <a:r>
              <a:rPr lang="en-US" sz="2000" dirty="0">
                <a:solidFill>
                  <a:srgbClr val="FF0000"/>
                </a:solidFill>
              </a:rPr>
              <a:t>information </a:t>
            </a:r>
            <a:r>
              <a:rPr lang="en-US" sz="2000" dirty="0" smtClean="0">
                <a:solidFill>
                  <a:srgbClr val="FF0000"/>
                </a:solidFill>
              </a:rPr>
              <a:t>						</a:t>
            </a:r>
            <a:r>
              <a:rPr lang="en-US" dirty="0" smtClean="0">
                <a:solidFill>
                  <a:srgbClr val="FF0000"/>
                </a:solidFill>
              </a:rPr>
              <a:t>s</a:t>
            </a:r>
            <a:r>
              <a:rPr lang="en-US" sz="2000" dirty="0" smtClean="0">
                <a:solidFill>
                  <a:srgbClr val="FF0000"/>
                </a:solidFill>
              </a:rPr>
              <a:t>ystems	</a:t>
            </a:r>
            <a:endParaRPr lang="en-US" sz="2000" dirty="0">
              <a:solidFill>
                <a:srgbClr val="FF0000"/>
              </a:solidFill>
            </a:endParaRPr>
          </a:p>
          <a:p>
            <a:pPr lvl="1"/>
            <a:r>
              <a:rPr lang="en-US" sz="2000" dirty="0"/>
              <a:t>2010’s			</a:t>
            </a:r>
            <a:r>
              <a:rPr lang="en-US" sz="2000" dirty="0" smtClean="0"/>
              <a:t>	Wearable </a:t>
            </a:r>
            <a:r>
              <a:rPr lang="en-US" sz="2000" dirty="0"/>
              <a:t>and implantable </a:t>
            </a:r>
            <a:r>
              <a:rPr lang="en-US" sz="2000" dirty="0" smtClean="0"/>
              <a:t>monitoring. Wearable “Smart” 					systems. </a:t>
            </a:r>
            <a:r>
              <a:rPr lang="en-AU" dirty="0" smtClean="0"/>
              <a:t>National </a:t>
            </a:r>
            <a:r>
              <a:rPr lang="en-AU" dirty="0" err="1" smtClean="0"/>
              <a:t>eHealth</a:t>
            </a:r>
            <a:r>
              <a:rPr lang="en-AU" dirty="0" smtClean="0"/>
              <a:t> Architecture, and 								Interoperability Framework </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1518575"/>
            <a:ext cx="8043863" cy="1080000"/>
          </a:xfrm>
        </p:spPr>
        <p:txBody>
          <a:bodyPr/>
          <a:lstStyle/>
          <a:p>
            <a:r>
              <a:rPr lang="en-US" dirty="0" err="1" smtClean="0"/>
              <a:t>Telecare</a:t>
            </a:r>
            <a:r>
              <a:rPr lang="en-US" dirty="0" smtClean="0"/>
              <a:t> Services</a:t>
            </a:r>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ChangeArrowheads="1"/>
          </p:cNvSpPr>
          <p:nvPr/>
        </p:nvSpPr>
        <p:spPr bwMode="auto">
          <a:xfrm>
            <a:off x="900113" y="549275"/>
            <a:ext cx="7467600" cy="5453063"/>
          </a:xfrm>
          <a:prstGeom prst="rect">
            <a:avLst/>
          </a:prstGeom>
          <a:noFill/>
          <a:ln w="9525">
            <a:noFill/>
            <a:miter lim="800000"/>
            <a:headEnd/>
            <a:tailEnd/>
          </a:ln>
          <a:effectLst/>
        </p:spPr>
        <p:txBody>
          <a:bodyPr>
            <a:spAutoFit/>
          </a:bodyPr>
          <a:lstStyle/>
          <a:p>
            <a:pPr algn="ctr"/>
            <a:r>
              <a:rPr lang="en-US" sz="3200" b="1">
                <a:latin typeface="Verdana" pitchFamily="34" charset="0"/>
              </a:rPr>
              <a:t>Historical Overview:</a:t>
            </a:r>
            <a:br>
              <a:rPr lang="en-US" sz="3200" b="1">
                <a:latin typeface="Verdana" pitchFamily="34" charset="0"/>
              </a:rPr>
            </a:br>
            <a:endParaRPr lang="en-US" sz="3200" b="1">
              <a:latin typeface="Verdana" pitchFamily="34" charset="0"/>
            </a:endParaRPr>
          </a:p>
          <a:p>
            <a:pPr algn="ctr"/>
            <a:r>
              <a:rPr lang="en-US" sz="3200" i="1">
                <a:latin typeface="Verdana" pitchFamily="34" charset="0"/>
              </a:rPr>
              <a:t>Unobtrusive monitoring of functional health status.</a:t>
            </a:r>
            <a:endParaRPr lang="en-US" sz="1000" i="1">
              <a:latin typeface="Verdana" pitchFamily="34" charset="0"/>
            </a:endParaRPr>
          </a:p>
          <a:p>
            <a:pPr algn="ctr"/>
            <a:r>
              <a:rPr lang="en-US" sz="3200" i="1">
                <a:latin typeface="Verdana" pitchFamily="34" charset="0"/>
              </a:rPr>
              <a:t/>
            </a:r>
            <a:br>
              <a:rPr lang="en-US" sz="3200" i="1">
                <a:latin typeface="Verdana" pitchFamily="34" charset="0"/>
              </a:rPr>
            </a:br>
            <a:r>
              <a:rPr lang="en-US" sz="3200" i="1">
                <a:solidFill>
                  <a:srgbClr val="FF0000"/>
                </a:solidFill>
                <a:latin typeface="Verdana" pitchFamily="34" charset="0"/>
              </a:rPr>
              <a:t>“How to make a smart home health aware”</a:t>
            </a:r>
          </a:p>
          <a:p>
            <a:pPr algn="ctr"/>
            <a:endParaRPr lang="en-US" sz="3200" i="1">
              <a:solidFill>
                <a:srgbClr val="FF0000"/>
              </a:solidFill>
              <a:latin typeface="Verdana" pitchFamily="34" charset="0"/>
            </a:endParaRPr>
          </a:p>
          <a:p>
            <a:pPr algn="ctr"/>
            <a:r>
              <a:rPr lang="en-US" sz="3200" i="1">
                <a:solidFill>
                  <a:schemeClr val="accent2"/>
                </a:solidFill>
                <a:latin typeface="Verdana" pitchFamily="34" charset="0"/>
              </a:rPr>
              <a:t>British Telecom Funded Project</a:t>
            </a:r>
            <a:br>
              <a:rPr lang="en-US" sz="3200" i="1">
                <a:solidFill>
                  <a:schemeClr val="accent2"/>
                </a:solidFill>
                <a:latin typeface="Verdana" pitchFamily="34" charset="0"/>
              </a:rPr>
            </a:br>
            <a:r>
              <a:rPr lang="en-US" sz="3200" i="1">
                <a:solidFill>
                  <a:schemeClr val="accent2"/>
                </a:solidFill>
                <a:latin typeface="Verdana" pitchFamily="34" charset="0"/>
              </a:rPr>
              <a:t>1993-1996</a:t>
            </a:r>
          </a:p>
          <a:p>
            <a:pPr algn="ctr"/>
            <a:endParaRPr lang="en-US" sz="3200" i="1">
              <a:solidFill>
                <a:schemeClr val="accent2"/>
              </a:solidFill>
              <a:latin typeface="Verdana"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title"/>
          </p:nvPr>
        </p:nvSpPr>
        <p:spPr>
          <a:noFill/>
          <a:ln/>
        </p:spPr>
        <p:txBody>
          <a:bodyPr lIns="90488" tIns="44450" rIns="90488" bIns="44450"/>
          <a:lstStyle/>
          <a:p>
            <a:r>
              <a:rPr lang="en-US" dirty="0"/>
              <a:t>Unobtrusive monitoring of functional </a:t>
            </a:r>
            <a:r>
              <a:rPr lang="en-US" dirty="0" smtClean="0"/>
              <a:t>health status </a:t>
            </a:r>
            <a:r>
              <a:rPr lang="en-US" dirty="0"/>
              <a:t>of the frail elderly at home</a:t>
            </a:r>
          </a:p>
        </p:txBody>
      </p:sp>
      <p:sp>
        <p:nvSpPr>
          <p:cNvPr id="1282051" name="Rectangle 3"/>
          <p:cNvSpPr>
            <a:spLocks noGrp="1" noChangeArrowheads="1"/>
          </p:cNvSpPr>
          <p:nvPr>
            <p:ph type="body" idx="1"/>
          </p:nvPr>
        </p:nvSpPr>
        <p:spPr>
          <a:xfrm>
            <a:off x="360363" y="1607650"/>
            <a:ext cx="8459787" cy="4104037"/>
          </a:xfrm>
          <a:noFill/>
          <a:ln/>
        </p:spPr>
        <p:txBody>
          <a:bodyPr lIns="90488" tIns="44450" rIns="90488" bIns="44450"/>
          <a:lstStyle/>
          <a:p>
            <a:r>
              <a:rPr lang="en-US" sz="3200" b="1" dirty="0"/>
              <a:t>Ultimate objectives</a:t>
            </a:r>
          </a:p>
          <a:p>
            <a:pPr lvl="1"/>
            <a:r>
              <a:rPr lang="en-US" sz="2800" dirty="0"/>
              <a:t>Unattended, remote monitoring of functional health status in the home, targeting health services to those most in need</a:t>
            </a:r>
          </a:p>
          <a:p>
            <a:pPr lvl="1"/>
            <a:r>
              <a:rPr lang="en-US" sz="2800" dirty="0"/>
              <a:t>Part of a GP or local community centre Patient Management System</a:t>
            </a:r>
          </a:p>
          <a:p>
            <a:pPr lvl="1"/>
            <a:r>
              <a:rPr lang="en-US" sz="2800" dirty="0"/>
              <a:t>Automatic report generation by expert system</a:t>
            </a:r>
          </a:p>
          <a:p>
            <a:pPr lvl="1"/>
            <a:r>
              <a:rPr lang="en-US" sz="2800" dirty="0"/>
              <a:t>To make a </a:t>
            </a:r>
            <a:r>
              <a:rPr lang="en-US" sz="2800" i="1" dirty="0">
                <a:solidFill>
                  <a:srgbClr val="E4002B"/>
                </a:solidFill>
              </a:rPr>
              <a:t>SMART HOME HEALTH AWARE</a:t>
            </a:r>
            <a:r>
              <a:rPr lang="en-US" sz="2800" dirty="0">
                <a:solidFill>
                  <a:srgbClr val="E4002B"/>
                </a:solidFill>
              </a:rPr>
              <a:t>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a:t>UNSW - BIOMEDICAL SYSTEMS LABORATORY</a:t>
            </a:r>
          </a:p>
        </p:txBody>
      </p:sp>
      <p:sp>
        <p:nvSpPr>
          <p:cNvPr id="4098" name="Rectangle 2"/>
          <p:cNvSpPr>
            <a:spLocks noGrp="1" noChangeArrowheads="1"/>
          </p:cNvSpPr>
          <p:nvPr>
            <p:ph type="title"/>
          </p:nvPr>
        </p:nvSpPr>
        <p:spPr>
          <a:xfrm>
            <a:off x="360363" y="349387"/>
            <a:ext cx="8459787" cy="578264"/>
          </a:xfrm>
          <a:noFill/>
          <a:ln/>
        </p:spPr>
        <p:txBody>
          <a:bodyPr/>
          <a:lstStyle/>
          <a:p>
            <a:pPr algn="ctr"/>
            <a:r>
              <a:rPr lang="en-US" dirty="0"/>
              <a:t>FUNCTIONAL </a:t>
            </a:r>
            <a:r>
              <a:rPr lang="en-US" dirty="0" smtClean="0"/>
              <a:t>HEALTH STATUS</a:t>
            </a:r>
            <a:endParaRPr lang="en-US" dirty="0"/>
          </a:p>
        </p:txBody>
      </p:sp>
      <p:sp>
        <p:nvSpPr>
          <p:cNvPr id="4099" name="Rectangle 3"/>
          <p:cNvSpPr>
            <a:spLocks noGrp="1" noChangeArrowheads="1"/>
          </p:cNvSpPr>
          <p:nvPr>
            <p:ph type="body" idx="1"/>
          </p:nvPr>
        </p:nvSpPr>
        <p:spPr>
          <a:xfrm>
            <a:off x="377296" y="1127125"/>
            <a:ext cx="8459787" cy="5124444"/>
          </a:xfrm>
          <a:noFill/>
          <a:ln/>
        </p:spPr>
        <p:txBody>
          <a:bodyPr/>
          <a:lstStyle/>
          <a:p>
            <a:pPr marL="252000" lvl="1" indent="-249193" defTabSz="1279295" eaLnBrk="0" hangingPunct="0">
              <a:lnSpc>
                <a:spcPct val="100000"/>
              </a:lnSpc>
              <a:spcBef>
                <a:spcPct val="20000"/>
              </a:spcBef>
              <a:spcAft>
                <a:spcPct val="0"/>
              </a:spcAft>
              <a:buFont typeface="Arial" pitchFamily="34" charset="0"/>
              <a:buChar char="•"/>
            </a:pPr>
            <a:r>
              <a:rPr lang="en-US" sz="2200" dirty="0" smtClean="0">
                <a:solidFill>
                  <a:srgbClr val="000000"/>
                </a:solidFill>
                <a:ea typeface="ヒラギノ角ゴ Pro W3" pitchFamily="-112" charset="-128"/>
                <a:cs typeface="ヒラギノ角ゴ Pro W3"/>
              </a:rPr>
              <a:t>The classification committee of the World Organization of Family Doctors (WONCA) defines functional health status as;</a:t>
            </a:r>
          </a:p>
          <a:p>
            <a:pPr marL="252000">
              <a:spcAft>
                <a:spcPts val="600"/>
              </a:spcAft>
            </a:pPr>
            <a:r>
              <a:rPr lang="en-US" i="1" dirty="0" smtClean="0">
                <a:solidFill>
                  <a:srgbClr val="FF0000"/>
                </a:solidFill>
                <a:latin typeface="Times New Roman" pitchFamily="18" charset="0"/>
              </a:rPr>
              <a:t>“</a:t>
            </a:r>
            <a:r>
              <a:rPr lang="en-US" i="1" dirty="0">
                <a:solidFill>
                  <a:srgbClr val="FF0000"/>
                </a:solidFill>
                <a:latin typeface="Times New Roman" pitchFamily="18" charset="0"/>
              </a:rPr>
              <a:t>the ability of a person to perform in, to adapt to and to cope with his given environment</a:t>
            </a:r>
            <a:r>
              <a:rPr lang="en-US" dirty="0" smtClean="0">
                <a:solidFill>
                  <a:srgbClr val="FF0000"/>
                </a:solidFill>
                <a:latin typeface="Times New Roman" pitchFamily="18" charset="0"/>
              </a:rPr>
              <a:t>.”</a:t>
            </a:r>
          </a:p>
          <a:p>
            <a:pPr marL="252000" lvl="1" indent="-249193" defTabSz="1279295" eaLnBrk="0" hangingPunct="0">
              <a:lnSpc>
                <a:spcPct val="100000"/>
              </a:lnSpc>
              <a:spcBef>
                <a:spcPct val="20000"/>
              </a:spcBef>
              <a:spcAft>
                <a:spcPct val="0"/>
              </a:spcAft>
              <a:buFont typeface="Arial" pitchFamily="34" charset="0"/>
              <a:buChar char="•"/>
            </a:pPr>
            <a:r>
              <a:rPr lang="en-US" sz="2200" dirty="0" smtClean="0">
                <a:solidFill>
                  <a:srgbClr val="000000"/>
                </a:solidFill>
                <a:ea typeface="ヒラギノ角ゴ Pro W3" pitchFamily="-112" charset="-128"/>
                <a:cs typeface="ヒラギノ角ゴ Pro W3"/>
              </a:rPr>
              <a:t>The functional health status of the individual is an important dimension of health and illness which reflects both the needs for service assistance and the outcomes resulting from service</a:t>
            </a:r>
          </a:p>
          <a:p>
            <a:pPr marL="252000" lvl="1" indent="-249193" defTabSz="1279295" eaLnBrk="0" hangingPunct="0">
              <a:lnSpc>
                <a:spcPct val="100000"/>
              </a:lnSpc>
              <a:spcBef>
                <a:spcPct val="20000"/>
              </a:spcBef>
              <a:spcAft>
                <a:spcPct val="0"/>
              </a:spcAft>
              <a:buFont typeface="Arial" pitchFamily="34" charset="0"/>
              <a:buChar char="•"/>
            </a:pPr>
            <a:r>
              <a:rPr lang="en-US" sz="2200" dirty="0" smtClean="0">
                <a:solidFill>
                  <a:srgbClr val="000000"/>
                </a:solidFill>
                <a:ea typeface="ヒラギノ角ゴ Pro W3" pitchFamily="-112" charset="-128"/>
                <a:cs typeface="ヒラギノ角ゴ Pro W3"/>
              </a:rPr>
              <a:t>Functional status indicators provide a measure which can be used to assess and understand the impact of health problems on the daily lives of patients and to evaluate the effect of interventions </a:t>
            </a:r>
          </a:p>
          <a:p>
            <a:pPr marL="252000" lvl="1" indent="-249193" defTabSz="1279295" eaLnBrk="0" hangingPunct="0">
              <a:lnSpc>
                <a:spcPct val="100000"/>
              </a:lnSpc>
              <a:spcBef>
                <a:spcPct val="20000"/>
              </a:spcBef>
              <a:spcAft>
                <a:spcPct val="0"/>
              </a:spcAft>
              <a:buFont typeface="Arial" pitchFamily="34" charset="0"/>
              <a:buChar char="•"/>
            </a:pPr>
            <a:r>
              <a:rPr lang="en-US" sz="2200" dirty="0" smtClean="0">
                <a:solidFill>
                  <a:srgbClr val="000000"/>
                </a:solidFill>
                <a:ea typeface="ヒラギノ角ゴ Pro W3" pitchFamily="-112" charset="-128"/>
                <a:cs typeface="ヒラギノ角ゴ Pro W3"/>
              </a:rPr>
              <a:t>All aspects of health are represented in functional health status including physical and emotional well-being, daily activities and social interaction</a:t>
            </a:r>
          </a:p>
          <a:p>
            <a:pPr>
              <a:spcAft>
                <a:spcPct val="48000"/>
              </a:spcAft>
            </a:pPr>
            <a:endParaRPr lang="en-US" dirty="0" smtClean="0">
              <a:latin typeface="Times New Roman" pitchFamily="18" charset="0"/>
            </a:endParaRPr>
          </a:p>
          <a:p>
            <a:pPr>
              <a:spcAft>
                <a:spcPct val="48000"/>
              </a:spcAft>
            </a:pPr>
            <a:endParaRPr lang="en-US" dirty="0" smtClean="0">
              <a:latin typeface="Times New Roman" pitchFamily="18" charset="0"/>
            </a:endParaRPr>
          </a:p>
          <a:p>
            <a:pPr>
              <a:spcAft>
                <a:spcPct val="48000"/>
              </a:spcAft>
            </a:pPr>
            <a:endParaRPr lang="en-US" dirty="0">
              <a:latin typeface="Times New Roman" pitchFamily="18"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ydney-harbor-bridge.jpg"/>
          <p:cNvPicPr>
            <a:picLocks noChangeAspect="1"/>
          </p:cNvPicPr>
          <p:nvPr/>
        </p:nvPicPr>
        <p:blipFill>
          <a:blip r:embed="rId2"/>
          <a:srcRect/>
          <a:stretch>
            <a:fillRect/>
          </a:stretch>
        </p:blipFill>
        <p:spPr bwMode="auto">
          <a:xfrm>
            <a:off x="-462630" y="0"/>
            <a:ext cx="9894699"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4098" name="Rectangle 2"/>
          <p:cNvSpPr>
            <a:spLocks noGrp="1" noChangeArrowheads="1"/>
          </p:cNvSpPr>
          <p:nvPr>
            <p:ph type="title"/>
          </p:nvPr>
        </p:nvSpPr>
        <p:spPr>
          <a:xfrm>
            <a:off x="457200" y="274638"/>
            <a:ext cx="8229600" cy="609600"/>
          </a:xfrm>
        </p:spPr>
        <p:txBody>
          <a:bodyPr/>
          <a:lstStyle/>
          <a:p>
            <a:r>
              <a:rPr lang="en-US"/>
              <a:t>Home monitoring network</a:t>
            </a:r>
          </a:p>
        </p:txBody>
      </p:sp>
      <p:pic>
        <p:nvPicPr>
          <p:cNvPr id="1284099" name="Picture 3"/>
          <p:cNvPicPr>
            <a:picLocks noChangeAspect="1" noChangeArrowheads="1"/>
          </p:cNvPicPr>
          <p:nvPr/>
        </p:nvPicPr>
        <p:blipFill>
          <a:blip r:embed="rId3"/>
          <a:srcRect/>
          <a:stretch>
            <a:fillRect/>
          </a:stretch>
        </p:blipFill>
        <p:spPr bwMode="auto">
          <a:xfrm>
            <a:off x="871331" y="931734"/>
            <a:ext cx="7515875" cy="5800369"/>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AGE1"/>
          <p:cNvPicPr>
            <a:picLocks noChangeAspect="1" noChangeArrowheads="1"/>
          </p:cNvPicPr>
          <p:nvPr/>
        </p:nvPicPr>
        <p:blipFill>
          <a:blip r:embed="rId3"/>
          <a:srcRect/>
          <a:stretch>
            <a:fillRect/>
          </a:stretch>
        </p:blipFill>
        <p:spPr bwMode="auto">
          <a:xfrm>
            <a:off x="228600" y="504825"/>
            <a:ext cx="8686800" cy="5848350"/>
          </a:xfrm>
          <a:prstGeom prst="rect">
            <a:avLst/>
          </a:prstGeom>
          <a:noFill/>
        </p:spPr>
      </p:pic>
      <p:sp>
        <p:nvSpPr>
          <p:cNvPr id="1286147" name="Text Box 3"/>
          <p:cNvSpPr txBox="1">
            <a:spLocks noChangeArrowheads="1"/>
          </p:cNvSpPr>
          <p:nvPr/>
        </p:nvSpPr>
        <p:spPr bwMode="auto">
          <a:xfrm>
            <a:off x="1143000" y="0"/>
            <a:ext cx="6846888" cy="549275"/>
          </a:xfrm>
          <a:prstGeom prst="rect">
            <a:avLst/>
          </a:prstGeom>
          <a:noFill/>
          <a:ln w="12700">
            <a:noFill/>
            <a:miter lim="800000"/>
            <a:headEnd type="none" w="sm" len="sm"/>
            <a:tailEnd type="none" w="sm" len="sm"/>
          </a:ln>
          <a:effectLst/>
        </p:spPr>
        <p:txBody>
          <a:bodyPr wrap="none">
            <a:spAutoFit/>
          </a:bodyPr>
          <a:lstStyle/>
          <a:p>
            <a:pPr>
              <a:spcBef>
                <a:spcPct val="20000"/>
              </a:spcBef>
            </a:pPr>
            <a:r>
              <a:rPr lang="en-US" sz="3000">
                <a:effectLst>
                  <a:outerShdw blurRad="38100" dist="38100" dir="2700000" algn="tl">
                    <a:srgbClr val="C0C0C0"/>
                  </a:outerShdw>
                </a:effectLst>
                <a:latin typeface="Tahoma" pitchFamily="34" charset="0"/>
              </a:rPr>
              <a:t>Prototype Home Monitoring Technology</a:t>
            </a:r>
          </a:p>
        </p:txBody>
      </p:sp>
    </p:spTree>
  </p:cSld>
  <p:clrMapOvr>
    <a:masterClrMapping/>
  </p:clrMapOvr>
  <p:transition>
    <p:pull/>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1290242" name="Line 2"/>
          <p:cNvSpPr>
            <a:spLocks noChangeShapeType="1"/>
          </p:cNvSpPr>
          <p:nvPr/>
        </p:nvSpPr>
        <p:spPr bwMode="auto">
          <a:xfrm>
            <a:off x="1185863"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43" name="Line 3"/>
          <p:cNvSpPr>
            <a:spLocks noChangeShapeType="1"/>
          </p:cNvSpPr>
          <p:nvPr/>
        </p:nvSpPr>
        <p:spPr bwMode="auto">
          <a:xfrm>
            <a:off x="1185863" y="6842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44" name="Line 4"/>
          <p:cNvSpPr>
            <a:spLocks noChangeShapeType="1"/>
          </p:cNvSpPr>
          <p:nvPr/>
        </p:nvSpPr>
        <p:spPr bwMode="auto">
          <a:xfrm flipV="1">
            <a:off x="1185863"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45" name="Line 5"/>
          <p:cNvSpPr>
            <a:spLocks noChangeShapeType="1"/>
          </p:cNvSpPr>
          <p:nvPr/>
        </p:nvSpPr>
        <p:spPr bwMode="auto">
          <a:xfrm flipV="1">
            <a:off x="279717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46" name="Line 6"/>
          <p:cNvSpPr>
            <a:spLocks noChangeShapeType="1"/>
          </p:cNvSpPr>
          <p:nvPr/>
        </p:nvSpPr>
        <p:spPr bwMode="auto">
          <a:xfrm>
            <a:off x="1185863" y="6842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47" name="Line 7"/>
          <p:cNvSpPr>
            <a:spLocks noChangeShapeType="1"/>
          </p:cNvSpPr>
          <p:nvPr/>
        </p:nvSpPr>
        <p:spPr bwMode="auto">
          <a:xfrm>
            <a:off x="2797175"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48" name="Line 8"/>
          <p:cNvSpPr>
            <a:spLocks noChangeShapeType="1"/>
          </p:cNvSpPr>
          <p:nvPr/>
        </p:nvSpPr>
        <p:spPr bwMode="auto">
          <a:xfrm>
            <a:off x="1185863"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49" name="Line 9"/>
          <p:cNvSpPr>
            <a:spLocks noChangeShapeType="1"/>
          </p:cNvSpPr>
          <p:nvPr/>
        </p:nvSpPr>
        <p:spPr bwMode="auto">
          <a:xfrm flipV="1">
            <a:off x="1185863"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50" name="Line 10"/>
          <p:cNvSpPr>
            <a:spLocks noChangeShapeType="1"/>
          </p:cNvSpPr>
          <p:nvPr/>
        </p:nvSpPr>
        <p:spPr bwMode="auto">
          <a:xfrm>
            <a:off x="1185863"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51" name="Line 11"/>
          <p:cNvSpPr>
            <a:spLocks noChangeShapeType="1"/>
          </p:cNvSpPr>
          <p:nvPr/>
        </p:nvSpPr>
        <p:spPr bwMode="auto">
          <a:xfrm flipV="1">
            <a:off x="1185863"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2" name="Line 12"/>
          <p:cNvSpPr>
            <a:spLocks noChangeShapeType="1"/>
          </p:cNvSpPr>
          <p:nvPr/>
        </p:nvSpPr>
        <p:spPr bwMode="auto">
          <a:xfrm>
            <a:off x="1185863"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3" name="Rectangle 13"/>
          <p:cNvSpPr>
            <a:spLocks noChangeArrowheads="1"/>
          </p:cNvSpPr>
          <p:nvPr/>
        </p:nvSpPr>
        <p:spPr bwMode="auto">
          <a:xfrm>
            <a:off x="1076325" y="132556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254" name="Line 14"/>
          <p:cNvSpPr>
            <a:spLocks noChangeShapeType="1"/>
          </p:cNvSpPr>
          <p:nvPr/>
        </p:nvSpPr>
        <p:spPr bwMode="auto">
          <a:xfrm flipV="1">
            <a:off x="1593850"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5" name="Line 15"/>
          <p:cNvSpPr>
            <a:spLocks noChangeShapeType="1"/>
          </p:cNvSpPr>
          <p:nvPr/>
        </p:nvSpPr>
        <p:spPr bwMode="auto">
          <a:xfrm>
            <a:off x="1593850"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6" name="Rectangle 16"/>
          <p:cNvSpPr>
            <a:spLocks noChangeArrowheads="1"/>
          </p:cNvSpPr>
          <p:nvPr/>
        </p:nvSpPr>
        <p:spPr bwMode="auto">
          <a:xfrm>
            <a:off x="1484313" y="13255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257" name="Line 17"/>
          <p:cNvSpPr>
            <a:spLocks noChangeShapeType="1"/>
          </p:cNvSpPr>
          <p:nvPr/>
        </p:nvSpPr>
        <p:spPr bwMode="auto">
          <a:xfrm flipV="1">
            <a:off x="1990725"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8" name="Line 18"/>
          <p:cNvSpPr>
            <a:spLocks noChangeShapeType="1"/>
          </p:cNvSpPr>
          <p:nvPr/>
        </p:nvSpPr>
        <p:spPr bwMode="auto">
          <a:xfrm>
            <a:off x="1990725"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59" name="Rectangle 19"/>
          <p:cNvSpPr>
            <a:spLocks noChangeArrowheads="1"/>
          </p:cNvSpPr>
          <p:nvPr/>
        </p:nvSpPr>
        <p:spPr bwMode="auto">
          <a:xfrm>
            <a:off x="1846263"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260" name="Line 20"/>
          <p:cNvSpPr>
            <a:spLocks noChangeShapeType="1"/>
          </p:cNvSpPr>
          <p:nvPr/>
        </p:nvSpPr>
        <p:spPr bwMode="auto">
          <a:xfrm flipV="1">
            <a:off x="2398713"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61" name="Line 21"/>
          <p:cNvSpPr>
            <a:spLocks noChangeShapeType="1"/>
          </p:cNvSpPr>
          <p:nvPr/>
        </p:nvSpPr>
        <p:spPr bwMode="auto">
          <a:xfrm>
            <a:off x="2398713"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62" name="Rectangle 22"/>
          <p:cNvSpPr>
            <a:spLocks noChangeArrowheads="1"/>
          </p:cNvSpPr>
          <p:nvPr/>
        </p:nvSpPr>
        <p:spPr bwMode="auto">
          <a:xfrm>
            <a:off x="2254250"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263" name="Line 23"/>
          <p:cNvSpPr>
            <a:spLocks noChangeShapeType="1"/>
          </p:cNvSpPr>
          <p:nvPr/>
        </p:nvSpPr>
        <p:spPr bwMode="auto">
          <a:xfrm flipV="1">
            <a:off x="2797175"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64" name="Line 24"/>
          <p:cNvSpPr>
            <a:spLocks noChangeShapeType="1"/>
          </p:cNvSpPr>
          <p:nvPr/>
        </p:nvSpPr>
        <p:spPr bwMode="auto">
          <a:xfrm>
            <a:off x="2797175"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65" name="Rectangle 25"/>
          <p:cNvSpPr>
            <a:spLocks noChangeArrowheads="1"/>
          </p:cNvSpPr>
          <p:nvPr/>
        </p:nvSpPr>
        <p:spPr bwMode="auto">
          <a:xfrm>
            <a:off x="2651125"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266" name="Line 26"/>
          <p:cNvSpPr>
            <a:spLocks noChangeShapeType="1"/>
          </p:cNvSpPr>
          <p:nvPr/>
        </p:nvSpPr>
        <p:spPr bwMode="auto">
          <a:xfrm>
            <a:off x="1185863" y="13144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67" name="Line 27"/>
          <p:cNvSpPr>
            <a:spLocks noChangeShapeType="1"/>
          </p:cNvSpPr>
          <p:nvPr/>
        </p:nvSpPr>
        <p:spPr bwMode="auto">
          <a:xfrm flipH="1">
            <a:off x="2778125" y="1314450"/>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68" name="Rectangle 28"/>
          <p:cNvSpPr>
            <a:spLocks noChangeArrowheads="1"/>
          </p:cNvSpPr>
          <p:nvPr/>
        </p:nvSpPr>
        <p:spPr bwMode="auto">
          <a:xfrm>
            <a:off x="995363" y="118110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269" name="Line 29"/>
          <p:cNvSpPr>
            <a:spLocks noChangeShapeType="1"/>
          </p:cNvSpPr>
          <p:nvPr/>
        </p:nvSpPr>
        <p:spPr bwMode="auto">
          <a:xfrm>
            <a:off x="1185863" y="10048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0" name="Line 30"/>
          <p:cNvSpPr>
            <a:spLocks noChangeShapeType="1"/>
          </p:cNvSpPr>
          <p:nvPr/>
        </p:nvSpPr>
        <p:spPr bwMode="auto">
          <a:xfrm flipH="1">
            <a:off x="2778125" y="1004888"/>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1" name="Rectangle 31"/>
          <p:cNvSpPr>
            <a:spLocks noChangeArrowheads="1"/>
          </p:cNvSpPr>
          <p:nvPr/>
        </p:nvSpPr>
        <p:spPr bwMode="auto">
          <a:xfrm>
            <a:off x="931863" y="87153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20</a:t>
            </a:r>
          </a:p>
        </p:txBody>
      </p:sp>
      <p:sp>
        <p:nvSpPr>
          <p:cNvPr id="1290272" name="Line 32"/>
          <p:cNvSpPr>
            <a:spLocks noChangeShapeType="1"/>
          </p:cNvSpPr>
          <p:nvPr/>
        </p:nvSpPr>
        <p:spPr bwMode="auto">
          <a:xfrm>
            <a:off x="1185863" y="6842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3" name="Line 33"/>
          <p:cNvSpPr>
            <a:spLocks noChangeShapeType="1"/>
          </p:cNvSpPr>
          <p:nvPr/>
        </p:nvSpPr>
        <p:spPr bwMode="auto">
          <a:xfrm flipH="1">
            <a:off x="2778125" y="68421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4" name="Rectangle 34"/>
          <p:cNvSpPr>
            <a:spLocks noChangeArrowheads="1"/>
          </p:cNvSpPr>
          <p:nvPr/>
        </p:nvSpPr>
        <p:spPr bwMode="auto">
          <a:xfrm>
            <a:off x="931863" y="5508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40</a:t>
            </a:r>
          </a:p>
        </p:txBody>
      </p:sp>
      <p:sp>
        <p:nvSpPr>
          <p:cNvPr id="1290275" name="Line 35"/>
          <p:cNvSpPr>
            <a:spLocks noChangeShapeType="1"/>
          </p:cNvSpPr>
          <p:nvPr/>
        </p:nvSpPr>
        <p:spPr bwMode="auto">
          <a:xfrm>
            <a:off x="1185863"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6" name="Line 36"/>
          <p:cNvSpPr>
            <a:spLocks noChangeShapeType="1"/>
          </p:cNvSpPr>
          <p:nvPr/>
        </p:nvSpPr>
        <p:spPr bwMode="auto">
          <a:xfrm>
            <a:off x="1185863" y="6842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77" name="Line 37"/>
          <p:cNvSpPr>
            <a:spLocks noChangeShapeType="1"/>
          </p:cNvSpPr>
          <p:nvPr/>
        </p:nvSpPr>
        <p:spPr bwMode="auto">
          <a:xfrm flipV="1">
            <a:off x="1185863"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78" name="Line 38"/>
          <p:cNvSpPr>
            <a:spLocks noChangeShapeType="1"/>
          </p:cNvSpPr>
          <p:nvPr/>
        </p:nvSpPr>
        <p:spPr bwMode="auto">
          <a:xfrm flipV="1">
            <a:off x="279717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79" name="Line 39"/>
          <p:cNvSpPr>
            <a:spLocks noChangeShapeType="1"/>
          </p:cNvSpPr>
          <p:nvPr/>
        </p:nvSpPr>
        <p:spPr bwMode="auto">
          <a:xfrm>
            <a:off x="1185863"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0" name="Line 40"/>
          <p:cNvSpPr>
            <a:spLocks noChangeShapeType="1"/>
          </p:cNvSpPr>
          <p:nvPr/>
        </p:nvSpPr>
        <p:spPr bwMode="auto">
          <a:xfrm>
            <a:off x="2797175" y="6842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1" name="Freeform 41"/>
          <p:cNvSpPr>
            <a:spLocks/>
          </p:cNvSpPr>
          <p:nvPr/>
        </p:nvSpPr>
        <p:spPr bwMode="auto">
          <a:xfrm>
            <a:off x="1249363" y="695325"/>
            <a:ext cx="1530350" cy="620713"/>
          </a:xfrm>
          <a:custGeom>
            <a:avLst/>
            <a:gdLst/>
            <a:ahLst/>
            <a:cxnLst>
              <a:cxn ang="0">
                <a:pos x="26" y="390"/>
              </a:cxn>
              <a:cxn ang="0">
                <a:pos x="58" y="390"/>
              </a:cxn>
              <a:cxn ang="0">
                <a:pos x="90" y="390"/>
              </a:cxn>
              <a:cxn ang="0">
                <a:pos x="122" y="390"/>
              </a:cxn>
              <a:cxn ang="0">
                <a:pos x="154" y="390"/>
              </a:cxn>
              <a:cxn ang="0">
                <a:pos x="186" y="390"/>
              </a:cxn>
              <a:cxn ang="0">
                <a:pos x="218" y="390"/>
              </a:cxn>
              <a:cxn ang="0">
                <a:pos x="250" y="390"/>
              </a:cxn>
              <a:cxn ang="0">
                <a:pos x="283" y="390"/>
              </a:cxn>
              <a:cxn ang="0">
                <a:pos x="315" y="390"/>
              </a:cxn>
              <a:cxn ang="0">
                <a:pos x="347" y="390"/>
              </a:cxn>
              <a:cxn ang="0">
                <a:pos x="359" y="390"/>
              </a:cxn>
              <a:cxn ang="0">
                <a:pos x="372" y="321"/>
              </a:cxn>
              <a:cxn ang="0">
                <a:pos x="379" y="390"/>
              </a:cxn>
              <a:cxn ang="0">
                <a:pos x="392" y="390"/>
              </a:cxn>
              <a:cxn ang="0">
                <a:pos x="398" y="146"/>
              </a:cxn>
              <a:cxn ang="0">
                <a:pos x="404" y="376"/>
              </a:cxn>
              <a:cxn ang="0">
                <a:pos x="417" y="390"/>
              </a:cxn>
              <a:cxn ang="0">
                <a:pos x="443" y="195"/>
              </a:cxn>
              <a:cxn ang="0">
                <a:pos x="449" y="390"/>
              </a:cxn>
              <a:cxn ang="0">
                <a:pos x="456" y="390"/>
              </a:cxn>
              <a:cxn ang="0">
                <a:pos x="488" y="390"/>
              </a:cxn>
              <a:cxn ang="0">
                <a:pos x="501" y="390"/>
              </a:cxn>
              <a:cxn ang="0">
                <a:pos x="533" y="390"/>
              </a:cxn>
              <a:cxn ang="0">
                <a:pos x="552" y="390"/>
              </a:cxn>
              <a:cxn ang="0">
                <a:pos x="558" y="390"/>
              </a:cxn>
              <a:cxn ang="0">
                <a:pos x="571" y="0"/>
              </a:cxn>
              <a:cxn ang="0">
                <a:pos x="584" y="390"/>
              </a:cxn>
              <a:cxn ang="0">
                <a:pos x="603" y="390"/>
              </a:cxn>
              <a:cxn ang="0">
                <a:pos x="616" y="390"/>
              </a:cxn>
              <a:cxn ang="0">
                <a:pos x="635" y="279"/>
              </a:cxn>
              <a:cxn ang="0">
                <a:pos x="655" y="174"/>
              </a:cxn>
              <a:cxn ang="0">
                <a:pos x="674" y="63"/>
              </a:cxn>
              <a:cxn ang="0">
                <a:pos x="693" y="307"/>
              </a:cxn>
              <a:cxn ang="0">
                <a:pos x="706" y="390"/>
              </a:cxn>
              <a:cxn ang="0">
                <a:pos x="725" y="390"/>
              </a:cxn>
              <a:cxn ang="0">
                <a:pos x="751" y="390"/>
              </a:cxn>
              <a:cxn ang="0">
                <a:pos x="783" y="390"/>
              </a:cxn>
              <a:cxn ang="0">
                <a:pos x="796" y="390"/>
              </a:cxn>
              <a:cxn ang="0">
                <a:pos x="802" y="390"/>
              </a:cxn>
              <a:cxn ang="0">
                <a:pos x="821" y="376"/>
              </a:cxn>
              <a:cxn ang="0">
                <a:pos x="821" y="390"/>
              </a:cxn>
              <a:cxn ang="0">
                <a:pos x="828" y="355"/>
              </a:cxn>
              <a:cxn ang="0">
                <a:pos x="841" y="390"/>
              </a:cxn>
              <a:cxn ang="0">
                <a:pos x="860" y="293"/>
              </a:cxn>
              <a:cxn ang="0">
                <a:pos x="866" y="390"/>
              </a:cxn>
              <a:cxn ang="0">
                <a:pos x="866" y="334"/>
              </a:cxn>
              <a:cxn ang="0">
                <a:pos x="885" y="390"/>
              </a:cxn>
              <a:cxn ang="0">
                <a:pos x="911" y="181"/>
              </a:cxn>
              <a:cxn ang="0">
                <a:pos x="918" y="390"/>
              </a:cxn>
              <a:cxn ang="0">
                <a:pos x="924" y="390"/>
              </a:cxn>
              <a:cxn ang="0">
                <a:pos x="950" y="390"/>
              </a:cxn>
              <a:cxn ang="0">
                <a:pos x="969" y="390"/>
              </a:cxn>
              <a:cxn ang="0">
                <a:pos x="982" y="390"/>
              </a:cxn>
              <a:cxn ang="0">
                <a:pos x="988" y="390"/>
              </a:cxn>
              <a:cxn ang="0">
                <a:pos x="1007" y="390"/>
              </a:cxn>
              <a:cxn ang="0">
                <a:pos x="1039" y="390"/>
              </a:cxn>
              <a:cxn ang="0">
                <a:pos x="1072" y="390"/>
              </a:cxn>
            </a:cxnLst>
            <a:rect l="0" t="0" r="r" b="b"/>
            <a:pathLst>
              <a:path w="1085" h="391">
                <a:moveTo>
                  <a:pt x="0" y="390"/>
                </a:moveTo>
                <a:lnTo>
                  <a:pt x="7" y="390"/>
                </a:lnTo>
                <a:lnTo>
                  <a:pt x="13" y="390"/>
                </a:lnTo>
                <a:lnTo>
                  <a:pt x="19" y="390"/>
                </a:lnTo>
                <a:lnTo>
                  <a:pt x="26" y="390"/>
                </a:lnTo>
                <a:lnTo>
                  <a:pt x="32" y="390"/>
                </a:lnTo>
                <a:lnTo>
                  <a:pt x="39" y="390"/>
                </a:lnTo>
                <a:lnTo>
                  <a:pt x="45" y="390"/>
                </a:lnTo>
                <a:lnTo>
                  <a:pt x="52" y="390"/>
                </a:lnTo>
                <a:lnTo>
                  <a:pt x="58" y="390"/>
                </a:lnTo>
                <a:lnTo>
                  <a:pt x="64" y="390"/>
                </a:lnTo>
                <a:lnTo>
                  <a:pt x="71" y="390"/>
                </a:lnTo>
                <a:lnTo>
                  <a:pt x="77" y="390"/>
                </a:lnTo>
                <a:lnTo>
                  <a:pt x="84" y="390"/>
                </a:lnTo>
                <a:lnTo>
                  <a:pt x="90" y="390"/>
                </a:lnTo>
                <a:lnTo>
                  <a:pt x="96" y="390"/>
                </a:lnTo>
                <a:lnTo>
                  <a:pt x="103" y="390"/>
                </a:lnTo>
                <a:lnTo>
                  <a:pt x="109" y="390"/>
                </a:lnTo>
                <a:lnTo>
                  <a:pt x="116" y="390"/>
                </a:lnTo>
                <a:lnTo>
                  <a:pt x="122" y="390"/>
                </a:lnTo>
                <a:lnTo>
                  <a:pt x="129" y="390"/>
                </a:lnTo>
                <a:lnTo>
                  <a:pt x="135" y="390"/>
                </a:lnTo>
                <a:lnTo>
                  <a:pt x="141" y="390"/>
                </a:lnTo>
                <a:lnTo>
                  <a:pt x="148" y="390"/>
                </a:lnTo>
                <a:lnTo>
                  <a:pt x="154" y="390"/>
                </a:lnTo>
                <a:lnTo>
                  <a:pt x="161" y="390"/>
                </a:lnTo>
                <a:lnTo>
                  <a:pt x="167" y="390"/>
                </a:lnTo>
                <a:lnTo>
                  <a:pt x="173" y="390"/>
                </a:lnTo>
                <a:lnTo>
                  <a:pt x="180" y="390"/>
                </a:lnTo>
                <a:lnTo>
                  <a:pt x="186" y="390"/>
                </a:lnTo>
                <a:lnTo>
                  <a:pt x="193" y="390"/>
                </a:lnTo>
                <a:lnTo>
                  <a:pt x="199" y="390"/>
                </a:lnTo>
                <a:lnTo>
                  <a:pt x="206" y="390"/>
                </a:lnTo>
                <a:lnTo>
                  <a:pt x="212" y="390"/>
                </a:lnTo>
                <a:lnTo>
                  <a:pt x="218" y="390"/>
                </a:lnTo>
                <a:lnTo>
                  <a:pt x="225" y="390"/>
                </a:lnTo>
                <a:lnTo>
                  <a:pt x="231" y="390"/>
                </a:lnTo>
                <a:lnTo>
                  <a:pt x="238" y="390"/>
                </a:lnTo>
                <a:lnTo>
                  <a:pt x="244" y="390"/>
                </a:lnTo>
                <a:lnTo>
                  <a:pt x="250" y="390"/>
                </a:lnTo>
                <a:lnTo>
                  <a:pt x="257" y="390"/>
                </a:lnTo>
                <a:lnTo>
                  <a:pt x="263" y="390"/>
                </a:lnTo>
                <a:lnTo>
                  <a:pt x="270" y="390"/>
                </a:lnTo>
                <a:lnTo>
                  <a:pt x="276" y="390"/>
                </a:lnTo>
                <a:lnTo>
                  <a:pt x="283" y="390"/>
                </a:lnTo>
                <a:lnTo>
                  <a:pt x="289" y="390"/>
                </a:lnTo>
                <a:lnTo>
                  <a:pt x="295" y="390"/>
                </a:lnTo>
                <a:lnTo>
                  <a:pt x="302" y="390"/>
                </a:lnTo>
                <a:lnTo>
                  <a:pt x="308" y="390"/>
                </a:lnTo>
                <a:lnTo>
                  <a:pt x="315" y="390"/>
                </a:lnTo>
                <a:lnTo>
                  <a:pt x="321" y="390"/>
                </a:lnTo>
                <a:lnTo>
                  <a:pt x="327" y="390"/>
                </a:lnTo>
                <a:lnTo>
                  <a:pt x="334" y="390"/>
                </a:lnTo>
                <a:lnTo>
                  <a:pt x="340" y="390"/>
                </a:lnTo>
                <a:lnTo>
                  <a:pt x="347" y="390"/>
                </a:lnTo>
                <a:lnTo>
                  <a:pt x="347" y="293"/>
                </a:lnTo>
                <a:lnTo>
                  <a:pt x="353" y="390"/>
                </a:lnTo>
                <a:lnTo>
                  <a:pt x="353" y="230"/>
                </a:lnTo>
                <a:lnTo>
                  <a:pt x="353" y="390"/>
                </a:lnTo>
                <a:lnTo>
                  <a:pt x="359" y="390"/>
                </a:lnTo>
                <a:lnTo>
                  <a:pt x="359" y="362"/>
                </a:lnTo>
                <a:lnTo>
                  <a:pt x="366" y="390"/>
                </a:lnTo>
                <a:lnTo>
                  <a:pt x="366" y="112"/>
                </a:lnTo>
                <a:lnTo>
                  <a:pt x="366" y="390"/>
                </a:lnTo>
                <a:lnTo>
                  <a:pt x="372" y="321"/>
                </a:lnTo>
                <a:lnTo>
                  <a:pt x="372" y="230"/>
                </a:lnTo>
                <a:lnTo>
                  <a:pt x="372" y="390"/>
                </a:lnTo>
                <a:lnTo>
                  <a:pt x="372" y="341"/>
                </a:lnTo>
                <a:lnTo>
                  <a:pt x="372" y="390"/>
                </a:lnTo>
                <a:lnTo>
                  <a:pt x="379" y="390"/>
                </a:lnTo>
                <a:lnTo>
                  <a:pt x="385" y="390"/>
                </a:lnTo>
                <a:lnTo>
                  <a:pt x="385" y="362"/>
                </a:lnTo>
                <a:lnTo>
                  <a:pt x="385" y="160"/>
                </a:lnTo>
                <a:lnTo>
                  <a:pt x="385" y="390"/>
                </a:lnTo>
                <a:lnTo>
                  <a:pt x="392" y="390"/>
                </a:lnTo>
                <a:lnTo>
                  <a:pt x="392" y="251"/>
                </a:lnTo>
                <a:lnTo>
                  <a:pt x="392" y="125"/>
                </a:lnTo>
                <a:lnTo>
                  <a:pt x="392" y="362"/>
                </a:lnTo>
                <a:lnTo>
                  <a:pt x="392" y="390"/>
                </a:lnTo>
                <a:lnTo>
                  <a:pt x="398" y="146"/>
                </a:lnTo>
                <a:lnTo>
                  <a:pt x="398" y="390"/>
                </a:lnTo>
                <a:lnTo>
                  <a:pt x="398" y="355"/>
                </a:lnTo>
                <a:lnTo>
                  <a:pt x="398" y="390"/>
                </a:lnTo>
                <a:lnTo>
                  <a:pt x="404" y="390"/>
                </a:lnTo>
                <a:lnTo>
                  <a:pt x="404" y="376"/>
                </a:lnTo>
                <a:lnTo>
                  <a:pt x="404" y="390"/>
                </a:lnTo>
                <a:lnTo>
                  <a:pt x="404" y="376"/>
                </a:lnTo>
                <a:lnTo>
                  <a:pt x="404" y="390"/>
                </a:lnTo>
                <a:lnTo>
                  <a:pt x="411" y="390"/>
                </a:lnTo>
                <a:lnTo>
                  <a:pt x="417" y="390"/>
                </a:lnTo>
                <a:lnTo>
                  <a:pt x="424" y="390"/>
                </a:lnTo>
                <a:lnTo>
                  <a:pt x="430" y="390"/>
                </a:lnTo>
                <a:lnTo>
                  <a:pt x="436" y="390"/>
                </a:lnTo>
                <a:lnTo>
                  <a:pt x="443" y="390"/>
                </a:lnTo>
                <a:lnTo>
                  <a:pt x="443" y="195"/>
                </a:lnTo>
                <a:lnTo>
                  <a:pt x="443" y="279"/>
                </a:lnTo>
                <a:lnTo>
                  <a:pt x="443" y="390"/>
                </a:lnTo>
                <a:lnTo>
                  <a:pt x="443" y="355"/>
                </a:lnTo>
                <a:lnTo>
                  <a:pt x="443" y="390"/>
                </a:lnTo>
                <a:lnTo>
                  <a:pt x="449" y="390"/>
                </a:lnTo>
                <a:lnTo>
                  <a:pt x="449" y="146"/>
                </a:lnTo>
                <a:lnTo>
                  <a:pt x="449" y="390"/>
                </a:lnTo>
                <a:lnTo>
                  <a:pt x="449" y="181"/>
                </a:lnTo>
                <a:lnTo>
                  <a:pt x="456" y="383"/>
                </a:lnTo>
                <a:lnTo>
                  <a:pt x="456" y="390"/>
                </a:lnTo>
                <a:lnTo>
                  <a:pt x="462" y="390"/>
                </a:lnTo>
                <a:lnTo>
                  <a:pt x="469" y="390"/>
                </a:lnTo>
                <a:lnTo>
                  <a:pt x="475" y="390"/>
                </a:lnTo>
                <a:lnTo>
                  <a:pt x="481" y="390"/>
                </a:lnTo>
                <a:lnTo>
                  <a:pt x="488" y="390"/>
                </a:lnTo>
                <a:lnTo>
                  <a:pt x="494" y="390"/>
                </a:lnTo>
                <a:lnTo>
                  <a:pt x="494" y="202"/>
                </a:lnTo>
                <a:lnTo>
                  <a:pt x="494" y="286"/>
                </a:lnTo>
                <a:lnTo>
                  <a:pt x="494" y="390"/>
                </a:lnTo>
                <a:lnTo>
                  <a:pt x="501" y="390"/>
                </a:lnTo>
                <a:lnTo>
                  <a:pt x="507" y="390"/>
                </a:lnTo>
                <a:lnTo>
                  <a:pt x="513" y="390"/>
                </a:lnTo>
                <a:lnTo>
                  <a:pt x="520" y="390"/>
                </a:lnTo>
                <a:lnTo>
                  <a:pt x="526" y="390"/>
                </a:lnTo>
                <a:lnTo>
                  <a:pt x="533" y="390"/>
                </a:lnTo>
                <a:lnTo>
                  <a:pt x="539" y="390"/>
                </a:lnTo>
                <a:lnTo>
                  <a:pt x="546" y="390"/>
                </a:lnTo>
                <a:lnTo>
                  <a:pt x="552" y="390"/>
                </a:lnTo>
                <a:lnTo>
                  <a:pt x="552" y="112"/>
                </a:lnTo>
                <a:lnTo>
                  <a:pt x="552" y="390"/>
                </a:lnTo>
                <a:lnTo>
                  <a:pt x="552" y="383"/>
                </a:lnTo>
                <a:lnTo>
                  <a:pt x="552" y="132"/>
                </a:lnTo>
                <a:lnTo>
                  <a:pt x="552" y="279"/>
                </a:lnTo>
                <a:lnTo>
                  <a:pt x="552" y="390"/>
                </a:lnTo>
                <a:lnTo>
                  <a:pt x="558" y="390"/>
                </a:lnTo>
                <a:lnTo>
                  <a:pt x="565" y="390"/>
                </a:lnTo>
                <a:lnTo>
                  <a:pt x="565" y="181"/>
                </a:lnTo>
                <a:lnTo>
                  <a:pt x="565" y="390"/>
                </a:lnTo>
                <a:lnTo>
                  <a:pt x="571" y="390"/>
                </a:lnTo>
                <a:lnTo>
                  <a:pt x="571" y="0"/>
                </a:lnTo>
                <a:lnTo>
                  <a:pt x="571" y="390"/>
                </a:lnTo>
                <a:lnTo>
                  <a:pt x="578" y="390"/>
                </a:lnTo>
                <a:lnTo>
                  <a:pt x="584" y="390"/>
                </a:lnTo>
                <a:lnTo>
                  <a:pt x="584" y="160"/>
                </a:lnTo>
                <a:lnTo>
                  <a:pt x="584" y="390"/>
                </a:lnTo>
                <a:lnTo>
                  <a:pt x="590" y="390"/>
                </a:lnTo>
                <a:lnTo>
                  <a:pt x="597" y="390"/>
                </a:lnTo>
                <a:lnTo>
                  <a:pt x="603" y="390"/>
                </a:lnTo>
                <a:lnTo>
                  <a:pt x="603" y="230"/>
                </a:lnTo>
                <a:lnTo>
                  <a:pt x="603" y="390"/>
                </a:lnTo>
                <a:lnTo>
                  <a:pt x="610" y="390"/>
                </a:lnTo>
                <a:lnTo>
                  <a:pt x="610" y="286"/>
                </a:lnTo>
                <a:lnTo>
                  <a:pt x="610" y="314"/>
                </a:lnTo>
                <a:lnTo>
                  <a:pt x="610" y="390"/>
                </a:lnTo>
                <a:lnTo>
                  <a:pt x="616" y="390"/>
                </a:lnTo>
                <a:lnTo>
                  <a:pt x="622" y="390"/>
                </a:lnTo>
                <a:lnTo>
                  <a:pt x="629" y="390"/>
                </a:lnTo>
                <a:lnTo>
                  <a:pt x="635" y="390"/>
                </a:lnTo>
                <a:lnTo>
                  <a:pt x="635" y="314"/>
                </a:lnTo>
                <a:lnTo>
                  <a:pt x="635" y="279"/>
                </a:lnTo>
                <a:lnTo>
                  <a:pt x="635" y="390"/>
                </a:lnTo>
                <a:lnTo>
                  <a:pt x="642" y="390"/>
                </a:lnTo>
                <a:lnTo>
                  <a:pt x="648" y="390"/>
                </a:lnTo>
                <a:lnTo>
                  <a:pt x="655" y="390"/>
                </a:lnTo>
                <a:lnTo>
                  <a:pt x="655" y="174"/>
                </a:lnTo>
                <a:lnTo>
                  <a:pt x="655" y="223"/>
                </a:lnTo>
                <a:lnTo>
                  <a:pt x="655" y="390"/>
                </a:lnTo>
                <a:lnTo>
                  <a:pt x="661" y="390"/>
                </a:lnTo>
                <a:lnTo>
                  <a:pt x="667" y="390"/>
                </a:lnTo>
                <a:lnTo>
                  <a:pt x="674" y="63"/>
                </a:lnTo>
                <a:lnTo>
                  <a:pt x="674" y="390"/>
                </a:lnTo>
                <a:lnTo>
                  <a:pt x="680" y="390"/>
                </a:lnTo>
                <a:lnTo>
                  <a:pt x="687" y="390"/>
                </a:lnTo>
                <a:lnTo>
                  <a:pt x="693" y="383"/>
                </a:lnTo>
                <a:lnTo>
                  <a:pt x="693" y="307"/>
                </a:lnTo>
                <a:lnTo>
                  <a:pt x="693" y="390"/>
                </a:lnTo>
                <a:lnTo>
                  <a:pt x="699" y="209"/>
                </a:lnTo>
                <a:lnTo>
                  <a:pt x="699" y="390"/>
                </a:lnTo>
                <a:lnTo>
                  <a:pt x="699" y="230"/>
                </a:lnTo>
                <a:lnTo>
                  <a:pt x="706" y="390"/>
                </a:lnTo>
                <a:lnTo>
                  <a:pt x="712" y="390"/>
                </a:lnTo>
                <a:lnTo>
                  <a:pt x="719" y="112"/>
                </a:lnTo>
                <a:lnTo>
                  <a:pt x="719" y="341"/>
                </a:lnTo>
                <a:lnTo>
                  <a:pt x="719" y="390"/>
                </a:lnTo>
                <a:lnTo>
                  <a:pt x="725" y="390"/>
                </a:lnTo>
                <a:lnTo>
                  <a:pt x="732" y="390"/>
                </a:lnTo>
                <a:lnTo>
                  <a:pt x="732" y="376"/>
                </a:lnTo>
                <a:lnTo>
                  <a:pt x="738" y="390"/>
                </a:lnTo>
                <a:lnTo>
                  <a:pt x="744" y="390"/>
                </a:lnTo>
                <a:lnTo>
                  <a:pt x="751" y="390"/>
                </a:lnTo>
                <a:lnTo>
                  <a:pt x="757" y="390"/>
                </a:lnTo>
                <a:lnTo>
                  <a:pt x="764" y="390"/>
                </a:lnTo>
                <a:lnTo>
                  <a:pt x="770" y="390"/>
                </a:lnTo>
                <a:lnTo>
                  <a:pt x="776" y="390"/>
                </a:lnTo>
                <a:lnTo>
                  <a:pt x="783" y="390"/>
                </a:lnTo>
                <a:lnTo>
                  <a:pt x="783" y="376"/>
                </a:lnTo>
                <a:lnTo>
                  <a:pt x="783" y="98"/>
                </a:lnTo>
                <a:lnTo>
                  <a:pt x="783" y="390"/>
                </a:lnTo>
                <a:lnTo>
                  <a:pt x="789" y="390"/>
                </a:lnTo>
                <a:lnTo>
                  <a:pt x="796" y="390"/>
                </a:lnTo>
                <a:lnTo>
                  <a:pt x="796" y="181"/>
                </a:lnTo>
                <a:lnTo>
                  <a:pt x="796" y="390"/>
                </a:lnTo>
                <a:lnTo>
                  <a:pt x="796" y="279"/>
                </a:lnTo>
                <a:lnTo>
                  <a:pt x="796" y="390"/>
                </a:lnTo>
                <a:lnTo>
                  <a:pt x="802" y="390"/>
                </a:lnTo>
                <a:lnTo>
                  <a:pt x="802" y="328"/>
                </a:lnTo>
                <a:lnTo>
                  <a:pt x="802" y="390"/>
                </a:lnTo>
                <a:lnTo>
                  <a:pt x="809" y="390"/>
                </a:lnTo>
                <a:lnTo>
                  <a:pt x="815" y="390"/>
                </a:lnTo>
                <a:lnTo>
                  <a:pt x="821" y="376"/>
                </a:lnTo>
                <a:lnTo>
                  <a:pt x="821" y="195"/>
                </a:lnTo>
                <a:lnTo>
                  <a:pt x="821" y="355"/>
                </a:lnTo>
                <a:lnTo>
                  <a:pt x="821" y="390"/>
                </a:lnTo>
                <a:lnTo>
                  <a:pt x="821" y="125"/>
                </a:lnTo>
                <a:lnTo>
                  <a:pt x="821" y="390"/>
                </a:lnTo>
                <a:lnTo>
                  <a:pt x="828" y="390"/>
                </a:lnTo>
                <a:lnTo>
                  <a:pt x="828" y="293"/>
                </a:lnTo>
                <a:lnTo>
                  <a:pt x="828" y="390"/>
                </a:lnTo>
                <a:lnTo>
                  <a:pt x="828" y="258"/>
                </a:lnTo>
                <a:lnTo>
                  <a:pt x="828" y="355"/>
                </a:lnTo>
                <a:lnTo>
                  <a:pt x="828" y="390"/>
                </a:lnTo>
                <a:lnTo>
                  <a:pt x="834" y="390"/>
                </a:lnTo>
                <a:lnTo>
                  <a:pt x="834" y="328"/>
                </a:lnTo>
                <a:lnTo>
                  <a:pt x="834" y="390"/>
                </a:lnTo>
                <a:lnTo>
                  <a:pt x="841" y="390"/>
                </a:lnTo>
                <a:lnTo>
                  <a:pt x="847" y="390"/>
                </a:lnTo>
                <a:lnTo>
                  <a:pt x="853" y="390"/>
                </a:lnTo>
                <a:lnTo>
                  <a:pt x="860" y="390"/>
                </a:lnTo>
                <a:lnTo>
                  <a:pt x="860" y="383"/>
                </a:lnTo>
                <a:lnTo>
                  <a:pt x="860" y="293"/>
                </a:lnTo>
                <a:lnTo>
                  <a:pt x="860" y="369"/>
                </a:lnTo>
                <a:lnTo>
                  <a:pt x="860" y="251"/>
                </a:lnTo>
                <a:lnTo>
                  <a:pt x="860" y="181"/>
                </a:lnTo>
                <a:lnTo>
                  <a:pt x="860" y="390"/>
                </a:lnTo>
                <a:lnTo>
                  <a:pt x="866" y="390"/>
                </a:lnTo>
                <a:lnTo>
                  <a:pt x="866" y="383"/>
                </a:lnTo>
                <a:lnTo>
                  <a:pt x="866" y="181"/>
                </a:lnTo>
                <a:lnTo>
                  <a:pt x="866" y="390"/>
                </a:lnTo>
                <a:lnTo>
                  <a:pt x="866" y="174"/>
                </a:lnTo>
                <a:lnTo>
                  <a:pt x="866" y="334"/>
                </a:lnTo>
                <a:lnTo>
                  <a:pt x="866" y="279"/>
                </a:lnTo>
                <a:lnTo>
                  <a:pt x="866" y="244"/>
                </a:lnTo>
                <a:lnTo>
                  <a:pt x="873" y="390"/>
                </a:lnTo>
                <a:lnTo>
                  <a:pt x="879" y="390"/>
                </a:lnTo>
                <a:lnTo>
                  <a:pt x="885" y="390"/>
                </a:lnTo>
                <a:lnTo>
                  <a:pt x="892" y="390"/>
                </a:lnTo>
                <a:lnTo>
                  <a:pt x="898" y="390"/>
                </a:lnTo>
                <a:lnTo>
                  <a:pt x="905" y="390"/>
                </a:lnTo>
                <a:lnTo>
                  <a:pt x="911" y="390"/>
                </a:lnTo>
                <a:lnTo>
                  <a:pt x="911" y="181"/>
                </a:lnTo>
                <a:lnTo>
                  <a:pt x="911" y="237"/>
                </a:lnTo>
                <a:lnTo>
                  <a:pt x="911" y="390"/>
                </a:lnTo>
                <a:lnTo>
                  <a:pt x="911" y="376"/>
                </a:lnTo>
                <a:lnTo>
                  <a:pt x="918" y="355"/>
                </a:lnTo>
                <a:lnTo>
                  <a:pt x="918" y="390"/>
                </a:lnTo>
                <a:lnTo>
                  <a:pt x="918" y="293"/>
                </a:lnTo>
                <a:lnTo>
                  <a:pt x="918" y="390"/>
                </a:lnTo>
                <a:lnTo>
                  <a:pt x="924" y="390"/>
                </a:lnTo>
                <a:lnTo>
                  <a:pt x="924" y="341"/>
                </a:lnTo>
                <a:lnTo>
                  <a:pt x="924" y="390"/>
                </a:lnTo>
                <a:lnTo>
                  <a:pt x="924" y="376"/>
                </a:lnTo>
                <a:lnTo>
                  <a:pt x="930" y="390"/>
                </a:lnTo>
                <a:lnTo>
                  <a:pt x="937" y="390"/>
                </a:lnTo>
                <a:lnTo>
                  <a:pt x="943" y="390"/>
                </a:lnTo>
                <a:lnTo>
                  <a:pt x="950" y="390"/>
                </a:lnTo>
                <a:lnTo>
                  <a:pt x="956" y="390"/>
                </a:lnTo>
                <a:lnTo>
                  <a:pt x="962" y="390"/>
                </a:lnTo>
                <a:lnTo>
                  <a:pt x="969" y="390"/>
                </a:lnTo>
                <a:lnTo>
                  <a:pt x="969" y="98"/>
                </a:lnTo>
                <a:lnTo>
                  <a:pt x="969" y="390"/>
                </a:lnTo>
                <a:lnTo>
                  <a:pt x="975" y="390"/>
                </a:lnTo>
                <a:lnTo>
                  <a:pt x="975" y="293"/>
                </a:lnTo>
                <a:lnTo>
                  <a:pt x="975" y="376"/>
                </a:lnTo>
                <a:lnTo>
                  <a:pt x="975" y="390"/>
                </a:lnTo>
                <a:lnTo>
                  <a:pt x="982" y="390"/>
                </a:lnTo>
                <a:lnTo>
                  <a:pt x="982" y="272"/>
                </a:lnTo>
                <a:lnTo>
                  <a:pt x="988" y="307"/>
                </a:lnTo>
                <a:lnTo>
                  <a:pt x="988" y="244"/>
                </a:lnTo>
                <a:lnTo>
                  <a:pt x="988" y="286"/>
                </a:lnTo>
                <a:lnTo>
                  <a:pt x="988" y="390"/>
                </a:lnTo>
                <a:lnTo>
                  <a:pt x="988" y="105"/>
                </a:lnTo>
                <a:lnTo>
                  <a:pt x="995" y="195"/>
                </a:lnTo>
                <a:lnTo>
                  <a:pt x="995" y="390"/>
                </a:lnTo>
                <a:lnTo>
                  <a:pt x="1001" y="390"/>
                </a:lnTo>
                <a:lnTo>
                  <a:pt x="1007" y="390"/>
                </a:lnTo>
                <a:lnTo>
                  <a:pt x="1014" y="390"/>
                </a:lnTo>
                <a:lnTo>
                  <a:pt x="1020" y="390"/>
                </a:lnTo>
                <a:lnTo>
                  <a:pt x="1027" y="390"/>
                </a:lnTo>
                <a:lnTo>
                  <a:pt x="1033" y="390"/>
                </a:lnTo>
                <a:lnTo>
                  <a:pt x="1039" y="390"/>
                </a:lnTo>
                <a:lnTo>
                  <a:pt x="1046" y="390"/>
                </a:lnTo>
                <a:lnTo>
                  <a:pt x="1052" y="390"/>
                </a:lnTo>
                <a:lnTo>
                  <a:pt x="1059" y="390"/>
                </a:lnTo>
                <a:lnTo>
                  <a:pt x="1065" y="390"/>
                </a:lnTo>
                <a:lnTo>
                  <a:pt x="1072" y="390"/>
                </a:lnTo>
                <a:lnTo>
                  <a:pt x="1078" y="390"/>
                </a:lnTo>
                <a:lnTo>
                  <a:pt x="1084" y="390"/>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282" name="Rectangle 42"/>
          <p:cNvSpPr>
            <a:spLocks noChangeArrowheads="1"/>
          </p:cNvSpPr>
          <p:nvPr/>
        </p:nvSpPr>
        <p:spPr bwMode="auto">
          <a:xfrm>
            <a:off x="1139825" y="657225"/>
            <a:ext cx="1462088"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LOUNGE: Movement            </a:t>
            </a:r>
          </a:p>
        </p:txBody>
      </p:sp>
      <p:sp>
        <p:nvSpPr>
          <p:cNvPr id="1290283" name="Line 43"/>
          <p:cNvSpPr>
            <a:spLocks noChangeShapeType="1"/>
          </p:cNvSpPr>
          <p:nvPr/>
        </p:nvSpPr>
        <p:spPr bwMode="auto">
          <a:xfrm>
            <a:off x="6645275" y="13144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4" name="Line 44"/>
          <p:cNvSpPr>
            <a:spLocks noChangeShapeType="1"/>
          </p:cNvSpPr>
          <p:nvPr/>
        </p:nvSpPr>
        <p:spPr bwMode="auto">
          <a:xfrm>
            <a:off x="6645275" y="6842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5" name="Line 45"/>
          <p:cNvSpPr>
            <a:spLocks noChangeShapeType="1"/>
          </p:cNvSpPr>
          <p:nvPr/>
        </p:nvSpPr>
        <p:spPr bwMode="auto">
          <a:xfrm flipV="1">
            <a:off x="664527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86" name="Line 46"/>
          <p:cNvSpPr>
            <a:spLocks noChangeShapeType="1"/>
          </p:cNvSpPr>
          <p:nvPr/>
        </p:nvSpPr>
        <p:spPr bwMode="auto">
          <a:xfrm flipV="1">
            <a:off x="826452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87" name="Line 47"/>
          <p:cNvSpPr>
            <a:spLocks noChangeShapeType="1"/>
          </p:cNvSpPr>
          <p:nvPr/>
        </p:nvSpPr>
        <p:spPr bwMode="auto">
          <a:xfrm>
            <a:off x="6645275" y="6842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8" name="Line 48"/>
          <p:cNvSpPr>
            <a:spLocks noChangeShapeType="1"/>
          </p:cNvSpPr>
          <p:nvPr/>
        </p:nvSpPr>
        <p:spPr bwMode="auto">
          <a:xfrm>
            <a:off x="8264525"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89" name="Line 49"/>
          <p:cNvSpPr>
            <a:spLocks noChangeShapeType="1"/>
          </p:cNvSpPr>
          <p:nvPr/>
        </p:nvSpPr>
        <p:spPr bwMode="auto">
          <a:xfrm>
            <a:off x="6645275" y="13144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90" name="Line 50"/>
          <p:cNvSpPr>
            <a:spLocks noChangeShapeType="1"/>
          </p:cNvSpPr>
          <p:nvPr/>
        </p:nvSpPr>
        <p:spPr bwMode="auto">
          <a:xfrm flipV="1">
            <a:off x="664527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291" name="Line 51"/>
          <p:cNvSpPr>
            <a:spLocks noChangeShapeType="1"/>
          </p:cNvSpPr>
          <p:nvPr/>
        </p:nvSpPr>
        <p:spPr bwMode="auto">
          <a:xfrm>
            <a:off x="6645275"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292" name="Line 52"/>
          <p:cNvSpPr>
            <a:spLocks noChangeShapeType="1"/>
          </p:cNvSpPr>
          <p:nvPr/>
        </p:nvSpPr>
        <p:spPr bwMode="auto">
          <a:xfrm flipV="1">
            <a:off x="6645275"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93" name="Line 53"/>
          <p:cNvSpPr>
            <a:spLocks noChangeShapeType="1"/>
          </p:cNvSpPr>
          <p:nvPr/>
        </p:nvSpPr>
        <p:spPr bwMode="auto">
          <a:xfrm>
            <a:off x="6645275"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94" name="Rectangle 54"/>
          <p:cNvSpPr>
            <a:spLocks noChangeArrowheads="1"/>
          </p:cNvSpPr>
          <p:nvPr/>
        </p:nvSpPr>
        <p:spPr bwMode="auto">
          <a:xfrm>
            <a:off x="6534150" y="132556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295" name="Line 55"/>
          <p:cNvSpPr>
            <a:spLocks noChangeShapeType="1"/>
          </p:cNvSpPr>
          <p:nvPr/>
        </p:nvSpPr>
        <p:spPr bwMode="auto">
          <a:xfrm flipV="1">
            <a:off x="7051675"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96" name="Line 56"/>
          <p:cNvSpPr>
            <a:spLocks noChangeShapeType="1"/>
          </p:cNvSpPr>
          <p:nvPr/>
        </p:nvSpPr>
        <p:spPr bwMode="auto">
          <a:xfrm>
            <a:off x="7051675"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97" name="Rectangle 57"/>
          <p:cNvSpPr>
            <a:spLocks noChangeArrowheads="1"/>
          </p:cNvSpPr>
          <p:nvPr/>
        </p:nvSpPr>
        <p:spPr bwMode="auto">
          <a:xfrm>
            <a:off x="6942138" y="13255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298" name="Line 58"/>
          <p:cNvSpPr>
            <a:spLocks noChangeShapeType="1"/>
          </p:cNvSpPr>
          <p:nvPr/>
        </p:nvSpPr>
        <p:spPr bwMode="auto">
          <a:xfrm flipV="1">
            <a:off x="7459663"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299" name="Line 59"/>
          <p:cNvSpPr>
            <a:spLocks noChangeShapeType="1"/>
          </p:cNvSpPr>
          <p:nvPr/>
        </p:nvSpPr>
        <p:spPr bwMode="auto">
          <a:xfrm>
            <a:off x="7459663"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00" name="Rectangle 60"/>
          <p:cNvSpPr>
            <a:spLocks noChangeArrowheads="1"/>
          </p:cNvSpPr>
          <p:nvPr/>
        </p:nvSpPr>
        <p:spPr bwMode="auto">
          <a:xfrm>
            <a:off x="7313613"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301" name="Line 61"/>
          <p:cNvSpPr>
            <a:spLocks noChangeShapeType="1"/>
          </p:cNvSpPr>
          <p:nvPr/>
        </p:nvSpPr>
        <p:spPr bwMode="auto">
          <a:xfrm flipV="1">
            <a:off x="7856538"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02" name="Line 62"/>
          <p:cNvSpPr>
            <a:spLocks noChangeShapeType="1"/>
          </p:cNvSpPr>
          <p:nvPr/>
        </p:nvSpPr>
        <p:spPr bwMode="auto">
          <a:xfrm>
            <a:off x="7856538"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03" name="Rectangle 63"/>
          <p:cNvSpPr>
            <a:spLocks noChangeArrowheads="1"/>
          </p:cNvSpPr>
          <p:nvPr/>
        </p:nvSpPr>
        <p:spPr bwMode="auto">
          <a:xfrm>
            <a:off x="7712075"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304" name="Line 64"/>
          <p:cNvSpPr>
            <a:spLocks noChangeShapeType="1"/>
          </p:cNvSpPr>
          <p:nvPr/>
        </p:nvSpPr>
        <p:spPr bwMode="auto">
          <a:xfrm flipV="1">
            <a:off x="8264525"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05" name="Line 65"/>
          <p:cNvSpPr>
            <a:spLocks noChangeShapeType="1"/>
          </p:cNvSpPr>
          <p:nvPr/>
        </p:nvSpPr>
        <p:spPr bwMode="auto">
          <a:xfrm>
            <a:off x="8264525"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06" name="Rectangle 66"/>
          <p:cNvSpPr>
            <a:spLocks noChangeArrowheads="1"/>
          </p:cNvSpPr>
          <p:nvPr/>
        </p:nvSpPr>
        <p:spPr bwMode="auto">
          <a:xfrm>
            <a:off x="8120063"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307" name="Line 67"/>
          <p:cNvSpPr>
            <a:spLocks noChangeShapeType="1"/>
          </p:cNvSpPr>
          <p:nvPr/>
        </p:nvSpPr>
        <p:spPr bwMode="auto">
          <a:xfrm>
            <a:off x="6645275" y="1314450"/>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08" name="Line 68"/>
          <p:cNvSpPr>
            <a:spLocks noChangeShapeType="1"/>
          </p:cNvSpPr>
          <p:nvPr/>
        </p:nvSpPr>
        <p:spPr bwMode="auto">
          <a:xfrm flipH="1">
            <a:off x="8247063" y="13144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09" name="Rectangle 69"/>
          <p:cNvSpPr>
            <a:spLocks noChangeArrowheads="1"/>
          </p:cNvSpPr>
          <p:nvPr/>
        </p:nvSpPr>
        <p:spPr bwMode="auto">
          <a:xfrm>
            <a:off x="6391275" y="118110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22</a:t>
            </a:r>
          </a:p>
        </p:txBody>
      </p:sp>
      <p:sp>
        <p:nvSpPr>
          <p:cNvPr id="1290310" name="Line 70"/>
          <p:cNvSpPr>
            <a:spLocks noChangeShapeType="1"/>
          </p:cNvSpPr>
          <p:nvPr/>
        </p:nvSpPr>
        <p:spPr bwMode="auto">
          <a:xfrm>
            <a:off x="6645275" y="1004888"/>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1" name="Line 71"/>
          <p:cNvSpPr>
            <a:spLocks noChangeShapeType="1"/>
          </p:cNvSpPr>
          <p:nvPr/>
        </p:nvSpPr>
        <p:spPr bwMode="auto">
          <a:xfrm flipH="1">
            <a:off x="8247063" y="10048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2" name="Rectangle 72"/>
          <p:cNvSpPr>
            <a:spLocks noChangeArrowheads="1"/>
          </p:cNvSpPr>
          <p:nvPr/>
        </p:nvSpPr>
        <p:spPr bwMode="auto">
          <a:xfrm>
            <a:off x="6391275" y="87153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23</a:t>
            </a:r>
          </a:p>
        </p:txBody>
      </p:sp>
      <p:sp>
        <p:nvSpPr>
          <p:cNvPr id="1290313" name="Line 73"/>
          <p:cNvSpPr>
            <a:spLocks noChangeShapeType="1"/>
          </p:cNvSpPr>
          <p:nvPr/>
        </p:nvSpPr>
        <p:spPr bwMode="auto">
          <a:xfrm>
            <a:off x="6645275" y="68421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4" name="Line 74"/>
          <p:cNvSpPr>
            <a:spLocks noChangeShapeType="1"/>
          </p:cNvSpPr>
          <p:nvPr/>
        </p:nvSpPr>
        <p:spPr bwMode="auto">
          <a:xfrm flipH="1">
            <a:off x="8247063" y="6842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5" name="Rectangle 75"/>
          <p:cNvSpPr>
            <a:spLocks noChangeArrowheads="1"/>
          </p:cNvSpPr>
          <p:nvPr/>
        </p:nvSpPr>
        <p:spPr bwMode="auto">
          <a:xfrm>
            <a:off x="6391275" y="5508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316" name="Line 76"/>
          <p:cNvSpPr>
            <a:spLocks noChangeShapeType="1"/>
          </p:cNvSpPr>
          <p:nvPr/>
        </p:nvSpPr>
        <p:spPr bwMode="auto">
          <a:xfrm>
            <a:off x="6645275" y="13144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7" name="Line 77"/>
          <p:cNvSpPr>
            <a:spLocks noChangeShapeType="1"/>
          </p:cNvSpPr>
          <p:nvPr/>
        </p:nvSpPr>
        <p:spPr bwMode="auto">
          <a:xfrm>
            <a:off x="6645275" y="6842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18" name="Line 78"/>
          <p:cNvSpPr>
            <a:spLocks noChangeShapeType="1"/>
          </p:cNvSpPr>
          <p:nvPr/>
        </p:nvSpPr>
        <p:spPr bwMode="auto">
          <a:xfrm flipV="1">
            <a:off x="664527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19" name="Line 79"/>
          <p:cNvSpPr>
            <a:spLocks noChangeShapeType="1"/>
          </p:cNvSpPr>
          <p:nvPr/>
        </p:nvSpPr>
        <p:spPr bwMode="auto">
          <a:xfrm flipV="1">
            <a:off x="8264525"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20" name="Line 80"/>
          <p:cNvSpPr>
            <a:spLocks noChangeShapeType="1"/>
          </p:cNvSpPr>
          <p:nvPr/>
        </p:nvSpPr>
        <p:spPr bwMode="auto">
          <a:xfrm>
            <a:off x="6645275"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21" name="Line 81"/>
          <p:cNvSpPr>
            <a:spLocks noChangeShapeType="1"/>
          </p:cNvSpPr>
          <p:nvPr/>
        </p:nvSpPr>
        <p:spPr bwMode="auto">
          <a:xfrm>
            <a:off x="8264525" y="6842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22" name="Freeform 82"/>
          <p:cNvSpPr>
            <a:spLocks/>
          </p:cNvSpPr>
          <p:nvPr/>
        </p:nvSpPr>
        <p:spPr bwMode="auto">
          <a:xfrm>
            <a:off x="6707188" y="750888"/>
            <a:ext cx="1541462" cy="411162"/>
          </a:xfrm>
          <a:custGeom>
            <a:avLst/>
            <a:gdLst/>
            <a:ahLst/>
            <a:cxnLst>
              <a:cxn ang="0">
                <a:pos x="13" y="174"/>
              </a:cxn>
              <a:cxn ang="0">
                <a:pos x="32" y="174"/>
              </a:cxn>
              <a:cxn ang="0">
                <a:pos x="52" y="174"/>
              </a:cxn>
              <a:cxn ang="0">
                <a:pos x="65" y="216"/>
              </a:cxn>
              <a:cxn ang="0">
                <a:pos x="84" y="216"/>
              </a:cxn>
              <a:cxn ang="0">
                <a:pos x="103" y="216"/>
              </a:cxn>
              <a:cxn ang="0">
                <a:pos x="122" y="216"/>
              </a:cxn>
              <a:cxn ang="0">
                <a:pos x="142" y="216"/>
              </a:cxn>
              <a:cxn ang="0">
                <a:pos x="161" y="216"/>
              </a:cxn>
              <a:cxn ang="0">
                <a:pos x="180" y="216"/>
              </a:cxn>
              <a:cxn ang="0">
                <a:pos x="193" y="258"/>
              </a:cxn>
              <a:cxn ang="0">
                <a:pos x="212" y="258"/>
              </a:cxn>
              <a:cxn ang="0">
                <a:pos x="231" y="258"/>
              </a:cxn>
              <a:cxn ang="0">
                <a:pos x="251" y="258"/>
              </a:cxn>
              <a:cxn ang="0">
                <a:pos x="270" y="258"/>
              </a:cxn>
              <a:cxn ang="0">
                <a:pos x="289" y="258"/>
              </a:cxn>
              <a:cxn ang="0">
                <a:pos x="308" y="258"/>
              </a:cxn>
              <a:cxn ang="0">
                <a:pos x="328" y="258"/>
              </a:cxn>
              <a:cxn ang="0">
                <a:pos x="340" y="216"/>
              </a:cxn>
              <a:cxn ang="0">
                <a:pos x="360" y="216"/>
              </a:cxn>
              <a:cxn ang="0">
                <a:pos x="379" y="216"/>
              </a:cxn>
              <a:cxn ang="0">
                <a:pos x="392" y="174"/>
              </a:cxn>
              <a:cxn ang="0">
                <a:pos x="411" y="174"/>
              </a:cxn>
              <a:cxn ang="0">
                <a:pos x="424" y="160"/>
              </a:cxn>
              <a:cxn ang="0">
                <a:pos x="443" y="160"/>
              </a:cxn>
              <a:cxn ang="0">
                <a:pos x="456" y="118"/>
              </a:cxn>
              <a:cxn ang="0">
                <a:pos x="469" y="160"/>
              </a:cxn>
              <a:cxn ang="0">
                <a:pos x="488" y="160"/>
              </a:cxn>
              <a:cxn ang="0">
                <a:pos x="507" y="160"/>
              </a:cxn>
              <a:cxn ang="0">
                <a:pos x="526" y="160"/>
              </a:cxn>
              <a:cxn ang="0">
                <a:pos x="539" y="118"/>
              </a:cxn>
              <a:cxn ang="0">
                <a:pos x="558" y="118"/>
              </a:cxn>
              <a:cxn ang="0">
                <a:pos x="578" y="118"/>
              </a:cxn>
              <a:cxn ang="0">
                <a:pos x="591" y="77"/>
              </a:cxn>
              <a:cxn ang="0">
                <a:pos x="603" y="118"/>
              </a:cxn>
              <a:cxn ang="0">
                <a:pos x="623" y="77"/>
              </a:cxn>
              <a:cxn ang="0">
                <a:pos x="635" y="118"/>
              </a:cxn>
              <a:cxn ang="0">
                <a:pos x="655" y="118"/>
              </a:cxn>
              <a:cxn ang="0">
                <a:pos x="668" y="77"/>
              </a:cxn>
              <a:cxn ang="0">
                <a:pos x="687" y="77"/>
              </a:cxn>
              <a:cxn ang="0">
                <a:pos x="706" y="35"/>
              </a:cxn>
              <a:cxn ang="0">
                <a:pos x="725" y="35"/>
              </a:cxn>
              <a:cxn ang="0">
                <a:pos x="745" y="35"/>
              </a:cxn>
              <a:cxn ang="0">
                <a:pos x="764" y="35"/>
              </a:cxn>
              <a:cxn ang="0">
                <a:pos x="783" y="35"/>
              </a:cxn>
              <a:cxn ang="0">
                <a:pos x="802" y="0"/>
              </a:cxn>
              <a:cxn ang="0">
                <a:pos x="822" y="0"/>
              </a:cxn>
              <a:cxn ang="0">
                <a:pos x="834" y="35"/>
              </a:cxn>
              <a:cxn ang="0">
                <a:pos x="854" y="35"/>
              </a:cxn>
              <a:cxn ang="0">
                <a:pos x="866" y="77"/>
              </a:cxn>
              <a:cxn ang="0">
                <a:pos x="886" y="77"/>
              </a:cxn>
              <a:cxn ang="0">
                <a:pos x="905" y="77"/>
              </a:cxn>
              <a:cxn ang="0">
                <a:pos x="918" y="118"/>
              </a:cxn>
              <a:cxn ang="0">
                <a:pos x="931" y="77"/>
              </a:cxn>
              <a:cxn ang="0">
                <a:pos x="943" y="118"/>
              </a:cxn>
              <a:cxn ang="0">
                <a:pos x="963" y="118"/>
              </a:cxn>
              <a:cxn ang="0">
                <a:pos x="982" y="118"/>
              </a:cxn>
              <a:cxn ang="0">
                <a:pos x="995" y="77"/>
              </a:cxn>
              <a:cxn ang="0">
                <a:pos x="1014" y="77"/>
              </a:cxn>
              <a:cxn ang="0">
                <a:pos x="1033" y="77"/>
              </a:cxn>
              <a:cxn ang="0">
                <a:pos x="1046" y="118"/>
              </a:cxn>
              <a:cxn ang="0">
                <a:pos x="1065" y="118"/>
              </a:cxn>
              <a:cxn ang="0">
                <a:pos x="1085" y="118"/>
              </a:cxn>
            </a:cxnLst>
            <a:rect l="0" t="0" r="r" b="b"/>
            <a:pathLst>
              <a:path w="1092" h="259">
                <a:moveTo>
                  <a:pt x="0" y="174"/>
                </a:moveTo>
                <a:lnTo>
                  <a:pt x="7" y="174"/>
                </a:lnTo>
                <a:lnTo>
                  <a:pt x="13" y="174"/>
                </a:lnTo>
                <a:lnTo>
                  <a:pt x="20" y="174"/>
                </a:lnTo>
                <a:lnTo>
                  <a:pt x="26" y="174"/>
                </a:lnTo>
                <a:lnTo>
                  <a:pt x="32" y="174"/>
                </a:lnTo>
                <a:lnTo>
                  <a:pt x="39" y="174"/>
                </a:lnTo>
                <a:lnTo>
                  <a:pt x="45" y="174"/>
                </a:lnTo>
                <a:lnTo>
                  <a:pt x="52" y="174"/>
                </a:lnTo>
                <a:lnTo>
                  <a:pt x="52" y="216"/>
                </a:lnTo>
                <a:lnTo>
                  <a:pt x="58" y="216"/>
                </a:lnTo>
                <a:lnTo>
                  <a:pt x="65" y="216"/>
                </a:lnTo>
                <a:lnTo>
                  <a:pt x="71" y="216"/>
                </a:lnTo>
                <a:lnTo>
                  <a:pt x="77" y="216"/>
                </a:lnTo>
                <a:lnTo>
                  <a:pt x="84" y="216"/>
                </a:lnTo>
                <a:lnTo>
                  <a:pt x="90" y="216"/>
                </a:lnTo>
                <a:lnTo>
                  <a:pt x="97" y="216"/>
                </a:lnTo>
                <a:lnTo>
                  <a:pt x="103" y="216"/>
                </a:lnTo>
                <a:lnTo>
                  <a:pt x="109" y="216"/>
                </a:lnTo>
                <a:lnTo>
                  <a:pt x="116" y="216"/>
                </a:lnTo>
                <a:lnTo>
                  <a:pt x="122" y="216"/>
                </a:lnTo>
                <a:lnTo>
                  <a:pt x="129" y="216"/>
                </a:lnTo>
                <a:lnTo>
                  <a:pt x="135" y="216"/>
                </a:lnTo>
                <a:lnTo>
                  <a:pt x="142" y="216"/>
                </a:lnTo>
                <a:lnTo>
                  <a:pt x="148" y="216"/>
                </a:lnTo>
                <a:lnTo>
                  <a:pt x="154" y="216"/>
                </a:lnTo>
                <a:lnTo>
                  <a:pt x="161" y="216"/>
                </a:lnTo>
                <a:lnTo>
                  <a:pt x="167" y="216"/>
                </a:lnTo>
                <a:lnTo>
                  <a:pt x="174" y="216"/>
                </a:lnTo>
                <a:lnTo>
                  <a:pt x="180" y="216"/>
                </a:lnTo>
                <a:lnTo>
                  <a:pt x="186" y="216"/>
                </a:lnTo>
                <a:lnTo>
                  <a:pt x="193" y="216"/>
                </a:lnTo>
                <a:lnTo>
                  <a:pt x="193" y="258"/>
                </a:lnTo>
                <a:lnTo>
                  <a:pt x="199" y="258"/>
                </a:lnTo>
                <a:lnTo>
                  <a:pt x="206" y="258"/>
                </a:lnTo>
                <a:lnTo>
                  <a:pt x="212" y="258"/>
                </a:lnTo>
                <a:lnTo>
                  <a:pt x="219" y="258"/>
                </a:lnTo>
                <a:lnTo>
                  <a:pt x="225" y="258"/>
                </a:lnTo>
                <a:lnTo>
                  <a:pt x="231" y="258"/>
                </a:lnTo>
                <a:lnTo>
                  <a:pt x="238" y="258"/>
                </a:lnTo>
                <a:lnTo>
                  <a:pt x="244" y="258"/>
                </a:lnTo>
                <a:lnTo>
                  <a:pt x="251" y="258"/>
                </a:lnTo>
                <a:lnTo>
                  <a:pt x="257" y="258"/>
                </a:lnTo>
                <a:lnTo>
                  <a:pt x="263" y="258"/>
                </a:lnTo>
                <a:lnTo>
                  <a:pt x="270" y="258"/>
                </a:lnTo>
                <a:lnTo>
                  <a:pt x="276" y="258"/>
                </a:lnTo>
                <a:lnTo>
                  <a:pt x="283" y="258"/>
                </a:lnTo>
                <a:lnTo>
                  <a:pt x="289" y="258"/>
                </a:lnTo>
                <a:lnTo>
                  <a:pt x="295" y="258"/>
                </a:lnTo>
                <a:lnTo>
                  <a:pt x="302" y="258"/>
                </a:lnTo>
                <a:lnTo>
                  <a:pt x="308" y="258"/>
                </a:lnTo>
                <a:lnTo>
                  <a:pt x="315" y="258"/>
                </a:lnTo>
                <a:lnTo>
                  <a:pt x="321" y="258"/>
                </a:lnTo>
                <a:lnTo>
                  <a:pt x="328" y="258"/>
                </a:lnTo>
                <a:lnTo>
                  <a:pt x="334" y="258"/>
                </a:lnTo>
                <a:lnTo>
                  <a:pt x="340" y="258"/>
                </a:lnTo>
                <a:lnTo>
                  <a:pt x="340" y="216"/>
                </a:lnTo>
                <a:lnTo>
                  <a:pt x="347" y="216"/>
                </a:lnTo>
                <a:lnTo>
                  <a:pt x="353" y="216"/>
                </a:lnTo>
                <a:lnTo>
                  <a:pt x="360" y="216"/>
                </a:lnTo>
                <a:lnTo>
                  <a:pt x="366" y="216"/>
                </a:lnTo>
                <a:lnTo>
                  <a:pt x="372" y="216"/>
                </a:lnTo>
                <a:lnTo>
                  <a:pt x="379" y="216"/>
                </a:lnTo>
                <a:lnTo>
                  <a:pt x="385" y="216"/>
                </a:lnTo>
                <a:lnTo>
                  <a:pt x="385" y="174"/>
                </a:lnTo>
                <a:lnTo>
                  <a:pt x="392" y="174"/>
                </a:lnTo>
                <a:lnTo>
                  <a:pt x="398" y="174"/>
                </a:lnTo>
                <a:lnTo>
                  <a:pt x="405" y="174"/>
                </a:lnTo>
                <a:lnTo>
                  <a:pt x="411" y="174"/>
                </a:lnTo>
                <a:lnTo>
                  <a:pt x="417" y="174"/>
                </a:lnTo>
                <a:lnTo>
                  <a:pt x="424" y="174"/>
                </a:lnTo>
                <a:lnTo>
                  <a:pt x="424" y="160"/>
                </a:lnTo>
                <a:lnTo>
                  <a:pt x="430" y="160"/>
                </a:lnTo>
                <a:lnTo>
                  <a:pt x="437" y="160"/>
                </a:lnTo>
                <a:lnTo>
                  <a:pt x="443" y="160"/>
                </a:lnTo>
                <a:lnTo>
                  <a:pt x="449" y="160"/>
                </a:lnTo>
                <a:lnTo>
                  <a:pt x="456" y="160"/>
                </a:lnTo>
                <a:lnTo>
                  <a:pt x="456" y="118"/>
                </a:lnTo>
                <a:lnTo>
                  <a:pt x="462" y="118"/>
                </a:lnTo>
                <a:lnTo>
                  <a:pt x="469" y="118"/>
                </a:lnTo>
                <a:lnTo>
                  <a:pt x="469" y="160"/>
                </a:lnTo>
                <a:lnTo>
                  <a:pt x="475" y="160"/>
                </a:lnTo>
                <a:lnTo>
                  <a:pt x="482" y="160"/>
                </a:lnTo>
                <a:lnTo>
                  <a:pt x="488" y="160"/>
                </a:lnTo>
                <a:lnTo>
                  <a:pt x="494" y="160"/>
                </a:lnTo>
                <a:lnTo>
                  <a:pt x="501" y="160"/>
                </a:lnTo>
                <a:lnTo>
                  <a:pt x="507" y="160"/>
                </a:lnTo>
                <a:lnTo>
                  <a:pt x="514" y="160"/>
                </a:lnTo>
                <a:lnTo>
                  <a:pt x="520" y="160"/>
                </a:lnTo>
                <a:lnTo>
                  <a:pt x="526" y="160"/>
                </a:lnTo>
                <a:lnTo>
                  <a:pt x="533" y="160"/>
                </a:lnTo>
                <a:lnTo>
                  <a:pt x="533" y="118"/>
                </a:lnTo>
                <a:lnTo>
                  <a:pt x="539" y="118"/>
                </a:lnTo>
                <a:lnTo>
                  <a:pt x="546" y="118"/>
                </a:lnTo>
                <a:lnTo>
                  <a:pt x="552" y="118"/>
                </a:lnTo>
                <a:lnTo>
                  <a:pt x="558" y="118"/>
                </a:lnTo>
                <a:lnTo>
                  <a:pt x="565" y="118"/>
                </a:lnTo>
                <a:lnTo>
                  <a:pt x="571" y="118"/>
                </a:lnTo>
                <a:lnTo>
                  <a:pt x="578" y="118"/>
                </a:lnTo>
                <a:lnTo>
                  <a:pt x="584" y="118"/>
                </a:lnTo>
                <a:lnTo>
                  <a:pt x="591" y="118"/>
                </a:lnTo>
                <a:lnTo>
                  <a:pt x="591" y="77"/>
                </a:lnTo>
                <a:lnTo>
                  <a:pt x="597" y="77"/>
                </a:lnTo>
                <a:lnTo>
                  <a:pt x="603" y="77"/>
                </a:lnTo>
                <a:lnTo>
                  <a:pt x="603" y="118"/>
                </a:lnTo>
                <a:lnTo>
                  <a:pt x="610" y="118"/>
                </a:lnTo>
                <a:lnTo>
                  <a:pt x="616" y="77"/>
                </a:lnTo>
                <a:lnTo>
                  <a:pt x="623" y="77"/>
                </a:lnTo>
                <a:lnTo>
                  <a:pt x="623" y="118"/>
                </a:lnTo>
                <a:lnTo>
                  <a:pt x="629" y="118"/>
                </a:lnTo>
                <a:lnTo>
                  <a:pt x="635" y="118"/>
                </a:lnTo>
                <a:lnTo>
                  <a:pt x="642" y="118"/>
                </a:lnTo>
                <a:lnTo>
                  <a:pt x="648" y="118"/>
                </a:lnTo>
                <a:lnTo>
                  <a:pt x="655" y="118"/>
                </a:lnTo>
                <a:lnTo>
                  <a:pt x="661" y="118"/>
                </a:lnTo>
                <a:lnTo>
                  <a:pt x="661" y="77"/>
                </a:lnTo>
                <a:lnTo>
                  <a:pt x="668" y="77"/>
                </a:lnTo>
                <a:lnTo>
                  <a:pt x="674" y="77"/>
                </a:lnTo>
                <a:lnTo>
                  <a:pt x="680" y="77"/>
                </a:lnTo>
                <a:lnTo>
                  <a:pt x="687" y="77"/>
                </a:lnTo>
                <a:lnTo>
                  <a:pt x="693" y="77"/>
                </a:lnTo>
                <a:lnTo>
                  <a:pt x="700" y="35"/>
                </a:lnTo>
                <a:lnTo>
                  <a:pt x="706" y="35"/>
                </a:lnTo>
                <a:lnTo>
                  <a:pt x="712" y="35"/>
                </a:lnTo>
                <a:lnTo>
                  <a:pt x="719" y="35"/>
                </a:lnTo>
                <a:lnTo>
                  <a:pt x="725" y="35"/>
                </a:lnTo>
                <a:lnTo>
                  <a:pt x="732" y="35"/>
                </a:lnTo>
                <a:lnTo>
                  <a:pt x="738" y="35"/>
                </a:lnTo>
                <a:lnTo>
                  <a:pt x="745" y="35"/>
                </a:lnTo>
                <a:lnTo>
                  <a:pt x="751" y="35"/>
                </a:lnTo>
                <a:lnTo>
                  <a:pt x="757" y="35"/>
                </a:lnTo>
                <a:lnTo>
                  <a:pt x="764" y="35"/>
                </a:lnTo>
                <a:lnTo>
                  <a:pt x="770" y="35"/>
                </a:lnTo>
                <a:lnTo>
                  <a:pt x="777" y="35"/>
                </a:lnTo>
                <a:lnTo>
                  <a:pt x="783" y="35"/>
                </a:lnTo>
                <a:lnTo>
                  <a:pt x="789" y="35"/>
                </a:lnTo>
                <a:lnTo>
                  <a:pt x="796" y="0"/>
                </a:lnTo>
                <a:lnTo>
                  <a:pt x="802" y="0"/>
                </a:lnTo>
                <a:lnTo>
                  <a:pt x="809" y="0"/>
                </a:lnTo>
                <a:lnTo>
                  <a:pt x="815" y="0"/>
                </a:lnTo>
                <a:lnTo>
                  <a:pt x="822" y="0"/>
                </a:lnTo>
                <a:lnTo>
                  <a:pt x="828" y="0"/>
                </a:lnTo>
                <a:lnTo>
                  <a:pt x="828" y="35"/>
                </a:lnTo>
                <a:lnTo>
                  <a:pt x="834" y="35"/>
                </a:lnTo>
                <a:lnTo>
                  <a:pt x="841" y="35"/>
                </a:lnTo>
                <a:lnTo>
                  <a:pt x="847" y="35"/>
                </a:lnTo>
                <a:lnTo>
                  <a:pt x="854" y="35"/>
                </a:lnTo>
                <a:lnTo>
                  <a:pt x="860" y="35"/>
                </a:lnTo>
                <a:lnTo>
                  <a:pt x="866" y="35"/>
                </a:lnTo>
                <a:lnTo>
                  <a:pt x="866" y="77"/>
                </a:lnTo>
                <a:lnTo>
                  <a:pt x="873" y="77"/>
                </a:lnTo>
                <a:lnTo>
                  <a:pt x="879" y="77"/>
                </a:lnTo>
                <a:lnTo>
                  <a:pt x="886" y="77"/>
                </a:lnTo>
                <a:lnTo>
                  <a:pt x="892" y="77"/>
                </a:lnTo>
                <a:lnTo>
                  <a:pt x="898" y="77"/>
                </a:lnTo>
                <a:lnTo>
                  <a:pt x="905" y="77"/>
                </a:lnTo>
                <a:lnTo>
                  <a:pt x="911" y="77"/>
                </a:lnTo>
                <a:lnTo>
                  <a:pt x="911" y="118"/>
                </a:lnTo>
                <a:lnTo>
                  <a:pt x="918" y="118"/>
                </a:lnTo>
                <a:lnTo>
                  <a:pt x="924" y="118"/>
                </a:lnTo>
                <a:lnTo>
                  <a:pt x="924" y="77"/>
                </a:lnTo>
                <a:lnTo>
                  <a:pt x="931" y="77"/>
                </a:lnTo>
                <a:lnTo>
                  <a:pt x="937" y="77"/>
                </a:lnTo>
                <a:lnTo>
                  <a:pt x="937" y="118"/>
                </a:lnTo>
                <a:lnTo>
                  <a:pt x="943" y="118"/>
                </a:lnTo>
                <a:lnTo>
                  <a:pt x="950" y="118"/>
                </a:lnTo>
                <a:lnTo>
                  <a:pt x="956" y="118"/>
                </a:lnTo>
                <a:lnTo>
                  <a:pt x="963" y="118"/>
                </a:lnTo>
                <a:lnTo>
                  <a:pt x="969" y="118"/>
                </a:lnTo>
                <a:lnTo>
                  <a:pt x="975" y="118"/>
                </a:lnTo>
                <a:lnTo>
                  <a:pt x="982" y="118"/>
                </a:lnTo>
                <a:lnTo>
                  <a:pt x="982" y="77"/>
                </a:lnTo>
                <a:lnTo>
                  <a:pt x="988" y="77"/>
                </a:lnTo>
                <a:lnTo>
                  <a:pt x="995" y="77"/>
                </a:lnTo>
                <a:lnTo>
                  <a:pt x="1001" y="77"/>
                </a:lnTo>
                <a:lnTo>
                  <a:pt x="1008" y="77"/>
                </a:lnTo>
                <a:lnTo>
                  <a:pt x="1014" y="77"/>
                </a:lnTo>
                <a:lnTo>
                  <a:pt x="1020" y="77"/>
                </a:lnTo>
                <a:lnTo>
                  <a:pt x="1027" y="77"/>
                </a:lnTo>
                <a:lnTo>
                  <a:pt x="1033" y="77"/>
                </a:lnTo>
                <a:lnTo>
                  <a:pt x="1040" y="77"/>
                </a:lnTo>
                <a:lnTo>
                  <a:pt x="1046" y="77"/>
                </a:lnTo>
                <a:lnTo>
                  <a:pt x="1046" y="118"/>
                </a:lnTo>
                <a:lnTo>
                  <a:pt x="1052" y="118"/>
                </a:lnTo>
                <a:lnTo>
                  <a:pt x="1059" y="118"/>
                </a:lnTo>
                <a:lnTo>
                  <a:pt x="1065" y="118"/>
                </a:lnTo>
                <a:lnTo>
                  <a:pt x="1072" y="118"/>
                </a:lnTo>
                <a:lnTo>
                  <a:pt x="1078" y="118"/>
                </a:lnTo>
                <a:lnTo>
                  <a:pt x="1085" y="118"/>
                </a:lnTo>
                <a:lnTo>
                  <a:pt x="1091" y="118"/>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323" name="Rectangle 83"/>
          <p:cNvSpPr>
            <a:spLocks noChangeArrowheads="1"/>
          </p:cNvSpPr>
          <p:nvPr/>
        </p:nvSpPr>
        <p:spPr bwMode="auto">
          <a:xfrm>
            <a:off x="6597650" y="657225"/>
            <a:ext cx="153670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LOUNGE: Ambient Temp        </a:t>
            </a:r>
          </a:p>
        </p:txBody>
      </p:sp>
      <p:sp>
        <p:nvSpPr>
          <p:cNvPr id="1290324" name="Line 84"/>
          <p:cNvSpPr>
            <a:spLocks noChangeShapeType="1"/>
          </p:cNvSpPr>
          <p:nvPr/>
        </p:nvSpPr>
        <p:spPr bwMode="auto">
          <a:xfrm>
            <a:off x="1185863"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25" name="Line 85"/>
          <p:cNvSpPr>
            <a:spLocks noChangeShapeType="1"/>
          </p:cNvSpPr>
          <p:nvPr/>
        </p:nvSpPr>
        <p:spPr bwMode="auto">
          <a:xfrm>
            <a:off x="1185863" y="160178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26" name="Line 86"/>
          <p:cNvSpPr>
            <a:spLocks noChangeShapeType="1"/>
          </p:cNvSpPr>
          <p:nvPr/>
        </p:nvSpPr>
        <p:spPr bwMode="auto">
          <a:xfrm flipV="1">
            <a:off x="1185863"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27" name="Line 87"/>
          <p:cNvSpPr>
            <a:spLocks noChangeShapeType="1"/>
          </p:cNvSpPr>
          <p:nvPr/>
        </p:nvSpPr>
        <p:spPr bwMode="auto">
          <a:xfrm flipV="1">
            <a:off x="279717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28" name="Line 88"/>
          <p:cNvSpPr>
            <a:spLocks noChangeShapeType="1"/>
          </p:cNvSpPr>
          <p:nvPr/>
        </p:nvSpPr>
        <p:spPr bwMode="auto">
          <a:xfrm>
            <a:off x="1185863" y="160178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29" name="Line 89"/>
          <p:cNvSpPr>
            <a:spLocks noChangeShapeType="1"/>
          </p:cNvSpPr>
          <p:nvPr/>
        </p:nvSpPr>
        <p:spPr bwMode="auto">
          <a:xfrm>
            <a:off x="2797175"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30" name="Line 90"/>
          <p:cNvSpPr>
            <a:spLocks noChangeShapeType="1"/>
          </p:cNvSpPr>
          <p:nvPr/>
        </p:nvSpPr>
        <p:spPr bwMode="auto">
          <a:xfrm>
            <a:off x="1185863"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31" name="Line 91"/>
          <p:cNvSpPr>
            <a:spLocks noChangeShapeType="1"/>
          </p:cNvSpPr>
          <p:nvPr/>
        </p:nvSpPr>
        <p:spPr bwMode="auto">
          <a:xfrm flipV="1">
            <a:off x="1185863"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32" name="Line 92"/>
          <p:cNvSpPr>
            <a:spLocks noChangeShapeType="1"/>
          </p:cNvSpPr>
          <p:nvPr/>
        </p:nvSpPr>
        <p:spPr bwMode="auto">
          <a:xfrm>
            <a:off x="1185863"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33" name="Line 93"/>
          <p:cNvSpPr>
            <a:spLocks noChangeShapeType="1"/>
          </p:cNvSpPr>
          <p:nvPr/>
        </p:nvSpPr>
        <p:spPr bwMode="auto">
          <a:xfrm flipV="1">
            <a:off x="1185863"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34" name="Line 94"/>
          <p:cNvSpPr>
            <a:spLocks noChangeShapeType="1"/>
          </p:cNvSpPr>
          <p:nvPr/>
        </p:nvSpPr>
        <p:spPr bwMode="auto">
          <a:xfrm>
            <a:off x="1185863"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35" name="Rectangle 95"/>
          <p:cNvSpPr>
            <a:spLocks noChangeArrowheads="1"/>
          </p:cNvSpPr>
          <p:nvPr/>
        </p:nvSpPr>
        <p:spPr bwMode="auto">
          <a:xfrm>
            <a:off x="1076325" y="2254250"/>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336" name="Line 96"/>
          <p:cNvSpPr>
            <a:spLocks noChangeShapeType="1"/>
          </p:cNvSpPr>
          <p:nvPr/>
        </p:nvSpPr>
        <p:spPr bwMode="auto">
          <a:xfrm flipV="1">
            <a:off x="1593850"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37" name="Line 97"/>
          <p:cNvSpPr>
            <a:spLocks noChangeShapeType="1"/>
          </p:cNvSpPr>
          <p:nvPr/>
        </p:nvSpPr>
        <p:spPr bwMode="auto">
          <a:xfrm>
            <a:off x="1593850"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38" name="Rectangle 98"/>
          <p:cNvSpPr>
            <a:spLocks noChangeArrowheads="1"/>
          </p:cNvSpPr>
          <p:nvPr/>
        </p:nvSpPr>
        <p:spPr bwMode="auto">
          <a:xfrm>
            <a:off x="1484313" y="225425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339" name="Line 99"/>
          <p:cNvSpPr>
            <a:spLocks noChangeShapeType="1"/>
          </p:cNvSpPr>
          <p:nvPr/>
        </p:nvSpPr>
        <p:spPr bwMode="auto">
          <a:xfrm flipV="1">
            <a:off x="1990725"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0" name="Line 100"/>
          <p:cNvSpPr>
            <a:spLocks noChangeShapeType="1"/>
          </p:cNvSpPr>
          <p:nvPr/>
        </p:nvSpPr>
        <p:spPr bwMode="auto">
          <a:xfrm>
            <a:off x="1990725"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1" name="Rectangle 101"/>
          <p:cNvSpPr>
            <a:spLocks noChangeArrowheads="1"/>
          </p:cNvSpPr>
          <p:nvPr/>
        </p:nvSpPr>
        <p:spPr bwMode="auto">
          <a:xfrm>
            <a:off x="1846263"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342" name="Line 102"/>
          <p:cNvSpPr>
            <a:spLocks noChangeShapeType="1"/>
          </p:cNvSpPr>
          <p:nvPr/>
        </p:nvSpPr>
        <p:spPr bwMode="auto">
          <a:xfrm flipV="1">
            <a:off x="2398713"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3" name="Line 103"/>
          <p:cNvSpPr>
            <a:spLocks noChangeShapeType="1"/>
          </p:cNvSpPr>
          <p:nvPr/>
        </p:nvSpPr>
        <p:spPr bwMode="auto">
          <a:xfrm>
            <a:off x="2398713"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4" name="Rectangle 104"/>
          <p:cNvSpPr>
            <a:spLocks noChangeArrowheads="1"/>
          </p:cNvSpPr>
          <p:nvPr/>
        </p:nvSpPr>
        <p:spPr bwMode="auto">
          <a:xfrm>
            <a:off x="2254250"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345" name="Line 105"/>
          <p:cNvSpPr>
            <a:spLocks noChangeShapeType="1"/>
          </p:cNvSpPr>
          <p:nvPr/>
        </p:nvSpPr>
        <p:spPr bwMode="auto">
          <a:xfrm flipV="1">
            <a:off x="2797175"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6" name="Line 106"/>
          <p:cNvSpPr>
            <a:spLocks noChangeShapeType="1"/>
          </p:cNvSpPr>
          <p:nvPr/>
        </p:nvSpPr>
        <p:spPr bwMode="auto">
          <a:xfrm>
            <a:off x="2797175"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47" name="Rectangle 107"/>
          <p:cNvSpPr>
            <a:spLocks noChangeArrowheads="1"/>
          </p:cNvSpPr>
          <p:nvPr/>
        </p:nvSpPr>
        <p:spPr bwMode="auto">
          <a:xfrm>
            <a:off x="2651125"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348" name="Line 108"/>
          <p:cNvSpPr>
            <a:spLocks noChangeShapeType="1"/>
          </p:cNvSpPr>
          <p:nvPr/>
        </p:nvSpPr>
        <p:spPr bwMode="auto">
          <a:xfrm>
            <a:off x="1185863" y="22447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49" name="Line 109"/>
          <p:cNvSpPr>
            <a:spLocks noChangeShapeType="1"/>
          </p:cNvSpPr>
          <p:nvPr/>
        </p:nvSpPr>
        <p:spPr bwMode="auto">
          <a:xfrm flipH="1">
            <a:off x="2778125" y="2244725"/>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0" name="Rectangle 110"/>
          <p:cNvSpPr>
            <a:spLocks noChangeArrowheads="1"/>
          </p:cNvSpPr>
          <p:nvPr/>
        </p:nvSpPr>
        <p:spPr bwMode="auto">
          <a:xfrm>
            <a:off x="995363" y="2111375"/>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351" name="Line 111"/>
          <p:cNvSpPr>
            <a:spLocks noChangeShapeType="1"/>
          </p:cNvSpPr>
          <p:nvPr/>
        </p:nvSpPr>
        <p:spPr bwMode="auto">
          <a:xfrm>
            <a:off x="1185863" y="19224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2" name="Line 112"/>
          <p:cNvSpPr>
            <a:spLocks noChangeShapeType="1"/>
          </p:cNvSpPr>
          <p:nvPr/>
        </p:nvSpPr>
        <p:spPr bwMode="auto">
          <a:xfrm flipH="1">
            <a:off x="2778125" y="192246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3" name="Rectangle 113"/>
          <p:cNvSpPr>
            <a:spLocks noChangeArrowheads="1"/>
          </p:cNvSpPr>
          <p:nvPr/>
        </p:nvSpPr>
        <p:spPr bwMode="auto">
          <a:xfrm>
            <a:off x="931863" y="179070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20</a:t>
            </a:r>
          </a:p>
        </p:txBody>
      </p:sp>
      <p:sp>
        <p:nvSpPr>
          <p:cNvPr id="1290354" name="Line 114"/>
          <p:cNvSpPr>
            <a:spLocks noChangeShapeType="1"/>
          </p:cNvSpPr>
          <p:nvPr/>
        </p:nvSpPr>
        <p:spPr bwMode="auto">
          <a:xfrm>
            <a:off x="1185863" y="16017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5" name="Line 115"/>
          <p:cNvSpPr>
            <a:spLocks noChangeShapeType="1"/>
          </p:cNvSpPr>
          <p:nvPr/>
        </p:nvSpPr>
        <p:spPr bwMode="auto">
          <a:xfrm flipH="1">
            <a:off x="2778125" y="1601788"/>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6" name="Rectangle 116"/>
          <p:cNvSpPr>
            <a:spLocks noChangeArrowheads="1"/>
          </p:cNvSpPr>
          <p:nvPr/>
        </p:nvSpPr>
        <p:spPr bwMode="auto">
          <a:xfrm>
            <a:off x="931863" y="14700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40</a:t>
            </a:r>
          </a:p>
        </p:txBody>
      </p:sp>
      <p:sp>
        <p:nvSpPr>
          <p:cNvPr id="1290357" name="Line 117"/>
          <p:cNvSpPr>
            <a:spLocks noChangeShapeType="1"/>
          </p:cNvSpPr>
          <p:nvPr/>
        </p:nvSpPr>
        <p:spPr bwMode="auto">
          <a:xfrm>
            <a:off x="1185863"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8" name="Line 118"/>
          <p:cNvSpPr>
            <a:spLocks noChangeShapeType="1"/>
          </p:cNvSpPr>
          <p:nvPr/>
        </p:nvSpPr>
        <p:spPr bwMode="auto">
          <a:xfrm>
            <a:off x="1185863" y="160178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59" name="Line 119"/>
          <p:cNvSpPr>
            <a:spLocks noChangeShapeType="1"/>
          </p:cNvSpPr>
          <p:nvPr/>
        </p:nvSpPr>
        <p:spPr bwMode="auto">
          <a:xfrm flipV="1">
            <a:off x="1185863"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60" name="Line 120"/>
          <p:cNvSpPr>
            <a:spLocks noChangeShapeType="1"/>
          </p:cNvSpPr>
          <p:nvPr/>
        </p:nvSpPr>
        <p:spPr bwMode="auto">
          <a:xfrm flipV="1">
            <a:off x="279717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61" name="Line 121"/>
          <p:cNvSpPr>
            <a:spLocks noChangeShapeType="1"/>
          </p:cNvSpPr>
          <p:nvPr/>
        </p:nvSpPr>
        <p:spPr bwMode="auto">
          <a:xfrm>
            <a:off x="1185863"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62" name="Line 122"/>
          <p:cNvSpPr>
            <a:spLocks noChangeShapeType="1"/>
          </p:cNvSpPr>
          <p:nvPr/>
        </p:nvSpPr>
        <p:spPr bwMode="auto">
          <a:xfrm>
            <a:off x="2797175" y="160178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63" name="Freeform 123"/>
          <p:cNvSpPr>
            <a:spLocks/>
          </p:cNvSpPr>
          <p:nvPr/>
        </p:nvSpPr>
        <p:spPr bwMode="auto">
          <a:xfrm>
            <a:off x="1249363" y="1757363"/>
            <a:ext cx="1530350" cy="488950"/>
          </a:xfrm>
          <a:custGeom>
            <a:avLst/>
            <a:gdLst/>
            <a:ahLst/>
            <a:cxnLst>
              <a:cxn ang="0">
                <a:pos x="19" y="307"/>
              </a:cxn>
              <a:cxn ang="0">
                <a:pos x="45" y="307"/>
              </a:cxn>
              <a:cxn ang="0">
                <a:pos x="71" y="307"/>
              </a:cxn>
              <a:cxn ang="0">
                <a:pos x="96" y="307"/>
              </a:cxn>
              <a:cxn ang="0">
                <a:pos x="122" y="307"/>
              </a:cxn>
              <a:cxn ang="0">
                <a:pos x="148" y="307"/>
              </a:cxn>
              <a:cxn ang="0">
                <a:pos x="173" y="307"/>
              </a:cxn>
              <a:cxn ang="0">
                <a:pos x="199" y="307"/>
              </a:cxn>
              <a:cxn ang="0">
                <a:pos x="225" y="307"/>
              </a:cxn>
              <a:cxn ang="0">
                <a:pos x="250" y="307"/>
              </a:cxn>
              <a:cxn ang="0">
                <a:pos x="276" y="307"/>
              </a:cxn>
              <a:cxn ang="0">
                <a:pos x="302" y="307"/>
              </a:cxn>
              <a:cxn ang="0">
                <a:pos x="327" y="307"/>
              </a:cxn>
              <a:cxn ang="0">
                <a:pos x="353" y="307"/>
              </a:cxn>
              <a:cxn ang="0">
                <a:pos x="366" y="300"/>
              </a:cxn>
              <a:cxn ang="0">
                <a:pos x="372" y="293"/>
              </a:cxn>
              <a:cxn ang="0">
                <a:pos x="392" y="307"/>
              </a:cxn>
              <a:cxn ang="0">
                <a:pos x="417" y="307"/>
              </a:cxn>
              <a:cxn ang="0">
                <a:pos x="443" y="307"/>
              </a:cxn>
              <a:cxn ang="0">
                <a:pos x="456" y="307"/>
              </a:cxn>
              <a:cxn ang="0">
                <a:pos x="481" y="307"/>
              </a:cxn>
              <a:cxn ang="0">
                <a:pos x="507" y="307"/>
              </a:cxn>
              <a:cxn ang="0">
                <a:pos x="533" y="307"/>
              </a:cxn>
              <a:cxn ang="0">
                <a:pos x="558" y="307"/>
              </a:cxn>
              <a:cxn ang="0">
                <a:pos x="578" y="307"/>
              </a:cxn>
              <a:cxn ang="0">
                <a:pos x="584" y="307"/>
              </a:cxn>
              <a:cxn ang="0">
                <a:pos x="603" y="293"/>
              </a:cxn>
              <a:cxn ang="0">
                <a:pos x="616" y="307"/>
              </a:cxn>
              <a:cxn ang="0">
                <a:pos x="642" y="307"/>
              </a:cxn>
              <a:cxn ang="0">
                <a:pos x="667" y="307"/>
              </a:cxn>
              <a:cxn ang="0">
                <a:pos x="693" y="307"/>
              </a:cxn>
              <a:cxn ang="0">
                <a:pos x="719" y="307"/>
              </a:cxn>
              <a:cxn ang="0">
                <a:pos x="738" y="307"/>
              </a:cxn>
              <a:cxn ang="0">
                <a:pos x="764" y="307"/>
              </a:cxn>
              <a:cxn ang="0">
                <a:pos x="789" y="307"/>
              </a:cxn>
              <a:cxn ang="0">
                <a:pos x="815" y="307"/>
              </a:cxn>
              <a:cxn ang="0">
                <a:pos x="841" y="307"/>
              </a:cxn>
              <a:cxn ang="0">
                <a:pos x="866" y="307"/>
              </a:cxn>
              <a:cxn ang="0">
                <a:pos x="892" y="307"/>
              </a:cxn>
              <a:cxn ang="0">
                <a:pos x="911" y="237"/>
              </a:cxn>
              <a:cxn ang="0">
                <a:pos x="930" y="307"/>
              </a:cxn>
              <a:cxn ang="0">
                <a:pos x="956" y="307"/>
              </a:cxn>
              <a:cxn ang="0">
                <a:pos x="975" y="272"/>
              </a:cxn>
              <a:cxn ang="0">
                <a:pos x="988" y="286"/>
              </a:cxn>
              <a:cxn ang="0">
                <a:pos x="1001" y="307"/>
              </a:cxn>
              <a:cxn ang="0">
                <a:pos x="1027" y="307"/>
              </a:cxn>
              <a:cxn ang="0">
                <a:pos x="1052" y="307"/>
              </a:cxn>
              <a:cxn ang="0">
                <a:pos x="1078" y="307"/>
              </a:cxn>
            </a:cxnLst>
            <a:rect l="0" t="0" r="r" b="b"/>
            <a:pathLst>
              <a:path w="1085" h="308">
                <a:moveTo>
                  <a:pt x="0" y="307"/>
                </a:moveTo>
                <a:lnTo>
                  <a:pt x="7" y="307"/>
                </a:lnTo>
                <a:lnTo>
                  <a:pt x="13" y="307"/>
                </a:lnTo>
                <a:lnTo>
                  <a:pt x="19" y="307"/>
                </a:lnTo>
                <a:lnTo>
                  <a:pt x="26" y="307"/>
                </a:lnTo>
                <a:lnTo>
                  <a:pt x="32" y="307"/>
                </a:lnTo>
                <a:lnTo>
                  <a:pt x="39" y="307"/>
                </a:lnTo>
                <a:lnTo>
                  <a:pt x="45" y="307"/>
                </a:lnTo>
                <a:lnTo>
                  <a:pt x="52" y="307"/>
                </a:lnTo>
                <a:lnTo>
                  <a:pt x="58" y="307"/>
                </a:lnTo>
                <a:lnTo>
                  <a:pt x="64" y="307"/>
                </a:lnTo>
                <a:lnTo>
                  <a:pt x="71" y="307"/>
                </a:lnTo>
                <a:lnTo>
                  <a:pt x="77" y="307"/>
                </a:lnTo>
                <a:lnTo>
                  <a:pt x="84" y="307"/>
                </a:lnTo>
                <a:lnTo>
                  <a:pt x="90" y="307"/>
                </a:lnTo>
                <a:lnTo>
                  <a:pt x="96" y="307"/>
                </a:lnTo>
                <a:lnTo>
                  <a:pt x="103" y="307"/>
                </a:lnTo>
                <a:lnTo>
                  <a:pt x="109" y="307"/>
                </a:lnTo>
                <a:lnTo>
                  <a:pt x="116" y="307"/>
                </a:lnTo>
                <a:lnTo>
                  <a:pt x="122" y="307"/>
                </a:lnTo>
                <a:lnTo>
                  <a:pt x="129" y="307"/>
                </a:lnTo>
                <a:lnTo>
                  <a:pt x="135" y="307"/>
                </a:lnTo>
                <a:lnTo>
                  <a:pt x="141" y="307"/>
                </a:lnTo>
                <a:lnTo>
                  <a:pt x="148" y="307"/>
                </a:lnTo>
                <a:lnTo>
                  <a:pt x="154" y="307"/>
                </a:lnTo>
                <a:lnTo>
                  <a:pt x="161" y="307"/>
                </a:lnTo>
                <a:lnTo>
                  <a:pt x="167" y="307"/>
                </a:lnTo>
                <a:lnTo>
                  <a:pt x="173" y="307"/>
                </a:lnTo>
                <a:lnTo>
                  <a:pt x="180" y="307"/>
                </a:lnTo>
                <a:lnTo>
                  <a:pt x="186" y="307"/>
                </a:lnTo>
                <a:lnTo>
                  <a:pt x="193" y="307"/>
                </a:lnTo>
                <a:lnTo>
                  <a:pt x="199" y="307"/>
                </a:lnTo>
                <a:lnTo>
                  <a:pt x="206" y="307"/>
                </a:lnTo>
                <a:lnTo>
                  <a:pt x="212" y="307"/>
                </a:lnTo>
                <a:lnTo>
                  <a:pt x="218" y="307"/>
                </a:lnTo>
                <a:lnTo>
                  <a:pt x="225" y="307"/>
                </a:lnTo>
                <a:lnTo>
                  <a:pt x="231" y="307"/>
                </a:lnTo>
                <a:lnTo>
                  <a:pt x="238" y="307"/>
                </a:lnTo>
                <a:lnTo>
                  <a:pt x="244" y="307"/>
                </a:lnTo>
                <a:lnTo>
                  <a:pt x="250" y="307"/>
                </a:lnTo>
                <a:lnTo>
                  <a:pt x="257" y="307"/>
                </a:lnTo>
                <a:lnTo>
                  <a:pt x="263" y="307"/>
                </a:lnTo>
                <a:lnTo>
                  <a:pt x="270" y="307"/>
                </a:lnTo>
                <a:lnTo>
                  <a:pt x="276" y="307"/>
                </a:lnTo>
                <a:lnTo>
                  <a:pt x="283" y="307"/>
                </a:lnTo>
                <a:lnTo>
                  <a:pt x="289" y="307"/>
                </a:lnTo>
                <a:lnTo>
                  <a:pt x="295" y="307"/>
                </a:lnTo>
                <a:lnTo>
                  <a:pt x="302" y="307"/>
                </a:lnTo>
                <a:lnTo>
                  <a:pt x="308" y="307"/>
                </a:lnTo>
                <a:lnTo>
                  <a:pt x="315" y="307"/>
                </a:lnTo>
                <a:lnTo>
                  <a:pt x="321" y="307"/>
                </a:lnTo>
                <a:lnTo>
                  <a:pt x="327" y="307"/>
                </a:lnTo>
                <a:lnTo>
                  <a:pt x="334" y="307"/>
                </a:lnTo>
                <a:lnTo>
                  <a:pt x="340" y="307"/>
                </a:lnTo>
                <a:lnTo>
                  <a:pt x="347" y="307"/>
                </a:lnTo>
                <a:lnTo>
                  <a:pt x="353" y="307"/>
                </a:lnTo>
                <a:lnTo>
                  <a:pt x="359" y="307"/>
                </a:lnTo>
                <a:lnTo>
                  <a:pt x="359" y="293"/>
                </a:lnTo>
                <a:lnTo>
                  <a:pt x="366" y="307"/>
                </a:lnTo>
                <a:lnTo>
                  <a:pt x="366" y="300"/>
                </a:lnTo>
                <a:lnTo>
                  <a:pt x="366" y="0"/>
                </a:lnTo>
                <a:lnTo>
                  <a:pt x="366" y="307"/>
                </a:lnTo>
                <a:lnTo>
                  <a:pt x="372" y="307"/>
                </a:lnTo>
                <a:lnTo>
                  <a:pt x="372" y="293"/>
                </a:lnTo>
                <a:lnTo>
                  <a:pt x="372" y="307"/>
                </a:lnTo>
                <a:lnTo>
                  <a:pt x="379" y="307"/>
                </a:lnTo>
                <a:lnTo>
                  <a:pt x="385" y="307"/>
                </a:lnTo>
                <a:lnTo>
                  <a:pt x="392" y="307"/>
                </a:lnTo>
                <a:lnTo>
                  <a:pt x="398" y="307"/>
                </a:lnTo>
                <a:lnTo>
                  <a:pt x="404" y="307"/>
                </a:lnTo>
                <a:lnTo>
                  <a:pt x="411" y="307"/>
                </a:lnTo>
                <a:lnTo>
                  <a:pt x="417" y="307"/>
                </a:lnTo>
                <a:lnTo>
                  <a:pt x="424" y="307"/>
                </a:lnTo>
                <a:lnTo>
                  <a:pt x="430" y="307"/>
                </a:lnTo>
                <a:lnTo>
                  <a:pt x="436" y="307"/>
                </a:lnTo>
                <a:lnTo>
                  <a:pt x="443" y="307"/>
                </a:lnTo>
                <a:lnTo>
                  <a:pt x="443" y="293"/>
                </a:lnTo>
                <a:lnTo>
                  <a:pt x="443" y="307"/>
                </a:lnTo>
                <a:lnTo>
                  <a:pt x="449" y="307"/>
                </a:lnTo>
                <a:lnTo>
                  <a:pt x="456" y="307"/>
                </a:lnTo>
                <a:lnTo>
                  <a:pt x="462" y="307"/>
                </a:lnTo>
                <a:lnTo>
                  <a:pt x="469" y="307"/>
                </a:lnTo>
                <a:lnTo>
                  <a:pt x="475" y="307"/>
                </a:lnTo>
                <a:lnTo>
                  <a:pt x="481" y="307"/>
                </a:lnTo>
                <a:lnTo>
                  <a:pt x="488" y="307"/>
                </a:lnTo>
                <a:lnTo>
                  <a:pt x="494" y="307"/>
                </a:lnTo>
                <a:lnTo>
                  <a:pt x="501" y="307"/>
                </a:lnTo>
                <a:lnTo>
                  <a:pt x="507" y="307"/>
                </a:lnTo>
                <a:lnTo>
                  <a:pt x="513" y="307"/>
                </a:lnTo>
                <a:lnTo>
                  <a:pt x="520" y="307"/>
                </a:lnTo>
                <a:lnTo>
                  <a:pt x="526" y="307"/>
                </a:lnTo>
                <a:lnTo>
                  <a:pt x="533" y="307"/>
                </a:lnTo>
                <a:lnTo>
                  <a:pt x="539" y="307"/>
                </a:lnTo>
                <a:lnTo>
                  <a:pt x="546" y="307"/>
                </a:lnTo>
                <a:lnTo>
                  <a:pt x="552" y="307"/>
                </a:lnTo>
                <a:lnTo>
                  <a:pt x="558" y="307"/>
                </a:lnTo>
                <a:lnTo>
                  <a:pt x="558" y="244"/>
                </a:lnTo>
                <a:lnTo>
                  <a:pt x="565" y="307"/>
                </a:lnTo>
                <a:lnTo>
                  <a:pt x="571" y="307"/>
                </a:lnTo>
                <a:lnTo>
                  <a:pt x="578" y="307"/>
                </a:lnTo>
                <a:lnTo>
                  <a:pt x="578" y="293"/>
                </a:lnTo>
                <a:lnTo>
                  <a:pt x="578" y="307"/>
                </a:lnTo>
                <a:lnTo>
                  <a:pt x="578" y="293"/>
                </a:lnTo>
                <a:lnTo>
                  <a:pt x="584" y="307"/>
                </a:lnTo>
                <a:lnTo>
                  <a:pt x="590" y="307"/>
                </a:lnTo>
                <a:lnTo>
                  <a:pt x="597" y="307"/>
                </a:lnTo>
                <a:lnTo>
                  <a:pt x="603" y="307"/>
                </a:lnTo>
                <a:lnTo>
                  <a:pt x="603" y="293"/>
                </a:lnTo>
                <a:lnTo>
                  <a:pt x="603" y="307"/>
                </a:lnTo>
                <a:lnTo>
                  <a:pt x="603" y="272"/>
                </a:lnTo>
                <a:lnTo>
                  <a:pt x="610" y="307"/>
                </a:lnTo>
                <a:lnTo>
                  <a:pt x="616" y="307"/>
                </a:lnTo>
                <a:lnTo>
                  <a:pt x="622" y="307"/>
                </a:lnTo>
                <a:lnTo>
                  <a:pt x="629" y="307"/>
                </a:lnTo>
                <a:lnTo>
                  <a:pt x="635" y="307"/>
                </a:lnTo>
                <a:lnTo>
                  <a:pt x="642" y="307"/>
                </a:lnTo>
                <a:lnTo>
                  <a:pt x="648" y="307"/>
                </a:lnTo>
                <a:lnTo>
                  <a:pt x="655" y="307"/>
                </a:lnTo>
                <a:lnTo>
                  <a:pt x="661" y="307"/>
                </a:lnTo>
                <a:lnTo>
                  <a:pt x="667" y="307"/>
                </a:lnTo>
                <a:lnTo>
                  <a:pt x="674" y="307"/>
                </a:lnTo>
                <a:lnTo>
                  <a:pt x="680" y="307"/>
                </a:lnTo>
                <a:lnTo>
                  <a:pt x="687" y="307"/>
                </a:lnTo>
                <a:lnTo>
                  <a:pt x="693" y="307"/>
                </a:lnTo>
                <a:lnTo>
                  <a:pt x="699" y="307"/>
                </a:lnTo>
                <a:lnTo>
                  <a:pt x="706" y="307"/>
                </a:lnTo>
                <a:lnTo>
                  <a:pt x="712" y="307"/>
                </a:lnTo>
                <a:lnTo>
                  <a:pt x="719" y="307"/>
                </a:lnTo>
                <a:lnTo>
                  <a:pt x="725" y="307"/>
                </a:lnTo>
                <a:lnTo>
                  <a:pt x="732" y="272"/>
                </a:lnTo>
                <a:lnTo>
                  <a:pt x="732" y="307"/>
                </a:lnTo>
                <a:lnTo>
                  <a:pt x="738" y="307"/>
                </a:lnTo>
                <a:lnTo>
                  <a:pt x="744" y="307"/>
                </a:lnTo>
                <a:lnTo>
                  <a:pt x="751" y="307"/>
                </a:lnTo>
                <a:lnTo>
                  <a:pt x="757" y="307"/>
                </a:lnTo>
                <a:lnTo>
                  <a:pt x="764" y="307"/>
                </a:lnTo>
                <a:lnTo>
                  <a:pt x="770" y="307"/>
                </a:lnTo>
                <a:lnTo>
                  <a:pt x="776" y="307"/>
                </a:lnTo>
                <a:lnTo>
                  <a:pt x="783" y="307"/>
                </a:lnTo>
                <a:lnTo>
                  <a:pt x="789" y="307"/>
                </a:lnTo>
                <a:lnTo>
                  <a:pt x="796" y="307"/>
                </a:lnTo>
                <a:lnTo>
                  <a:pt x="802" y="307"/>
                </a:lnTo>
                <a:lnTo>
                  <a:pt x="809" y="307"/>
                </a:lnTo>
                <a:lnTo>
                  <a:pt x="815" y="307"/>
                </a:lnTo>
                <a:lnTo>
                  <a:pt x="821" y="307"/>
                </a:lnTo>
                <a:lnTo>
                  <a:pt x="828" y="307"/>
                </a:lnTo>
                <a:lnTo>
                  <a:pt x="834" y="307"/>
                </a:lnTo>
                <a:lnTo>
                  <a:pt x="841" y="307"/>
                </a:lnTo>
                <a:lnTo>
                  <a:pt x="847" y="307"/>
                </a:lnTo>
                <a:lnTo>
                  <a:pt x="853" y="307"/>
                </a:lnTo>
                <a:lnTo>
                  <a:pt x="860" y="307"/>
                </a:lnTo>
                <a:lnTo>
                  <a:pt x="866" y="307"/>
                </a:lnTo>
                <a:lnTo>
                  <a:pt x="873" y="307"/>
                </a:lnTo>
                <a:lnTo>
                  <a:pt x="879" y="307"/>
                </a:lnTo>
                <a:lnTo>
                  <a:pt x="885" y="307"/>
                </a:lnTo>
                <a:lnTo>
                  <a:pt x="892" y="307"/>
                </a:lnTo>
                <a:lnTo>
                  <a:pt x="898" y="307"/>
                </a:lnTo>
                <a:lnTo>
                  <a:pt x="905" y="307"/>
                </a:lnTo>
                <a:lnTo>
                  <a:pt x="911" y="307"/>
                </a:lnTo>
                <a:lnTo>
                  <a:pt x="911" y="237"/>
                </a:lnTo>
                <a:lnTo>
                  <a:pt x="911" y="307"/>
                </a:lnTo>
                <a:lnTo>
                  <a:pt x="918" y="307"/>
                </a:lnTo>
                <a:lnTo>
                  <a:pt x="924" y="307"/>
                </a:lnTo>
                <a:lnTo>
                  <a:pt x="930" y="307"/>
                </a:lnTo>
                <a:lnTo>
                  <a:pt x="937" y="307"/>
                </a:lnTo>
                <a:lnTo>
                  <a:pt x="943" y="307"/>
                </a:lnTo>
                <a:lnTo>
                  <a:pt x="950" y="307"/>
                </a:lnTo>
                <a:lnTo>
                  <a:pt x="956" y="307"/>
                </a:lnTo>
                <a:lnTo>
                  <a:pt x="962" y="307"/>
                </a:lnTo>
                <a:lnTo>
                  <a:pt x="969" y="307"/>
                </a:lnTo>
                <a:lnTo>
                  <a:pt x="975" y="307"/>
                </a:lnTo>
                <a:lnTo>
                  <a:pt x="975" y="272"/>
                </a:lnTo>
                <a:lnTo>
                  <a:pt x="975" y="307"/>
                </a:lnTo>
                <a:lnTo>
                  <a:pt x="982" y="307"/>
                </a:lnTo>
                <a:lnTo>
                  <a:pt x="988" y="307"/>
                </a:lnTo>
                <a:lnTo>
                  <a:pt x="988" y="286"/>
                </a:lnTo>
                <a:lnTo>
                  <a:pt x="988" y="258"/>
                </a:lnTo>
                <a:lnTo>
                  <a:pt x="988" y="307"/>
                </a:lnTo>
                <a:lnTo>
                  <a:pt x="995" y="307"/>
                </a:lnTo>
                <a:lnTo>
                  <a:pt x="1001" y="307"/>
                </a:lnTo>
                <a:lnTo>
                  <a:pt x="1007" y="307"/>
                </a:lnTo>
                <a:lnTo>
                  <a:pt x="1014" y="307"/>
                </a:lnTo>
                <a:lnTo>
                  <a:pt x="1020" y="307"/>
                </a:lnTo>
                <a:lnTo>
                  <a:pt x="1027" y="307"/>
                </a:lnTo>
                <a:lnTo>
                  <a:pt x="1033" y="307"/>
                </a:lnTo>
                <a:lnTo>
                  <a:pt x="1039" y="307"/>
                </a:lnTo>
                <a:lnTo>
                  <a:pt x="1046" y="307"/>
                </a:lnTo>
                <a:lnTo>
                  <a:pt x="1052" y="307"/>
                </a:lnTo>
                <a:lnTo>
                  <a:pt x="1059" y="307"/>
                </a:lnTo>
                <a:lnTo>
                  <a:pt x="1065" y="307"/>
                </a:lnTo>
                <a:lnTo>
                  <a:pt x="1072" y="307"/>
                </a:lnTo>
                <a:lnTo>
                  <a:pt x="1078" y="307"/>
                </a:lnTo>
                <a:lnTo>
                  <a:pt x="1084" y="30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364" name="Rectangle 124"/>
          <p:cNvSpPr>
            <a:spLocks noChangeArrowheads="1"/>
          </p:cNvSpPr>
          <p:nvPr/>
        </p:nvSpPr>
        <p:spPr bwMode="auto">
          <a:xfrm>
            <a:off x="1139825" y="1574800"/>
            <a:ext cx="1450975"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Movement           </a:t>
            </a:r>
          </a:p>
        </p:txBody>
      </p:sp>
      <p:sp>
        <p:nvSpPr>
          <p:cNvPr id="1290365" name="Line 125"/>
          <p:cNvSpPr>
            <a:spLocks noChangeShapeType="1"/>
          </p:cNvSpPr>
          <p:nvPr/>
        </p:nvSpPr>
        <p:spPr bwMode="auto">
          <a:xfrm>
            <a:off x="3919538"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66" name="Line 126"/>
          <p:cNvSpPr>
            <a:spLocks noChangeShapeType="1"/>
          </p:cNvSpPr>
          <p:nvPr/>
        </p:nvSpPr>
        <p:spPr bwMode="auto">
          <a:xfrm>
            <a:off x="3919538" y="160178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67" name="Line 127"/>
          <p:cNvSpPr>
            <a:spLocks noChangeShapeType="1"/>
          </p:cNvSpPr>
          <p:nvPr/>
        </p:nvSpPr>
        <p:spPr bwMode="auto">
          <a:xfrm flipV="1">
            <a:off x="3919538"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68" name="Line 128"/>
          <p:cNvSpPr>
            <a:spLocks noChangeShapeType="1"/>
          </p:cNvSpPr>
          <p:nvPr/>
        </p:nvSpPr>
        <p:spPr bwMode="auto">
          <a:xfrm flipV="1">
            <a:off x="5530850"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69" name="Line 129"/>
          <p:cNvSpPr>
            <a:spLocks noChangeShapeType="1"/>
          </p:cNvSpPr>
          <p:nvPr/>
        </p:nvSpPr>
        <p:spPr bwMode="auto">
          <a:xfrm>
            <a:off x="3919538" y="1601788"/>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70" name="Line 130"/>
          <p:cNvSpPr>
            <a:spLocks noChangeShapeType="1"/>
          </p:cNvSpPr>
          <p:nvPr/>
        </p:nvSpPr>
        <p:spPr bwMode="auto">
          <a:xfrm>
            <a:off x="5530850"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71" name="Line 131"/>
          <p:cNvSpPr>
            <a:spLocks noChangeShapeType="1"/>
          </p:cNvSpPr>
          <p:nvPr/>
        </p:nvSpPr>
        <p:spPr bwMode="auto">
          <a:xfrm>
            <a:off x="3919538"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72" name="Line 132"/>
          <p:cNvSpPr>
            <a:spLocks noChangeShapeType="1"/>
          </p:cNvSpPr>
          <p:nvPr/>
        </p:nvSpPr>
        <p:spPr bwMode="auto">
          <a:xfrm flipV="1">
            <a:off x="3919538"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373" name="Line 133"/>
          <p:cNvSpPr>
            <a:spLocks noChangeShapeType="1"/>
          </p:cNvSpPr>
          <p:nvPr/>
        </p:nvSpPr>
        <p:spPr bwMode="auto">
          <a:xfrm>
            <a:off x="3919538" y="2244725"/>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74" name="Line 134"/>
          <p:cNvSpPr>
            <a:spLocks noChangeShapeType="1"/>
          </p:cNvSpPr>
          <p:nvPr/>
        </p:nvSpPr>
        <p:spPr bwMode="auto">
          <a:xfrm flipV="1">
            <a:off x="3919538"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75" name="Line 135"/>
          <p:cNvSpPr>
            <a:spLocks noChangeShapeType="1"/>
          </p:cNvSpPr>
          <p:nvPr/>
        </p:nvSpPr>
        <p:spPr bwMode="auto">
          <a:xfrm>
            <a:off x="3919538"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76" name="Rectangle 136"/>
          <p:cNvSpPr>
            <a:spLocks noChangeArrowheads="1"/>
          </p:cNvSpPr>
          <p:nvPr/>
        </p:nvSpPr>
        <p:spPr bwMode="auto">
          <a:xfrm>
            <a:off x="3810000" y="2254250"/>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377" name="Line 137"/>
          <p:cNvSpPr>
            <a:spLocks noChangeShapeType="1"/>
          </p:cNvSpPr>
          <p:nvPr/>
        </p:nvSpPr>
        <p:spPr bwMode="auto">
          <a:xfrm flipV="1">
            <a:off x="4325938"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78" name="Line 138"/>
          <p:cNvSpPr>
            <a:spLocks noChangeShapeType="1"/>
          </p:cNvSpPr>
          <p:nvPr/>
        </p:nvSpPr>
        <p:spPr bwMode="auto">
          <a:xfrm>
            <a:off x="4325938"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79" name="Rectangle 139"/>
          <p:cNvSpPr>
            <a:spLocks noChangeArrowheads="1"/>
          </p:cNvSpPr>
          <p:nvPr/>
        </p:nvSpPr>
        <p:spPr bwMode="auto">
          <a:xfrm>
            <a:off x="4217988" y="225425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380" name="Line 140"/>
          <p:cNvSpPr>
            <a:spLocks noChangeShapeType="1"/>
          </p:cNvSpPr>
          <p:nvPr/>
        </p:nvSpPr>
        <p:spPr bwMode="auto">
          <a:xfrm flipV="1">
            <a:off x="4725988"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1" name="Line 141"/>
          <p:cNvSpPr>
            <a:spLocks noChangeShapeType="1"/>
          </p:cNvSpPr>
          <p:nvPr/>
        </p:nvSpPr>
        <p:spPr bwMode="auto">
          <a:xfrm>
            <a:off x="4725988"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2" name="Rectangle 142"/>
          <p:cNvSpPr>
            <a:spLocks noChangeArrowheads="1"/>
          </p:cNvSpPr>
          <p:nvPr/>
        </p:nvSpPr>
        <p:spPr bwMode="auto">
          <a:xfrm>
            <a:off x="4579938" y="2254250"/>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383" name="Line 143"/>
          <p:cNvSpPr>
            <a:spLocks noChangeShapeType="1"/>
          </p:cNvSpPr>
          <p:nvPr/>
        </p:nvSpPr>
        <p:spPr bwMode="auto">
          <a:xfrm flipV="1">
            <a:off x="5132388"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4" name="Line 144"/>
          <p:cNvSpPr>
            <a:spLocks noChangeShapeType="1"/>
          </p:cNvSpPr>
          <p:nvPr/>
        </p:nvSpPr>
        <p:spPr bwMode="auto">
          <a:xfrm>
            <a:off x="5132388"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5" name="Rectangle 145"/>
          <p:cNvSpPr>
            <a:spLocks noChangeArrowheads="1"/>
          </p:cNvSpPr>
          <p:nvPr/>
        </p:nvSpPr>
        <p:spPr bwMode="auto">
          <a:xfrm>
            <a:off x="4986338" y="2254250"/>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386" name="Line 146"/>
          <p:cNvSpPr>
            <a:spLocks noChangeShapeType="1"/>
          </p:cNvSpPr>
          <p:nvPr/>
        </p:nvSpPr>
        <p:spPr bwMode="auto">
          <a:xfrm flipV="1">
            <a:off x="5530850"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7" name="Line 147"/>
          <p:cNvSpPr>
            <a:spLocks noChangeShapeType="1"/>
          </p:cNvSpPr>
          <p:nvPr/>
        </p:nvSpPr>
        <p:spPr bwMode="auto">
          <a:xfrm>
            <a:off x="5530850"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388" name="Rectangle 148"/>
          <p:cNvSpPr>
            <a:spLocks noChangeArrowheads="1"/>
          </p:cNvSpPr>
          <p:nvPr/>
        </p:nvSpPr>
        <p:spPr bwMode="auto">
          <a:xfrm>
            <a:off x="5386388"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389" name="Line 149"/>
          <p:cNvSpPr>
            <a:spLocks noChangeShapeType="1"/>
          </p:cNvSpPr>
          <p:nvPr/>
        </p:nvSpPr>
        <p:spPr bwMode="auto">
          <a:xfrm>
            <a:off x="3919538" y="22447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0" name="Line 150"/>
          <p:cNvSpPr>
            <a:spLocks noChangeShapeType="1"/>
          </p:cNvSpPr>
          <p:nvPr/>
        </p:nvSpPr>
        <p:spPr bwMode="auto">
          <a:xfrm flipH="1">
            <a:off x="5513388" y="22447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1" name="Rectangle 151"/>
          <p:cNvSpPr>
            <a:spLocks noChangeArrowheads="1"/>
          </p:cNvSpPr>
          <p:nvPr/>
        </p:nvSpPr>
        <p:spPr bwMode="auto">
          <a:xfrm>
            <a:off x="3729038" y="211137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392" name="Line 152"/>
          <p:cNvSpPr>
            <a:spLocks noChangeShapeType="1"/>
          </p:cNvSpPr>
          <p:nvPr/>
        </p:nvSpPr>
        <p:spPr bwMode="auto">
          <a:xfrm>
            <a:off x="3919538" y="19224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3" name="Line 153"/>
          <p:cNvSpPr>
            <a:spLocks noChangeShapeType="1"/>
          </p:cNvSpPr>
          <p:nvPr/>
        </p:nvSpPr>
        <p:spPr bwMode="auto">
          <a:xfrm flipH="1">
            <a:off x="5513388" y="19224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4" name="Rectangle 154"/>
          <p:cNvSpPr>
            <a:spLocks noChangeArrowheads="1"/>
          </p:cNvSpPr>
          <p:nvPr/>
        </p:nvSpPr>
        <p:spPr bwMode="auto">
          <a:xfrm>
            <a:off x="3629025" y="1790700"/>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395" name="Line 155"/>
          <p:cNvSpPr>
            <a:spLocks noChangeShapeType="1"/>
          </p:cNvSpPr>
          <p:nvPr/>
        </p:nvSpPr>
        <p:spPr bwMode="auto">
          <a:xfrm>
            <a:off x="3919538" y="16017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6" name="Line 156"/>
          <p:cNvSpPr>
            <a:spLocks noChangeShapeType="1"/>
          </p:cNvSpPr>
          <p:nvPr/>
        </p:nvSpPr>
        <p:spPr bwMode="auto">
          <a:xfrm flipH="1">
            <a:off x="5513388" y="16017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7" name="Rectangle 157"/>
          <p:cNvSpPr>
            <a:spLocks noChangeArrowheads="1"/>
          </p:cNvSpPr>
          <p:nvPr/>
        </p:nvSpPr>
        <p:spPr bwMode="auto">
          <a:xfrm>
            <a:off x="3729038" y="147002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398" name="Line 158"/>
          <p:cNvSpPr>
            <a:spLocks noChangeShapeType="1"/>
          </p:cNvSpPr>
          <p:nvPr/>
        </p:nvSpPr>
        <p:spPr bwMode="auto">
          <a:xfrm>
            <a:off x="3919538" y="224472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399" name="Line 159"/>
          <p:cNvSpPr>
            <a:spLocks noChangeShapeType="1"/>
          </p:cNvSpPr>
          <p:nvPr/>
        </p:nvSpPr>
        <p:spPr bwMode="auto">
          <a:xfrm>
            <a:off x="3919538" y="160178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00" name="Line 160"/>
          <p:cNvSpPr>
            <a:spLocks noChangeShapeType="1"/>
          </p:cNvSpPr>
          <p:nvPr/>
        </p:nvSpPr>
        <p:spPr bwMode="auto">
          <a:xfrm flipV="1">
            <a:off x="3919538"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01" name="Line 161"/>
          <p:cNvSpPr>
            <a:spLocks noChangeShapeType="1"/>
          </p:cNvSpPr>
          <p:nvPr/>
        </p:nvSpPr>
        <p:spPr bwMode="auto">
          <a:xfrm flipV="1">
            <a:off x="5530850"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02" name="Line 162"/>
          <p:cNvSpPr>
            <a:spLocks noChangeShapeType="1"/>
          </p:cNvSpPr>
          <p:nvPr/>
        </p:nvSpPr>
        <p:spPr bwMode="auto">
          <a:xfrm>
            <a:off x="3919538" y="2244725"/>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03" name="Line 163"/>
          <p:cNvSpPr>
            <a:spLocks noChangeShapeType="1"/>
          </p:cNvSpPr>
          <p:nvPr/>
        </p:nvSpPr>
        <p:spPr bwMode="auto">
          <a:xfrm>
            <a:off x="5530850" y="160178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04" name="Freeform 164"/>
          <p:cNvSpPr>
            <a:spLocks/>
          </p:cNvSpPr>
          <p:nvPr/>
        </p:nvSpPr>
        <p:spPr bwMode="auto">
          <a:xfrm>
            <a:off x="3983038" y="1601788"/>
            <a:ext cx="1531937" cy="644525"/>
          </a:xfrm>
          <a:custGeom>
            <a:avLst/>
            <a:gdLst/>
            <a:ahLst/>
            <a:cxnLst>
              <a:cxn ang="0">
                <a:pos x="12" y="405"/>
              </a:cxn>
              <a:cxn ang="0">
                <a:pos x="32" y="405"/>
              </a:cxn>
              <a:cxn ang="0">
                <a:pos x="51" y="405"/>
              </a:cxn>
              <a:cxn ang="0">
                <a:pos x="70" y="405"/>
              </a:cxn>
              <a:cxn ang="0">
                <a:pos x="89" y="405"/>
              </a:cxn>
              <a:cxn ang="0">
                <a:pos x="109" y="405"/>
              </a:cxn>
              <a:cxn ang="0">
                <a:pos x="128" y="405"/>
              </a:cxn>
              <a:cxn ang="0">
                <a:pos x="147" y="405"/>
              </a:cxn>
              <a:cxn ang="0">
                <a:pos x="166" y="405"/>
              </a:cxn>
              <a:cxn ang="0">
                <a:pos x="186" y="405"/>
              </a:cxn>
              <a:cxn ang="0">
                <a:pos x="205" y="405"/>
              </a:cxn>
              <a:cxn ang="0">
                <a:pos x="224" y="405"/>
              </a:cxn>
              <a:cxn ang="0">
                <a:pos x="243" y="405"/>
              </a:cxn>
              <a:cxn ang="0">
                <a:pos x="263" y="405"/>
              </a:cxn>
              <a:cxn ang="0">
                <a:pos x="282" y="405"/>
              </a:cxn>
              <a:cxn ang="0">
                <a:pos x="301" y="405"/>
              </a:cxn>
              <a:cxn ang="0">
                <a:pos x="320" y="405"/>
              </a:cxn>
              <a:cxn ang="0">
                <a:pos x="340" y="405"/>
              </a:cxn>
              <a:cxn ang="0">
                <a:pos x="359" y="405"/>
              </a:cxn>
              <a:cxn ang="0">
                <a:pos x="378" y="405"/>
              </a:cxn>
              <a:cxn ang="0">
                <a:pos x="397" y="405"/>
              </a:cxn>
              <a:cxn ang="0">
                <a:pos x="417" y="405"/>
              </a:cxn>
              <a:cxn ang="0">
                <a:pos x="436" y="405"/>
              </a:cxn>
              <a:cxn ang="0">
                <a:pos x="455" y="405"/>
              </a:cxn>
              <a:cxn ang="0">
                <a:pos x="474" y="405"/>
              </a:cxn>
              <a:cxn ang="0">
                <a:pos x="493" y="405"/>
              </a:cxn>
              <a:cxn ang="0">
                <a:pos x="513" y="405"/>
              </a:cxn>
              <a:cxn ang="0">
                <a:pos x="532" y="405"/>
              </a:cxn>
              <a:cxn ang="0">
                <a:pos x="551" y="405"/>
              </a:cxn>
              <a:cxn ang="0">
                <a:pos x="564" y="0"/>
              </a:cxn>
              <a:cxn ang="0">
                <a:pos x="577" y="405"/>
              </a:cxn>
              <a:cxn ang="0">
                <a:pos x="596" y="405"/>
              </a:cxn>
              <a:cxn ang="0">
                <a:pos x="615" y="405"/>
              </a:cxn>
              <a:cxn ang="0">
                <a:pos x="635" y="405"/>
              </a:cxn>
              <a:cxn ang="0">
                <a:pos x="654" y="405"/>
              </a:cxn>
              <a:cxn ang="0">
                <a:pos x="673" y="405"/>
              </a:cxn>
              <a:cxn ang="0">
                <a:pos x="692" y="405"/>
              </a:cxn>
              <a:cxn ang="0">
                <a:pos x="712" y="405"/>
              </a:cxn>
              <a:cxn ang="0">
                <a:pos x="731" y="405"/>
              </a:cxn>
              <a:cxn ang="0">
                <a:pos x="750" y="405"/>
              </a:cxn>
              <a:cxn ang="0">
                <a:pos x="769" y="405"/>
              </a:cxn>
              <a:cxn ang="0">
                <a:pos x="789" y="405"/>
              </a:cxn>
              <a:cxn ang="0">
                <a:pos x="808" y="405"/>
              </a:cxn>
              <a:cxn ang="0">
                <a:pos x="827" y="405"/>
              </a:cxn>
              <a:cxn ang="0">
                <a:pos x="846" y="405"/>
              </a:cxn>
              <a:cxn ang="0">
                <a:pos x="866" y="405"/>
              </a:cxn>
              <a:cxn ang="0">
                <a:pos x="885" y="405"/>
              </a:cxn>
              <a:cxn ang="0">
                <a:pos x="904" y="405"/>
              </a:cxn>
              <a:cxn ang="0">
                <a:pos x="923" y="405"/>
              </a:cxn>
              <a:cxn ang="0">
                <a:pos x="943" y="405"/>
              </a:cxn>
              <a:cxn ang="0">
                <a:pos x="962" y="405"/>
              </a:cxn>
              <a:cxn ang="0">
                <a:pos x="981" y="405"/>
              </a:cxn>
              <a:cxn ang="0">
                <a:pos x="1000" y="405"/>
              </a:cxn>
              <a:cxn ang="0">
                <a:pos x="1019" y="405"/>
              </a:cxn>
              <a:cxn ang="0">
                <a:pos x="1039" y="405"/>
              </a:cxn>
              <a:cxn ang="0">
                <a:pos x="1058" y="405"/>
              </a:cxn>
              <a:cxn ang="0">
                <a:pos x="1077" y="405"/>
              </a:cxn>
            </a:cxnLst>
            <a:rect l="0" t="0" r="r" b="b"/>
            <a:pathLst>
              <a:path w="1085" h="406">
                <a:moveTo>
                  <a:pt x="0" y="405"/>
                </a:moveTo>
                <a:lnTo>
                  <a:pt x="6" y="405"/>
                </a:lnTo>
                <a:lnTo>
                  <a:pt x="12" y="405"/>
                </a:lnTo>
                <a:lnTo>
                  <a:pt x="19" y="405"/>
                </a:lnTo>
                <a:lnTo>
                  <a:pt x="25" y="405"/>
                </a:lnTo>
                <a:lnTo>
                  <a:pt x="32" y="405"/>
                </a:lnTo>
                <a:lnTo>
                  <a:pt x="38" y="405"/>
                </a:lnTo>
                <a:lnTo>
                  <a:pt x="44" y="405"/>
                </a:lnTo>
                <a:lnTo>
                  <a:pt x="51" y="405"/>
                </a:lnTo>
                <a:lnTo>
                  <a:pt x="57" y="405"/>
                </a:lnTo>
                <a:lnTo>
                  <a:pt x="64" y="405"/>
                </a:lnTo>
                <a:lnTo>
                  <a:pt x="70" y="405"/>
                </a:lnTo>
                <a:lnTo>
                  <a:pt x="77" y="405"/>
                </a:lnTo>
                <a:lnTo>
                  <a:pt x="83" y="405"/>
                </a:lnTo>
                <a:lnTo>
                  <a:pt x="89" y="405"/>
                </a:lnTo>
                <a:lnTo>
                  <a:pt x="96" y="405"/>
                </a:lnTo>
                <a:lnTo>
                  <a:pt x="102" y="405"/>
                </a:lnTo>
                <a:lnTo>
                  <a:pt x="109" y="405"/>
                </a:lnTo>
                <a:lnTo>
                  <a:pt x="115" y="405"/>
                </a:lnTo>
                <a:lnTo>
                  <a:pt x="121" y="405"/>
                </a:lnTo>
                <a:lnTo>
                  <a:pt x="128" y="405"/>
                </a:lnTo>
                <a:lnTo>
                  <a:pt x="134" y="405"/>
                </a:lnTo>
                <a:lnTo>
                  <a:pt x="141" y="405"/>
                </a:lnTo>
                <a:lnTo>
                  <a:pt x="147" y="405"/>
                </a:lnTo>
                <a:lnTo>
                  <a:pt x="153" y="405"/>
                </a:lnTo>
                <a:lnTo>
                  <a:pt x="160" y="405"/>
                </a:lnTo>
                <a:lnTo>
                  <a:pt x="166" y="405"/>
                </a:lnTo>
                <a:lnTo>
                  <a:pt x="173" y="405"/>
                </a:lnTo>
                <a:lnTo>
                  <a:pt x="179" y="405"/>
                </a:lnTo>
                <a:lnTo>
                  <a:pt x="186" y="405"/>
                </a:lnTo>
                <a:lnTo>
                  <a:pt x="192" y="405"/>
                </a:lnTo>
                <a:lnTo>
                  <a:pt x="198" y="405"/>
                </a:lnTo>
                <a:lnTo>
                  <a:pt x="205" y="405"/>
                </a:lnTo>
                <a:lnTo>
                  <a:pt x="211" y="405"/>
                </a:lnTo>
                <a:lnTo>
                  <a:pt x="218" y="405"/>
                </a:lnTo>
                <a:lnTo>
                  <a:pt x="224" y="405"/>
                </a:lnTo>
                <a:lnTo>
                  <a:pt x="230" y="405"/>
                </a:lnTo>
                <a:lnTo>
                  <a:pt x="237" y="405"/>
                </a:lnTo>
                <a:lnTo>
                  <a:pt x="243" y="405"/>
                </a:lnTo>
                <a:lnTo>
                  <a:pt x="250" y="405"/>
                </a:lnTo>
                <a:lnTo>
                  <a:pt x="256" y="405"/>
                </a:lnTo>
                <a:lnTo>
                  <a:pt x="263" y="405"/>
                </a:lnTo>
                <a:lnTo>
                  <a:pt x="269" y="405"/>
                </a:lnTo>
                <a:lnTo>
                  <a:pt x="275" y="405"/>
                </a:lnTo>
                <a:lnTo>
                  <a:pt x="282" y="405"/>
                </a:lnTo>
                <a:lnTo>
                  <a:pt x="288" y="405"/>
                </a:lnTo>
                <a:lnTo>
                  <a:pt x="295" y="405"/>
                </a:lnTo>
                <a:lnTo>
                  <a:pt x="301" y="405"/>
                </a:lnTo>
                <a:lnTo>
                  <a:pt x="307" y="405"/>
                </a:lnTo>
                <a:lnTo>
                  <a:pt x="314" y="405"/>
                </a:lnTo>
                <a:lnTo>
                  <a:pt x="320" y="405"/>
                </a:lnTo>
                <a:lnTo>
                  <a:pt x="327" y="405"/>
                </a:lnTo>
                <a:lnTo>
                  <a:pt x="333" y="405"/>
                </a:lnTo>
                <a:lnTo>
                  <a:pt x="340" y="405"/>
                </a:lnTo>
                <a:lnTo>
                  <a:pt x="346" y="405"/>
                </a:lnTo>
                <a:lnTo>
                  <a:pt x="352" y="405"/>
                </a:lnTo>
                <a:lnTo>
                  <a:pt x="359" y="405"/>
                </a:lnTo>
                <a:lnTo>
                  <a:pt x="365" y="405"/>
                </a:lnTo>
                <a:lnTo>
                  <a:pt x="372" y="405"/>
                </a:lnTo>
                <a:lnTo>
                  <a:pt x="378" y="405"/>
                </a:lnTo>
                <a:lnTo>
                  <a:pt x="384" y="405"/>
                </a:lnTo>
                <a:lnTo>
                  <a:pt x="391" y="405"/>
                </a:lnTo>
                <a:lnTo>
                  <a:pt x="397" y="405"/>
                </a:lnTo>
                <a:lnTo>
                  <a:pt x="404" y="405"/>
                </a:lnTo>
                <a:lnTo>
                  <a:pt x="410" y="405"/>
                </a:lnTo>
                <a:lnTo>
                  <a:pt x="417" y="405"/>
                </a:lnTo>
                <a:lnTo>
                  <a:pt x="423" y="405"/>
                </a:lnTo>
                <a:lnTo>
                  <a:pt x="429" y="405"/>
                </a:lnTo>
                <a:lnTo>
                  <a:pt x="436" y="405"/>
                </a:lnTo>
                <a:lnTo>
                  <a:pt x="442" y="405"/>
                </a:lnTo>
                <a:lnTo>
                  <a:pt x="449" y="405"/>
                </a:lnTo>
                <a:lnTo>
                  <a:pt x="455" y="405"/>
                </a:lnTo>
                <a:lnTo>
                  <a:pt x="461" y="405"/>
                </a:lnTo>
                <a:lnTo>
                  <a:pt x="468" y="405"/>
                </a:lnTo>
                <a:lnTo>
                  <a:pt x="474" y="405"/>
                </a:lnTo>
                <a:lnTo>
                  <a:pt x="481" y="405"/>
                </a:lnTo>
                <a:lnTo>
                  <a:pt x="487" y="405"/>
                </a:lnTo>
                <a:lnTo>
                  <a:pt x="493" y="405"/>
                </a:lnTo>
                <a:lnTo>
                  <a:pt x="500" y="405"/>
                </a:lnTo>
                <a:lnTo>
                  <a:pt x="506" y="405"/>
                </a:lnTo>
                <a:lnTo>
                  <a:pt x="513" y="405"/>
                </a:lnTo>
                <a:lnTo>
                  <a:pt x="519" y="405"/>
                </a:lnTo>
                <a:lnTo>
                  <a:pt x="526" y="405"/>
                </a:lnTo>
                <a:lnTo>
                  <a:pt x="532" y="405"/>
                </a:lnTo>
                <a:lnTo>
                  <a:pt x="538" y="405"/>
                </a:lnTo>
                <a:lnTo>
                  <a:pt x="545" y="405"/>
                </a:lnTo>
                <a:lnTo>
                  <a:pt x="551" y="405"/>
                </a:lnTo>
                <a:lnTo>
                  <a:pt x="558" y="405"/>
                </a:lnTo>
                <a:lnTo>
                  <a:pt x="558" y="0"/>
                </a:lnTo>
                <a:lnTo>
                  <a:pt x="564" y="0"/>
                </a:lnTo>
                <a:lnTo>
                  <a:pt x="570" y="0"/>
                </a:lnTo>
                <a:lnTo>
                  <a:pt x="570" y="405"/>
                </a:lnTo>
                <a:lnTo>
                  <a:pt x="577" y="405"/>
                </a:lnTo>
                <a:lnTo>
                  <a:pt x="583" y="405"/>
                </a:lnTo>
                <a:lnTo>
                  <a:pt x="590" y="405"/>
                </a:lnTo>
                <a:lnTo>
                  <a:pt x="596" y="405"/>
                </a:lnTo>
                <a:lnTo>
                  <a:pt x="603" y="405"/>
                </a:lnTo>
                <a:lnTo>
                  <a:pt x="609" y="405"/>
                </a:lnTo>
                <a:lnTo>
                  <a:pt x="615" y="405"/>
                </a:lnTo>
                <a:lnTo>
                  <a:pt x="622" y="405"/>
                </a:lnTo>
                <a:lnTo>
                  <a:pt x="628" y="405"/>
                </a:lnTo>
                <a:lnTo>
                  <a:pt x="635" y="405"/>
                </a:lnTo>
                <a:lnTo>
                  <a:pt x="641" y="405"/>
                </a:lnTo>
                <a:lnTo>
                  <a:pt x="647" y="405"/>
                </a:lnTo>
                <a:lnTo>
                  <a:pt x="654" y="405"/>
                </a:lnTo>
                <a:lnTo>
                  <a:pt x="660" y="405"/>
                </a:lnTo>
                <a:lnTo>
                  <a:pt x="667" y="405"/>
                </a:lnTo>
                <a:lnTo>
                  <a:pt x="673" y="405"/>
                </a:lnTo>
                <a:lnTo>
                  <a:pt x="680" y="405"/>
                </a:lnTo>
                <a:lnTo>
                  <a:pt x="686" y="405"/>
                </a:lnTo>
                <a:lnTo>
                  <a:pt x="692" y="405"/>
                </a:lnTo>
                <a:lnTo>
                  <a:pt x="699" y="405"/>
                </a:lnTo>
                <a:lnTo>
                  <a:pt x="705" y="405"/>
                </a:lnTo>
                <a:lnTo>
                  <a:pt x="712" y="405"/>
                </a:lnTo>
                <a:lnTo>
                  <a:pt x="718" y="405"/>
                </a:lnTo>
                <a:lnTo>
                  <a:pt x="724" y="405"/>
                </a:lnTo>
                <a:lnTo>
                  <a:pt x="731" y="405"/>
                </a:lnTo>
                <a:lnTo>
                  <a:pt x="737" y="405"/>
                </a:lnTo>
                <a:lnTo>
                  <a:pt x="744" y="405"/>
                </a:lnTo>
                <a:lnTo>
                  <a:pt x="750" y="405"/>
                </a:lnTo>
                <a:lnTo>
                  <a:pt x="756" y="405"/>
                </a:lnTo>
                <a:lnTo>
                  <a:pt x="763" y="405"/>
                </a:lnTo>
                <a:lnTo>
                  <a:pt x="769" y="405"/>
                </a:lnTo>
                <a:lnTo>
                  <a:pt x="776" y="405"/>
                </a:lnTo>
                <a:lnTo>
                  <a:pt x="782" y="405"/>
                </a:lnTo>
                <a:lnTo>
                  <a:pt x="789" y="405"/>
                </a:lnTo>
                <a:lnTo>
                  <a:pt x="795" y="405"/>
                </a:lnTo>
                <a:lnTo>
                  <a:pt x="801" y="405"/>
                </a:lnTo>
                <a:lnTo>
                  <a:pt x="808" y="405"/>
                </a:lnTo>
                <a:lnTo>
                  <a:pt x="814" y="405"/>
                </a:lnTo>
                <a:lnTo>
                  <a:pt x="821" y="405"/>
                </a:lnTo>
                <a:lnTo>
                  <a:pt x="827" y="405"/>
                </a:lnTo>
                <a:lnTo>
                  <a:pt x="833" y="405"/>
                </a:lnTo>
                <a:lnTo>
                  <a:pt x="840" y="405"/>
                </a:lnTo>
                <a:lnTo>
                  <a:pt x="846" y="405"/>
                </a:lnTo>
                <a:lnTo>
                  <a:pt x="853" y="405"/>
                </a:lnTo>
                <a:lnTo>
                  <a:pt x="859" y="405"/>
                </a:lnTo>
                <a:lnTo>
                  <a:pt x="866" y="405"/>
                </a:lnTo>
                <a:lnTo>
                  <a:pt x="872" y="405"/>
                </a:lnTo>
                <a:lnTo>
                  <a:pt x="878" y="405"/>
                </a:lnTo>
                <a:lnTo>
                  <a:pt x="885" y="405"/>
                </a:lnTo>
                <a:lnTo>
                  <a:pt x="891" y="405"/>
                </a:lnTo>
                <a:lnTo>
                  <a:pt x="898" y="405"/>
                </a:lnTo>
                <a:lnTo>
                  <a:pt x="904" y="405"/>
                </a:lnTo>
                <a:lnTo>
                  <a:pt x="910" y="405"/>
                </a:lnTo>
                <a:lnTo>
                  <a:pt x="917" y="405"/>
                </a:lnTo>
                <a:lnTo>
                  <a:pt x="923" y="405"/>
                </a:lnTo>
                <a:lnTo>
                  <a:pt x="930" y="405"/>
                </a:lnTo>
                <a:lnTo>
                  <a:pt x="936" y="405"/>
                </a:lnTo>
                <a:lnTo>
                  <a:pt x="943" y="405"/>
                </a:lnTo>
                <a:lnTo>
                  <a:pt x="949" y="405"/>
                </a:lnTo>
                <a:lnTo>
                  <a:pt x="955" y="405"/>
                </a:lnTo>
                <a:lnTo>
                  <a:pt x="962" y="405"/>
                </a:lnTo>
                <a:lnTo>
                  <a:pt x="968" y="405"/>
                </a:lnTo>
                <a:lnTo>
                  <a:pt x="975" y="405"/>
                </a:lnTo>
                <a:lnTo>
                  <a:pt x="981" y="405"/>
                </a:lnTo>
                <a:lnTo>
                  <a:pt x="987" y="405"/>
                </a:lnTo>
                <a:lnTo>
                  <a:pt x="994" y="405"/>
                </a:lnTo>
                <a:lnTo>
                  <a:pt x="1000" y="405"/>
                </a:lnTo>
                <a:lnTo>
                  <a:pt x="1007" y="405"/>
                </a:lnTo>
                <a:lnTo>
                  <a:pt x="1013" y="405"/>
                </a:lnTo>
                <a:lnTo>
                  <a:pt x="1019" y="405"/>
                </a:lnTo>
                <a:lnTo>
                  <a:pt x="1026" y="405"/>
                </a:lnTo>
                <a:lnTo>
                  <a:pt x="1032" y="405"/>
                </a:lnTo>
                <a:lnTo>
                  <a:pt x="1039" y="405"/>
                </a:lnTo>
                <a:lnTo>
                  <a:pt x="1045" y="405"/>
                </a:lnTo>
                <a:lnTo>
                  <a:pt x="1052" y="405"/>
                </a:lnTo>
                <a:lnTo>
                  <a:pt x="1058" y="405"/>
                </a:lnTo>
                <a:lnTo>
                  <a:pt x="1064" y="405"/>
                </a:lnTo>
                <a:lnTo>
                  <a:pt x="1071" y="405"/>
                </a:lnTo>
                <a:lnTo>
                  <a:pt x="1077" y="405"/>
                </a:lnTo>
                <a:lnTo>
                  <a:pt x="1084" y="405"/>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405" name="Rectangle 165"/>
          <p:cNvSpPr>
            <a:spLocks noChangeArrowheads="1"/>
          </p:cNvSpPr>
          <p:nvPr/>
        </p:nvSpPr>
        <p:spPr bwMode="auto">
          <a:xfrm>
            <a:off x="3873500" y="1574800"/>
            <a:ext cx="1444625"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Use of Stove       </a:t>
            </a:r>
          </a:p>
        </p:txBody>
      </p:sp>
      <p:sp>
        <p:nvSpPr>
          <p:cNvPr id="1290406" name="Line 166"/>
          <p:cNvSpPr>
            <a:spLocks noChangeShapeType="1"/>
          </p:cNvSpPr>
          <p:nvPr/>
        </p:nvSpPr>
        <p:spPr bwMode="auto">
          <a:xfrm>
            <a:off x="6645275" y="224472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07" name="Line 167"/>
          <p:cNvSpPr>
            <a:spLocks noChangeShapeType="1"/>
          </p:cNvSpPr>
          <p:nvPr/>
        </p:nvSpPr>
        <p:spPr bwMode="auto">
          <a:xfrm>
            <a:off x="6645275" y="1601788"/>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08" name="Line 168"/>
          <p:cNvSpPr>
            <a:spLocks noChangeShapeType="1"/>
          </p:cNvSpPr>
          <p:nvPr/>
        </p:nvSpPr>
        <p:spPr bwMode="auto">
          <a:xfrm flipV="1">
            <a:off x="664527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09" name="Line 169"/>
          <p:cNvSpPr>
            <a:spLocks noChangeShapeType="1"/>
          </p:cNvSpPr>
          <p:nvPr/>
        </p:nvSpPr>
        <p:spPr bwMode="auto">
          <a:xfrm flipV="1">
            <a:off x="826452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10" name="Line 170"/>
          <p:cNvSpPr>
            <a:spLocks noChangeShapeType="1"/>
          </p:cNvSpPr>
          <p:nvPr/>
        </p:nvSpPr>
        <p:spPr bwMode="auto">
          <a:xfrm>
            <a:off x="6645275" y="160178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11" name="Line 171"/>
          <p:cNvSpPr>
            <a:spLocks noChangeShapeType="1"/>
          </p:cNvSpPr>
          <p:nvPr/>
        </p:nvSpPr>
        <p:spPr bwMode="auto">
          <a:xfrm>
            <a:off x="8264525"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12" name="Line 172"/>
          <p:cNvSpPr>
            <a:spLocks noChangeShapeType="1"/>
          </p:cNvSpPr>
          <p:nvPr/>
        </p:nvSpPr>
        <p:spPr bwMode="auto">
          <a:xfrm>
            <a:off x="6645275" y="224472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13" name="Line 173"/>
          <p:cNvSpPr>
            <a:spLocks noChangeShapeType="1"/>
          </p:cNvSpPr>
          <p:nvPr/>
        </p:nvSpPr>
        <p:spPr bwMode="auto">
          <a:xfrm flipV="1">
            <a:off x="664527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14" name="Line 174"/>
          <p:cNvSpPr>
            <a:spLocks noChangeShapeType="1"/>
          </p:cNvSpPr>
          <p:nvPr/>
        </p:nvSpPr>
        <p:spPr bwMode="auto">
          <a:xfrm>
            <a:off x="6645275"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15" name="Line 175"/>
          <p:cNvSpPr>
            <a:spLocks noChangeShapeType="1"/>
          </p:cNvSpPr>
          <p:nvPr/>
        </p:nvSpPr>
        <p:spPr bwMode="auto">
          <a:xfrm flipV="1">
            <a:off x="6645275"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16" name="Line 176"/>
          <p:cNvSpPr>
            <a:spLocks noChangeShapeType="1"/>
          </p:cNvSpPr>
          <p:nvPr/>
        </p:nvSpPr>
        <p:spPr bwMode="auto">
          <a:xfrm>
            <a:off x="6645275"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17" name="Rectangle 177"/>
          <p:cNvSpPr>
            <a:spLocks noChangeArrowheads="1"/>
          </p:cNvSpPr>
          <p:nvPr/>
        </p:nvSpPr>
        <p:spPr bwMode="auto">
          <a:xfrm>
            <a:off x="6534150" y="2254250"/>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418" name="Line 178"/>
          <p:cNvSpPr>
            <a:spLocks noChangeShapeType="1"/>
          </p:cNvSpPr>
          <p:nvPr/>
        </p:nvSpPr>
        <p:spPr bwMode="auto">
          <a:xfrm flipV="1">
            <a:off x="7051675"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19" name="Line 179"/>
          <p:cNvSpPr>
            <a:spLocks noChangeShapeType="1"/>
          </p:cNvSpPr>
          <p:nvPr/>
        </p:nvSpPr>
        <p:spPr bwMode="auto">
          <a:xfrm>
            <a:off x="7051675"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0" name="Rectangle 180"/>
          <p:cNvSpPr>
            <a:spLocks noChangeArrowheads="1"/>
          </p:cNvSpPr>
          <p:nvPr/>
        </p:nvSpPr>
        <p:spPr bwMode="auto">
          <a:xfrm>
            <a:off x="6942138" y="225425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421" name="Line 181"/>
          <p:cNvSpPr>
            <a:spLocks noChangeShapeType="1"/>
          </p:cNvSpPr>
          <p:nvPr/>
        </p:nvSpPr>
        <p:spPr bwMode="auto">
          <a:xfrm flipV="1">
            <a:off x="7459663"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2" name="Line 182"/>
          <p:cNvSpPr>
            <a:spLocks noChangeShapeType="1"/>
          </p:cNvSpPr>
          <p:nvPr/>
        </p:nvSpPr>
        <p:spPr bwMode="auto">
          <a:xfrm>
            <a:off x="7459663"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3" name="Rectangle 183"/>
          <p:cNvSpPr>
            <a:spLocks noChangeArrowheads="1"/>
          </p:cNvSpPr>
          <p:nvPr/>
        </p:nvSpPr>
        <p:spPr bwMode="auto">
          <a:xfrm>
            <a:off x="7313613"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424" name="Line 184"/>
          <p:cNvSpPr>
            <a:spLocks noChangeShapeType="1"/>
          </p:cNvSpPr>
          <p:nvPr/>
        </p:nvSpPr>
        <p:spPr bwMode="auto">
          <a:xfrm flipV="1">
            <a:off x="7856538"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5" name="Line 185"/>
          <p:cNvSpPr>
            <a:spLocks noChangeShapeType="1"/>
          </p:cNvSpPr>
          <p:nvPr/>
        </p:nvSpPr>
        <p:spPr bwMode="auto">
          <a:xfrm>
            <a:off x="7856538"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6" name="Rectangle 186"/>
          <p:cNvSpPr>
            <a:spLocks noChangeArrowheads="1"/>
          </p:cNvSpPr>
          <p:nvPr/>
        </p:nvSpPr>
        <p:spPr bwMode="auto">
          <a:xfrm>
            <a:off x="7712075"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427" name="Line 187"/>
          <p:cNvSpPr>
            <a:spLocks noChangeShapeType="1"/>
          </p:cNvSpPr>
          <p:nvPr/>
        </p:nvSpPr>
        <p:spPr bwMode="auto">
          <a:xfrm flipV="1">
            <a:off x="8264525" y="222250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8" name="Line 188"/>
          <p:cNvSpPr>
            <a:spLocks noChangeShapeType="1"/>
          </p:cNvSpPr>
          <p:nvPr/>
        </p:nvSpPr>
        <p:spPr bwMode="auto">
          <a:xfrm>
            <a:off x="8264525" y="16017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29" name="Rectangle 189"/>
          <p:cNvSpPr>
            <a:spLocks noChangeArrowheads="1"/>
          </p:cNvSpPr>
          <p:nvPr/>
        </p:nvSpPr>
        <p:spPr bwMode="auto">
          <a:xfrm>
            <a:off x="8120063" y="225425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430" name="Line 190"/>
          <p:cNvSpPr>
            <a:spLocks noChangeShapeType="1"/>
          </p:cNvSpPr>
          <p:nvPr/>
        </p:nvSpPr>
        <p:spPr bwMode="auto">
          <a:xfrm>
            <a:off x="6645275" y="2244725"/>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1" name="Line 191"/>
          <p:cNvSpPr>
            <a:spLocks noChangeShapeType="1"/>
          </p:cNvSpPr>
          <p:nvPr/>
        </p:nvSpPr>
        <p:spPr bwMode="auto">
          <a:xfrm flipH="1">
            <a:off x="8247063" y="22447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2" name="Rectangle 192"/>
          <p:cNvSpPr>
            <a:spLocks noChangeArrowheads="1"/>
          </p:cNvSpPr>
          <p:nvPr/>
        </p:nvSpPr>
        <p:spPr bwMode="auto">
          <a:xfrm>
            <a:off x="6391275" y="21113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22</a:t>
            </a:r>
          </a:p>
        </p:txBody>
      </p:sp>
      <p:sp>
        <p:nvSpPr>
          <p:cNvPr id="1290433" name="Line 193"/>
          <p:cNvSpPr>
            <a:spLocks noChangeShapeType="1"/>
          </p:cNvSpPr>
          <p:nvPr/>
        </p:nvSpPr>
        <p:spPr bwMode="auto">
          <a:xfrm>
            <a:off x="6645275" y="192246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4" name="Line 194"/>
          <p:cNvSpPr>
            <a:spLocks noChangeShapeType="1"/>
          </p:cNvSpPr>
          <p:nvPr/>
        </p:nvSpPr>
        <p:spPr bwMode="auto">
          <a:xfrm flipH="1">
            <a:off x="8247063" y="19224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5" name="Rectangle 195"/>
          <p:cNvSpPr>
            <a:spLocks noChangeArrowheads="1"/>
          </p:cNvSpPr>
          <p:nvPr/>
        </p:nvSpPr>
        <p:spPr bwMode="auto">
          <a:xfrm>
            <a:off x="6391275" y="1790700"/>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23</a:t>
            </a:r>
          </a:p>
        </p:txBody>
      </p:sp>
      <p:sp>
        <p:nvSpPr>
          <p:cNvPr id="1290436" name="Line 196"/>
          <p:cNvSpPr>
            <a:spLocks noChangeShapeType="1"/>
          </p:cNvSpPr>
          <p:nvPr/>
        </p:nvSpPr>
        <p:spPr bwMode="auto">
          <a:xfrm>
            <a:off x="6645275" y="1601788"/>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7" name="Line 197"/>
          <p:cNvSpPr>
            <a:spLocks noChangeShapeType="1"/>
          </p:cNvSpPr>
          <p:nvPr/>
        </p:nvSpPr>
        <p:spPr bwMode="auto">
          <a:xfrm flipH="1">
            <a:off x="8247063" y="16017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38" name="Rectangle 198"/>
          <p:cNvSpPr>
            <a:spLocks noChangeArrowheads="1"/>
          </p:cNvSpPr>
          <p:nvPr/>
        </p:nvSpPr>
        <p:spPr bwMode="auto">
          <a:xfrm>
            <a:off x="6391275" y="14700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439" name="Line 199"/>
          <p:cNvSpPr>
            <a:spLocks noChangeShapeType="1"/>
          </p:cNvSpPr>
          <p:nvPr/>
        </p:nvSpPr>
        <p:spPr bwMode="auto">
          <a:xfrm>
            <a:off x="6645275" y="224472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0" name="Line 200"/>
          <p:cNvSpPr>
            <a:spLocks noChangeShapeType="1"/>
          </p:cNvSpPr>
          <p:nvPr/>
        </p:nvSpPr>
        <p:spPr bwMode="auto">
          <a:xfrm>
            <a:off x="6645275" y="1601788"/>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1" name="Line 201"/>
          <p:cNvSpPr>
            <a:spLocks noChangeShapeType="1"/>
          </p:cNvSpPr>
          <p:nvPr/>
        </p:nvSpPr>
        <p:spPr bwMode="auto">
          <a:xfrm flipV="1">
            <a:off x="664527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42" name="Line 202"/>
          <p:cNvSpPr>
            <a:spLocks noChangeShapeType="1"/>
          </p:cNvSpPr>
          <p:nvPr/>
        </p:nvSpPr>
        <p:spPr bwMode="auto">
          <a:xfrm flipV="1">
            <a:off x="8264525" y="1601788"/>
            <a:ext cx="0" cy="642937"/>
          </a:xfrm>
          <a:prstGeom prst="line">
            <a:avLst/>
          </a:prstGeom>
          <a:noFill/>
          <a:ln w="12700">
            <a:solidFill>
              <a:srgbClr val="FFFFFF"/>
            </a:solidFill>
            <a:round/>
            <a:headEnd type="none" w="sm" len="sm"/>
            <a:tailEnd type="none" w="sm" len="sm"/>
          </a:ln>
          <a:effectLst/>
        </p:spPr>
        <p:txBody>
          <a:bodyPr/>
          <a:lstStyle/>
          <a:p>
            <a:endParaRPr lang="en-AU"/>
          </a:p>
        </p:txBody>
      </p:sp>
      <p:sp>
        <p:nvSpPr>
          <p:cNvPr id="1290443" name="Line 203"/>
          <p:cNvSpPr>
            <a:spLocks noChangeShapeType="1"/>
          </p:cNvSpPr>
          <p:nvPr/>
        </p:nvSpPr>
        <p:spPr bwMode="auto">
          <a:xfrm>
            <a:off x="6645275" y="224472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4" name="Line 204"/>
          <p:cNvSpPr>
            <a:spLocks noChangeShapeType="1"/>
          </p:cNvSpPr>
          <p:nvPr/>
        </p:nvSpPr>
        <p:spPr bwMode="auto">
          <a:xfrm>
            <a:off x="8264525" y="160178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5" name="Freeform 205"/>
          <p:cNvSpPr>
            <a:spLocks/>
          </p:cNvSpPr>
          <p:nvPr/>
        </p:nvSpPr>
        <p:spPr bwMode="auto">
          <a:xfrm>
            <a:off x="6707188" y="1601788"/>
            <a:ext cx="1541462" cy="355600"/>
          </a:xfrm>
          <a:custGeom>
            <a:avLst/>
            <a:gdLst/>
            <a:ahLst/>
            <a:cxnLst>
              <a:cxn ang="0">
                <a:pos x="13" y="161"/>
              </a:cxn>
              <a:cxn ang="0">
                <a:pos x="32" y="161"/>
              </a:cxn>
              <a:cxn ang="0">
                <a:pos x="52" y="161"/>
              </a:cxn>
              <a:cxn ang="0">
                <a:pos x="71" y="161"/>
              </a:cxn>
              <a:cxn ang="0">
                <a:pos x="90" y="161"/>
              </a:cxn>
              <a:cxn ang="0">
                <a:pos x="103" y="202"/>
              </a:cxn>
              <a:cxn ang="0">
                <a:pos x="122" y="202"/>
              </a:cxn>
              <a:cxn ang="0">
                <a:pos x="142" y="202"/>
              </a:cxn>
              <a:cxn ang="0">
                <a:pos x="161" y="202"/>
              </a:cxn>
              <a:cxn ang="0">
                <a:pos x="180" y="202"/>
              </a:cxn>
              <a:cxn ang="0">
                <a:pos x="199" y="202"/>
              </a:cxn>
              <a:cxn ang="0">
                <a:pos x="219" y="202"/>
              </a:cxn>
              <a:cxn ang="0">
                <a:pos x="238" y="202"/>
              </a:cxn>
              <a:cxn ang="0">
                <a:pos x="257" y="202"/>
              </a:cxn>
              <a:cxn ang="0">
                <a:pos x="270" y="223"/>
              </a:cxn>
              <a:cxn ang="0">
                <a:pos x="289" y="223"/>
              </a:cxn>
              <a:cxn ang="0">
                <a:pos x="308" y="223"/>
              </a:cxn>
              <a:cxn ang="0">
                <a:pos x="328" y="223"/>
              </a:cxn>
              <a:cxn ang="0">
                <a:pos x="340" y="202"/>
              </a:cxn>
              <a:cxn ang="0">
                <a:pos x="360" y="202"/>
              </a:cxn>
              <a:cxn ang="0">
                <a:pos x="379" y="202"/>
              </a:cxn>
              <a:cxn ang="0">
                <a:pos x="398" y="202"/>
              </a:cxn>
              <a:cxn ang="0">
                <a:pos x="417" y="202"/>
              </a:cxn>
              <a:cxn ang="0">
                <a:pos x="437" y="202"/>
              </a:cxn>
              <a:cxn ang="0">
                <a:pos x="456" y="202"/>
              </a:cxn>
              <a:cxn ang="0">
                <a:pos x="475" y="202"/>
              </a:cxn>
              <a:cxn ang="0">
                <a:pos x="494" y="202"/>
              </a:cxn>
              <a:cxn ang="0">
                <a:pos x="507" y="161"/>
              </a:cxn>
              <a:cxn ang="0">
                <a:pos x="526" y="161"/>
              </a:cxn>
              <a:cxn ang="0">
                <a:pos x="546" y="161"/>
              </a:cxn>
              <a:cxn ang="0">
                <a:pos x="558" y="119"/>
              </a:cxn>
              <a:cxn ang="0">
                <a:pos x="571" y="84"/>
              </a:cxn>
              <a:cxn ang="0">
                <a:pos x="584" y="42"/>
              </a:cxn>
              <a:cxn ang="0">
                <a:pos x="597" y="84"/>
              </a:cxn>
              <a:cxn ang="0">
                <a:pos x="616" y="84"/>
              </a:cxn>
              <a:cxn ang="0">
                <a:pos x="629" y="119"/>
              </a:cxn>
              <a:cxn ang="0">
                <a:pos x="648" y="119"/>
              </a:cxn>
              <a:cxn ang="0">
                <a:pos x="668" y="119"/>
              </a:cxn>
              <a:cxn ang="0">
                <a:pos x="680" y="84"/>
              </a:cxn>
              <a:cxn ang="0">
                <a:pos x="693" y="42"/>
              </a:cxn>
              <a:cxn ang="0">
                <a:pos x="706" y="84"/>
              </a:cxn>
              <a:cxn ang="0">
                <a:pos x="725" y="84"/>
              </a:cxn>
              <a:cxn ang="0">
                <a:pos x="738" y="42"/>
              </a:cxn>
              <a:cxn ang="0">
                <a:pos x="751" y="84"/>
              </a:cxn>
              <a:cxn ang="0">
                <a:pos x="764" y="42"/>
              </a:cxn>
              <a:cxn ang="0">
                <a:pos x="783" y="42"/>
              </a:cxn>
              <a:cxn ang="0">
                <a:pos x="802" y="42"/>
              </a:cxn>
              <a:cxn ang="0">
                <a:pos x="815" y="42"/>
              </a:cxn>
              <a:cxn ang="0">
                <a:pos x="834" y="42"/>
              </a:cxn>
              <a:cxn ang="0">
                <a:pos x="854" y="42"/>
              </a:cxn>
              <a:cxn ang="0">
                <a:pos x="873" y="42"/>
              </a:cxn>
              <a:cxn ang="0">
                <a:pos x="886" y="84"/>
              </a:cxn>
              <a:cxn ang="0">
                <a:pos x="905" y="84"/>
              </a:cxn>
              <a:cxn ang="0">
                <a:pos x="924" y="84"/>
              </a:cxn>
              <a:cxn ang="0">
                <a:pos x="943" y="84"/>
              </a:cxn>
              <a:cxn ang="0">
                <a:pos x="963" y="84"/>
              </a:cxn>
              <a:cxn ang="0">
                <a:pos x="982" y="119"/>
              </a:cxn>
              <a:cxn ang="0">
                <a:pos x="995" y="84"/>
              </a:cxn>
              <a:cxn ang="0">
                <a:pos x="1014" y="84"/>
              </a:cxn>
              <a:cxn ang="0">
                <a:pos x="1033" y="84"/>
              </a:cxn>
              <a:cxn ang="0">
                <a:pos x="1052" y="84"/>
              </a:cxn>
              <a:cxn ang="0">
                <a:pos x="1072" y="84"/>
              </a:cxn>
              <a:cxn ang="0">
                <a:pos x="1085" y="119"/>
              </a:cxn>
            </a:cxnLst>
            <a:rect l="0" t="0" r="r" b="b"/>
            <a:pathLst>
              <a:path w="1092" h="224">
                <a:moveTo>
                  <a:pt x="0" y="161"/>
                </a:moveTo>
                <a:lnTo>
                  <a:pt x="7" y="161"/>
                </a:lnTo>
                <a:lnTo>
                  <a:pt x="13" y="161"/>
                </a:lnTo>
                <a:lnTo>
                  <a:pt x="20" y="161"/>
                </a:lnTo>
                <a:lnTo>
                  <a:pt x="26" y="161"/>
                </a:lnTo>
                <a:lnTo>
                  <a:pt x="32" y="161"/>
                </a:lnTo>
                <a:lnTo>
                  <a:pt x="39" y="161"/>
                </a:lnTo>
                <a:lnTo>
                  <a:pt x="45" y="161"/>
                </a:lnTo>
                <a:lnTo>
                  <a:pt x="52" y="161"/>
                </a:lnTo>
                <a:lnTo>
                  <a:pt x="58" y="161"/>
                </a:lnTo>
                <a:lnTo>
                  <a:pt x="65" y="161"/>
                </a:lnTo>
                <a:lnTo>
                  <a:pt x="71" y="161"/>
                </a:lnTo>
                <a:lnTo>
                  <a:pt x="77" y="161"/>
                </a:lnTo>
                <a:lnTo>
                  <a:pt x="84" y="161"/>
                </a:lnTo>
                <a:lnTo>
                  <a:pt x="90" y="161"/>
                </a:lnTo>
                <a:lnTo>
                  <a:pt x="97" y="161"/>
                </a:lnTo>
                <a:lnTo>
                  <a:pt x="97" y="202"/>
                </a:lnTo>
                <a:lnTo>
                  <a:pt x="103" y="202"/>
                </a:lnTo>
                <a:lnTo>
                  <a:pt x="109" y="202"/>
                </a:lnTo>
                <a:lnTo>
                  <a:pt x="116" y="202"/>
                </a:lnTo>
                <a:lnTo>
                  <a:pt x="122" y="202"/>
                </a:lnTo>
                <a:lnTo>
                  <a:pt x="129" y="202"/>
                </a:lnTo>
                <a:lnTo>
                  <a:pt x="135" y="202"/>
                </a:lnTo>
                <a:lnTo>
                  <a:pt x="142" y="202"/>
                </a:lnTo>
                <a:lnTo>
                  <a:pt x="148" y="202"/>
                </a:lnTo>
                <a:lnTo>
                  <a:pt x="154" y="202"/>
                </a:lnTo>
                <a:lnTo>
                  <a:pt x="161" y="202"/>
                </a:lnTo>
                <a:lnTo>
                  <a:pt x="167" y="202"/>
                </a:lnTo>
                <a:lnTo>
                  <a:pt x="174" y="202"/>
                </a:lnTo>
                <a:lnTo>
                  <a:pt x="180" y="202"/>
                </a:lnTo>
                <a:lnTo>
                  <a:pt x="186" y="202"/>
                </a:lnTo>
                <a:lnTo>
                  <a:pt x="193" y="202"/>
                </a:lnTo>
                <a:lnTo>
                  <a:pt x="199" y="202"/>
                </a:lnTo>
                <a:lnTo>
                  <a:pt x="206" y="202"/>
                </a:lnTo>
                <a:lnTo>
                  <a:pt x="212" y="202"/>
                </a:lnTo>
                <a:lnTo>
                  <a:pt x="219" y="202"/>
                </a:lnTo>
                <a:lnTo>
                  <a:pt x="225" y="202"/>
                </a:lnTo>
                <a:lnTo>
                  <a:pt x="231" y="202"/>
                </a:lnTo>
                <a:lnTo>
                  <a:pt x="238" y="202"/>
                </a:lnTo>
                <a:lnTo>
                  <a:pt x="244" y="202"/>
                </a:lnTo>
                <a:lnTo>
                  <a:pt x="251" y="202"/>
                </a:lnTo>
                <a:lnTo>
                  <a:pt x="257" y="202"/>
                </a:lnTo>
                <a:lnTo>
                  <a:pt x="263" y="202"/>
                </a:lnTo>
                <a:lnTo>
                  <a:pt x="263" y="223"/>
                </a:lnTo>
                <a:lnTo>
                  <a:pt x="270" y="223"/>
                </a:lnTo>
                <a:lnTo>
                  <a:pt x="276" y="223"/>
                </a:lnTo>
                <a:lnTo>
                  <a:pt x="283" y="223"/>
                </a:lnTo>
                <a:lnTo>
                  <a:pt x="289" y="223"/>
                </a:lnTo>
                <a:lnTo>
                  <a:pt x="295" y="223"/>
                </a:lnTo>
                <a:lnTo>
                  <a:pt x="302" y="223"/>
                </a:lnTo>
                <a:lnTo>
                  <a:pt x="308" y="223"/>
                </a:lnTo>
                <a:lnTo>
                  <a:pt x="315" y="223"/>
                </a:lnTo>
                <a:lnTo>
                  <a:pt x="321" y="223"/>
                </a:lnTo>
                <a:lnTo>
                  <a:pt x="328" y="223"/>
                </a:lnTo>
                <a:lnTo>
                  <a:pt x="334" y="223"/>
                </a:lnTo>
                <a:lnTo>
                  <a:pt x="334" y="202"/>
                </a:lnTo>
                <a:lnTo>
                  <a:pt x="340" y="202"/>
                </a:lnTo>
                <a:lnTo>
                  <a:pt x="347" y="202"/>
                </a:lnTo>
                <a:lnTo>
                  <a:pt x="353" y="202"/>
                </a:lnTo>
                <a:lnTo>
                  <a:pt x="360" y="202"/>
                </a:lnTo>
                <a:lnTo>
                  <a:pt x="366" y="202"/>
                </a:lnTo>
                <a:lnTo>
                  <a:pt x="372" y="202"/>
                </a:lnTo>
                <a:lnTo>
                  <a:pt x="379" y="202"/>
                </a:lnTo>
                <a:lnTo>
                  <a:pt x="385" y="202"/>
                </a:lnTo>
                <a:lnTo>
                  <a:pt x="392" y="202"/>
                </a:lnTo>
                <a:lnTo>
                  <a:pt x="398" y="202"/>
                </a:lnTo>
                <a:lnTo>
                  <a:pt x="405" y="202"/>
                </a:lnTo>
                <a:lnTo>
                  <a:pt x="411" y="202"/>
                </a:lnTo>
                <a:lnTo>
                  <a:pt x="417" y="202"/>
                </a:lnTo>
                <a:lnTo>
                  <a:pt x="424" y="202"/>
                </a:lnTo>
                <a:lnTo>
                  <a:pt x="430" y="202"/>
                </a:lnTo>
                <a:lnTo>
                  <a:pt x="437" y="202"/>
                </a:lnTo>
                <a:lnTo>
                  <a:pt x="443" y="202"/>
                </a:lnTo>
                <a:lnTo>
                  <a:pt x="449" y="202"/>
                </a:lnTo>
                <a:lnTo>
                  <a:pt x="456" y="202"/>
                </a:lnTo>
                <a:lnTo>
                  <a:pt x="462" y="202"/>
                </a:lnTo>
                <a:lnTo>
                  <a:pt x="469" y="202"/>
                </a:lnTo>
                <a:lnTo>
                  <a:pt x="475" y="202"/>
                </a:lnTo>
                <a:lnTo>
                  <a:pt x="482" y="202"/>
                </a:lnTo>
                <a:lnTo>
                  <a:pt x="488" y="202"/>
                </a:lnTo>
                <a:lnTo>
                  <a:pt x="494" y="202"/>
                </a:lnTo>
                <a:lnTo>
                  <a:pt x="501" y="202"/>
                </a:lnTo>
                <a:lnTo>
                  <a:pt x="501" y="161"/>
                </a:lnTo>
                <a:lnTo>
                  <a:pt x="507" y="161"/>
                </a:lnTo>
                <a:lnTo>
                  <a:pt x="514" y="161"/>
                </a:lnTo>
                <a:lnTo>
                  <a:pt x="520" y="161"/>
                </a:lnTo>
                <a:lnTo>
                  <a:pt x="526" y="161"/>
                </a:lnTo>
                <a:lnTo>
                  <a:pt x="533" y="161"/>
                </a:lnTo>
                <a:lnTo>
                  <a:pt x="539" y="161"/>
                </a:lnTo>
                <a:lnTo>
                  <a:pt x="546" y="161"/>
                </a:lnTo>
                <a:lnTo>
                  <a:pt x="552" y="161"/>
                </a:lnTo>
                <a:lnTo>
                  <a:pt x="558" y="161"/>
                </a:lnTo>
                <a:lnTo>
                  <a:pt x="558" y="119"/>
                </a:lnTo>
                <a:lnTo>
                  <a:pt x="565" y="119"/>
                </a:lnTo>
                <a:lnTo>
                  <a:pt x="571" y="119"/>
                </a:lnTo>
                <a:lnTo>
                  <a:pt x="571" y="84"/>
                </a:lnTo>
                <a:lnTo>
                  <a:pt x="578" y="84"/>
                </a:lnTo>
                <a:lnTo>
                  <a:pt x="584" y="84"/>
                </a:lnTo>
                <a:lnTo>
                  <a:pt x="584" y="42"/>
                </a:lnTo>
                <a:lnTo>
                  <a:pt x="591" y="42"/>
                </a:lnTo>
                <a:lnTo>
                  <a:pt x="597" y="42"/>
                </a:lnTo>
                <a:lnTo>
                  <a:pt x="597" y="84"/>
                </a:lnTo>
                <a:lnTo>
                  <a:pt x="603" y="84"/>
                </a:lnTo>
                <a:lnTo>
                  <a:pt x="610" y="84"/>
                </a:lnTo>
                <a:lnTo>
                  <a:pt x="616" y="84"/>
                </a:lnTo>
                <a:lnTo>
                  <a:pt x="623" y="84"/>
                </a:lnTo>
                <a:lnTo>
                  <a:pt x="623" y="119"/>
                </a:lnTo>
                <a:lnTo>
                  <a:pt x="629" y="119"/>
                </a:lnTo>
                <a:lnTo>
                  <a:pt x="635" y="119"/>
                </a:lnTo>
                <a:lnTo>
                  <a:pt x="642" y="119"/>
                </a:lnTo>
                <a:lnTo>
                  <a:pt x="648" y="119"/>
                </a:lnTo>
                <a:lnTo>
                  <a:pt x="655" y="119"/>
                </a:lnTo>
                <a:lnTo>
                  <a:pt x="661" y="119"/>
                </a:lnTo>
                <a:lnTo>
                  <a:pt x="668" y="119"/>
                </a:lnTo>
                <a:lnTo>
                  <a:pt x="668" y="84"/>
                </a:lnTo>
                <a:lnTo>
                  <a:pt x="674" y="84"/>
                </a:lnTo>
                <a:lnTo>
                  <a:pt x="680" y="84"/>
                </a:lnTo>
                <a:lnTo>
                  <a:pt x="687" y="84"/>
                </a:lnTo>
                <a:lnTo>
                  <a:pt x="693" y="84"/>
                </a:lnTo>
                <a:lnTo>
                  <a:pt x="693" y="42"/>
                </a:lnTo>
                <a:lnTo>
                  <a:pt x="700" y="42"/>
                </a:lnTo>
                <a:lnTo>
                  <a:pt x="706" y="42"/>
                </a:lnTo>
                <a:lnTo>
                  <a:pt x="706" y="84"/>
                </a:lnTo>
                <a:lnTo>
                  <a:pt x="712" y="84"/>
                </a:lnTo>
                <a:lnTo>
                  <a:pt x="719" y="84"/>
                </a:lnTo>
                <a:lnTo>
                  <a:pt x="725" y="84"/>
                </a:lnTo>
                <a:lnTo>
                  <a:pt x="725" y="42"/>
                </a:lnTo>
                <a:lnTo>
                  <a:pt x="732" y="42"/>
                </a:lnTo>
                <a:lnTo>
                  <a:pt x="738" y="42"/>
                </a:lnTo>
                <a:lnTo>
                  <a:pt x="738" y="84"/>
                </a:lnTo>
                <a:lnTo>
                  <a:pt x="745" y="84"/>
                </a:lnTo>
                <a:lnTo>
                  <a:pt x="751" y="84"/>
                </a:lnTo>
                <a:lnTo>
                  <a:pt x="751" y="42"/>
                </a:lnTo>
                <a:lnTo>
                  <a:pt x="757" y="42"/>
                </a:lnTo>
                <a:lnTo>
                  <a:pt x="764" y="42"/>
                </a:lnTo>
                <a:lnTo>
                  <a:pt x="770" y="42"/>
                </a:lnTo>
                <a:lnTo>
                  <a:pt x="777" y="42"/>
                </a:lnTo>
                <a:lnTo>
                  <a:pt x="783" y="42"/>
                </a:lnTo>
                <a:lnTo>
                  <a:pt x="789" y="42"/>
                </a:lnTo>
                <a:lnTo>
                  <a:pt x="796" y="42"/>
                </a:lnTo>
                <a:lnTo>
                  <a:pt x="802" y="42"/>
                </a:lnTo>
                <a:lnTo>
                  <a:pt x="802" y="0"/>
                </a:lnTo>
                <a:lnTo>
                  <a:pt x="809" y="0"/>
                </a:lnTo>
                <a:lnTo>
                  <a:pt x="815" y="42"/>
                </a:lnTo>
                <a:lnTo>
                  <a:pt x="822" y="42"/>
                </a:lnTo>
                <a:lnTo>
                  <a:pt x="828" y="42"/>
                </a:lnTo>
                <a:lnTo>
                  <a:pt x="834" y="42"/>
                </a:lnTo>
                <a:lnTo>
                  <a:pt x="841" y="42"/>
                </a:lnTo>
                <a:lnTo>
                  <a:pt x="847" y="42"/>
                </a:lnTo>
                <a:lnTo>
                  <a:pt x="854" y="42"/>
                </a:lnTo>
                <a:lnTo>
                  <a:pt x="860" y="42"/>
                </a:lnTo>
                <a:lnTo>
                  <a:pt x="866" y="42"/>
                </a:lnTo>
                <a:lnTo>
                  <a:pt x="873" y="42"/>
                </a:lnTo>
                <a:lnTo>
                  <a:pt x="873" y="84"/>
                </a:lnTo>
                <a:lnTo>
                  <a:pt x="879" y="84"/>
                </a:lnTo>
                <a:lnTo>
                  <a:pt x="886" y="84"/>
                </a:lnTo>
                <a:lnTo>
                  <a:pt x="892" y="84"/>
                </a:lnTo>
                <a:lnTo>
                  <a:pt x="898" y="84"/>
                </a:lnTo>
                <a:lnTo>
                  <a:pt x="905" y="84"/>
                </a:lnTo>
                <a:lnTo>
                  <a:pt x="911" y="84"/>
                </a:lnTo>
                <a:lnTo>
                  <a:pt x="918" y="84"/>
                </a:lnTo>
                <a:lnTo>
                  <a:pt x="924" y="84"/>
                </a:lnTo>
                <a:lnTo>
                  <a:pt x="931" y="84"/>
                </a:lnTo>
                <a:lnTo>
                  <a:pt x="937" y="84"/>
                </a:lnTo>
                <a:lnTo>
                  <a:pt x="943" y="84"/>
                </a:lnTo>
                <a:lnTo>
                  <a:pt x="950" y="84"/>
                </a:lnTo>
                <a:lnTo>
                  <a:pt x="956" y="84"/>
                </a:lnTo>
                <a:lnTo>
                  <a:pt x="963" y="84"/>
                </a:lnTo>
                <a:lnTo>
                  <a:pt x="969" y="119"/>
                </a:lnTo>
                <a:lnTo>
                  <a:pt x="975" y="119"/>
                </a:lnTo>
                <a:lnTo>
                  <a:pt x="982" y="119"/>
                </a:lnTo>
                <a:lnTo>
                  <a:pt x="988" y="119"/>
                </a:lnTo>
                <a:lnTo>
                  <a:pt x="988" y="84"/>
                </a:lnTo>
                <a:lnTo>
                  <a:pt x="995" y="84"/>
                </a:lnTo>
                <a:lnTo>
                  <a:pt x="1001" y="84"/>
                </a:lnTo>
                <a:lnTo>
                  <a:pt x="1008" y="84"/>
                </a:lnTo>
                <a:lnTo>
                  <a:pt x="1014" y="84"/>
                </a:lnTo>
                <a:lnTo>
                  <a:pt x="1020" y="84"/>
                </a:lnTo>
                <a:lnTo>
                  <a:pt x="1027" y="84"/>
                </a:lnTo>
                <a:lnTo>
                  <a:pt x="1033" y="84"/>
                </a:lnTo>
                <a:lnTo>
                  <a:pt x="1040" y="84"/>
                </a:lnTo>
                <a:lnTo>
                  <a:pt x="1046" y="84"/>
                </a:lnTo>
                <a:lnTo>
                  <a:pt x="1052" y="84"/>
                </a:lnTo>
                <a:lnTo>
                  <a:pt x="1059" y="84"/>
                </a:lnTo>
                <a:lnTo>
                  <a:pt x="1065" y="84"/>
                </a:lnTo>
                <a:lnTo>
                  <a:pt x="1072" y="84"/>
                </a:lnTo>
                <a:lnTo>
                  <a:pt x="1078" y="84"/>
                </a:lnTo>
                <a:lnTo>
                  <a:pt x="1085" y="84"/>
                </a:lnTo>
                <a:lnTo>
                  <a:pt x="1085" y="119"/>
                </a:lnTo>
                <a:lnTo>
                  <a:pt x="1091" y="119"/>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446" name="Rectangle 206"/>
          <p:cNvSpPr>
            <a:spLocks noChangeArrowheads="1"/>
          </p:cNvSpPr>
          <p:nvPr/>
        </p:nvSpPr>
        <p:spPr bwMode="auto">
          <a:xfrm>
            <a:off x="6597650" y="1574800"/>
            <a:ext cx="1649413"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Ambient Temperature</a:t>
            </a:r>
          </a:p>
        </p:txBody>
      </p:sp>
      <p:sp>
        <p:nvSpPr>
          <p:cNvPr id="1290447" name="Line 207"/>
          <p:cNvSpPr>
            <a:spLocks noChangeShapeType="1"/>
          </p:cNvSpPr>
          <p:nvPr/>
        </p:nvSpPr>
        <p:spPr bwMode="auto">
          <a:xfrm>
            <a:off x="1185863"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8" name="Line 208"/>
          <p:cNvSpPr>
            <a:spLocks noChangeShapeType="1"/>
          </p:cNvSpPr>
          <p:nvPr/>
        </p:nvSpPr>
        <p:spPr bwMode="auto">
          <a:xfrm>
            <a:off x="1185863" y="253206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49" name="Line 209"/>
          <p:cNvSpPr>
            <a:spLocks noChangeShapeType="1"/>
          </p:cNvSpPr>
          <p:nvPr/>
        </p:nvSpPr>
        <p:spPr bwMode="auto">
          <a:xfrm flipV="1">
            <a:off x="1185863"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0" name="Line 210"/>
          <p:cNvSpPr>
            <a:spLocks noChangeShapeType="1"/>
          </p:cNvSpPr>
          <p:nvPr/>
        </p:nvSpPr>
        <p:spPr bwMode="auto">
          <a:xfrm flipV="1">
            <a:off x="279717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1" name="Line 211"/>
          <p:cNvSpPr>
            <a:spLocks noChangeShapeType="1"/>
          </p:cNvSpPr>
          <p:nvPr/>
        </p:nvSpPr>
        <p:spPr bwMode="auto">
          <a:xfrm>
            <a:off x="1185863" y="253206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2" name="Line 212"/>
          <p:cNvSpPr>
            <a:spLocks noChangeShapeType="1"/>
          </p:cNvSpPr>
          <p:nvPr/>
        </p:nvSpPr>
        <p:spPr bwMode="auto">
          <a:xfrm>
            <a:off x="2797175"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3" name="Line 213"/>
          <p:cNvSpPr>
            <a:spLocks noChangeShapeType="1"/>
          </p:cNvSpPr>
          <p:nvPr/>
        </p:nvSpPr>
        <p:spPr bwMode="auto">
          <a:xfrm>
            <a:off x="1185863"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4" name="Line 214"/>
          <p:cNvSpPr>
            <a:spLocks noChangeShapeType="1"/>
          </p:cNvSpPr>
          <p:nvPr/>
        </p:nvSpPr>
        <p:spPr bwMode="auto">
          <a:xfrm flipV="1">
            <a:off x="1185863"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5" name="Line 215"/>
          <p:cNvSpPr>
            <a:spLocks noChangeShapeType="1"/>
          </p:cNvSpPr>
          <p:nvPr/>
        </p:nvSpPr>
        <p:spPr bwMode="auto">
          <a:xfrm>
            <a:off x="1185863"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56" name="Line 216"/>
          <p:cNvSpPr>
            <a:spLocks noChangeShapeType="1"/>
          </p:cNvSpPr>
          <p:nvPr/>
        </p:nvSpPr>
        <p:spPr bwMode="auto">
          <a:xfrm flipV="1">
            <a:off x="1185863"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57" name="Line 217"/>
          <p:cNvSpPr>
            <a:spLocks noChangeShapeType="1"/>
          </p:cNvSpPr>
          <p:nvPr/>
        </p:nvSpPr>
        <p:spPr bwMode="auto">
          <a:xfrm>
            <a:off x="1185863"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58" name="Rectangle 218"/>
          <p:cNvSpPr>
            <a:spLocks noChangeArrowheads="1"/>
          </p:cNvSpPr>
          <p:nvPr/>
        </p:nvSpPr>
        <p:spPr bwMode="auto">
          <a:xfrm>
            <a:off x="1076325" y="318452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459" name="Line 219"/>
          <p:cNvSpPr>
            <a:spLocks noChangeShapeType="1"/>
          </p:cNvSpPr>
          <p:nvPr/>
        </p:nvSpPr>
        <p:spPr bwMode="auto">
          <a:xfrm flipV="1">
            <a:off x="1593850"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0" name="Line 220"/>
          <p:cNvSpPr>
            <a:spLocks noChangeShapeType="1"/>
          </p:cNvSpPr>
          <p:nvPr/>
        </p:nvSpPr>
        <p:spPr bwMode="auto">
          <a:xfrm>
            <a:off x="1593850"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1" name="Rectangle 221"/>
          <p:cNvSpPr>
            <a:spLocks noChangeArrowheads="1"/>
          </p:cNvSpPr>
          <p:nvPr/>
        </p:nvSpPr>
        <p:spPr bwMode="auto">
          <a:xfrm>
            <a:off x="1484313" y="318452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462" name="Line 222"/>
          <p:cNvSpPr>
            <a:spLocks noChangeShapeType="1"/>
          </p:cNvSpPr>
          <p:nvPr/>
        </p:nvSpPr>
        <p:spPr bwMode="auto">
          <a:xfrm flipV="1">
            <a:off x="1990725"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3" name="Line 223"/>
          <p:cNvSpPr>
            <a:spLocks noChangeShapeType="1"/>
          </p:cNvSpPr>
          <p:nvPr/>
        </p:nvSpPr>
        <p:spPr bwMode="auto">
          <a:xfrm>
            <a:off x="1990725"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4" name="Rectangle 224"/>
          <p:cNvSpPr>
            <a:spLocks noChangeArrowheads="1"/>
          </p:cNvSpPr>
          <p:nvPr/>
        </p:nvSpPr>
        <p:spPr bwMode="auto">
          <a:xfrm>
            <a:off x="1846263"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465" name="Line 225"/>
          <p:cNvSpPr>
            <a:spLocks noChangeShapeType="1"/>
          </p:cNvSpPr>
          <p:nvPr/>
        </p:nvSpPr>
        <p:spPr bwMode="auto">
          <a:xfrm flipV="1">
            <a:off x="2398713"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6" name="Line 226"/>
          <p:cNvSpPr>
            <a:spLocks noChangeShapeType="1"/>
          </p:cNvSpPr>
          <p:nvPr/>
        </p:nvSpPr>
        <p:spPr bwMode="auto">
          <a:xfrm>
            <a:off x="2398713"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7" name="Rectangle 227"/>
          <p:cNvSpPr>
            <a:spLocks noChangeArrowheads="1"/>
          </p:cNvSpPr>
          <p:nvPr/>
        </p:nvSpPr>
        <p:spPr bwMode="auto">
          <a:xfrm>
            <a:off x="2254250"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468" name="Line 228"/>
          <p:cNvSpPr>
            <a:spLocks noChangeShapeType="1"/>
          </p:cNvSpPr>
          <p:nvPr/>
        </p:nvSpPr>
        <p:spPr bwMode="auto">
          <a:xfrm flipV="1">
            <a:off x="2797175"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69" name="Line 229"/>
          <p:cNvSpPr>
            <a:spLocks noChangeShapeType="1"/>
          </p:cNvSpPr>
          <p:nvPr/>
        </p:nvSpPr>
        <p:spPr bwMode="auto">
          <a:xfrm>
            <a:off x="2797175"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70" name="Rectangle 230"/>
          <p:cNvSpPr>
            <a:spLocks noChangeArrowheads="1"/>
          </p:cNvSpPr>
          <p:nvPr/>
        </p:nvSpPr>
        <p:spPr bwMode="auto">
          <a:xfrm>
            <a:off x="2651125"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471" name="Line 231"/>
          <p:cNvSpPr>
            <a:spLocks noChangeShapeType="1"/>
          </p:cNvSpPr>
          <p:nvPr/>
        </p:nvSpPr>
        <p:spPr bwMode="auto">
          <a:xfrm>
            <a:off x="1185863" y="31734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2" name="Line 232"/>
          <p:cNvSpPr>
            <a:spLocks noChangeShapeType="1"/>
          </p:cNvSpPr>
          <p:nvPr/>
        </p:nvSpPr>
        <p:spPr bwMode="auto">
          <a:xfrm flipH="1">
            <a:off x="2778125" y="317341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3" name="Rectangle 233"/>
          <p:cNvSpPr>
            <a:spLocks noChangeArrowheads="1"/>
          </p:cNvSpPr>
          <p:nvPr/>
        </p:nvSpPr>
        <p:spPr bwMode="auto">
          <a:xfrm>
            <a:off x="995363" y="3040063"/>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474" name="Line 234"/>
          <p:cNvSpPr>
            <a:spLocks noChangeShapeType="1"/>
          </p:cNvSpPr>
          <p:nvPr/>
        </p:nvSpPr>
        <p:spPr bwMode="auto">
          <a:xfrm>
            <a:off x="1185863" y="28527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5" name="Line 235"/>
          <p:cNvSpPr>
            <a:spLocks noChangeShapeType="1"/>
          </p:cNvSpPr>
          <p:nvPr/>
        </p:nvSpPr>
        <p:spPr bwMode="auto">
          <a:xfrm flipH="1">
            <a:off x="2778125" y="2852738"/>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6" name="Rectangle 236"/>
          <p:cNvSpPr>
            <a:spLocks noChangeArrowheads="1"/>
          </p:cNvSpPr>
          <p:nvPr/>
        </p:nvSpPr>
        <p:spPr bwMode="auto">
          <a:xfrm>
            <a:off x="931863" y="27193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50</a:t>
            </a:r>
          </a:p>
        </p:txBody>
      </p:sp>
      <p:sp>
        <p:nvSpPr>
          <p:cNvPr id="1290477" name="Line 237"/>
          <p:cNvSpPr>
            <a:spLocks noChangeShapeType="1"/>
          </p:cNvSpPr>
          <p:nvPr/>
        </p:nvSpPr>
        <p:spPr bwMode="auto">
          <a:xfrm>
            <a:off x="1185863" y="25320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8" name="Line 238"/>
          <p:cNvSpPr>
            <a:spLocks noChangeShapeType="1"/>
          </p:cNvSpPr>
          <p:nvPr/>
        </p:nvSpPr>
        <p:spPr bwMode="auto">
          <a:xfrm flipH="1">
            <a:off x="2778125" y="253206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79" name="Rectangle 239"/>
          <p:cNvSpPr>
            <a:spLocks noChangeArrowheads="1"/>
          </p:cNvSpPr>
          <p:nvPr/>
        </p:nvSpPr>
        <p:spPr bwMode="auto">
          <a:xfrm>
            <a:off x="869950" y="2398713"/>
            <a:ext cx="369888"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100</a:t>
            </a:r>
          </a:p>
        </p:txBody>
      </p:sp>
      <p:sp>
        <p:nvSpPr>
          <p:cNvPr id="1290480" name="Line 240"/>
          <p:cNvSpPr>
            <a:spLocks noChangeShapeType="1"/>
          </p:cNvSpPr>
          <p:nvPr/>
        </p:nvSpPr>
        <p:spPr bwMode="auto">
          <a:xfrm>
            <a:off x="1185863"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1" name="Line 241"/>
          <p:cNvSpPr>
            <a:spLocks noChangeShapeType="1"/>
          </p:cNvSpPr>
          <p:nvPr/>
        </p:nvSpPr>
        <p:spPr bwMode="auto">
          <a:xfrm>
            <a:off x="1185863" y="253206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2" name="Line 242"/>
          <p:cNvSpPr>
            <a:spLocks noChangeShapeType="1"/>
          </p:cNvSpPr>
          <p:nvPr/>
        </p:nvSpPr>
        <p:spPr bwMode="auto">
          <a:xfrm flipV="1">
            <a:off x="1185863"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3" name="Line 243"/>
          <p:cNvSpPr>
            <a:spLocks noChangeShapeType="1"/>
          </p:cNvSpPr>
          <p:nvPr/>
        </p:nvSpPr>
        <p:spPr bwMode="auto">
          <a:xfrm flipV="1">
            <a:off x="279717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4" name="Line 244"/>
          <p:cNvSpPr>
            <a:spLocks noChangeShapeType="1"/>
          </p:cNvSpPr>
          <p:nvPr/>
        </p:nvSpPr>
        <p:spPr bwMode="auto">
          <a:xfrm>
            <a:off x="1185863"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5" name="Line 245"/>
          <p:cNvSpPr>
            <a:spLocks noChangeShapeType="1"/>
          </p:cNvSpPr>
          <p:nvPr/>
        </p:nvSpPr>
        <p:spPr bwMode="auto">
          <a:xfrm>
            <a:off x="2797175" y="253206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6" name="Freeform 246"/>
          <p:cNvSpPr>
            <a:spLocks/>
          </p:cNvSpPr>
          <p:nvPr/>
        </p:nvSpPr>
        <p:spPr bwMode="auto">
          <a:xfrm>
            <a:off x="1249363" y="2819400"/>
            <a:ext cx="1530350" cy="355600"/>
          </a:xfrm>
          <a:custGeom>
            <a:avLst/>
            <a:gdLst/>
            <a:ahLst/>
            <a:cxnLst>
              <a:cxn ang="0">
                <a:pos x="26" y="223"/>
              </a:cxn>
              <a:cxn ang="0">
                <a:pos x="32" y="76"/>
              </a:cxn>
              <a:cxn ang="0">
                <a:pos x="52" y="223"/>
              </a:cxn>
              <a:cxn ang="0">
                <a:pos x="84" y="223"/>
              </a:cxn>
              <a:cxn ang="0">
                <a:pos x="116" y="223"/>
              </a:cxn>
              <a:cxn ang="0">
                <a:pos x="148" y="223"/>
              </a:cxn>
              <a:cxn ang="0">
                <a:pos x="161" y="223"/>
              </a:cxn>
              <a:cxn ang="0">
                <a:pos x="173" y="223"/>
              </a:cxn>
              <a:cxn ang="0">
                <a:pos x="206" y="223"/>
              </a:cxn>
              <a:cxn ang="0">
                <a:pos x="238" y="223"/>
              </a:cxn>
              <a:cxn ang="0">
                <a:pos x="270" y="223"/>
              </a:cxn>
              <a:cxn ang="0">
                <a:pos x="302" y="223"/>
              </a:cxn>
              <a:cxn ang="0">
                <a:pos x="308" y="223"/>
              </a:cxn>
              <a:cxn ang="0">
                <a:pos x="321" y="223"/>
              </a:cxn>
              <a:cxn ang="0">
                <a:pos x="340" y="223"/>
              </a:cxn>
              <a:cxn ang="0">
                <a:pos x="347" y="125"/>
              </a:cxn>
              <a:cxn ang="0">
                <a:pos x="353" y="223"/>
              </a:cxn>
              <a:cxn ang="0">
                <a:pos x="385" y="223"/>
              </a:cxn>
              <a:cxn ang="0">
                <a:pos x="385" y="195"/>
              </a:cxn>
              <a:cxn ang="0">
                <a:pos x="392" y="223"/>
              </a:cxn>
              <a:cxn ang="0">
                <a:pos x="411" y="223"/>
              </a:cxn>
              <a:cxn ang="0">
                <a:pos x="443" y="223"/>
              </a:cxn>
              <a:cxn ang="0">
                <a:pos x="449" y="223"/>
              </a:cxn>
              <a:cxn ang="0">
                <a:pos x="481" y="223"/>
              </a:cxn>
              <a:cxn ang="0">
                <a:pos x="501" y="223"/>
              </a:cxn>
              <a:cxn ang="0">
                <a:pos x="533" y="223"/>
              </a:cxn>
              <a:cxn ang="0">
                <a:pos x="546" y="160"/>
              </a:cxn>
              <a:cxn ang="0">
                <a:pos x="552" y="223"/>
              </a:cxn>
              <a:cxn ang="0">
                <a:pos x="565" y="223"/>
              </a:cxn>
              <a:cxn ang="0">
                <a:pos x="584" y="223"/>
              </a:cxn>
              <a:cxn ang="0">
                <a:pos x="616" y="223"/>
              </a:cxn>
              <a:cxn ang="0">
                <a:pos x="635" y="49"/>
              </a:cxn>
              <a:cxn ang="0">
                <a:pos x="642" y="188"/>
              </a:cxn>
              <a:cxn ang="0">
                <a:pos x="655" y="223"/>
              </a:cxn>
              <a:cxn ang="0">
                <a:pos x="674" y="223"/>
              </a:cxn>
              <a:cxn ang="0">
                <a:pos x="699" y="76"/>
              </a:cxn>
              <a:cxn ang="0">
                <a:pos x="706" y="223"/>
              </a:cxn>
              <a:cxn ang="0">
                <a:pos x="738" y="223"/>
              </a:cxn>
              <a:cxn ang="0">
                <a:pos x="770" y="223"/>
              </a:cxn>
              <a:cxn ang="0">
                <a:pos x="783" y="223"/>
              </a:cxn>
              <a:cxn ang="0">
                <a:pos x="789" y="216"/>
              </a:cxn>
              <a:cxn ang="0">
                <a:pos x="796" y="223"/>
              </a:cxn>
              <a:cxn ang="0">
                <a:pos x="821" y="216"/>
              </a:cxn>
              <a:cxn ang="0">
                <a:pos x="828" y="223"/>
              </a:cxn>
              <a:cxn ang="0">
                <a:pos x="860" y="223"/>
              </a:cxn>
              <a:cxn ang="0">
                <a:pos x="866" y="174"/>
              </a:cxn>
              <a:cxn ang="0">
                <a:pos x="898" y="223"/>
              </a:cxn>
              <a:cxn ang="0">
                <a:pos x="918" y="223"/>
              </a:cxn>
              <a:cxn ang="0">
                <a:pos x="950" y="223"/>
              </a:cxn>
              <a:cxn ang="0">
                <a:pos x="975" y="209"/>
              </a:cxn>
              <a:cxn ang="0">
                <a:pos x="982" y="195"/>
              </a:cxn>
              <a:cxn ang="0">
                <a:pos x="988" y="223"/>
              </a:cxn>
              <a:cxn ang="0">
                <a:pos x="1001" y="223"/>
              </a:cxn>
              <a:cxn ang="0">
                <a:pos x="1033" y="223"/>
              </a:cxn>
              <a:cxn ang="0">
                <a:pos x="1065" y="223"/>
              </a:cxn>
            </a:cxnLst>
            <a:rect l="0" t="0" r="r" b="b"/>
            <a:pathLst>
              <a:path w="1085" h="224">
                <a:moveTo>
                  <a:pt x="0" y="223"/>
                </a:moveTo>
                <a:lnTo>
                  <a:pt x="7" y="223"/>
                </a:lnTo>
                <a:lnTo>
                  <a:pt x="13" y="223"/>
                </a:lnTo>
                <a:lnTo>
                  <a:pt x="19" y="223"/>
                </a:lnTo>
                <a:lnTo>
                  <a:pt x="26" y="223"/>
                </a:lnTo>
                <a:lnTo>
                  <a:pt x="32" y="223"/>
                </a:lnTo>
                <a:lnTo>
                  <a:pt x="32" y="90"/>
                </a:lnTo>
                <a:lnTo>
                  <a:pt x="32" y="223"/>
                </a:lnTo>
                <a:lnTo>
                  <a:pt x="32" y="188"/>
                </a:lnTo>
                <a:lnTo>
                  <a:pt x="32" y="76"/>
                </a:lnTo>
                <a:lnTo>
                  <a:pt x="32" y="174"/>
                </a:lnTo>
                <a:lnTo>
                  <a:pt x="32" y="223"/>
                </a:lnTo>
                <a:lnTo>
                  <a:pt x="39" y="223"/>
                </a:lnTo>
                <a:lnTo>
                  <a:pt x="45" y="223"/>
                </a:lnTo>
                <a:lnTo>
                  <a:pt x="52" y="223"/>
                </a:lnTo>
                <a:lnTo>
                  <a:pt x="58" y="223"/>
                </a:lnTo>
                <a:lnTo>
                  <a:pt x="64" y="223"/>
                </a:lnTo>
                <a:lnTo>
                  <a:pt x="71" y="223"/>
                </a:lnTo>
                <a:lnTo>
                  <a:pt x="77" y="223"/>
                </a:lnTo>
                <a:lnTo>
                  <a:pt x="84" y="223"/>
                </a:lnTo>
                <a:lnTo>
                  <a:pt x="90" y="223"/>
                </a:lnTo>
                <a:lnTo>
                  <a:pt x="96" y="223"/>
                </a:lnTo>
                <a:lnTo>
                  <a:pt x="103" y="223"/>
                </a:lnTo>
                <a:lnTo>
                  <a:pt x="109" y="223"/>
                </a:lnTo>
                <a:lnTo>
                  <a:pt x="116" y="223"/>
                </a:lnTo>
                <a:lnTo>
                  <a:pt x="122" y="223"/>
                </a:lnTo>
                <a:lnTo>
                  <a:pt x="129" y="223"/>
                </a:lnTo>
                <a:lnTo>
                  <a:pt x="135" y="223"/>
                </a:lnTo>
                <a:lnTo>
                  <a:pt x="141" y="223"/>
                </a:lnTo>
                <a:lnTo>
                  <a:pt x="148" y="223"/>
                </a:lnTo>
                <a:lnTo>
                  <a:pt x="154" y="223"/>
                </a:lnTo>
                <a:lnTo>
                  <a:pt x="161" y="223"/>
                </a:lnTo>
                <a:lnTo>
                  <a:pt x="161" y="160"/>
                </a:lnTo>
                <a:lnTo>
                  <a:pt x="161" y="7"/>
                </a:lnTo>
                <a:lnTo>
                  <a:pt x="161" y="223"/>
                </a:lnTo>
                <a:lnTo>
                  <a:pt x="161" y="174"/>
                </a:lnTo>
                <a:lnTo>
                  <a:pt x="161" y="49"/>
                </a:lnTo>
                <a:lnTo>
                  <a:pt x="161" y="223"/>
                </a:lnTo>
                <a:lnTo>
                  <a:pt x="167" y="223"/>
                </a:lnTo>
                <a:lnTo>
                  <a:pt x="173" y="223"/>
                </a:lnTo>
                <a:lnTo>
                  <a:pt x="180" y="223"/>
                </a:lnTo>
                <a:lnTo>
                  <a:pt x="186" y="223"/>
                </a:lnTo>
                <a:lnTo>
                  <a:pt x="193" y="223"/>
                </a:lnTo>
                <a:lnTo>
                  <a:pt x="199" y="223"/>
                </a:lnTo>
                <a:lnTo>
                  <a:pt x="206" y="223"/>
                </a:lnTo>
                <a:lnTo>
                  <a:pt x="212" y="223"/>
                </a:lnTo>
                <a:lnTo>
                  <a:pt x="218" y="223"/>
                </a:lnTo>
                <a:lnTo>
                  <a:pt x="225" y="223"/>
                </a:lnTo>
                <a:lnTo>
                  <a:pt x="231" y="223"/>
                </a:lnTo>
                <a:lnTo>
                  <a:pt x="238" y="223"/>
                </a:lnTo>
                <a:lnTo>
                  <a:pt x="244" y="223"/>
                </a:lnTo>
                <a:lnTo>
                  <a:pt x="250" y="223"/>
                </a:lnTo>
                <a:lnTo>
                  <a:pt x="257" y="223"/>
                </a:lnTo>
                <a:lnTo>
                  <a:pt x="263" y="223"/>
                </a:lnTo>
                <a:lnTo>
                  <a:pt x="270" y="223"/>
                </a:lnTo>
                <a:lnTo>
                  <a:pt x="276" y="223"/>
                </a:lnTo>
                <a:lnTo>
                  <a:pt x="283" y="223"/>
                </a:lnTo>
                <a:lnTo>
                  <a:pt x="289" y="223"/>
                </a:lnTo>
                <a:lnTo>
                  <a:pt x="295" y="223"/>
                </a:lnTo>
                <a:lnTo>
                  <a:pt x="302" y="223"/>
                </a:lnTo>
                <a:lnTo>
                  <a:pt x="308" y="223"/>
                </a:lnTo>
                <a:lnTo>
                  <a:pt x="308" y="76"/>
                </a:lnTo>
                <a:lnTo>
                  <a:pt x="308" y="63"/>
                </a:lnTo>
                <a:lnTo>
                  <a:pt x="308" y="209"/>
                </a:lnTo>
                <a:lnTo>
                  <a:pt x="308" y="223"/>
                </a:lnTo>
                <a:lnTo>
                  <a:pt x="315" y="223"/>
                </a:lnTo>
                <a:lnTo>
                  <a:pt x="315" y="209"/>
                </a:lnTo>
                <a:lnTo>
                  <a:pt x="315" y="111"/>
                </a:lnTo>
                <a:lnTo>
                  <a:pt x="321" y="209"/>
                </a:lnTo>
                <a:lnTo>
                  <a:pt x="321" y="223"/>
                </a:lnTo>
                <a:lnTo>
                  <a:pt x="327" y="223"/>
                </a:lnTo>
                <a:lnTo>
                  <a:pt x="334" y="223"/>
                </a:lnTo>
                <a:lnTo>
                  <a:pt x="334" y="174"/>
                </a:lnTo>
                <a:lnTo>
                  <a:pt x="334" y="223"/>
                </a:lnTo>
                <a:lnTo>
                  <a:pt x="340" y="223"/>
                </a:lnTo>
                <a:lnTo>
                  <a:pt x="340" y="174"/>
                </a:lnTo>
                <a:lnTo>
                  <a:pt x="340" y="223"/>
                </a:lnTo>
                <a:lnTo>
                  <a:pt x="347" y="223"/>
                </a:lnTo>
                <a:lnTo>
                  <a:pt x="347" y="188"/>
                </a:lnTo>
                <a:lnTo>
                  <a:pt x="347" y="125"/>
                </a:lnTo>
                <a:lnTo>
                  <a:pt x="347" y="216"/>
                </a:lnTo>
                <a:lnTo>
                  <a:pt x="347" y="146"/>
                </a:lnTo>
                <a:lnTo>
                  <a:pt x="347" y="202"/>
                </a:lnTo>
                <a:lnTo>
                  <a:pt x="347" y="223"/>
                </a:lnTo>
                <a:lnTo>
                  <a:pt x="353" y="223"/>
                </a:lnTo>
                <a:lnTo>
                  <a:pt x="359" y="223"/>
                </a:lnTo>
                <a:lnTo>
                  <a:pt x="366" y="223"/>
                </a:lnTo>
                <a:lnTo>
                  <a:pt x="372" y="223"/>
                </a:lnTo>
                <a:lnTo>
                  <a:pt x="379" y="223"/>
                </a:lnTo>
                <a:lnTo>
                  <a:pt x="385" y="223"/>
                </a:lnTo>
                <a:lnTo>
                  <a:pt x="385" y="195"/>
                </a:lnTo>
                <a:lnTo>
                  <a:pt x="385" y="139"/>
                </a:lnTo>
                <a:lnTo>
                  <a:pt x="385" y="223"/>
                </a:lnTo>
                <a:lnTo>
                  <a:pt x="385" y="63"/>
                </a:lnTo>
                <a:lnTo>
                  <a:pt x="385" y="195"/>
                </a:lnTo>
                <a:lnTo>
                  <a:pt x="392" y="104"/>
                </a:lnTo>
                <a:lnTo>
                  <a:pt x="392" y="223"/>
                </a:lnTo>
                <a:lnTo>
                  <a:pt x="392" y="56"/>
                </a:lnTo>
                <a:lnTo>
                  <a:pt x="392" y="174"/>
                </a:lnTo>
                <a:lnTo>
                  <a:pt x="392" y="223"/>
                </a:lnTo>
                <a:lnTo>
                  <a:pt x="392" y="14"/>
                </a:lnTo>
                <a:lnTo>
                  <a:pt x="398" y="174"/>
                </a:lnTo>
                <a:lnTo>
                  <a:pt x="398" y="223"/>
                </a:lnTo>
                <a:lnTo>
                  <a:pt x="404" y="223"/>
                </a:lnTo>
                <a:lnTo>
                  <a:pt x="411" y="223"/>
                </a:lnTo>
                <a:lnTo>
                  <a:pt x="417" y="223"/>
                </a:lnTo>
                <a:lnTo>
                  <a:pt x="424" y="223"/>
                </a:lnTo>
                <a:lnTo>
                  <a:pt x="430" y="223"/>
                </a:lnTo>
                <a:lnTo>
                  <a:pt x="436" y="223"/>
                </a:lnTo>
                <a:lnTo>
                  <a:pt x="443" y="223"/>
                </a:lnTo>
                <a:lnTo>
                  <a:pt x="449" y="223"/>
                </a:lnTo>
                <a:lnTo>
                  <a:pt x="449" y="14"/>
                </a:lnTo>
                <a:lnTo>
                  <a:pt x="449" y="7"/>
                </a:lnTo>
                <a:lnTo>
                  <a:pt x="449" y="160"/>
                </a:lnTo>
                <a:lnTo>
                  <a:pt x="449" y="223"/>
                </a:lnTo>
                <a:lnTo>
                  <a:pt x="456" y="223"/>
                </a:lnTo>
                <a:lnTo>
                  <a:pt x="462" y="223"/>
                </a:lnTo>
                <a:lnTo>
                  <a:pt x="469" y="223"/>
                </a:lnTo>
                <a:lnTo>
                  <a:pt x="475" y="223"/>
                </a:lnTo>
                <a:lnTo>
                  <a:pt x="481" y="223"/>
                </a:lnTo>
                <a:lnTo>
                  <a:pt x="488" y="223"/>
                </a:lnTo>
                <a:lnTo>
                  <a:pt x="494" y="223"/>
                </a:lnTo>
                <a:lnTo>
                  <a:pt x="494" y="181"/>
                </a:lnTo>
                <a:lnTo>
                  <a:pt x="494" y="223"/>
                </a:lnTo>
                <a:lnTo>
                  <a:pt x="501" y="223"/>
                </a:lnTo>
                <a:lnTo>
                  <a:pt x="507" y="223"/>
                </a:lnTo>
                <a:lnTo>
                  <a:pt x="513" y="223"/>
                </a:lnTo>
                <a:lnTo>
                  <a:pt x="520" y="223"/>
                </a:lnTo>
                <a:lnTo>
                  <a:pt x="526" y="223"/>
                </a:lnTo>
                <a:lnTo>
                  <a:pt x="533" y="223"/>
                </a:lnTo>
                <a:lnTo>
                  <a:pt x="539" y="223"/>
                </a:lnTo>
                <a:lnTo>
                  <a:pt x="546" y="160"/>
                </a:lnTo>
                <a:lnTo>
                  <a:pt x="546" y="223"/>
                </a:lnTo>
                <a:lnTo>
                  <a:pt x="546" y="188"/>
                </a:lnTo>
                <a:lnTo>
                  <a:pt x="546" y="160"/>
                </a:lnTo>
                <a:lnTo>
                  <a:pt x="546" y="223"/>
                </a:lnTo>
                <a:lnTo>
                  <a:pt x="546" y="139"/>
                </a:lnTo>
                <a:lnTo>
                  <a:pt x="552" y="132"/>
                </a:lnTo>
                <a:lnTo>
                  <a:pt x="552" y="209"/>
                </a:lnTo>
                <a:lnTo>
                  <a:pt x="552" y="223"/>
                </a:lnTo>
                <a:lnTo>
                  <a:pt x="558" y="223"/>
                </a:lnTo>
                <a:lnTo>
                  <a:pt x="565" y="223"/>
                </a:lnTo>
                <a:lnTo>
                  <a:pt x="565" y="42"/>
                </a:lnTo>
                <a:lnTo>
                  <a:pt x="565" y="216"/>
                </a:lnTo>
                <a:lnTo>
                  <a:pt x="565" y="223"/>
                </a:lnTo>
                <a:lnTo>
                  <a:pt x="571" y="223"/>
                </a:lnTo>
                <a:lnTo>
                  <a:pt x="571" y="14"/>
                </a:lnTo>
                <a:lnTo>
                  <a:pt x="571" y="223"/>
                </a:lnTo>
                <a:lnTo>
                  <a:pt x="578" y="223"/>
                </a:lnTo>
                <a:lnTo>
                  <a:pt x="584" y="223"/>
                </a:lnTo>
                <a:lnTo>
                  <a:pt x="590" y="223"/>
                </a:lnTo>
                <a:lnTo>
                  <a:pt x="597" y="223"/>
                </a:lnTo>
                <a:lnTo>
                  <a:pt x="603" y="223"/>
                </a:lnTo>
                <a:lnTo>
                  <a:pt x="610" y="223"/>
                </a:lnTo>
                <a:lnTo>
                  <a:pt x="616" y="223"/>
                </a:lnTo>
                <a:lnTo>
                  <a:pt x="622" y="223"/>
                </a:lnTo>
                <a:lnTo>
                  <a:pt x="629" y="223"/>
                </a:lnTo>
                <a:lnTo>
                  <a:pt x="635" y="223"/>
                </a:lnTo>
                <a:lnTo>
                  <a:pt x="635" y="174"/>
                </a:lnTo>
                <a:lnTo>
                  <a:pt x="635" y="49"/>
                </a:lnTo>
                <a:lnTo>
                  <a:pt x="635" y="223"/>
                </a:lnTo>
                <a:lnTo>
                  <a:pt x="635" y="209"/>
                </a:lnTo>
                <a:lnTo>
                  <a:pt x="635" y="223"/>
                </a:lnTo>
                <a:lnTo>
                  <a:pt x="642" y="223"/>
                </a:lnTo>
                <a:lnTo>
                  <a:pt x="642" y="188"/>
                </a:lnTo>
                <a:lnTo>
                  <a:pt x="642" y="223"/>
                </a:lnTo>
                <a:lnTo>
                  <a:pt x="648" y="223"/>
                </a:lnTo>
                <a:lnTo>
                  <a:pt x="648" y="111"/>
                </a:lnTo>
                <a:lnTo>
                  <a:pt x="648" y="223"/>
                </a:lnTo>
                <a:lnTo>
                  <a:pt x="655" y="223"/>
                </a:lnTo>
                <a:lnTo>
                  <a:pt x="655" y="181"/>
                </a:lnTo>
                <a:lnTo>
                  <a:pt x="655" y="223"/>
                </a:lnTo>
                <a:lnTo>
                  <a:pt x="661" y="223"/>
                </a:lnTo>
                <a:lnTo>
                  <a:pt x="667" y="223"/>
                </a:lnTo>
                <a:lnTo>
                  <a:pt x="674" y="223"/>
                </a:lnTo>
                <a:lnTo>
                  <a:pt x="680" y="223"/>
                </a:lnTo>
                <a:lnTo>
                  <a:pt x="687" y="223"/>
                </a:lnTo>
                <a:lnTo>
                  <a:pt x="693" y="223"/>
                </a:lnTo>
                <a:lnTo>
                  <a:pt x="699" y="223"/>
                </a:lnTo>
                <a:lnTo>
                  <a:pt x="699" y="76"/>
                </a:lnTo>
                <a:lnTo>
                  <a:pt x="699" y="160"/>
                </a:lnTo>
                <a:lnTo>
                  <a:pt x="699" y="223"/>
                </a:lnTo>
                <a:lnTo>
                  <a:pt x="699" y="0"/>
                </a:lnTo>
                <a:lnTo>
                  <a:pt x="699" y="223"/>
                </a:lnTo>
                <a:lnTo>
                  <a:pt x="706" y="223"/>
                </a:lnTo>
                <a:lnTo>
                  <a:pt x="712" y="223"/>
                </a:lnTo>
                <a:lnTo>
                  <a:pt x="719" y="223"/>
                </a:lnTo>
                <a:lnTo>
                  <a:pt x="725" y="223"/>
                </a:lnTo>
                <a:lnTo>
                  <a:pt x="732" y="223"/>
                </a:lnTo>
                <a:lnTo>
                  <a:pt x="738" y="223"/>
                </a:lnTo>
                <a:lnTo>
                  <a:pt x="744" y="223"/>
                </a:lnTo>
                <a:lnTo>
                  <a:pt x="751" y="223"/>
                </a:lnTo>
                <a:lnTo>
                  <a:pt x="757" y="223"/>
                </a:lnTo>
                <a:lnTo>
                  <a:pt x="764" y="223"/>
                </a:lnTo>
                <a:lnTo>
                  <a:pt x="770" y="223"/>
                </a:lnTo>
                <a:lnTo>
                  <a:pt x="776" y="223"/>
                </a:lnTo>
                <a:lnTo>
                  <a:pt x="783" y="223"/>
                </a:lnTo>
                <a:lnTo>
                  <a:pt x="783" y="216"/>
                </a:lnTo>
                <a:lnTo>
                  <a:pt x="783" y="146"/>
                </a:lnTo>
                <a:lnTo>
                  <a:pt x="783" y="223"/>
                </a:lnTo>
                <a:lnTo>
                  <a:pt x="789" y="209"/>
                </a:lnTo>
                <a:lnTo>
                  <a:pt x="789" y="188"/>
                </a:lnTo>
                <a:lnTo>
                  <a:pt x="789" y="111"/>
                </a:lnTo>
                <a:lnTo>
                  <a:pt x="789" y="223"/>
                </a:lnTo>
                <a:lnTo>
                  <a:pt x="789" y="216"/>
                </a:lnTo>
                <a:lnTo>
                  <a:pt x="789" y="125"/>
                </a:lnTo>
                <a:lnTo>
                  <a:pt x="796" y="223"/>
                </a:lnTo>
                <a:lnTo>
                  <a:pt x="796" y="125"/>
                </a:lnTo>
                <a:lnTo>
                  <a:pt x="796" y="209"/>
                </a:lnTo>
                <a:lnTo>
                  <a:pt x="796" y="223"/>
                </a:lnTo>
                <a:lnTo>
                  <a:pt x="802" y="223"/>
                </a:lnTo>
                <a:lnTo>
                  <a:pt x="809" y="223"/>
                </a:lnTo>
                <a:lnTo>
                  <a:pt x="815" y="223"/>
                </a:lnTo>
                <a:lnTo>
                  <a:pt x="821" y="223"/>
                </a:lnTo>
                <a:lnTo>
                  <a:pt x="821" y="216"/>
                </a:lnTo>
                <a:lnTo>
                  <a:pt x="821" y="83"/>
                </a:lnTo>
                <a:lnTo>
                  <a:pt x="828" y="139"/>
                </a:lnTo>
                <a:lnTo>
                  <a:pt x="828" y="223"/>
                </a:lnTo>
                <a:lnTo>
                  <a:pt x="828" y="90"/>
                </a:lnTo>
                <a:lnTo>
                  <a:pt x="828" y="223"/>
                </a:lnTo>
                <a:lnTo>
                  <a:pt x="834" y="223"/>
                </a:lnTo>
                <a:lnTo>
                  <a:pt x="841" y="223"/>
                </a:lnTo>
                <a:lnTo>
                  <a:pt x="847" y="223"/>
                </a:lnTo>
                <a:lnTo>
                  <a:pt x="853" y="223"/>
                </a:lnTo>
                <a:lnTo>
                  <a:pt x="860" y="223"/>
                </a:lnTo>
                <a:lnTo>
                  <a:pt x="866" y="223"/>
                </a:lnTo>
                <a:lnTo>
                  <a:pt x="866" y="181"/>
                </a:lnTo>
                <a:lnTo>
                  <a:pt x="866" y="223"/>
                </a:lnTo>
                <a:lnTo>
                  <a:pt x="866" y="188"/>
                </a:lnTo>
                <a:lnTo>
                  <a:pt x="866" y="174"/>
                </a:lnTo>
                <a:lnTo>
                  <a:pt x="873" y="223"/>
                </a:lnTo>
                <a:lnTo>
                  <a:pt x="879" y="223"/>
                </a:lnTo>
                <a:lnTo>
                  <a:pt x="885" y="223"/>
                </a:lnTo>
                <a:lnTo>
                  <a:pt x="892" y="223"/>
                </a:lnTo>
                <a:lnTo>
                  <a:pt x="898" y="223"/>
                </a:lnTo>
                <a:lnTo>
                  <a:pt x="905" y="223"/>
                </a:lnTo>
                <a:lnTo>
                  <a:pt x="911" y="223"/>
                </a:lnTo>
                <a:lnTo>
                  <a:pt x="911" y="195"/>
                </a:lnTo>
                <a:lnTo>
                  <a:pt x="911" y="223"/>
                </a:lnTo>
                <a:lnTo>
                  <a:pt x="918" y="223"/>
                </a:lnTo>
                <a:lnTo>
                  <a:pt x="924" y="223"/>
                </a:lnTo>
                <a:lnTo>
                  <a:pt x="930" y="223"/>
                </a:lnTo>
                <a:lnTo>
                  <a:pt x="937" y="223"/>
                </a:lnTo>
                <a:lnTo>
                  <a:pt x="943" y="223"/>
                </a:lnTo>
                <a:lnTo>
                  <a:pt x="950" y="223"/>
                </a:lnTo>
                <a:lnTo>
                  <a:pt x="956" y="223"/>
                </a:lnTo>
                <a:lnTo>
                  <a:pt x="962" y="223"/>
                </a:lnTo>
                <a:lnTo>
                  <a:pt x="969" y="223"/>
                </a:lnTo>
                <a:lnTo>
                  <a:pt x="975" y="223"/>
                </a:lnTo>
                <a:lnTo>
                  <a:pt x="975" y="209"/>
                </a:lnTo>
                <a:lnTo>
                  <a:pt x="975" y="216"/>
                </a:lnTo>
                <a:lnTo>
                  <a:pt x="975" y="118"/>
                </a:lnTo>
                <a:lnTo>
                  <a:pt x="982" y="132"/>
                </a:lnTo>
                <a:lnTo>
                  <a:pt x="982" y="209"/>
                </a:lnTo>
                <a:lnTo>
                  <a:pt x="982" y="195"/>
                </a:lnTo>
                <a:lnTo>
                  <a:pt x="982" y="223"/>
                </a:lnTo>
                <a:lnTo>
                  <a:pt x="982" y="111"/>
                </a:lnTo>
                <a:lnTo>
                  <a:pt x="982" y="90"/>
                </a:lnTo>
                <a:lnTo>
                  <a:pt x="982" y="174"/>
                </a:lnTo>
                <a:lnTo>
                  <a:pt x="988" y="223"/>
                </a:lnTo>
                <a:lnTo>
                  <a:pt x="995" y="90"/>
                </a:lnTo>
                <a:lnTo>
                  <a:pt x="995" y="49"/>
                </a:lnTo>
                <a:lnTo>
                  <a:pt x="995" y="70"/>
                </a:lnTo>
                <a:lnTo>
                  <a:pt x="995" y="223"/>
                </a:lnTo>
                <a:lnTo>
                  <a:pt x="1001" y="223"/>
                </a:lnTo>
                <a:lnTo>
                  <a:pt x="1007" y="223"/>
                </a:lnTo>
                <a:lnTo>
                  <a:pt x="1014" y="223"/>
                </a:lnTo>
                <a:lnTo>
                  <a:pt x="1020" y="223"/>
                </a:lnTo>
                <a:lnTo>
                  <a:pt x="1027" y="223"/>
                </a:lnTo>
                <a:lnTo>
                  <a:pt x="1033" y="223"/>
                </a:lnTo>
                <a:lnTo>
                  <a:pt x="1039" y="223"/>
                </a:lnTo>
                <a:lnTo>
                  <a:pt x="1046" y="223"/>
                </a:lnTo>
                <a:lnTo>
                  <a:pt x="1052" y="223"/>
                </a:lnTo>
                <a:lnTo>
                  <a:pt x="1059" y="223"/>
                </a:lnTo>
                <a:lnTo>
                  <a:pt x="1065" y="223"/>
                </a:lnTo>
                <a:lnTo>
                  <a:pt x="1072" y="223"/>
                </a:lnTo>
                <a:lnTo>
                  <a:pt x="1078" y="223"/>
                </a:lnTo>
                <a:lnTo>
                  <a:pt x="1084" y="223"/>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487" name="Rectangle 247"/>
          <p:cNvSpPr>
            <a:spLocks noChangeArrowheads="1"/>
          </p:cNvSpPr>
          <p:nvPr/>
        </p:nvSpPr>
        <p:spPr bwMode="auto">
          <a:xfrm>
            <a:off x="1139825" y="2505075"/>
            <a:ext cx="153035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BEDROOM: Movement           </a:t>
            </a:r>
          </a:p>
        </p:txBody>
      </p:sp>
      <p:sp>
        <p:nvSpPr>
          <p:cNvPr id="1290488" name="Line 248"/>
          <p:cNvSpPr>
            <a:spLocks noChangeShapeType="1"/>
          </p:cNvSpPr>
          <p:nvPr/>
        </p:nvSpPr>
        <p:spPr bwMode="auto">
          <a:xfrm>
            <a:off x="3919538"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89" name="Line 249"/>
          <p:cNvSpPr>
            <a:spLocks noChangeShapeType="1"/>
          </p:cNvSpPr>
          <p:nvPr/>
        </p:nvSpPr>
        <p:spPr bwMode="auto">
          <a:xfrm>
            <a:off x="3919538" y="253206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0" name="Line 250"/>
          <p:cNvSpPr>
            <a:spLocks noChangeShapeType="1"/>
          </p:cNvSpPr>
          <p:nvPr/>
        </p:nvSpPr>
        <p:spPr bwMode="auto">
          <a:xfrm flipV="1">
            <a:off x="3919538"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1" name="Line 251"/>
          <p:cNvSpPr>
            <a:spLocks noChangeShapeType="1"/>
          </p:cNvSpPr>
          <p:nvPr/>
        </p:nvSpPr>
        <p:spPr bwMode="auto">
          <a:xfrm flipV="1">
            <a:off x="5530850"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2" name="Line 252"/>
          <p:cNvSpPr>
            <a:spLocks noChangeShapeType="1"/>
          </p:cNvSpPr>
          <p:nvPr/>
        </p:nvSpPr>
        <p:spPr bwMode="auto">
          <a:xfrm>
            <a:off x="3919538" y="2532063"/>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3" name="Line 253"/>
          <p:cNvSpPr>
            <a:spLocks noChangeShapeType="1"/>
          </p:cNvSpPr>
          <p:nvPr/>
        </p:nvSpPr>
        <p:spPr bwMode="auto">
          <a:xfrm>
            <a:off x="5530850"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4" name="Line 254"/>
          <p:cNvSpPr>
            <a:spLocks noChangeShapeType="1"/>
          </p:cNvSpPr>
          <p:nvPr/>
        </p:nvSpPr>
        <p:spPr bwMode="auto">
          <a:xfrm>
            <a:off x="3919538"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5" name="Line 255"/>
          <p:cNvSpPr>
            <a:spLocks noChangeShapeType="1"/>
          </p:cNvSpPr>
          <p:nvPr/>
        </p:nvSpPr>
        <p:spPr bwMode="auto">
          <a:xfrm flipV="1">
            <a:off x="3919538"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6" name="Line 256"/>
          <p:cNvSpPr>
            <a:spLocks noChangeShapeType="1"/>
          </p:cNvSpPr>
          <p:nvPr/>
        </p:nvSpPr>
        <p:spPr bwMode="auto">
          <a:xfrm>
            <a:off x="3919538" y="3173413"/>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497" name="Line 257"/>
          <p:cNvSpPr>
            <a:spLocks noChangeShapeType="1"/>
          </p:cNvSpPr>
          <p:nvPr/>
        </p:nvSpPr>
        <p:spPr bwMode="auto">
          <a:xfrm flipV="1">
            <a:off x="3919538"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98" name="Line 258"/>
          <p:cNvSpPr>
            <a:spLocks noChangeShapeType="1"/>
          </p:cNvSpPr>
          <p:nvPr/>
        </p:nvSpPr>
        <p:spPr bwMode="auto">
          <a:xfrm>
            <a:off x="3919538"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499" name="Rectangle 259"/>
          <p:cNvSpPr>
            <a:spLocks noChangeArrowheads="1"/>
          </p:cNvSpPr>
          <p:nvPr/>
        </p:nvSpPr>
        <p:spPr bwMode="auto">
          <a:xfrm>
            <a:off x="3810000" y="318452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500" name="Line 260"/>
          <p:cNvSpPr>
            <a:spLocks noChangeShapeType="1"/>
          </p:cNvSpPr>
          <p:nvPr/>
        </p:nvSpPr>
        <p:spPr bwMode="auto">
          <a:xfrm flipV="1">
            <a:off x="4325938"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1" name="Line 261"/>
          <p:cNvSpPr>
            <a:spLocks noChangeShapeType="1"/>
          </p:cNvSpPr>
          <p:nvPr/>
        </p:nvSpPr>
        <p:spPr bwMode="auto">
          <a:xfrm>
            <a:off x="4325938"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2" name="Rectangle 262"/>
          <p:cNvSpPr>
            <a:spLocks noChangeArrowheads="1"/>
          </p:cNvSpPr>
          <p:nvPr/>
        </p:nvSpPr>
        <p:spPr bwMode="auto">
          <a:xfrm>
            <a:off x="4217988" y="318452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503" name="Line 263"/>
          <p:cNvSpPr>
            <a:spLocks noChangeShapeType="1"/>
          </p:cNvSpPr>
          <p:nvPr/>
        </p:nvSpPr>
        <p:spPr bwMode="auto">
          <a:xfrm flipV="1">
            <a:off x="4725988"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4" name="Line 264"/>
          <p:cNvSpPr>
            <a:spLocks noChangeShapeType="1"/>
          </p:cNvSpPr>
          <p:nvPr/>
        </p:nvSpPr>
        <p:spPr bwMode="auto">
          <a:xfrm>
            <a:off x="4725988"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5" name="Rectangle 265"/>
          <p:cNvSpPr>
            <a:spLocks noChangeArrowheads="1"/>
          </p:cNvSpPr>
          <p:nvPr/>
        </p:nvSpPr>
        <p:spPr bwMode="auto">
          <a:xfrm>
            <a:off x="4579938" y="3184525"/>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506" name="Line 266"/>
          <p:cNvSpPr>
            <a:spLocks noChangeShapeType="1"/>
          </p:cNvSpPr>
          <p:nvPr/>
        </p:nvSpPr>
        <p:spPr bwMode="auto">
          <a:xfrm flipV="1">
            <a:off x="5132388"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7" name="Line 267"/>
          <p:cNvSpPr>
            <a:spLocks noChangeShapeType="1"/>
          </p:cNvSpPr>
          <p:nvPr/>
        </p:nvSpPr>
        <p:spPr bwMode="auto">
          <a:xfrm>
            <a:off x="5132388"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08" name="Rectangle 268"/>
          <p:cNvSpPr>
            <a:spLocks noChangeArrowheads="1"/>
          </p:cNvSpPr>
          <p:nvPr/>
        </p:nvSpPr>
        <p:spPr bwMode="auto">
          <a:xfrm>
            <a:off x="4986338" y="3184525"/>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509" name="Line 269"/>
          <p:cNvSpPr>
            <a:spLocks noChangeShapeType="1"/>
          </p:cNvSpPr>
          <p:nvPr/>
        </p:nvSpPr>
        <p:spPr bwMode="auto">
          <a:xfrm flipV="1">
            <a:off x="5530850"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10" name="Line 270"/>
          <p:cNvSpPr>
            <a:spLocks noChangeShapeType="1"/>
          </p:cNvSpPr>
          <p:nvPr/>
        </p:nvSpPr>
        <p:spPr bwMode="auto">
          <a:xfrm>
            <a:off x="5530850"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11" name="Rectangle 271"/>
          <p:cNvSpPr>
            <a:spLocks noChangeArrowheads="1"/>
          </p:cNvSpPr>
          <p:nvPr/>
        </p:nvSpPr>
        <p:spPr bwMode="auto">
          <a:xfrm>
            <a:off x="5386388"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512" name="Line 272"/>
          <p:cNvSpPr>
            <a:spLocks noChangeShapeType="1"/>
          </p:cNvSpPr>
          <p:nvPr/>
        </p:nvSpPr>
        <p:spPr bwMode="auto">
          <a:xfrm>
            <a:off x="3919538" y="31734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13" name="Line 273"/>
          <p:cNvSpPr>
            <a:spLocks noChangeShapeType="1"/>
          </p:cNvSpPr>
          <p:nvPr/>
        </p:nvSpPr>
        <p:spPr bwMode="auto">
          <a:xfrm flipH="1">
            <a:off x="5513388" y="31734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14" name="Rectangle 274"/>
          <p:cNvSpPr>
            <a:spLocks noChangeArrowheads="1"/>
          </p:cNvSpPr>
          <p:nvPr/>
        </p:nvSpPr>
        <p:spPr bwMode="auto">
          <a:xfrm>
            <a:off x="3729038" y="30400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515" name="Line 275"/>
          <p:cNvSpPr>
            <a:spLocks noChangeShapeType="1"/>
          </p:cNvSpPr>
          <p:nvPr/>
        </p:nvSpPr>
        <p:spPr bwMode="auto">
          <a:xfrm>
            <a:off x="3919538" y="28527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16" name="Line 276"/>
          <p:cNvSpPr>
            <a:spLocks noChangeShapeType="1"/>
          </p:cNvSpPr>
          <p:nvPr/>
        </p:nvSpPr>
        <p:spPr bwMode="auto">
          <a:xfrm flipH="1">
            <a:off x="5513388" y="28527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17" name="Rectangle 277"/>
          <p:cNvSpPr>
            <a:spLocks noChangeArrowheads="1"/>
          </p:cNvSpPr>
          <p:nvPr/>
        </p:nvSpPr>
        <p:spPr bwMode="auto">
          <a:xfrm>
            <a:off x="3629025" y="2719388"/>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518" name="Line 278"/>
          <p:cNvSpPr>
            <a:spLocks noChangeShapeType="1"/>
          </p:cNvSpPr>
          <p:nvPr/>
        </p:nvSpPr>
        <p:spPr bwMode="auto">
          <a:xfrm>
            <a:off x="3919538" y="25320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19" name="Line 279"/>
          <p:cNvSpPr>
            <a:spLocks noChangeShapeType="1"/>
          </p:cNvSpPr>
          <p:nvPr/>
        </p:nvSpPr>
        <p:spPr bwMode="auto">
          <a:xfrm flipH="1">
            <a:off x="5513388" y="25320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0" name="Rectangle 280"/>
          <p:cNvSpPr>
            <a:spLocks noChangeArrowheads="1"/>
          </p:cNvSpPr>
          <p:nvPr/>
        </p:nvSpPr>
        <p:spPr bwMode="auto">
          <a:xfrm>
            <a:off x="3729038" y="239871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521" name="Line 281"/>
          <p:cNvSpPr>
            <a:spLocks noChangeShapeType="1"/>
          </p:cNvSpPr>
          <p:nvPr/>
        </p:nvSpPr>
        <p:spPr bwMode="auto">
          <a:xfrm>
            <a:off x="3919538" y="31734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2" name="Line 282"/>
          <p:cNvSpPr>
            <a:spLocks noChangeShapeType="1"/>
          </p:cNvSpPr>
          <p:nvPr/>
        </p:nvSpPr>
        <p:spPr bwMode="auto">
          <a:xfrm>
            <a:off x="3919538" y="253206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3" name="Line 283"/>
          <p:cNvSpPr>
            <a:spLocks noChangeShapeType="1"/>
          </p:cNvSpPr>
          <p:nvPr/>
        </p:nvSpPr>
        <p:spPr bwMode="auto">
          <a:xfrm flipV="1">
            <a:off x="3919538"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4" name="Line 284"/>
          <p:cNvSpPr>
            <a:spLocks noChangeShapeType="1"/>
          </p:cNvSpPr>
          <p:nvPr/>
        </p:nvSpPr>
        <p:spPr bwMode="auto">
          <a:xfrm flipV="1">
            <a:off x="5530850"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5" name="Line 285"/>
          <p:cNvSpPr>
            <a:spLocks noChangeShapeType="1"/>
          </p:cNvSpPr>
          <p:nvPr/>
        </p:nvSpPr>
        <p:spPr bwMode="auto">
          <a:xfrm>
            <a:off x="3919538" y="3173413"/>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6" name="Line 286"/>
          <p:cNvSpPr>
            <a:spLocks noChangeShapeType="1"/>
          </p:cNvSpPr>
          <p:nvPr/>
        </p:nvSpPr>
        <p:spPr bwMode="auto">
          <a:xfrm>
            <a:off x="5530850" y="253206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27" name="Freeform 287"/>
          <p:cNvSpPr>
            <a:spLocks/>
          </p:cNvSpPr>
          <p:nvPr/>
        </p:nvSpPr>
        <p:spPr bwMode="auto">
          <a:xfrm>
            <a:off x="3983038" y="2532063"/>
            <a:ext cx="1531937" cy="642937"/>
          </a:xfrm>
          <a:custGeom>
            <a:avLst/>
            <a:gdLst/>
            <a:ahLst/>
            <a:cxnLst>
              <a:cxn ang="0">
                <a:pos x="12" y="404"/>
              </a:cxn>
              <a:cxn ang="0">
                <a:pos x="32" y="404"/>
              </a:cxn>
              <a:cxn ang="0">
                <a:pos x="51" y="404"/>
              </a:cxn>
              <a:cxn ang="0">
                <a:pos x="70" y="404"/>
              </a:cxn>
              <a:cxn ang="0">
                <a:pos x="89" y="404"/>
              </a:cxn>
              <a:cxn ang="0">
                <a:pos x="109" y="404"/>
              </a:cxn>
              <a:cxn ang="0">
                <a:pos x="128" y="404"/>
              </a:cxn>
              <a:cxn ang="0">
                <a:pos x="147" y="404"/>
              </a:cxn>
              <a:cxn ang="0">
                <a:pos x="166" y="404"/>
              </a:cxn>
              <a:cxn ang="0">
                <a:pos x="186" y="404"/>
              </a:cxn>
              <a:cxn ang="0">
                <a:pos x="205" y="404"/>
              </a:cxn>
              <a:cxn ang="0">
                <a:pos x="224" y="404"/>
              </a:cxn>
              <a:cxn ang="0">
                <a:pos x="243" y="404"/>
              </a:cxn>
              <a:cxn ang="0">
                <a:pos x="263" y="404"/>
              </a:cxn>
              <a:cxn ang="0">
                <a:pos x="282" y="404"/>
              </a:cxn>
              <a:cxn ang="0">
                <a:pos x="301" y="404"/>
              </a:cxn>
              <a:cxn ang="0">
                <a:pos x="320" y="404"/>
              </a:cxn>
              <a:cxn ang="0">
                <a:pos x="340" y="404"/>
              </a:cxn>
              <a:cxn ang="0">
                <a:pos x="359" y="404"/>
              </a:cxn>
              <a:cxn ang="0">
                <a:pos x="365" y="404"/>
              </a:cxn>
              <a:cxn ang="0">
                <a:pos x="384" y="404"/>
              </a:cxn>
              <a:cxn ang="0">
                <a:pos x="404" y="404"/>
              </a:cxn>
              <a:cxn ang="0">
                <a:pos x="423" y="404"/>
              </a:cxn>
              <a:cxn ang="0">
                <a:pos x="442" y="404"/>
              </a:cxn>
              <a:cxn ang="0">
                <a:pos x="449" y="404"/>
              </a:cxn>
              <a:cxn ang="0">
                <a:pos x="468" y="404"/>
              </a:cxn>
              <a:cxn ang="0">
                <a:pos x="487" y="404"/>
              </a:cxn>
              <a:cxn ang="0">
                <a:pos x="506" y="404"/>
              </a:cxn>
              <a:cxn ang="0">
                <a:pos x="526" y="404"/>
              </a:cxn>
              <a:cxn ang="0">
                <a:pos x="545" y="404"/>
              </a:cxn>
              <a:cxn ang="0">
                <a:pos x="558" y="0"/>
              </a:cxn>
              <a:cxn ang="0">
                <a:pos x="570" y="404"/>
              </a:cxn>
              <a:cxn ang="0">
                <a:pos x="590" y="404"/>
              </a:cxn>
              <a:cxn ang="0">
                <a:pos x="603" y="0"/>
              </a:cxn>
              <a:cxn ang="0">
                <a:pos x="615" y="404"/>
              </a:cxn>
              <a:cxn ang="0">
                <a:pos x="635" y="404"/>
              </a:cxn>
              <a:cxn ang="0">
                <a:pos x="654" y="404"/>
              </a:cxn>
              <a:cxn ang="0">
                <a:pos x="673" y="404"/>
              </a:cxn>
              <a:cxn ang="0">
                <a:pos x="692" y="404"/>
              </a:cxn>
              <a:cxn ang="0">
                <a:pos x="712" y="404"/>
              </a:cxn>
              <a:cxn ang="0">
                <a:pos x="724" y="0"/>
              </a:cxn>
              <a:cxn ang="0">
                <a:pos x="744" y="404"/>
              </a:cxn>
              <a:cxn ang="0">
                <a:pos x="763" y="404"/>
              </a:cxn>
              <a:cxn ang="0">
                <a:pos x="782" y="404"/>
              </a:cxn>
              <a:cxn ang="0">
                <a:pos x="801" y="404"/>
              </a:cxn>
              <a:cxn ang="0">
                <a:pos x="821" y="404"/>
              </a:cxn>
              <a:cxn ang="0">
                <a:pos x="840" y="404"/>
              </a:cxn>
              <a:cxn ang="0">
                <a:pos x="859" y="404"/>
              </a:cxn>
              <a:cxn ang="0">
                <a:pos x="878" y="404"/>
              </a:cxn>
              <a:cxn ang="0">
                <a:pos x="898" y="404"/>
              </a:cxn>
              <a:cxn ang="0">
                <a:pos x="917" y="404"/>
              </a:cxn>
              <a:cxn ang="0">
                <a:pos x="936" y="404"/>
              </a:cxn>
              <a:cxn ang="0">
                <a:pos x="955" y="404"/>
              </a:cxn>
              <a:cxn ang="0">
                <a:pos x="975" y="404"/>
              </a:cxn>
              <a:cxn ang="0">
                <a:pos x="987" y="0"/>
              </a:cxn>
              <a:cxn ang="0">
                <a:pos x="1000" y="404"/>
              </a:cxn>
              <a:cxn ang="0">
                <a:pos x="1019" y="404"/>
              </a:cxn>
              <a:cxn ang="0">
                <a:pos x="1039" y="404"/>
              </a:cxn>
              <a:cxn ang="0">
                <a:pos x="1058" y="404"/>
              </a:cxn>
              <a:cxn ang="0">
                <a:pos x="1077" y="404"/>
              </a:cxn>
            </a:cxnLst>
            <a:rect l="0" t="0" r="r" b="b"/>
            <a:pathLst>
              <a:path w="1085" h="405">
                <a:moveTo>
                  <a:pt x="0" y="404"/>
                </a:moveTo>
                <a:lnTo>
                  <a:pt x="6" y="404"/>
                </a:lnTo>
                <a:lnTo>
                  <a:pt x="12" y="404"/>
                </a:lnTo>
                <a:lnTo>
                  <a:pt x="19" y="404"/>
                </a:lnTo>
                <a:lnTo>
                  <a:pt x="25" y="404"/>
                </a:lnTo>
                <a:lnTo>
                  <a:pt x="32" y="404"/>
                </a:lnTo>
                <a:lnTo>
                  <a:pt x="38" y="404"/>
                </a:lnTo>
                <a:lnTo>
                  <a:pt x="44" y="404"/>
                </a:lnTo>
                <a:lnTo>
                  <a:pt x="51" y="404"/>
                </a:lnTo>
                <a:lnTo>
                  <a:pt x="57" y="404"/>
                </a:lnTo>
                <a:lnTo>
                  <a:pt x="64" y="404"/>
                </a:lnTo>
                <a:lnTo>
                  <a:pt x="70" y="404"/>
                </a:lnTo>
                <a:lnTo>
                  <a:pt x="77" y="404"/>
                </a:lnTo>
                <a:lnTo>
                  <a:pt x="83" y="404"/>
                </a:lnTo>
                <a:lnTo>
                  <a:pt x="89" y="404"/>
                </a:lnTo>
                <a:lnTo>
                  <a:pt x="96" y="404"/>
                </a:lnTo>
                <a:lnTo>
                  <a:pt x="102" y="404"/>
                </a:lnTo>
                <a:lnTo>
                  <a:pt x="109" y="404"/>
                </a:lnTo>
                <a:lnTo>
                  <a:pt x="115" y="404"/>
                </a:lnTo>
                <a:lnTo>
                  <a:pt x="121" y="404"/>
                </a:lnTo>
                <a:lnTo>
                  <a:pt x="128" y="404"/>
                </a:lnTo>
                <a:lnTo>
                  <a:pt x="134" y="404"/>
                </a:lnTo>
                <a:lnTo>
                  <a:pt x="141" y="404"/>
                </a:lnTo>
                <a:lnTo>
                  <a:pt x="147" y="404"/>
                </a:lnTo>
                <a:lnTo>
                  <a:pt x="153" y="404"/>
                </a:lnTo>
                <a:lnTo>
                  <a:pt x="160" y="404"/>
                </a:lnTo>
                <a:lnTo>
                  <a:pt x="166" y="404"/>
                </a:lnTo>
                <a:lnTo>
                  <a:pt x="173" y="404"/>
                </a:lnTo>
                <a:lnTo>
                  <a:pt x="179" y="404"/>
                </a:lnTo>
                <a:lnTo>
                  <a:pt x="186" y="404"/>
                </a:lnTo>
                <a:lnTo>
                  <a:pt x="192" y="404"/>
                </a:lnTo>
                <a:lnTo>
                  <a:pt x="198" y="404"/>
                </a:lnTo>
                <a:lnTo>
                  <a:pt x="205" y="404"/>
                </a:lnTo>
                <a:lnTo>
                  <a:pt x="211" y="404"/>
                </a:lnTo>
                <a:lnTo>
                  <a:pt x="218" y="404"/>
                </a:lnTo>
                <a:lnTo>
                  <a:pt x="224" y="404"/>
                </a:lnTo>
                <a:lnTo>
                  <a:pt x="230" y="404"/>
                </a:lnTo>
                <a:lnTo>
                  <a:pt x="237" y="404"/>
                </a:lnTo>
                <a:lnTo>
                  <a:pt x="243" y="404"/>
                </a:lnTo>
                <a:lnTo>
                  <a:pt x="250" y="404"/>
                </a:lnTo>
                <a:lnTo>
                  <a:pt x="256" y="404"/>
                </a:lnTo>
                <a:lnTo>
                  <a:pt x="263" y="404"/>
                </a:lnTo>
                <a:lnTo>
                  <a:pt x="269" y="404"/>
                </a:lnTo>
                <a:lnTo>
                  <a:pt x="275" y="404"/>
                </a:lnTo>
                <a:lnTo>
                  <a:pt x="282" y="404"/>
                </a:lnTo>
                <a:lnTo>
                  <a:pt x="288" y="404"/>
                </a:lnTo>
                <a:lnTo>
                  <a:pt x="295" y="404"/>
                </a:lnTo>
                <a:lnTo>
                  <a:pt x="301" y="404"/>
                </a:lnTo>
                <a:lnTo>
                  <a:pt x="307" y="404"/>
                </a:lnTo>
                <a:lnTo>
                  <a:pt x="314" y="404"/>
                </a:lnTo>
                <a:lnTo>
                  <a:pt x="320" y="404"/>
                </a:lnTo>
                <a:lnTo>
                  <a:pt x="327" y="404"/>
                </a:lnTo>
                <a:lnTo>
                  <a:pt x="333" y="404"/>
                </a:lnTo>
                <a:lnTo>
                  <a:pt x="340" y="404"/>
                </a:lnTo>
                <a:lnTo>
                  <a:pt x="346" y="404"/>
                </a:lnTo>
                <a:lnTo>
                  <a:pt x="352" y="404"/>
                </a:lnTo>
                <a:lnTo>
                  <a:pt x="359" y="404"/>
                </a:lnTo>
                <a:lnTo>
                  <a:pt x="359" y="0"/>
                </a:lnTo>
                <a:lnTo>
                  <a:pt x="359" y="404"/>
                </a:lnTo>
                <a:lnTo>
                  <a:pt x="365" y="404"/>
                </a:lnTo>
                <a:lnTo>
                  <a:pt x="372" y="404"/>
                </a:lnTo>
                <a:lnTo>
                  <a:pt x="378" y="404"/>
                </a:lnTo>
                <a:lnTo>
                  <a:pt x="384" y="404"/>
                </a:lnTo>
                <a:lnTo>
                  <a:pt x="391" y="404"/>
                </a:lnTo>
                <a:lnTo>
                  <a:pt x="397" y="404"/>
                </a:lnTo>
                <a:lnTo>
                  <a:pt x="404" y="404"/>
                </a:lnTo>
                <a:lnTo>
                  <a:pt x="410" y="404"/>
                </a:lnTo>
                <a:lnTo>
                  <a:pt x="417" y="404"/>
                </a:lnTo>
                <a:lnTo>
                  <a:pt x="423" y="404"/>
                </a:lnTo>
                <a:lnTo>
                  <a:pt x="429" y="404"/>
                </a:lnTo>
                <a:lnTo>
                  <a:pt x="436" y="404"/>
                </a:lnTo>
                <a:lnTo>
                  <a:pt x="442" y="404"/>
                </a:lnTo>
                <a:lnTo>
                  <a:pt x="442" y="0"/>
                </a:lnTo>
                <a:lnTo>
                  <a:pt x="442" y="404"/>
                </a:lnTo>
                <a:lnTo>
                  <a:pt x="449" y="404"/>
                </a:lnTo>
                <a:lnTo>
                  <a:pt x="455" y="404"/>
                </a:lnTo>
                <a:lnTo>
                  <a:pt x="461" y="404"/>
                </a:lnTo>
                <a:lnTo>
                  <a:pt x="468" y="404"/>
                </a:lnTo>
                <a:lnTo>
                  <a:pt x="474" y="404"/>
                </a:lnTo>
                <a:lnTo>
                  <a:pt x="481" y="404"/>
                </a:lnTo>
                <a:lnTo>
                  <a:pt x="487" y="404"/>
                </a:lnTo>
                <a:lnTo>
                  <a:pt x="493" y="404"/>
                </a:lnTo>
                <a:lnTo>
                  <a:pt x="500" y="404"/>
                </a:lnTo>
                <a:lnTo>
                  <a:pt x="506" y="404"/>
                </a:lnTo>
                <a:lnTo>
                  <a:pt x="513" y="404"/>
                </a:lnTo>
                <a:lnTo>
                  <a:pt x="519" y="404"/>
                </a:lnTo>
                <a:lnTo>
                  <a:pt x="526" y="404"/>
                </a:lnTo>
                <a:lnTo>
                  <a:pt x="532" y="404"/>
                </a:lnTo>
                <a:lnTo>
                  <a:pt x="538" y="404"/>
                </a:lnTo>
                <a:lnTo>
                  <a:pt x="545" y="404"/>
                </a:lnTo>
                <a:lnTo>
                  <a:pt x="551" y="404"/>
                </a:lnTo>
                <a:lnTo>
                  <a:pt x="558" y="404"/>
                </a:lnTo>
                <a:lnTo>
                  <a:pt x="558" y="0"/>
                </a:lnTo>
                <a:lnTo>
                  <a:pt x="558" y="404"/>
                </a:lnTo>
                <a:lnTo>
                  <a:pt x="564" y="404"/>
                </a:lnTo>
                <a:lnTo>
                  <a:pt x="570" y="404"/>
                </a:lnTo>
                <a:lnTo>
                  <a:pt x="577" y="404"/>
                </a:lnTo>
                <a:lnTo>
                  <a:pt x="583" y="404"/>
                </a:lnTo>
                <a:lnTo>
                  <a:pt x="590" y="404"/>
                </a:lnTo>
                <a:lnTo>
                  <a:pt x="596" y="404"/>
                </a:lnTo>
                <a:lnTo>
                  <a:pt x="603" y="404"/>
                </a:lnTo>
                <a:lnTo>
                  <a:pt x="603" y="0"/>
                </a:lnTo>
                <a:lnTo>
                  <a:pt x="603" y="404"/>
                </a:lnTo>
                <a:lnTo>
                  <a:pt x="609" y="404"/>
                </a:lnTo>
                <a:lnTo>
                  <a:pt x="615" y="404"/>
                </a:lnTo>
                <a:lnTo>
                  <a:pt x="622" y="404"/>
                </a:lnTo>
                <a:lnTo>
                  <a:pt x="628" y="404"/>
                </a:lnTo>
                <a:lnTo>
                  <a:pt x="635" y="404"/>
                </a:lnTo>
                <a:lnTo>
                  <a:pt x="641" y="404"/>
                </a:lnTo>
                <a:lnTo>
                  <a:pt x="647" y="404"/>
                </a:lnTo>
                <a:lnTo>
                  <a:pt x="654" y="404"/>
                </a:lnTo>
                <a:lnTo>
                  <a:pt x="660" y="404"/>
                </a:lnTo>
                <a:lnTo>
                  <a:pt x="667" y="404"/>
                </a:lnTo>
                <a:lnTo>
                  <a:pt x="673" y="404"/>
                </a:lnTo>
                <a:lnTo>
                  <a:pt x="680" y="404"/>
                </a:lnTo>
                <a:lnTo>
                  <a:pt x="686" y="404"/>
                </a:lnTo>
                <a:lnTo>
                  <a:pt x="692" y="404"/>
                </a:lnTo>
                <a:lnTo>
                  <a:pt x="699" y="404"/>
                </a:lnTo>
                <a:lnTo>
                  <a:pt x="705" y="404"/>
                </a:lnTo>
                <a:lnTo>
                  <a:pt x="712" y="404"/>
                </a:lnTo>
                <a:lnTo>
                  <a:pt x="718" y="404"/>
                </a:lnTo>
                <a:lnTo>
                  <a:pt x="724" y="404"/>
                </a:lnTo>
                <a:lnTo>
                  <a:pt x="724" y="0"/>
                </a:lnTo>
                <a:lnTo>
                  <a:pt x="731" y="404"/>
                </a:lnTo>
                <a:lnTo>
                  <a:pt x="737" y="404"/>
                </a:lnTo>
                <a:lnTo>
                  <a:pt x="744" y="404"/>
                </a:lnTo>
                <a:lnTo>
                  <a:pt x="750" y="404"/>
                </a:lnTo>
                <a:lnTo>
                  <a:pt x="756" y="404"/>
                </a:lnTo>
                <a:lnTo>
                  <a:pt x="763" y="404"/>
                </a:lnTo>
                <a:lnTo>
                  <a:pt x="769" y="404"/>
                </a:lnTo>
                <a:lnTo>
                  <a:pt x="776" y="404"/>
                </a:lnTo>
                <a:lnTo>
                  <a:pt x="782" y="404"/>
                </a:lnTo>
                <a:lnTo>
                  <a:pt x="789" y="404"/>
                </a:lnTo>
                <a:lnTo>
                  <a:pt x="795" y="404"/>
                </a:lnTo>
                <a:lnTo>
                  <a:pt x="801" y="404"/>
                </a:lnTo>
                <a:lnTo>
                  <a:pt x="808" y="404"/>
                </a:lnTo>
                <a:lnTo>
                  <a:pt x="814" y="404"/>
                </a:lnTo>
                <a:lnTo>
                  <a:pt x="821" y="404"/>
                </a:lnTo>
                <a:lnTo>
                  <a:pt x="827" y="404"/>
                </a:lnTo>
                <a:lnTo>
                  <a:pt x="833" y="404"/>
                </a:lnTo>
                <a:lnTo>
                  <a:pt x="840" y="404"/>
                </a:lnTo>
                <a:lnTo>
                  <a:pt x="846" y="404"/>
                </a:lnTo>
                <a:lnTo>
                  <a:pt x="853" y="404"/>
                </a:lnTo>
                <a:lnTo>
                  <a:pt x="859" y="404"/>
                </a:lnTo>
                <a:lnTo>
                  <a:pt x="866" y="404"/>
                </a:lnTo>
                <a:lnTo>
                  <a:pt x="872" y="404"/>
                </a:lnTo>
                <a:lnTo>
                  <a:pt x="878" y="404"/>
                </a:lnTo>
                <a:lnTo>
                  <a:pt x="885" y="404"/>
                </a:lnTo>
                <a:lnTo>
                  <a:pt x="891" y="404"/>
                </a:lnTo>
                <a:lnTo>
                  <a:pt x="898" y="404"/>
                </a:lnTo>
                <a:lnTo>
                  <a:pt x="904" y="404"/>
                </a:lnTo>
                <a:lnTo>
                  <a:pt x="910" y="404"/>
                </a:lnTo>
                <a:lnTo>
                  <a:pt x="917" y="404"/>
                </a:lnTo>
                <a:lnTo>
                  <a:pt x="923" y="404"/>
                </a:lnTo>
                <a:lnTo>
                  <a:pt x="930" y="404"/>
                </a:lnTo>
                <a:lnTo>
                  <a:pt x="936" y="404"/>
                </a:lnTo>
                <a:lnTo>
                  <a:pt x="943" y="404"/>
                </a:lnTo>
                <a:lnTo>
                  <a:pt x="949" y="404"/>
                </a:lnTo>
                <a:lnTo>
                  <a:pt x="955" y="404"/>
                </a:lnTo>
                <a:lnTo>
                  <a:pt x="962" y="404"/>
                </a:lnTo>
                <a:lnTo>
                  <a:pt x="968" y="404"/>
                </a:lnTo>
                <a:lnTo>
                  <a:pt x="975" y="404"/>
                </a:lnTo>
                <a:lnTo>
                  <a:pt x="981" y="404"/>
                </a:lnTo>
                <a:lnTo>
                  <a:pt x="987" y="404"/>
                </a:lnTo>
                <a:lnTo>
                  <a:pt x="987" y="0"/>
                </a:lnTo>
                <a:lnTo>
                  <a:pt x="987" y="404"/>
                </a:lnTo>
                <a:lnTo>
                  <a:pt x="994" y="404"/>
                </a:lnTo>
                <a:lnTo>
                  <a:pt x="1000" y="404"/>
                </a:lnTo>
                <a:lnTo>
                  <a:pt x="1007" y="404"/>
                </a:lnTo>
                <a:lnTo>
                  <a:pt x="1013" y="404"/>
                </a:lnTo>
                <a:lnTo>
                  <a:pt x="1019" y="404"/>
                </a:lnTo>
                <a:lnTo>
                  <a:pt x="1026" y="404"/>
                </a:lnTo>
                <a:lnTo>
                  <a:pt x="1032" y="404"/>
                </a:lnTo>
                <a:lnTo>
                  <a:pt x="1039" y="404"/>
                </a:lnTo>
                <a:lnTo>
                  <a:pt x="1045" y="404"/>
                </a:lnTo>
                <a:lnTo>
                  <a:pt x="1052" y="404"/>
                </a:lnTo>
                <a:lnTo>
                  <a:pt x="1058" y="404"/>
                </a:lnTo>
                <a:lnTo>
                  <a:pt x="1064" y="404"/>
                </a:lnTo>
                <a:lnTo>
                  <a:pt x="1071" y="404"/>
                </a:lnTo>
                <a:lnTo>
                  <a:pt x="1077" y="404"/>
                </a:lnTo>
                <a:lnTo>
                  <a:pt x="1084" y="404"/>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528" name="Rectangle 288"/>
          <p:cNvSpPr>
            <a:spLocks noChangeArrowheads="1"/>
          </p:cNvSpPr>
          <p:nvPr/>
        </p:nvSpPr>
        <p:spPr bwMode="auto">
          <a:xfrm>
            <a:off x="3873500" y="2505075"/>
            <a:ext cx="1450975"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Use of Pantry      </a:t>
            </a:r>
          </a:p>
        </p:txBody>
      </p:sp>
      <p:sp>
        <p:nvSpPr>
          <p:cNvPr id="1290529" name="Line 289"/>
          <p:cNvSpPr>
            <a:spLocks noChangeShapeType="1"/>
          </p:cNvSpPr>
          <p:nvPr/>
        </p:nvSpPr>
        <p:spPr bwMode="auto">
          <a:xfrm>
            <a:off x="6645275" y="31734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0" name="Line 290"/>
          <p:cNvSpPr>
            <a:spLocks noChangeShapeType="1"/>
          </p:cNvSpPr>
          <p:nvPr/>
        </p:nvSpPr>
        <p:spPr bwMode="auto">
          <a:xfrm>
            <a:off x="6645275" y="253206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1" name="Line 291"/>
          <p:cNvSpPr>
            <a:spLocks noChangeShapeType="1"/>
          </p:cNvSpPr>
          <p:nvPr/>
        </p:nvSpPr>
        <p:spPr bwMode="auto">
          <a:xfrm flipV="1">
            <a:off x="664527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2" name="Line 292"/>
          <p:cNvSpPr>
            <a:spLocks noChangeShapeType="1"/>
          </p:cNvSpPr>
          <p:nvPr/>
        </p:nvSpPr>
        <p:spPr bwMode="auto">
          <a:xfrm flipV="1">
            <a:off x="826452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3" name="Line 293"/>
          <p:cNvSpPr>
            <a:spLocks noChangeShapeType="1"/>
          </p:cNvSpPr>
          <p:nvPr/>
        </p:nvSpPr>
        <p:spPr bwMode="auto">
          <a:xfrm>
            <a:off x="6645275" y="253206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4" name="Line 294"/>
          <p:cNvSpPr>
            <a:spLocks noChangeShapeType="1"/>
          </p:cNvSpPr>
          <p:nvPr/>
        </p:nvSpPr>
        <p:spPr bwMode="auto">
          <a:xfrm>
            <a:off x="8264525"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5" name="Line 295"/>
          <p:cNvSpPr>
            <a:spLocks noChangeShapeType="1"/>
          </p:cNvSpPr>
          <p:nvPr/>
        </p:nvSpPr>
        <p:spPr bwMode="auto">
          <a:xfrm>
            <a:off x="6645275" y="31734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6" name="Line 296"/>
          <p:cNvSpPr>
            <a:spLocks noChangeShapeType="1"/>
          </p:cNvSpPr>
          <p:nvPr/>
        </p:nvSpPr>
        <p:spPr bwMode="auto">
          <a:xfrm flipV="1">
            <a:off x="664527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7" name="Line 297"/>
          <p:cNvSpPr>
            <a:spLocks noChangeShapeType="1"/>
          </p:cNvSpPr>
          <p:nvPr/>
        </p:nvSpPr>
        <p:spPr bwMode="auto">
          <a:xfrm>
            <a:off x="6645275"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38" name="Line 298"/>
          <p:cNvSpPr>
            <a:spLocks noChangeShapeType="1"/>
          </p:cNvSpPr>
          <p:nvPr/>
        </p:nvSpPr>
        <p:spPr bwMode="auto">
          <a:xfrm flipV="1">
            <a:off x="6645275"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39" name="Line 299"/>
          <p:cNvSpPr>
            <a:spLocks noChangeShapeType="1"/>
          </p:cNvSpPr>
          <p:nvPr/>
        </p:nvSpPr>
        <p:spPr bwMode="auto">
          <a:xfrm>
            <a:off x="6645275"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0" name="Rectangle 300"/>
          <p:cNvSpPr>
            <a:spLocks noChangeArrowheads="1"/>
          </p:cNvSpPr>
          <p:nvPr/>
        </p:nvSpPr>
        <p:spPr bwMode="auto">
          <a:xfrm>
            <a:off x="6534150" y="318452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541" name="Line 301"/>
          <p:cNvSpPr>
            <a:spLocks noChangeShapeType="1"/>
          </p:cNvSpPr>
          <p:nvPr/>
        </p:nvSpPr>
        <p:spPr bwMode="auto">
          <a:xfrm flipV="1">
            <a:off x="7051675"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2" name="Line 302"/>
          <p:cNvSpPr>
            <a:spLocks noChangeShapeType="1"/>
          </p:cNvSpPr>
          <p:nvPr/>
        </p:nvSpPr>
        <p:spPr bwMode="auto">
          <a:xfrm>
            <a:off x="7051675"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3" name="Rectangle 303"/>
          <p:cNvSpPr>
            <a:spLocks noChangeArrowheads="1"/>
          </p:cNvSpPr>
          <p:nvPr/>
        </p:nvSpPr>
        <p:spPr bwMode="auto">
          <a:xfrm>
            <a:off x="6942138" y="318452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544" name="Line 304"/>
          <p:cNvSpPr>
            <a:spLocks noChangeShapeType="1"/>
          </p:cNvSpPr>
          <p:nvPr/>
        </p:nvSpPr>
        <p:spPr bwMode="auto">
          <a:xfrm flipV="1">
            <a:off x="7459663"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5" name="Line 305"/>
          <p:cNvSpPr>
            <a:spLocks noChangeShapeType="1"/>
          </p:cNvSpPr>
          <p:nvPr/>
        </p:nvSpPr>
        <p:spPr bwMode="auto">
          <a:xfrm>
            <a:off x="7459663"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6" name="Rectangle 306"/>
          <p:cNvSpPr>
            <a:spLocks noChangeArrowheads="1"/>
          </p:cNvSpPr>
          <p:nvPr/>
        </p:nvSpPr>
        <p:spPr bwMode="auto">
          <a:xfrm>
            <a:off x="7313613"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547" name="Line 307"/>
          <p:cNvSpPr>
            <a:spLocks noChangeShapeType="1"/>
          </p:cNvSpPr>
          <p:nvPr/>
        </p:nvSpPr>
        <p:spPr bwMode="auto">
          <a:xfrm flipV="1">
            <a:off x="7856538"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8" name="Line 308"/>
          <p:cNvSpPr>
            <a:spLocks noChangeShapeType="1"/>
          </p:cNvSpPr>
          <p:nvPr/>
        </p:nvSpPr>
        <p:spPr bwMode="auto">
          <a:xfrm>
            <a:off x="7856538"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49" name="Rectangle 309"/>
          <p:cNvSpPr>
            <a:spLocks noChangeArrowheads="1"/>
          </p:cNvSpPr>
          <p:nvPr/>
        </p:nvSpPr>
        <p:spPr bwMode="auto">
          <a:xfrm>
            <a:off x="7712075"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550" name="Line 310"/>
          <p:cNvSpPr>
            <a:spLocks noChangeShapeType="1"/>
          </p:cNvSpPr>
          <p:nvPr/>
        </p:nvSpPr>
        <p:spPr bwMode="auto">
          <a:xfrm flipV="1">
            <a:off x="8264525" y="315118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51" name="Line 311"/>
          <p:cNvSpPr>
            <a:spLocks noChangeShapeType="1"/>
          </p:cNvSpPr>
          <p:nvPr/>
        </p:nvSpPr>
        <p:spPr bwMode="auto">
          <a:xfrm>
            <a:off x="8264525" y="253206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52" name="Rectangle 312"/>
          <p:cNvSpPr>
            <a:spLocks noChangeArrowheads="1"/>
          </p:cNvSpPr>
          <p:nvPr/>
        </p:nvSpPr>
        <p:spPr bwMode="auto">
          <a:xfrm>
            <a:off x="8120063" y="318452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553" name="Line 313"/>
          <p:cNvSpPr>
            <a:spLocks noChangeShapeType="1"/>
          </p:cNvSpPr>
          <p:nvPr/>
        </p:nvSpPr>
        <p:spPr bwMode="auto">
          <a:xfrm>
            <a:off x="6645275" y="317341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54" name="Line 314"/>
          <p:cNvSpPr>
            <a:spLocks noChangeShapeType="1"/>
          </p:cNvSpPr>
          <p:nvPr/>
        </p:nvSpPr>
        <p:spPr bwMode="auto">
          <a:xfrm flipH="1">
            <a:off x="8247063" y="31734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55" name="Rectangle 315"/>
          <p:cNvSpPr>
            <a:spLocks noChangeArrowheads="1"/>
          </p:cNvSpPr>
          <p:nvPr/>
        </p:nvSpPr>
        <p:spPr bwMode="auto">
          <a:xfrm>
            <a:off x="6391275" y="30400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22</a:t>
            </a:r>
          </a:p>
        </p:txBody>
      </p:sp>
      <p:sp>
        <p:nvSpPr>
          <p:cNvPr id="1290556" name="Line 316"/>
          <p:cNvSpPr>
            <a:spLocks noChangeShapeType="1"/>
          </p:cNvSpPr>
          <p:nvPr/>
        </p:nvSpPr>
        <p:spPr bwMode="auto">
          <a:xfrm>
            <a:off x="6645275" y="2852738"/>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57" name="Line 317"/>
          <p:cNvSpPr>
            <a:spLocks noChangeShapeType="1"/>
          </p:cNvSpPr>
          <p:nvPr/>
        </p:nvSpPr>
        <p:spPr bwMode="auto">
          <a:xfrm flipH="1">
            <a:off x="8247063" y="28527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58" name="Rectangle 318"/>
          <p:cNvSpPr>
            <a:spLocks noChangeArrowheads="1"/>
          </p:cNvSpPr>
          <p:nvPr/>
        </p:nvSpPr>
        <p:spPr bwMode="auto">
          <a:xfrm>
            <a:off x="6391275" y="27193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23</a:t>
            </a:r>
          </a:p>
        </p:txBody>
      </p:sp>
      <p:sp>
        <p:nvSpPr>
          <p:cNvPr id="1290559" name="Line 319"/>
          <p:cNvSpPr>
            <a:spLocks noChangeShapeType="1"/>
          </p:cNvSpPr>
          <p:nvPr/>
        </p:nvSpPr>
        <p:spPr bwMode="auto">
          <a:xfrm>
            <a:off x="6645275" y="253206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0" name="Line 320"/>
          <p:cNvSpPr>
            <a:spLocks noChangeShapeType="1"/>
          </p:cNvSpPr>
          <p:nvPr/>
        </p:nvSpPr>
        <p:spPr bwMode="auto">
          <a:xfrm flipH="1">
            <a:off x="8247063" y="253206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1" name="Rectangle 321"/>
          <p:cNvSpPr>
            <a:spLocks noChangeArrowheads="1"/>
          </p:cNvSpPr>
          <p:nvPr/>
        </p:nvSpPr>
        <p:spPr bwMode="auto">
          <a:xfrm>
            <a:off x="6391275" y="23987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562" name="Line 322"/>
          <p:cNvSpPr>
            <a:spLocks noChangeShapeType="1"/>
          </p:cNvSpPr>
          <p:nvPr/>
        </p:nvSpPr>
        <p:spPr bwMode="auto">
          <a:xfrm>
            <a:off x="6645275" y="31734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3" name="Line 323"/>
          <p:cNvSpPr>
            <a:spLocks noChangeShapeType="1"/>
          </p:cNvSpPr>
          <p:nvPr/>
        </p:nvSpPr>
        <p:spPr bwMode="auto">
          <a:xfrm>
            <a:off x="6645275" y="253206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4" name="Line 324"/>
          <p:cNvSpPr>
            <a:spLocks noChangeShapeType="1"/>
          </p:cNvSpPr>
          <p:nvPr/>
        </p:nvSpPr>
        <p:spPr bwMode="auto">
          <a:xfrm flipV="1">
            <a:off x="664527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5" name="Line 325"/>
          <p:cNvSpPr>
            <a:spLocks noChangeShapeType="1"/>
          </p:cNvSpPr>
          <p:nvPr/>
        </p:nvSpPr>
        <p:spPr bwMode="auto">
          <a:xfrm flipV="1">
            <a:off x="8264525" y="2532063"/>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6" name="Line 326"/>
          <p:cNvSpPr>
            <a:spLocks noChangeShapeType="1"/>
          </p:cNvSpPr>
          <p:nvPr/>
        </p:nvSpPr>
        <p:spPr bwMode="auto">
          <a:xfrm>
            <a:off x="6645275" y="31734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7" name="Line 327"/>
          <p:cNvSpPr>
            <a:spLocks noChangeShapeType="1"/>
          </p:cNvSpPr>
          <p:nvPr/>
        </p:nvSpPr>
        <p:spPr bwMode="auto">
          <a:xfrm>
            <a:off x="8264525" y="253206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68" name="Freeform 328"/>
          <p:cNvSpPr>
            <a:spLocks/>
          </p:cNvSpPr>
          <p:nvPr/>
        </p:nvSpPr>
        <p:spPr bwMode="auto">
          <a:xfrm>
            <a:off x="6707188" y="2663825"/>
            <a:ext cx="1541462" cy="223838"/>
          </a:xfrm>
          <a:custGeom>
            <a:avLst/>
            <a:gdLst/>
            <a:ahLst/>
            <a:cxnLst>
              <a:cxn ang="0">
                <a:pos x="13" y="119"/>
              </a:cxn>
              <a:cxn ang="0">
                <a:pos x="32" y="119"/>
              </a:cxn>
              <a:cxn ang="0">
                <a:pos x="52" y="119"/>
              </a:cxn>
              <a:cxn ang="0">
                <a:pos x="71" y="119"/>
              </a:cxn>
              <a:cxn ang="0">
                <a:pos x="90" y="119"/>
              </a:cxn>
              <a:cxn ang="0">
                <a:pos x="109" y="119"/>
              </a:cxn>
              <a:cxn ang="0">
                <a:pos x="129" y="119"/>
              </a:cxn>
              <a:cxn ang="0">
                <a:pos x="148" y="119"/>
              </a:cxn>
              <a:cxn ang="0">
                <a:pos x="167" y="119"/>
              </a:cxn>
              <a:cxn ang="0">
                <a:pos x="186" y="119"/>
              </a:cxn>
              <a:cxn ang="0">
                <a:pos x="206" y="119"/>
              </a:cxn>
              <a:cxn ang="0">
                <a:pos x="219" y="140"/>
              </a:cxn>
              <a:cxn ang="0">
                <a:pos x="238" y="140"/>
              </a:cxn>
              <a:cxn ang="0">
                <a:pos x="257" y="140"/>
              </a:cxn>
              <a:cxn ang="0">
                <a:pos x="276" y="140"/>
              </a:cxn>
              <a:cxn ang="0">
                <a:pos x="295" y="140"/>
              </a:cxn>
              <a:cxn ang="0">
                <a:pos x="315" y="140"/>
              </a:cxn>
              <a:cxn ang="0">
                <a:pos x="334" y="140"/>
              </a:cxn>
              <a:cxn ang="0">
                <a:pos x="347" y="140"/>
              </a:cxn>
              <a:cxn ang="0">
                <a:pos x="366" y="140"/>
              </a:cxn>
              <a:cxn ang="0">
                <a:pos x="385" y="140"/>
              </a:cxn>
              <a:cxn ang="0">
                <a:pos x="405" y="140"/>
              </a:cxn>
              <a:cxn ang="0">
                <a:pos x="424" y="140"/>
              </a:cxn>
              <a:cxn ang="0">
                <a:pos x="443" y="140"/>
              </a:cxn>
              <a:cxn ang="0">
                <a:pos x="456" y="119"/>
              </a:cxn>
              <a:cxn ang="0">
                <a:pos x="475" y="119"/>
              </a:cxn>
              <a:cxn ang="0">
                <a:pos x="494" y="119"/>
              </a:cxn>
              <a:cxn ang="0">
                <a:pos x="514" y="119"/>
              </a:cxn>
              <a:cxn ang="0">
                <a:pos x="533" y="77"/>
              </a:cxn>
              <a:cxn ang="0">
                <a:pos x="552" y="77"/>
              </a:cxn>
              <a:cxn ang="0">
                <a:pos x="571" y="77"/>
              </a:cxn>
              <a:cxn ang="0">
                <a:pos x="584" y="35"/>
              </a:cxn>
              <a:cxn ang="0">
                <a:pos x="603" y="35"/>
              </a:cxn>
              <a:cxn ang="0">
                <a:pos x="623" y="35"/>
              </a:cxn>
              <a:cxn ang="0">
                <a:pos x="635" y="77"/>
              </a:cxn>
              <a:cxn ang="0">
                <a:pos x="648" y="35"/>
              </a:cxn>
              <a:cxn ang="0">
                <a:pos x="668" y="35"/>
              </a:cxn>
              <a:cxn ang="0">
                <a:pos x="687" y="0"/>
              </a:cxn>
              <a:cxn ang="0">
                <a:pos x="706" y="0"/>
              </a:cxn>
              <a:cxn ang="0">
                <a:pos x="725" y="0"/>
              </a:cxn>
              <a:cxn ang="0">
                <a:pos x="745" y="0"/>
              </a:cxn>
              <a:cxn ang="0">
                <a:pos x="764" y="0"/>
              </a:cxn>
              <a:cxn ang="0">
                <a:pos x="777" y="35"/>
              </a:cxn>
              <a:cxn ang="0">
                <a:pos x="789" y="0"/>
              </a:cxn>
              <a:cxn ang="0">
                <a:pos x="809" y="0"/>
              </a:cxn>
              <a:cxn ang="0">
                <a:pos x="828" y="0"/>
              </a:cxn>
              <a:cxn ang="0">
                <a:pos x="847" y="0"/>
              </a:cxn>
              <a:cxn ang="0">
                <a:pos x="866" y="35"/>
              </a:cxn>
              <a:cxn ang="0">
                <a:pos x="879" y="0"/>
              </a:cxn>
              <a:cxn ang="0">
                <a:pos x="892" y="35"/>
              </a:cxn>
              <a:cxn ang="0">
                <a:pos x="911" y="35"/>
              </a:cxn>
              <a:cxn ang="0">
                <a:pos x="931" y="35"/>
              </a:cxn>
              <a:cxn ang="0">
                <a:pos x="950" y="35"/>
              </a:cxn>
              <a:cxn ang="0">
                <a:pos x="969" y="35"/>
              </a:cxn>
              <a:cxn ang="0">
                <a:pos x="988" y="35"/>
              </a:cxn>
              <a:cxn ang="0">
                <a:pos x="1001" y="0"/>
              </a:cxn>
              <a:cxn ang="0">
                <a:pos x="1020" y="0"/>
              </a:cxn>
              <a:cxn ang="0">
                <a:pos x="1040" y="0"/>
              </a:cxn>
              <a:cxn ang="0">
                <a:pos x="1059" y="0"/>
              </a:cxn>
              <a:cxn ang="0">
                <a:pos x="1078" y="0"/>
              </a:cxn>
            </a:cxnLst>
            <a:rect l="0" t="0" r="r" b="b"/>
            <a:pathLst>
              <a:path w="1092" h="141">
                <a:moveTo>
                  <a:pt x="0" y="119"/>
                </a:moveTo>
                <a:lnTo>
                  <a:pt x="7" y="119"/>
                </a:lnTo>
                <a:lnTo>
                  <a:pt x="13" y="119"/>
                </a:lnTo>
                <a:lnTo>
                  <a:pt x="20" y="119"/>
                </a:lnTo>
                <a:lnTo>
                  <a:pt x="26" y="119"/>
                </a:lnTo>
                <a:lnTo>
                  <a:pt x="32" y="119"/>
                </a:lnTo>
                <a:lnTo>
                  <a:pt x="39" y="119"/>
                </a:lnTo>
                <a:lnTo>
                  <a:pt x="45" y="119"/>
                </a:lnTo>
                <a:lnTo>
                  <a:pt x="52" y="119"/>
                </a:lnTo>
                <a:lnTo>
                  <a:pt x="58" y="119"/>
                </a:lnTo>
                <a:lnTo>
                  <a:pt x="65" y="119"/>
                </a:lnTo>
                <a:lnTo>
                  <a:pt x="71" y="119"/>
                </a:lnTo>
                <a:lnTo>
                  <a:pt x="77" y="119"/>
                </a:lnTo>
                <a:lnTo>
                  <a:pt x="84" y="119"/>
                </a:lnTo>
                <a:lnTo>
                  <a:pt x="90" y="119"/>
                </a:lnTo>
                <a:lnTo>
                  <a:pt x="97" y="119"/>
                </a:lnTo>
                <a:lnTo>
                  <a:pt x="103" y="119"/>
                </a:lnTo>
                <a:lnTo>
                  <a:pt x="109" y="119"/>
                </a:lnTo>
                <a:lnTo>
                  <a:pt x="116" y="119"/>
                </a:lnTo>
                <a:lnTo>
                  <a:pt x="122" y="119"/>
                </a:lnTo>
                <a:lnTo>
                  <a:pt x="129" y="119"/>
                </a:lnTo>
                <a:lnTo>
                  <a:pt x="135" y="119"/>
                </a:lnTo>
                <a:lnTo>
                  <a:pt x="142" y="119"/>
                </a:lnTo>
                <a:lnTo>
                  <a:pt x="148" y="119"/>
                </a:lnTo>
                <a:lnTo>
                  <a:pt x="154" y="119"/>
                </a:lnTo>
                <a:lnTo>
                  <a:pt x="161" y="119"/>
                </a:lnTo>
                <a:lnTo>
                  <a:pt x="167" y="119"/>
                </a:lnTo>
                <a:lnTo>
                  <a:pt x="174" y="119"/>
                </a:lnTo>
                <a:lnTo>
                  <a:pt x="180" y="119"/>
                </a:lnTo>
                <a:lnTo>
                  <a:pt x="186" y="119"/>
                </a:lnTo>
                <a:lnTo>
                  <a:pt x="193" y="119"/>
                </a:lnTo>
                <a:lnTo>
                  <a:pt x="199" y="119"/>
                </a:lnTo>
                <a:lnTo>
                  <a:pt x="206" y="119"/>
                </a:lnTo>
                <a:lnTo>
                  <a:pt x="212" y="119"/>
                </a:lnTo>
                <a:lnTo>
                  <a:pt x="219" y="119"/>
                </a:lnTo>
                <a:lnTo>
                  <a:pt x="219" y="140"/>
                </a:lnTo>
                <a:lnTo>
                  <a:pt x="225" y="140"/>
                </a:lnTo>
                <a:lnTo>
                  <a:pt x="231" y="140"/>
                </a:lnTo>
                <a:lnTo>
                  <a:pt x="238" y="140"/>
                </a:lnTo>
                <a:lnTo>
                  <a:pt x="244" y="140"/>
                </a:lnTo>
                <a:lnTo>
                  <a:pt x="251" y="140"/>
                </a:lnTo>
                <a:lnTo>
                  <a:pt x="257" y="140"/>
                </a:lnTo>
                <a:lnTo>
                  <a:pt x="263" y="140"/>
                </a:lnTo>
                <a:lnTo>
                  <a:pt x="270" y="140"/>
                </a:lnTo>
                <a:lnTo>
                  <a:pt x="276" y="140"/>
                </a:lnTo>
                <a:lnTo>
                  <a:pt x="283" y="140"/>
                </a:lnTo>
                <a:lnTo>
                  <a:pt x="289" y="140"/>
                </a:lnTo>
                <a:lnTo>
                  <a:pt x="295" y="140"/>
                </a:lnTo>
                <a:lnTo>
                  <a:pt x="302" y="140"/>
                </a:lnTo>
                <a:lnTo>
                  <a:pt x="308" y="140"/>
                </a:lnTo>
                <a:lnTo>
                  <a:pt x="315" y="140"/>
                </a:lnTo>
                <a:lnTo>
                  <a:pt x="321" y="140"/>
                </a:lnTo>
                <a:lnTo>
                  <a:pt x="328" y="140"/>
                </a:lnTo>
                <a:lnTo>
                  <a:pt x="334" y="140"/>
                </a:lnTo>
                <a:lnTo>
                  <a:pt x="340" y="119"/>
                </a:lnTo>
                <a:lnTo>
                  <a:pt x="347" y="119"/>
                </a:lnTo>
                <a:lnTo>
                  <a:pt x="347" y="140"/>
                </a:lnTo>
                <a:lnTo>
                  <a:pt x="353" y="140"/>
                </a:lnTo>
                <a:lnTo>
                  <a:pt x="360" y="140"/>
                </a:lnTo>
                <a:lnTo>
                  <a:pt x="366" y="140"/>
                </a:lnTo>
                <a:lnTo>
                  <a:pt x="372" y="140"/>
                </a:lnTo>
                <a:lnTo>
                  <a:pt x="379" y="140"/>
                </a:lnTo>
                <a:lnTo>
                  <a:pt x="385" y="140"/>
                </a:lnTo>
                <a:lnTo>
                  <a:pt x="392" y="140"/>
                </a:lnTo>
                <a:lnTo>
                  <a:pt x="398" y="140"/>
                </a:lnTo>
                <a:lnTo>
                  <a:pt x="405" y="140"/>
                </a:lnTo>
                <a:lnTo>
                  <a:pt x="411" y="140"/>
                </a:lnTo>
                <a:lnTo>
                  <a:pt x="417" y="140"/>
                </a:lnTo>
                <a:lnTo>
                  <a:pt x="424" y="140"/>
                </a:lnTo>
                <a:lnTo>
                  <a:pt x="430" y="140"/>
                </a:lnTo>
                <a:lnTo>
                  <a:pt x="437" y="140"/>
                </a:lnTo>
                <a:lnTo>
                  <a:pt x="443" y="140"/>
                </a:lnTo>
                <a:lnTo>
                  <a:pt x="449" y="140"/>
                </a:lnTo>
                <a:lnTo>
                  <a:pt x="456" y="140"/>
                </a:lnTo>
                <a:lnTo>
                  <a:pt x="456" y="119"/>
                </a:lnTo>
                <a:lnTo>
                  <a:pt x="462" y="119"/>
                </a:lnTo>
                <a:lnTo>
                  <a:pt x="469" y="119"/>
                </a:lnTo>
                <a:lnTo>
                  <a:pt x="475" y="119"/>
                </a:lnTo>
                <a:lnTo>
                  <a:pt x="482" y="119"/>
                </a:lnTo>
                <a:lnTo>
                  <a:pt x="488" y="119"/>
                </a:lnTo>
                <a:lnTo>
                  <a:pt x="494" y="119"/>
                </a:lnTo>
                <a:lnTo>
                  <a:pt x="501" y="119"/>
                </a:lnTo>
                <a:lnTo>
                  <a:pt x="507" y="119"/>
                </a:lnTo>
                <a:lnTo>
                  <a:pt x="514" y="119"/>
                </a:lnTo>
                <a:lnTo>
                  <a:pt x="520" y="77"/>
                </a:lnTo>
                <a:lnTo>
                  <a:pt x="526" y="77"/>
                </a:lnTo>
                <a:lnTo>
                  <a:pt x="533" y="77"/>
                </a:lnTo>
                <a:lnTo>
                  <a:pt x="539" y="77"/>
                </a:lnTo>
                <a:lnTo>
                  <a:pt x="546" y="77"/>
                </a:lnTo>
                <a:lnTo>
                  <a:pt x="552" y="77"/>
                </a:lnTo>
                <a:lnTo>
                  <a:pt x="558" y="77"/>
                </a:lnTo>
                <a:lnTo>
                  <a:pt x="565" y="77"/>
                </a:lnTo>
                <a:lnTo>
                  <a:pt x="571" y="77"/>
                </a:lnTo>
                <a:lnTo>
                  <a:pt x="578" y="77"/>
                </a:lnTo>
                <a:lnTo>
                  <a:pt x="578" y="35"/>
                </a:lnTo>
                <a:lnTo>
                  <a:pt x="584" y="35"/>
                </a:lnTo>
                <a:lnTo>
                  <a:pt x="591" y="35"/>
                </a:lnTo>
                <a:lnTo>
                  <a:pt x="597" y="35"/>
                </a:lnTo>
                <a:lnTo>
                  <a:pt x="603" y="35"/>
                </a:lnTo>
                <a:lnTo>
                  <a:pt x="610" y="35"/>
                </a:lnTo>
                <a:lnTo>
                  <a:pt x="616" y="35"/>
                </a:lnTo>
                <a:lnTo>
                  <a:pt x="623" y="35"/>
                </a:lnTo>
                <a:lnTo>
                  <a:pt x="623" y="77"/>
                </a:lnTo>
                <a:lnTo>
                  <a:pt x="629" y="77"/>
                </a:lnTo>
                <a:lnTo>
                  <a:pt x="635" y="77"/>
                </a:lnTo>
                <a:lnTo>
                  <a:pt x="642" y="77"/>
                </a:lnTo>
                <a:lnTo>
                  <a:pt x="648" y="77"/>
                </a:lnTo>
                <a:lnTo>
                  <a:pt x="648" y="35"/>
                </a:lnTo>
                <a:lnTo>
                  <a:pt x="655" y="35"/>
                </a:lnTo>
                <a:lnTo>
                  <a:pt x="661" y="35"/>
                </a:lnTo>
                <a:lnTo>
                  <a:pt x="668" y="35"/>
                </a:lnTo>
                <a:lnTo>
                  <a:pt x="674" y="35"/>
                </a:lnTo>
                <a:lnTo>
                  <a:pt x="680" y="35"/>
                </a:lnTo>
                <a:lnTo>
                  <a:pt x="687" y="0"/>
                </a:lnTo>
                <a:lnTo>
                  <a:pt x="693" y="0"/>
                </a:lnTo>
                <a:lnTo>
                  <a:pt x="700" y="0"/>
                </a:lnTo>
                <a:lnTo>
                  <a:pt x="706" y="0"/>
                </a:lnTo>
                <a:lnTo>
                  <a:pt x="712" y="0"/>
                </a:lnTo>
                <a:lnTo>
                  <a:pt x="719" y="0"/>
                </a:lnTo>
                <a:lnTo>
                  <a:pt x="725" y="0"/>
                </a:lnTo>
                <a:lnTo>
                  <a:pt x="732" y="0"/>
                </a:lnTo>
                <a:lnTo>
                  <a:pt x="738" y="0"/>
                </a:lnTo>
                <a:lnTo>
                  <a:pt x="745" y="0"/>
                </a:lnTo>
                <a:lnTo>
                  <a:pt x="751" y="0"/>
                </a:lnTo>
                <a:lnTo>
                  <a:pt x="757" y="0"/>
                </a:lnTo>
                <a:lnTo>
                  <a:pt x="764" y="0"/>
                </a:lnTo>
                <a:lnTo>
                  <a:pt x="770" y="0"/>
                </a:lnTo>
                <a:lnTo>
                  <a:pt x="770" y="35"/>
                </a:lnTo>
                <a:lnTo>
                  <a:pt x="777" y="35"/>
                </a:lnTo>
                <a:lnTo>
                  <a:pt x="783" y="35"/>
                </a:lnTo>
                <a:lnTo>
                  <a:pt x="789" y="35"/>
                </a:lnTo>
                <a:lnTo>
                  <a:pt x="789" y="0"/>
                </a:lnTo>
                <a:lnTo>
                  <a:pt x="796" y="0"/>
                </a:lnTo>
                <a:lnTo>
                  <a:pt x="802" y="0"/>
                </a:lnTo>
                <a:lnTo>
                  <a:pt x="809" y="0"/>
                </a:lnTo>
                <a:lnTo>
                  <a:pt x="815" y="0"/>
                </a:lnTo>
                <a:lnTo>
                  <a:pt x="822" y="0"/>
                </a:lnTo>
                <a:lnTo>
                  <a:pt x="828" y="0"/>
                </a:lnTo>
                <a:lnTo>
                  <a:pt x="834" y="0"/>
                </a:lnTo>
                <a:lnTo>
                  <a:pt x="841" y="0"/>
                </a:lnTo>
                <a:lnTo>
                  <a:pt x="847" y="0"/>
                </a:lnTo>
                <a:lnTo>
                  <a:pt x="854" y="0"/>
                </a:lnTo>
                <a:lnTo>
                  <a:pt x="860" y="0"/>
                </a:lnTo>
                <a:lnTo>
                  <a:pt x="866" y="35"/>
                </a:lnTo>
                <a:lnTo>
                  <a:pt x="873" y="35"/>
                </a:lnTo>
                <a:lnTo>
                  <a:pt x="873" y="0"/>
                </a:lnTo>
                <a:lnTo>
                  <a:pt x="879" y="0"/>
                </a:lnTo>
                <a:lnTo>
                  <a:pt x="886" y="0"/>
                </a:lnTo>
                <a:lnTo>
                  <a:pt x="886" y="35"/>
                </a:lnTo>
                <a:lnTo>
                  <a:pt x="892" y="35"/>
                </a:lnTo>
                <a:lnTo>
                  <a:pt x="898" y="35"/>
                </a:lnTo>
                <a:lnTo>
                  <a:pt x="905" y="35"/>
                </a:lnTo>
                <a:lnTo>
                  <a:pt x="911" y="35"/>
                </a:lnTo>
                <a:lnTo>
                  <a:pt x="918" y="35"/>
                </a:lnTo>
                <a:lnTo>
                  <a:pt x="924" y="35"/>
                </a:lnTo>
                <a:lnTo>
                  <a:pt x="931" y="35"/>
                </a:lnTo>
                <a:lnTo>
                  <a:pt x="937" y="35"/>
                </a:lnTo>
                <a:lnTo>
                  <a:pt x="943" y="35"/>
                </a:lnTo>
                <a:lnTo>
                  <a:pt x="950" y="35"/>
                </a:lnTo>
                <a:lnTo>
                  <a:pt x="956" y="35"/>
                </a:lnTo>
                <a:lnTo>
                  <a:pt x="963" y="35"/>
                </a:lnTo>
                <a:lnTo>
                  <a:pt x="969" y="35"/>
                </a:lnTo>
                <a:lnTo>
                  <a:pt x="975" y="35"/>
                </a:lnTo>
                <a:lnTo>
                  <a:pt x="982" y="35"/>
                </a:lnTo>
                <a:lnTo>
                  <a:pt x="988" y="35"/>
                </a:lnTo>
                <a:lnTo>
                  <a:pt x="995" y="35"/>
                </a:lnTo>
                <a:lnTo>
                  <a:pt x="995" y="0"/>
                </a:lnTo>
                <a:lnTo>
                  <a:pt x="1001" y="0"/>
                </a:lnTo>
                <a:lnTo>
                  <a:pt x="1008" y="0"/>
                </a:lnTo>
                <a:lnTo>
                  <a:pt x="1014" y="0"/>
                </a:lnTo>
                <a:lnTo>
                  <a:pt x="1020" y="0"/>
                </a:lnTo>
                <a:lnTo>
                  <a:pt x="1027" y="0"/>
                </a:lnTo>
                <a:lnTo>
                  <a:pt x="1033" y="0"/>
                </a:lnTo>
                <a:lnTo>
                  <a:pt x="1040" y="0"/>
                </a:lnTo>
                <a:lnTo>
                  <a:pt x="1046" y="0"/>
                </a:lnTo>
                <a:lnTo>
                  <a:pt x="1052" y="0"/>
                </a:lnTo>
                <a:lnTo>
                  <a:pt x="1059" y="0"/>
                </a:lnTo>
                <a:lnTo>
                  <a:pt x="1065" y="0"/>
                </a:lnTo>
                <a:lnTo>
                  <a:pt x="1072" y="0"/>
                </a:lnTo>
                <a:lnTo>
                  <a:pt x="1078" y="0"/>
                </a:lnTo>
                <a:lnTo>
                  <a:pt x="1085" y="0"/>
                </a:lnTo>
                <a:lnTo>
                  <a:pt x="1091" y="0"/>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569" name="Rectangle 329"/>
          <p:cNvSpPr>
            <a:spLocks noChangeArrowheads="1"/>
          </p:cNvSpPr>
          <p:nvPr/>
        </p:nvSpPr>
        <p:spPr bwMode="auto">
          <a:xfrm>
            <a:off x="6597650" y="2505075"/>
            <a:ext cx="172720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BEDROOM: Ambient Temperature</a:t>
            </a:r>
          </a:p>
        </p:txBody>
      </p:sp>
      <p:sp>
        <p:nvSpPr>
          <p:cNvPr id="1290570" name="Line 330"/>
          <p:cNvSpPr>
            <a:spLocks noChangeShapeType="1"/>
          </p:cNvSpPr>
          <p:nvPr/>
        </p:nvSpPr>
        <p:spPr bwMode="auto">
          <a:xfrm>
            <a:off x="1185863"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1" name="Line 331"/>
          <p:cNvSpPr>
            <a:spLocks noChangeShapeType="1"/>
          </p:cNvSpPr>
          <p:nvPr/>
        </p:nvSpPr>
        <p:spPr bwMode="auto">
          <a:xfrm>
            <a:off x="1185863" y="34607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2" name="Line 332"/>
          <p:cNvSpPr>
            <a:spLocks noChangeShapeType="1"/>
          </p:cNvSpPr>
          <p:nvPr/>
        </p:nvSpPr>
        <p:spPr bwMode="auto">
          <a:xfrm flipV="1">
            <a:off x="1185863"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3" name="Line 333"/>
          <p:cNvSpPr>
            <a:spLocks noChangeShapeType="1"/>
          </p:cNvSpPr>
          <p:nvPr/>
        </p:nvSpPr>
        <p:spPr bwMode="auto">
          <a:xfrm flipV="1">
            <a:off x="279717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4" name="Line 334"/>
          <p:cNvSpPr>
            <a:spLocks noChangeShapeType="1"/>
          </p:cNvSpPr>
          <p:nvPr/>
        </p:nvSpPr>
        <p:spPr bwMode="auto">
          <a:xfrm>
            <a:off x="1185863" y="34607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5" name="Line 335"/>
          <p:cNvSpPr>
            <a:spLocks noChangeShapeType="1"/>
          </p:cNvSpPr>
          <p:nvPr/>
        </p:nvSpPr>
        <p:spPr bwMode="auto">
          <a:xfrm>
            <a:off x="2797175"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6" name="Line 336"/>
          <p:cNvSpPr>
            <a:spLocks noChangeShapeType="1"/>
          </p:cNvSpPr>
          <p:nvPr/>
        </p:nvSpPr>
        <p:spPr bwMode="auto">
          <a:xfrm>
            <a:off x="1185863"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7" name="Line 337"/>
          <p:cNvSpPr>
            <a:spLocks noChangeShapeType="1"/>
          </p:cNvSpPr>
          <p:nvPr/>
        </p:nvSpPr>
        <p:spPr bwMode="auto">
          <a:xfrm flipV="1">
            <a:off x="1185863"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8" name="Line 338"/>
          <p:cNvSpPr>
            <a:spLocks noChangeShapeType="1"/>
          </p:cNvSpPr>
          <p:nvPr/>
        </p:nvSpPr>
        <p:spPr bwMode="auto">
          <a:xfrm>
            <a:off x="1185863"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79" name="Line 339"/>
          <p:cNvSpPr>
            <a:spLocks noChangeShapeType="1"/>
          </p:cNvSpPr>
          <p:nvPr/>
        </p:nvSpPr>
        <p:spPr bwMode="auto">
          <a:xfrm flipV="1">
            <a:off x="1185863"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0" name="Line 340"/>
          <p:cNvSpPr>
            <a:spLocks noChangeShapeType="1"/>
          </p:cNvSpPr>
          <p:nvPr/>
        </p:nvSpPr>
        <p:spPr bwMode="auto">
          <a:xfrm>
            <a:off x="1185863"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1" name="Rectangle 341"/>
          <p:cNvSpPr>
            <a:spLocks noChangeArrowheads="1"/>
          </p:cNvSpPr>
          <p:nvPr/>
        </p:nvSpPr>
        <p:spPr bwMode="auto">
          <a:xfrm>
            <a:off x="1076325" y="411321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582" name="Line 342"/>
          <p:cNvSpPr>
            <a:spLocks noChangeShapeType="1"/>
          </p:cNvSpPr>
          <p:nvPr/>
        </p:nvSpPr>
        <p:spPr bwMode="auto">
          <a:xfrm flipV="1">
            <a:off x="1593850"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3" name="Line 343"/>
          <p:cNvSpPr>
            <a:spLocks noChangeShapeType="1"/>
          </p:cNvSpPr>
          <p:nvPr/>
        </p:nvSpPr>
        <p:spPr bwMode="auto">
          <a:xfrm>
            <a:off x="1593850"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4" name="Rectangle 344"/>
          <p:cNvSpPr>
            <a:spLocks noChangeArrowheads="1"/>
          </p:cNvSpPr>
          <p:nvPr/>
        </p:nvSpPr>
        <p:spPr bwMode="auto">
          <a:xfrm>
            <a:off x="1484313" y="411321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585" name="Line 345"/>
          <p:cNvSpPr>
            <a:spLocks noChangeShapeType="1"/>
          </p:cNvSpPr>
          <p:nvPr/>
        </p:nvSpPr>
        <p:spPr bwMode="auto">
          <a:xfrm flipV="1">
            <a:off x="1990725"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6" name="Line 346"/>
          <p:cNvSpPr>
            <a:spLocks noChangeShapeType="1"/>
          </p:cNvSpPr>
          <p:nvPr/>
        </p:nvSpPr>
        <p:spPr bwMode="auto">
          <a:xfrm>
            <a:off x="1990725"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7" name="Rectangle 347"/>
          <p:cNvSpPr>
            <a:spLocks noChangeArrowheads="1"/>
          </p:cNvSpPr>
          <p:nvPr/>
        </p:nvSpPr>
        <p:spPr bwMode="auto">
          <a:xfrm>
            <a:off x="1846263"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588" name="Line 348"/>
          <p:cNvSpPr>
            <a:spLocks noChangeShapeType="1"/>
          </p:cNvSpPr>
          <p:nvPr/>
        </p:nvSpPr>
        <p:spPr bwMode="auto">
          <a:xfrm flipV="1">
            <a:off x="2398713"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89" name="Line 349"/>
          <p:cNvSpPr>
            <a:spLocks noChangeShapeType="1"/>
          </p:cNvSpPr>
          <p:nvPr/>
        </p:nvSpPr>
        <p:spPr bwMode="auto">
          <a:xfrm>
            <a:off x="2398713"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90" name="Rectangle 350"/>
          <p:cNvSpPr>
            <a:spLocks noChangeArrowheads="1"/>
          </p:cNvSpPr>
          <p:nvPr/>
        </p:nvSpPr>
        <p:spPr bwMode="auto">
          <a:xfrm>
            <a:off x="2254250"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591" name="Line 351"/>
          <p:cNvSpPr>
            <a:spLocks noChangeShapeType="1"/>
          </p:cNvSpPr>
          <p:nvPr/>
        </p:nvSpPr>
        <p:spPr bwMode="auto">
          <a:xfrm flipV="1">
            <a:off x="2797175"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92" name="Line 352"/>
          <p:cNvSpPr>
            <a:spLocks noChangeShapeType="1"/>
          </p:cNvSpPr>
          <p:nvPr/>
        </p:nvSpPr>
        <p:spPr bwMode="auto">
          <a:xfrm>
            <a:off x="2797175"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593" name="Rectangle 353"/>
          <p:cNvSpPr>
            <a:spLocks noChangeArrowheads="1"/>
          </p:cNvSpPr>
          <p:nvPr/>
        </p:nvSpPr>
        <p:spPr bwMode="auto">
          <a:xfrm>
            <a:off x="2651125"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594" name="Line 354"/>
          <p:cNvSpPr>
            <a:spLocks noChangeShapeType="1"/>
          </p:cNvSpPr>
          <p:nvPr/>
        </p:nvSpPr>
        <p:spPr bwMode="auto">
          <a:xfrm>
            <a:off x="1185863" y="410210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95" name="Line 355"/>
          <p:cNvSpPr>
            <a:spLocks noChangeShapeType="1"/>
          </p:cNvSpPr>
          <p:nvPr/>
        </p:nvSpPr>
        <p:spPr bwMode="auto">
          <a:xfrm flipH="1">
            <a:off x="2778125" y="4102100"/>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96" name="Rectangle 356"/>
          <p:cNvSpPr>
            <a:spLocks noChangeArrowheads="1"/>
          </p:cNvSpPr>
          <p:nvPr/>
        </p:nvSpPr>
        <p:spPr bwMode="auto">
          <a:xfrm>
            <a:off x="995363" y="396875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597" name="Line 357"/>
          <p:cNvSpPr>
            <a:spLocks noChangeShapeType="1"/>
          </p:cNvSpPr>
          <p:nvPr/>
        </p:nvSpPr>
        <p:spPr bwMode="auto">
          <a:xfrm>
            <a:off x="1185863" y="37814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98" name="Line 358"/>
          <p:cNvSpPr>
            <a:spLocks noChangeShapeType="1"/>
          </p:cNvSpPr>
          <p:nvPr/>
        </p:nvSpPr>
        <p:spPr bwMode="auto">
          <a:xfrm flipH="1">
            <a:off x="2778125" y="3781425"/>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599" name="Rectangle 359"/>
          <p:cNvSpPr>
            <a:spLocks noChangeArrowheads="1"/>
          </p:cNvSpPr>
          <p:nvPr/>
        </p:nvSpPr>
        <p:spPr bwMode="auto">
          <a:xfrm>
            <a:off x="895350" y="3648075"/>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600" name="Line 360"/>
          <p:cNvSpPr>
            <a:spLocks noChangeShapeType="1"/>
          </p:cNvSpPr>
          <p:nvPr/>
        </p:nvSpPr>
        <p:spPr bwMode="auto">
          <a:xfrm>
            <a:off x="1185863" y="34607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1" name="Line 361"/>
          <p:cNvSpPr>
            <a:spLocks noChangeShapeType="1"/>
          </p:cNvSpPr>
          <p:nvPr/>
        </p:nvSpPr>
        <p:spPr bwMode="auto">
          <a:xfrm flipH="1">
            <a:off x="2778125" y="3460750"/>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2" name="Rectangle 362"/>
          <p:cNvSpPr>
            <a:spLocks noChangeArrowheads="1"/>
          </p:cNvSpPr>
          <p:nvPr/>
        </p:nvSpPr>
        <p:spPr bwMode="auto">
          <a:xfrm>
            <a:off x="995363" y="332740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603" name="Line 363"/>
          <p:cNvSpPr>
            <a:spLocks noChangeShapeType="1"/>
          </p:cNvSpPr>
          <p:nvPr/>
        </p:nvSpPr>
        <p:spPr bwMode="auto">
          <a:xfrm>
            <a:off x="1185863"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4" name="Line 364"/>
          <p:cNvSpPr>
            <a:spLocks noChangeShapeType="1"/>
          </p:cNvSpPr>
          <p:nvPr/>
        </p:nvSpPr>
        <p:spPr bwMode="auto">
          <a:xfrm>
            <a:off x="1185863" y="34607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5" name="Line 365"/>
          <p:cNvSpPr>
            <a:spLocks noChangeShapeType="1"/>
          </p:cNvSpPr>
          <p:nvPr/>
        </p:nvSpPr>
        <p:spPr bwMode="auto">
          <a:xfrm flipV="1">
            <a:off x="1185863"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6" name="Line 366"/>
          <p:cNvSpPr>
            <a:spLocks noChangeShapeType="1"/>
          </p:cNvSpPr>
          <p:nvPr/>
        </p:nvSpPr>
        <p:spPr bwMode="auto">
          <a:xfrm flipV="1">
            <a:off x="279717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7" name="Line 367"/>
          <p:cNvSpPr>
            <a:spLocks noChangeShapeType="1"/>
          </p:cNvSpPr>
          <p:nvPr/>
        </p:nvSpPr>
        <p:spPr bwMode="auto">
          <a:xfrm>
            <a:off x="1185863"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8" name="Line 368"/>
          <p:cNvSpPr>
            <a:spLocks noChangeShapeType="1"/>
          </p:cNvSpPr>
          <p:nvPr/>
        </p:nvSpPr>
        <p:spPr bwMode="auto">
          <a:xfrm>
            <a:off x="2797175" y="34607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09" name="Freeform 369"/>
          <p:cNvSpPr>
            <a:spLocks/>
          </p:cNvSpPr>
          <p:nvPr/>
        </p:nvSpPr>
        <p:spPr bwMode="auto">
          <a:xfrm>
            <a:off x="1249363" y="3460750"/>
            <a:ext cx="1530350" cy="642938"/>
          </a:xfrm>
          <a:custGeom>
            <a:avLst/>
            <a:gdLst/>
            <a:ahLst/>
            <a:cxnLst>
              <a:cxn ang="0">
                <a:pos x="13" y="404"/>
              </a:cxn>
              <a:cxn ang="0">
                <a:pos x="32" y="404"/>
              </a:cxn>
              <a:cxn ang="0">
                <a:pos x="52" y="404"/>
              </a:cxn>
              <a:cxn ang="0">
                <a:pos x="71" y="404"/>
              </a:cxn>
              <a:cxn ang="0">
                <a:pos x="90" y="404"/>
              </a:cxn>
              <a:cxn ang="0">
                <a:pos x="109" y="404"/>
              </a:cxn>
              <a:cxn ang="0">
                <a:pos x="129" y="404"/>
              </a:cxn>
              <a:cxn ang="0">
                <a:pos x="148" y="404"/>
              </a:cxn>
              <a:cxn ang="0">
                <a:pos x="167" y="404"/>
              </a:cxn>
              <a:cxn ang="0">
                <a:pos x="186" y="404"/>
              </a:cxn>
              <a:cxn ang="0">
                <a:pos x="206" y="404"/>
              </a:cxn>
              <a:cxn ang="0">
                <a:pos x="225" y="404"/>
              </a:cxn>
              <a:cxn ang="0">
                <a:pos x="244" y="404"/>
              </a:cxn>
              <a:cxn ang="0">
                <a:pos x="263" y="404"/>
              </a:cxn>
              <a:cxn ang="0">
                <a:pos x="283" y="404"/>
              </a:cxn>
              <a:cxn ang="0">
                <a:pos x="302" y="404"/>
              </a:cxn>
              <a:cxn ang="0">
                <a:pos x="315" y="0"/>
              </a:cxn>
              <a:cxn ang="0">
                <a:pos x="321" y="0"/>
              </a:cxn>
              <a:cxn ang="0">
                <a:pos x="334" y="404"/>
              </a:cxn>
              <a:cxn ang="0">
                <a:pos x="353" y="404"/>
              </a:cxn>
              <a:cxn ang="0">
                <a:pos x="372" y="404"/>
              </a:cxn>
              <a:cxn ang="0">
                <a:pos x="392" y="404"/>
              </a:cxn>
              <a:cxn ang="0">
                <a:pos x="411" y="404"/>
              </a:cxn>
              <a:cxn ang="0">
                <a:pos x="430" y="404"/>
              </a:cxn>
              <a:cxn ang="0">
                <a:pos x="449" y="404"/>
              </a:cxn>
              <a:cxn ang="0">
                <a:pos x="469" y="404"/>
              </a:cxn>
              <a:cxn ang="0">
                <a:pos x="488" y="404"/>
              </a:cxn>
              <a:cxn ang="0">
                <a:pos x="507" y="404"/>
              </a:cxn>
              <a:cxn ang="0">
                <a:pos x="526" y="404"/>
              </a:cxn>
              <a:cxn ang="0">
                <a:pos x="546" y="404"/>
              </a:cxn>
              <a:cxn ang="0">
                <a:pos x="565" y="404"/>
              </a:cxn>
              <a:cxn ang="0">
                <a:pos x="584" y="404"/>
              </a:cxn>
              <a:cxn ang="0">
                <a:pos x="603" y="404"/>
              </a:cxn>
              <a:cxn ang="0">
                <a:pos x="622" y="404"/>
              </a:cxn>
              <a:cxn ang="0">
                <a:pos x="642" y="404"/>
              </a:cxn>
              <a:cxn ang="0">
                <a:pos x="661" y="404"/>
              </a:cxn>
              <a:cxn ang="0">
                <a:pos x="680" y="404"/>
              </a:cxn>
              <a:cxn ang="0">
                <a:pos x="699" y="404"/>
              </a:cxn>
              <a:cxn ang="0">
                <a:pos x="719" y="404"/>
              </a:cxn>
              <a:cxn ang="0">
                <a:pos x="738" y="404"/>
              </a:cxn>
              <a:cxn ang="0">
                <a:pos x="757" y="404"/>
              </a:cxn>
              <a:cxn ang="0">
                <a:pos x="776" y="404"/>
              </a:cxn>
              <a:cxn ang="0">
                <a:pos x="796" y="404"/>
              </a:cxn>
              <a:cxn ang="0">
                <a:pos x="815" y="404"/>
              </a:cxn>
              <a:cxn ang="0">
                <a:pos x="834" y="404"/>
              </a:cxn>
              <a:cxn ang="0">
                <a:pos x="853" y="404"/>
              </a:cxn>
              <a:cxn ang="0">
                <a:pos x="873" y="404"/>
              </a:cxn>
              <a:cxn ang="0">
                <a:pos x="892" y="404"/>
              </a:cxn>
              <a:cxn ang="0">
                <a:pos x="911" y="404"/>
              </a:cxn>
              <a:cxn ang="0">
                <a:pos x="930" y="404"/>
              </a:cxn>
              <a:cxn ang="0">
                <a:pos x="950" y="404"/>
              </a:cxn>
              <a:cxn ang="0">
                <a:pos x="969" y="404"/>
              </a:cxn>
              <a:cxn ang="0">
                <a:pos x="988" y="404"/>
              </a:cxn>
              <a:cxn ang="0">
                <a:pos x="1007" y="404"/>
              </a:cxn>
              <a:cxn ang="0">
                <a:pos x="1027" y="404"/>
              </a:cxn>
              <a:cxn ang="0">
                <a:pos x="1046" y="404"/>
              </a:cxn>
              <a:cxn ang="0">
                <a:pos x="1065" y="404"/>
              </a:cxn>
              <a:cxn ang="0">
                <a:pos x="1084" y="404"/>
              </a:cxn>
            </a:cxnLst>
            <a:rect l="0" t="0" r="r" b="b"/>
            <a:pathLst>
              <a:path w="1085" h="405">
                <a:moveTo>
                  <a:pt x="0" y="404"/>
                </a:moveTo>
                <a:lnTo>
                  <a:pt x="7" y="404"/>
                </a:lnTo>
                <a:lnTo>
                  <a:pt x="13" y="404"/>
                </a:lnTo>
                <a:lnTo>
                  <a:pt x="19" y="404"/>
                </a:lnTo>
                <a:lnTo>
                  <a:pt x="26" y="404"/>
                </a:lnTo>
                <a:lnTo>
                  <a:pt x="32" y="404"/>
                </a:lnTo>
                <a:lnTo>
                  <a:pt x="39" y="404"/>
                </a:lnTo>
                <a:lnTo>
                  <a:pt x="45" y="404"/>
                </a:lnTo>
                <a:lnTo>
                  <a:pt x="52" y="404"/>
                </a:lnTo>
                <a:lnTo>
                  <a:pt x="58" y="404"/>
                </a:lnTo>
                <a:lnTo>
                  <a:pt x="64" y="404"/>
                </a:lnTo>
                <a:lnTo>
                  <a:pt x="71" y="404"/>
                </a:lnTo>
                <a:lnTo>
                  <a:pt x="77" y="404"/>
                </a:lnTo>
                <a:lnTo>
                  <a:pt x="84" y="404"/>
                </a:lnTo>
                <a:lnTo>
                  <a:pt x="90" y="404"/>
                </a:lnTo>
                <a:lnTo>
                  <a:pt x="96" y="404"/>
                </a:lnTo>
                <a:lnTo>
                  <a:pt x="103" y="404"/>
                </a:lnTo>
                <a:lnTo>
                  <a:pt x="109" y="404"/>
                </a:lnTo>
                <a:lnTo>
                  <a:pt x="116" y="404"/>
                </a:lnTo>
                <a:lnTo>
                  <a:pt x="122" y="404"/>
                </a:lnTo>
                <a:lnTo>
                  <a:pt x="129" y="404"/>
                </a:lnTo>
                <a:lnTo>
                  <a:pt x="135" y="404"/>
                </a:lnTo>
                <a:lnTo>
                  <a:pt x="141" y="404"/>
                </a:lnTo>
                <a:lnTo>
                  <a:pt x="148" y="404"/>
                </a:lnTo>
                <a:lnTo>
                  <a:pt x="154" y="404"/>
                </a:lnTo>
                <a:lnTo>
                  <a:pt x="161" y="404"/>
                </a:lnTo>
                <a:lnTo>
                  <a:pt x="167" y="404"/>
                </a:lnTo>
                <a:lnTo>
                  <a:pt x="173" y="404"/>
                </a:lnTo>
                <a:lnTo>
                  <a:pt x="180" y="404"/>
                </a:lnTo>
                <a:lnTo>
                  <a:pt x="186" y="404"/>
                </a:lnTo>
                <a:lnTo>
                  <a:pt x="193" y="404"/>
                </a:lnTo>
                <a:lnTo>
                  <a:pt x="199" y="404"/>
                </a:lnTo>
                <a:lnTo>
                  <a:pt x="206" y="404"/>
                </a:lnTo>
                <a:lnTo>
                  <a:pt x="212" y="404"/>
                </a:lnTo>
                <a:lnTo>
                  <a:pt x="218" y="404"/>
                </a:lnTo>
                <a:lnTo>
                  <a:pt x="225" y="404"/>
                </a:lnTo>
                <a:lnTo>
                  <a:pt x="231" y="404"/>
                </a:lnTo>
                <a:lnTo>
                  <a:pt x="238" y="404"/>
                </a:lnTo>
                <a:lnTo>
                  <a:pt x="244" y="404"/>
                </a:lnTo>
                <a:lnTo>
                  <a:pt x="250" y="404"/>
                </a:lnTo>
                <a:lnTo>
                  <a:pt x="257" y="404"/>
                </a:lnTo>
                <a:lnTo>
                  <a:pt x="263" y="404"/>
                </a:lnTo>
                <a:lnTo>
                  <a:pt x="270" y="404"/>
                </a:lnTo>
                <a:lnTo>
                  <a:pt x="276" y="404"/>
                </a:lnTo>
                <a:lnTo>
                  <a:pt x="283" y="404"/>
                </a:lnTo>
                <a:lnTo>
                  <a:pt x="289" y="404"/>
                </a:lnTo>
                <a:lnTo>
                  <a:pt x="295" y="404"/>
                </a:lnTo>
                <a:lnTo>
                  <a:pt x="302" y="404"/>
                </a:lnTo>
                <a:lnTo>
                  <a:pt x="308" y="404"/>
                </a:lnTo>
                <a:lnTo>
                  <a:pt x="315" y="404"/>
                </a:lnTo>
                <a:lnTo>
                  <a:pt x="315" y="0"/>
                </a:lnTo>
                <a:lnTo>
                  <a:pt x="315" y="404"/>
                </a:lnTo>
                <a:lnTo>
                  <a:pt x="321" y="404"/>
                </a:lnTo>
                <a:lnTo>
                  <a:pt x="321" y="0"/>
                </a:lnTo>
                <a:lnTo>
                  <a:pt x="327" y="0"/>
                </a:lnTo>
                <a:lnTo>
                  <a:pt x="327" y="404"/>
                </a:lnTo>
                <a:lnTo>
                  <a:pt x="334" y="404"/>
                </a:lnTo>
                <a:lnTo>
                  <a:pt x="340" y="404"/>
                </a:lnTo>
                <a:lnTo>
                  <a:pt x="347" y="404"/>
                </a:lnTo>
                <a:lnTo>
                  <a:pt x="353" y="404"/>
                </a:lnTo>
                <a:lnTo>
                  <a:pt x="359" y="404"/>
                </a:lnTo>
                <a:lnTo>
                  <a:pt x="366" y="404"/>
                </a:lnTo>
                <a:lnTo>
                  <a:pt x="372" y="404"/>
                </a:lnTo>
                <a:lnTo>
                  <a:pt x="379" y="404"/>
                </a:lnTo>
                <a:lnTo>
                  <a:pt x="385" y="404"/>
                </a:lnTo>
                <a:lnTo>
                  <a:pt x="392" y="404"/>
                </a:lnTo>
                <a:lnTo>
                  <a:pt x="398" y="404"/>
                </a:lnTo>
                <a:lnTo>
                  <a:pt x="404" y="404"/>
                </a:lnTo>
                <a:lnTo>
                  <a:pt x="411" y="404"/>
                </a:lnTo>
                <a:lnTo>
                  <a:pt x="417" y="404"/>
                </a:lnTo>
                <a:lnTo>
                  <a:pt x="424" y="404"/>
                </a:lnTo>
                <a:lnTo>
                  <a:pt x="430" y="404"/>
                </a:lnTo>
                <a:lnTo>
                  <a:pt x="436" y="404"/>
                </a:lnTo>
                <a:lnTo>
                  <a:pt x="443" y="404"/>
                </a:lnTo>
                <a:lnTo>
                  <a:pt x="449" y="404"/>
                </a:lnTo>
                <a:lnTo>
                  <a:pt x="456" y="404"/>
                </a:lnTo>
                <a:lnTo>
                  <a:pt x="462" y="404"/>
                </a:lnTo>
                <a:lnTo>
                  <a:pt x="469" y="404"/>
                </a:lnTo>
                <a:lnTo>
                  <a:pt x="475" y="404"/>
                </a:lnTo>
                <a:lnTo>
                  <a:pt x="481" y="404"/>
                </a:lnTo>
                <a:lnTo>
                  <a:pt x="488" y="404"/>
                </a:lnTo>
                <a:lnTo>
                  <a:pt x="494" y="404"/>
                </a:lnTo>
                <a:lnTo>
                  <a:pt x="501" y="404"/>
                </a:lnTo>
                <a:lnTo>
                  <a:pt x="507" y="404"/>
                </a:lnTo>
                <a:lnTo>
                  <a:pt x="513" y="404"/>
                </a:lnTo>
                <a:lnTo>
                  <a:pt x="520" y="404"/>
                </a:lnTo>
                <a:lnTo>
                  <a:pt x="526" y="404"/>
                </a:lnTo>
                <a:lnTo>
                  <a:pt x="533" y="404"/>
                </a:lnTo>
                <a:lnTo>
                  <a:pt x="539" y="404"/>
                </a:lnTo>
                <a:lnTo>
                  <a:pt x="546" y="404"/>
                </a:lnTo>
                <a:lnTo>
                  <a:pt x="552" y="404"/>
                </a:lnTo>
                <a:lnTo>
                  <a:pt x="558" y="404"/>
                </a:lnTo>
                <a:lnTo>
                  <a:pt x="565" y="404"/>
                </a:lnTo>
                <a:lnTo>
                  <a:pt x="571" y="404"/>
                </a:lnTo>
                <a:lnTo>
                  <a:pt x="578" y="404"/>
                </a:lnTo>
                <a:lnTo>
                  <a:pt x="584" y="404"/>
                </a:lnTo>
                <a:lnTo>
                  <a:pt x="590" y="404"/>
                </a:lnTo>
                <a:lnTo>
                  <a:pt x="597" y="404"/>
                </a:lnTo>
                <a:lnTo>
                  <a:pt x="603" y="404"/>
                </a:lnTo>
                <a:lnTo>
                  <a:pt x="610" y="404"/>
                </a:lnTo>
                <a:lnTo>
                  <a:pt x="616" y="404"/>
                </a:lnTo>
                <a:lnTo>
                  <a:pt x="622" y="404"/>
                </a:lnTo>
                <a:lnTo>
                  <a:pt x="629" y="404"/>
                </a:lnTo>
                <a:lnTo>
                  <a:pt x="635" y="404"/>
                </a:lnTo>
                <a:lnTo>
                  <a:pt x="642" y="404"/>
                </a:lnTo>
                <a:lnTo>
                  <a:pt x="648" y="404"/>
                </a:lnTo>
                <a:lnTo>
                  <a:pt x="655" y="404"/>
                </a:lnTo>
                <a:lnTo>
                  <a:pt x="661" y="404"/>
                </a:lnTo>
                <a:lnTo>
                  <a:pt x="667" y="404"/>
                </a:lnTo>
                <a:lnTo>
                  <a:pt x="674" y="404"/>
                </a:lnTo>
                <a:lnTo>
                  <a:pt x="680" y="404"/>
                </a:lnTo>
                <a:lnTo>
                  <a:pt x="687" y="404"/>
                </a:lnTo>
                <a:lnTo>
                  <a:pt x="693" y="404"/>
                </a:lnTo>
                <a:lnTo>
                  <a:pt x="699" y="404"/>
                </a:lnTo>
                <a:lnTo>
                  <a:pt x="706" y="404"/>
                </a:lnTo>
                <a:lnTo>
                  <a:pt x="712" y="404"/>
                </a:lnTo>
                <a:lnTo>
                  <a:pt x="719" y="404"/>
                </a:lnTo>
                <a:lnTo>
                  <a:pt x="725" y="404"/>
                </a:lnTo>
                <a:lnTo>
                  <a:pt x="732" y="404"/>
                </a:lnTo>
                <a:lnTo>
                  <a:pt x="738" y="404"/>
                </a:lnTo>
                <a:lnTo>
                  <a:pt x="744" y="404"/>
                </a:lnTo>
                <a:lnTo>
                  <a:pt x="751" y="404"/>
                </a:lnTo>
                <a:lnTo>
                  <a:pt x="757" y="404"/>
                </a:lnTo>
                <a:lnTo>
                  <a:pt x="764" y="404"/>
                </a:lnTo>
                <a:lnTo>
                  <a:pt x="770" y="404"/>
                </a:lnTo>
                <a:lnTo>
                  <a:pt x="776" y="404"/>
                </a:lnTo>
                <a:lnTo>
                  <a:pt x="783" y="404"/>
                </a:lnTo>
                <a:lnTo>
                  <a:pt x="789" y="404"/>
                </a:lnTo>
                <a:lnTo>
                  <a:pt x="796" y="404"/>
                </a:lnTo>
                <a:lnTo>
                  <a:pt x="802" y="404"/>
                </a:lnTo>
                <a:lnTo>
                  <a:pt x="809" y="404"/>
                </a:lnTo>
                <a:lnTo>
                  <a:pt x="815" y="404"/>
                </a:lnTo>
                <a:lnTo>
                  <a:pt x="821" y="404"/>
                </a:lnTo>
                <a:lnTo>
                  <a:pt x="828" y="404"/>
                </a:lnTo>
                <a:lnTo>
                  <a:pt x="834" y="404"/>
                </a:lnTo>
                <a:lnTo>
                  <a:pt x="841" y="404"/>
                </a:lnTo>
                <a:lnTo>
                  <a:pt x="847" y="404"/>
                </a:lnTo>
                <a:lnTo>
                  <a:pt x="853" y="404"/>
                </a:lnTo>
                <a:lnTo>
                  <a:pt x="860" y="404"/>
                </a:lnTo>
                <a:lnTo>
                  <a:pt x="866" y="404"/>
                </a:lnTo>
                <a:lnTo>
                  <a:pt x="873" y="404"/>
                </a:lnTo>
                <a:lnTo>
                  <a:pt x="879" y="404"/>
                </a:lnTo>
                <a:lnTo>
                  <a:pt x="885" y="404"/>
                </a:lnTo>
                <a:lnTo>
                  <a:pt x="892" y="404"/>
                </a:lnTo>
                <a:lnTo>
                  <a:pt x="898" y="404"/>
                </a:lnTo>
                <a:lnTo>
                  <a:pt x="905" y="404"/>
                </a:lnTo>
                <a:lnTo>
                  <a:pt x="911" y="404"/>
                </a:lnTo>
                <a:lnTo>
                  <a:pt x="918" y="404"/>
                </a:lnTo>
                <a:lnTo>
                  <a:pt x="924" y="404"/>
                </a:lnTo>
                <a:lnTo>
                  <a:pt x="930" y="404"/>
                </a:lnTo>
                <a:lnTo>
                  <a:pt x="937" y="404"/>
                </a:lnTo>
                <a:lnTo>
                  <a:pt x="943" y="404"/>
                </a:lnTo>
                <a:lnTo>
                  <a:pt x="950" y="404"/>
                </a:lnTo>
                <a:lnTo>
                  <a:pt x="956" y="404"/>
                </a:lnTo>
                <a:lnTo>
                  <a:pt x="962" y="404"/>
                </a:lnTo>
                <a:lnTo>
                  <a:pt x="969" y="404"/>
                </a:lnTo>
                <a:lnTo>
                  <a:pt x="975" y="404"/>
                </a:lnTo>
                <a:lnTo>
                  <a:pt x="982" y="404"/>
                </a:lnTo>
                <a:lnTo>
                  <a:pt x="988" y="404"/>
                </a:lnTo>
                <a:lnTo>
                  <a:pt x="995" y="404"/>
                </a:lnTo>
                <a:lnTo>
                  <a:pt x="1001" y="404"/>
                </a:lnTo>
                <a:lnTo>
                  <a:pt x="1007" y="404"/>
                </a:lnTo>
                <a:lnTo>
                  <a:pt x="1014" y="404"/>
                </a:lnTo>
                <a:lnTo>
                  <a:pt x="1020" y="404"/>
                </a:lnTo>
                <a:lnTo>
                  <a:pt x="1027" y="404"/>
                </a:lnTo>
                <a:lnTo>
                  <a:pt x="1033" y="404"/>
                </a:lnTo>
                <a:lnTo>
                  <a:pt x="1039" y="404"/>
                </a:lnTo>
                <a:lnTo>
                  <a:pt x="1046" y="404"/>
                </a:lnTo>
                <a:lnTo>
                  <a:pt x="1052" y="404"/>
                </a:lnTo>
                <a:lnTo>
                  <a:pt x="1059" y="404"/>
                </a:lnTo>
                <a:lnTo>
                  <a:pt x="1065" y="404"/>
                </a:lnTo>
                <a:lnTo>
                  <a:pt x="1072" y="404"/>
                </a:lnTo>
                <a:lnTo>
                  <a:pt x="1078" y="404"/>
                </a:lnTo>
                <a:lnTo>
                  <a:pt x="1084" y="404"/>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610" name="Rectangle 370"/>
          <p:cNvSpPr>
            <a:spLocks noChangeArrowheads="1"/>
          </p:cNvSpPr>
          <p:nvPr/>
        </p:nvSpPr>
        <p:spPr bwMode="auto">
          <a:xfrm>
            <a:off x="1139825" y="3433763"/>
            <a:ext cx="1711325"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BATHROOM: Use of Shower/Bath</a:t>
            </a:r>
          </a:p>
        </p:txBody>
      </p:sp>
      <p:sp>
        <p:nvSpPr>
          <p:cNvPr id="1290611" name="Line 371"/>
          <p:cNvSpPr>
            <a:spLocks noChangeShapeType="1"/>
          </p:cNvSpPr>
          <p:nvPr/>
        </p:nvSpPr>
        <p:spPr bwMode="auto">
          <a:xfrm>
            <a:off x="3919538"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2" name="Line 372"/>
          <p:cNvSpPr>
            <a:spLocks noChangeShapeType="1"/>
          </p:cNvSpPr>
          <p:nvPr/>
        </p:nvSpPr>
        <p:spPr bwMode="auto">
          <a:xfrm>
            <a:off x="3919538" y="34607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3" name="Line 373"/>
          <p:cNvSpPr>
            <a:spLocks noChangeShapeType="1"/>
          </p:cNvSpPr>
          <p:nvPr/>
        </p:nvSpPr>
        <p:spPr bwMode="auto">
          <a:xfrm flipV="1">
            <a:off x="3919538"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4" name="Line 374"/>
          <p:cNvSpPr>
            <a:spLocks noChangeShapeType="1"/>
          </p:cNvSpPr>
          <p:nvPr/>
        </p:nvSpPr>
        <p:spPr bwMode="auto">
          <a:xfrm flipV="1">
            <a:off x="5530850"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5" name="Line 375"/>
          <p:cNvSpPr>
            <a:spLocks noChangeShapeType="1"/>
          </p:cNvSpPr>
          <p:nvPr/>
        </p:nvSpPr>
        <p:spPr bwMode="auto">
          <a:xfrm>
            <a:off x="3919538" y="346075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6" name="Line 376"/>
          <p:cNvSpPr>
            <a:spLocks noChangeShapeType="1"/>
          </p:cNvSpPr>
          <p:nvPr/>
        </p:nvSpPr>
        <p:spPr bwMode="auto">
          <a:xfrm>
            <a:off x="5530850"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7" name="Line 377"/>
          <p:cNvSpPr>
            <a:spLocks noChangeShapeType="1"/>
          </p:cNvSpPr>
          <p:nvPr/>
        </p:nvSpPr>
        <p:spPr bwMode="auto">
          <a:xfrm>
            <a:off x="3919538"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8" name="Line 378"/>
          <p:cNvSpPr>
            <a:spLocks noChangeShapeType="1"/>
          </p:cNvSpPr>
          <p:nvPr/>
        </p:nvSpPr>
        <p:spPr bwMode="auto">
          <a:xfrm flipV="1">
            <a:off x="3919538"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19" name="Line 379"/>
          <p:cNvSpPr>
            <a:spLocks noChangeShapeType="1"/>
          </p:cNvSpPr>
          <p:nvPr/>
        </p:nvSpPr>
        <p:spPr bwMode="auto">
          <a:xfrm>
            <a:off x="3919538" y="410210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20" name="Line 380"/>
          <p:cNvSpPr>
            <a:spLocks noChangeShapeType="1"/>
          </p:cNvSpPr>
          <p:nvPr/>
        </p:nvSpPr>
        <p:spPr bwMode="auto">
          <a:xfrm flipV="1">
            <a:off x="3919538"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1" name="Line 381"/>
          <p:cNvSpPr>
            <a:spLocks noChangeShapeType="1"/>
          </p:cNvSpPr>
          <p:nvPr/>
        </p:nvSpPr>
        <p:spPr bwMode="auto">
          <a:xfrm>
            <a:off x="3919538"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2" name="Rectangle 382"/>
          <p:cNvSpPr>
            <a:spLocks noChangeArrowheads="1"/>
          </p:cNvSpPr>
          <p:nvPr/>
        </p:nvSpPr>
        <p:spPr bwMode="auto">
          <a:xfrm>
            <a:off x="3810000" y="411321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623" name="Line 383"/>
          <p:cNvSpPr>
            <a:spLocks noChangeShapeType="1"/>
          </p:cNvSpPr>
          <p:nvPr/>
        </p:nvSpPr>
        <p:spPr bwMode="auto">
          <a:xfrm flipV="1">
            <a:off x="4325938"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4" name="Line 384"/>
          <p:cNvSpPr>
            <a:spLocks noChangeShapeType="1"/>
          </p:cNvSpPr>
          <p:nvPr/>
        </p:nvSpPr>
        <p:spPr bwMode="auto">
          <a:xfrm>
            <a:off x="4325938"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5" name="Rectangle 385"/>
          <p:cNvSpPr>
            <a:spLocks noChangeArrowheads="1"/>
          </p:cNvSpPr>
          <p:nvPr/>
        </p:nvSpPr>
        <p:spPr bwMode="auto">
          <a:xfrm>
            <a:off x="4217988" y="411321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626" name="Line 386"/>
          <p:cNvSpPr>
            <a:spLocks noChangeShapeType="1"/>
          </p:cNvSpPr>
          <p:nvPr/>
        </p:nvSpPr>
        <p:spPr bwMode="auto">
          <a:xfrm flipV="1">
            <a:off x="4725988"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7" name="Line 387"/>
          <p:cNvSpPr>
            <a:spLocks noChangeShapeType="1"/>
          </p:cNvSpPr>
          <p:nvPr/>
        </p:nvSpPr>
        <p:spPr bwMode="auto">
          <a:xfrm>
            <a:off x="4725988"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28" name="Rectangle 388"/>
          <p:cNvSpPr>
            <a:spLocks noChangeArrowheads="1"/>
          </p:cNvSpPr>
          <p:nvPr/>
        </p:nvSpPr>
        <p:spPr bwMode="auto">
          <a:xfrm>
            <a:off x="4579938" y="4113213"/>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629" name="Line 389"/>
          <p:cNvSpPr>
            <a:spLocks noChangeShapeType="1"/>
          </p:cNvSpPr>
          <p:nvPr/>
        </p:nvSpPr>
        <p:spPr bwMode="auto">
          <a:xfrm flipV="1">
            <a:off x="5132388"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30" name="Line 390"/>
          <p:cNvSpPr>
            <a:spLocks noChangeShapeType="1"/>
          </p:cNvSpPr>
          <p:nvPr/>
        </p:nvSpPr>
        <p:spPr bwMode="auto">
          <a:xfrm>
            <a:off x="5132388"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31" name="Rectangle 391"/>
          <p:cNvSpPr>
            <a:spLocks noChangeArrowheads="1"/>
          </p:cNvSpPr>
          <p:nvPr/>
        </p:nvSpPr>
        <p:spPr bwMode="auto">
          <a:xfrm>
            <a:off x="4986338" y="4113213"/>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632" name="Line 392"/>
          <p:cNvSpPr>
            <a:spLocks noChangeShapeType="1"/>
          </p:cNvSpPr>
          <p:nvPr/>
        </p:nvSpPr>
        <p:spPr bwMode="auto">
          <a:xfrm flipV="1">
            <a:off x="5530850"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33" name="Line 393"/>
          <p:cNvSpPr>
            <a:spLocks noChangeShapeType="1"/>
          </p:cNvSpPr>
          <p:nvPr/>
        </p:nvSpPr>
        <p:spPr bwMode="auto">
          <a:xfrm>
            <a:off x="5530850"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34" name="Rectangle 394"/>
          <p:cNvSpPr>
            <a:spLocks noChangeArrowheads="1"/>
          </p:cNvSpPr>
          <p:nvPr/>
        </p:nvSpPr>
        <p:spPr bwMode="auto">
          <a:xfrm>
            <a:off x="5386388"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635" name="Line 395"/>
          <p:cNvSpPr>
            <a:spLocks noChangeShapeType="1"/>
          </p:cNvSpPr>
          <p:nvPr/>
        </p:nvSpPr>
        <p:spPr bwMode="auto">
          <a:xfrm>
            <a:off x="3919538" y="410210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36" name="Line 396"/>
          <p:cNvSpPr>
            <a:spLocks noChangeShapeType="1"/>
          </p:cNvSpPr>
          <p:nvPr/>
        </p:nvSpPr>
        <p:spPr bwMode="auto">
          <a:xfrm flipH="1">
            <a:off x="5513388" y="410210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37" name="Rectangle 397"/>
          <p:cNvSpPr>
            <a:spLocks noChangeArrowheads="1"/>
          </p:cNvSpPr>
          <p:nvPr/>
        </p:nvSpPr>
        <p:spPr bwMode="auto">
          <a:xfrm>
            <a:off x="3729038" y="396875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638" name="Line 398"/>
          <p:cNvSpPr>
            <a:spLocks noChangeShapeType="1"/>
          </p:cNvSpPr>
          <p:nvPr/>
        </p:nvSpPr>
        <p:spPr bwMode="auto">
          <a:xfrm>
            <a:off x="3919538" y="37814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39" name="Line 399"/>
          <p:cNvSpPr>
            <a:spLocks noChangeShapeType="1"/>
          </p:cNvSpPr>
          <p:nvPr/>
        </p:nvSpPr>
        <p:spPr bwMode="auto">
          <a:xfrm flipH="1">
            <a:off x="5513388" y="37814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0" name="Rectangle 400"/>
          <p:cNvSpPr>
            <a:spLocks noChangeArrowheads="1"/>
          </p:cNvSpPr>
          <p:nvPr/>
        </p:nvSpPr>
        <p:spPr bwMode="auto">
          <a:xfrm>
            <a:off x="3629025" y="3648075"/>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641" name="Line 401"/>
          <p:cNvSpPr>
            <a:spLocks noChangeShapeType="1"/>
          </p:cNvSpPr>
          <p:nvPr/>
        </p:nvSpPr>
        <p:spPr bwMode="auto">
          <a:xfrm>
            <a:off x="3919538" y="34607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2" name="Line 402"/>
          <p:cNvSpPr>
            <a:spLocks noChangeShapeType="1"/>
          </p:cNvSpPr>
          <p:nvPr/>
        </p:nvSpPr>
        <p:spPr bwMode="auto">
          <a:xfrm flipH="1">
            <a:off x="5513388" y="34607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3" name="Rectangle 403"/>
          <p:cNvSpPr>
            <a:spLocks noChangeArrowheads="1"/>
          </p:cNvSpPr>
          <p:nvPr/>
        </p:nvSpPr>
        <p:spPr bwMode="auto">
          <a:xfrm>
            <a:off x="3729038" y="332740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644" name="Line 404"/>
          <p:cNvSpPr>
            <a:spLocks noChangeShapeType="1"/>
          </p:cNvSpPr>
          <p:nvPr/>
        </p:nvSpPr>
        <p:spPr bwMode="auto">
          <a:xfrm>
            <a:off x="3919538" y="410210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5" name="Line 405"/>
          <p:cNvSpPr>
            <a:spLocks noChangeShapeType="1"/>
          </p:cNvSpPr>
          <p:nvPr/>
        </p:nvSpPr>
        <p:spPr bwMode="auto">
          <a:xfrm>
            <a:off x="3919538" y="34607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6" name="Line 406"/>
          <p:cNvSpPr>
            <a:spLocks noChangeShapeType="1"/>
          </p:cNvSpPr>
          <p:nvPr/>
        </p:nvSpPr>
        <p:spPr bwMode="auto">
          <a:xfrm flipV="1">
            <a:off x="3919538"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7" name="Line 407"/>
          <p:cNvSpPr>
            <a:spLocks noChangeShapeType="1"/>
          </p:cNvSpPr>
          <p:nvPr/>
        </p:nvSpPr>
        <p:spPr bwMode="auto">
          <a:xfrm flipV="1">
            <a:off x="5530850"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8" name="Line 408"/>
          <p:cNvSpPr>
            <a:spLocks noChangeShapeType="1"/>
          </p:cNvSpPr>
          <p:nvPr/>
        </p:nvSpPr>
        <p:spPr bwMode="auto">
          <a:xfrm>
            <a:off x="3919538" y="410210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49" name="Line 409"/>
          <p:cNvSpPr>
            <a:spLocks noChangeShapeType="1"/>
          </p:cNvSpPr>
          <p:nvPr/>
        </p:nvSpPr>
        <p:spPr bwMode="auto">
          <a:xfrm>
            <a:off x="5530850" y="34607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0" name="Freeform 410"/>
          <p:cNvSpPr>
            <a:spLocks/>
          </p:cNvSpPr>
          <p:nvPr/>
        </p:nvSpPr>
        <p:spPr bwMode="auto">
          <a:xfrm>
            <a:off x="3983038" y="3460750"/>
            <a:ext cx="1531937" cy="642938"/>
          </a:xfrm>
          <a:custGeom>
            <a:avLst/>
            <a:gdLst/>
            <a:ahLst/>
            <a:cxnLst>
              <a:cxn ang="0">
                <a:pos x="12" y="404"/>
              </a:cxn>
              <a:cxn ang="0">
                <a:pos x="32" y="404"/>
              </a:cxn>
              <a:cxn ang="0">
                <a:pos x="51" y="404"/>
              </a:cxn>
              <a:cxn ang="0">
                <a:pos x="70" y="404"/>
              </a:cxn>
              <a:cxn ang="0">
                <a:pos x="89" y="404"/>
              </a:cxn>
              <a:cxn ang="0">
                <a:pos x="109" y="404"/>
              </a:cxn>
              <a:cxn ang="0">
                <a:pos x="128" y="404"/>
              </a:cxn>
              <a:cxn ang="0">
                <a:pos x="147" y="404"/>
              </a:cxn>
              <a:cxn ang="0">
                <a:pos x="166" y="404"/>
              </a:cxn>
              <a:cxn ang="0">
                <a:pos x="186" y="404"/>
              </a:cxn>
              <a:cxn ang="0">
                <a:pos x="205" y="404"/>
              </a:cxn>
              <a:cxn ang="0">
                <a:pos x="224" y="404"/>
              </a:cxn>
              <a:cxn ang="0">
                <a:pos x="243" y="404"/>
              </a:cxn>
              <a:cxn ang="0">
                <a:pos x="263" y="404"/>
              </a:cxn>
              <a:cxn ang="0">
                <a:pos x="282" y="404"/>
              </a:cxn>
              <a:cxn ang="0">
                <a:pos x="301" y="404"/>
              </a:cxn>
              <a:cxn ang="0">
                <a:pos x="320" y="404"/>
              </a:cxn>
              <a:cxn ang="0">
                <a:pos x="340" y="404"/>
              </a:cxn>
              <a:cxn ang="0">
                <a:pos x="359" y="404"/>
              </a:cxn>
              <a:cxn ang="0">
                <a:pos x="372" y="0"/>
              </a:cxn>
              <a:cxn ang="0">
                <a:pos x="372" y="404"/>
              </a:cxn>
              <a:cxn ang="0">
                <a:pos x="391" y="404"/>
              </a:cxn>
              <a:cxn ang="0">
                <a:pos x="410" y="404"/>
              </a:cxn>
              <a:cxn ang="0">
                <a:pos x="429" y="404"/>
              </a:cxn>
              <a:cxn ang="0">
                <a:pos x="449" y="404"/>
              </a:cxn>
              <a:cxn ang="0">
                <a:pos x="468" y="404"/>
              </a:cxn>
              <a:cxn ang="0">
                <a:pos x="487" y="404"/>
              </a:cxn>
              <a:cxn ang="0">
                <a:pos x="506" y="404"/>
              </a:cxn>
              <a:cxn ang="0">
                <a:pos x="526" y="404"/>
              </a:cxn>
              <a:cxn ang="0">
                <a:pos x="545" y="404"/>
              </a:cxn>
              <a:cxn ang="0">
                <a:pos x="551" y="404"/>
              </a:cxn>
              <a:cxn ang="0">
                <a:pos x="558" y="404"/>
              </a:cxn>
              <a:cxn ang="0">
                <a:pos x="577" y="404"/>
              </a:cxn>
              <a:cxn ang="0">
                <a:pos x="596" y="404"/>
              </a:cxn>
              <a:cxn ang="0">
                <a:pos x="603" y="404"/>
              </a:cxn>
              <a:cxn ang="0">
                <a:pos x="622" y="404"/>
              </a:cxn>
              <a:cxn ang="0">
                <a:pos x="641" y="404"/>
              </a:cxn>
              <a:cxn ang="0">
                <a:pos x="660" y="404"/>
              </a:cxn>
              <a:cxn ang="0">
                <a:pos x="680" y="404"/>
              </a:cxn>
              <a:cxn ang="0">
                <a:pos x="699" y="404"/>
              </a:cxn>
              <a:cxn ang="0">
                <a:pos x="718" y="404"/>
              </a:cxn>
              <a:cxn ang="0">
                <a:pos x="724" y="404"/>
              </a:cxn>
              <a:cxn ang="0">
                <a:pos x="737" y="0"/>
              </a:cxn>
              <a:cxn ang="0">
                <a:pos x="756" y="0"/>
              </a:cxn>
              <a:cxn ang="0">
                <a:pos x="776" y="0"/>
              </a:cxn>
              <a:cxn ang="0">
                <a:pos x="795" y="0"/>
              </a:cxn>
              <a:cxn ang="0">
                <a:pos x="814" y="0"/>
              </a:cxn>
              <a:cxn ang="0">
                <a:pos x="827" y="404"/>
              </a:cxn>
              <a:cxn ang="0">
                <a:pos x="846" y="404"/>
              </a:cxn>
              <a:cxn ang="0">
                <a:pos x="859" y="0"/>
              </a:cxn>
              <a:cxn ang="0">
                <a:pos x="872" y="404"/>
              </a:cxn>
              <a:cxn ang="0">
                <a:pos x="891" y="404"/>
              </a:cxn>
              <a:cxn ang="0">
                <a:pos x="910" y="404"/>
              </a:cxn>
              <a:cxn ang="0">
                <a:pos x="917" y="404"/>
              </a:cxn>
              <a:cxn ang="0">
                <a:pos x="936" y="404"/>
              </a:cxn>
              <a:cxn ang="0">
                <a:pos x="955" y="404"/>
              </a:cxn>
              <a:cxn ang="0">
                <a:pos x="975" y="404"/>
              </a:cxn>
              <a:cxn ang="0">
                <a:pos x="994" y="404"/>
              </a:cxn>
              <a:cxn ang="0">
                <a:pos x="1013" y="404"/>
              </a:cxn>
              <a:cxn ang="0">
                <a:pos x="1032" y="404"/>
              </a:cxn>
              <a:cxn ang="0">
                <a:pos x="1052" y="404"/>
              </a:cxn>
              <a:cxn ang="0">
                <a:pos x="1071" y="404"/>
              </a:cxn>
            </a:cxnLst>
            <a:rect l="0" t="0" r="r" b="b"/>
            <a:pathLst>
              <a:path w="1085" h="405">
                <a:moveTo>
                  <a:pt x="0" y="404"/>
                </a:moveTo>
                <a:lnTo>
                  <a:pt x="6" y="404"/>
                </a:lnTo>
                <a:lnTo>
                  <a:pt x="12" y="404"/>
                </a:lnTo>
                <a:lnTo>
                  <a:pt x="19" y="404"/>
                </a:lnTo>
                <a:lnTo>
                  <a:pt x="25" y="404"/>
                </a:lnTo>
                <a:lnTo>
                  <a:pt x="32" y="404"/>
                </a:lnTo>
                <a:lnTo>
                  <a:pt x="38" y="404"/>
                </a:lnTo>
                <a:lnTo>
                  <a:pt x="44" y="404"/>
                </a:lnTo>
                <a:lnTo>
                  <a:pt x="51" y="404"/>
                </a:lnTo>
                <a:lnTo>
                  <a:pt x="57" y="404"/>
                </a:lnTo>
                <a:lnTo>
                  <a:pt x="64" y="404"/>
                </a:lnTo>
                <a:lnTo>
                  <a:pt x="70" y="404"/>
                </a:lnTo>
                <a:lnTo>
                  <a:pt x="77" y="404"/>
                </a:lnTo>
                <a:lnTo>
                  <a:pt x="83" y="404"/>
                </a:lnTo>
                <a:lnTo>
                  <a:pt x="89" y="404"/>
                </a:lnTo>
                <a:lnTo>
                  <a:pt x="96" y="404"/>
                </a:lnTo>
                <a:lnTo>
                  <a:pt x="102" y="404"/>
                </a:lnTo>
                <a:lnTo>
                  <a:pt x="109" y="404"/>
                </a:lnTo>
                <a:lnTo>
                  <a:pt x="115" y="404"/>
                </a:lnTo>
                <a:lnTo>
                  <a:pt x="121" y="404"/>
                </a:lnTo>
                <a:lnTo>
                  <a:pt x="128" y="404"/>
                </a:lnTo>
                <a:lnTo>
                  <a:pt x="134" y="404"/>
                </a:lnTo>
                <a:lnTo>
                  <a:pt x="141" y="404"/>
                </a:lnTo>
                <a:lnTo>
                  <a:pt x="147" y="404"/>
                </a:lnTo>
                <a:lnTo>
                  <a:pt x="153" y="404"/>
                </a:lnTo>
                <a:lnTo>
                  <a:pt x="160" y="404"/>
                </a:lnTo>
                <a:lnTo>
                  <a:pt x="166" y="404"/>
                </a:lnTo>
                <a:lnTo>
                  <a:pt x="173" y="404"/>
                </a:lnTo>
                <a:lnTo>
                  <a:pt x="179" y="404"/>
                </a:lnTo>
                <a:lnTo>
                  <a:pt x="186" y="404"/>
                </a:lnTo>
                <a:lnTo>
                  <a:pt x="192" y="404"/>
                </a:lnTo>
                <a:lnTo>
                  <a:pt x="198" y="404"/>
                </a:lnTo>
                <a:lnTo>
                  <a:pt x="205" y="404"/>
                </a:lnTo>
                <a:lnTo>
                  <a:pt x="211" y="404"/>
                </a:lnTo>
                <a:lnTo>
                  <a:pt x="218" y="404"/>
                </a:lnTo>
                <a:lnTo>
                  <a:pt x="224" y="404"/>
                </a:lnTo>
                <a:lnTo>
                  <a:pt x="230" y="404"/>
                </a:lnTo>
                <a:lnTo>
                  <a:pt x="237" y="404"/>
                </a:lnTo>
                <a:lnTo>
                  <a:pt x="243" y="404"/>
                </a:lnTo>
                <a:lnTo>
                  <a:pt x="250" y="404"/>
                </a:lnTo>
                <a:lnTo>
                  <a:pt x="256" y="404"/>
                </a:lnTo>
                <a:lnTo>
                  <a:pt x="263" y="404"/>
                </a:lnTo>
                <a:lnTo>
                  <a:pt x="269" y="404"/>
                </a:lnTo>
                <a:lnTo>
                  <a:pt x="275" y="404"/>
                </a:lnTo>
                <a:lnTo>
                  <a:pt x="282" y="404"/>
                </a:lnTo>
                <a:lnTo>
                  <a:pt x="288" y="404"/>
                </a:lnTo>
                <a:lnTo>
                  <a:pt x="295" y="404"/>
                </a:lnTo>
                <a:lnTo>
                  <a:pt x="301" y="404"/>
                </a:lnTo>
                <a:lnTo>
                  <a:pt x="307" y="404"/>
                </a:lnTo>
                <a:lnTo>
                  <a:pt x="314" y="404"/>
                </a:lnTo>
                <a:lnTo>
                  <a:pt x="320" y="404"/>
                </a:lnTo>
                <a:lnTo>
                  <a:pt x="327" y="404"/>
                </a:lnTo>
                <a:lnTo>
                  <a:pt x="333" y="404"/>
                </a:lnTo>
                <a:lnTo>
                  <a:pt x="340" y="404"/>
                </a:lnTo>
                <a:lnTo>
                  <a:pt x="346" y="404"/>
                </a:lnTo>
                <a:lnTo>
                  <a:pt x="352" y="404"/>
                </a:lnTo>
                <a:lnTo>
                  <a:pt x="359" y="404"/>
                </a:lnTo>
                <a:lnTo>
                  <a:pt x="365" y="404"/>
                </a:lnTo>
                <a:lnTo>
                  <a:pt x="372" y="404"/>
                </a:lnTo>
                <a:lnTo>
                  <a:pt x="372" y="0"/>
                </a:lnTo>
                <a:lnTo>
                  <a:pt x="372" y="404"/>
                </a:lnTo>
                <a:lnTo>
                  <a:pt x="372" y="0"/>
                </a:lnTo>
                <a:lnTo>
                  <a:pt x="372" y="404"/>
                </a:lnTo>
                <a:lnTo>
                  <a:pt x="378" y="404"/>
                </a:lnTo>
                <a:lnTo>
                  <a:pt x="384" y="404"/>
                </a:lnTo>
                <a:lnTo>
                  <a:pt x="391" y="404"/>
                </a:lnTo>
                <a:lnTo>
                  <a:pt x="397" y="404"/>
                </a:lnTo>
                <a:lnTo>
                  <a:pt x="404" y="404"/>
                </a:lnTo>
                <a:lnTo>
                  <a:pt x="410" y="404"/>
                </a:lnTo>
                <a:lnTo>
                  <a:pt x="417" y="404"/>
                </a:lnTo>
                <a:lnTo>
                  <a:pt x="423" y="404"/>
                </a:lnTo>
                <a:lnTo>
                  <a:pt x="429" y="404"/>
                </a:lnTo>
                <a:lnTo>
                  <a:pt x="436" y="404"/>
                </a:lnTo>
                <a:lnTo>
                  <a:pt x="442" y="404"/>
                </a:lnTo>
                <a:lnTo>
                  <a:pt x="449" y="404"/>
                </a:lnTo>
                <a:lnTo>
                  <a:pt x="455" y="404"/>
                </a:lnTo>
                <a:lnTo>
                  <a:pt x="461" y="404"/>
                </a:lnTo>
                <a:lnTo>
                  <a:pt x="468" y="404"/>
                </a:lnTo>
                <a:lnTo>
                  <a:pt x="474" y="404"/>
                </a:lnTo>
                <a:lnTo>
                  <a:pt x="481" y="404"/>
                </a:lnTo>
                <a:lnTo>
                  <a:pt x="487" y="404"/>
                </a:lnTo>
                <a:lnTo>
                  <a:pt x="493" y="404"/>
                </a:lnTo>
                <a:lnTo>
                  <a:pt x="500" y="404"/>
                </a:lnTo>
                <a:lnTo>
                  <a:pt x="506" y="404"/>
                </a:lnTo>
                <a:lnTo>
                  <a:pt x="513" y="404"/>
                </a:lnTo>
                <a:lnTo>
                  <a:pt x="519" y="404"/>
                </a:lnTo>
                <a:lnTo>
                  <a:pt x="526" y="404"/>
                </a:lnTo>
                <a:lnTo>
                  <a:pt x="532" y="404"/>
                </a:lnTo>
                <a:lnTo>
                  <a:pt x="538" y="404"/>
                </a:lnTo>
                <a:lnTo>
                  <a:pt x="545" y="404"/>
                </a:lnTo>
                <a:lnTo>
                  <a:pt x="551" y="404"/>
                </a:lnTo>
                <a:lnTo>
                  <a:pt x="551" y="0"/>
                </a:lnTo>
                <a:lnTo>
                  <a:pt x="551" y="404"/>
                </a:lnTo>
                <a:lnTo>
                  <a:pt x="558" y="404"/>
                </a:lnTo>
                <a:lnTo>
                  <a:pt x="558" y="0"/>
                </a:lnTo>
                <a:lnTo>
                  <a:pt x="558" y="404"/>
                </a:lnTo>
                <a:lnTo>
                  <a:pt x="564" y="404"/>
                </a:lnTo>
                <a:lnTo>
                  <a:pt x="570" y="404"/>
                </a:lnTo>
                <a:lnTo>
                  <a:pt x="577" y="404"/>
                </a:lnTo>
                <a:lnTo>
                  <a:pt x="583" y="404"/>
                </a:lnTo>
                <a:lnTo>
                  <a:pt x="590" y="404"/>
                </a:lnTo>
                <a:lnTo>
                  <a:pt x="596" y="404"/>
                </a:lnTo>
                <a:lnTo>
                  <a:pt x="603" y="404"/>
                </a:lnTo>
                <a:lnTo>
                  <a:pt x="603" y="0"/>
                </a:lnTo>
                <a:lnTo>
                  <a:pt x="603" y="404"/>
                </a:lnTo>
                <a:lnTo>
                  <a:pt x="609" y="404"/>
                </a:lnTo>
                <a:lnTo>
                  <a:pt x="615" y="404"/>
                </a:lnTo>
                <a:lnTo>
                  <a:pt x="622" y="404"/>
                </a:lnTo>
                <a:lnTo>
                  <a:pt x="628" y="404"/>
                </a:lnTo>
                <a:lnTo>
                  <a:pt x="635" y="404"/>
                </a:lnTo>
                <a:lnTo>
                  <a:pt x="641" y="404"/>
                </a:lnTo>
                <a:lnTo>
                  <a:pt x="647" y="404"/>
                </a:lnTo>
                <a:lnTo>
                  <a:pt x="654" y="404"/>
                </a:lnTo>
                <a:lnTo>
                  <a:pt x="660" y="404"/>
                </a:lnTo>
                <a:lnTo>
                  <a:pt x="667" y="404"/>
                </a:lnTo>
                <a:lnTo>
                  <a:pt x="673" y="404"/>
                </a:lnTo>
                <a:lnTo>
                  <a:pt x="680" y="404"/>
                </a:lnTo>
                <a:lnTo>
                  <a:pt x="686" y="404"/>
                </a:lnTo>
                <a:lnTo>
                  <a:pt x="692" y="404"/>
                </a:lnTo>
                <a:lnTo>
                  <a:pt x="699" y="404"/>
                </a:lnTo>
                <a:lnTo>
                  <a:pt x="705" y="404"/>
                </a:lnTo>
                <a:lnTo>
                  <a:pt x="712" y="404"/>
                </a:lnTo>
                <a:lnTo>
                  <a:pt x="718" y="404"/>
                </a:lnTo>
                <a:lnTo>
                  <a:pt x="724" y="404"/>
                </a:lnTo>
                <a:lnTo>
                  <a:pt x="724" y="0"/>
                </a:lnTo>
                <a:lnTo>
                  <a:pt x="724" y="404"/>
                </a:lnTo>
                <a:lnTo>
                  <a:pt x="724" y="0"/>
                </a:lnTo>
                <a:lnTo>
                  <a:pt x="731" y="0"/>
                </a:lnTo>
                <a:lnTo>
                  <a:pt x="737" y="0"/>
                </a:lnTo>
                <a:lnTo>
                  <a:pt x="744" y="0"/>
                </a:lnTo>
                <a:lnTo>
                  <a:pt x="750" y="0"/>
                </a:lnTo>
                <a:lnTo>
                  <a:pt x="756" y="0"/>
                </a:lnTo>
                <a:lnTo>
                  <a:pt x="763" y="0"/>
                </a:lnTo>
                <a:lnTo>
                  <a:pt x="769" y="0"/>
                </a:lnTo>
                <a:lnTo>
                  <a:pt x="776" y="0"/>
                </a:lnTo>
                <a:lnTo>
                  <a:pt x="782" y="0"/>
                </a:lnTo>
                <a:lnTo>
                  <a:pt x="789" y="0"/>
                </a:lnTo>
                <a:lnTo>
                  <a:pt x="795" y="0"/>
                </a:lnTo>
                <a:lnTo>
                  <a:pt x="801" y="0"/>
                </a:lnTo>
                <a:lnTo>
                  <a:pt x="808" y="0"/>
                </a:lnTo>
                <a:lnTo>
                  <a:pt x="814" y="0"/>
                </a:lnTo>
                <a:lnTo>
                  <a:pt x="821" y="0"/>
                </a:lnTo>
                <a:lnTo>
                  <a:pt x="821" y="404"/>
                </a:lnTo>
                <a:lnTo>
                  <a:pt x="827" y="404"/>
                </a:lnTo>
                <a:lnTo>
                  <a:pt x="833" y="404"/>
                </a:lnTo>
                <a:lnTo>
                  <a:pt x="840" y="404"/>
                </a:lnTo>
                <a:lnTo>
                  <a:pt x="846" y="404"/>
                </a:lnTo>
                <a:lnTo>
                  <a:pt x="853" y="404"/>
                </a:lnTo>
                <a:lnTo>
                  <a:pt x="859" y="404"/>
                </a:lnTo>
                <a:lnTo>
                  <a:pt x="859" y="0"/>
                </a:lnTo>
                <a:lnTo>
                  <a:pt x="859" y="404"/>
                </a:lnTo>
                <a:lnTo>
                  <a:pt x="866" y="404"/>
                </a:lnTo>
                <a:lnTo>
                  <a:pt x="872" y="404"/>
                </a:lnTo>
                <a:lnTo>
                  <a:pt x="878" y="404"/>
                </a:lnTo>
                <a:lnTo>
                  <a:pt x="885" y="404"/>
                </a:lnTo>
                <a:lnTo>
                  <a:pt x="891" y="404"/>
                </a:lnTo>
                <a:lnTo>
                  <a:pt x="898" y="404"/>
                </a:lnTo>
                <a:lnTo>
                  <a:pt x="904" y="404"/>
                </a:lnTo>
                <a:lnTo>
                  <a:pt x="910" y="404"/>
                </a:lnTo>
                <a:lnTo>
                  <a:pt x="910" y="0"/>
                </a:lnTo>
                <a:lnTo>
                  <a:pt x="910" y="404"/>
                </a:lnTo>
                <a:lnTo>
                  <a:pt x="917" y="404"/>
                </a:lnTo>
                <a:lnTo>
                  <a:pt x="923" y="404"/>
                </a:lnTo>
                <a:lnTo>
                  <a:pt x="930" y="404"/>
                </a:lnTo>
                <a:lnTo>
                  <a:pt x="936" y="404"/>
                </a:lnTo>
                <a:lnTo>
                  <a:pt x="943" y="404"/>
                </a:lnTo>
                <a:lnTo>
                  <a:pt x="949" y="404"/>
                </a:lnTo>
                <a:lnTo>
                  <a:pt x="955" y="404"/>
                </a:lnTo>
                <a:lnTo>
                  <a:pt x="962" y="404"/>
                </a:lnTo>
                <a:lnTo>
                  <a:pt x="968" y="404"/>
                </a:lnTo>
                <a:lnTo>
                  <a:pt x="975" y="404"/>
                </a:lnTo>
                <a:lnTo>
                  <a:pt x="981" y="404"/>
                </a:lnTo>
                <a:lnTo>
                  <a:pt x="987" y="404"/>
                </a:lnTo>
                <a:lnTo>
                  <a:pt x="994" y="404"/>
                </a:lnTo>
                <a:lnTo>
                  <a:pt x="1000" y="404"/>
                </a:lnTo>
                <a:lnTo>
                  <a:pt x="1007" y="404"/>
                </a:lnTo>
                <a:lnTo>
                  <a:pt x="1013" y="404"/>
                </a:lnTo>
                <a:lnTo>
                  <a:pt x="1019" y="404"/>
                </a:lnTo>
                <a:lnTo>
                  <a:pt x="1026" y="404"/>
                </a:lnTo>
                <a:lnTo>
                  <a:pt x="1032" y="404"/>
                </a:lnTo>
                <a:lnTo>
                  <a:pt x="1039" y="404"/>
                </a:lnTo>
                <a:lnTo>
                  <a:pt x="1045" y="404"/>
                </a:lnTo>
                <a:lnTo>
                  <a:pt x="1052" y="404"/>
                </a:lnTo>
                <a:lnTo>
                  <a:pt x="1058" y="404"/>
                </a:lnTo>
                <a:lnTo>
                  <a:pt x="1064" y="404"/>
                </a:lnTo>
                <a:lnTo>
                  <a:pt x="1071" y="404"/>
                </a:lnTo>
                <a:lnTo>
                  <a:pt x="1077" y="404"/>
                </a:lnTo>
                <a:lnTo>
                  <a:pt x="1084" y="404"/>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651" name="Rectangle 411"/>
          <p:cNvSpPr>
            <a:spLocks noChangeArrowheads="1"/>
          </p:cNvSpPr>
          <p:nvPr/>
        </p:nvSpPr>
        <p:spPr bwMode="auto">
          <a:xfrm>
            <a:off x="3873500" y="3433763"/>
            <a:ext cx="152400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Use of Refrigerator</a:t>
            </a:r>
          </a:p>
        </p:txBody>
      </p:sp>
      <p:sp>
        <p:nvSpPr>
          <p:cNvPr id="1290652" name="Line 412"/>
          <p:cNvSpPr>
            <a:spLocks noChangeShapeType="1"/>
          </p:cNvSpPr>
          <p:nvPr/>
        </p:nvSpPr>
        <p:spPr bwMode="auto">
          <a:xfrm>
            <a:off x="6645275" y="410210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3" name="Line 413"/>
          <p:cNvSpPr>
            <a:spLocks noChangeShapeType="1"/>
          </p:cNvSpPr>
          <p:nvPr/>
        </p:nvSpPr>
        <p:spPr bwMode="auto">
          <a:xfrm>
            <a:off x="6645275" y="34607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4" name="Line 414"/>
          <p:cNvSpPr>
            <a:spLocks noChangeShapeType="1"/>
          </p:cNvSpPr>
          <p:nvPr/>
        </p:nvSpPr>
        <p:spPr bwMode="auto">
          <a:xfrm flipV="1">
            <a:off x="664527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5" name="Line 415"/>
          <p:cNvSpPr>
            <a:spLocks noChangeShapeType="1"/>
          </p:cNvSpPr>
          <p:nvPr/>
        </p:nvSpPr>
        <p:spPr bwMode="auto">
          <a:xfrm flipV="1">
            <a:off x="826452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6" name="Line 416"/>
          <p:cNvSpPr>
            <a:spLocks noChangeShapeType="1"/>
          </p:cNvSpPr>
          <p:nvPr/>
        </p:nvSpPr>
        <p:spPr bwMode="auto">
          <a:xfrm>
            <a:off x="6645275" y="34607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7" name="Line 417"/>
          <p:cNvSpPr>
            <a:spLocks noChangeShapeType="1"/>
          </p:cNvSpPr>
          <p:nvPr/>
        </p:nvSpPr>
        <p:spPr bwMode="auto">
          <a:xfrm>
            <a:off x="8264525"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8" name="Line 418"/>
          <p:cNvSpPr>
            <a:spLocks noChangeShapeType="1"/>
          </p:cNvSpPr>
          <p:nvPr/>
        </p:nvSpPr>
        <p:spPr bwMode="auto">
          <a:xfrm>
            <a:off x="6645275" y="410210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59" name="Line 419"/>
          <p:cNvSpPr>
            <a:spLocks noChangeShapeType="1"/>
          </p:cNvSpPr>
          <p:nvPr/>
        </p:nvSpPr>
        <p:spPr bwMode="auto">
          <a:xfrm flipV="1">
            <a:off x="664527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60" name="Line 420"/>
          <p:cNvSpPr>
            <a:spLocks noChangeShapeType="1"/>
          </p:cNvSpPr>
          <p:nvPr/>
        </p:nvSpPr>
        <p:spPr bwMode="auto">
          <a:xfrm>
            <a:off x="6645275"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61" name="Line 421"/>
          <p:cNvSpPr>
            <a:spLocks noChangeShapeType="1"/>
          </p:cNvSpPr>
          <p:nvPr/>
        </p:nvSpPr>
        <p:spPr bwMode="auto">
          <a:xfrm flipV="1">
            <a:off x="6645275"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2" name="Line 422"/>
          <p:cNvSpPr>
            <a:spLocks noChangeShapeType="1"/>
          </p:cNvSpPr>
          <p:nvPr/>
        </p:nvSpPr>
        <p:spPr bwMode="auto">
          <a:xfrm>
            <a:off x="6645275"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3" name="Rectangle 423"/>
          <p:cNvSpPr>
            <a:spLocks noChangeArrowheads="1"/>
          </p:cNvSpPr>
          <p:nvPr/>
        </p:nvSpPr>
        <p:spPr bwMode="auto">
          <a:xfrm>
            <a:off x="6534150" y="411321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664" name="Line 424"/>
          <p:cNvSpPr>
            <a:spLocks noChangeShapeType="1"/>
          </p:cNvSpPr>
          <p:nvPr/>
        </p:nvSpPr>
        <p:spPr bwMode="auto">
          <a:xfrm flipV="1">
            <a:off x="7051675"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5" name="Line 425"/>
          <p:cNvSpPr>
            <a:spLocks noChangeShapeType="1"/>
          </p:cNvSpPr>
          <p:nvPr/>
        </p:nvSpPr>
        <p:spPr bwMode="auto">
          <a:xfrm>
            <a:off x="7051675"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6" name="Rectangle 426"/>
          <p:cNvSpPr>
            <a:spLocks noChangeArrowheads="1"/>
          </p:cNvSpPr>
          <p:nvPr/>
        </p:nvSpPr>
        <p:spPr bwMode="auto">
          <a:xfrm>
            <a:off x="6942138" y="411321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667" name="Line 427"/>
          <p:cNvSpPr>
            <a:spLocks noChangeShapeType="1"/>
          </p:cNvSpPr>
          <p:nvPr/>
        </p:nvSpPr>
        <p:spPr bwMode="auto">
          <a:xfrm flipV="1">
            <a:off x="7459663"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8" name="Line 428"/>
          <p:cNvSpPr>
            <a:spLocks noChangeShapeType="1"/>
          </p:cNvSpPr>
          <p:nvPr/>
        </p:nvSpPr>
        <p:spPr bwMode="auto">
          <a:xfrm>
            <a:off x="7459663"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69" name="Rectangle 429"/>
          <p:cNvSpPr>
            <a:spLocks noChangeArrowheads="1"/>
          </p:cNvSpPr>
          <p:nvPr/>
        </p:nvSpPr>
        <p:spPr bwMode="auto">
          <a:xfrm>
            <a:off x="7313613"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670" name="Line 430"/>
          <p:cNvSpPr>
            <a:spLocks noChangeShapeType="1"/>
          </p:cNvSpPr>
          <p:nvPr/>
        </p:nvSpPr>
        <p:spPr bwMode="auto">
          <a:xfrm flipV="1">
            <a:off x="7856538"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71" name="Line 431"/>
          <p:cNvSpPr>
            <a:spLocks noChangeShapeType="1"/>
          </p:cNvSpPr>
          <p:nvPr/>
        </p:nvSpPr>
        <p:spPr bwMode="auto">
          <a:xfrm>
            <a:off x="7856538"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72" name="Rectangle 432"/>
          <p:cNvSpPr>
            <a:spLocks noChangeArrowheads="1"/>
          </p:cNvSpPr>
          <p:nvPr/>
        </p:nvSpPr>
        <p:spPr bwMode="auto">
          <a:xfrm>
            <a:off x="7712075"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673" name="Line 433"/>
          <p:cNvSpPr>
            <a:spLocks noChangeShapeType="1"/>
          </p:cNvSpPr>
          <p:nvPr/>
        </p:nvSpPr>
        <p:spPr bwMode="auto">
          <a:xfrm flipV="1">
            <a:off x="8264525" y="407987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74" name="Line 434"/>
          <p:cNvSpPr>
            <a:spLocks noChangeShapeType="1"/>
          </p:cNvSpPr>
          <p:nvPr/>
        </p:nvSpPr>
        <p:spPr bwMode="auto">
          <a:xfrm>
            <a:off x="8264525" y="34607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675" name="Rectangle 435"/>
          <p:cNvSpPr>
            <a:spLocks noChangeArrowheads="1"/>
          </p:cNvSpPr>
          <p:nvPr/>
        </p:nvSpPr>
        <p:spPr bwMode="auto">
          <a:xfrm>
            <a:off x="8120063" y="411321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676" name="Line 436"/>
          <p:cNvSpPr>
            <a:spLocks noChangeShapeType="1"/>
          </p:cNvSpPr>
          <p:nvPr/>
        </p:nvSpPr>
        <p:spPr bwMode="auto">
          <a:xfrm>
            <a:off x="6645275" y="4102100"/>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77" name="Line 437"/>
          <p:cNvSpPr>
            <a:spLocks noChangeShapeType="1"/>
          </p:cNvSpPr>
          <p:nvPr/>
        </p:nvSpPr>
        <p:spPr bwMode="auto">
          <a:xfrm flipH="1">
            <a:off x="8247063" y="410210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78" name="Rectangle 438"/>
          <p:cNvSpPr>
            <a:spLocks noChangeArrowheads="1"/>
          </p:cNvSpPr>
          <p:nvPr/>
        </p:nvSpPr>
        <p:spPr bwMode="auto">
          <a:xfrm>
            <a:off x="6454775" y="396875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679" name="Line 439"/>
          <p:cNvSpPr>
            <a:spLocks noChangeShapeType="1"/>
          </p:cNvSpPr>
          <p:nvPr/>
        </p:nvSpPr>
        <p:spPr bwMode="auto">
          <a:xfrm>
            <a:off x="6645275" y="3781425"/>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0" name="Line 440"/>
          <p:cNvSpPr>
            <a:spLocks noChangeShapeType="1"/>
          </p:cNvSpPr>
          <p:nvPr/>
        </p:nvSpPr>
        <p:spPr bwMode="auto">
          <a:xfrm flipH="1">
            <a:off x="8247063" y="378142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1" name="Rectangle 441"/>
          <p:cNvSpPr>
            <a:spLocks noChangeArrowheads="1"/>
          </p:cNvSpPr>
          <p:nvPr/>
        </p:nvSpPr>
        <p:spPr bwMode="auto">
          <a:xfrm>
            <a:off x="6391275" y="36480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50</a:t>
            </a:r>
          </a:p>
        </p:txBody>
      </p:sp>
      <p:sp>
        <p:nvSpPr>
          <p:cNvPr id="1290682" name="Line 442"/>
          <p:cNvSpPr>
            <a:spLocks noChangeShapeType="1"/>
          </p:cNvSpPr>
          <p:nvPr/>
        </p:nvSpPr>
        <p:spPr bwMode="auto">
          <a:xfrm>
            <a:off x="6645275" y="3460750"/>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3" name="Line 443"/>
          <p:cNvSpPr>
            <a:spLocks noChangeShapeType="1"/>
          </p:cNvSpPr>
          <p:nvPr/>
        </p:nvSpPr>
        <p:spPr bwMode="auto">
          <a:xfrm flipH="1">
            <a:off x="8247063" y="34607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4" name="Rectangle 444"/>
          <p:cNvSpPr>
            <a:spLocks noChangeArrowheads="1"/>
          </p:cNvSpPr>
          <p:nvPr/>
        </p:nvSpPr>
        <p:spPr bwMode="auto">
          <a:xfrm>
            <a:off x="6327775" y="3327400"/>
            <a:ext cx="3714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100</a:t>
            </a:r>
          </a:p>
        </p:txBody>
      </p:sp>
      <p:sp>
        <p:nvSpPr>
          <p:cNvPr id="1290685" name="Line 445"/>
          <p:cNvSpPr>
            <a:spLocks noChangeShapeType="1"/>
          </p:cNvSpPr>
          <p:nvPr/>
        </p:nvSpPr>
        <p:spPr bwMode="auto">
          <a:xfrm>
            <a:off x="6645275" y="410210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6" name="Line 446"/>
          <p:cNvSpPr>
            <a:spLocks noChangeShapeType="1"/>
          </p:cNvSpPr>
          <p:nvPr/>
        </p:nvSpPr>
        <p:spPr bwMode="auto">
          <a:xfrm>
            <a:off x="6645275" y="34607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7" name="Line 447"/>
          <p:cNvSpPr>
            <a:spLocks noChangeShapeType="1"/>
          </p:cNvSpPr>
          <p:nvPr/>
        </p:nvSpPr>
        <p:spPr bwMode="auto">
          <a:xfrm flipV="1">
            <a:off x="664527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8" name="Line 448"/>
          <p:cNvSpPr>
            <a:spLocks noChangeShapeType="1"/>
          </p:cNvSpPr>
          <p:nvPr/>
        </p:nvSpPr>
        <p:spPr bwMode="auto">
          <a:xfrm flipV="1">
            <a:off x="8264525" y="3460750"/>
            <a:ext cx="0" cy="641350"/>
          </a:xfrm>
          <a:prstGeom prst="line">
            <a:avLst/>
          </a:prstGeom>
          <a:noFill/>
          <a:ln w="12700">
            <a:solidFill>
              <a:srgbClr val="FFFFFF"/>
            </a:solidFill>
            <a:round/>
            <a:headEnd type="none" w="sm" len="sm"/>
            <a:tailEnd type="none" w="sm" len="sm"/>
          </a:ln>
          <a:effectLst/>
        </p:spPr>
        <p:txBody>
          <a:bodyPr/>
          <a:lstStyle/>
          <a:p>
            <a:endParaRPr lang="en-AU"/>
          </a:p>
        </p:txBody>
      </p:sp>
      <p:sp>
        <p:nvSpPr>
          <p:cNvPr id="1290689" name="Line 449"/>
          <p:cNvSpPr>
            <a:spLocks noChangeShapeType="1"/>
          </p:cNvSpPr>
          <p:nvPr/>
        </p:nvSpPr>
        <p:spPr bwMode="auto">
          <a:xfrm>
            <a:off x="6645275" y="410210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0" name="Line 450"/>
          <p:cNvSpPr>
            <a:spLocks noChangeShapeType="1"/>
          </p:cNvSpPr>
          <p:nvPr/>
        </p:nvSpPr>
        <p:spPr bwMode="auto">
          <a:xfrm>
            <a:off x="8264525" y="34607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1" name="Freeform 451"/>
          <p:cNvSpPr>
            <a:spLocks/>
          </p:cNvSpPr>
          <p:nvPr/>
        </p:nvSpPr>
        <p:spPr bwMode="auto">
          <a:xfrm>
            <a:off x="6707188" y="3527425"/>
            <a:ext cx="1541462" cy="576263"/>
          </a:xfrm>
          <a:custGeom>
            <a:avLst/>
            <a:gdLst/>
            <a:ahLst/>
            <a:cxnLst>
              <a:cxn ang="0">
                <a:pos x="26" y="362"/>
              </a:cxn>
              <a:cxn ang="0">
                <a:pos x="58" y="362"/>
              </a:cxn>
              <a:cxn ang="0">
                <a:pos x="90" y="362"/>
              </a:cxn>
              <a:cxn ang="0">
                <a:pos x="122" y="362"/>
              </a:cxn>
              <a:cxn ang="0">
                <a:pos x="154" y="362"/>
              </a:cxn>
              <a:cxn ang="0">
                <a:pos x="186" y="362"/>
              </a:cxn>
              <a:cxn ang="0">
                <a:pos x="219" y="362"/>
              </a:cxn>
              <a:cxn ang="0">
                <a:pos x="244" y="355"/>
              </a:cxn>
              <a:cxn ang="0">
                <a:pos x="276" y="355"/>
              </a:cxn>
              <a:cxn ang="0">
                <a:pos x="295" y="341"/>
              </a:cxn>
              <a:cxn ang="0">
                <a:pos x="321" y="334"/>
              </a:cxn>
              <a:cxn ang="0">
                <a:pos x="347" y="327"/>
              </a:cxn>
              <a:cxn ang="0">
                <a:pos x="372" y="313"/>
              </a:cxn>
              <a:cxn ang="0">
                <a:pos x="398" y="306"/>
              </a:cxn>
              <a:cxn ang="0">
                <a:pos x="424" y="292"/>
              </a:cxn>
              <a:cxn ang="0">
                <a:pos x="443" y="251"/>
              </a:cxn>
              <a:cxn ang="0">
                <a:pos x="469" y="251"/>
              </a:cxn>
              <a:cxn ang="0">
                <a:pos x="488" y="244"/>
              </a:cxn>
              <a:cxn ang="0">
                <a:pos x="507" y="237"/>
              </a:cxn>
              <a:cxn ang="0">
                <a:pos x="533" y="230"/>
              </a:cxn>
              <a:cxn ang="0">
                <a:pos x="552" y="237"/>
              </a:cxn>
              <a:cxn ang="0">
                <a:pos x="565" y="167"/>
              </a:cxn>
              <a:cxn ang="0">
                <a:pos x="571" y="104"/>
              </a:cxn>
              <a:cxn ang="0">
                <a:pos x="578" y="118"/>
              </a:cxn>
              <a:cxn ang="0">
                <a:pos x="591" y="125"/>
              </a:cxn>
              <a:cxn ang="0">
                <a:pos x="597" y="62"/>
              </a:cxn>
              <a:cxn ang="0">
                <a:pos x="603" y="167"/>
              </a:cxn>
              <a:cxn ang="0">
                <a:pos x="629" y="244"/>
              </a:cxn>
              <a:cxn ang="0">
                <a:pos x="642" y="209"/>
              </a:cxn>
              <a:cxn ang="0">
                <a:pos x="655" y="111"/>
              </a:cxn>
              <a:cxn ang="0">
                <a:pos x="661" y="174"/>
              </a:cxn>
              <a:cxn ang="0">
                <a:pos x="668" y="139"/>
              </a:cxn>
              <a:cxn ang="0">
                <a:pos x="674" y="167"/>
              </a:cxn>
              <a:cxn ang="0">
                <a:pos x="680" y="118"/>
              </a:cxn>
              <a:cxn ang="0">
                <a:pos x="687" y="146"/>
              </a:cxn>
              <a:cxn ang="0">
                <a:pos x="693" y="139"/>
              </a:cxn>
              <a:cxn ang="0">
                <a:pos x="706" y="202"/>
              </a:cxn>
              <a:cxn ang="0">
                <a:pos x="719" y="244"/>
              </a:cxn>
              <a:cxn ang="0">
                <a:pos x="732" y="278"/>
              </a:cxn>
              <a:cxn ang="0">
                <a:pos x="751" y="174"/>
              </a:cxn>
              <a:cxn ang="0">
                <a:pos x="764" y="285"/>
              </a:cxn>
              <a:cxn ang="0">
                <a:pos x="783" y="258"/>
              </a:cxn>
              <a:cxn ang="0">
                <a:pos x="796" y="104"/>
              </a:cxn>
              <a:cxn ang="0">
                <a:pos x="802" y="230"/>
              </a:cxn>
              <a:cxn ang="0">
                <a:pos x="802" y="306"/>
              </a:cxn>
              <a:cxn ang="0">
                <a:pos x="815" y="313"/>
              </a:cxn>
              <a:cxn ang="0">
                <a:pos x="841" y="327"/>
              </a:cxn>
              <a:cxn ang="0">
                <a:pos x="860" y="348"/>
              </a:cxn>
              <a:cxn ang="0">
                <a:pos x="886" y="299"/>
              </a:cxn>
              <a:cxn ang="0">
                <a:pos x="911" y="306"/>
              </a:cxn>
              <a:cxn ang="0">
                <a:pos x="943" y="306"/>
              </a:cxn>
              <a:cxn ang="0">
                <a:pos x="975" y="306"/>
              </a:cxn>
              <a:cxn ang="0">
                <a:pos x="1001" y="355"/>
              </a:cxn>
              <a:cxn ang="0">
                <a:pos x="1027" y="362"/>
              </a:cxn>
              <a:cxn ang="0">
                <a:pos x="1059" y="362"/>
              </a:cxn>
              <a:cxn ang="0">
                <a:pos x="1091" y="362"/>
              </a:cxn>
            </a:cxnLst>
            <a:rect l="0" t="0" r="r" b="b"/>
            <a:pathLst>
              <a:path w="1092" h="363">
                <a:moveTo>
                  <a:pt x="0" y="362"/>
                </a:moveTo>
                <a:lnTo>
                  <a:pt x="7" y="362"/>
                </a:lnTo>
                <a:lnTo>
                  <a:pt x="13" y="362"/>
                </a:lnTo>
                <a:lnTo>
                  <a:pt x="20" y="362"/>
                </a:lnTo>
                <a:lnTo>
                  <a:pt x="26" y="362"/>
                </a:lnTo>
                <a:lnTo>
                  <a:pt x="32" y="362"/>
                </a:lnTo>
                <a:lnTo>
                  <a:pt x="39" y="362"/>
                </a:lnTo>
                <a:lnTo>
                  <a:pt x="45" y="362"/>
                </a:lnTo>
                <a:lnTo>
                  <a:pt x="52" y="362"/>
                </a:lnTo>
                <a:lnTo>
                  <a:pt x="58" y="362"/>
                </a:lnTo>
                <a:lnTo>
                  <a:pt x="65" y="362"/>
                </a:lnTo>
                <a:lnTo>
                  <a:pt x="71" y="362"/>
                </a:lnTo>
                <a:lnTo>
                  <a:pt x="77" y="362"/>
                </a:lnTo>
                <a:lnTo>
                  <a:pt x="84" y="362"/>
                </a:lnTo>
                <a:lnTo>
                  <a:pt x="90" y="362"/>
                </a:lnTo>
                <a:lnTo>
                  <a:pt x="97" y="362"/>
                </a:lnTo>
                <a:lnTo>
                  <a:pt x="103" y="362"/>
                </a:lnTo>
                <a:lnTo>
                  <a:pt x="109" y="362"/>
                </a:lnTo>
                <a:lnTo>
                  <a:pt x="116" y="362"/>
                </a:lnTo>
                <a:lnTo>
                  <a:pt x="122" y="362"/>
                </a:lnTo>
                <a:lnTo>
                  <a:pt x="129" y="362"/>
                </a:lnTo>
                <a:lnTo>
                  <a:pt x="135" y="362"/>
                </a:lnTo>
                <a:lnTo>
                  <a:pt x="142" y="362"/>
                </a:lnTo>
                <a:lnTo>
                  <a:pt x="148" y="362"/>
                </a:lnTo>
                <a:lnTo>
                  <a:pt x="154" y="362"/>
                </a:lnTo>
                <a:lnTo>
                  <a:pt x="161" y="362"/>
                </a:lnTo>
                <a:lnTo>
                  <a:pt x="167" y="362"/>
                </a:lnTo>
                <a:lnTo>
                  <a:pt x="174" y="362"/>
                </a:lnTo>
                <a:lnTo>
                  <a:pt x="180" y="362"/>
                </a:lnTo>
                <a:lnTo>
                  <a:pt x="186" y="362"/>
                </a:lnTo>
                <a:lnTo>
                  <a:pt x="193" y="362"/>
                </a:lnTo>
                <a:lnTo>
                  <a:pt x="199" y="362"/>
                </a:lnTo>
                <a:lnTo>
                  <a:pt x="206" y="362"/>
                </a:lnTo>
                <a:lnTo>
                  <a:pt x="212" y="362"/>
                </a:lnTo>
                <a:lnTo>
                  <a:pt x="219" y="362"/>
                </a:lnTo>
                <a:lnTo>
                  <a:pt x="225" y="362"/>
                </a:lnTo>
                <a:lnTo>
                  <a:pt x="231" y="362"/>
                </a:lnTo>
                <a:lnTo>
                  <a:pt x="238" y="362"/>
                </a:lnTo>
                <a:lnTo>
                  <a:pt x="244" y="362"/>
                </a:lnTo>
                <a:lnTo>
                  <a:pt x="244" y="355"/>
                </a:lnTo>
                <a:lnTo>
                  <a:pt x="251" y="355"/>
                </a:lnTo>
                <a:lnTo>
                  <a:pt x="257" y="355"/>
                </a:lnTo>
                <a:lnTo>
                  <a:pt x="263" y="355"/>
                </a:lnTo>
                <a:lnTo>
                  <a:pt x="270" y="355"/>
                </a:lnTo>
                <a:lnTo>
                  <a:pt x="276" y="355"/>
                </a:lnTo>
                <a:lnTo>
                  <a:pt x="276" y="348"/>
                </a:lnTo>
                <a:lnTo>
                  <a:pt x="283" y="348"/>
                </a:lnTo>
                <a:lnTo>
                  <a:pt x="289" y="348"/>
                </a:lnTo>
                <a:lnTo>
                  <a:pt x="289" y="341"/>
                </a:lnTo>
                <a:lnTo>
                  <a:pt x="295" y="341"/>
                </a:lnTo>
                <a:lnTo>
                  <a:pt x="302" y="341"/>
                </a:lnTo>
                <a:lnTo>
                  <a:pt x="308" y="341"/>
                </a:lnTo>
                <a:lnTo>
                  <a:pt x="315" y="341"/>
                </a:lnTo>
                <a:lnTo>
                  <a:pt x="315" y="334"/>
                </a:lnTo>
                <a:lnTo>
                  <a:pt x="321" y="334"/>
                </a:lnTo>
                <a:lnTo>
                  <a:pt x="328" y="334"/>
                </a:lnTo>
                <a:lnTo>
                  <a:pt x="328" y="327"/>
                </a:lnTo>
                <a:lnTo>
                  <a:pt x="334" y="327"/>
                </a:lnTo>
                <a:lnTo>
                  <a:pt x="340" y="327"/>
                </a:lnTo>
                <a:lnTo>
                  <a:pt x="347" y="327"/>
                </a:lnTo>
                <a:lnTo>
                  <a:pt x="353" y="327"/>
                </a:lnTo>
                <a:lnTo>
                  <a:pt x="360" y="327"/>
                </a:lnTo>
                <a:lnTo>
                  <a:pt x="366" y="327"/>
                </a:lnTo>
                <a:lnTo>
                  <a:pt x="372" y="327"/>
                </a:lnTo>
                <a:lnTo>
                  <a:pt x="372" y="313"/>
                </a:lnTo>
                <a:lnTo>
                  <a:pt x="379" y="313"/>
                </a:lnTo>
                <a:lnTo>
                  <a:pt x="385" y="313"/>
                </a:lnTo>
                <a:lnTo>
                  <a:pt x="385" y="306"/>
                </a:lnTo>
                <a:lnTo>
                  <a:pt x="392" y="306"/>
                </a:lnTo>
                <a:lnTo>
                  <a:pt x="398" y="306"/>
                </a:lnTo>
                <a:lnTo>
                  <a:pt x="405" y="306"/>
                </a:lnTo>
                <a:lnTo>
                  <a:pt x="411" y="306"/>
                </a:lnTo>
                <a:lnTo>
                  <a:pt x="411" y="292"/>
                </a:lnTo>
                <a:lnTo>
                  <a:pt x="417" y="292"/>
                </a:lnTo>
                <a:lnTo>
                  <a:pt x="424" y="292"/>
                </a:lnTo>
                <a:lnTo>
                  <a:pt x="424" y="271"/>
                </a:lnTo>
                <a:lnTo>
                  <a:pt x="430" y="271"/>
                </a:lnTo>
                <a:lnTo>
                  <a:pt x="437" y="271"/>
                </a:lnTo>
                <a:lnTo>
                  <a:pt x="437" y="251"/>
                </a:lnTo>
                <a:lnTo>
                  <a:pt x="443" y="251"/>
                </a:lnTo>
                <a:lnTo>
                  <a:pt x="449" y="244"/>
                </a:lnTo>
                <a:lnTo>
                  <a:pt x="456" y="244"/>
                </a:lnTo>
                <a:lnTo>
                  <a:pt x="456" y="251"/>
                </a:lnTo>
                <a:lnTo>
                  <a:pt x="462" y="251"/>
                </a:lnTo>
                <a:lnTo>
                  <a:pt x="469" y="251"/>
                </a:lnTo>
                <a:lnTo>
                  <a:pt x="469" y="258"/>
                </a:lnTo>
                <a:lnTo>
                  <a:pt x="475" y="258"/>
                </a:lnTo>
                <a:lnTo>
                  <a:pt x="482" y="258"/>
                </a:lnTo>
                <a:lnTo>
                  <a:pt x="482" y="244"/>
                </a:lnTo>
                <a:lnTo>
                  <a:pt x="488" y="244"/>
                </a:lnTo>
                <a:lnTo>
                  <a:pt x="494" y="244"/>
                </a:lnTo>
                <a:lnTo>
                  <a:pt x="494" y="258"/>
                </a:lnTo>
                <a:lnTo>
                  <a:pt x="501" y="258"/>
                </a:lnTo>
                <a:lnTo>
                  <a:pt x="507" y="258"/>
                </a:lnTo>
                <a:lnTo>
                  <a:pt x="507" y="237"/>
                </a:lnTo>
                <a:lnTo>
                  <a:pt x="514" y="237"/>
                </a:lnTo>
                <a:lnTo>
                  <a:pt x="520" y="237"/>
                </a:lnTo>
                <a:lnTo>
                  <a:pt x="520" y="230"/>
                </a:lnTo>
                <a:lnTo>
                  <a:pt x="526" y="230"/>
                </a:lnTo>
                <a:lnTo>
                  <a:pt x="533" y="230"/>
                </a:lnTo>
                <a:lnTo>
                  <a:pt x="533" y="251"/>
                </a:lnTo>
                <a:lnTo>
                  <a:pt x="539" y="251"/>
                </a:lnTo>
                <a:lnTo>
                  <a:pt x="546" y="251"/>
                </a:lnTo>
                <a:lnTo>
                  <a:pt x="552" y="251"/>
                </a:lnTo>
                <a:lnTo>
                  <a:pt x="552" y="237"/>
                </a:lnTo>
                <a:lnTo>
                  <a:pt x="552" y="223"/>
                </a:lnTo>
                <a:lnTo>
                  <a:pt x="552" y="195"/>
                </a:lnTo>
                <a:lnTo>
                  <a:pt x="558" y="195"/>
                </a:lnTo>
                <a:lnTo>
                  <a:pt x="565" y="195"/>
                </a:lnTo>
                <a:lnTo>
                  <a:pt x="565" y="167"/>
                </a:lnTo>
                <a:lnTo>
                  <a:pt x="565" y="139"/>
                </a:lnTo>
                <a:lnTo>
                  <a:pt x="565" y="125"/>
                </a:lnTo>
                <a:lnTo>
                  <a:pt x="571" y="125"/>
                </a:lnTo>
                <a:lnTo>
                  <a:pt x="571" y="139"/>
                </a:lnTo>
                <a:lnTo>
                  <a:pt x="571" y="104"/>
                </a:lnTo>
                <a:lnTo>
                  <a:pt x="571" y="139"/>
                </a:lnTo>
                <a:lnTo>
                  <a:pt x="578" y="139"/>
                </a:lnTo>
                <a:lnTo>
                  <a:pt x="578" y="97"/>
                </a:lnTo>
                <a:lnTo>
                  <a:pt x="578" y="139"/>
                </a:lnTo>
                <a:lnTo>
                  <a:pt x="578" y="118"/>
                </a:lnTo>
                <a:lnTo>
                  <a:pt x="584" y="118"/>
                </a:lnTo>
                <a:lnTo>
                  <a:pt x="584" y="90"/>
                </a:lnTo>
                <a:lnTo>
                  <a:pt x="584" y="118"/>
                </a:lnTo>
                <a:lnTo>
                  <a:pt x="584" y="125"/>
                </a:lnTo>
                <a:lnTo>
                  <a:pt x="591" y="125"/>
                </a:lnTo>
                <a:lnTo>
                  <a:pt x="591" y="118"/>
                </a:lnTo>
                <a:lnTo>
                  <a:pt x="591" y="104"/>
                </a:lnTo>
                <a:lnTo>
                  <a:pt x="591" y="69"/>
                </a:lnTo>
                <a:lnTo>
                  <a:pt x="597" y="55"/>
                </a:lnTo>
                <a:lnTo>
                  <a:pt x="597" y="62"/>
                </a:lnTo>
                <a:lnTo>
                  <a:pt x="597" y="76"/>
                </a:lnTo>
                <a:lnTo>
                  <a:pt x="597" y="97"/>
                </a:lnTo>
                <a:lnTo>
                  <a:pt x="597" y="139"/>
                </a:lnTo>
                <a:lnTo>
                  <a:pt x="603" y="160"/>
                </a:lnTo>
                <a:lnTo>
                  <a:pt x="603" y="167"/>
                </a:lnTo>
                <a:lnTo>
                  <a:pt x="603" y="195"/>
                </a:lnTo>
                <a:lnTo>
                  <a:pt x="610" y="195"/>
                </a:lnTo>
                <a:lnTo>
                  <a:pt x="616" y="244"/>
                </a:lnTo>
                <a:lnTo>
                  <a:pt x="623" y="244"/>
                </a:lnTo>
                <a:lnTo>
                  <a:pt x="629" y="244"/>
                </a:lnTo>
                <a:lnTo>
                  <a:pt x="635" y="244"/>
                </a:lnTo>
                <a:lnTo>
                  <a:pt x="635" y="209"/>
                </a:lnTo>
                <a:lnTo>
                  <a:pt x="642" y="209"/>
                </a:lnTo>
                <a:lnTo>
                  <a:pt x="642" y="195"/>
                </a:lnTo>
                <a:lnTo>
                  <a:pt x="642" y="209"/>
                </a:lnTo>
                <a:lnTo>
                  <a:pt x="648" y="209"/>
                </a:lnTo>
                <a:lnTo>
                  <a:pt x="648" y="139"/>
                </a:lnTo>
                <a:lnTo>
                  <a:pt x="648" y="118"/>
                </a:lnTo>
                <a:lnTo>
                  <a:pt x="655" y="118"/>
                </a:lnTo>
                <a:lnTo>
                  <a:pt x="655" y="111"/>
                </a:lnTo>
                <a:lnTo>
                  <a:pt x="655" y="174"/>
                </a:lnTo>
                <a:lnTo>
                  <a:pt x="655" y="188"/>
                </a:lnTo>
                <a:lnTo>
                  <a:pt x="655" y="160"/>
                </a:lnTo>
                <a:lnTo>
                  <a:pt x="661" y="160"/>
                </a:lnTo>
                <a:lnTo>
                  <a:pt x="661" y="174"/>
                </a:lnTo>
                <a:lnTo>
                  <a:pt x="661" y="202"/>
                </a:lnTo>
                <a:lnTo>
                  <a:pt x="668" y="174"/>
                </a:lnTo>
                <a:lnTo>
                  <a:pt x="668" y="97"/>
                </a:lnTo>
                <a:lnTo>
                  <a:pt x="668" y="83"/>
                </a:lnTo>
                <a:lnTo>
                  <a:pt x="668" y="139"/>
                </a:lnTo>
                <a:lnTo>
                  <a:pt x="668" y="146"/>
                </a:lnTo>
                <a:lnTo>
                  <a:pt x="674" y="188"/>
                </a:lnTo>
                <a:lnTo>
                  <a:pt x="674" y="174"/>
                </a:lnTo>
                <a:lnTo>
                  <a:pt x="674" y="195"/>
                </a:lnTo>
                <a:lnTo>
                  <a:pt x="674" y="167"/>
                </a:lnTo>
                <a:lnTo>
                  <a:pt x="674" y="174"/>
                </a:lnTo>
                <a:lnTo>
                  <a:pt x="680" y="174"/>
                </a:lnTo>
                <a:lnTo>
                  <a:pt x="680" y="167"/>
                </a:lnTo>
                <a:lnTo>
                  <a:pt x="680" y="132"/>
                </a:lnTo>
                <a:lnTo>
                  <a:pt x="680" y="118"/>
                </a:lnTo>
                <a:lnTo>
                  <a:pt x="680" y="125"/>
                </a:lnTo>
                <a:lnTo>
                  <a:pt x="680" y="104"/>
                </a:lnTo>
                <a:lnTo>
                  <a:pt x="687" y="111"/>
                </a:lnTo>
                <a:lnTo>
                  <a:pt x="687" y="167"/>
                </a:lnTo>
                <a:lnTo>
                  <a:pt x="687" y="146"/>
                </a:lnTo>
                <a:lnTo>
                  <a:pt x="687" y="97"/>
                </a:lnTo>
                <a:lnTo>
                  <a:pt x="687" y="118"/>
                </a:lnTo>
                <a:lnTo>
                  <a:pt x="693" y="118"/>
                </a:lnTo>
                <a:lnTo>
                  <a:pt x="693" y="111"/>
                </a:lnTo>
                <a:lnTo>
                  <a:pt x="693" y="139"/>
                </a:lnTo>
                <a:lnTo>
                  <a:pt x="693" y="202"/>
                </a:lnTo>
                <a:lnTo>
                  <a:pt x="693" y="153"/>
                </a:lnTo>
                <a:lnTo>
                  <a:pt x="700" y="216"/>
                </a:lnTo>
                <a:lnTo>
                  <a:pt x="700" y="202"/>
                </a:lnTo>
                <a:lnTo>
                  <a:pt x="706" y="202"/>
                </a:lnTo>
                <a:lnTo>
                  <a:pt x="706" y="223"/>
                </a:lnTo>
                <a:lnTo>
                  <a:pt x="706" y="230"/>
                </a:lnTo>
                <a:lnTo>
                  <a:pt x="712" y="230"/>
                </a:lnTo>
                <a:lnTo>
                  <a:pt x="719" y="230"/>
                </a:lnTo>
                <a:lnTo>
                  <a:pt x="719" y="244"/>
                </a:lnTo>
                <a:lnTo>
                  <a:pt x="725" y="244"/>
                </a:lnTo>
                <a:lnTo>
                  <a:pt x="732" y="244"/>
                </a:lnTo>
                <a:lnTo>
                  <a:pt x="732" y="251"/>
                </a:lnTo>
                <a:lnTo>
                  <a:pt x="732" y="244"/>
                </a:lnTo>
                <a:lnTo>
                  <a:pt x="732" y="278"/>
                </a:lnTo>
                <a:lnTo>
                  <a:pt x="738" y="278"/>
                </a:lnTo>
                <a:lnTo>
                  <a:pt x="745" y="278"/>
                </a:lnTo>
                <a:lnTo>
                  <a:pt x="745" y="230"/>
                </a:lnTo>
                <a:lnTo>
                  <a:pt x="751" y="230"/>
                </a:lnTo>
                <a:lnTo>
                  <a:pt x="751" y="174"/>
                </a:lnTo>
                <a:lnTo>
                  <a:pt x="751" y="202"/>
                </a:lnTo>
                <a:lnTo>
                  <a:pt x="751" y="230"/>
                </a:lnTo>
                <a:lnTo>
                  <a:pt x="757" y="230"/>
                </a:lnTo>
                <a:lnTo>
                  <a:pt x="757" y="285"/>
                </a:lnTo>
                <a:lnTo>
                  <a:pt x="764" y="285"/>
                </a:lnTo>
                <a:lnTo>
                  <a:pt x="770" y="285"/>
                </a:lnTo>
                <a:lnTo>
                  <a:pt x="770" y="292"/>
                </a:lnTo>
                <a:lnTo>
                  <a:pt x="777" y="292"/>
                </a:lnTo>
                <a:lnTo>
                  <a:pt x="783" y="292"/>
                </a:lnTo>
                <a:lnTo>
                  <a:pt x="783" y="258"/>
                </a:lnTo>
                <a:lnTo>
                  <a:pt x="789" y="258"/>
                </a:lnTo>
                <a:lnTo>
                  <a:pt x="789" y="223"/>
                </a:lnTo>
                <a:lnTo>
                  <a:pt x="796" y="202"/>
                </a:lnTo>
                <a:lnTo>
                  <a:pt x="796" y="167"/>
                </a:lnTo>
                <a:lnTo>
                  <a:pt x="796" y="104"/>
                </a:lnTo>
                <a:lnTo>
                  <a:pt x="796" y="14"/>
                </a:lnTo>
                <a:lnTo>
                  <a:pt x="796" y="0"/>
                </a:lnTo>
                <a:lnTo>
                  <a:pt x="796" y="14"/>
                </a:lnTo>
                <a:lnTo>
                  <a:pt x="802" y="21"/>
                </a:lnTo>
                <a:lnTo>
                  <a:pt x="802" y="230"/>
                </a:lnTo>
                <a:lnTo>
                  <a:pt x="802" y="251"/>
                </a:lnTo>
                <a:lnTo>
                  <a:pt x="802" y="258"/>
                </a:lnTo>
                <a:lnTo>
                  <a:pt x="802" y="285"/>
                </a:lnTo>
                <a:lnTo>
                  <a:pt x="802" y="299"/>
                </a:lnTo>
                <a:lnTo>
                  <a:pt x="802" y="306"/>
                </a:lnTo>
                <a:lnTo>
                  <a:pt x="809" y="306"/>
                </a:lnTo>
                <a:lnTo>
                  <a:pt x="809" y="285"/>
                </a:lnTo>
                <a:lnTo>
                  <a:pt x="809" y="299"/>
                </a:lnTo>
                <a:lnTo>
                  <a:pt x="815" y="306"/>
                </a:lnTo>
                <a:lnTo>
                  <a:pt x="815" y="313"/>
                </a:lnTo>
                <a:lnTo>
                  <a:pt x="822" y="313"/>
                </a:lnTo>
                <a:lnTo>
                  <a:pt x="828" y="313"/>
                </a:lnTo>
                <a:lnTo>
                  <a:pt x="828" y="327"/>
                </a:lnTo>
                <a:lnTo>
                  <a:pt x="834" y="327"/>
                </a:lnTo>
                <a:lnTo>
                  <a:pt x="841" y="327"/>
                </a:lnTo>
                <a:lnTo>
                  <a:pt x="841" y="341"/>
                </a:lnTo>
                <a:lnTo>
                  <a:pt x="847" y="341"/>
                </a:lnTo>
                <a:lnTo>
                  <a:pt x="854" y="341"/>
                </a:lnTo>
                <a:lnTo>
                  <a:pt x="854" y="348"/>
                </a:lnTo>
                <a:lnTo>
                  <a:pt x="860" y="348"/>
                </a:lnTo>
                <a:lnTo>
                  <a:pt x="866" y="348"/>
                </a:lnTo>
                <a:lnTo>
                  <a:pt x="873" y="348"/>
                </a:lnTo>
                <a:lnTo>
                  <a:pt x="879" y="306"/>
                </a:lnTo>
                <a:lnTo>
                  <a:pt x="879" y="299"/>
                </a:lnTo>
                <a:lnTo>
                  <a:pt x="886" y="299"/>
                </a:lnTo>
                <a:lnTo>
                  <a:pt x="892" y="299"/>
                </a:lnTo>
                <a:lnTo>
                  <a:pt x="898" y="299"/>
                </a:lnTo>
                <a:lnTo>
                  <a:pt x="898" y="306"/>
                </a:lnTo>
                <a:lnTo>
                  <a:pt x="905" y="306"/>
                </a:lnTo>
                <a:lnTo>
                  <a:pt x="911" y="306"/>
                </a:lnTo>
                <a:lnTo>
                  <a:pt x="918" y="306"/>
                </a:lnTo>
                <a:lnTo>
                  <a:pt x="924" y="306"/>
                </a:lnTo>
                <a:lnTo>
                  <a:pt x="931" y="306"/>
                </a:lnTo>
                <a:lnTo>
                  <a:pt x="937" y="306"/>
                </a:lnTo>
                <a:lnTo>
                  <a:pt x="943" y="306"/>
                </a:lnTo>
                <a:lnTo>
                  <a:pt x="950" y="306"/>
                </a:lnTo>
                <a:lnTo>
                  <a:pt x="956" y="306"/>
                </a:lnTo>
                <a:lnTo>
                  <a:pt x="963" y="306"/>
                </a:lnTo>
                <a:lnTo>
                  <a:pt x="969" y="306"/>
                </a:lnTo>
                <a:lnTo>
                  <a:pt x="975" y="306"/>
                </a:lnTo>
                <a:lnTo>
                  <a:pt x="982" y="306"/>
                </a:lnTo>
                <a:lnTo>
                  <a:pt x="988" y="306"/>
                </a:lnTo>
                <a:lnTo>
                  <a:pt x="995" y="306"/>
                </a:lnTo>
                <a:lnTo>
                  <a:pt x="995" y="355"/>
                </a:lnTo>
                <a:lnTo>
                  <a:pt x="1001" y="355"/>
                </a:lnTo>
                <a:lnTo>
                  <a:pt x="1008" y="355"/>
                </a:lnTo>
                <a:lnTo>
                  <a:pt x="1008" y="362"/>
                </a:lnTo>
                <a:lnTo>
                  <a:pt x="1014" y="362"/>
                </a:lnTo>
                <a:lnTo>
                  <a:pt x="1020" y="362"/>
                </a:lnTo>
                <a:lnTo>
                  <a:pt x="1027" y="362"/>
                </a:lnTo>
                <a:lnTo>
                  <a:pt x="1033" y="362"/>
                </a:lnTo>
                <a:lnTo>
                  <a:pt x="1040" y="362"/>
                </a:lnTo>
                <a:lnTo>
                  <a:pt x="1046" y="362"/>
                </a:lnTo>
                <a:lnTo>
                  <a:pt x="1052" y="362"/>
                </a:lnTo>
                <a:lnTo>
                  <a:pt x="1059" y="362"/>
                </a:lnTo>
                <a:lnTo>
                  <a:pt x="1065" y="362"/>
                </a:lnTo>
                <a:lnTo>
                  <a:pt x="1072" y="362"/>
                </a:lnTo>
                <a:lnTo>
                  <a:pt x="1078" y="362"/>
                </a:lnTo>
                <a:lnTo>
                  <a:pt x="1085" y="362"/>
                </a:lnTo>
                <a:lnTo>
                  <a:pt x="1091" y="362"/>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692" name="Rectangle 452"/>
          <p:cNvSpPr>
            <a:spLocks noChangeArrowheads="1"/>
          </p:cNvSpPr>
          <p:nvPr/>
        </p:nvSpPr>
        <p:spPr bwMode="auto">
          <a:xfrm>
            <a:off x="6597650" y="3433763"/>
            <a:ext cx="1468438"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LOUNGE: Ambient Light       </a:t>
            </a:r>
          </a:p>
        </p:txBody>
      </p:sp>
      <p:sp>
        <p:nvSpPr>
          <p:cNvPr id="1290693" name="Line 453"/>
          <p:cNvSpPr>
            <a:spLocks noChangeShapeType="1"/>
          </p:cNvSpPr>
          <p:nvPr/>
        </p:nvSpPr>
        <p:spPr bwMode="auto">
          <a:xfrm>
            <a:off x="1185863"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4" name="Line 454"/>
          <p:cNvSpPr>
            <a:spLocks noChangeShapeType="1"/>
          </p:cNvSpPr>
          <p:nvPr/>
        </p:nvSpPr>
        <p:spPr bwMode="auto">
          <a:xfrm>
            <a:off x="1185863" y="438943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5" name="Line 455"/>
          <p:cNvSpPr>
            <a:spLocks noChangeShapeType="1"/>
          </p:cNvSpPr>
          <p:nvPr/>
        </p:nvSpPr>
        <p:spPr bwMode="auto">
          <a:xfrm flipV="1">
            <a:off x="1185863"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696" name="Line 456"/>
          <p:cNvSpPr>
            <a:spLocks noChangeShapeType="1"/>
          </p:cNvSpPr>
          <p:nvPr/>
        </p:nvSpPr>
        <p:spPr bwMode="auto">
          <a:xfrm flipV="1">
            <a:off x="279717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697" name="Line 457"/>
          <p:cNvSpPr>
            <a:spLocks noChangeShapeType="1"/>
          </p:cNvSpPr>
          <p:nvPr/>
        </p:nvSpPr>
        <p:spPr bwMode="auto">
          <a:xfrm>
            <a:off x="1185863" y="438943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8" name="Line 458"/>
          <p:cNvSpPr>
            <a:spLocks noChangeShapeType="1"/>
          </p:cNvSpPr>
          <p:nvPr/>
        </p:nvSpPr>
        <p:spPr bwMode="auto">
          <a:xfrm>
            <a:off x="2797175"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699" name="Line 459"/>
          <p:cNvSpPr>
            <a:spLocks noChangeShapeType="1"/>
          </p:cNvSpPr>
          <p:nvPr/>
        </p:nvSpPr>
        <p:spPr bwMode="auto">
          <a:xfrm>
            <a:off x="1185863"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00" name="Line 460"/>
          <p:cNvSpPr>
            <a:spLocks noChangeShapeType="1"/>
          </p:cNvSpPr>
          <p:nvPr/>
        </p:nvSpPr>
        <p:spPr bwMode="auto">
          <a:xfrm flipV="1">
            <a:off x="1185863"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01" name="Line 461"/>
          <p:cNvSpPr>
            <a:spLocks noChangeShapeType="1"/>
          </p:cNvSpPr>
          <p:nvPr/>
        </p:nvSpPr>
        <p:spPr bwMode="auto">
          <a:xfrm>
            <a:off x="1185863"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02" name="Line 462"/>
          <p:cNvSpPr>
            <a:spLocks noChangeShapeType="1"/>
          </p:cNvSpPr>
          <p:nvPr/>
        </p:nvSpPr>
        <p:spPr bwMode="auto">
          <a:xfrm flipV="1">
            <a:off x="1185863"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03" name="Line 463"/>
          <p:cNvSpPr>
            <a:spLocks noChangeShapeType="1"/>
          </p:cNvSpPr>
          <p:nvPr/>
        </p:nvSpPr>
        <p:spPr bwMode="auto">
          <a:xfrm>
            <a:off x="1185863"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04" name="Rectangle 464"/>
          <p:cNvSpPr>
            <a:spLocks noChangeArrowheads="1"/>
          </p:cNvSpPr>
          <p:nvPr/>
        </p:nvSpPr>
        <p:spPr bwMode="auto">
          <a:xfrm>
            <a:off x="1076325" y="5030788"/>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705" name="Line 465"/>
          <p:cNvSpPr>
            <a:spLocks noChangeShapeType="1"/>
          </p:cNvSpPr>
          <p:nvPr/>
        </p:nvSpPr>
        <p:spPr bwMode="auto">
          <a:xfrm flipV="1">
            <a:off x="1593850"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06" name="Line 466"/>
          <p:cNvSpPr>
            <a:spLocks noChangeShapeType="1"/>
          </p:cNvSpPr>
          <p:nvPr/>
        </p:nvSpPr>
        <p:spPr bwMode="auto">
          <a:xfrm>
            <a:off x="1593850"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07" name="Rectangle 467"/>
          <p:cNvSpPr>
            <a:spLocks noChangeArrowheads="1"/>
          </p:cNvSpPr>
          <p:nvPr/>
        </p:nvSpPr>
        <p:spPr bwMode="auto">
          <a:xfrm>
            <a:off x="1484313" y="5030788"/>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708" name="Line 468"/>
          <p:cNvSpPr>
            <a:spLocks noChangeShapeType="1"/>
          </p:cNvSpPr>
          <p:nvPr/>
        </p:nvSpPr>
        <p:spPr bwMode="auto">
          <a:xfrm flipV="1">
            <a:off x="1990725"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09" name="Line 469"/>
          <p:cNvSpPr>
            <a:spLocks noChangeShapeType="1"/>
          </p:cNvSpPr>
          <p:nvPr/>
        </p:nvSpPr>
        <p:spPr bwMode="auto">
          <a:xfrm>
            <a:off x="1990725"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10" name="Rectangle 470"/>
          <p:cNvSpPr>
            <a:spLocks noChangeArrowheads="1"/>
          </p:cNvSpPr>
          <p:nvPr/>
        </p:nvSpPr>
        <p:spPr bwMode="auto">
          <a:xfrm>
            <a:off x="1846263"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711" name="Line 471"/>
          <p:cNvSpPr>
            <a:spLocks noChangeShapeType="1"/>
          </p:cNvSpPr>
          <p:nvPr/>
        </p:nvSpPr>
        <p:spPr bwMode="auto">
          <a:xfrm flipV="1">
            <a:off x="2398713"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12" name="Line 472"/>
          <p:cNvSpPr>
            <a:spLocks noChangeShapeType="1"/>
          </p:cNvSpPr>
          <p:nvPr/>
        </p:nvSpPr>
        <p:spPr bwMode="auto">
          <a:xfrm>
            <a:off x="2398713"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13" name="Rectangle 473"/>
          <p:cNvSpPr>
            <a:spLocks noChangeArrowheads="1"/>
          </p:cNvSpPr>
          <p:nvPr/>
        </p:nvSpPr>
        <p:spPr bwMode="auto">
          <a:xfrm>
            <a:off x="2254250"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714" name="Line 474"/>
          <p:cNvSpPr>
            <a:spLocks noChangeShapeType="1"/>
          </p:cNvSpPr>
          <p:nvPr/>
        </p:nvSpPr>
        <p:spPr bwMode="auto">
          <a:xfrm flipV="1">
            <a:off x="2797175"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15" name="Line 475"/>
          <p:cNvSpPr>
            <a:spLocks noChangeShapeType="1"/>
          </p:cNvSpPr>
          <p:nvPr/>
        </p:nvSpPr>
        <p:spPr bwMode="auto">
          <a:xfrm>
            <a:off x="2797175"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16" name="Rectangle 476"/>
          <p:cNvSpPr>
            <a:spLocks noChangeArrowheads="1"/>
          </p:cNvSpPr>
          <p:nvPr/>
        </p:nvSpPr>
        <p:spPr bwMode="auto">
          <a:xfrm>
            <a:off x="2651125"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717" name="Line 477"/>
          <p:cNvSpPr>
            <a:spLocks noChangeShapeType="1"/>
          </p:cNvSpPr>
          <p:nvPr/>
        </p:nvSpPr>
        <p:spPr bwMode="auto">
          <a:xfrm>
            <a:off x="1185863" y="501967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18" name="Line 478"/>
          <p:cNvSpPr>
            <a:spLocks noChangeShapeType="1"/>
          </p:cNvSpPr>
          <p:nvPr/>
        </p:nvSpPr>
        <p:spPr bwMode="auto">
          <a:xfrm flipH="1">
            <a:off x="2778125" y="5019675"/>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19" name="Rectangle 479"/>
          <p:cNvSpPr>
            <a:spLocks noChangeArrowheads="1"/>
          </p:cNvSpPr>
          <p:nvPr/>
        </p:nvSpPr>
        <p:spPr bwMode="auto">
          <a:xfrm>
            <a:off x="995363" y="4887913"/>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720" name="Line 480"/>
          <p:cNvSpPr>
            <a:spLocks noChangeShapeType="1"/>
          </p:cNvSpPr>
          <p:nvPr/>
        </p:nvSpPr>
        <p:spPr bwMode="auto">
          <a:xfrm>
            <a:off x="1185863" y="47101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1" name="Line 481"/>
          <p:cNvSpPr>
            <a:spLocks noChangeShapeType="1"/>
          </p:cNvSpPr>
          <p:nvPr/>
        </p:nvSpPr>
        <p:spPr bwMode="auto">
          <a:xfrm flipH="1">
            <a:off x="2778125" y="471011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2" name="Rectangle 482"/>
          <p:cNvSpPr>
            <a:spLocks noChangeArrowheads="1"/>
          </p:cNvSpPr>
          <p:nvPr/>
        </p:nvSpPr>
        <p:spPr bwMode="auto">
          <a:xfrm>
            <a:off x="895350" y="4578350"/>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723" name="Line 483"/>
          <p:cNvSpPr>
            <a:spLocks noChangeShapeType="1"/>
          </p:cNvSpPr>
          <p:nvPr/>
        </p:nvSpPr>
        <p:spPr bwMode="auto">
          <a:xfrm>
            <a:off x="1185863" y="43894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4" name="Line 484"/>
          <p:cNvSpPr>
            <a:spLocks noChangeShapeType="1"/>
          </p:cNvSpPr>
          <p:nvPr/>
        </p:nvSpPr>
        <p:spPr bwMode="auto">
          <a:xfrm flipH="1">
            <a:off x="2778125" y="4389438"/>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5" name="Rectangle 485"/>
          <p:cNvSpPr>
            <a:spLocks noChangeArrowheads="1"/>
          </p:cNvSpPr>
          <p:nvPr/>
        </p:nvSpPr>
        <p:spPr bwMode="auto">
          <a:xfrm>
            <a:off x="995363" y="4256088"/>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726" name="Line 486"/>
          <p:cNvSpPr>
            <a:spLocks noChangeShapeType="1"/>
          </p:cNvSpPr>
          <p:nvPr/>
        </p:nvSpPr>
        <p:spPr bwMode="auto">
          <a:xfrm>
            <a:off x="1185863"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7" name="Line 487"/>
          <p:cNvSpPr>
            <a:spLocks noChangeShapeType="1"/>
          </p:cNvSpPr>
          <p:nvPr/>
        </p:nvSpPr>
        <p:spPr bwMode="auto">
          <a:xfrm>
            <a:off x="1185863" y="438943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28" name="Line 488"/>
          <p:cNvSpPr>
            <a:spLocks noChangeShapeType="1"/>
          </p:cNvSpPr>
          <p:nvPr/>
        </p:nvSpPr>
        <p:spPr bwMode="auto">
          <a:xfrm flipV="1">
            <a:off x="1185863"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29" name="Line 489"/>
          <p:cNvSpPr>
            <a:spLocks noChangeShapeType="1"/>
          </p:cNvSpPr>
          <p:nvPr/>
        </p:nvSpPr>
        <p:spPr bwMode="auto">
          <a:xfrm flipV="1">
            <a:off x="279717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30" name="Line 490"/>
          <p:cNvSpPr>
            <a:spLocks noChangeShapeType="1"/>
          </p:cNvSpPr>
          <p:nvPr/>
        </p:nvSpPr>
        <p:spPr bwMode="auto">
          <a:xfrm>
            <a:off x="1185863"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31" name="Line 491"/>
          <p:cNvSpPr>
            <a:spLocks noChangeShapeType="1"/>
          </p:cNvSpPr>
          <p:nvPr/>
        </p:nvSpPr>
        <p:spPr bwMode="auto">
          <a:xfrm>
            <a:off x="2797175" y="438943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32" name="Freeform 492"/>
          <p:cNvSpPr>
            <a:spLocks/>
          </p:cNvSpPr>
          <p:nvPr/>
        </p:nvSpPr>
        <p:spPr bwMode="auto">
          <a:xfrm>
            <a:off x="1249363" y="4389438"/>
            <a:ext cx="1530350" cy="631825"/>
          </a:xfrm>
          <a:custGeom>
            <a:avLst/>
            <a:gdLst/>
            <a:ahLst/>
            <a:cxnLst>
              <a:cxn ang="0">
                <a:pos x="13" y="397"/>
              </a:cxn>
              <a:cxn ang="0">
                <a:pos x="32" y="397"/>
              </a:cxn>
              <a:cxn ang="0">
                <a:pos x="52" y="397"/>
              </a:cxn>
              <a:cxn ang="0">
                <a:pos x="71" y="397"/>
              </a:cxn>
              <a:cxn ang="0">
                <a:pos x="90" y="397"/>
              </a:cxn>
              <a:cxn ang="0">
                <a:pos x="109" y="397"/>
              </a:cxn>
              <a:cxn ang="0">
                <a:pos x="129" y="397"/>
              </a:cxn>
              <a:cxn ang="0">
                <a:pos x="148" y="397"/>
              </a:cxn>
              <a:cxn ang="0">
                <a:pos x="167" y="397"/>
              </a:cxn>
              <a:cxn ang="0">
                <a:pos x="186" y="397"/>
              </a:cxn>
              <a:cxn ang="0">
                <a:pos x="206" y="397"/>
              </a:cxn>
              <a:cxn ang="0">
                <a:pos x="225" y="397"/>
              </a:cxn>
              <a:cxn ang="0">
                <a:pos x="244" y="397"/>
              </a:cxn>
              <a:cxn ang="0">
                <a:pos x="263" y="397"/>
              </a:cxn>
              <a:cxn ang="0">
                <a:pos x="283" y="397"/>
              </a:cxn>
              <a:cxn ang="0">
                <a:pos x="302" y="397"/>
              </a:cxn>
              <a:cxn ang="0">
                <a:pos x="321" y="397"/>
              </a:cxn>
              <a:cxn ang="0">
                <a:pos x="340" y="397"/>
              </a:cxn>
              <a:cxn ang="0">
                <a:pos x="359" y="397"/>
              </a:cxn>
              <a:cxn ang="0">
                <a:pos x="379" y="397"/>
              </a:cxn>
              <a:cxn ang="0">
                <a:pos x="398" y="397"/>
              </a:cxn>
              <a:cxn ang="0">
                <a:pos x="417" y="397"/>
              </a:cxn>
              <a:cxn ang="0">
                <a:pos x="436" y="397"/>
              </a:cxn>
              <a:cxn ang="0">
                <a:pos x="456" y="397"/>
              </a:cxn>
              <a:cxn ang="0">
                <a:pos x="475" y="397"/>
              </a:cxn>
              <a:cxn ang="0">
                <a:pos x="494" y="397"/>
              </a:cxn>
              <a:cxn ang="0">
                <a:pos x="513" y="397"/>
              </a:cxn>
              <a:cxn ang="0">
                <a:pos x="533" y="397"/>
              </a:cxn>
              <a:cxn ang="0">
                <a:pos x="552" y="397"/>
              </a:cxn>
              <a:cxn ang="0">
                <a:pos x="571" y="397"/>
              </a:cxn>
              <a:cxn ang="0">
                <a:pos x="590" y="397"/>
              </a:cxn>
              <a:cxn ang="0">
                <a:pos x="610" y="397"/>
              </a:cxn>
              <a:cxn ang="0">
                <a:pos x="629" y="397"/>
              </a:cxn>
              <a:cxn ang="0">
                <a:pos x="635" y="397"/>
              </a:cxn>
              <a:cxn ang="0">
                <a:pos x="648" y="397"/>
              </a:cxn>
              <a:cxn ang="0">
                <a:pos x="667" y="397"/>
              </a:cxn>
              <a:cxn ang="0">
                <a:pos x="687" y="397"/>
              </a:cxn>
              <a:cxn ang="0">
                <a:pos x="706" y="397"/>
              </a:cxn>
              <a:cxn ang="0">
                <a:pos x="725" y="397"/>
              </a:cxn>
              <a:cxn ang="0">
                <a:pos x="744" y="397"/>
              </a:cxn>
              <a:cxn ang="0">
                <a:pos x="764" y="397"/>
              </a:cxn>
              <a:cxn ang="0">
                <a:pos x="783" y="397"/>
              </a:cxn>
              <a:cxn ang="0">
                <a:pos x="802" y="397"/>
              </a:cxn>
              <a:cxn ang="0">
                <a:pos x="821" y="397"/>
              </a:cxn>
              <a:cxn ang="0">
                <a:pos x="841" y="397"/>
              </a:cxn>
              <a:cxn ang="0">
                <a:pos x="860" y="397"/>
              </a:cxn>
              <a:cxn ang="0">
                <a:pos x="879" y="397"/>
              </a:cxn>
              <a:cxn ang="0">
                <a:pos x="898" y="397"/>
              </a:cxn>
              <a:cxn ang="0">
                <a:pos x="918" y="397"/>
              </a:cxn>
              <a:cxn ang="0">
                <a:pos x="937" y="397"/>
              </a:cxn>
              <a:cxn ang="0">
                <a:pos x="956" y="397"/>
              </a:cxn>
              <a:cxn ang="0">
                <a:pos x="975" y="397"/>
              </a:cxn>
              <a:cxn ang="0">
                <a:pos x="995" y="397"/>
              </a:cxn>
              <a:cxn ang="0">
                <a:pos x="1014" y="397"/>
              </a:cxn>
              <a:cxn ang="0">
                <a:pos x="1033" y="397"/>
              </a:cxn>
              <a:cxn ang="0">
                <a:pos x="1052" y="397"/>
              </a:cxn>
              <a:cxn ang="0">
                <a:pos x="1072" y="397"/>
              </a:cxn>
            </a:cxnLst>
            <a:rect l="0" t="0" r="r" b="b"/>
            <a:pathLst>
              <a:path w="1085" h="398">
                <a:moveTo>
                  <a:pt x="0" y="397"/>
                </a:moveTo>
                <a:lnTo>
                  <a:pt x="7" y="397"/>
                </a:lnTo>
                <a:lnTo>
                  <a:pt x="13" y="397"/>
                </a:lnTo>
                <a:lnTo>
                  <a:pt x="19" y="397"/>
                </a:lnTo>
                <a:lnTo>
                  <a:pt x="26" y="397"/>
                </a:lnTo>
                <a:lnTo>
                  <a:pt x="32" y="397"/>
                </a:lnTo>
                <a:lnTo>
                  <a:pt x="39" y="397"/>
                </a:lnTo>
                <a:lnTo>
                  <a:pt x="45" y="397"/>
                </a:lnTo>
                <a:lnTo>
                  <a:pt x="52" y="397"/>
                </a:lnTo>
                <a:lnTo>
                  <a:pt x="58" y="397"/>
                </a:lnTo>
                <a:lnTo>
                  <a:pt x="64" y="397"/>
                </a:lnTo>
                <a:lnTo>
                  <a:pt x="71" y="397"/>
                </a:lnTo>
                <a:lnTo>
                  <a:pt x="77" y="397"/>
                </a:lnTo>
                <a:lnTo>
                  <a:pt x="84" y="397"/>
                </a:lnTo>
                <a:lnTo>
                  <a:pt x="90" y="397"/>
                </a:lnTo>
                <a:lnTo>
                  <a:pt x="96" y="397"/>
                </a:lnTo>
                <a:lnTo>
                  <a:pt x="103" y="397"/>
                </a:lnTo>
                <a:lnTo>
                  <a:pt x="109" y="397"/>
                </a:lnTo>
                <a:lnTo>
                  <a:pt x="116" y="397"/>
                </a:lnTo>
                <a:lnTo>
                  <a:pt x="122" y="397"/>
                </a:lnTo>
                <a:lnTo>
                  <a:pt x="129" y="397"/>
                </a:lnTo>
                <a:lnTo>
                  <a:pt x="135" y="397"/>
                </a:lnTo>
                <a:lnTo>
                  <a:pt x="141" y="397"/>
                </a:lnTo>
                <a:lnTo>
                  <a:pt x="148" y="397"/>
                </a:lnTo>
                <a:lnTo>
                  <a:pt x="154" y="397"/>
                </a:lnTo>
                <a:lnTo>
                  <a:pt x="161" y="397"/>
                </a:lnTo>
                <a:lnTo>
                  <a:pt x="167" y="397"/>
                </a:lnTo>
                <a:lnTo>
                  <a:pt x="173" y="397"/>
                </a:lnTo>
                <a:lnTo>
                  <a:pt x="180" y="397"/>
                </a:lnTo>
                <a:lnTo>
                  <a:pt x="186" y="397"/>
                </a:lnTo>
                <a:lnTo>
                  <a:pt x="193" y="397"/>
                </a:lnTo>
                <a:lnTo>
                  <a:pt x="199" y="397"/>
                </a:lnTo>
                <a:lnTo>
                  <a:pt x="206" y="397"/>
                </a:lnTo>
                <a:lnTo>
                  <a:pt x="212" y="397"/>
                </a:lnTo>
                <a:lnTo>
                  <a:pt x="218" y="397"/>
                </a:lnTo>
                <a:lnTo>
                  <a:pt x="225" y="397"/>
                </a:lnTo>
                <a:lnTo>
                  <a:pt x="231" y="397"/>
                </a:lnTo>
                <a:lnTo>
                  <a:pt x="238" y="397"/>
                </a:lnTo>
                <a:lnTo>
                  <a:pt x="244" y="397"/>
                </a:lnTo>
                <a:lnTo>
                  <a:pt x="250" y="397"/>
                </a:lnTo>
                <a:lnTo>
                  <a:pt x="257" y="397"/>
                </a:lnTo>
                <a:lnTo>
                  <a:pt x="263" y="397"/>
                </a:lnTo>
                <a:lnTo>
                  <a:pt x="270" y="397"/>
                </a:lnTo>
                <a:lnTo>
                  <a:pt x="276" y="397"/>
                </a:lnTo>
                <a:lnTo>
                  <a:pt x="283" y="397"/>
                </a:lnTo>
                <a:lnTo>
                  <a:pt x="289" y="397"/>
                </a:lnTo>
                <a:lnTo>
                  <a:pt x="295" y="397"/>
                </a:lnTo>
                <a:lnTo>
                  <a:pt x="302" y="397"/>
                </a:lnTo>
                <a:lnTo>
                  <a:pt x="308" y="397"/>
                </a:lnTo>
                <a:lnTo>
                  <a:pt x="315" y="397"/>
                </a:lnTo>
                <a:lnTo>
                  <a:pt x="321" y="397"/>
                </a:lnTo>
                <a:lnTo>
                  <a:pt x="327" y="397"/>
                </a:lnTo>
                <a:lnTo>
                  <a:pt x="334" y="397"/>
                </a:lnTo>
                <a:lnTo>
                  <a:pt x="340" y="397"/>
                </a:lnTo>
                <a:lnTo>
                  <a:pt x="347" y="397"/>
                </a:lnTo>
                <a:lnTo>
                  <a:pt x="353" y="397"/>
                </a:lnTo>
                <a:lnTo>
                  <a:pt x="359" y="397"/>
                </a:lnTo>
                <a:lnTo>
                  <a:pt x="366" y="397"/>
                </a:lnTo>
                <a:lnTo>
                  <a:pt x="372" y="397"/>
                </a:lnTo>
                <a:lnTo>
                  <a:pt x="379" y="397"/>
                </a:lnTo>
                <a:lnTo>
                  <a:pt x="385" y="397"/>
                </a:lnTo>
                <a:lnTo>
                  <a:pt x="392" y="397"/>
                </a:lnTo>
                <a:lnTo>
                  <a:pt x="398" y="397"/>
                </a:lnTo>
                <a:lnTo>
                  <a:pt x="404" y="397"/>
                </a:lnTo>
                <a:lnTo>
                  <a:pt x="411" y="397"/>
                </a:lnTo>
                <a:lnTo>
                  <a:pt x="417" y="397"/>
                </a:lnTo>
                <a:lnTo>
                  <a:pt x="424" y="397"/>
                </a:lnTo>
                <a:lnTo>
                  <a:pt x="430" y="397"/>
                </a:lnTo>
                <a:lnTo>
                  <a:pt x="436" y="397"/>
                </a:lnTo>
                <a:lnTo>
                  <a:pt x="443" y="397"/>
                </a:lnTo>
                <a:lnTo>
                  <a:pt x="449" y="397"/>
                </a:lnTo>
                <a:lnTo>
                  <a:pt x="456" y="397"/>
                </a:lnTo>
                <a:lnTo>
                  <a:pt x="462" y="397"/>
                </a:lnTo>
                <a:lnTo>
                  <a:pt x="469" y="397"/>
                </a:lnTo>
                <a:lnTo>
                  <a:pt x="475" y="397"/>
                </a:lnTo>
                <a:lnTo>
                  <a:pt x="481" y="397"/>
                </a:lnTo>
                <a:lnTo>
                  <a:pt x="488" y="397"/>
                </a:lnTo>
                <a:lnTo>
                  <a:pt x="494" y="397"/>
                </a:lnTo>
                <a:lnTo>
                  <a:pt x="501" y="397"/>
                </a:lnTo>
                <a:lnTo>
                  <a:pt x="507" y="397"/>
                </a:lnTo>
                <a:lnTo>
                  <a:pt x="513" y="397"/>
                </a:lnTo>
                <a:lnTo>
                  <a:pt x="520" y="397"/>
                </a:lnTo>
                <a:lnTo>
                  <a:pt x="526" y="397"/>
                </a:lnTo>
                <a:lnTo>
                  <a:pt x="533" y="397"/>
                </a:lnTo>
                <a:lnTo>
                  <a:pt x="539" y="397"/>
                </a:lnTo>
                <a:lnTo>
                  <a:pt x="546" y="397"/>
                </a:lnTo>
                <a:lnTo>
                  <a:pt x="552" y="397"/>
                </a:lnTo>
                <a:lnTo>
                  <a:pt x="558" y="397"/>
                </a:lnTo>
                <a:lnTo>
                  <a:pt x="565" y="397"/>
                </a:lnTo>
                <a:lnTo>
                  <a:pt x="571" y="397"/>
                </a:lnTo>
                <a:lnTo>
                  <a:pt x="578" y="397"/>
                </a:lnTo>
                <a:lnTo>
                  <a:pt x="584" y="397"/>
                </a:lnTo>
                <a:lnTo>
                  <a:pt x="590" y="397"/>
                </a:lnTo>
                <a:lnTo>
                  <a:pt x="597" y="397"/>
                </a:lnTo>
                <a:lnTo>
                  <a:pt x="603" y="397"/>
                </a:lnTo>
                <a:lnTo>
                  <a:pt x="610" y="397"/>
                </a:lnTo>
                <a:lnTo>
                  <a:pt x="616" y="397"/>
                </a:lnTo>
                <a:lnTo>
                  <a:pt x="622" y="397"/>
                </a:lnTo>
                <a:lnTo>
                  <a:pt x="629" y="397"/>
                </a:lnTo>
                <a:lnTo>
                  <a:pt x="635" y="397"/>
                </a:lnTo>
                <a:lnTo>
                  <a:pt x="635" y="0"/>
                </a:lnTo>
                <a:lnTo>
                  <a:pt x="635" y="397"/>
                </a:lnTo>
                <a:lnTo>
                  <a:pt x="642" y="397"/>
                </a:lnTo>
                <a:lnTo>
                  <a:pt x="648" y="0"/>
                </a:lnTo>
                <a:lnTo>
                  <a:pt x="648" y="397"/>
                </a:lnTo>
                <a:lnTo>
                  <a:pt x="655" y="397"/>
                </a:lnTo>
                <a:lnTo>
                  <a:pt x="661" y="397"/>
                </a:lnTo>
                <a:lnTo>
                  <a:pt x="667" y="397"/>
                </a:lnTo>
                <a:lnTo>
                  <a:pt x="674" y="397"/>
                </a:lnTo>
                <a:lnTo>
                  <a:pt x="680" y="397"/>
                </a:lnTo>
                <a:lnTo>
                  <a:pt x="687" y="397"/>
                </a:lnTo>
                <a:lnTo>
                  <a:pt x="693" y="397"/>
                </a:lnTo>
                <a:lnTo>
                  <a:pt x="699" y="397"/>
                </a:lnTo>
                <a:lnTo>
                  <a:pt x="706" y="397"/>
                </a:lnTo>
                <a:lnTo>
                  <a:pt x="712" y="397"/>
                </a:lnTo>
                <a:lnTo>
                  <a:pt x="719" y="397"/>
                </a:lnTo>
                <a:lnTo>
                  <a:pt x="725" y="397"/>
                </a:lnTo>
                <a:lnTo>
                  <a:pt x="732" y="397"/>
                </a:lnTo>
                <a:lnTo>
                  <a:pt x="738" y="397"/>
                </a:lnTo>
                <a:lnTo>
                  <a:pt x="744" y="397"/>
                </a:lnTo>
                <a:lnTo>
                  <a:pt x="751" y="397"/>
                </a:lnTo>
                <a:lnTo>
                  <a:pt x="757" y="397"/>
                </a:lnTo>
                <a:lnTo>
                  <a:pt x="764" y="397"/>
                </a:lnTo>
                <a:lnTo>
                  <a:pt x="770" y="397"/>
                </a:lnTo>
                <a:lnTo>
                  <a:pt x="776" y="397"/>
                </a:lnTo>
                <a:lnTo>
                  <a:pt x="783" y="397"/>
                </a:lnTo>
                <a:lnTo>
                  <a:pt x="789" y="397"/>
                </a:lnTo>
                <a:lnTo>
                  <a:pt x="796" y="397"/>
                </a:lnTo>
                <a:lnTo>
                  <a:pt x="802" y="397"/>
                </a:lnTo>
                <a:lnTo>
                  <a:pt x="809" y="397"/>
                </a:lnTo>
                <a:lnTo>
                  <a:pt x="815" y="397"/>
                </a:lnTo>
                <a:lnTo>
                  <a:pt x="821" y="397"/>
                </a:lnTo>
                <a:lnTo>
                  <a:pt x="828" y="397"/>
                </a:lnTo>
                <a:lnTo>
                  <a:pt x="834" y="397"/>
                </a:lnTo>
                <a:lnTo>
                  <a:pt x="841" y="397"/>
                </a:lnTo>
                <a:lnTo>
                  <a:pt x="847" y="397"/>
                </a:lnTo>
                <a:lnTo>
                  <a:pt x="853" y="397"/>
                </a:lnTo>
                <a:lnTo>
                  <a:pt x="860" y="397"/>
                </a:lnTo>
                <a:lnTo>
                  <a:pt x="866" y="397"/>
                </a:lnTo>
                <a:lnTo>
                  <a:pt x="873" y="397"/>
                </a:lnTo>
                <a:lnTo>
                  <a:pt x="879" y="397"/>
                </a:lnTo>
                <a:lnTo>
                  <a:pt x="885" y="397"/>
                </a:lnTo>
                <a:lnTo>
                  <a:pt x="892" y="397"/>
                </a:lnTo>
                <a:lnTo>
                  <a:pt x="898" y="397"/>
                </a:lnTo>
                <a:lnTo>
                  <a:pt x="905" y="397"/>
                </a:lnTo>
                <a:lnTo>
                  <a:pt x="911" y="397"/>
                </a:lnTo>
                <a:lnTo>
                  <a:pt x="918" y="397"/>
                </a:lnTo>
                <a:lnTo>
                  <a:pt x="924" y="397"/>
                </a:lnTo>
                <a:lnTo>
                  <a:pt x="930" y="397"/>
                </a:lnTo>
                <a:lnTo>
                  <a:pt x="937" y="397"/>
                </a:lnTo>
                <a:lnTo>
                  <a:pt x="943" y="397"/>
                </a:lnTo>
                <a:lnTo>
                  <a:pt x="950" y="397"/>
                </a:lnTo>
                <a:lnTo>
                  <a:pt x="956" y="397"/>
                </a:lnTo>
                <a:lnTo>
                  <a:pt x="962" y="397"/>
                </a:lnTo>
                <a:lnTo>
                  <a:pt x="969" y="397"/>
                </a:lnTo>
                <a:lnTo>
                  <a:pt x="975" y="397"/>
                </a:lnTo>
                <a:lnTo>
                  <a:pt x="982" y="397"/>
                </a:lnTo>
                <a:lnTo>
                  <a:pt x="988" y="397"/>
                </a:lnTo>
                <a:lnTo>
                  <a:pt x="995" y="397"/>
                </a:lnTo>
                <a:lnTo>
                  <a:pt x="1001" y="397"/>
                </a:lnTo>
                <a:lnTo>
                  <a:pt x="1007" y="397"/>
                </a:lnTo>
                <a:lnTo>
                  <a:pt x="1014" y="397"/>
                </a:lnTo>
                <a:lnTo>
                  <a:pt x="1020" y="397"/>
                </a:lnTo>
                <a:lnTo>
                  <a:pt x="1027" y="397"/>
                </a:lnTo>
                <a:lnTo>
                  <a:pt x="1033" y="397"/>
                </a:lnTo>
                <a:lnTo>
                  <a:pt x="1039" y="397"/>
                </a:lnTo>
                <a:lnTo>
                  <a:pt x="1046" y="397"/>
                </a:lnTo>
                <a:lnTo>
                  <a:pt x="1052" y="397"/>
                </a:lnTo>
                <a:lnTo>
                  <a:pt x="1059" y="397"/>
                </a:lnTo>
                <a:lnTo>
                  <a:pt x="1065" y="397"/>
                </a:lnTo>
                <a:lnTo>
                  <a:pt x="1072" y="397"/>
                </a:lnTo>
                <a:lnTo>
                  <a:pt x="1078" y="397"/>
                </a:lnTo>
                <a:lnTo>
                  <a:pt x="1084" y="39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733" name="Rectangle 493"/>
          <p:cNvSpPr>
            <a:spLocks noChangeArrowheads="1"/>
          </p:cNvSpPr>
          <p:nvPr/>
        </p:nvSpPr>
        <p:spPr bwMode="auto">
          <a:xfrm>
            <a:off x="1139825" y="4362450"/>
            <a:ext cx="152400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BATHROOM: Use of Sink       </a:t>
            </a:r>
          </a:p>
        </p:txBody>
      </p:sp>
      <p:sp>
        <p:nvSpPr>
          <p:cNvPr id="1290734" name="Line 494"/>
          <p:cNvSpPr>
            <a:spLocks noChangeShapeType="1"/>
          </p:cNvSpPr>
          <p:nvPr/>
        </p:nvSpPr>
        <p:spPr bwMode="auto">
          <a:xfrm>
            <a:off x="3919538"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35" name="Line 495"/>
          <p:cNvSpPr>
            <a:spLocks noChangeShapeType="1"/>
          </p:cNvSpPr>
          <p:nvPr/>
        </p:nvSpPr>
        <p:spPr bwMode="auto">
          <a:xfrm>
            <a:off x="3919538" y="438943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36" name="Line 496"/>
          <p:cNvSpPr>
            <a:spLocks noChangeShapeType="1"/>
          </p:cNvSpPr>
          <p:nvPr/>
        </p:nvSpPr>
        <p:spPr bwMode="auto">
          <a:xfrm flipV="1">
            <a:off x="3919538"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37" name="Line 497"/>
          <p:cNvSpPr>
            <a:spLocks noChangeShapeType="1"/>
          </p:cNvSpPr>
          <p:nvPr/>
        </p:nvSpPr>
        <p:spPr bwMode="auto">
          <a:xfrm flipV="1">
            <a:off x="5530850"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38" name="Line 498"/>
          <p:cNvSpPr>
            <a:spLocks noChangeShapeType="1"/>
          </p:cNvSpPr>
          <p:nvPr/>
        </p:nvSpPr>
        <p:spPr bwMode="auto">
          <a:xfrm>
            <a:off x="3919538" y="4389438"/>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39" name="Line 499"/>
          <p:cNvSpPr>
            <a:spLocks noChangeShapeType="1"/>
          </p:cNvSpPr>
          <p:nvPr/>
        </p:nvSpPr>
        <p:spPr bwMode="auto">
          <a:xfrm>
            <a:off x="5530850"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40" name="Line 500"/>
          <p:cNvSpPr>
            <a:spLocks noChangeShapeType="1"/>
          </p:cNvSpPr>
          <p:nvPr/>
        </p:nvSpPr>
        <p:spPr bwMode="auto">
          <a:xfrm>
            <a:off x="3919538"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41" name="Line 501"/>
          <p:cNvSpPr>
            <a:spLocks noChangeShapeType="1"/>
          </p:cNvSpPr>
          <p:nvPr/>
        </p:nvSpPr>
        <p:spPr bwMode="auto">
          <a:xfrm flipV="1">
            <a:off x="3919538"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42" name="Line 502"/>
          <p:cNvSpPr>
            <a:spLocks noChangeShapeType="1"/>
          </p:cNvSpPr>
          <p:nvPr/>
        </p:nvSpPr>
        <p:spPr bwMode="auto">
          <a:xfrm>
            <a:off x="3919538" y="5019675"/>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43" name="Line 503"/>
          <p:cNvSpPr>
            <a:spLocks noChangeShapeType="1"/>
          </p:cNvSpPr>
          <p:nvPr/>
        </p:nvSpPr>
        <p:spPr bwMode="auto">
          <a:xfrm flipV="1">
            <a:off x="3919538"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44" name="Line 504"/>
          <p:cNvSpPr>
            <a:spLocks noChangeShapeType="1"/>
          </p:cNvSpPr>
          <p:nvPr/>
        </p:nvSpPr>
        <p:spPr bwMode="auto">
          <a:xfrm>
            <a:off x="3919538"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45" name="Rectangle 505"/>
          <p:cNvSpPr>
            <a:spLocks noChangeArrowheads="1"/>
          </p:cNvSpPr>
          <p:nvPr/>
        </p:nvSpPr>
        <p:spPr bwMode="auto">
          <a:xfrm>
            <a:off x="3810000" y="5030788"/>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746" name="Line 506"/>
          <p:cNvSpPr>
            <a:spLocks noChangeShapeType="1"/>
          </p:cNvSpPr>
          <p:nvPr/>
        </p:nvSpPr>
        <p:spPr bwMode="auto">
          <a:xfrm flipV="1">
            <a:off x="4325938"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47" name="Line 507"/>
          <p:cNvSpPr>
            <a:spLocks noChangeShapeType="1"/>
          </p:cNvSpPr>
          <p:nvPr/>
        </p:nvSpPr>
        <p:spPr bwMode="auto">
          <a:xfrm>
            <a:off x="4325938"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48" name="Rectangle 508"/>
          <p:cNvSpPr>
            <a:spLocks noChangeArrowheads="1"/>
          </p:cNvSpPr>
          <p:nvPr/>
        </p:nvSpPr>
        <p:spPr bwMode="auto">
          <a:xfrm>
            <a:off x="4217988" y="5030788"/>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749" name="Line 509"/>
          <p:cNvSpPr>
            <a:spLocks noChangeShapeType="1"/>
          </p:cNvSpPr>
          <p:nvPr/>
        </p:nvSpPr>
        <p:spPr bwMode="auto">
          <a:xfrm flipV="1">
            <a:off x="4725988"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0" name="Line 510"/>
          <p:cNvSpPr>
            <a:spLocks noChangeShapeType="1"/>
          </p:cNvSpPr>
          <p:nvPr/>
        </p:nvSpPr>
        <p:spPr bwMode="auto">
          <a:xfrm>
            <a:off x="4725988"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1" name="Rectangle 511"/>
          <p:cNvSpPr>
            <a:spLocks noChangeArrowheads="1"/>
          </p:cNvSpPr>
          <p:nvPr/>
        </p:nvSpPr>
        <p:spPr bwMode="auto">
          <a:xfrm>
            <a:off x="4579938" y="5030788"/>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752" name="Line 512"/>
          <p:cNvSpPr>
            <a:spLocks noChangeShapeType="1"/>
          </p:cNvSpPr>
          <p:nvPr/>
        </p:nvSpPr>
        <p:spPr bwMode="auto">
          <a:xfrm flipV="1">
            <a:off x="5132388"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3" name="Line 513"/>
          <p:cNvSpPr>
            <a:spLocks noChangeShapeType="1"/>
          </p:cNvSpPr>
          <p:nvPr/>
        </p:nvSpPr>
        <p:spPr bwMode="auto">
          <a:xfrm>
            <a:off x="5132388"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4" name="Rectangle 514"/>
          <p:cNvSpPr>
            <a:spLocks noChangeArrowheads="1"/>
          </p:cNvSpPr>
          <p:nvPr/>
        </p:nvSpPr>
        <p:spPr bwMode="auto">
          <a:xfrm>
            <a:off x="4986338" y="5030788"/>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755" name="Line 515"/>
          <p:cNvSpPr>
            <a:spLocks noChangeShapeType="1"/>
          </p:cNvSpPr>
          <p:nvPr/>
        </p:nvSpPr>
        <p:spPr bwMode="auto">
          <a:xfrm flipV="1">
            <a:off x="5530850"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6" name="Line 516"/>
          <p:cNvSpPr>
            <a:spLocks noChangeShapeType="1"/>
          </p:cNvSpPr>
          <p:nvPr/>
        </p:nvSpPr>
        <p:spPr bwMode="auto">
          <a:xfrm>
            <a:off x="5530850"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57" name="Rectangle 517"/>
          <p:cNvSpPr>
            <a:spLocks noChangeArrowheads="1"/>
          </p:cNvSpPr>
          <p:nvPr/>
        </p:nvSpPr>
        <p:spPr bwMode="auto">
          <a:xfrm>
            <a:off x="5386388"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758" name="Line 518"/>
          <p:cNvSpPr>
            <a:spLocks noChangeShapeType="1"/>
          </p:cNvSpPr>
          <p:nvPr/>
        </p:nvSpPr>
        <p:spPr bwMode="auto">
          <a:xfrm>
            <a:off x="3919538" y="501967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59" name="Line 519"/>
          <p:cNvSpPr>
            <a:spLocks noChangeShapeType="1"/>
          </p:cNvSpPr>
          <p:nvPr/>
        </p:nvSpPr>
        <p:spPr bwMode="auto">
          <a:xfrm flipH="1">
            <a:off x="5513388" y="501967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0" name="Rectangle 520"/>
          <p:cNvSpPr>
            <a:spLocks noChangeArrowheads="1"/>
          </p:cNvSpPr>
          <p:nvPr/>
        </p:nvSpPr>
        <p:spPr bwMode="auto">
          <a:xfrm>
            <a:off x="3729038" y="488791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761" name="Line 521"/>
          <p:cNvSpPr>
            <a:spLocks noChangeShapeType="1"/>
          </p:cNvSpPr>
          <p:nvPr/>
        </p:nvSpPr>
        <p:spPr bwMode="auto">
          <a:xfrm>
            <a:off x="3919538" y="47101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2" name="Line 522"/>
          <p:cNvSpPr>
            <a:spLocks noChangeShapeType="1"/>
          </p:cNvSpPr>
          <p:nvPr/>
        </p:nvSpPr>
        <p:spPr bwMode="auto">
          <a:xfrm flipH="1">
            <a:off x="5513388" y="47101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3" name="Rectangle 523"/>
          <p:cNvSpPr>
            <a:spLocks noChangeArrowheads="1"/>
          </p:cNvSpPr>
          <p:nvPr/>
        </p:nvSpPr>
        <p:spPr bwMode="auto">
          <a:xfrm>
            <a:off x="3629025" y="4578350"/>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764" name="Line 524"/>
          <p:cNvSpPr>
            <a:spLocks noChangeShapeType="1"/>
          </p:cNvSpPr>
          <p:nvPr/>
        </p:nvSpPr>
        <p:spPr bwMode="auto">
          <a:xfrm>
            <a:off x="3919538" y="43894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5" name="Line 525"/>
          <p:cNvSpPr>
            <a:spLocks noChangeShapeType="1"/>
          </p:cNvSpPr>
          <p:nvPr/>
        </p:nvSpPr>
        <p:spPr bwMode="auto">
          <a:xfrm flipH="1">
            <a:off x="5513388" y="43894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6" name="Rectangle 526"/>
          <p:cNvSpPr>
            <a:spLocks noChangeArrowheads="1"/>
          </p:cNvSpPr>
          <p:nvPr/>
        </p:nvSpPr>
        <p:spPr bwMode="auto">
          <a:xfrm>
            <a:off x="3729038" y="4256088"/>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767" name="Line 527"/>
          <p:cNvSpPr>
            <a:spLocks noChangeShapeType="1"/>
          </p:cNvSpPr>
          <p:nvPr/>
        </p:nvSpPr>
        <p:spPr bwMode="auto">
          <a:xfrm>
            <a:off x="3919538" y="5019675"/>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8" name="Line 528"/>
          <p:cNvSpPr>
            <a:spLocks noChangeShapeType="1"/>
          </p:cNvSpPr>
          <p:nvPr/>
        </p:nvSpPr>
        <p:spPr bwMode="auto">
          <a:xfrm>
            <a:off x="3919538" y="4389438"/>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69" name="Line 529"/>
          <p:cNvSpPr>
            <a:spLocks noChangeShapeType="1"/>
          </p:cNvSpPr>
          <p:nvPr/>
        </p:nvSpPr>
        <p:spPr bwMode="auto">
          <a:xfrm flipV="1">
            <a:off x="3919538"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70" name="Line 530"/>
          <p:cNvSpPr>
            <a:spLocks noChangeShapeType="1"/>
          </p:cNvSpPr>
          <p:nvPr/>
        </p:nvSpPr>
        <p:spPr bwMode="auto">
          <a:xfrm flipV="1">
            <a:off x="5530850"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71" name="Line 531"/>
          <p:cNvSpPr>
            <a:spLocks noChangeShapeType="1"/>
          </p:cNvSpPr>
          <p:nvPr/>
        </p:nvSpPr>
        <p:spPr bwMode="auto">
          <a:xfrm>
            <a:off x="3919538" y="5019675"/>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72" name="Line 532"/>
          <p:cNvSpPr>
            <a:spLocks noChangeShapeType="1"/>
          </p:cNvSpPr>
          <p:nvPr/>
        </p:nvSpPr>
        <p:spPr bwMode="auto">
          <a:xfrm>
            <a:off x="5530850" y="438943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73" name="Freeform 533"/>
          <p:cNvSpPr>
            <a:spLocks/>
          </p:cNvSpPr>
          <p:nvPr/>
        </p:nvSpPr>
        <p:spPr bwMode="auto">
          <a:xfrm>
            <a:off x="3983038" y="4389438"/>
            <a:ext cx="1531937" cy="631825"/>
          </a:xfrm>
          <a:custGeom>
            <a:avLst/>
            <a:gdLst/>
            <a:ahLst/>
            <a:cxnLst>
              <a:cxn ang="0">
                <a:pos x="12" y="397"/>
              </a:cxn>
              <a:cxn ang="0">
                <a:pos x="32" y="397"/>
              </a:cxn>
              <a:cxn ang="0">
                <a:pos x="51" y="397"/>
              </a:cxn>
              <a:cxn ang="0">
                <a:pos x="70" y="397"/>
              </a:cxn>
              <a:cxn ang="0">
                <a:pos x="89" y="397"/>
              </a:cxn>
              <a:cxn ang="0">
                <a:pos x="109" y="397"/>
              </a:cxn>
              <a:cxn ang="0">
                <a:pos x="128" y="397"/>
              </a:cxn>
              <a:cxn ang="0">
                <a:pos x="147" y="397"/>
              </a:cxn>
              <a:cxn ang="0">
                <a:pos x="166" y="397"/>
              </a:cxn>
              <a:cxn ang="0">
                <a:pos x="186" y="397"/>
              </a:cxn>
              <a:cxn ang="0">
                <a:pos x="205" y="397"/>
              </a:cxn>
              <a:cxn ang="0">
                <a:pos x="224" y="397"/>
              </a:cxn>
              <a:cxn ang="0">
                <a:pos x="243" y="397"/>
              </a:cxn>
              <a:cxn ang="0">
                <a:pos x="263" y="397"/>
              </a:cxn>
              <a:cxn ang="0">
                <a:pos x="282" y="397"/>
              </a:cxn>
              <a:cxn ang="0">
                <a:pos x="301" y="397"/>
              </a:cxn>
              <a:cxn ang="0">
                <a:pos x="320" y="397"/>
              </a:cxn>
              <a:cxn ang="0">
                <a:pos x="340" y="397"/>
              </a:cxn>
              <a:cxn ang="0">
                <a:pos x="359" y="397"/>
              </a:cxn>
              <a:cxn ang="0">
                <a:pos x="378" y="397"/>
              </a:cxn>
              <a:cxn ang="0">
                <a:pos x="397" y="397"/>
              </a:cxn>
              <a:cxn ang="0">
                <a:pos x="417" y="397"/>
              </a:cxn>
              <a:cxn ang="0">
                <a:pos x="436" y="397"/>
              </a:cxn>
              <a:cxn ang="0">
                <a:pos x="455" y="397"/>
              </a:cxn>
              <a:cxn ang="0">
                <a:pos x="474" y="397"/>
              </a:cxn>
              <a:cxn ang="0">
                <a:pos x="493" y="397"/>
              </a:cxn>
              <a:cxn ang="0">
                <a:pos x="513" y="397"/>
              </a:cxn>
              <a:cxn ang="0">
                <a:pos x="532" y="397"/>
              </a:cxn>
              <a:cxn ang="0">
                <a:pos x="551" y="397"/>
              </a:cxn>
              <a:cxn ang="0">
                <a:pos x="570" y="397"/>
              </a:cxn>
              <a:cxn ang="0">
                <a:pos x="590" y="397"/>
              </a:cxn>
              <a:cxn ang="0">
                <a:pos x="609" y="397"/>
              </a:cxn>
              <a:cxn ang="0">
                <a:pos x="628" y="397"/>
              </a:cxn>
              <a:cxn ang="0">
                <a:pos x="647" y="397"/>
              </a:cxn>
              <a:cxn ang="0">
                <a:pos x="667" y="397"/>
              </a:cxn>
              <a:cxn ang="0">
                <a:pos x="686" y="397"/>
              </a:cxn>
              <a:cxn ang="0">
                <a:pos x="705" y="397"/>
              </a:cxn>
              <a:cxn ang="0">
                <a:pos x="724" y="397"/>
              </a:cxn>
              <a:cxn ang="0">
                <a:pos x="744" y="397"/>
              </a:cxn>
              <a:cxn ang="0">
                <a:pos x="763" y="397"/>
              </a:cxn>
              <a:cxn ang="0">
                <a:pos x="782" y="397"/>
              </a:cxn>
              <a:cxn ang="0">
                <a:pos x="789" y="397"/>
              </a:cxn>
              <a:cxn ang="0">
                <a:pos x="808" y="397"/>
              </a:cxn>
              <a:cxn ang="0">
                <a:pos x="827" y="397"/>
              </a:cxn>
              <a:cxn ang="0">
                <a:pos x="846" y="397"/>
              </a:cxn>
              <a:cxn ang="0">
                <a:pos x="866" y="397"/>
              </a:cxn>
              <a:cxn ang="0">
                <a:pos x="872" y="397"/>
              </a:cxn>
              <a:cxn ang="0">
                <a:pos x="891" y="397"/>
              </a:cxn>
              <a:cxn ang="0">
                <a:pos x="910" y="397"/>
              </a:cxn>
              <a:cxn ang="0">
                <a:pos x="917" y="397"/>
              </a:cxn>
              <a:cxn ang="0">
                <a:pos x="936" y="397"/>
              </a:cxn>
              <a:cxn ang="0">
                <a:pos x="955" y="397"/>
              </a:cxn>
              <a:cxn ang="0">
                <a:pos x="975" y="397"/>
              </a:cxn>
              <a:cxn ang="0">
                <a:pos x="994" y="397"/>
              </a:cxn>
              <a:cxn ang="0">
                <a:pos x="1000" y="397"/>
              </a:cxn>
              <a:cxn ang="0">
                <a:pos x="1019" y="397"/>
              </a:cxn>
              <a:cxn ang="0">
                <a:pos x="1039" y="397"/>
              </a:cxn>
              <a:cxn ang="0">
                <a:pos x="1058" y="397"/>
              </a:cxn>
              <a:cxn ang="0">
                <a:pos x="1077" y="397"/>
              </a:cxn>
            </a:cxnLst>
            <a:rect l="0" t="0" r="r" b="b"/>
            <a:pathLst>
              <a:path w="1085" h="398">
                <a:moveTo>
                  <a:pt x="0" y="397"/>
                </a:moveTo>
                <a:lnTo>
                  <a:pt x="6" y="397"/>
                </a:lnTo>
                <a:lnTo>
                  <a:pt x="12" y="397"/>
                </a:lnTo>
                <a:lnTo>
                  <a:pt x="19" y="397"/>
                </a:lnTo>
                <a:lnTo>
                  <a:pt x="25" y="397"/>
                </a:lnTo>
                <a:lnTo>
                  <a:pt x="32" y="397"/>
                </a:lnTo>
                <a:lnTo>
                  <a:pt x="38" y="397"/>
                </a:lnTo>
                <a:lnTo>
                  <a:pt x="44" y="397"/>
                </a:lnTo>
                <a:lnTo>
                  <a:pt x="51" y="397"/>
                </a:lnTo>
                <a:lnTo>
                  <a:pt x="57" y="397"/>
                </a:lnTo>
                <a:lnTo>
                  <a:pt x="64" y="397"/>
                </a:lnTo>
                <a:lnTo>
                  <a:pt x="70" y="397"/>
                </a:lnTo>
                <a:lnTo>
                  <a:pt x="77" y="397"/>
                </a:lnTo>
                <a:lnTo>
                  <a:pt x="83" y="397"/>
                </a:lnTo>
                <a:lnTo>
                  <a:pt x="89" y="397"/>
                </a:lnTo>
                <a:lnTo>
                  <a:pt x="96" y="397"/>
                </a:lnTo>
                <a:lnTo>
                  <a:pt x="102" y="397"/>
                </a:lnTo>
                <a:lnTo>
                  <a:pt x="109" y="397"/>
                </a:lnTo>
                <a:lnTo>
                  <a:pt x="115" y="397"/>
                </a:lnTo>
                <a:lnTo>
                  <a:pt x="121" y="397"/>
                </a:lnTo>
                <a:lnTo>
                  <a:pt x="128" y="397"/>
                </a:lnTo>
                <a:lnTo>
                  <a:pt x="134" y="397"/>
                </a:lnTo>
                <a:lnTo>
                  <a:pt x="141" y="397"/>
                </a:lnTo>
                <a:lnTo>
                  <a:pt x="147" y="397"/>
                </a:lnTo>
                <a:lnTo>
                  <a:pt x="153" y="397"/>
                </a:lnTo>
                <a:lnTo>
                  <a:pt x="160" y="397"/>
                </a:lnTo>
                <a:lnTo>
                  <a:pt x="166" y="397"/>
                </a:lnTo>
                <a:lnTo>
                  <a:pt x="173" y="397"/>
                </a:lnTo>
                <a:lnTo>
                  <a:pt x="179" y="397"/>
                </a:lnTo>
                <a:lnTo>
                  <a:pt x="186" y="397"/>
                </a:lnTo>
                <a:lnTo>
                  <a:pt x="192" y="397"/>
                </a:lnTo>
                <a:lnTo>
                  <a:pt x="198" y="397"/>
                </a:lnTo>
                <a:lnTo>
                  <a:pt x="205" y="397"/>
                </a:lnTo>
                <a:lnTo>
                  <a:pt x="211" y="397"/>
                </a:lnTo>
                <a:lnTo>
                  <a:pt x="218" y="397"/>
                </a:lnTo>
                <a:lnTo>
                  <a:pt x="224" y="397"/>
                </a:lnTo>
                <a:lnTo>
                  <a:pt x="230" y="397"/>
                </a:lnTo>
                <a:lnTo>
                  <a:pt x="237" y="397"/>
                </a:lnTo>
                <a:lnTo>
                  <a:pt x="243" y="397"/>
                </a:lnTo>
                <a:lnTo>
                  <a:pt x="250" y="397"/>
                </a:lnTo>
                <a:lnTo>
                  <a:pt x="256" y="397"/>
                </a:lnTo>
                <a:lnTo>
                  <a:pt x="263" y="397"/>
                </a:lnTo>
                <a:lnTo>
                  <a:pt x="269" y="397"/>
                </a:lnTo>
                <a:lnTo>
                  <a:pt x="275" y="397"/>
                </a:lnTo>
                <a:lnTo>
                  <a:pt x="282" y="397"/>
                </a:lnTo>
                <a:lnTo>
                  <a:pt x="288" y="397"/>
                </a:lnTo>
                <a:lnTo>
                  <a:pt x="295" y="397"/>
                </a:lnTo>
                <a:lnTo>
                  <a:pt x="301" y="397"/>
                </a:lnTo>
                <a:lnTo>
                  <a:pt x="307" y="397"/>
                </a:lnTo>
                <a:lnTo>
                  <a:pt x="314" y="397"/>
                </a:lnTo>
                <a:lnTo>
                  <a:pt x="320" y="397"/>
                </a:lnTo>
                <a:lnTo>
                  <a:pt x="327" y="397"/>
                </a:lnTo>
                <a:lnTo>
                  <a:pt x="333" y="397"/>
                </a:lnTo>
                <a:lnTo>
                  <a:pt x="340" y="397"/>
                </a:lnTo>
                <a:lnTo>
                  <a:pt x="346" y="397"/>
                </a:lnTo>
                <a:lnTo>
                  <a:pt x="352" y="397"/>
                </a:lnTo>
                <a:lnTo>
                  <a:pt x="359" y="397"/>
                </a:lnTo>
                <a:lnTo>
                  <a:pt x="365" y="397"/>
                </a:lnTo>
                <a:lnTo>
                  <a:pt x="372" y="397"/>
                </a:lnTo>
                <a:lnTo>
                  <a:pt x="378" y="397"/>
                </a:lnTo>
                <a:lnTo>
                  <a:pt x="384" y="397"/>
                </a:lnTo>
                <a:lnTo>
                  <a:pt x="391" y="397"/>
                </a:lnTo>
                <a:lnTo>
                  <a:pt x="397" y="397"/>
                </a:lnTo>
                <a:lnTo>
                  <a:pt x="404" y="397"/>
                </a:lnTo>
                <a:lnTo>
                  <a:pt x="410" y="397"/>
                </a:lnTo>
                <a:lnTo>
                  <a:pt x="417" y="397"/>
                </a:lnTo>
                <a:lnTo>
                  <a:pt x="423" y="397"/>
                </a:lnTo>
                <a:lnTo>
                  <a:pt x="429" y="397"/>
                </a:lnTo>
                <a:lnTo>
                  <a:pt x="436" y="397"/>
                </a:lnTo>
                <a:lnTo>
                  <a:pt x="442" y="397"/>
                </a:lnTo>
                <a:lnTo>
                  <a:pt x="449" y="397"/>
                </a:lnTo>
                <a:lnTo>
                  <a:pt x="455" y="397"/>
                </a:lnTo>
                <a:lnTo>
                  <a:pt x="461" y="397"/>
                </a:lnTo>
                <a:lnTo>
                  <a:pt x="468" y="397"/>
                </a:lnTo>
                <a:lnTo>
                  <a:pt x="474" y="397"/>
                </a:lnTo>
                <a:lnTo>
                  <a:pt x="481" y="397"/>
                </a:lnTo>
                <a:lnTo>
                  <a:pt x="487" y="397"/>
                </a:lnTo>
                <a:lnTo>
                  <a:pt x="493" y="397"/>
                </a:lnTo>
                <a:lnTo>
                  <a:pt x="500" y="397"/>
                </a:lnTo>
                <a:lnTo>
                  <a:pt x="506" y="397"/>
                </a:lnTo>
                <a:lnTo>
                  <a:pt x="513" y="397"/>
                </a:lnTo>
                <a:lnTo>
                  <a:pt x="519" y="397"/>
                </a:lnTo>
                <a:lnTo>
                  <a:pt x="526" y="397"/>
                </a:lnTo>
                <a:lnTo>
                  <a:pt x="532" y="397"/>
                </a:lnTo>
                <a:lnTo>
                  <a:pt x="538" y="397"/>
                </a:lnTo>
                <a:lnTo>
                  <a:pt x="545" y="397"/>
                </a:lnTo>
                <a:lnTo>
                  <a:pt x="551" y="397"/>
                </a:lnTo>
                <a:lnTo>
                  <a:pt x="558" y="397"/>
                </a:lnTo>
                <a:lnTo>
                  <a:pt x="564" y="397"/>
                </a:lnTo>
                <a:lnTo>
                  <a:pt x="570" y="397"/>
                </a:lnTo>
                <a:lnTo>
                  <a:pt x="577" y="397"/>
                </a:lnTo>
                <a:lnTo>
                  <a:pt x="583" y="397"/>
                </a:lnTo>
                <a:lnTo>
                  <a:pt x="590" y="397"/>
                </a:lnTo>
                <a:lnTo>
                  <a:pt x="596" y="397"/>
                </a:lnTo>
                <a:lnTo>
                  <a:pt x="603" y="397"/>
                </a:lnTo>
                <a:lnTo>
                  <a:pt x="609" y="397"/>
                </a:lnTo>
                <a:lnTo>
                  <a:pt x="615" y="397"/>
                </a:lnTo>
                <a:lnTo>
                  <a:pt x="622" y="397"/>
                </a:lnTo>
                <a:lnTo>
                  <a:pt x="628" y="397"/>
                </a:lnTo>
                <a:lnTo>
                  <a:pt x="635" y="397"/>
                </a:lnTo>
                <a:lnTo>
                  <a:pt x="641" y="397"/>
                </a:lnTo>
                <a:lnTo>
                  <a:pt x="647" y="397"/>
                </a:lnTo>
                <a:lnTo>
                  <a:pt x="654" y="397"/>
                </a:lnTo>
                <a:lnTo>
                  <a:pt x="660" y="397"/>
                </a:lnTo>
                <a:lnTo>
                  <a:pt x="667" y="397"/>
                </a:lnTo>
                <a:lnTo>
                  <a:pt x="673" y="397"/>
                </a:lnTo>
                <a:lnTo>
                  <a:pt x="680" y="397"/>
                </a:lnTo>
                <a:lnTo>
                  <a:pt x="686" y="397"/>
                </a:lnTo>
                <a:lnTo>
                  <a:pt x="692" y="397"/>
                </a:lnTo>
                <a:lnTo>
                  <a:pt x="699" y="397"/>
                </a:lnTo>
                <a:lnTo>
                  <a:pt x="705" y="397"/>
                </a:lnTo>
                <a:lnTo>
                  <a:pt x="712" y="397"/>
                </a:lnTo>
                <a:lnTo>
                  <a:pt x="718" y="397"/>
                </a:lnTo>
                <a:lnTo>
                  <a:pt x="724" y="397"/>
                </a:lnTo>
                <a:lnTo>
                  <a:pt x="731" y="397"/>
                </a:lnTo>
                <a:lnTo>
                  <a:pt x="737" y="397"/>
                </a:lnTo>
                <a:lnTo>
                  <a:pt x="744" y="397"/>
                </a:lnTo>
                <a:lnTo>
                  <a:pt x="750" y="397"/>
                </a:lnTo>
                <a:lnTo>
                  <a:pt x="756" y="397"/>
                </a:lnTo>
                <a:lnTo>
                  <a:pt x="763" y="397"/>
                </a:lnTo>
                <a:lnTo>
                  <a:pt x="769" y="397"/>
                </a:lnTo>
                <a:lnTo>
                  <a:pt x="776" y="397"/>
                </a:lnTo>
                <a:lnTo>
                  <a:pt x="782" y="397"/>
                </a:lnTo>
                <a:lnTo>
                  <a:pt x="782" y="0"/>
                </a:lnTo>
                <a:lnTo>
                  <a:pt x="782" y="397"/>
                </a:lnTo>
                <a:lnTo>
                  <a:pt x="789" y="397"/>
                </a:lnTo>
                <a:lnTo>
                  <a:pt x="795" y="397"/>
                </a:lnTo>
                <a:lnTo>
                  <a:pt x="801" y="397"/>
                </a:lnTo>
                <a:lnTo>
                  <a:pt x="808" y="397"/>
                </a:lnTo>
                <a:lnTo>
                  <a:pt x="814" y="397"/>
                </a:lnTo>
                <a:lnTo>
                  <a:pt x="821" y="397"/>
                </a:lnTo>
                <a:lnTo>
                  <a:pt x="827" y="397"/>
                </a:lnTo>
                <a:lnTo>
                  <a:pt x="833" y="397"/>
                </a:lnTo>
                <a:lnTo>
                  <a:pt x="840" y="397"/>
                </a:lnTo>
                <a:lnTo>
                  <a:pt x="846" y="397"/>
                </a:lnTo>
                <a:lnTo>
                  <a:pt x="853" y="397"/>
                </a:lnTo>
                <a:lnTo>
                  <a:pt x="859" y="397"/>
                </a:lnTo>
                <a:lnTo>
                  <a:pt x="866" y="397"/>
                </a:lnTo>
                <a:lnTo>
                  <a:pt x="866" y="0"/>
                </a:lnTo>
                <a:lnTo>
                  <a:pt x="866" y="397"/>
                </a:lnTo>
                <a:lnTo>
                  <a:pt x="872" y="397"/>
                </a:lnTo>
                <a:lnTo>
                  <a:pt x="878" y="397"/>
                </a:lnTo>
                <a:lnTo>
                  <a:pt x="885" y="397"/>
                </a:lnTo>
                <a:lnTo>
                  <a:pt x="891" y="397"/>
                </a:lnTo>
                <a:lnTo>
                  <a:pt x="898" y="397"/>
                </a:lnTo>
                <a:lnTo>
                  <a:pt x="904" y="397"/>
                </a:lnTo>
                <a:lnTo>
                  <a:pt x="910" y="397"/>
                </a:lnTo>
                <a:lnTo>
                  <a:pt x="910" y="0"/>
                </a:lnTo>
                <a:lnTo>
                  <a:pt x="910" y="397"/>
                </a:lnTo>
                <a:lnTo>
                  <a:pt x="917" y="397"/>
                </a:lnTo>
                <a:lnTo>
                  <a:pt x="923" y="397"/>
                </a:lnTo>
                <a:lnTo>
                  <a:pt x="930" y="397"/>
                </a:lnTo>
                <a:lnTo>
                  <a:pt x="936" y="397"/>
                </a:lnTo>
                <a:lnTo>
                  <a:pt x="943" y="397"/>
                </a:lnTo>
                <a:lnTo>
                  <a:pt x="949" y="397"/>
                </a:lnTo>
                <a:lnTo>
                  <a:pt x="955" y="397"/>
                </a:lnTo>
                <a:lnTo>
                  <a:pt x="962" y="397"/>
                </a:lnTo>
                <a:lnTo>
                  <a:pt x="968" y="397"/>
                </a:lnTo>
                <a:lnTo>
                  <a:pt x="975" y="397"/>
                </a:lnTo>
                <a:lnTo>
                  <a:pt x="981" y="397"/>
                </a:lnTo>
                <a:lnTo>
                  <a:pt x="987" y="397"/>
                </a:lnTo>
                <a:lnTo>
                  <a:pt x="994" y="397"/>
                </a:lnTo>
                <a:lnTo>
                  <a:pt x="994" y="0"/>
                </a:lnTo>
                <a:lnTo>
                  <a:pt x="994" y="397"/>
                </a:lnTo>
                <a:lnTo>
                  <a:pt x="1000" y="397"/>
                </a:lnTo>
                <a:lnTo>
                  <a:pt x="1007" y="397"/>
                </a:lnTo>
                <a:lnTo>
                  <a:pt x="1013" y="397"/>
                </a:lnTo>
                <a:lnTo>
                  <a:pt x="1019" y="397"/>
                </a:lnTo>
                <a:lnTo>
                  <a:pt x="1026" y="397"/>
                </a:lnTo>
                <a:lnTo>
                  <a:pt x="1032" y="397"/>
                </a:lnTo>
                <a:lnTo>
                  <a:pt x="1039" y="397"/>
                </a:lnTo>
                <a:lnTo>
                  <a:pt x="1045" y="397"/>
                </a:lnTo>
                <a:lnTo>
                  <a:pt x="1052" y="397"/>
                </a:lnTo>
                <a:lnTo>
                  <a:pt x="1058" y="397"/>
                </a:lnTo>
                <a:lnTo>
                  <a:pt x="1064" y="397"/>
                </a:lnTo>
                <a:lnTo>
                  <a:pt x="1071" y="397"/>
                </a:lnTo>
                <a:lnTo>
                  <a:pt x="1077" y="397"/>
                </a:lnTo>
                <a:lnTo>
                  <a:pt x="1084" y="39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774" name="Rectangle 534"/>
          <p:cNvSpPr>
            <a:spLocks noChangeArrowheads="1"/>
          </p:cNvSpPr>
          <p:nvPr/>
        </p:nvSpPr>
        <p:spPr bwMode="auto">
          <a:xfrm>
            <a:off x="3873500" y="4362450"/>
            <a:ext cx="1479550"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FRONT DOOR USE              </a:t>
            </a:r>
          </a:p>
        </p:txBody>
      </p:sp>
      <p:sp>
        <p:nvSpPr>
          <p:cNvPr id="1290775" name="Line 535"/>
          <p:cNvSpPr>
            <a:spLocks noChangeShapeType="1"/>
          </p:cNvSpPr>
          <p:nvPr/>
        </p:nvSpPr>
        <p:spPr bwMode="auto">
          <a:xfrm>
            <a:off x="6645275" y="501967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76" name="Line 536"/>
          <p:cNvSpPr>
            <a:spLocks noChangeShapeType="1"/>
          </p:cNvSpPr>
          <p:nvPr/>
        </p:nvSpPr>
        <p:spPr bwMode="auto">
          <a:xfrm>
            <a:off x="6645275" y="4389438"/>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77" name="Line 537"/>
          <p:cNvSpPr>
            <a:spLocks noChangeShapeType="1"/>
          </p:cNvSpPr>
          <p:nvPr/>
        </p:nvSpPr>
        <p:spPr bwMode="auto">
          <a:xfrm flipV="1">
            <a:off x="664527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78" name="Line 538"/>
          <p:cNvSpPr>
            <a:spLocks noChangeShapeType="1"/>
          </p:cNvSpPr>
          <p:nvPr/>
        </p:nvSpPr>
        <p:spPr bwMode="auto">
          <a:xfrm flipV="1">
            <a:off x="826452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79" name="Line 539"/>
          <p:cNvSpPr>
            <a:spLocks noChangeShapeType="1"/>
          </p:cNvSpPr>
          <p:nvPr/>
        </p:nvSpPr>
        <p:spPr bwMode="auto">
          <a:xfrm>
            <a:off x="6645275" y="438943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80" name="Line 540"/>
          <p:cNvSpPr>
            <a:spLocks noChangeShapeType="1"/>
          </p:cNvSpPr>
          <p:nvPr/>
        </p:nvSpPr>
        <p:spPr bwMode="auto">
          <a:xfrm>
            <a:off x="8264525"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81" name="Line 541"/>
          <p:cNvSpPr>
            <a:spLocks noChangeShapeType="1"/>
          </p:cNvSpPr>
          <p:nvPr/>
        </p:nvSpPr>
        <p:spPr bwMode="auto">
          <a:xfrm>
            <a:off x="6645275" y="501967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82" name="Line 542"/>
          <p:cNvSpPr>
            <a:spLocks noChangeShapeType="1"/>
          </p:cNvSpPr>
          <p:nvPr/>
        </p:nvSpPr>
        <p:spPr bwMode="auto">
          <a:xfrm flipV="1">
            <a:off x="664527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783" name="Line 543"/>
          <p:cNvSpPr>
            <a:spLocks noChangeShapeType="1"/>
          </p:cNvSpPr>
          <p:nvPr/>
        </p:nvSpPr>
        <p:spPr bwMode="auto">
          <a:xfrm>
            <a:off x="6645275"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784" name="Line 544"/>
          <p:cNvSpPr>
            <a:spLocks noChangeShapeType="1"/>
          </p:cNvSpPr>
          <p:nvPr/>
        </p:nvSpPr>
        <p:spPr bwMode="auto">
          <a:xfrm flipV="1">
            <a:off x="6645275"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85" name="Line 545"/>
          <p:cNvSpPr>
            <a:spLocks noChangeShapeType="1"/>
          </p:cNvSpPr>
          <p:nvPr/>
        </p:nvSpPr>
        <p:spPr bwMode="auto">
          <a:xfrm>
            <a:off x="6645275"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86" name="Rectangle 546"/>
          <p:cNvSpPr>
            <a:spLocks noChangeArrowheads="1"/>
          </p:cNvSpPr>
          <p:nvPr/>
        </p:nvSpPr>
        <p:spPr bwMode="auto">
          <a:xfrm>
            <a:off x="6534150" y="5030788"/>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787" name="Line 547"/>
          <p:cNvSpPr>
            <a:spLocks noChangeShapeType="1"/>
          </p:cNvSpPr>
          <p:nvPr/>
        </p:nvSpPr>
        <p:spPr bwMode="auto">
          <a:xfrm flipV="1">
            <a:off x="7051675"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88" name="Line 548"/>
          <p:cNvSpPr>
            <a:spLocks noChangeShapeType="1"/>
          </p:cNvSpPr>
          <p:nvPr/>
        </p:nvSpPr>
        <p:spPr bwMode="auto">
          <a:xfrm>
            <a:off x="7051675"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89" name="Rectangle 549"/>
          <p:cNvSpPr>
            <a:spLocks noChangeArrowheads="1"/>
          </p:cNvSpPr>
          <p:nvPr/>
        </p:nvSpPr>
        <p:spPr bwMode="auto">
          <a:xfrm>
            <a:off x="6942138" y="5030788"/>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790" name="Line 550"/>
          <p:cNvSpPr>
            <a:spLocks noChangeShapeType="1"/>
          </p:cNvSpPr>
          <p:nvPr/>
        </p:nvSpPr>
        <p:spPr bwMode="auto">
          <a:xfrm flipV="1">
            <a:off x="7459663"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1" name="Line 551"/>
          <p:cNvSpPr>
            <a:spLocks noChangeShapeType="1"/>
          </p:cNvSpPr>
          <p:nvPr/>
        </p:nvSpPr>
        <p:spPr bwMode="auto">
          <a:xfrm>
            <a:off x="7459663"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2" name="Rectangle 552"/>
          <p:cNvSpPr>
            <a:spLocks noChangeArrowheads="1"/>
          </p:cNvSpPr>
          <p:nvPr/>
        </p:nvSpPr>
        <p:spPr bwMode="auto">
          <a:xfrm>
            <a:off x="7313613"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793" name="Line 553"/>
          <p:cNvSpPr>
            <a:spLocks noChangeShapeType="1"/>
          </p:cNvSpPr>
          <p:nvPr/>
        </p:nvSpPr>
        <p:spPr bwMode="auto">
          <a:xfrm flipV="1">
            <a:off x="7856538"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4" name="Line 554"/>
          <p:cNvSpPr>
            <a:spLocks noChangeShapeType="1"/>
          </p:cNvSpPr>
          <p:nvPr/>
        </p:nvSpPr>
        <p:spPr bwMode="auto">
          <a:xfrm>
            <a:off x="7856538"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5" name="Rectangle 555"/>
          <p:cNvSpPr>
            <a:spLocks noChangeArrowheads="1"/>
          </p:cNvSpPr>
          <p:nvPr/>
        </p:nvSpPr>
        <p:spPr bwMode="auto">
          <a:xfrm>
            <a:off x="7712075"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796" name="Line 556"/>
          <p:cNvSpPr>
            <a:spLocks noChangeShapeType="1"/>
          </p:cNvSpPr>
          <p:nvPr/>
        </p:nvSpPr>
        <p:spPr bwMode="auto">
          <a:xfrm flipV="1">
            <a:off x="8264525" y="4997450"/>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7" name="Line 557"/>
          <p:cNvSpPr>
            <a:spLocks noChangeShapeType="1"/>
          </p:cNvSpPr>
          <p:nvPr/>
        </p:nvSpPr>
        <p:spPr bwMode="auto">
          <a:xfrm>
            <a:off x="8264525" y="4389438"/>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798" name="Rectangle 558"/>
          <p:cNvSpPr>
            <a:spLocks noChangeArrowheads="1"/>
          </p:cNvSpPr>
          <p:nvPr/>
        </p:nvSpPr>
        <p:spPr bwMode="auto">
          <a:xfrm>
            <a:off x="8120063" y="5030788"/>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799" name="Line 559"/>
          <p:cNvSpPr>
            <a:spLocks noChangeShapeType="1"/>
          </p:cNvSpPr>
          <p:nvPr/>
        </p:nvSpPr>
        <p:spPr bwMode="auto">
          <a:xfrm>
            <a:off x="6645275" y="5019675"/>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0" name="Line 560"/>
          <p:cNvSpPr>
            <a:spLocks noChangeShapeType="1"/>
          </p:cNvSpPr>
          <p:nvPr/>
        </p:nvSpPr>
        <p:spPr bwMode="auto">
          <a:xfrm flipH="1">
            <a:off x="8247063" y="5019675"/>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1" name="Rectangle 561"/>
          <p:cNvSpPr>
            <a:spLocks noChangeArrowheads="1"/>
          </p:cNvSpPr>
          <p:nvPr/>
        </p:nvSpPr>
        <p:spPr bwMode="auto">
          <a:xfrm>
            <a:off x="6454775" y="4887913"/>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802" name="Line 562"/>
          <p:cNvSpPr>
            <a:spLocks noChangeShapeType="1"/>
          </p:cNvSpPr>
          <p:nvPr/>
        </p:nvSpPr>
        <p:spPr bwMode="auto">
          <a:xfrm>
            <a:off x="6645275" y="471011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3" name="Line 563"/>
          <p:cNvSpPr>
            <a:spLocks noChangeShapeType="1"/>
          </p:cNvSpPr>
          <p:nvPr/>
        </p:nvSpPr>
        <p:spPr bwMode="auto">
          <a:xfrm flipH="1">
            <a:off x="8247063" y="47101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4" name="Rectangle 564"/>
          <p:cNvSpPr>
            <a:spLocks noChangeArrowheads="1"/>
          </p:cNvSpPr>
          <p:nvPr/>
        </p:nvSpPr>
        <p:spPr bwMode="auto">
          <a:xfrm>
            <a:off x="6327775" y="4578350"/>
            <a:ext cx="3714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100</a:t>
            </a:r>
          </a:p>
        </p:txBody>
      </p:sp>
      <p:sp>
        <p:nvSpPr>
          <p:cNvPr id="1290805" name="Line 565"/>
          <p:cNvSpPr>
            <a:spLocks noChangeShapeType="1"/>
          </p:cNvSpPr>
          <p:nvPr/>
        </p:nvSpPr>
        <p:spPr bwMode="auto">
          <a:xfrm>
            <a:off x="6645275" y="4389438"/>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6" name="Line 566"/>
          <p:cNvSpPr>
            <a:spLocks noChangeShapeType="1"/>
          </p:cNvSpPr>
          <p:nvPr/>
        </p:nvSpPr>
        <p:spPr bwMode="auto">
          <a:xfrm flipH="1">
            <a:off x="8247063" y="438943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7" name="Rectangle 567"/>
          <p:cNvSpPr>
            <a:spLocks noChangeArrowheads="1"/>
          </p:cNvSpPr>
          <p:nvPr/>
        </p:nvSpPr>
        <p:spPr bwMode="auto">
          <a:xfrm>
            <a:off x="6327775" y="4256088"/>
            <a:ext cx="3714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200</a:t>
            </a:r>
          </a:p>
        </p:txBody>
      </p:sp>
      <p:sp>
        <p:nvSpPr>
          <p:cNvPr id="1290808" name="Line 568"/>
          <p:cNvSpPr>
            <a:spLocks noChangeShapeType="1"/>
          </p:cNvSpPr>
          <p:nvPr/>
        </p:nvSpPr>
        <p:spPr bwMode="auto">
          <a:xfrm>
            <a:off x="6645275" y="5019675"/>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09" name="Line 569"/>
          <p:cNvSpPr>
            <a:spLocks noChangeShapeType="1"/>
          </p:cNvSpPr>
          <p:nvPr/>
        </p:nvSpPr>
        <p:spPr bwMode="auto">
          <a:xfrm>
            <a:off x="6645275" y="4389438"/>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10" name="Line 570"/>
          <p:cNvSpPr>
            <a:spLocks noChangeShapeType="1"/>
          </p:cNvSpPr>
          <p:nvPr/>
        </p:nvSpPr>
        <p:spPr bwMode="auto">
          <a:xfrm flipV="1">
            <a:off x="664527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11" name="Line 571"/>
          <p:cNvSpPr>
            <a:spLocks noChangeShapeType="1"/>
          </p:cNvSpPr>
          <p:nvPr/>
        </p:nvSpPr>
        <p:spPr bwMode="auto">
          <a:xfrm flipV="1">
            <a:off x="8264525" y="4389438"/>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12" name="Line 572"/>
          <p:cNvSpPr>
            <a:spLocks noChangeShapeType="1"/>
          </p:cNvSpPr>
          <p:nvPr/>
        </p:nvSpPr>
        <p:spPr bwMode="auto">
          <a:xfrm>
            <a:off x="6645275" y="5019675"/>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13" name="Line 573"/>
          <p:cNvSpPr>
            <a:spLocks noChangeShapeType="1"/>
          </p:cNvSpPr>
          <p:nvPr/>
        </p:nvSpPr>
        <p:spPr bwMode="auto">
          <a:xfrm>
            <a:off x="8264525" y="4389438"/>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14" name="Freeform 574"/>
          <p:cNvSpPr>
            <a:spLocks/>
          </p:cNvSpPr>
          <p:nvPr/>
        </p:nvSpPr>
        <p:spPr bwMode="auto">
          <a:xfrm>
            <a:off x="6707188" y="4622800"/>
            <a:ext cx="1541462" cy="398463"/>
          </a:xfrm>
          <a:custGeom>
            <a:avLst/>
            <a:gdLst/>
            <a:ahLst/>
            <a:cxnLst>
              <a:cxn ang="0">
                <a:pos x="20" y="250"/>
              </a:cxn>
              <a:cxn ang="0">
                <a:pos x="45" y="250"/>
              </a:cxn>
              <a:cxn ang="0">
                <a:pos x="71" y="250"/>
              </a:cxn>
              <a:cxn ang="0">
                <a:pos x="97" y="250"/>
              </a:cxn>
              <a:cxn ang="0">
                <a:pos x="122" y="250"/>
              </a:cxn>
              <a:cxn ang="0">
                <a:pos x="148" y="250"/>
              </a:cxn>
              <a:cxn ang="0">
                <a:pos x="174" y="250"/>
              </a:cxn>
              <a:cxn ang="0">
                <a:pos x="199" y="250"/>
              </a:cxn>
              <a:cxn ang="0">
                <a:pos x="225" y="250"/>
              </a:cxn>
              <a:cxn ang="0">
                <a:pos x="251" y="250"/>
              </a:cxn>
              <a:cxn ang="0">
                <a:pos x="270" y="243"/>
              </a:cxn>
              <a:cxn ang="0">
                <a:pos x="295" y="243"/>
              </a:cxn>
              <a:cxn ang="0">
                <a:pos x="308" y="229"/>
              </a:cxn>
              <a:cxn ang="0">
                <a:pos x="334" y="229"/>
              </a:cxn>
              <a:cxn ang="0">
                <a:pos x="360" y="229"/>
              </a:cxn>
              <a:cxn ang="0">
                <a:pos x="379" y="223"/>
              </a:cxn>
              <a:cxn ang="0">
                <a:pos x="398" y="216"/>
              </a:cxn>
              <a:cxn ang="0">
                <a:pos x="417" y="209"/>
              </a:cxn>
              <a:cxn ang="0">
                <a:pos x="437" y="195"/>
              </a:cxn>
              <a:cxn ang="0">
                <a:pos x="456" y="188"/>
              </a:cxn>
              <a:cxn ang="0">
                <a:pos x="482" y="188"/>
              </a:cxn>
              <a:cxn ang="0">
                <a:pos x="507" y="188"/>
              </a:cxn>
              <a:cxn ang="0">
                <a:pos x="526" y="174"/>
              </a:cxn>
              <a:cxn ang="0">
                <a:pos x="546" y="188"/>
              </a:cxn>
              <a:cxn ang="0">
                <a:pos x="565" y="181"/>
              </a:cxn>
              <a:cxn ang="0">
                <a:pos x="584" y="174"/>
              </a:cxn>
              <a:cxn ang="0">
                <a:pos x="603" y="167"/>
              </a:cxn>
              <a:cxn ang="0">
                <a:pos x="623" y="174"/>
              </a:cxn>
              <a:cxn ang="0">
                <a:pos x="642" y="174"/>
              </a:cxn>
              <a:cxn ang="0">
                <a:pos x="655" y="160"/>
              </a:cxn>
              <a:cxn ang="0">
                <a:pos x="661" y="167"/>
              </a:cxn>
              <a:cxn ang="0">
                <a:pos x="668" y="153"/>
              </a:cxn>
              <a:cxn ang="0">
                <a:pos x="680" y="139"/>
              </a:cxn>
              <a:cxn ang="0">
                <a:pos x="687" y="139"/>
              </a:cxn>
              <a:cxn ang="0">
                <a:pos x="693" y="139"/>
              </a:cxn>
              <a:cxn ang="0">
                <a:pos x="700" y="160"/>
              </a:cxn>
              <a:cxn ang="0">
                <a:pos x="725" y="174"/>
              </a:cxn>
              <a:cxn ang="0">
                <a:pos x="738" y="188"/>
              </a:cxn>
              <a:cxn ang="0">
                <a:pos x="751" y="132"/>
              </a:cxn>
              <a:cxn ang="0">
                <a:pos x="757" y="181"/>
              </a:cxn>
              <a:cxn ang="0">
                <a:pos x="770" y="202"/>
              </a:cxn>
              <a:cxn ang="0">
                <a:pos x="789" y="174"/>
              </a:cxn>
              <a:cxn ang="0">
                <a:pos x="796" y="146"/>
              </a:cxn>
              <a:cxn ang="0">
                <a:pos x="796" y="34"/>
              </a:cxn>
              <a:cxn ang="0">
                <a:pos x="802" y="41"/>
              </a:cxn>
              <a:cxn ang="0">
                <a:pos x="802" y="202"/>
              </a:cxn>
              <a:cxn ang="0">
                <a:pos x="822" y="209"/>
              </a:cxn>
              <a:cxn ang="0">
                <a:pos x="834" y="236"/>
              </a:cxn>
              <a:cxn ang="0">
                <a:pos x="854" y="229"/>
              </a:cxn>
              <a:cxn ang="0">
                <a:pos x="873" y="236"/>
              </a:cxn>
              <a:cxn ang="0">
                <a:pos x="892" y="243"/>
              </a:cxn>
              <a:cxn ang="0">
                <a:pos x="911" y="250"/>
              </a:cxn>
              <a:cxn ang="0">
                <a:pos x="937" y="250"/>
              </a:cxn>
              <a:cxn ang="0">
                <a:pos x="963" y="250"/>
              </a:cxn>
              <a:cxn ang="0">
                <a:pos x="988" y="250"/>
              </a:cxn>
              <a:cxn ang="0">
                <a:pos x="1014" y="250"/>
              </a:cxn>
              <a:cxn ang="0">
                <a:pos x="1040" y="250"/>
              </a:cxn>
              <a:cxn ang="0">
                <a:pos x="1065" y="250"/>
              </a:cxn>
              <a:cxn ang="0">
                <a:pos x="1091" y="250"/>
              </a:cxn>
            </a:cxnLst>
            <a:rect l="0" t="0" r="r" b="b"/>
            <a:pathLst>
              <a:path w="1092" h="251">
                <a:moveTo>
                  <a:pt x="0" y="250"/>
                </a:moveTo>
                <a:lnTo>
                  <a:pt x="7" y="250"/>
                </a:lnTo>
                <a:lnTo>
                  <a:pt x="13" y="250"/>
                </a:lnTo>
                <a:lnTo>
                  <a:pt x="20" y="250"/>
                </a:lnTo>
                <a:lnTo>
                  <a:pt x="26" y="250"/>
                </a:lnTo>
                <a:lnTo>
                  <a:pt x="32" y="250"/>
                </a:lnTo>
                <a:lnTo>
                  <a:pt x="39" y="250"/>
                </a:lnTo>
                <a:lnTo>
                  <a:pt x="45" y="250"/>
                </a:lnTo>
                <a:lnTo>
                  <a:pt x="52" y="250"/>
                </a:lnTo>
                <a:lnTo>
                  <a:pt x="58" y="250"/>
                </a:lnTo>
                <a:lnTo>
                  <a:pt x="65" y="250"/>
                </a:lnTo>
                <a:lnTo>
                  <a:pt x="71" y="250"/>
                </a:lnTo>
                <a:lnTo>
                  <a:pt x="77" y="250"/>
                </a:lnTo>
                <a:lnTo>
                  <a:pt x="84" y="250"/>
                </a:lnTo>
                <a:lnTo>
                  <a:pt x="90" y="250"/>
                </a:lnTo>
                <a:lnTo>
                  <a:pt x="97" y="250"/>
                </a:lnTo>
                <a:lnTo>
                  <a:pt x="103" y="250"/>
                </a:lnTo>
                <a:lnTo>
                  <a:pt x="109" y="250"/>
                </a:lnTo>
                <a:lnTo>
                  <a:pt x="116" y="250"/>
                </a:lnTo>
                <a:lnTo>
                  <a:pt x="122" y="250"/>
                </a:lnTo>
                <a:lnTo>
                  <a:pt x="129" y="250"/>
                </a:lnTo>
                <a:lnTo>
                  <a:pt x="135" y="250"/>
                </a:lnTo>
                <a:lnTo>
                  <a:pt x="142" y="250"/>
                </a:lnTo>
                <a:lnTo>
                  <a:pt x="148" y="250"/>
                </a:lnTo>
                <a:lnTo>
                  <a:pt x="154" y="250"/>
                </a:lnTo>
                <a:lnTo>
                  <a:pt x="161" y="250"/>
                </a:lnTo>
                <a:lnTo>
                  <a:pt x="167" y="250"/>
                </a:lnTo>
                <a:lnTo>
                  <a:pt x="174" y="250"/>
                </a:lnTo>
                <a:lnTo>
                  <a:pt x="180" y="250"/>
                </a:lnTo>
                <a:lnTo>
                  <a:pt x="186" y="250"/>
                </a:lnTo>
                <a:lnTo>
                  <a:pt x="193" y="250"/>
                </a:lnTo>
                <a:lnTo>
                  <a:pt x="199" y="250"/>
                </a:lnTo>
                <a:lnTo>
                  <a:pt x="206" y="250"/>
                </a:lnTo>
                <a:lnTo>
                  <a:pt x="212" y="250"/>
                </a:lnTo>
                <a:lnTo>
                  <a:pt x="219" y="250"/>
                </a:lnTo>
                <a:lnTo>
                  <a:pt x="225" y="250"/>
                </a:lnTo>
                <a:lnTo>
                  <a:pt x="231" y="250"/>
                </a:lnTo>
                <a:lnTo>
                  <a:pt x="238" y="250"/>
                </a:lnTo>
                <a:lnTo>
                  <a:pt x="244" y="250"/>
                </a:lnTo>
                <a:lnTo>
                  <a:pt x="251" y="250"/>
                </a:lnTo>
                <a:lnTo>
                  <a:pt x="257" y="250"/>
                </a:lnTo>
                <a:lnTo>
                  <a:pt x="263" y="250"/>
                </a:lnTo>
                <a:lnTo>
                  <a:pt x="263" y="243"/>
                </a:lnTo>
                <a:lnTo>
                  <a:pt x="270" y="243"/>
                </a:lnTo>
                <a:lnTo>
                  <a:pt x="276" y="243"/>
                </a:lnTo>
                <a:lnTo>
                  <a:pt x="283" y="243"/>
                </a:lnTo>
                <a:lnTo>
                  <a:pt x="289" y="243"/>
                </a:lnTo>
                <a:lnTo>
                  <a:pt x="295" y="243"/>
                </a:lnTo>
                <a:lnTo>
                  <a:pt x="295" y="236"/>
                </a:lnTo>
                <a:lnTo>
                  <a:pt x="302" y="236"/>
                </a:lnTo>
                <a:lnTo>
                  <a:pt x="308" y="236"/>
                </a:lnTo>
                <a:lnTo>
                  <a:pt x="308" y="229"/>
                </a:lnTo>
                <a:lnTo>
                  <a:pt x="315" y="229"/>
                </a:lnTo>
                <a:lnTo>
                  <a:pt x="321" y="229"/>
                </a:lnTo>
                <a:lnTo>
                  <a:pt x="328" y="229"/>
                </a:lnTo>
                <a:lnTo>
                  <a:pt x="334" y="229"/>
                </a:lnTo>
                <a:lnTo>
                  <a:pt x="340" y="229"/>
                </a:lnTo>
                <a:lnTo>
                  <a:pt x="347" y="229"/>
                </a:lnTo>
                <a:lnTo>
                  <a:pt x="353" y="229"/>
                </a:lnTo>
                <a:lnTo>
                  <a:pt x="360" y="229"/>
                </a:lnTo>
                <a:lnTo>
                  <a:pt x="360" y="223"/>
                </a:lnTo>
                <a:lnTo>
                  <a:pt x="366" y="223"/>
                </a:lnTo>
                <a:lnTo>
                  <a:pt x="372" y="223"/>
                </a:lnTo>
                <a:lnTo>
                  <a:pt x="379" y="223"/>
                </a:lnTo>
                <a:lnTo>
                  <a:pt x="379" y="216"/>
                </a:lnTo>
                <a:lnTo>
                  <a:pt x="385" y="216"/>
                </a:lnTo>
                <a:lnTo>
                  <a:pt x="392" y="216"/>
                </a:lnTo>
                <a:lnTo>
                  <a:pt x="398" y="216"/>
                </a:lnTo>
                <a:lnTo>
                  <a:pt x="405" y="216"/>
                </a:lnTo>
                <a:lnTo>
                  <a:pt x="411" y="216"/>
                </a:lnTo>
                <a:lnTo>
                  <a:pt x="417" y="216"/>
                </a:lnTo>
                <a:lnTo>
                  <a:pt x="417" y="209"/>
                </a:lnTo>
                <a:lnTo>
                  <a:pt x="424" y="209"/>
                </a:lnTo>
                <a:lnTo>
                  <a:pt x="430" y="209"/>
                </a:lnTo>
                <a:lnTo>
                  <a:pt x="430" y="195"/>
                </a:lnTo>
                <a:lnTo>
                  <a:pt x="437" y="195"/>
                </a:lnTo>
                <a:lnTo>
                  <a:pt x="443" y="195"/>
                </a:lnTo>
                <a:lnTo>
                  <a:pt x="443" y="188"/>
                </a:lnTo>
                <a:lnTo>
                  <a:pt x="449" y="188"/>
                </a:lnTo>
                <a:lnTo>
                  <a:pt x="456" y="188"/>
                </a:lnTo>
                <a:lnTo>
                  <a:pt x="462" y="188"/>
                </a:lnTo>
                <a:lnTo>
                  <a:pt x="469" y="188"/>
                </a:lnTo>
                <a:lnTo>
                  <a:pt x="475" y="188"/>
                </a:lnTo>
                <a:lnTo>
                  <a:pt x="482" y="188"/>
                </a:lnTo>
                <a:lnTo>
                  <a:pt x="488" y="188"/>
                </a:lnTo>
                <a:lnTo>
                  <a:pt x="494" y="188"/>
                </a:lnTo>
                <a:lnTo>
                  <a:pt x="501" y="188"/>
                </a:lnTo>
                <a:lnTo>
                  <a:pt x="507" y="188"/>
                </a:lnTo>
                <a:lnTo>
                  <a:pt x="514" y="188"/>
                </a:lnTo>
                <a:lnTo>
                  <a:pt x="514" y="174"/>
                </a:lnTo>
                <a:lnTo>
                  <a:pt x="520" y="174"/>
                </a:lnTo>
                <a:lnTo>
                  <a:pt x="526" y="174"/>
                </a:lnTo>
                <a:lnTo>
                  <a:pt x="526" y="181"/>
                </a:lnTo>
                <a:lnTo>
                  <a:pt x="533" y="181"/>
                </a:lnTo>
                <a:lnTo>
                  <a:pt x="539" y="188"/>
                </a:lnTo>
                <a:lnTo>
                  <a:pt x="546" y="188"/>
                </a:lnTo>
                <a:lnTo>
                  <a:pt x="552" y="188"/>
                </a:lnTo>
                <a:lnTo>
                  <a:pt x="558" y="188"/>
                </a:lnTo>
                <a:lnTo>
                  <a:pt x="558" y="181"/>
                </a:lnTo>
                <a:lnTo>
                  <a:pt x="565" y="181"/>
                </a:lnTo>
                <a:lnTo>
                  <a:pt x="571" y="181"/>
                </a:lnTo>
                <a:lnTo>
                  <a:pt x="571" y="174"/>
                </a:lnTo>
                <a:lnTo>
                  <a:pt x="578" y="174"/>
                </a:lnTo>
                <a:lnTo>
                  <a:pt x="584" y="174"/>
                </a:lnTo>
                <a:lnTo>
                  <a:pt x="584" y="167"/>
                </a:lnTo>
                <a:lnTo>
                  <a:pt x="591" y="167"/>
                </a:lnTo>
                <a:lnTo>
                  <a:pt x="597" y="167"/>
                </a:lnTo>
                <a:lnTo>
                  <a:pt x="603" y="167"/>
                </a:lnTo>
                <a:lnTo>
                  <a:pt x="610" y="167"/>
                </a:lnTo>
                <a:lnTo>
                  <a:pt x="610" y="174"/>
                </a:lnTo>
                <a:lnTo>
                  <a:pt x="616" y="174"/>
                </a:lnTo>
                <a:lnTo>
                  <a:pt x="623" y="174"/>
                </a:lnTo>
                <a:lnTo>
                  <a:pt x="623" y="188"/>
                </a:lnTo>
                <a:lnTo>
                  <a:pt x="629" y="188"/>
                </a:lnTo>
                <a:lnTo>
                  <a:pt x="635" y="174"/>
                </a:lnTo>
                <a:lnTo>
                  <a:pt x="642" y="174"/>
                </a:lnTo>
                <a:lnTo>
                  <a:pt x="642" y="160"/>
                </a:lnTo>
                <a:lnTo>
                  <a:pt x="648" y="160"/>
                </a:lnTo>
                <a:lnTo>
                  <a:pt x="648" y="146"/>
                </a:lnTo>
                <a:lnTo>
                  <a:pt x="655" y="160"/>
                </a:lnTo>
                <a:lnTo>
                  <a:pt x="655" y="146"/>
                </a:lnTo>
                <a:lnTo>
                  <a:pt x="655" y="160"/>
                </a:lnTo>
                <a:lnTo>
                  <a:pt x="655" y="167"/>
                </a:lnTo>
                <a:lnTo>
                  <a:pt x="661" y="167"/>
                </a:lnTo>
                <a:lnTo>
                  <a:pt x="668" y="167"/>
                </a:lnTo>
                <a:lnTo>
                  <a:pt x="668" y="139"/>
                </a:lnTo>
                <a:lnTo>
                  <a:pt x="668" y="146"/>
                </a:lnTo>
                <a:lnTo>
                  <a:pt x="668" y="153"/>
                </a:lnTo>
                <a:lnTo>
                  <a:pt x="674" y="153"/>
                </a:lnTo>
                <a:lnTo>
                  <a:pt x="680" y="153"/>
                </a:lnTo>
                <a:lnTo>
                  <a:pt x="680" y="146"/>
                </a:lnTo>
                <a:lnTo>
                  <a:pt x="680" y="139"/>
                </a:lnTo>
                <a:lnTo>
                  <a:pt x="687" y="125"/>
                </a:lnTo>
                <a:lnTo>
                  <a:pt x="687" y="146"/>
                </a:lnTo>
                <a:lnTo>
                  <a:pt x="687" y="160"/>
                </a:lnTo>
                <a:lnTo>
                  <a:pt x="687" y="139"/>
                </a:lnTo>
                <a:lnTo>
                  <a:pt x="687" y="125"/>
                </a:lnTo>
                <a:lnTo>
                  <a:pt x="693" y="139"/>
                </a:lnTo>
                <a:lnTo>
                  <a:pt x="693" y="132"/>
                </a:lnTo>
                <a:lnTo>
                  <a:pt x="693" y="139"/>
                </a:lnTo>
                <a:lnTo>
                  <a:pt x="693" y="160"/>
                </a:lnTo>
                <a:lnTo>
                  <a:pt x="700" y="160"/>
                </a:lnTo>
                <a:lnTo>
                  <a:pt x="700" y="167"/>
                </a:lnTo>
                <a:lnTo>
                  <a:pt x="700" y="160"/>
                </a:lnTo>
                <a:lnTo>
                  <a:pt x="706" y="160"/>
                </a:lnTo>
                <a:lnTo>
                  <a:pt x="712" y="160"/>
                </a:lnTo>
                <a:lnTo>
                  <a:pt x="719" y="174"/>
                </a:lnTo>
                <a:lnTo>
                  <a:pt x="725" y="174"/>
                </a:lnTo>
                <a:lnTo>
                  <a:pt x="725" y="195"/>
                </a:lnTo>
                <a:lnTo>
                  <a:pt x="732" y="195"/>
                </a:lnTo>
                <a:lnTo>
                  <a:pt x="738" y="195"/>
                </a:lnTo>
                <a:lnTo>
                  <a:pt x="738" y="188"/>
                </a:lnTo>
                <a:lnTo>
                  <a:pt x="745" y="188"/>
                </a:lnTo>
                <a:lnTo>
                  <a:pt x="751" y="188"/>
                </a:lnTo>
                <a:lnTo>
                  <a:pt x="751" y="167"/>
                </a:lnTo>
                <a:lnTo>
                  <a:pt x="751" y="132"/>
                </a:lnTo>
                <a:lnTo>
                  <a:pt x="751" y="146"/>
                </a:lnTo>
                <a:lnTo>
                  <a:pt x="751" y="153"/>
                </a:lnTo>
                <a:lnTo>
                  <a:pt x="757" y="167"/>
                </a:lnTo>
                <a:lnTo>
                  <a:pt x="757" y="181"/>
                </a:lnTo>
                <a:lnTo>
                  <a:pt x="757" y="188"/>
                </a:lnTo>
                <a:lnTo>
                  <a:pt x="764" y="188"/>
                </a:lnTo>
                <a:lnTo>
                  <a:pt x="764" y="202"/>
                </a:lnTo>
                <a:lnTo>
                  <a:pt x="770" y="202"/>
                </a:lnTo>
                <a:lnTo>
                  <a:pt x="777" y="202"/>
                </a:lnTo>
                <a:lnTo>
                  <a:pt x="783" y="202"/>
                </a:lnTo>
                <a:lnTo>
                  <a:pt x="789" y="202"/>
                </a:lnTo>
                <a:lnTo>
                  <a:pt x="789" y="174"/>
                </a:lnTo>
                <a:lnTo>
                  <a:pt x="789" y="167"/>
                </a:lnTo>
                <a:lnTo>
                  <a:pt x="789" y="118"/>
                </a:lnTo>
                <a:lnTo>
                  <a:pt x="789" y="146"/>
                </a:lnTo>
                <a:lnTo>
                  <a:pt x="796" y="146"/>
                </a:lnTo>
                <a:lnTo>
                  <a:pt x="796" y="97"/>
                </a:lnTo>
                <a:lnTo>
                  <a:pt x="796" y="90"/>
                </a:lnTo>
                <a:lnTo>
                  <a:pt x="796" y="83"/>
                </a:lnTo>
                <a:lnTo>
                  <a:pt x="796" y="34"/>
                </a:lnTo>
                <a:lnTo>
                  <a:pt x="796" y="20"/>
                </a:lnTo>
                <a:lnTo>
                  <a:pt x="796" y="0"/>
                </a:lnTo>
                <a:lnTo>
                  <a:pt x="802" y="0"/>
                </a:lnTo>
                <a:lnTo>
                  <a:pt x="802" y="41"/>
                </a:lnTo>
                <a:lnTo>
                  <a:pt x="802" y="167"/>
                </a:lnTo>
                <a:lnTo>
                  <a:pt x="802" y="174"/>
                </a:lnTo>
                <a:lnTo>
                  <a:pt x="802" y="181"/>
                </a:lnTo>
                <a:lnTo>
                  <a:pt x="802" y="202"/>
                </a:lnTo>
                <a:lnTo>
                  <a:pt x="802" y="216"/>
                </a:lnTo>
                <a:lnTo>
                  <a:pt x="809" y="188"/>
                </a:lnTo>
                <a:lnTo>
                  <a:pt x="815" y="209"/>
                </a:lnTo>
                <a:lnTo>
                  <a:pt x="822" y="209"/>
                </a:lnTo>
                <a:lnTo>
                  <a:pt x="822" y="223"/>
                </a:lnTo>
                <a:lnTo>
                  <a:pt x="828" y="223"/>
                </a:lnTo>
                <a:lnTo>
                  <a:pt x="834" y="223"/>
                </a:lnTo>
                <a:lnTo>
                  <a:pt x="834" y="236"/>
                </a:lnTo>
                <a:lnTo>
                  <a:pt x="841" y="236"/>
                </a:lnTo>
                <a:lnTo>
                  <a:pt x="847" y="236"/>
                </a:lnTo>
                <a:lnTo>
                  <a:pt x="847" y="229"/>
                </a:lnTo>
                <a:lnTo>
                  <a:pt x="854" y="229"/>
                </a:lnTo>
                <a:lnTo>
                  <a:pt x="860" y="229"/>
                </a:lnTo>
                <a:lnTo>
                  <a:pt x="860" y="236"/>
                </a:lnTo>
                <a:lnTo>
                  <a:pt x="866" y="236"/>
                </a:lnTo>
                <a:lnTo>
                  <a:pt x="873" y="236"/>
                </a:lnTo>
                <a:lnTo>
                  <a:pt x="873" y="243"/>
                </a:lnTo>
                <a:lnTo>
                  <a:pt x="879" y="243"/>
                </a:lnTo>
                <a:lnTo>
                  <a:pt x="886" y="243"/>
                </a:lnTo>
                <a:lnTo>
                  <a:pt x="892" y="243"/>
                </a:lnTo>
                <a:lnTo>
                  <a:pt x="892" y="250"/>
                </a:lnTo>
                <a:lnTo>
                  <a:pt x="898" y="250"/>
                </a:lnTo>
                <a:lnTo>
                  <a:pt x="905" y="250"/>
                </a:lnTo>
                <a:lnTo>
                  <a:pt x="911" y="250"/>
                </a:lnTo>
                <a:lnTo>
                  <a:pt x="918" y="250"/>
                </a:lnTo>
                <a:lnTo>
                  <a:pt x="924" y="250"/>
                </a:lnTo>
                <a:lnTo>
                  <a:pt x="931" y="250"/>
                </a:lnTo>
                <a:lnTo>
                  <a:pt x="937" y="250"/>
                </a:lnTo>
                <a:lnTo>
                  <a:pt x="943" y="250"/>
                </a:lnTo>
                <a:lnTo>
                  <a:pt x="950" y="250"/>
                </a:lnTo>
                <a:lnTo>
                  <a:pt x="956" y="250"/>
                </a:lnTo>
                <a:lnTo>
                  <a:pt x="963" y="250"/>
                </a:lnTo>
                <a:lnTo>
                  <a:pt x="969" y="250"/>
                </a:lnTo>
                <a:lnTo>
                  <a:pt x="975" y="250"/>
                </a:lnTo>
                <a:lnTo>
                  <a:pt x="982" y="250"/>
                </a:lnTo>
                <a:lnTo>
                  <a:pt x="988" y="250"/>
                </a:lnTo>
                <a:lnTo>
                  <a:pt x="995" y="250"/>
                </a:lnTo>
                <a:lnTo>
                  <a:pt x="1001" y="250"/>
                </a:lnTo>
                <a:lnTo>
                  <a:pt x="1008" y="250"/>
                </a:lnTo>
                <a:lnTo>
                  <a:pt x="1014" y="250"/>
                </a:lnTo>
                <a:lnTo>
                  <a:pt x="1020" y="250"/>
                </a:lnTo>
                <a:lnTo>
                  <a:pt x="1027" y="250"/>
                </a:lnTo>
                <a:lnTo>
                  <a:pt x="1033" y="250"/>
                </a:lnTo>
                <a:lnTo>
                  <a:pt x="1040" y="250"/>
                </a:lnTo>
                <a:lnTo>
                  <a:pt x="1046" y="250"/>
                </a:lnTo>
                <a:lnTo>
                  <a:pt x="1052" y="250"/>
                </a:lnTo>
                <a:lnTo>
                  <a:pt x="1059" y="250"/>
                </a:lnTo>
                <a:lnTo>
                  <a:pt x="1065" y="250"/>
                </a:lnTo>
                <a:lnTo>
                  <a:pt x="1072" y="250"/>
                </a:lnTo>
                <a:lnTo>
                  <a:pt x="1078" y="250"/>
                </a:lnTo>
                <a:lnTo>
                  <a:pt x="1085" y="250"/>
                </a:lnTo>
                <a:lnTo>
                  <a:pt x="1091" y="250"/>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815" name="Rectangle 575"/>
          <p:cNvSpPr>
            <a:spLocks noChangeArrowheads="1"/>
          </p:cNvSpPr>
          <p:nvPr/>
        </p:nvSpPr>
        <p:spPr bwMode="auto">
          <a:xfrm>
            <a:off x="6597650" y="4362450"/>
            <a:ext cx="1457325"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Ambient Light      </a:t>
            </a:r>
          </a:p>
        </p:txBody>
      </p:sp>
      <p:sp>
        <p:nvSpPr>
          <p:cNvPr id="1290816" name="Line 576"/>
          <p:cNvSpPr>
            <a:spLocks noChangeShapeType="1"/>
          </p:cNvSpPr>
          <p:nvPr/>
        </p:nvSpPr>
        <p:spPr bwMode="auto">
          <a:xfrm>
            <a:off x="1185863"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17" name="Line 577"/>
          <p:cNvSpPr>
            <a:spLocks noChangeShapeType="1"/>
          </p:cNvSpPr>
          <p:nvPr/>
        </p:nvSpPr>
        <p:spPr bwMode="auto">
          <a:xfrm>
            <a:off x="1185863" y="53197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18" name="Line 578"/>
          <p:cNvSpPr>
            <a:spLocks noChangeShapeType="1"/>
          </p:cNvSpPr>
          <p:nvPr/>
        </p:nvSpPr>
        <p:spPr bwMode="auto">
          <a:xfrm flipV="1">
            <a:off x="1185863"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19" name="Line 579"/>
          <p:cNvSpPr>
            <a:spLocks noChangeShapeType="1"/>
          </p:cNvSpPr>
          <p:nvPr/>
        </p:nvSpPr>
        <p:spPr bwMode="auto">
          <a:xfrm flipV="1">
            <a:off x="279717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20" name="Line 580"/>
          <p:cNvSpPr>
            <a:spLocks noChangeShapeType="1"/>
          </p:cNvSpPr>
          <p:nvPr/>
        </p:nvSpPr>
        <p:spPr bwMode="auto">
          <a:xfrm>
            <a:off x="1185863" y="53197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21" name="Line 581"/>
          <p:cNvSpPr>
            <a:spLocks noChangeShapeType="1"/>
          </p:cNvSpPr>
          <p:nvPr/>
        </p:nvSpPr>
        <p:spPr bwMode="auto">
          <a:xfrm>
            <a:off x="2797175"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22" name="Line 582"/>
          <p:cNvSpPr>
            <a:spLocks noChangeShapeType="1"/>
          </p:cNvSpPr>
          <p:nvPr/>
        </p:nvSpPr>
        <p:spPr bwMode="auto">
          <a:xfrm>
            <a:off x="1185863"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23" name="Line 583"/>
          <p:cNvSpPr>
            <a:spLocks noChangeShapeType="1"/>
          </p:cNvSpPr>
          <p:nvPr/>
        </p:nvSpPr>
        <p:spPr bwMode="auto">
          <a:xfrm flipV="1">
            <a:off x="1185863"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24" name="Line 584"/>
          <p:cNvSpPr>
            <a:spLocks noChangeShapeType="1"/>
          </p:cNvSpPr>
          <p:nvPr/>
        </p:nvSpPr>
        <p:spPr bwMode="auto">
          <a:xfrm>
            <a:off x="1185863"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25" name="Line 585"/>
          <p:cNvSpPr>
            <a:spLocks noChangeShapeType="1"/>
          </p:cNvSpPr>
          <p:nvPr/>
        </p:nvSpPr>
        <p:spPr bwMode="auto">
          <a:xfrm flipV="1">
            <a:off x="1185863"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26" name="Line 586"/>
          <p:cNvSpPr>
            <a:spLocks noChangeShapeType="1"/>
          </p:cNvSpPr>
          <p:nvPr/>
        </p:nvSpPr>
        <p:spPr bwMode="auto">
          <a:xfrm>
            <a:off x="1185863"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27" name="Rectangle 587"/>
          <p:cNvSpPr>
            <a:spLocks noChangeArrowheads="1"/>
          </p:cNvSpPr>
          <p:nvPr/>
        </p:nvSpPr>
        <p:spPr bwMode="auto">
          <a:xfrm>
            <a:off x="1076325" y="595947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828" name="Line 588"/>
          <p:cNvSpPr>
            <a:spLocks noChangeShapeType="1"/>
          </p:cNvSpPr>
          <p:nvPr/>
        </p:nvSpPr>
        <p:spPr bwMode="auto">
          <a:xfrm flipV="1">
            <a:off x="1593850"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29" name="Line 589"/>
          <p:cNvSpPr>
            <a:spLocks noChangeShapeType="1"/>
          </p:cNvSpPr>
          <p:nvPr/>
        </p:nvSpPr>
        <p:spPr bwMode="auto">
          <a:xfrm>
            <a:off x="1593850"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30" name="Rectangle 590"/>
          <p:cNvSpPr>
            <a:spLocks noChangeArrowheads="1"/>
          </p:cNvSpPr>
          <p:nvPr/>
        </p:nvSpPr>
        <p:spPr bwMode="auto">
          <a:xfrm>
            <a:off x="1484313" y="595947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831" name="Line 591"/>
          <p:cNvSpPr>
            <a:spLocks noChangeShapeType="1"/>
          </p:cNvSpPr>
          <p:nvPr/>
        </p:nvSpPr>
        <p:spPr bwMode="auto">
          <a:xfrm flipV="1">
            <a:off x="1990725"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32" name="Line 592"/>
          <p:cNvSpPr>
            <a:spLocks noChangeShapeType="1"/>
          </p:cNvSpPr>
          <p:nvPr/>
        </p:nvSpPr>
        <p:spPr bwMode="auto">
          <a:xfrm>
            <a:off x="1990725"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33" name="Rectangle 593"/>
          <p:cNvSpPr>
            <a:spLocks noChangeArrowheads="1"/>
          </p:cNvSpPr>
          <p:nvPr/>
        </p:nvSpPr>
        <p:spPr bwMode="auto">
          <a:xfrm>
            <a:off x="1846263"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834" name="Line 594"/>
          <p:cNvSpPr>
            <a:spLocks noChangeShapeType="1"/>
          </p:cNvSpPr>
          <p:nvPr/>
        </p:nvSpPr>
        <p:spPr bwMode="auto">
          <a:xfrm flipV="1">
            <a:off x="2398713"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35" name="Line 595"/>
          <p:cNvSpPr>
            <a:spLocks noChangeShapeType="1"/>
          </p:cNvSpPr>
          <p:nvPr/>
        </p:nvSpPr>
        <p:spPr bwMode="auto">
          <a:xfrm>
            <a:off x="2398713"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36" name="Rectangle 596"/>
          <p:cNvSpPr>
            <a:spLocks noChangeArrowheads="1"/>
          </p:cNvSpPr>
          <p:nvPr/>
        </p:nvSpPr>
        <p:spPr bwMode="auto">
          <a:xfrm>
            <a:off x="2254250"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837" name="Line 597"/>
          <p:cNvSpPr>
            <a:spLocks noChangeShapeType="1"/>
          </p:cNvSpPr>
          <p:nvPr/>
        </p:nvSpPr>
        <p:spPr bwMode="auto">
          <a:xfrm flipV="1">
            <a:off x="2797175"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38" name="Line 598"/>
          <p:cNvSpPr>
            <a:spLocks noChangeShapeType="1"/>
          </p:cNvSpPr>
          <p:nvPr/>
        </p:nvSpPr>
        <p:spPr bwMode="auto">
          <a:xfrm>
            <a:off x="2797175"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39" name="Rectangle 599"/>
          <p:cNvSpPr>
            <a:spLocks noChangeArrowheads="1"/>
          </p:cNvSpPr>
          <p:nvPr/>
        </p:nvSpPr>
        <p:spPr bwMode="auto">
          <a:xfrm>
            <a:off x="2651125"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840" name="Line 600"/>
          <p:cNvSpPr>
            <a:spLocks noChangeShapeType="1"/>
          </p:cNvSpPr>
          <p:nvPr/>
        </p:nvSpPr>
        <p:spPr bwMode="auto">
          <a:xfrm>
            <a:off x="1185863" y="59499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1" name="Line 601"/>
          <p:cNvSpPr>
            <a:spLocks noChangeShapeType="1"/>
          </p:cNvSpPr>
          <p:nvPr/>
        </p:nvSpPr>
        <p:spPr bwMode="auto">
          <a:xfrm flipH="1">
            <a:off x="2778125" y="5949950"/>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2" name="Rectangle 602"/>
          <p:cNvSpPr>
            <a:spLocks noChangeArrowheads="1"/>
          </p:cNvSpPr>
          <p:nvPr/>
        </p:nvSpPr>
        <p:spPr bwMode="auto">
          <a:xfrm>
            <a:off x="995363" y="581660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843" name="Line 603"/>
          <p:cNvSpPr>
            <a:spLocks noChangeShapeType="1"/>
          </p:cNvSpPr>
          <p:nvPr/>
        </p:nvSpPr>
        <p:spPr bwMode="auto">
          <a:xfrm>
            <a:off x="1185863" y="56403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4" name="Line 604"/>
          <p:cNvSpPr>
            <a:spLocks noChangeShapeType="1"/>
          </p:cNvSpPr>
          <p:nvPr/>
        </p:nvSpPr>
        <p:spPr bwMode="auto">
          <a:xfrm flipH="1">
            <a:off x="2778125" y="5640388"/>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5" name="Rectangle 605"/>
          <p:cNvSpPr>
            <a:spLocks noChangeArrowheads="1"/>
          </p:cNvSpPr>
          <p:nvPr/>
        </p:nvSpPr>
        <p:spPr bwMode="auto">
          <a:xfrm>
            <a:off x="895350" y="5507038"/>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846" name="Line 606"/>
          <p:cNvSpPr>
            <a:spLocks noChangeShapeType="1"/>
          </p:cNvSpPr>
          <p:nvPr/>
        </p:nvSpPr>
        <p:spPr bwMode="auto">
          <a:xfrm>
            <a:off x="1185863" y="53197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7" name="Line 607"/>
          <p:cNvSpPr>
            <a:spLocks noChangeShapeType="1"/>
          </p:cNvSpPr>
          <p:nvPr/>
        </p:nvSpPr>
        <p:spPr bwMode="auto">
          <a:xfrm flipH="1">
            <a:off x="2778125" y="5319713"/>
            <a:ext cx="190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48" name="Rectangle 608"/>
          <p:cNvSpPr>
            <a:spLocks noChangeArrowheads="1"/>
          </p:cNvSpPr>
          <p:nvPr/>
        </p:nvSpPr>
        <p:spPr bwMode="auto">
          <a:xfrm>
            <a:off x="995363" y="5186363"/>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849" name="Line 609"/>
          <p:cNvSpPr>
            <a:spLocks noChangeShapeType="1"/>
          </p:cNvSpPr>
          <p:nvPr/>
        </p:nvSpPr>
        <p:spPr bwMode="auto">
          <a:xfrm>
            <a:off x="1185863"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0" name="Line 610"/>
          <p:cNvSpPr>
            <a:spLocks noChangeShapeType="1"/>
          </p:cNvSpPr>
          <p:nvPr/>
        </p:nvSpPr>
        <p:spPr bwMode="auto">
          <a:xfrm>
            <a:off x="1185863" y="53197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1" name="Line 611"/>
          <p:cNvSpPr>
            <a:spLocks noChangeShapeType="1"/>
          </p:cNvSpPr>
          <p:nvPr/>
        </p:nvSpPr>
        <p:spPr bwMode="auto">
          <a:xfrm flipV="1">
            <a:off x="1185863"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52" name="Line 612"/>
          <p:cNvSpPr>
            <a:spLocks noChangeShapeType="1"/>
          </p:cNvSpPr>
          <p:nvPr/>
        </p:nvSpPr>
        <p:spPr bwMode="auto">
          <a:xfrm flipV="1">
            <a:off x="279717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53" name="Line 613"/>
          <p:cNvSpPr>
            <a:spLocks noChangeShapeType="1"/>
          </p:cNvSpPr>
          <p:nvPr/>
        </p:nvSpPr>
        <p:spPr bwMode="auto">
          <a:xfrm>
            <a:off x="1185863"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4" name="Line 614"/>
          <p:cNvSpPr>
            <a:spLocks noChangeShapeType="1"/>
          </p:cNvSpPr>
          <p:nvPr/>
        </p:nvSpPr>
        <p:spPr bwMode="auto">
          <a:xfrm>
            <a:off x="2797175" y="53197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5" name="Freeform 615"/>
          <p:cNvSpPr>
            <a:spLocks/>
          </p:cNvSpPr>
          <p:nvPr/>
        </p:nvSpPr>
        <p:spPr bwMode="auto">
          <a:xfrm>
            <a:off x="1249363" y="5319713"/>
            <a:ext cx="1530350" cy="631825"/>
          </a:xfrm>
          <a:custGeom>
            <a:avLst/>
            <a:gdLst/>
            <a:ahLst/>
            <a:cxnLst>
              <a:cxn ang="0">
                <a:pos x="13" y="397"/>
              </a:cxn>
              <a:cxn ang="0">
                <a:pos x="32" y="397"/>
              </a:cxn>
              <a:cxn ang="0">
                <a:pos x="39" y="397"/>
              </a:cxn>
              <a:cxn ang="0">
                <a:pos x="58" y="397"/>
              </a:cxn>
              <a:cxn ang="0">
                <a:pos x="77" y="397"/>
              </a:cxn>
              <a:cxn ang="0">
                <a:pos x="96" y="397"/>
              </a:cxn>
              <a:cxn ang="0">
                <a:pos x="116" y="397"/>
              </a:cxn>
              <a:cxn ang="0">
                <a:pos x="135" y="397"/>
              </a:cxn>
              <a:cxn ang="0">
                <a:pos x="154" y="397"/>
              </a:cxn>
              <a:cxn ang="0">
                <a:pos x="173" y="397"/>
              </a:cxn>
              <a:cxn ang="0">
                <a:pos x="193" y="397"/>
              </a:cxn>
              <a:cxn ang="0">
                <a:pos x="212" y="397"/>
              </a:cxn>
              <a:cxn ang="0">
                <a:pos x="231" y="397"/>
              </a:cxn>
              <a:cxn ang="0">
                <a:pos x="250" y="397"/>
              </a:cxn>
              <a:cxn ang="0">
                <a:pos x="270" y="397"/>
              </a:cxn>
              <a:cxn ang="0">
                <a:pos x="289" y="397"/>
              </a:cxn>
              <a:cxn ang="0">
                <a:pos x="308" y="397"/>
              </a:cxn>
              <a:cxn ang="0">
                <a:pos x="327" y="397"/>
              </a:cxn>
              <a:cxn ang="0">
                <a:pos x="347" y="0"/>
              </a:cxn>
              <a:cxn ang="0">
                <a:pos x="359" y="397"/>
              </a:cxn>
              <a:cxn ang="0">
                <a:pos x="379" y="397"/>
              </a:cxn>
              <a:cxn ang="0">
                <a:pos x="398" y="397"/>
              </a:cxn>
              <a:cxn ang="0">
                <a:pos x="417" y="397"/>
              </a:cxn>
              <a:cxn ang="0">
                <a:pos x="436" y="397"/>
              </a:cxn>
              <a:cxn ang="0">
                <a:pos x="456" y="397"/>
              </a:cxn>
              <a:cxn ang="0">
                <a:pos x="475" y="397"/>
              </a:cxn>
              <a:cxn ang="0">
                <a:pos x="494" y="397"/>
              </a:cxn>
              <a:cxn ang="0">
                <a:pos x="513" y="397"/>
              </a:cxn>
              <a:cxn ang="0">
                <a:pos x="533" y="397"/>
              </a:cxn>
              <a:cxn ang="0">
                <a:pos x="552" y="397"/>
              </a:cxn>
              <a:cxn ang="0">
                <a:pos x="571" y="397"/>
              </a:cxn>
              <a:cxn ang="0">
                <a:pos x="590" y="397"/>
              </a:cxn>
              <a:cxn ang="0">
                <a:pos x="610" y="397"/>
              </a:cxn>
              <a:cxn ang="0">
                <a:pos x="629" y="397"/>
              </a:cxn>
              <a:cxn ang="0">
                <a:pos x="642" y="0"/>
              </a:cxn>
              <a:cxn ang="0">
                <a:pos x="655" y="397"/>
              </a:cxn>
              <a:cxn ang="0">
                <a:pos x="674" y="397"/>
              </a:cxn>
              <a:cxn ang="0">
                <a:pos x="693" y="397"/>
              </a:cxn>
              <a:cxn ang="0">
                <a:pos x="712" y="397"/>
              </a:cxn>
              <a:cxn ang="0">
                <a:pos x="732" y="397"/>
              </a:cxn>
              <a:cxn ang="0">
                <a:pos x="751" y="397"/>
              </a:cxn>
              <a:cxn ang="0">
                <a:pos x="770" y="397"/>
              </a:cxn>
              <a:cxn ang="0">
                <a:pos x="789" y="397"/>
              </a:cxn>
              <a:cxn ang="0">
                <a:pos x="809" y="397"/>
              </a:cxn>
              <a:cxn ang="0">
                <a:pos x="828" y="397"/>
              </a:cxn>
              <a:cxn ang="0">
                <a:pos x="847" y="397"/>
              </a:cxn>
              <a:cxn ang="0">
                <a:pos x="866" y="397"/>
              </a:cxn>
              <a:cxn ang="0">
                <a:pos x="885" y="397"/>
              </a:cxn>
              <a:cxn ang="0">
                <a:pos x="905" y="397"/>
              </a:cxn>
              <a:cxn ang="0">
                <a:pos x="924" y="397"/>
              </a:cxn>
              <a:cxn ang="0">
                <a:pos x="943" y="397"/>
              </a:cxn>
              <a:cxn ang="0">
                <a:pos x="962" y="397"/>
              </a:cxn>
              <a:cxn ang="0">
                <a:pos x="982" y="397"/>
              </a:cxn>
              <a:cxn ang="0">
                <a:pos x="988" y="397"/>
              </a:cxn>
              <a:cxn ang="0">
                <a:pos x="1007" y="397"/>
              </a:cxn>
              <a:cxn ang="0">
                <a:pos x="1027" y="397"/>
              </a:cxn>
              <a:cxn ang="0">
                <a:pos x="1046" y="397"/>
              </a:cxn>
              <a:cxn ang="0">
                <a:pos x="1065" y="397"/>
              </a:cxn>
              <a:cxn ang="0">
                <a:pos x="1084" y="397"/>
              </a:cxn>
            </a:cxnLst>
            <a:rect l="0" t="0" r="r" b="b"/>
            <a:pathLst>
              <a:path w="1085" h="398">
                <a:moveTo>
                  <a:pt x="0" y="397"/>
                </a:moveTo>
                <a:lnTo>
                  <a:pt x="7" y="397"/>
                </a:lnTo>
                <a:lnTo>
                  <a:pt x="13" y="397"/>
                </a:lnTo>
                <a:lnTo>
                  <a:pt x="19" y="397"/>
                </a:lnTo>
                <a:lnTo>
                  <a:pt x="26" y="397"/>
                </a:lnTo>
                <a:lnTo>
                  <a:pt x="32" y="397"/>
                </a:lnTo>
                <a:lnTo>
                  <a:pt x="32" y="0"/>
                </a:lnTo>
                <a:lnTo>
                  <a:pt x="32" y="397"/>
                </a:lnTo>
                <a:lnTo>
                  <a:pt x="39" y="397"/>
                </a:lnTo>
                <a:lnTo>
                  <a:pt x="45" y="397"/>
                </a:lnTo>
                <a:lnTo>
                  <a:pt x="52" y="397"/>
                </a:lnTo>
                <a:lnTo>
                  <a:pt x="58" y="397"/>
                </a:lnTo>
                <a:lnTo>
                  <a:pt x="64" y="397"/>
                </a:lnTo>
                <a:lnTo>
                  <a:pt x="71" y="397"/>
                </a:lnTo>
                <a:lnTo>
                  <a:pt x="77" y="397"/>
                </a:lnTo>
                <a:lnTo>
                  <a:pt x="84" y="397"/>
                </a:lnTo>
                <a:lnTo>
                  <a:pt x="90" y="397"/>
                </a:lnTo>
                <a:lnTo>
                  <a:pt x="96" y="397"/>
                </a:lnTo>
                <a:lnTo>
                  <a:pt x="103" y="397"/>
                </a:lnTo>
                <a:lnTo>
                  <a:pt x="109" y="397"/>
                </a:lnTo>
                <a:lnTo>
                  <a:pt x="116" y="397"/>
                </a:lnTo>
                <a:lnTo>
                  <a:pt x="122" y="397"/>
                </a:lnTo>
                <a:lnTo>
                  <a:pt x="129" y="397"/>
                </a:lnTo>
                <a:lnTo>
                  <a:pt x="135" y="397"/>
                </a:lnTo>
                <a:lnTo>
                  <a:pt x="141" y="397"/>
                </a:lnTo>
                <a:lnTo>
                  <a:pt x="148" y="397"/>
                </a:lnTo>
                <a:lnTo>
                  <a:pt x="154" y="397"/>
                </a:lnTo>
                <a:lnTo>
                  <a:pt x="161" y="397"/>
                </a:lnTo>
                <a:lnTo>
                  <a:pt x="167" y="397"/>
                </a:lnTo>
                <a:lnTo>
                  <a:pt x="173" y="397"/>
                </a:lnTo>
                <a:lnTo>
                  <a:pt x="180" y="397"/>
                </a:lnTo>
                <a:lnTo>
                  <a:pt x="186" y="397"/>
                </a:lnTo>
                <a:lnTo>
                  <a:pt x="193" y="397"/>
                </a:lnTo>
                <a:lnTo>
                  <a:pt x="199" y="397"/>
                </a:lnTo>
                <a:lnTo>
                  <a:pt x="206" y="397"/>
                </a:lnTo>
                <a:lnTo>
                  <a:pt x="212" y="397"/>
                </a:lnTo>
                <a:lnTo>
                  <a:pt x="218" y="397"/>
                </a:lnTo>
                <a:lnTo>
                  <a:pt x="225" y="397"/>
                </a:lnTo>
                <a:lnTo>
                  <a:pt x="231" y="397"/>
                </a:lnTo>
                <a:lnTo>
                  <a:pt x="238" y="397"/>
                </a:lnTo>
                <a:lnTo>
                  <a:pt x="244" y="397"/>
                </a:lnTo>
                <a:lnTo>
                  <a:pt x="250" y="397"/>
                </a:lnTo>
                <a:lnTo>
                  <a:pt x="257" y="397"/>
                </a:lnTo>
                <a:lnTo>
                  <a:pt x="263" y="397"/>
                </a:lnTo>
                <a:lnTo>
                  <a:pt x="270" y="397"/>
                </a:lnTo>
                <a:lnTo>
                  <a:pt x="276" y="397"/>
                </a:lnTo>
                <a:lnTo>
                  <a:pt x="283" y="397"/>
                </a:lnTo>
                <a:lnTo>
                  <a:pt x="289" y="397"/>
                </a:lnTo>
                <a:lnTo>
                  <a:pt x="295" y="397"/>
                </a:lnTo>
                <a:lnTo>
                  <a:pt x="302" y="397"/>
                </a:lnTo>
                <a:lnTo>
                  <a:pt x="308" y="397"/>
                </a:lnTo>
                <a:lnTo>
                  <a:pt x="315" y="397"/>
                </a:lnTo>
                <a:lnTo>
                  <a:pt x="321" y="397"/>
                </a:lnTo>
                <a:lnTo>
                  <a:pt x="327" y="397"/>
                </a:lnTo>
                <a:lnTo>
                  <a:pt x="334" y="397"/>
                </a:lnTo>
                <a:lnTo>
                  <a:pt x="340" y="397"/>
                </a:lnTo>
                <a:lnTo>
                  <a:pt x="347" y="0"/>
                </a:lnTo>
                <a:lnTo>
                  <a:pt x="347" y="397"/>
                </a:lnTo>
                <a:lnTo>
                  <a:pt x="353" y="397"/>
                </a:lnTo>
                <a:lnTo>
                  <a:pt x="359" y="397"/>
                </a:lnTo>
                <a:lnTo>
                  <a:pt x="366" y="397"/>
                </a:lnTo>
                <a:lnTo>
                  <a:pt x="372" y="397"/>
                </a:lnTo>
                <a:lnTo>
                  <a:pt x="379" y="397"/>
                </a:lnTo>
                <a:lnTo>
                  <a:pt x="385" y="397"/>
                </a:lnTo>
                <a:lnTo>
                  <a:pt x="392" y="397"/>
                </a:lnTo>
                <a:lnTo>
                  <a:pt x="398" y="397"/>
                </a:lnTo>
                <a:lnTo>
                  <a:pt x="404" y="397"/>
                </a:lnTo>
                <a:lnTo>
                  <a:pt x="411" y="397"/>
                </a:lnTo>
                <a:lnTo>
                  <a:pt x="417" y="397"/>
                </a:lnTo>
                <a:lnTo>
                  <a:pt x="424" y="397"/>
                </a:lnTo>
                <a:lnTo>
                  <a:pt x="430" y="397"/>
                </a:lnTo>
                <a:lnTo>
                  <a:pt x="436" y="397"/>
                </a:lnTo>
                <a:lnTo>
                  <a:pt x="443" y="397"/>
                </a:lnTo>
                <a:lnTo>
                  <a:pt x="449" y="397"/>
                </a:lnTo>
                <a:lnTo>
                  <a:pt x="456" y="397"/>
                </a:lnTo>
                <a:lnTo>
                  <a:pt x="462" y="397"/>
                </a:lnTo>
                <a:lnTo>
                  <a:pt x="469" y="397"/>
                </a:lnTo>
                <a:lnTo>
                  <a:pt x="475" y="397"/>
                </a:lnTo>
                <a:lnTo>
                  <a:pt x="481" y="397"/>
                </a:lnTo>
                <a:lnTo>
                  <a:pt x="488" y="397"/>
                </a:lnTo>
                <a:lnTo>
                  <a:pt x="494" y="397"/>
                </a:lnTo>
                <a:lnTo>
                  <a:pt x="501" y="397"/>
                </a:lnTo>
                <a:lnTo>
                  <a:pt x="507" y="397"/>
                </a:lnTo>
                <a:lnTo>
                  <a:pt x="513" y="397"/>
                </a:lnTo>
                <a:lnTo>
                  <a:pt x="520" y="397"/>
                </a:lnTo>
                <a:lnTo>
                  <a:pt x="526" y="397"/>
                </a:lnTo>
                <a:lnTo>
                  <a:pt x="533" y="397"/>
                </a:lnTo>
                <a:lnTo>
                  <a:pt x="539" y="397"/>
                </a:lnTo>
                <a:lnTo>
                  <a:pt x="546" y="397"/>
                </a:lnTo>
                <a:lnTo>
                  <a:pt x="552" y="397"/>
                </a:lnTo>
                <a:lnTo>
                  <a:pt x="558" y="397"/>
                </a:lnTo>
                <a:lnTo>
                  <a:pt x="565" y="397"/>
                </a:lnTo>
                <a:lnTo>
                  <a:pt x="571" y="397"/>
                </a:lnTo>
                <a:lnTo>
                  <a:pt x="578" y="397"/>
                </a:lnTo>
                <a:lnTo>
                  <a:pt x="584" y="397"/>
                </a:lnTo>
                <a:lnTo>
                  <a:pt x="590" y="397"/>
                </a:lnTo>
                <a:lnTo>
                  <a:pt x="597" y="397"/>
                </a:lnTo>
                <a:lnTo>
                  <a:pt x="603" y="397"/>
                </a:lnTo>
                <a:lnTo>
                  <a:pt x="610" y="397"/>
                </a:lnTo>
                <a:lnTo>
                  <a:pt x="616" y="397"/>
                </a:lnTo>
                <a:lnTo>
                  <a:pt x="622" y="397"/>
                </a:lnTo>
                <a:lnTo>
                  <a:pt x="629" y="397"/>
                </a:lnTo>
                <a:lnTo>
                  <a:pt x="635" y="397"/>
                </a:lnTo>
                <a:lnTo>
                  <a:pt x="642" y="397"/>
                </a:lnTo>
                <a:lnTo>
                  <a:pt x="642" y="0"/>
                </a:lnTo>
                <a:lnTo>
                  <a:pt x="642" y="397"/>
                </a:lnTo>
                <a:lnTo>
                  <a:pt x="648" y="397"/>
                </a:lnTo>
                <a:lnTo>
                  <a:pt x="655" y="397"/>
                </a:lnTo>
                <a:lnTo>
                  <a:pt x="661" y="397"/>
                </a:lnTo>
                <a:lnTo>
                  <a:pt x="667" y="397"/>
                </a:lnTo>
                <a:lnTo>
                  <a:pt x="674" y="397"/>
                </a:lnTo>
                <a:lnTo>
                  <a:pt x="680" y="397"/>
                </a:lnTo>
                <a:lnTo>
                  <a:pt x="687" y="397"/>
                </a:lnTo>
                <a:lnTo>
                  <a:pt x="693" y="397"/>
                </a:lnTo>
                <a:lnTo>
                  <a:pt x="699" y="397"/>
                </a:lnTo>
                <a:lnTo>
                  <a:pt x="706" y="397"/>
                </a:lnTo>
                <a:lnTo>
                  <a:pt x="712" y="397"/>
                </a:lnTo>
                <a:lnTo>
                  <a:pt x="719" y="397"/>
                </a:lnTo>
                <a:lnTo>
                  <a:pt x="725" y="397"/>
                </a:lnTo>
                <a:lnTo>
                  <a:pt x="732" y="397"/>
                </a:lnTo>
                <a:lnTo>
                  <a:pt x="738" y="397"/>
                </a:lnTo>
                <a:lnTo>
                  <a:pt x="744" y="397"/>
                </a:lnTo>
                <a:lnTo>
                  <a:pt x="751" y="397"/>
                </a:lnTo>
                <a:lnTo>
                  <a:pt x="757" y="397"/>
                </a:lnTo>
                <a:lnTo>
                  <a:pt x="764" y="397"/>
                </a:lnTo>
                <a:lnTo>
                  <a:pt x="770" y="397"/>
                </a:lnTo>
                <a:lnTo>
                  <a:pt x="776" y="397"/>
                </a:lnTo>
                <a:lnTo>
                  <a:pt x="783" y="397"/>
                </a:lnTo>
                <a:lnTo>
                  <a:pt x="789" y="397"/>
                </a:lnTo>
                <a:lnTo>
                  <a:pt x="796" y="397"/>
                </a:lnTo>
                <a:lnTo>
                  <a:pt x="802" y="397"/>
                </a:lnTo>
                <a:lnTo>
                  <a:pt x="809" y="397"/>
                </a:lnTo>
                <a:lnTo>
                  <a:pt x="815" y="397"/>
                </a:lnTo>
                <a:lnTo>
                  <a:pt x="821" y="397"/>
                </a:lnTo>
                <a:lnTo>
                  <a:pt x="828" y="397"/>
                </a:lnTo>
                <a:lnTo>
                  <a:pt x="834" y="397"/>
                </a:lnTo>
                <a:lnTo>
                  <a:pt x="841" y="397"/>
                </a:lnTo>
                <a:lnTo>
                  <a:pt x="847" y="397"/>
                </a:lnTo>
                <a:lnTo>
                  <a:pt x="853" y="397"/>
                </a:lnTo>
                <a:lnTo>
                  <a:pt x="860" y="397"/>
                </a:lnTo>
                <a:lnTo>
                  <a:pt x="866" y="397"/>
                </a:lnTo>
                <a:lnTo>
                  <a:pt x="873" y="397"/>
                </a:lnTo>
                <a:lnTo>
                  <a:pt x="879" y="397"/>
                </a:lnTo>
                <a:lnTo>
                  <a:pt x="885" y="397"/>
                </a:lnTo>
                <a:lnTo>
                  <a:pt x="892" y="397"/>
                </a:lnTo>
                <a:lnTo>
                  <a:pt x="898" y="397"/>
                </a:lnTo>
                <a:lnTo>
                  <a:pt x="905" y="397"/>
                </a:lnTo>
                <a:lnTo>
                  <a:pt x="911" y="397"/>
                </a:lnTo>
                <a:lnTo>
                  <a:pt x="918" y="397"/>
                </a:lnTo>
                <a:lnTo>
                  <a:pt x="924" y="397"/>
                </a:lnTo>
                <a:lnTo>
                  <a:pt x="930" y="397"/>
                </a:lnTo>
                <a:lnTo>
                  <a:pt x="937" y="397"/>
                </a:lnTo>
                <a:lnTo>
                  <a:pt x="943" y="397"/>
                </a:lnTo>
                <a:lnTo>
                  <a:pt x="950" y="397"/>
                </a:lnTo>
                <a:lnTo>
                  <a:pt x="956" y="397"/>
                </a:lnTo>
                <a:lnTo>
                  <a:pt x="962" y="397"/>
                </a:lnTo>
                <a:lnTo>
                  <a:pt x="969" y="397"/>
                </a:lnTo>
                <a:lnTo>
                  <a:pt x="975" y="397"/>
                </a:lnTo>
                <a:lnTo>
                  <a:pt x="982" y="397"/>
                </a:lnTo>
                <a:lnTo>
                  <a:pt x="982" y="0"/>
                </a:lnTo>
                <a:lnTo>
                  <a:pt x="982" y="397"/>
                </a:lnTo>
                <a:lnTo>
                  <a:pt x="988" y="397"/>
                </a:lnTo>
                <a:lnTo>
                  <a:pt x="995" y="397"/>
                </a:lnTo>
                <a:lnTo>
                  <a:pt x="1001" y="397"/>
                </a:lnTo>
                <a:lnTo>
                  <a:pt x="1007" y="397"/>
                </a:lnTo>
                <a:lnTo>
                  <a:pt x="1014" y="397"/>
                </a:lnTo>
                <a:lnTo>
                  <a:pt x="1020" y="397"/>
                </a:lnTo>
                <a:lnTo>
                  <a:pt x="1027" y="397"/>
                </a:lnTo>
                <a:lnTo>
                  <a:pt x="1033" y="397"/>
                </a:lnTo>
                <a:lnTo>
                  <a:pt x="1039" y="397"/>
                </a:lnTo>
                <a:lnTo>
                  <a:pt x="1046" y="397"/>
                </a:lnTo>
                <a:lnTo>
                  <a:pt x="1052" y="397"/>
                </a:lnTo>
                <a:lnTo>
                  <a:pt x="1059" y="397"/>
                </a:lnTo>
                <a:lnTo>
                  <a:pt x="1065" y="397"/>
                </a:lnTo>
                <a:lnTo>
                  <a:pt x="1072" y="397"/>
                </a:lnTo>
                <a:lnTo>
                  <a:pt x="1078" y="397"/>
                </a:lnTo>
                <a:lnTo>
                  <a:pt x="1084" y="39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856" name="Rectangle 616"/>
          <p:cNvSpPr>
            <a:spLocks noChangeArrowheads="1"/>
          </p:cNvSpPr>
          <p:nvPr/>
        </p:nvSpPr>
        <p:spPr bwMode="auto">
          <a:xfrm>
            <a:off x="1139825" y="5291138"/>
            <a:ext cx="1519238"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BATHROOM: Use of Toilet     </a:t>
            </a:r>
          </a:p>
        </p:txBody>
      </p:sp>
      <p:sp>
        <p:nvSpPr>
          <p:cNvPr id="1290857" name="Line 617"/>
          <p:cNvSpPr>
            <a:spLocks noChangeShapeType="1"/>
          </p:cNvSpPr>
          <p:nvPr/>
        </p:nvSpPr>
        <p:spPr bwMode="auto">
          <a:xfrm>
            <a:off x="3919538"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8" name="Line 618"/>
          <p:cNvSpPr>
            <a:spLocks noChangeShapeType="1"/>
          </p:cNvSpPr>
          <p:nvPr/>
        </p:nvSpPr>
        <p:spPr bwMode="auto">
          <a:xfrm>
            <a:off x="3919538" y="53197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59" name="Line 619"/>
          <p:cNvSpPr>
            <a:spLocks noChangeShapeType="1"/>
          </p:cNvSpPr>
          <p:nvPr/>
        </p:nvSpPr>
        <p:spPr bwMode="auto">
          <a:xfrm flipV="1">
            <a:off x="3919538"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60" name="Line 620"/>
          <p:cNvSpPr>
            <a:spLocks noChangeShapeType="1"/>
          </p:cNvSpPr>
          <p:nvPr/>
        </p:nvSpPr>
        <p:spPr bwMode="auto">
          <a:xfrm flipV="1">
            <a:off x="5530850"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61" name="Line 621"/>
          <p:cNvSpPr>
            <a:spLocks noChangeShapeType="1"/>
          </p:cNvSpPr>
          <p:nvPr/>
        </p:nvSpPr>
        <p:spPr bwMode="auto">
          <a:xfrm>
            <a:off x="3919538" y="5319713"/>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62" name="Line 622"/>
          <p:cNvSpPr>
            <a:spLocks noChangeShapeType="1"/>
          </p:cNvSpPr>
          <p:nvPr/>
        </p:nvSpPr>
        <p:spPr bwMode="auto">
          <a:xfrm>
            <a:off x="5530850"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63" name="Line 623"/>
          <p:cNvSpPr>
            <a:spLocks noChangeShapeType="1"/>
          </p:cNvSpPr>
          <p:nvPr/>
        </p:nvSpPr>
        <p:spPr bwMode="auto">
          <a:xfrm>
            <a:off x="3919538"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64" name="Line 624"/>
          <p:cNvSpPr>
            <a:spLocks noChangeShapeType="1"/>
          </p:cNvSpPr>
          <p:nvPr/>
        </p:nvSpPr>
        <p:spPr bwMode="auto">
          <a:xfrm flipV="1">
            <a:off x="3919538"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65" name="Line 625"/>
          <p:cNvSpPr>
            <a:spLocks noChangeShapeType="1"/>
          </p:cNvSpPr>
          <p:nvPr/>
        </p:nvSpPr>
        <p:spPr bwMode="auto">
          <a:xfrm>
            <a:off x="3919538" y="594995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66" name="Line 626"/>
          <p:cNvSpPr>
            <a:spLocks noChangeShapeType="1"/>
          </p:cNvSpPr>
          <p:nvPr/>
        </p:nvSpPr>
        <p:spPr bwMode="auto">
          <a:xfrm flipV="1">
            <a:off x="3919538"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67" name="Line 627"/>
          <p:cNvSpPr>
            <a:spLocks noChangeShapeType="1"/>
          </p:cNvSpPr>
          <p:nvPr/>
        </p:nvSpPr>
        <p:spPr bwMode="auto">
          <a:xfrm>
            <a:off x="3919538"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68" name="Rectangle 628"/>
          <p:cNvSpPr>
            <a:spLocks noChangeArrowheads="1"/>
          </p:cNvSpPr>
          <p:nvPr/>
        </p:nvSpPr>
        <p:spPr bwMode="auto">
          <a:xfrm>
            <a:off x="3810000" y="595947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869" name="Line 629"/>
          <p:cNvSpPr>
            <a:spLocks noChangeShapeType="1"/>
          </p:cNvSpPr>
          <p:nvPr/>
        </p:nvSpPr>
        <p:spPr bwMode="auto">
          <a:xfrm flipV="1">
            <a:off x="4325938"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70" name="Line 630"/>
          <p:cNvSpPr>
            <a:spLocks noChangeShapeType="1"/>
          </p:cNvSpPr>
          <p:nvPr/>
        </p:nvSpPr>
        <p:spPr bwMode="auto">
          <a:xfrm>
            <a:off x="4325938"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71" name="Rectangle 631"/>
          <p:cNvSpPr>
            <a:spLocks noChangeArrowheads="1"/>
          </p:cNvSpPr>
          <p:nvPr/>
        </p:nvSpPr>
        <p:spPr bwMode="auto">
          <a:xfrm>
            <a:off x="4217988" y="595947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872" name="Line 632"/>
          <p:cNvSpPr>
            <a:spLocks noChangeShapeType="1"/>
          </p:cNvSpPr>
          <p:nvPr/>
        </p:nvSpPr>
        <p:spPr bwMode="auto">
          <a:xfrm flipV="1">
            <a:off x="4725988"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73" name="Line 633"/>
          <p:cNvSpPr>
            <a:spLocks noChangeShapeType="1"/>
          </p:cNvSpPr>
          <p:nvPr/>
        </p:nvSpPr>
        <p:spPr bwMode="auto">
          <a:xfrm>
            <a:off x="4725988"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74" name="Rectangle 634"/>
          <p:cNvSpPr>
            <a:spLocks noChangeArrowheads="1"/>
          </p:cNvSpPr>
          <p:nvPr/>
        </p:nvSpPr>
        <p:spPr bwMode="auto">
          <a:xfrm>
            <a:off x="4579938" y="5959475"/>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875" name="Line 635"/>
          <p:cNvSpPr>
            <a:spLocks noChangeShapeType="1"/>
          </p:cNvSpPr>
          <p:nvPr/>
        </p:nvSpPr>
        <p:spPr bwMode="auto">
          <a:xfrm flipV="1">
            <a:off x="5132388"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76" name="Line 636"/>
          <p:cNvSpPr>
            <a:spLocks noChangeShapeType="1"/>
          </p:cNvSpPr>
          <p:nvPr/>
        </p:nvSpPr>
        <p:spPr bwMode="auto">
          <a:xfrm>
            <a:off x="5132388"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77" name="Rectangle 637"/>
          <p:cNvSpPr>
            <a:spLocks noChangeArrowheads="1"/>
          </p:cNvSpPr>
          <p:nvPr/>
        </p:nvSpPr>
        <p:spPr bwMode="auto">
          <a:xfrm>
            <a:off x="4986338" y="5959475"/>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878" name="Line 638"/>
          <p:cNvSpPr>
            <a:spLocks noChangeShapeType="1"/>
          </p:cNvSpPr>
          <p:nvPr/>
        </p:nvSpPr>
        <p:spPr bwMode="auto">
          <a:xfrm flipV="1">
            <a:off x="5530850"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879" name="Line 639"/>
          <p:cNvSpPr>
            <a:spLocks noChangeShapeType="1"/>
          </p:cNvSpPr>
          <p:nvPr/>
        </p:nvSpPr>
        <p:spPr bwMode="auto">
          <a:xfrm>
            <a:off x="5530850"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80" name="Rectangle 640"/>
          <p:cNvSpPr>
            <a:spLocks noChangeArrowheads="1"/>
          </p:cNvSpPr>
          <p:nvPr/>
        </p:nvSpPr>
        <p:spPr bwMode="auto">
          <a:xfrm>
            <a:off x="5386388"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881" name="Line 641"/>
          <p:cNvSpPr>
            <a:spLocks noChangeShapeType="1"/>
          </p:cNvSpPr>
          <p:nvPr/>
        </p:nvSpPr>
        <p:spPr bwMode="auto">
          <a:xfrm>
            <a:off x="3919538" y="59499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2" name="Line 642"/>
          <p:cNvSpPr>
            <a:spLocks noChangeShapeType="1"/>
          </p:cNvSpPr>
          <p:nvPr/>
        </p:nvSpPr>
        <p:spPr bwMode="auto">
          <a:xfrm flipH="1">
            <a:off x="5513388" y="59499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3" name="Rectangle 643"/>
          <p:cNvSpPr>
            <a:spLocks noChangeArrowheads="1"/>
          </p:cNvSpPr>
          <p:nvPr/>
        </p:nvSpPr>
        <p:spPr bwMode="auto">
          <a:xfrm>
            <a:off x="3729038" y="581660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884" name="Line 644"/>
          <p:cNvSpPr>
            <a:spLocks noChangeShapeType="1"/>
          </p:cNvSpPr>
          <p:nvPr/>
        </p:nvSpPr>
        <p:spPr bwMode="auto">
          <a:xfrm>
            <a:off x="3919538" y="56403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5" name="Line 645"/>
          <p:cNvSpPr>
            <a:spLocks noChangeShapeType="1"/>
          </p:cNvSpPr>
          <p:nvPr/>
        </p:nvSpPr>
        <p:spPr bwMode="auto">
          <a:xfrm flipH="1">
            <a:off x="5513388" y="56403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6" name="Rectangle 646"/>
          <p:cNvSpPr>
            <a:spLocks noChangeArrowheads="1"/>
          </p:cNvSpPr>
          <p:nvPr/>
        </p:nvSpPr>
        <p:spPr bwMode="auto">
          <a:xfrm>
            <a:off x="3629025" y="5507038"/>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887" name="Line 647"/>
          <p:cNvSpPr>
            <a:spLocks noChangeShapeType="1"/>
          </p:cNvSpPr>
          <p:nvPr/>
        </p:nvSpPr>
        <p:spPr bwMode="auto">
          <a:xfrm>
            <a:off x="3919538" y="53197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8" name="Line 648"/>
          <p:cNvSpPr>
            <a:spLocks noChangeShapeType="1"/>
          </p:cNvSpPr>
          <p:nvPr/>
        </p:nvSpPr>
        <p:spPr bwMode="auto">
          <a:xfrm flipH="1">
            <a:off x="5513388" y="53197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89" name="Rectangle 649"/>
          <p:cNvSpPr>
            <a:spLocks noChangeArrowheads="1"/>
          </p:cNvSpPr>
          <p:nvPr/>
        </p:nvSpPr>
        <p:spPr bwMode="auto">
          <a:xfrm>
            <a:off x="3729038" y="51863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890" name="Line 650"/>
          <p:cNvSpPr>
            <a:spLocks noChangeShapeType="1"/>
          </p:cNvSpPr>
          <p:nvPr/>
        </p:nvSpPr>
        <p:spPr bwMode="auto">
          <a:xfrm>
            <a:off x="3919538" y="59499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91" name="Line 651"/>
          <p:cNvSpPr>
            <a:spLocks noChangeShapeType="1"/>
          </p:cNvSpPr>
          <p:nvPr/>
        </p:nvSpPr>
        <p:spPr bwMode="auto">
          <a:xfrm>
            <a:off x="3919538" y="53197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92" name="Line 652"/>
          <p:cNvSpPr>
            <a:spLocks noChangeShapeType="1"/>
          </p:cNvSpPr>
          <p:nvPr/>
        </p:nvSpPr>
        <p:spPr bwMode="auto">
          <a:xfrm flipV="1">
            <a:off x="3919538"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93" name="Line 653"/>
          <p:cNvSpPr>
            <a:spLocks noChangeShapeType="1"/>
          </p:cNvSpPr>
          <p:nvPr/>
        </p:nvSpPr>
        <p:spPr bwMode="auto">
          <a:xfrm flipV="1">
            <a:off x="5530850"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894" name="Line 654"/>
          <p:cNvSpPr>
            <a:spLocks noChangeShapeType="1"/>
          </p:cNvSpPr>
          <p:nvPr/>
        </p:nvSpPr>
        <p:spPr bwMode="auto">
          <a:xfrm>
            <a:off x="3919538" y="594995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95" name="Line 655"/>
          <p:cNvSpPr>
            <a:spLocks noChangeShapeType="1"/>
          </p:cNvSpPr>
          <p:nvPr/>
        </p:nvSpPr>
        <p:spPr bwMode="auto">
          <a:xfrm>
            <a:off x="5530850" y="53197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96" name="Freeform 656"/>
          <p:cNvSpPr>
            <a:spLocks/>
          </p:cNvSpPr>
          <p:nvPr/>
        </p:nvSpPr>
        <p:spPr bwMode="auto">
          <a:xfrm>
            <a:off x="3983038" y="5319713"/>
            <a:ext cx="1531937" cy="631825"/>
          </a:xfrm>
          <a:custGeom>
            <a:avLst/>
            <a:gdLst/>
            <a:ahLst/>
            <a:cxnLst>
              <a:cxn ang="0">
                <a:pos x="12" y="397"/>
              </a:cxn>
              <a:cxn ang="0">
                <a:pos x="32" y="397"/>
              </a:cxn>
              <a:cxn ang="0">
                <a:pos x="51" y="397"/>
              </a:cxn>
              <a:cxn ang="0">
                <a:pos x="70" y="397"/>
              </a:cxn>
              <a:cxn ang="0">
                <a:pos x="89" y="397"/>
              </a:cxn>
              <a:cxn ang="0">
                <a:pos x="109" y="397"/>
              </a:cxn>
              <a:cxn ang="0">
                <a:pos x="128" y="397"/>
              </a:cxn>
              <a:cxn ang="0">
                <a:pos x="147" y="397"/>
              </a:cxn>
              <a:cxn ang="0">
                <a:pos x="166" y="397"/>
              </a:cxn>
              <a:cxn ang="0">
                <a:pos x="186" y="397"/>
              </a:cxn>
              <a:cxn ang="0">
                <a:pos x="205" y="397"/>
              </a:cxn>
              <a:cxn ang="0">
                <a:pos x="224" y="397"/>
              </a:cxn>
              <a:cxn ang="0">
                <a:pos x="243" y="397"/>
              </a:cxn>
              <a:cxn ang="0">
                <a:pos x="263" y="397"/>
              </a:cxn>
              <a:cxn ang="0">
                <a:pos x="282" y="397"/>
              </a:cxn>
              <a:cxn ang="0">
                <a:pos x="301" y="397"/>
              </a:cxn>
              <a:cxn ang="0">
                <a:pos x="320" y="397"/>
              </a:cxn>
              <a:cxn ang="0">
                <a:pos x="340" y="397"/>
              </a:cxn>
              <a:cxn ang="0">
                <a:pos x="359" y="397"/>
              </a:cxn>
              <a:cxn ang="0">
                <a:pos x="378" y="397"/>
              </a:cxn>
              <a:cxn ang="0">
                <a:pos x="397" y="397"/>
              </a:cxn>
              <a:cxn ang="0">
                <a:pos x="417" y="397"/>
              </a:cxn>
              <a:cxn ang="0">
                <a:pos x="436" y="397"/>
              </a:cxn>
              <a:cxn ang="0">
                <a:pos x="455" y="397"/>
              </a:cxn>
              <a:cxn ang="0">
                <a:pos x="474" y="397"/>
              </a:cxn>
              <a:cxn ang="0">
                <a:pos x="493" y="397"/>
              </a:cxn>
              <a:cxn ang="0">
                <a:pos x="513" y="397"/>
              </a:cxn>
              <a:cxn ang="0">
                <a:pos x="532" y="397"/>
              </a:cxn>
              <a:cxn ang="0">
                <a:pos x="551" y="397"/>
              </a:cxn>
              <a:cxn ang="0">
                <a:pos x="564" y="0"/>
              </a:cxn>
              <a:cxn ang="0">
                <a:pos x="583" y="0"/>
              </a:cxn>
              <a:cxn ang="0">
                <a:pos x="603" y="0"/>
              </a:cxn>
              <a:cxn ang="0">
                <a:pos x="622" y="0"/>
              </a:cxn>
              <a:cxn ang="0">
                <a:pos x="641" y="0"/>
              </a:cxn>
              <a:cxn ang="0">
                <a:pos x="660" y="0"/>
              </a:cxn>
              <a:cxn ang="0">
                <a:pos x="680" y="0"/>
              </a:cxn>
              <a:cxn ang="0">
                <a:pos x="699" y="0"/>
              </a:cxn>
              <a:cxn ang="0">
                <a:pos x="718" y="0"/>
              </a:cxn>
              <a:cxn ang="0">
                <a:pos x="737" y="0"/>
              </a:cxn>
              <a:cxn ang="0">
                <a:pos x="756" y="0"/>
              </a:cxn>
              <a:cxn ang="0">
                <a:pos x="776" y="0"/>
              </a:cxn>
              <a:cxn ang="0">
                <a:pos x="795" y="0"/>
              </a:cxn>
              <a:cxn ang="0">
                <a:pos x="814" y="0"/>
              </a:cxn>
              <a:cxn ang="0">
                <a:pos x="833" y="0"/>
              </a:cxn>
              <a:cxn ang="0">
                <a:pos x="853" y="0"/>
              </a:cxn>
              <a:cxn ang="0">
                <a:pos x="872" y="0"/>
              </a:cxn>
              <a:cxn ang="0">
                <a:pos x="891" y="0"/>
              </a:cxn>
              <a:cxn ang="0">
                <a:pos x="910" y="0"/>
              </a:cxn>
              <a:cxn ang="0">
                <a:pos x="930" y="0"/>
              </a:cxn>
              <a:cxn ang="0">
                <a:pos x="949" y="0"/>
              </a:cxn>
              <a:cxn ang="0">
                <a:pos x="968" y="0"/>
              </a:cxn>
              <a:cxn ang="0">
                <a:pos x="987" y="397"/>
              </a:cxn>
              <a:cxn ang="0">
                <a:pos x="1007" y="397"/>
              </a:cxn>
              <a:cxn ang="0">
                <a:pos x="1026" y="397"/>
              </a:cxn>
              <a:cxn ang="0">
                <a:pos x="1045" y="397"/>
              </a:cxn>
              <a:cxn ang="0">
                <a:pos x="1064" y="397"/>
              </a:cxn>
              <a:cxn ang="0">
                <a:pos x="1084" y="397"/>
              </a:cxn>
            </a:cxnLst>
            <a:rect l="0" t="0" r="r" b="b"/>
            <a:pathLst>
              <a:path w="1085" h="398">
                <a:moveTo>
                  <a:pt x="0" y="397"/>
                </a:moveTo>
                <a:lnTo>
                  <a:pt x="6" y="397"/>
                </a:lnTo>
                <a:lnTo>
                  <a:pt x="12" y="397"/>
                </a:lnTo>
                <a:lnTo>
                  <a:pt x="19" y="397"/>
                </a:lnTo>
                <a:lnTo>
                  <a:pt x="25" y="397"/>
                </a:lnTo>
                <a:lnTo>
                  <a:pt x="32" y="397"/>
                </a:lnTo>
                <a:lnTo>
                  <a:pt x="38" y="397"/>
                </a:lnTo>
                <a:lnTo>
                  <a:pt x="44" y="397"/>
                </a:lnTo>
                <a:lnTo>
                  <a:pt x="51" y="397"/>
                </a:lnTo>
                <a:lnTo>
                  <a:pt x="57" y="397"/>
                </a:lnTo>
                <a:lnTo>
                  <a:pt x="64" y="397"/>
                </a:lnTo>
                <a:lnTo>
                  <a:pt x="70" y="397"/>
                </a:lnTo>
                <a:lnTo>
                  <a:pt x="77" y="397"/>
                </a:lnTo>
                <a:lnTo>
                  <a:pt x="83" y="397"/>
                </a:lnTo>
                <a:lnTo>
                  <a:pt x="89" y="397"/>
                </a:lnTo>
                <a:lnTo>
                  <a:pt x="96" y="397"/>
                </a:lnTo>
                <a:lnTo>
                  <a:pt x="102" y="397"/>
                </a:lnTo>
                <a:lnTo>
                  <a:pt x="109" y="397"/>
                </a:lnTo>
                <a:lnTo>
                  <a:pt x="115" y="397"/>
                </a:lnTo>
                <a:lnTo>
                  <a:pt x="121" y="397"/>
                </a:lnTo>
                <a:lnTo>
                  <a:pt x="128" y="397"/>
                </a:lnTo>
                <a:lnTo>
                  <a:pt x="134" y="397"/>
                </a:lnTo>
                <a:lnTo>
                  <a:pt x="141" y="397"/>
                </a:lnTo>
                <a:lnTo>
                  <a:pt x="147" y="397"/>
                </a:lnTo>
                <a:lnTo>
                  <a:pt x="153" y="397"/>
                </a:lnTo>
                <a:lnTo>
                  <a:pt x="160" y="397"/>
                </a:lnTo>
                <a:lnTo>
                  <a:pt x="166" y="397"/>
                </a:lnTo>
                <a:lnTo>
                  <a:pt x="173" y="397"/>
                </a:lnTo>
                <a:lnTo>
                  <a:pt x="179" y="397"/>
                </a:lnTo>
                <a:lnTo>
                  <a:pt x="186" y="397"/>
                </a:lnTo>
                <a:lnTo>
                  <a:pt x="192" y="397"/>
                </a:lnTo>
                <a:lnTo>
                  <a:pt x="198" y="397"/>
                </a:lnTo>
                <a:lnTo>
                  <a:pt x="205" y="397"/>
                </a:lnTo>
                <a:lnTo>
                  <a:pt x="211" y="397"/>
                </a:lnTo>
                <a:lnTo>
                  <a:pt x="218" y="397"/>
                </a:lnTo>
                <a:lnTo>
                  <a:pt x="224" y="397"/>
                </a:lnTo>
                <a:lnTo>
                  <a:pt x="230" y="397"/>
                </a:lnTo>
                <a:lnTo>
                  <a:pt x="237" y="397"/>
                </a:lnTo>
                <a:lnTo>
                  <a:pt x="243" y="397"/>
                </a:lnTo>
                <a:lnTo>
                  <a:pt x="250" y="397"/>
                </a:lnTo>
                <a:lnTo>
                  <a:pt x="256" y="397"/>
                </a:lnTo>
                <a:lnTo>
                  <a:pt x="263" y="397"/>
                </a:lnTo>
                <a:lnTo>
                  <a:pt x="269" y="397"/>
                </a:lnTo>
                <a:lnTo>
                  <a:pt x="275" y="397"/>
                </a:lnTo>
                <a:lnTo>
                  <a:pt x="282" y="397"/>
                </a:lnTo>
                <a:lnTo>
                  <a:pt x="288" y="397"/>
                </a:lnTo>
                <a:lnTo>
                  <a:pt x="295" y="397"/>
                </a:lnTo>
                <a:lnTo>
                  <a:pt x="301" y="397"/>
                </a:lnTo>
                <a:lnTo>
                  <a:pt x="307" y="397"/>
                </a:lnTo>
                <a:lnTo>
                  <a:pt x="314" y="397"/>
                </a:lnTo>
                <a:lnTo>
                  <a:pt x="320" y="397"/>
                </a:lnTo>
                <a:lnTo>
                  <a:pt x="327" y="397"/>
                </a:lnTo>
                <a:lnTo>
                  <a:pt x="333" y="397"/>
                </a:lnTo>
                <a:lnTo>
                  <a:pt x="340" y="397"/>
                </a:lnTo>
                <a:lnTo>
                  <a:pt x="346" y="397"/>
                </a:lnTo>
                <a:lnTo>
                  <a:pt x="352" y="397"/>
                </a:lnTo>
                <a:lnTo>
                  <a:pt x="359" y="397"/>
                </a:lnTo>
                <a:lnTo>
                  <a:pt x="365" y="397"/>
                </a:lnTo>
                <a:lnTo>
                  <a:pt x="372" y="397"/>
                </a:lnTo>
                <a:lnTo>
                  <a:pt x="378" y="397"/>
                </a:lnTo>
                <a:lnTo>
                  <a:pt x="384" y="397"/>
                </a:lnTo>
                <a:lnTo>
                  <a:pt x="391" y="397"/>
                </a:lnTo>
                <a:lnTo>
                  <a:pt x="397" y="397"/>
                </a:lnTo>
                <a:lnTo>
                  <a:pt x="404" y="397"/>
                </a:lnTo>
                <a:lnTo>
                  <a:pt x="410" y="397"/>
                </a:lnTo>
                <a:lnTo>
                  <a:pt x="417" y="397"/>
                </a:lnTo>
                <a:lnTo>
                  <a:pt x="423" y="397"/>
                </a:lnTo>
                <a:lnTo>
                  <a:pt x="429" y="397"/>
                </a:lnTo>
                <a:lnTo>
                  <a:pt x="436" y="397"/>
                </a:lnTo>
                <a:lnTo>
                  <a:pt x="442" y="397"/>
                </a:lnTo>
                <a:lnTo>
                  <a:pt x="449" y="397"/>
                </a:lnTo>
                <a:lnTo>
                  <a:pt x="455" y="397"/>
                </a:lnTo>
                <a:lnTo>
                  <a:pt x="461" y="397"/>
                </a:lnTo>
                <a:lnTo>
                  <a:pt x="468" y="397"/>
                </a:lnTo>
                <a:lnTo>
                  <a:pt x="474" y="397"/>
                </a:lnTo>
                <a:lnTo>
                  <a:pt x="481" y="397"/>
                </a:lnTo>
                <a:lnTo>
                  <a:pt x="487" y="397"/>
                </a:lnTo>
                <a:lnTo>
                  <a:pt x="493" y="397"/>
                </a:lnTo>
                <a:lnTo>
                  <a:pt x="500" y="397"/>
                </a:lnTo>
                <a:lnTo>
                  <a:pt x="506" y="397"/>
                </a:lnTo>
                <a:lnTo>
                  <a:pt x="513" y="397"/>
                </a:lnTo>
                <a:lnTo>
                  <a:pt x="519" y="397"/>
                </a:lnTo>
                <a:lnTo>
                  <a:pt x="526" y="397"/>
                </a:lnTo>
                <a:lnTo>
                  <a:pt x="532" y="397"/>
                </a:lnTo>
                <a:lnTo>
                  <a:pt x="538" y="397"/>
                </a:lnTo>
                <a:lnTo>
                  <a:pt x="545" y="397"/>
                </a:lnTo>
                <a:lnTo>
                  <a:pt x="551" y="397"/>
                </a:lnTo>
                <a:lnTo>
                  <a:pt x="558" y="397"/>
                </a:lnTo>
                <a:lnTo>
                  <a:pt x="558" y="0"/>
                </a:lnTo>
                <a:lnTo>
                  <a:pt x="564" y="0"/>
                </a:lnTo>
                <a:lnTo>
                  <a:pt x="570" y="0"/>
                </a:lnTo>
                <a:lnTo>
                  <a:pt x="577" y="0"/>
                </a:lnTo>
                <a:lnTo>
                  <a:pt x="583" y="0"/>
                </a:lnTo>
                <a:lnTo>
                  <a:pt x="590" y="0"/>
                </a:lnTo>
                <a:lnTo>
                  <a:pt x="596" y="0"/>
                </a:lnTo>
                <a:lnTo>
                  <a:pt x="603" y="0"/>
                </a:lnTo>
                <a:lnTo>
                  <a:pt x="609" y="0"/>
                </a:lnTo>
                <a:lnTo>
                  <a:pt x="615" y="0"/>
                </a:lnTo>
                <a:lnTo>
                  <a:pt x="622" y="0"/>
                </a:lnTo>
                <a:lnTo>
                  <a:pt x="628" y="0"/>
                </a:lnTo>
                <a:lnTo>
                  <a:pt x="635" y="0"/>
                </a:lnTo>
                <a:lnTo>
                  <a:pt x="641" y="0"/>
                </a:lnTo>
                <a:lnTo>
                  <a:pt x="647" y="0"/>
                </a:lnTo>
                <a:lnTo>
                  <a:pt x="654" y="0"/>
                </a:lnTo>
                <a:lnTo>
                  <a:pt x="660" y="0"/>
                </a:lnTo>
                <a:lnTo>
                  <a:pt x="667" y="0"/>
                </a:lnTo>
                <a:lnTo>
                  <a:pt x="673" y="0"/>
                </a:lnTo>
                <a:lnTo>
                  <a:pt x="680" y="0"/>
                </a:lnTo>
                <a:lnTo>
                  <a:pt x="686" y="0"/>
                </a:lnTo>
                <a:lnTo>
                  <a:pt x="692" y="0"/>
                </a:lnTo>
                <a:lnTo>
                  <a:pt x="699" y="0"/>
                </a:lnTo>
                <a:lnTo>
                  <a:pt x="705" y="0"/>
                </a:lnTo>
                <a:lnTo>
                  <a:pt x="712" y="0"/>
                </a:lnTo>
                <a:lnTo>
                  <a:pt x="718" y="0"/>
                </a:lnTo>
                <a:lnTo>
                  <a:pt x="724" y="0"/>
                </a:lnTo>
                <a:lnTo>
                  <a:pt x="731" y="0"/>
                </a:lnTo>
                <a:lnTo>
                  <a:pt x="737" y="0"/>
                </a:lnTo>
                <a:lnTo>
                  <a:pt x="744" y="0"/>
                </a:lnTo>
                <a:lnTo>
                  <a:pt x="750" y="0"/>
                </a:lnTo>
                <a:lnTo>
                  <a:pt x="756" y="0"/>
                </a:lnTo>
                <a:lnTo>
                  <a:pt x="763" y="0"/>
                </a:lnTo>
                <a:lnTo>
                  <a:pt x="769" y="0"/>
                </a:lnTo>
                <a:lnTo>
                  <a:pt x="776" y="0"/>
                </a:lnTo>
                <a:lnTo>
                  <a:pt x="782" y="0"/>
                </a:lnTo>
                <a:lnTo>
                  <a:pt x="789" y="0"/>
                </a:lnTo>
                <a:lnTo>
                  <a:pt x="795" y="0"/>
                </a:lnTo>
                <a:lnTo>
                  <a:pt x="801" y="0"/>
                </a:lnTo>
                <a:lnTo>
                  <a:pt x="808" y="0"/>
                </a:lnTo>
                <a:lnTo>
                  <a:pt x="814" y="0"/>
                </a:lnTo>
                <a:lnTo>
                  <a:pt x="821" y="0"/>
                </a:lnTo>
                <a:lnTo>
                  <a:pt x="827" y="0"/>
                </a:lnTo>
                <a:lnTo>
                  <a:pt x="833" y="0"/>
                </a:lnTo>
                <a:lnTo>
                  <a:pt x="840" y="0"/>
                </a:lnTo>
                <a:lnTo>
                  <a:pt x="846" y="0"/>
                </a:lnTo>
                <a:lnTo>
                  <a:pt x="853" y="0"/>
                </a:lnTo>
                <a:lnTo>
                  <a:pt x="859" y="0"/>
                </a:lnTo>
                <a:lnTo>
                  <a:pt x="866" y="0"/>
                </a:lnTo>
                <a:lnTo>
                  <a:pt x="872" y="0"/>
                </a:lnTo>
                <a:lnTo>
                  <a:pt x="878" y="0"/>
                </a:lnTo>
                <a:lnTo>
                  <a:pt x="885" y="0"/>
                </a:lnTo>
                <a:lnTo>
                  <a:pt x="891" y="0"/>
                </a:lnTo>
                <a:lnTo>
                  <a:pt x="898" y="0"/>
                </a:lnTo>
                <a:lnTo>
                  <a:pt x="904" y="0"/>
                </a:lnTo>
                <a:lnTo>
                  <a:pt x="910" y="0"/>
                </a:lnTo>
                <a:lnTo>
                  <a:pt x="917" y="0"/>
                </a:lnTo>
                <a:lnTo>
                  <a:pt x="923" y="0"/>
                </a:lnTo>
                <a:lnTo>
                  <a:pt x="930" y="0"/>
                </a:lnTo>
                <a:lnTo>
                  <a:pt x="936" y="0"/>
                </a:lnTo>
                <a:lnTo>
                  <a:pt x="943" y="0"/>
                </a:lnTo>
                <a:lnTo>
                  <a:pt x="949" y="0"/>
                </a:lnTo>
                <a:lnTo>
                  <a:pt x="955" y="0"/>
                </a:lnTo>
                <a:lnTo>
                  <a:pt x="962" y="0"/>
                </a:lnTo>
                <a:lnTo>
                  <a:pt x="968" y="0"/>
                </a:lnTo>
                <a:lnTo>
                  <a:pt x="975" y="397"/>
                </a:lnTo>
                <a:lnTo>
                  <a:pt x="981" y="397"/>
                </a:lnTo>
                <a:lnTo>
                  <a:pt x="987" y="397"/>
                </a:lnTo>
                <a:lnTo>
                  <a:pt x="994" y="397"/>
                </a:lnTo>
                <a:lnTo>
                  <a:pt x="1000" y="397"/>
                </a:lnTo>
                <a:lnTo>
                  <a:pt x="1007" y="397"/>
                </a:lnTo>
                <a:lnTo>
                  <a:pt x="1013" y="397"/>
                </a:lnTo>
                <a:lnTo>
                  <a:pt x="1019" y="397"/>
                </a:lnTo>
                <a:lnTo>
                  <a:pt x="1026" y="397"/>
                </a:lnTo>
                <a:lnTo>
                  <a:pt x="1032" y="397"/>
                </a:lnTo>
                <a:lnTo>
                  <a:pt x="1039" y="397"/>
                </a:lnTo>
                <a:lnTo>
                  <a:pt x="1045" y="397"/>
                </a:lnTo>
                <a:lnTo>
                  <a:pt x="1052" y="397"/>
                </a:lnTo>
                <a:lnTo>
                  <a:pt x="1058" y="397"/>
                </a:lnTo>
                <a:lnTo>
                  <a:pt x="1064" y="397"/>
                </a:lnTo>
                <a:lnTo>
                  <a:pt x="1071" y="397"/>
                </a:lnTo>
                <a:lnTo>
                  <a:pt x="1077" y="397"/>
                </a:lnTo>
                <a:lnTo>
                  <a:pt x="1084" y="39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897" name="Rectangle 657"/>
          <p:cNvSpPr>
            <a:spLocks noChangeArrowheads="1"/>
          </p:cNvSpPr>
          <p:nvPr/>
        </p:nvSpPr>
        <p:spPr bwMode="auto">
          <a:xfrm>
            <a:off x="3873500" y="5291138"/>
            <a:ext cx="1433513"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BACK DOOR USE               </a:t>
            </a:r>
          </a:p>
        </p:txBody>
      </p:sp>
      <p:sp>
        <p:nvSpPr>
          <p:cNvPr id="1290898" name="Line 658"/>
          <p:cNvSpPr>
            <a:spLocks noChangeShapeType="1"/>
          </p:cNvSpPr>
          <p:nvPr/>
        </p:nvSpPr>
        <p:spPr bwMode="auto">
          <a:xfrm>
            <a:off x="6645275" y="59499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899" name="Line 659"/>
          <p:cNvSpPr>
            <a:spLocks noChangeShapeType="1"/>
          </p:cNvSpPr>
          <p:nvPr/>
        </p:nvSpPr>
        <p:spPr bwMode="auto">
          <a:xfrm>
            <a:off x="6645275" y="53197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00" name="Line 660"/>
          <p:cNvSpPr>
            <a:spLocks noChangeShapeType="1"/>
          </p:cNvSpPr>
          <p:nvPr/>
        </p:nvSpPr>
        <p:spPr bwMode="auto">
          <a:xfrm flipV="1">
            <a:off x="664527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01" name="Line 661"/>
          <p:cNvSpPr>
            <a:spLocks noChangeShapeType="1"/>
          </p:cNvSpPr>
          <p:nvPr/>
        </p:nvSpPr>
        <p:spPr bwMode="auto">
          <a:xfrm flipV="1">
            <a:off x="826452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02" name="Line 662"/>
          <p:cNvSpPr>
            <a:spLocks noChangeShapeType="1"/>
          </p:cNvSpPr>
          <p:nvPr/>
        </p:nvSpPr>
        <p:spPr bwMode="auto">
          <a:xfrm>
            <a:off x="6645275" y="53197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03" name="Line 663"/>
          <p:cNvSpPr>
            <a:spLocks noChangeShapeType="1"/>
          </p:cNvSpPr>
          <p:nvPr/>
        </p:nvSpPr>
        <p:spPr bwMode="auto">
          <a:xfrm>
            <a:off x="8264525"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04" name="Line 664"/>
          <p:cNvSpPr>
            <a:spLocks noChangeShapeType="1"/>
          </p:cNvSpPr>
          <p:nvPr/>
        </p:nvSpPr>
        <p:spPr bwMode="auto">
          <a:xfrm>
            <a:off x="6645275" y="59499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05" name="Line 665"/>
          <p:cNvSpPr>
            <a:spLocks noChangeShapeType="1"/>
          </p:cNvSpPr>
          <p:nvPr/>
        </p:nvSpPr>
        <p:spPr bwMode="auto">
          <a:xfrm flipV="1">
            <a:off x="664527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06" name="Line 666"/>
          <p:cNvSpPr>
            <a:spLocks noChangeShapeType="1"/>
          </p:cNvSpPr>
          <p:nvPr/>
        </p:nvSpPr>
        <p:spPr bwMode="auto">
          <a:xfrm>
            <a:off x="6645275"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07" name="Line 667"/>
          <p:cNvSpPr>
            <a:spLocks noChangeShapeType="1"/>
          </p:cNvSpPr>
          <p:nvPr/>
        </p:nvSpPr>
        <p:spPr bwMode="auto">
          <a:xfrm flipV="1">
            <a:off x="6645275"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08" name="Line 668"/>
          <p:cNvSpPr>
            <a:spLocks noChangeShapeType="1"/>
          </p:cNvSpPr>
          <p:nvPr/>
        </p:nvSpPr>
        <p:spPr bwMode="auto">
          <a:xfrm>
            <a:off x="6645275"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09" name="Rectangle 669"/>
          <p:cNvSpPr>
            <a:spLocks noChangeArrowheads="1"/>
          </p:cNvSpPr>
          <p:nvPr/>
        </p:nvSpPr>
        <p:spPr bwMode="auto">
          <a:xfrm>
            <a:off x="6534150" y="5959475"/>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910" name="Line 670"/>
          <p:cNvSpPr>
            <a:spLocks noChangeShapeType="1"/>
          </p:cNvSpPr>
          <p:nvPr/>
        </p:nvSpPr>
        <p:spPr bwMode="auto">
          <a:xfrm flipV="1">
            <a:off x="7051675"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11" name="Line 671"/>
          <p:cNvSpPr>
            <a:spLocks noChangeShapeType="1"/>
          </p:cNvSpPr>
          <p:nvPr/>
        </p:nvSpPr>
        <p:spPr bwMode="auto">
          <a:xfrm>
            <a:off x="7051675"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12" name="Rectangle 672"/>
          <p:cNvSpPr>
            <a:spLocks noChangeArrowheads="1"/>
          </p:cNvSpPr>
          <p:nvPr/>
        </p:nvSpPr>
        <p:spPr bwMode="auto">
          <a:xfrm>
            <a:off x="6942138" y="5959475"/>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913" name="Line 673"/>
          <p:cNvSpPr>
            <a:spLocks noChangeShapeType="1"/>
          </p:cNvSpPr>
          <p:nvPr/>
        </p:nvSpPr>
        <p:spPr bwMode="auto">
          <a:xfrm flipV="1">
            <a:off x="7459663"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14" name="Line 674"/>
          <p:cNvSpPr>
            <a:spLocks noChangeShapeType="1"/>
          </p:cNvSpPr>
          <p:nvPr/>
        </p:nvSpPr>
        <p:spPr bwMode="auto">
          <a:xfrm>
            <a:off x="7459663"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15" name="Rectangle 675"/>
          <p:cNvSpPr>
            <a:spLocks noChangeArrowheads="1"/>
          </p:cNvSpPr>
          <p:nvPr/>
        </p:nvSpPr>
        <p:spPr bwMode="auto">
          <a:xfrm>
            <a:off x="7313613"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916" name="Line 676"/>
          <p:cNvSpPr>
            <a:spLocks noChangeShapeType="1"/>
          </p:cNvSpPr>
          <p:nvPr/>
        </p:nvSpPr>
        <p:spPr bwMode="auto">
          <a:xfrm flipV="1">
            <a:off x="7856538"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17" name="Line 677"/>
          <p:cNvSpPr>
            <a:spLocks noChangeShapeType="1"/>
          </p:cNvSpPr>
          <p:nvPr/>
        </p:nvSpPr>
        <p:spPr bwMode="auto">
          <a:xfrm>
            <a:off x="7856538"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18" name="Rectangle 678"/>
          <p:cNvSpPr>
            <a:spLocks noChangeArrowheads="1"/>
          </p:cNvSpPr>
          <p:nvPr/>
        </p:nvSpPr>
        <p:spPr bwMode="auto">
          <a:xfrm>
            <a:off x="7712075"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919" name="Line 679"/>
          <p:cNvSpPr>
            <a:spLocks noChangeShapeType="1"/>
          </p:cNvSpPr>
          <p:nvPr/>
        </p:nvSpPr>
        <p:spPr bwMode="auto">
          <a:xfrm flipV="1">
            <a:off x="8264525" y="59277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20" name="Line 680"/>
          <p:cNvSpPr>
            <a:spLocks noChangeShapeType="1"/>
          </p:cNvSpPr>
          <p:nvPr/>
        </p:nvSpPr>
        <p:spPr bwMode="auto">
          <a:xfrm>
            <a:off x="8264525" y="5319713"/>
            <a:ext cx="0" cy="206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21" name="Rectangle 681"/>
          <p:cNvSpPr>
            <a:spLocks noChangeArrowheads="1"/>
          </p:cNvSpPr>
          <p:nvPr/>
        </p:nvSpPr>
        <p:spPr bwMode="auto">
          <a:xfrm>
            <a:off x="8120063" y="5959475"/>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922" name="Line 682"/>
          <p:cNvSpPr>
            <a:spLocks noChangeShapeType="1"/>
          </p:cNvSpPr>
          <p:nvPr/>
        </p:nvSpPr>
        <p:spPr bwMode="auto">
          <a:xfrm>
            <a:off x="6645275" y="5949950"/>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23" name="Line 683"/>
          <p:cNvSpPr>
            <a:spLocks noChangeShapeType="1"/>
          </p:cNvSpPr>
          <p:nvPr/>
        </p:nvSpPr>
        <p:spPr bwMode="auto">
          <a:xfrm flipH="1">
            <a:off x="8247063" y="59499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24" name="Rectangle 684"/>
          <p:cNvSpPr>
            <a:spLocks noChangeArrowheads="1"/>
          </p:cNvSpPr>
          <p:nvPr/>
        </p:nvSpPr>
        <p:spPr bwMode="auto">
          <a:xfrm>
            <a:off x="6454775" y="5816600"/>
            <a:ext cx="2317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925" name="Line 685"/>
          <p:cNvSpPr>
            <a:spLocks noChangeShapeType="1"/>
          </p:cNvSpPr>
          <p:nvPr/>
        </p:nvSpPr>
        <p:spPr bwMode="auto">
          <a:xfrm>
            <a:off x="6645275" y="5640388"/>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26" name="Line 686"/>
          <p:cNvSpPr>
            <a:spLocks noChangeShapeType="1"/>
          </p:cNvSpPr>
          <p:nvPr/>
        </p:nvSpPr>
        <p:spPr bwMode="auto">
          <a:xfrm flipH="1">
            <a:off x="8247063" y="56403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27" name="Rectangle 687"/>
          <p:cNvSpPr>
            <a:spLocks noChangeArrowheads="1"/>
          </p:cNvSpPr>
          <p:nvPr/>
        </p:nvSpPr>
        <p:spPr bwMode="auto">
          <a:xfrm>
            <a:off x="6327775" y="5507038"/>
            <a:ext cx="3714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100</a:t>
            </a:r>
          </a:p>
        </p:txBody>
      </p:sp>
      <p:sp>
        <p:nvSpPr>
          <p:cNvPr id="1290928" name="Line 688"/>
          <p:cNvSpPr>
            <a:spLocks noChangeShapeType="1"/>
          </p:cNvSpPr>
          <p:nvPr/>
        </p:nvSpPr>
        <p:spPr bwMode="auto">
          <a:xfrm>
            <a:off x="6645275" y="5319713"/>
            <a:ext cx="1587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29" name="Line 689"/>
          <p:cNvSpPr>
            <a:spLocks noChangeShapeType="1"/>
          </p:cNvSpPr>
          <p:nvPr/>
        </p:nvSpPr>
        <p:spPr bwMode="auto">
          <a:xfrm flipH="1">
            <a:off x="8247063" y="53197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30" name="Rectangle 690"/>
          <p:cNvSpPr>
            <a:spLocks noChangeArrowheads="1"/>
          </p:cNvSpPr>
          <p:nvPr/>
        </p:nvSpPr>
        <p:spPr bwMode="auto">
          <a:xfrm>
            <a:off x="6327775" y="5186363"/>
            <a:ext cx="37147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200</a:t>
            </a:r>
          </a:p>
        </p:txBody>
      </p:sp>
      <p:sp>
        <p:nvSpPr>
          <p:cNvPr id="1290931" name="Line 691"/>
          <p:cNvSpPr>
            <a:spLocks noChangeShapeType="1"/>
          </p:cNvSpPr>
          <p:nvPr/>
        </p:nvSpPr>
        <p:spPr bwMode="auto">
          <a:xfrm>
            <a:off x="6645275" y="5949950"/>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32" name="Line 692"/>
          <p:cNvSpPr>
            <a:spLocks noChangeShapeType="1"/>
          </p:cNvSpPr>
          <p:nvPr/>
        </p:nvSpPr>
        <p:spPr bwMode="auto">
          <a:xfrm>
            <a:off x="6645275" y="5319713"/>
            <a:ext cx="1619250"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33" name="Line 693"/>
          <p:cNvSpPr>
            <a:spLocks noChangeShapeType="1"/>
          </p:cNvSpPr>
          <p:nvPr/>
        </p:nvSpPr>
        <p:spPr bwMode="auto">
          <a:xfrm flipV="1">
            <a:off x="664527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34" name="Line 694"/>
          <p:cNvSpPr>
            <a:spLocks noChangeShapeType="1"/>
          </p:cNvSpPr>
          <p:nvPr/>
        </p:nvSpPr>
        <p:spPr bwMode="auto">
          <a:xfrm flipV="1">
            <a:off x="8264525" y="53197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35" name="Line 695"/>
          <p:cNvSpPr>
            <a:spLocks noChangeShapeType="1"/>
          </p:cNvSpPr>
          <p:nvPr/>
        </p:nvSpPr>
        <p:spPr bwMode="auto">
          <a:xfrm>
            <a:off x="6645275" y="59499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36" name="Line 696"/>
          <p:cNvSpPr>
            <a:spLocks noChangeShapeType="1"/>
          </p:cNvSpPr>
          <p:nvPr/>
        </p:nvSpPr>
        <p:spPr bwMode="auto">
          <a:xfrm>
            <a:off x="8264525" y="53197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37" name="Freeform 697"/>
          <p:cNvSpPr>
            <a:spLocks/>
          </p:cNvSpPr>
          <p:nvPr/>
        </p:nvSpPr>
        <p:spPr bwMode="auto">
          <a:xfrm>
            <a:off x="6707188" y="5507038"/>
            <a:ext cx="1541462" cy="444500"/>
          </a:xfrm>
          <a:custGeom>
            <a:avLst/>
            <a:gdLst/>
            <a:ahLst/>
            <a:cxnLst>
              <a:cxn ang="0">
                <a:pos x="20" y="279"/>
              </a:cxn>
              <a:cxn ang="0">
                <a:pos x="32" y="7"/>
              </a:cxn>
              <a:cxn ang="0">
                <a:pos x="39" y="279"/>
              </a:cxn>
              <a:cxn ang="0">
                <a:pos x="65" y="279"/>
              </a:cxn>
              <a:cxn ang="0">
                <a:pos x="90" y="279"/>
              </a:cxn>
              <a:cxn ang="0">
                <a:pos x="116" y="279"/>
              </a:cxn>
              <a:cxn ang="0">
                <a:pos x="142" y="279"/>
              </a:cxn>
              <a:cxn ang="0">
                <a:pos x="161" y="7"/>
              </a:cxn>
              <a:cxn ang="0">
                <a:pos x="167" y="279"/>
              </a:cxn>
              <a:cxn ang="0">
                <a:pos x="186" y="279"/>
              </a:cxn>
              <a:cxn ang="0">
                <a:pos x="212" y="279"/>
              </a:cxn>
              <a:cxn ang="0">
                <a:pos x="238" y="279"/>
              </a:cxn>
              <a:cxn ang="0">
                <a:pos x="263" y="279"/>
              </a:cxn>
              <a:cxn ang="0">
                <a:pos x="289" y="279"/>
              </a:cxn>
              <a:cxn ang="0">
                <a:pos x="308" y="272"/>
              </a:cxn>
              <a:cxn ang="0">
                <a:pos x="334" y="272"/>
              </a:cxn>
              <a:cxn ang="0">
                <a:pos x="360" y="272"/>
              </a:cxn>
              <a:cxn ang="0">
                <a:pos x="385" y="272"/>
              </a:cxn>
              <a:cxn ang="0">
                <a:pos x="405" y="265"/>
              </a:cxn>
              <a:cxn ang="0">
                <a:pos x="430" y="258"/>
              </a:cxn>
              <a:cxn ang="0">
                <a:pos x="449" y="251"/>
              </a:cxn>
              <a:cxn ang="0">
                <a:pos x="469" y="258"/>
              </a:cxn>
              <a:cxn ang="0">
                <a:pos x="488" y="251"/>
              </a:cxn>
              <a:cxn ang="0">
                <a:pos x="507" y="258"/>
              </a:cxn>
              <a:cxn ang="0">
                <a:pos x="526" y="258"/>
              </a:cxn>
              <a:cxn ang="0">
                <a:pos x="552" y="258"/>
              </a:cxn>
              <a:cxn ang="0">
                <a:pos x="565" y="237"/>
              </a:cxn>
              <a:cxn ang="0">
                <a:pos x="571" y="230"/>
              </a:cxn>
              <a:cxn ang="0">
                <a:pos x="591" y="223"/>
              </a:cxn>
              <a:cxn ang="0">
                <a:pos x="610" y="251"/>
              </a:cxn>
              <a:cxn ang="0">
                <a:pos x="635" y="251"/>
              </a:cxn>
              <a:cxn ang="0">
                <a:pos x="648" y="230"/>
              </a:cxn>
              <a:cxn ang="0">
                <a:pos x="655" y="230"/>
              </a:cxn>
              <a:cxn ang="0">
                <a:pos x="668" y="230"/>
              </a:cxn>
              <a:cxn ang="0">
                <a:pos x="680" y="223"/>
              </a:cxn>
              <a:cxn ang="0">
                <a:pos x="687" y="244"/>
              </a:cxn>
              <a:cxn ang="0">
                <a:pos x="693" y="223"/>
              </a:cxn>
              <a:cxn ang="0">
                <a:pos x="700" y="244"/>
              </a:cxn>
              <a:cxn ang="0">
                <a:pos x="719" y="251"/>
              </a:cxn>
              <a:cxn ang="0">
                <a:pos x="738" y="258"/>
              </a:cxn>
              <a:cxn ang="0">
                <a:pos x="757" y="251"/>
              </a:cxn>
              <a:cxn ang="0">
                <a:pos x="777" y="265"/>
              </a:cxn>
              <a:cxn ang="0">
                <a:pos x="802" y="258"/>
              </a:cxn>
              <a:cxn ang="0">
                <a:pos x="822" y="272"/>
              </a:cxn>
              <a:cxn ang="0">
                <a:pos x="847" y="272"/>
              </a:cxn>
              <a:cxn ang="0">
                <a:pos x="866" y="279"/>
              </a:cxn>
              <a:cxn ang="0">
                <a:pos x="892" y="279"/>
              </a:cxn>
              <a:cxn ang="0">
                <a:pos x="918" y="279"/>
              </a:cxn>
              <a:cxn ang="0">
                <a:pos x="943" y="279"/>
              </a:cxn>
              <a:cxn ang="0">
                <a:pos x="969" y="279"/>
              </a:cxn>
              <a:cxn ang="0">
                <a:pos x="995" y="279"/>
              </a:cxn>
              <a:cxn ang="0">
                <a:pos x="1001" y="56"/>
              </a:cxn>
              <a:cxn ang="0">
                <a:pos x="1008" y="202"/>
              </a:cxn>
              <a:cxn ang="0">
                <a:pos x="1027" y="279"/>
              </a:cxn>
              <a:cxn ang="0">
                <a:pos x="1052" y="279"/>
              </a:cxn>
              <a:cxn ang="0">
                <a:pos x="1078" y="279"/>
              </a:cxn>
            </a:cxnLst>
            <a:rect l="0" t="0" r="r" b="b"/>
            <a:pathLst>
              <a:path w="1092" h="280">
                <a:moveTo>
                  <a:pt x="0" y="279"/>
                </a:moveTo>
                <a:lnTo>
                  <a:pt x="7" y="279"/>
                </a:lnTo>
                <a:lnTo>
                  <a:pt x="13" y="279"/>
                </a:lnTo>
                <a:lnTo>
                  <a:pt x="20" y="279"/>
                </a:lnTo>
                <a:lnTo>
                  <a:pt x="26" y="279"/>
                </a:lnTo>
                <a:lnTo>
                  <a:pt x="26" y="111"/>
                </a:lnTo>
                <a:lnTo>
                  <a:pt x="32" y="42"/>
                </a:lnTo>
                <a:lnTo>
                  <a:pt x="32" y="7"/>
                </a:lnTo>
                <a:lnTo>
                  <a:pt x="32" y="111"/>
                </a:lnTo>
                <a:lnTo>
                  <a:pt x="39" y="111"/>
                </a:lnTo>
                <a:lnTo>
                  <a:pt x="39" y="237"/>
                </a:lnTo>
                <a:lnTo>
                  <a:pt x="39" y="279"/>
                </a:lnTo>
                <a:lnTo>
                  <a:pt x="45" y="279"/>
                </a:lnTo>
                <a:lnTo>
                  <a:pt x="52" y="279"/>
                </a:lnTo>
                <a:lnTo>
                  <a:pt x="58" y="279"/>
                </a:lnTo>
                <a:lnTo>
                  <a:pt x="65" y="279"/>
                </a:lnTo>
                <a:lnTo>
                  <a:pt x="71" y="279"/>
                </a:lnTo>
                <a:lnTo>
                  <a:pt x="77" y="279"/>
                </a:lnTo>
                <a:lnTo>
                  <a:pt x="84" y="279"/>
                </a:lnTo>
                <a:lnTo>
                  <a:pt x="90" y="279"/>
                </a:lnTo>
                <a:lnTo>
                  <a:pt x="97" y="279"/>
                </a:lnTo>
                <a:lnTo>
                  <a:pt x="103" y="279"/>
                </a:lnTo>
                <a:lnTo>
                  <a:pt x="109" y="279"/>
                </a:lnTo>
                <a:lnTo>
                  <a:pt x="116" y="279"/>
                </a:lnTo>
                <a:lnTo>
                  <a:pt x="122" y="279"/>
                </a:lnTo>
                <a:lnTo>
                  <a:pt x="129" y="279"/>
                </a:lnTo>
                <a:lnTo>
                  <a:pt x="135" y="279"/>
                </a:lnTo>
                <a:lnTo>
                  <a:pt x="142" y="279"/>
                </a:lnTo>
                <a:lnTo>
                  <a:pt x="148" y="279"/>
                </a:lnTo>
                <a:lnTo>
                  <a:pt x="154" y="279"/>
                </a:lnTo>
                <a:lnTo>
                  <a:pt x="161" y="272"/>
                </a:lnTo>
                <a:lnTo>
                  <a:pt x="161" y="7"/>
                </a:lnTo>
                <a:lnTo>
                  <a:pt x="161" y="111"/>
                </a:lnTo>
                <a:lnTo>
                  <a:pt x="167" y="111"/>
                </a:lnTo>
                <a:lnTo>
                  <a:pt x="167" y="244"/>
                </a:lnTo>
                <a:lnTo>
                  <a:pt x="167" y="279"/>
                </a:lnTo>
                <a:lnTo>
                  <a:pt x="167" y="111"/>
                </a:lnTo>
                <a:lnTo>
                  <a:pt x="174" y="279"/>
                </a:lnTo>
                <a:lnTo>
                  <a:pt x="180" y="279"/>
                </a:lnTo>
                <a:lnTo>
                  <a:pt x="186" y="279"/>
                </a:lnTo>
                <a:lnTo>
                  <a:pt x="193" y="279"/>
                </a:lnTo>
                <a:lnTo>
                  <a:pt x="199" y="279"/>
                </a:lnTo>
                <a:lnTo>
                  <a:pt x="206" y="279"/>
                </a:lnTo>
                <a:lnTo>
                  <a:pt x="212" y="279"/>
                </a:lnTo>
                <a:lnTo>
                  <a:pt x="219" y="279"/>
                </a:lnTo>
                <a:lnTo>
                  <a:pt x="225" y="279"/>
                </a:lnTo>
                <a:lnTo>
                  <a:pt x="231" y="279"/>
                </a:lnTo>
                <a:lnTo>
                  <a:pt x="238" y="279"/>
                </a:lnTo>
                <a:lnTo>
                  <a:pt x="244" y="279"/>
                </a:lnTo>
                <a:lnTo>
                  <a:pt x="251" y="279"/>
                </a:lnTo>
                <a:lnTo>
                  <a:pt x="257" y="279"/>
                </a:lnTo>
                <a:lnTo>
                  <a:pt x="263" y="279"/>
                </a:lnTo>
                <a:lnTo>
                  <a:pt x="270" y="279"/>
                </a:lnTo>
                <a:lnTo>
                  <a:pt x="276" y="279"/>
                </a:lnTo>
                <a:lnTo>
                  <a:pt x="283" y="279"/>
                </a:lnTo>
                <a:lnTo>
                  <a:pt x="289" y="279"/>
                </a:lnTo>
                <a:lnTo>
                  <a:pt x="289" y="272"/>
                </a:lnTo>
                <a:lnTo>
                  <a:pt x="295" y="272"/>
                </a:lnTo>
                <a:lnTo>
                  <a:pt x="302" y="272"/>
                </a:lnTo>
                <a:lnTo>
                  <a:pt x="308" y="272"/>
                </a:lnTo>
                <a:lnTo>
                  <a:pt x="315" y="272"/>
                </a:lnTo>
                <a:lnTo>
                  <a:pt x="321" y="272"/>
                </a:lnTo>
                <a:lnTo>
                  <a:pt x="328" y="272"/>
                </a:lnTo>
                <a:lnTo>
                  <a:pt x="334" y="272"/>
                </a:lnTo>
                <a:lnTo>
                  <a:pt x="340" y="272"/>
                </a:lnTo>
                <a:lnTo>
                  <a:pt x="347" y="272"/>
                </a:lnTo>
                <a:lnTo>
                  <a:pt x="353" y="272"/>
                </a:lnTo>
                <a:lnTo>
                  <a:pt x="360" y="272"/>
                </a:lnTo>
                <a:lnTo>
                  <a:pt x="366" y="272"/>
                </a:lnTo>
                <a:lnTo>
                  <a:pt x="372" y="272"/>
                </a:lnTo>
                <a:lnTo>
                  <a:pt x="379" y="272"/>
                </a:lnTo>
                <a:lnTo>
                  <a:pt x="385" y="272"/>
                </a:lnTo>
                <a:lnTo>
                  <a:pt x="385" y="265"/>
                </a:lnTo>
                <a:lnTo>
                  <a:pt x="392" y="265"/>
                </a:lnTo>
                <a:lnTo>
                  <a:pt x="398" y="265"/>
                </a:lnTo>
                <a:lnTo>
                  <a:pt x="405" y="265"/>
                </a:lnTo>
                <a:lnTo>
                  <a:pt x="411" y="265"/>
                </a:lnTo>
                <a:lnTo>
                  <a:pt x="417" y="265"/>
                </a:lnTo>
                <a:lnTo>
                  <a:pt x="424" y="258"/>
                </a:lnTo>
                <a:lnTo>
                  <a:pt x="430" y="258"/>
                </a:lnTo>
                <a:lnTo>
                  <a:pt x="430" y="251"/>
                </a:lnTo>
                <a:lnTo>
                  <a:pt x="437" y="251"/>
                </a:lnTo>
                <a:lnTo>
                  <a:pt x="443" y="251"/>
                </a:lnTo>
                <a:lnTo>
                  <a:pt x="449" y="251"/>
                </a:lnTo>
                <a:lnTo>
                  <a:pt x="456" y="251"/>
                </a:lnTo>
                <a:lnTo>
                  <a:pt x="462" y="251"/>
                </a:lnTo>
                <a:lnTo>
                  <a:pt x="469" y="251"/>
                </a:lnTo>
                <a:lnTo>
                  <a:pt x="469" y="258"/>
                </a:lnTo>
                <a:lnTo>
                  <a:pt x="475" y="258"/>
                </a:lnTo>
                <a:lnTo>
                  <a:pt x="482" y="258"/>
                </a:lnTo>
                <a:lnTo>
                  <a:pt x="482" y="251"/>
                </a:lnTo>
                <a:lnTo>
                  <a:pt x="488" y="251"/>
                </a:lnTo>
                <a:lnTo>
                  <a:pt x="494" y="251"/>
                </a:lnTo>
                <a:lnTo>
                  <a:pt x="494" y="258"/>
                </a:lnTo>
                <a:lnTo>
                  <a:pt x="501" y="258"/>
                </a:lnTo>
                <a:lnTo>
                  <a:pt x="507" y="258"/>
                </a:lnTo>
                <a:lnTo>
                  <a:pt x="514" y="258"/>
                </a:lnTo>
                <a:lnTo>
                  <a:pt x="520" y="251"/>
                </a:lnTo>
                <a:lnTo>
                  <a:pt x="526" y="251"/>
                </a:lnTo>
                <a:lnTo>
                  <a:pt x="526" y="258"/>
                </a:lnTo>
                <a:lnTo>
                  <a:pt x="533" y="258"/>
                </a:lnTo>
                <a:lnTo>
                  <a:pt x="539" y="258"/>
                </a:lnTo>
                <a:lnTo>
                  <a:pt x="546" y="258"/>
                </a:lnTo>
                <a:lnTo>
                  <a:pt x="552" y="258"/>
                </a:lnTo>
                <a:lnTo>
                  <a:pt x="552" y="244"/>
                </a:lnTo>
                <a:lnTo>
                  <a:pt x="558" y="244"/>
                </a:lnTo>
                <a:lnTo>
                  <a:pt x="565" y="244"/>
                </a:lnTo>
                <a:lnTo>
                  <a:pt x="565" y="237"/>
                </a:lnTo>
                <a:lnTo>
                  <a:pt x="565" y="230"/>
                </a:lnTo>
                <a:lnTo>
                  <a:pt x="571" y="230"/>
                </a:lnTo>
                <a:lnTo>
                  <a:pt x="571" y="237"/>
                </a:lnTo>
                <a:lnTo>
                  <a:pt x="571" y="230"/>
                </a:lnTo>
                <a:lnTo>
                  <a:pt x="578" y="230"/>
                </a:lnTo>
                <a:lnTo>
                  <a:pt x="584" y="230"/>
                </a:lnTo>
                <a:lnTo>
                  <a:pt x="591" y="230"/>
                </a:lnTo>
                <a:lnTo>
                  <a:pt x="591" y="223"/>
                </a:lnTo>
                <a:lnTo>
                  <a:pt x="597" y="223"/>
                </a:lnTo>
                <a:lnTo>
                  <a:pt x="603" y="244"/>
                </a:lnTo>
                <a:lnTo>
                  <a:pt x="610" y="244"/>
                </a:lnTo>
                <a:lnTo>
                  <a:pt x="610" y="251"/>
                </a:lnTo>
                <a:lnTo>
                  <a:pt x="616" y="251"/>
                </a:lnTo>
                <a:lnTo>
                  <a:pt x="623" y="251"/>
                </a:lnTo>
                <a:lnTo>
                  <a:pt x="629" y="251"/>
                </a:lnTo>
                <a:lnTo>
                  <a:pt x="635" y="251"/>
                </a:lnTo>
                <a:lnTo>
                  <a:pt x="635" y="244"/>
                </a:lnTo>
                <a:lnTo>
                  <a:pt x="642" y="244"/>
                </a:lnTo>
                <a:lnTo>
                  <a:pt x="648" y="244"/>
                </a:lnTo>
                <a:lnTo>
                  <a:pt x="648" y="230"/>
                </a:lnTo>
                <a:lnTo>
                  <a:pt x="655" y="230"/>
                </a:lnTo>
                <a:lnTo>
                  <a:pt x="655" y="237"/>
                </a:lnTo>
                <a:lnTo>
                  <a:pt x="655" y="244"/>
                </a:lnTo>
                <a:lnTo>
                  <a:pt x="655" y="230"/>
                </a:lnTo>
                <a:lnTo>
                  <a:pt x="661" y="230"/>
                </a:lnTo>
                <a:lnTo>
                  <a:pt x="668" y="230"/>
                </a:lnTo>
                <a:lnTo>
                  <a:pt x="668" y="209"/>
                </a:lnTo>
                <a:lnTo>
                  <a:pt x="668" y="230"/>
                </a:lnTo>
                <a:lnTo>
                  <a:pt x="674" y="237"/>
                </a:lnTo>
                <a:lnTo>
                  <a:pt x="680" y="237"/>
                </a:lnTo>
                <a:lnTo>
                  <a:pt x="680" y="230"/>
                </a:lnTo>
                <a:lnTo>
                  <a:pt x="680" y="223"/>
                </a:lnTo>
                <a:lnTo>
                  <a:pt x="687" y="216"/>
                </a:lnTo>
                <a:lnTo>
                  <a:pt x="687" y="223"/>
                </a:lnTo>
                <a:lnTo>
                  <a:pt x="687" y="230"/>
                </a:lnTo>
                <a:lnTo>
                  <a:pt x="687" y="244"/>
                </a:lnTo>
                <a:lnTo>
                  <a:pt x="687" y="230"/>
                </a:lnTo>
                <a:lnTo>
                  <a:pt x="687" y="223"/>
                </a:lnTo>
                <a:lnTo>
                  <a:pt x="687" y="216"/>
                </a:lnTo>
                <a:lnTo>
                  <a:pt x="693" y="223"/>
                </a:lnTo>
                <a:lnTo>
                  <a:pt x="693" y="230"/>
                </a:lnTo>
                <a:lnTo>
                  <a:pt x="693" y="237"/>
                </a:lnTo>
                <a:lnTo>
                  <a:pt x="693" y="244"/>
                </a:lnTo>
                <a:lnTo>
                  <a:pt x="700" y="244"/>
                </a:lnTo>
                <a:lnTo>
                  <a:pt x="706" y="244"/>
                </a:lnTo>
                <a:lnTo>
                  <a:pt x="706" y="251"/>
                </a:lnTo>
                <a:lnTo>
                  <a:pt x="712" y="251"/>
                </a:lnTo>
                <a:lnTo>
                  <a:pt x="719" y="251"/>
                </a:lnTo>
                <a:lnTo>
                  <a:pt x="725" y="251"/>
                </a:lnTo>
                <a:lnTo>
                  <a:pt x="732" y="251"/>
                </a:lnTo>
                <a:lnTo>
                  <a:pt x="732" y="258"/>
                </a:lnTo>
                <a:lnTo>
                  <a:pt x="738" y="258"/>
                </a:lnTo>
                <a:lnTo>
                  <a:pt x="745" y="258"/>
                </a:lnTo>
                <a:lnTo>
                  <a:pt x="745" y="251"/>
                </a:lnTo>
                <a:lnTo>
                  <a:pt x="751" y="251"/>
                </a:lnTo>
                <a:lnTo>
                  <a:pt x="757" y="251"/>
                </a:lnTo>
                <a:lnTo>
                  <a:pt x="757" y="265"/>
                </a:lnTo>
                <a:lnTo>
                  <a:pt x="764" y="265"/>
                </a:lnTo>
                <a:lnTo>
                  <a:pt x="770" y="265"/>
                </a:lnTo>
                <a:lnTo>
                  <a:pt x="777" y="265"/>
                </a:lnTo>
                <a:lnTo>
                  <a:pt x="783" y="258"/>
                </a:lnTo>
                <a:lnTo>
                  <a:pt x="789" y="258"/>
                </a:lnTo>
                <a:lnTo>
                  <a:pt x="796" y="258"/>
                </a:lnTo>
                <a:lnTo>
                  <a:pt x="802" y="258"/>
                </a:lnTo>
                <a:lnTo>
                  <a:pt x="802" y="272"/>
                </a:lnTo>
                <a:lnTo>
                  <a:pt x="809" y="272"/>
                </a:lnTo>
                <a:lnTo>
                  <a:pt x="815" y="272"/>
                </a:lnTo>
                <a:lnTo>
                  <a:pt x="822" y="272"/>
                </a:lnTo>
                <a:lnTo>
                  <a:pt x="828" y="272"/>
                </a:lnTo>
                <a:lnTo>
                  <a:pt x="834" y="272"/>
                </a:lnTo>
                <a:lnTo>
                  <a:pt x="841" y="272"/>
                </a:lnTo>
                <a:lnTo>
                  <a:pt x="847" y="272"/>
                </a:lnTo>
                <a:lnTo>
                  <a:pt x="854" y="272"/>
                </a:lnTo>
                <a:lnTo>
                  <a:pt x="854" y="279"/>
                </a:lnTo>
                <a:lnTo>
                  <a:pt x="860" y="279"/>
                </a:lnTo>
                <a:lnTo>
                  <a:pt x="866" y="279"/>
                </a:lnTo>
                <a:lnTo>
                  <a:pt x="873" y="279"/>
                </a:lnTo>
                <a:lnTo>
                  <a:pt x="879" y="279"/>
                </a:lnTo>
                <a:lnTo>
                  <a:pt x="886" y="279"/>
                </a:lnTo>
                <a:lnTo>
                  <a:pt x="892" y="279"/>
                </a:lnTo>
                <a:lnTo>
                  <a:pt x="898" y="279"/>
                </a:lnTo>
                <a:lnTo>
                  <a:pt x="905" y="279"/>
                </a:lnTo>
                <a:lnTo>
                  <a:pt x="911" y="279"/>
                </a:lnTo>
                <a:lnTo>
                  <a:pt x="918" y="279"/>
                </a:lnTo>
                <a:lnTo>
                  <a:pt x="924" y="279"/>
                </a:lnTo>
                <a:lnTo>
                  <a:pt x="931" y="279"/>
                </a:lnTo>
                <a:lnTo>
                  <a:pt x="937" y="279"/>
                </a:lnTo>
                <a:lnTo>
                  <a:pt x="943" y="279"/>
                </a:lnTo>
                <a:lnTo>
                  <a:pt x="950" y="279"/>
                </a:lnTo>
                <a:lnTo>
                  <a:pt x="956" y="279"/>
                </a:lnTo>
                <a:lnTo>
                  <a:pt x="963" y="279"/>
                </a:lnTo>
                <a:lnTo>
                  <a:pt x="969" y="279"/>
                </a:lnTo>
                <a:lnTo>
                  <a:pt x="975" y="279"/>
                </a:lnTo>
                <a:lnTo>
                  <a:pt x="982" y="279"/>
                </a:lnTo>
                <a:lnTo>
                  <a:pt x="988" y="279"/>
                </a:lnTo>
                <a:lnTo>
                  <a:pt x="995" y="279"/>
                </a:lnTo>
                <a:lnTo>
                  <a:pt x="995" y="202"/>
                </a:lnTo>
                <a:lnTo>
                  <a:pt x="995" y="139"/>
                </a:lnTo>
                <a:lnTo>
                  <a:pt x="1001" y="0"/>
                </a:lnTo>
                <a:lnTo>
                  <a:pt x="1001" y="56"/>
                </a:lnTo>
                <a:lnTo>
                  <a:pt x="1001" y="202"/>
                </a:lnTo>
                <a:lnTo>
                  <a:pt x="1001" y="279"/>
                </a:lnTo>
                <a:lnTo>
                  <a:pt x="1001" y="202"/>
                </a:lnTo>
                <a:lnTo>
                  <a:pt x="1008" y="202"/>
                </a:lnTo>
                <a:lnTo>
                  <a:pt x="1008" y="279"/>
                </a:lnTo>
                <a:lnTo>
                  <a:pt x="1014" y="279"/>
                </a:lnTo>
                <a:lnTo>
                  <a:pt x="1020" y="279"/>
                </a:lnTo>
                <a:lnTo>
                  <a:pt x="1027" y="279"/>
                </a:lnTo>
                <a:lnTo>
                  <a:pt x="1033" y="279"/>
                </a:lnTo>
                <a:lnTo>
                  <a:pt x="1040" y="279"/>
                </a:lnTo>
                <a:lnTo>
                  <a:pt x="1046" y="279"/>
                </a:lnTo>
                <a:lnTo>
                  <a:pt x="1052" y="279"/>
                </a:lnTo>
                <a:lnTo>
                  <a:pt x="1059" y="279"/>
                </a:lnTo>
                <a:lnTo>
                  <a:pt x="1065" y="279"/>
                </a:lnTo>
                <a:lnTo>
                  <a:pt x="1072" y="279"/>
                </a:lnTo>
                <a:lnTo>
                  <a:pt x="1078" y="279"/>
                </a:lnTo>
                <a:lnTo>
                  <a:pt x="1085" y="279"/>
                </a:lnTo>
                <a:lnTo>
                  <a:pt x="1091" y="279"/>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938" name="Rectangle 698"/>
          <p:cNvSpPr>
            <a:spLocks noChangeArrowheads="1"/>
          </p:cNvSpPr>
          <p:nvPr/>
        </p:nvSpPr>
        <p:spPr bwMode="auto">
          <a:xfrm>
            <a:off x="6597650" y="5291138"/>
            <a:ext cx="1592263"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BEDROOM: Bedside Lamp       </a:t>
            </a:r>
          </a:p>
        </p:txBody>
      </p:sp>
      <p:sp>
        <p:nvSpPr>
          <p:cNvPr id="1290939" name="Line 699"/>
          <p:cNvSpPr>
            <a:spLocks noChangeShapeType="1"/>
          </p:cNvSpPr>
          <p:nvPr/>
        </p:nvSpPr>
        <p:spPr bwMode="auto">
          <a:xfrm>
            <a:off x="3919538"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0" name="Line 700"/>
          <p:cNvSpPr>
            <a:spLocks noChangeShapeType="1"/>
          </p:cNvSpPr>
          <p:nvPr/>
        </p:nvSpPr>
        <p:spPr bwMode="auto">
          <a:xfrm>
            <a:off x="3919538" y="6842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1" name="Line 701"/>
          <p:cNvSpPr>
            <a:spLocks noChangeShapeType="1"/>
          </p:cNvSpPr>
          <p:nvPr/>
        </p:nvSpPr>
        <p:spPr bwMode="auto">
          <a:xfrm flipV="1">
            <a:off x="3919538"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42" name="Line 702"/>
          <p:cNvSpPr>
            <a:spLocks noChangeShapeType="1"/>
          </p:cNvSpPr>
          <p:nvPr/>
        </p:nvSpPr>
        <p:spPr bwMode="auto">
          <a:xfrm flipV="1">
            <a:off x="5530850"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43" name="Line 703"/>
          <p:cNvSpPr>
            <a:spLocks noChangeShapeType="1"/>
          </p:cNvSpPr>
          <p:nvPr/>
        </p:nvSpPr>
        <p:spPr bwMode="auto">
          <a:xfrm>
            <a:off x="3919538" y="684213"/>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4" name="Line 704"/>
          <p:cNvSpPr>
            <a:spLocks noChangeShapeType="1"/>
          </p:cNvSpPr>
          <p:nvPr/>
        </p:nvSpPr>
        <p:spPr bwMode="auto">
          <a:xfrm>
            <a:off x="5530850" y="1314450"/>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5" name="Line 705"/>
          <p:cNvSpPr>
            <a:spLocks noChangeShapeType="1"/>
          </p:cNvSpPr>
          <p:nvPr/>
        </p:nvSpPr>
        <p:spPr bwMode="auto">
          <a:xfrm>
            <a:off x="3919538"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6" name="Line 706"/>
          <p:cNvSpPr>
            <a:spLocks noChangeShapeType="1"/>
          </p:cNvSpPr>
          <p:nvPr/>
        </p:nvSpPr>
        <p:spPr bwMode="auto">
          <a:xfrm flipV="1">
            <a:off x="3919538"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47" name="Line 707"/>
          <p:cNvSpPr>
            <a:spLocks noChangeShapeType="1"/>
          </p:cNvSpPr>
          <p:nvPr/>
        </p:nvSpPr>
        <p:spPr bwMode="auto">
          <a:xfrm>
            <a:off x="3919538" y="131445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48" name="Line 708"/>
          <p:cNvSpPr>
            <a:spLocks noChangeShapeType="1"/>
          </p:cNvSpPr>
          <p:nvPr/>
        </p:nvSpPr>
        <p:spPr bwMode="auto">
          <a:xfrm flipV="1">
            <a:off x="3919538"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49" name="Line 709"/>
          <p:cNvSpPr>
            <a:spLocks noChangeShapeType="1"/>
          </p:cNvSpPr>
          <p:nvPr/>
        </p:nvSpPr>
        <p:spPr bwMode="auto">
          <a:xfrm>
            <a:off x="3919538"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0" name="Rectangle 710"/>
          <p:cNvSpPr>
            <a:spLocks noChangeArrowheads="1"/>
          </p:cNvSpPr>
          <p:nvPr/>
        </p:nvSpPr>
        <p:spPr bwMode="auto">
          <a:xfrm>
            <a:off x="3810000" y="1325563"/>
            <a:ext cx="233363"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951" name="Line 711"/>
          <p:cNvSpPr>
            <a:spLocks noChangeShapeType="1"/>
          </p:cNvSpPr>
          <p:nvPr/>
        </p:nvSpPr>
        <p:spPr bwMode="auto">
          <a:xfrm flipV="1">
            <a:off x="4325938"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2" name="Line 712"/>
          <p:cNvSpPr>
            <a:spLocks noChangeShapeType="1"/>
          </p:cNvSpPr>
          <p:nvPr/>
        </p:nvSpPr>
        <p:spPr bwMode="auto">
          <a:xfrm>
            <a:off x="4325938"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3" name="Rectangle 713"/>
          <p:cNvSpPr>
            <a:spLocks noChangeArrowheads="1"/>
          </p:cNvSpPr>
          <p:nvPr/>
        </p:nvSpPr>
        <p:spPr bwMode="auto">
          <a:xfrm>
            <a:off x="4217988" y="13255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6</a:t>
            </a:r>
          </a:p>
        </p:txBody>
      </p:sp>
      <p:sp>
        <p:nvSpPr>
          <p:cNvPr id="1290954" name="Line 714"/>
          <p:cNvSpPr>
            <a:spLocks noChangeShapeType="1"/>
          </p:cNvSpPr>
          <p:nvPr/>
        </p:nvSpPr>
        <p:spPr bwMode="auto">
          <a:xfrm flipV="1">
            <a:off x="4725988"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5" name="Line 715"/>
          <p:cNvSpPr>
            <a:spLocks noChangeShapeType="1"/>
          </p:cNvSpPr>
          <p:nvPr/>
        </p:nvSpPr>
        <p:spPr bwMode="auto">
          <a:xfrm>
            <a:off x="4725988"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6" name="Rectangle 716"/>
          <p:cNvSpPr>
            <a:spLocks noChangeArrowheads="1"/>
          </p:cNvSpPr>
          <p:nvPr/>
        </p:nvSpPr>
        <p:spPr bwMode="auto">
          <a:xfrm>
            <a:off x="4579938" y="1325563"/>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12</a:t>
            </a:r>
          </a:p>
        </p:txBody>
      </p:sp>
      <p:sp>
        <p:nvSpPr>
          <p:cNvPr id="1290957" name="Line 717"/>
          <p:cNvSpPr>
            <a:spLocks noChangeShapeType="1"/>
          </p:cNvSpPr>
          <p:nvPr/>
        </p:nvSpPr>
        <p:spPr bwMode="auto">
          <a:xfrm flipV="1">
            <a:off x="5132388"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8" name="Line 718"/>
          <p:cNvSpPr>
            <a:spLocks noChangeShapeType="1"/>
          </p:cNvSpPr>
          <p:nvPr/>
        </p:nvSpPr>
        <p:spPr bwMode="auto">
          <a:xfrm>
            <a:off x="5132388"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59" name="Rectangle 719"/>
          <p:cNvSpPr>
            <a:spLocks noChangeArrowheads="1"/>
          </p:cNvSpPr>
          <p:nvPr/>
        </p:nvSpPr>
        <p:spPr bwMode="auto">
          <a:xfrm>
            <a:off x="4986338" y="1325563"/>
            <a:ext cx="30321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18</a:t>
            </a:r>
          </a:p>
        </p:txBody>
      </p:sp>
      <p:sp>
        <p:nvSpPr>
          <p:cNvPr id="1290960" name="Line 720"/>
          <p:cNvSpPr>
            <a:spLocks noChangeShapeType="1"/>
          </p:cNvSpPr>
          <p:nvPr/>
        </p:nvSpPr>
        <p:spPr bwMode="auto">
          <a:xfrm flipV="1">
            <a:off x="5530850" y="1292225"/>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61" name="Line 721"/>
          <p:cNvSpPr>
            <a:spLocks noChangeShapeType="1"/>
          </p:cNvSpPr>
          <p:nvPr/>
        </p:nvSpPr>
        <p:spPr bwMode="auto">
          <a:xfrm>
            <a:off x="5530850" y="684213"/>
            <a:ext cx="0" cy="22225"/>
          </a:xfrm>
          <a:prstGeom prst="line">
            <a:avLst/>
          </a:prstGeom>
          <a:noFill/>
          <a:ln w="12700">
            <a:solidFill>
              <a:srgbClr val="FFFFFF"/>
            </a:solidFill>
            <a:round/>
            <a:headEnd type="none" w="sm" len="sm"/>
            <a:tailEnd type="none" w="sm" len="sm"/>
          </a:ln>
          <a:effectLst/>
        </p:spPr>
        <p:txBody>
          <a:bodyPr/>
          <a:lstStyle/>
          <a:p>
            <a:endParaRPr lang="en-AU"/>
          </a:p>
        </p:txBody>
      </p:sp>
      <p:sp>
        <p:nvSpPr>
          <p:cNvPr id="1290962" name="Rectangle 722"/>
          <p:cNvSpPr>
            <a:spLocks noChangeArrowheads="1"/>
          </p:cNvSpPr>
          <p:nvPr/>
        </p:nvSpPr>
        <p:spPr bwMode="auto">
          <a:xfrm>
            <a:off x="5386388" y="1325563"/>
            <a:ext cx="301625"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24</a:t>
            </a:r>
          </a:p>
        </p:txBody>
      </p:sp>
      <p:sp>
        <p:nvSpPr>
          <p:cNvPr id="1290963" name="Line 723"/>
          <p:cNvSpPr>
            <a:spLocks noChangeShapeType="1"/>
          </p:cNvSpPr>
          <p:nvPr/>
        </p:nvSpPr>
        <p:spPr bwMode="auto">
          <a:xfrm>
            <a:off x="3919538" y="13144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64" name="Line 724"/>
          <p:cNvSpPr>
            <a:spLocks noChangeShapeType="1"/>
          </p:cNvSpPr>
          <p:nvPr/>
        </p:nvSpPr>
        <p:spPr bwMode="auto">
          <a:xfrm flipH="1">
            <a:off x="5513388" y="1314450"/>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65" name="Rectangle 725"/>
          <p:cNvSpPr>
            <a:spLocks noChangeArrowheads="1"/>
          </p:cNvSpPr>
          <p:nvPr/>
        </p:nvSpPr>
        <p:spPr bwMode="auto">
          <a:xfrm>
            <a:off x="3729038" y="1181100"/>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a:t>
            </a:r>
          </a:p>
        </p:txBody>
      </p:sp>
      <p:sp>
        <p:nvSpPr>
          <p:cNvPr id="1290966" name="Line 726"/>
          <p:cNvSpPr>
            <a:spLocks noChangeShapeType="1"/>
          </p:cNvSpPr>
          <p:nvPr/>
        </p:nvSpPr>
        <p:spPr bwMode="auto">
          <a:xfrm>
            <a:off x="3919538" y="10048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67" name="Line 727"/>
          <p:cNvSpPr>
            <a:spLocks noChangeShapeType="1"/>
          </p:cNvSpPr>
          <p:nvPr/>
        </p:nvSpPr>
        <p:spPr bwMode="auto">
          <a:xfrm flipH="1">
            <a:off x="5513388" y="1004888"/>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68" name="Rectangle 728"/>
          <p:cNvSpPr>
            <a:spLocks noChangeArrowheads="1"/>
          </p:cNvSpPr>
          <p:nvPr/>
        </p:nvSpPr>
        <p:spPr bwMode="auto">
          <a:xfrm>
            <a:off x="3629025" y="871538"/>
            <a:ext cx="336550"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0.5</a:t>
            </a:r>
          </a:p>
        </p:txBody>
      </p:sp>
      <p:sp>
        <p:nvSpPr>
          <p:cNvPr id="1290969" name="Line 729"/>
          <p:cNvSpPr>
            <a:spLocks noChangeShapeType="1"/>
          </p:cNvSpPr>
          <p:nvPr/>
        </p:nvSpPr>
        <p:spPr bwMode="auto">
          <a:xfrm>
            <a:off x="3919538" y="6842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0" name="Line 730"/>
          <p:cNvSpPr>
            <a:spLocks noChangeShapeType="1"/>
          </p:cNvSpPr>
          <p:nvPr/>
        </p:nvSpPr>
        <p:spPr bwMode="auto">
          <a:xfrm flipH="1">
            <a:off x="5513388" y="684213"/>
            <a:ext cx="1746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1" name="Rectangle 731"/>
          <p:cNvSpPr>
            <a:spLocks noChangeArrowheads="1"/>
          </p:cNvSpPr>
          <p:nvPr/>
        </p:nvSpPr>
        <p:spPr bwMode="auto">
          <a:xfrm>
            <a:off x="3729038" y="550863"/>
            <a:ext cx="233362" cy="260350"/>
          </a:xfrm>
          <a:prstGeom prst="rect">
            <a:avLst/>
          </a:prstGeom>
          <a:noFill/>
          <a:ln w="9525">
            <a:noFill/>
            <a:miter lim="800000"/>
            <a:headEnd/>
            <a:tailEnd/>
          </a:ln>
          <a:effectLst/>
        </p:spPr>
        <p:txBody>
          <a:bodyPr wrap="none" lIns="92075" tIns="46038" rIns="92075" bIns="46038">
            <a:spAutoFit/>
          </a:bodyPr>
          <a:lstStyle/>
          <a:p>
            <a:pPr eaLnBrk="0" hangingPunct="0"/>
            <a:r>
              <a:rPr lang="en-US" sz="1100">
                <a:solidFill>
                  <a:srgbClr val="FFFFFF"/>
                </a:solidFill>
              </a:rPr>
              <a:t>1</a:t>
            </a:r>
          </a:p>
        </p:txBody>
      </p:sp>
      <p:sp>
        <p:nvSpPr>
          <p:cNvPr id="1290972" name="Line 732"/>
          <p:cNvSpPr>
            <a:spLocks noChangeShapeType="1"/>
          </p:cNvSpPr>
          <p:nvPr/>
        </p:nvSpPr>
        <p:spPr bwMode="auto">
          <a:xfrm>
            <a:off x="3919538" y="1314450"/>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3" name="Line 733"/>
          <p:cNvSpPr>
            <a:spLocks noChangeShapeType="1"/>
          </p:cNvSpPr>
          <p:nvPr/>
        </p:nvSpPr>
        <p:spPr bwMode="auto">
          <a:xfrm>
            <a:off x="3919538" y="684213"/>
            <a:ext cx="16113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4" name="Line 734"/>
          <p:cNvSpPr>
            <a:spLocks noChangeShapeType="1"/>
          </p:cNvSpPr>
          <p:nvPr/>
        </p:nvSpPr>
        <p:spPr bwMode="auto">
          <a:xfrm flipV="1">
            <a:off x="3919538"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75" name="Line 735"/>
          <p:cNvSpPr>
            <a:spLocks noChangeShapeType="1"/>
          </p:cNvSpPr>
          <p:nvPr/>
        </p:nvSpPr>
        <p:spPr bwMode="auto">
          <a:xfrm flipV="1">
            <a:off x="5530850" y="684213"/>
            <a:ext cx="0" cy="630237"/>
          </a:xfrm>
          <a:prstGeom prst="line">
            <a:avLst/>
          </a:prstGeom>
          <a:noFill/>
          <a:ln w="12700">
            <a:solidFill>
              <a:srgbClr val="FFFFFF"/>
            </a:solidFill>
            <a:round/>
            <a:headEnd type="none" w="sm" len="sm"/>
            <a:tailEnd type="none" w="sm" len="sm"/>
          </a:ln>
          <a:effectLst/>
        </p:spPr>
        <p:txBody>
          <a:bodyPr/>
          <a:lstStyle/>
          <a:p>
            <a:endParaRPr lang="en-AU"/>
          </a:p>
        </p:txBody>
      </p:sp>
      <p:sp>
        <p:nvSpPr>
          <p:cNvPr id="1290976" name="Line 736"/>
          <p:cNvSpPr>
            <a:spLocks noChangeShapeType="1"/>
          </p:cNvSpPr>
          <p:nvPr/>
        </p:nvSpPr>
        <p:spPr bwMode="auto">
          <a:xfrm>
            <a:off x="3919538" y="1314450"/>
            <a:ext cx="23812"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7" name="Line 737"/>
          <p:cNvSpPr>
            <a:spLocks noChangeShapeType="1"/>
          </p:cNvSpPr>
          <p:nvPr/>
        </p:nvSpPr>
        <p:spPr bwMode="auto">
          <a:xfrm>
            <a:off x="5530850" y="684213"/>
            <a:ext cx="22225" cy="0"/>
          </a:xfrm>
          <a:prstGeom prst="line">
            <a:avLst/>
          </a:prstGeom>
          <a:noFill/>
          <a:ln w="12700">
            <a:solidFill>
              <a:srgbClr val="FFFFFF"/>
            </a:solidFill>
            <a:round/>
            <a:headEnd type="none" w="sm" len="sm"/>
            <a:tailEnd type="none" w="sm" len="sm"/>
          </a:ln>
          <a:effectLst/>
        </p:spPr>
        <p:txBody>
          <a:bodyPr/>
          <a:lstStyle/>
          <a:p>
            <a:endParaRPr lang="en-AU"/>
          </a:p>
        </p:txBody>
      </p:sp>
      <p:sp>
        <p:nvSpPr>
          <p:cNvPr id="1290978" name="Freeform 738"/>
          <p:cNvSpPr>
            <a:spLocks/>
          </p:cNvSpPr>
          <p:nvPr/>
        </p:nvSpPr>
        <p:spPr bwMode="auto">
          <a:xfrm>
            <a:off x="3983038" y="684213"/>
            <a:ext cx="1531937" cy="631825"/>
          </a:xfrm>
          <a:custGeom>
            <a:avLst/>
            <a:gdLst/>
            <a:ahLst/>
            <a:cxnLst>
              <a:cxn ang="0">
                <a:pos x="12" y="397"/>
              </a:cxn>
              <a:cxn ang="0">
                <a:pos x="32" y="397"/>
              </a:cxn>
              <a:cxn ang="0">
                <a:pos x="51" y="397"/>
              </a:cxn>
              <a:cxn ang="0">
                <a:pos x="70" y="397"/>
              </a:cxn>
              <a:cxn ang="0">
                <a:pos x="89" y="397"/>
              </a:cxn>
              <a:cxn ang="0">
                <a:pos x="109" y="397"/>
              </a:cxn>
              <a:cxn ang="0">
                <a:pos x="128" y="397"/>
              </a:cxn>
              <a:cxn ang="0">
                <a:pos x="147" y="397"/>
              </a:cxn>
              <a:cxn ang="0">
                <a:pos x="166" y="397"/>
              </a:cxn>
              <a:cxn ang="0">
                <a:pos x="186" y="397"/>
              </a:cxn>
              <a:cxn ang="0">
                <a:pos x="205" y="397"/>
              </a:cxn>
              <a:cxn ang="0">
                <a:pos x="224" y="397"/>
              </a:cxn>
              <a:cxn ang="0">
                <a:pos x="243" y="397"/>
              </a:cxn>
              <a:cxn ang="0">
                <a:pos x="263" y="397"/>
              </a:cxn>
              <a:cxn ang="0">
                <a:pos x="282" y="397"/>
              </a:cxn>
              <a:cxn ang="0">
                <a:pos x="301" y="397"/>
              </a:cxn>
              <a:cxn ang="0">
                <a:pos x="320" y="397"/>
              </a:cxn>
              <a:cxn ang="0">
                <a:pos x="340" y="397"/>
              </a:cxn>
              <a:cxn ang="0">
                <a:pos x="359" y="397"/>
              </a:cxn>
              <a:cxn ang="0">
                <a:pos x="378" y="397"/>
              </a:cxn>
              <a:cxn ang="0">
                <a:pos x="397" y="397"/>
              </a:cxn>
              <a:cxn ang="0">
                <a:pos x="417" y="397"/>
              </a:cxn>
              <a:cxn ang="0">
                <a:pos x="436" y="397"/>
              </a:cxn>
              <a:cxn ang="0">
                <a:pos x="455" y="397"/>
              </a:cxn>
              <a:cxn ang="0">
                <a:pos x="474" y="397"/>
              </a:cxn>
              <a:cxn ang="0">
                <a:pos x="493" y="397"/>
              </a:cxn>
              <a:cxn ang="0">
                <a:pos x="513" y="397"/>
              </a:cxn>
              <a:cxn ang="0">
                <a:pos x="532" y="397"/>
              </a:cxn>
              <a:cxn ang="0">
                <a:pos x="551" y="397"/>
              </a:cxn>
              <a:cxn ang="0">
                <a:pos x="570" y="397"/>
              </a:cxn>
              <a:cxn ang="0">
                <a:pos x="590" y="397"/>
              </a:cxn>
              <a:cxn ang="0">
                <a:pos x="609" y="397"/>
              </a:cxn>
              <a:cxn ang="0">
                <a:pos x="628" y="397"/>
              </a:cxn>
              <a:cxn ang="0">
                <a:pos x="647" y="397"/>
              </a:cxn>
              <a:cxn ang="0">
                <a:pos x="654" y="397"/>
              </a:cxn>
              <a:cxn ang="0">
                <a:pos x="660" y="397"/>
              </a:cxn>
              <a:cxn ang="0">
                <a:pos x="680" y="397"/>
              </a:cxn>
              <a:cxn ang="0">
                <a:pos x="699" y="397"/>
              </a:cxn>
              <a:cxn ang="0">
                <a:pos x="718" y="397"/>
              </a:cxn>
              <a:cxn ang="0">
                <a:pos x="737" y="397"/>
              </a:cxn>
              <a:cxn ang="0">
                <a:pos x="756" y="397"/>
              </a:cxn>
              <a:cxn ang="0">
                <a:pos x="776" y="397"/>
              </a:cxn>
              <a:cxn ang="0">
                <a:pos x="795" y="397"/>
              </a:cxn>
              <a:cxn ang="0">
                <a:pos x="814" y="397"/>
              </a:cxn>
              <a:cxn ang="0">
                <a:pos x="833" y="397"/>
              </a:cxn>
              <a:cxn ang="0">
                <a:pos x="853" y="397"/>
              </a:cxn>
              <a:cxn ang="0">
                <a:pos x="872" y="397"/>
              </a:cxn>
              <a:cxn ang="0">
                <a:pos x="891" y="397"/>
              </a:cxn>
              <a:cxn ang="0">
                <a:pos x="910" y="397"/>
              </a:cxn>
              <a:cxn ang="0">
                <a:pos x="930" y="397"/>
              </a:cxn>
              <a:cxn ang="0">
                <a:pos x="949" y="397"/>
              </a:cxn>
              <a:cxn ang="0">
                <a:pos x="968" y="397"/>
              </a:cxn>
              <a:cxn ang="0">
                <a:pos x="987" y="397"/>
              </a:cxn>
              <a:cxn ang="0">
                <a:pos x="1007" y="397"/>
              </a:cxn>
              <a:cxn ang="0">
                <a:pos x="1026" y="397"/>
              </a:cxn>
              <a:cxn ang="0">
                <a:pos x="1045" y="397"/>
              </a:cxn>
              <a:cxn ang="0">
                <a:pos x="1064" y="397"/>
              </a:cxn>
              <a:cxn ang="0">
                <a:pos x="1084" y="397"/>
              </a:cxn>
            </a:cxnLst>
            <a:rect l="0" t="0" r="r" b="b"/>
            <a:pathLst>
              <a:path w="1085" h="398">
                <a:moveTo>
                  <a:pt x="0" y="397"/>
                </a:moveTo>
                <a:lnTo>
                  <a:pt x="6" y="397"/>
                </a:lnTo>
                <a:lnTo>
                  <a:pt x="12" y="397"/>
                </a:lnTo>
                <a:lnTo>
                  <a:pt x="19" y="397"/>
                </a:lnTo>
                <a:lnTo>
                  <a:pt x="25" y="397"/>
                </a:lnTo>
                <a:lnTo>
                  <a:pt x="32" y="397"/>
                </a:lnTo>
                <a:lnTo>
                  <a:pt x="38" y="397"/>
                </a:lnTo>
                <a:lnTo>
                  <a:pt x="44" y="397"/>
                </a:lnTo>
                <a:lnTo>
                  <a:pt x="51" y="397"/>
                </a:lnTo>
                <a:lnTo>
                  <a:pt x="57" y="397"/>
                </a:lnTo>
                <a:lnTo>
                  <a:pt x="64" y="397"/>
                </a:lnTo>
                <a:lnTo>
                  <a:pt x="70" y="397"/>
                </a:lnTo>
                <a:lnTo>
                  <a:pt x="77" y="397"/>
                </a:lnTo>
                <a:lnTo>
                  <a:pt x="83" y="397"/>
                </a:lnTo>
                <a:lnTo>
                  <a:pt x="89" y="397"/>
                </a:lnTo>
                <a:lnTo>
                  <a:pt x="96" y="397"/>
                </a:lnTo>
                <a:lnTo>
                  <a:pt x="102" y="397"/>
                </a:lnTo>
                <a:lnTo>
                  <a:pt x="109" y="397"/>
                </a:lnTo>
                <a:lnTo>
                  <a:pt x="115" y="397"/>
                </a:lnTo>
                <a:lnTo>
                  <a:pt x="121" y="397"/>
                </a:lnTo>
                <a:lnTo>
                  <a:pt x="128" y="397"/>
                </a:lnTo>
                <a:lnTo>
                  <a:pt x="134" y="397"/>
                </a:lnTo>
                <a:lnTo>
                  <a:pt x="141" y="397"/>
                </a:lnTo>
                <a:lnTo>
                  <a:pt x="147" y="397"/>
                </a:lnTo>
                <a:lnTo>
                  <a:pt x="153" y="397"/>
                </a:lnTo>
                <a:lnTo>
                  <a:pt x="160" y="397"/>
                </a:lnTo>
                <a:lnTo>
                  <a:pt x="166" y="397"/>
                </a:lnTo>
                <a:lnTo>
                  <a:pt x="173" y="397"/>
                </a:lnTo>
                <a:lnTo>
                  <a:pt x="179" y="397"/>
                </a:lnTo>
                <a:lnTo>
                  <a:pt x="186" y="397"/>
                </a:lnTo>
                <a:lnTo>
                  <a:pt x="192" y="397"/>
                </a:lnTo>
                <a:lnTo>
                  <a:pt x="198" y="397"/>
                </a:lnTo>
                <a:lnTo>
                  <a:pt x="205" y="397"/>
                </a:lnTo>
                <a:lnTo>
                  <a:pt x="211" y="397"/>
                </a:lnTo>
                <a:lnTo>
                  <a:pt x="218" y="397"/>
                </a:lnTo>
                <a:lnTo>
                  <a:pt x="224" y="397"/>
                </a:lnTo>
                <a:lnTo>
                  <a:pt x="230" y="397"/>
                </a:lnTo>
                <a:lnTo>
                  <a:pt x="237" y="397"/>
                </a:lnTo>
                <a:lnTo>
                  <a:pt x="243" y="397"/>
                </a:lnTo>
                <a:lnTo>
                  <a:pt x="250" y="397"/>
                </a:lnTo>
                <a:lnTo>
                  <a:pt x="256" y="397"/>
                </a:lnTo>
                <a:lnTo>
                  <a:pt x="263" y="397"/>
                </a:lnTo>
                <a:lnTo>
                  <a:pt x="269" y="397"/>
                </a:lnTo>
                <a:lnTo>
                  <a:pt x="275" y="397"/>
                </a:lnTo>
                <a:lnTo>
                  <a:pt x="282" y="397"/>
                </a:lnTo>
                <a:lnTo>
                  <a:pt x="288" y="397"/>
                </a:lnTo>
                <a:lnTo>
                  <a:pt x="295" y="397"/>
                </a:lnTo>
                <a:lnTo>
                  <a:pt x="301" y="397"/>
                </a:lnTo>
                <a:lnTo>
                  <a:pt x="307" y="397"/>
                </a:lnTo>
                <a:lnTo>
                  <a:pt x="314" y="397"/>
                </a:lnTo>
                <a:lnTo>
                  <a:pt x="320" y="397"/>
                </a:lnTo>
                <a:lnTo>
                  <a:pt x="327" y="397"/>
                </a:lnTo>
                <a:lnTo>
                  <a:pt x="333" y="397"/>
                </a:lnTo>
                <a:lnTo>
                  <a:pt x="340" y="397"/>
                </a:lnTo>
                <a:lnTo>
                  <a:pt x="346" y="397"/>
                </a:lnTo>
                <a:lnTo>
                  <a:pt x="352" y="397"/>
                </a:lnTo>
                <a:lnTo>
                  <a:pt x="359" y="397"/>
                </a:lnTo>
                <a:lnTo>
                  <a:pt x="365" y="397"/>
                </a:lnTo>
                <a:lnTo>
                  <a:pt x="372" y="397"/>
                </a:lnTo>
                <a:lnTo>
                  <a:pt x="378" y="397"/>
                </a:lnTo>
                <a:lnTo>
                  <a:pt x="384" y="397"/>
                </a:lnTo>
                <a:lnTo>
                  <a:pt x="391" y="397"/>
                </a:lnTo>
                <a:lnTo>
                  <a:pt x="397" y="397"/>
                </a:lnTo>
                <a:lnTo>
                  <a:pt x="404" y="397"/>
                </a:lnTo>
                <a:lnTo>
                  <a:pt x="410" y="397"/>
                </a:lnTo>
                <a:lnTo>
                  <a:pt x="417" y="397"/>
                </a:lnTo>
                <a:lnTo>
                  <a:pt x="423" y="397"/>
                </a:lnTo>
                <a:lnTo>
                  <a:pt x="429" y="397"/>
                </a:lnTo>
                <a:lnTo>
                  <a:pt x="436" y="397"/>
                </a:lnTo>
                <a:lnTo>
                  <a:pt x="442" y="397"/>
                </a:lnTo>
                <a:lnTo>
                  <a:pt x="449" y="397"/>
                </a:lnTo>
                <a:lnTo>
                  <a:pt x="455" y="397"/>
                </a:lnTo>
                <a:lnTo>
                  <a:pt x="461" y="397"/>
                </a:lnTo>
                <a:lnTo>
                  <a:pt x="468" y="397"/>
                </a:lnTo>
                <a:lnTo>
                  <a:pt x="474" y="397"/>
                </a:lnTo>
                <a:lnTo>
                  <a:pt x="481" y="397"/>
                </a:lnTo>
                <a:lnTo>
                  <a:pt x="487" y="397"/>
                </a:lnTo>
                <a:lnTo>
                  <a:pt x="493" y="397"/>
                </a:lnTo>
                <a:lnTo>
                  <a:pt x="500" y="397"/>
                </a:lnTo>
                <a:lnTo>
                  <a:pt x="506" y="397"/>
                </a:lnTo>
                <a:lnTo>
                  <a:pt x="513" y="397"/>
                </a:lnTo>
                <a:lnTo>
                  <a:pt x="519" y="397"/>
                </a:lnTo>
                <a:lnTo>
                  <a:pt x="526" y="397"/>
                </a:lnTo>
                <a:lnTo>
                  <a:pt x="532" y="397"/>
                </a:lnTo>
                <a:lnTo>
                  <a:pt x="538" y="397"/>
                </a:lnTo>
                <a:lnTo>
                  <a:pt x="545" y="397"/>
                </a:lnTo>
                <a:lnTo>
                  <a:pt x="551" y="397"/>
                </a:lnTo>
                <a:lnTo>
                  <a:pt x="558" y="397"/>
                </a:lnTo>
                <a:lnTo>
                  <a:pt x="564" y="397"/>
                </a:lnTo>
                <a:lnTo>
                  <a:pt x="570" y="397"/>
                </a:lnTo>
                <a:lnTo>
                  <a:pt x="577" y="397"/>
                </a:lnTo>
                <a:lnTo>
                  <a:pt x="583" y="397"/>
                </a:lnTo>
                <a:lnTo>
                  <a:pt x="590" y="397"/>
                </a:lnTo>
                <a:lnTo>
                  <a:pt x="596" y="397"/>
                </a:lnTo>
                <a:lnTo>
                  <a:pt x="603" y="397"/>
                </a:lnTo>
                <a:lnTo>
                  <a:pt x="609" y="397"/>
                </a:lnTo>
                <a:lnTo>
                  <a:pt x="615" y="397"/>
                </a:lnTo>
                <a:lnTo>
                  <a:pt x="622" y="397"/>
                </a:lnTo>
                <a:lnTo>
                  <a:pt x="628" y="397"/>
                </a:lnTo>
                <a:lnTo>
                  <a:pt x="635" y="397"/>
                </a:lnTo>
                <a:lnTo>
                  <a:pt x="641" y="397"/>
                </a:lnTo>
                <a:lnTo>
                  <a:pt x="647" y="397"/>
                </a:lnTo>
                <a:lnTo>
                  <a:pt x="654" y="397"/>
                </a:lnTo>
                <a:lnTo>
                  <a:pt x="654" y="0"/>
                </a:lnTo>
                <a:lnTo>
                  <a:pt x="654" y="397"/>
                </a:lnTo>
                <a:lnTo>
                  <a:pt x="660" y="397"/>
                </a:lnTo>
                <a:lnTo>
                  <a:pt x="660" y="0"/>
                </a:lnTo>
                <a:lnTo>
                  <a:pt x="660" y="397"/>
                </a:lnTo>
                <a:lnTo>
                  <a:pt x="667" y="397"/>
                </a:lnTo>
                <a:lnTo>
                  <a:pt x="673" y="397"/>
                </a:lnTo>
                <a:lnTo>
                  <a:pt x="680" y="397"/>
                </a:lnTo>
                <a:lnTo>
                  <a:pt x="686" y="397"/>
                </a:lnTo>
                <a:lnTo>
                  <a:pt x="692" y="397"/>
                </a:lnTo>
                <a:lnTo>
                  <a:pt x="699" y="397"/>
                </a:lnTo>
                <a:lnTo>
                  <a:pt x="705" y="397"/>
                </a:lnTo>
                <a:lnTo>
                  <a:pt x="712" y="397"/>
                </a:lnTo>
                <a:lnTo>
                  <a:pt x="718" y="397"/>
                </a:lnTo>
                <a:lnTo>
                  <a:pt x="724" y="397"/>
                </a:lnTo>
                <a:lnTo>
                  <a:pt x="731" y="397"/>
                </a:lnTo>
                <a:lnTo>
                  <a:pt x="737" y="397"/>
                </a:lnTo>
                <a:lnTo>
                  <a:pt x="744" y="397"/>
                </a:lnTo>
                <a:lnTo>
                  <a:pt x="750" y="397"/>
                </a:lnTo>
                <a:lnTo>
                  <a:pt x="756" y="397"/>
                </a:lnTo>
                <a:lnTo>
                  <a:pt x="763" y="397"/>
                </a:lnTo>
                <a:lnTo>
                  <a:pt x="769" y="397"/>
                </a:lnTo>
                <a:lnTo>
                  <a:pt x="776" y="397"/>
                </a:lnTo>
                <a:lnTo>
                  <a:pt x="782" y="397"/>
                </a:lnTo>
                <a:lnTo>
                  <a:pt x="789" y="397"/>
                </a:lnTo>
                <a:lnTo>
                  <a:pt x="795" y="397"/>
                </a:lnTo>
                <a:lnTo>
                  <a:pt x="801" y="397"/>
                </a:lnTo>
                <a:lnTo>
                  <a:pt x="808" y="397"/>
                </a:lnTo>
                <a:lnTo>
                  <a:pt x="814" y="397"/>
                </a:lnTo>
                <a:lnTo>
                  <a:pt x="821" y="397"/>
                </a:lnTo>
                <a:lnTo>
                  <a:pt x="827" y="397"/>
                </a:lnTo>
                <a:lnTo>
                  <a:pt x="833" y="397"/>
                </a:lnTo>
                <a:lnTo>
                  <a:pt x="840" y="397"/>
                </a:lnTo>
                <a:lnTo>
                  <a:pt x="846" y="397"/>
                </a:lnTo>
                <a:lnTo>
                  <a:pt x="853" y="397"/>
                </a:lnTo>
                <a:lnTo>
                  <a:pt x="859" y="397"/>
                </a:lnTo>
                <a:lnTo>
                  <a:pt x="866" y="397"/>
                </a:lnTo>
                <a:lnTo>
                  <a:pt x="872" y="397"/>
                </a:lnTo>
                <a:lnTo>
                  <a:pt x="878" y="397"/>
                </a:lnTo>
                <a:lnTo>
                  <a:pt x="885" y="397"/>
                </a:lnTo>
                <a:lnTo>
                  <a:pt x="891" y="397"/>
                </a:lnTo>
                <a:lnTo>
                  <a:pt x="898" y="397"/>
                </a:lnTo>
                <a:lnTo>
                  <a:pt x="904" y="397"/>
                </a:lnTo>
                <a:lnTo>
                  <a:pt x="910" y="397"/>
                </a:lnTo>
                <a:lnTo>
                  <a:pt x="917" y="397"/>
                </a:lnTo>
                <a:lnTo>
                  <a:pt x="923" y="397"/>
                </a:lnTo>
                <a:lnTo>
                  <a:pt x="930" y="397"/>
                </a:lnTo>
                <a:lnTo>
                  <a:pt x="936" y="397"/>
                </a:lnTo>
                <a:lnTo>
                  <a:pt x="943" y="397"/>
                </a:lnTo>
                <a:lnTo>
                  <a:pt x="949" y="397"/>
                </a:lnTo>
                <a:lnTo>
                  <a:pt x="955" y="397"/>
                </a:lnTo>
                <a:lnTo>
                  <a:pt x="962" y="397"/>
                </a:lnTo>
                <a:lnTo>
                  <a:pt x="968" y="397"/>
                </a:lnTo>
                <a:lnTo>
                  <a:pt x="975" y="397"/>
                </a:lnTo>
                <a:lnTo>
                  <a:pt x="981" y="397"/>
                </a:lnTo>
                <a:lnTo>
                  <a:pt x="987" y="397"/>
                </a:lnTo>
                <a:lnTo>
                  <a:pt x="994" y="397"/>
                </a:lnTo>
                <a:lnTo>
                  <a:pt x="1000" y="397"/>
                </a:lnTo>
                <a:lnTo>
                  <a:pt x="1007" y="397"/>
                </a:lnTo>
                <a:lnTo>
                  <a:pt x="1013" y="397"/>
                </a:lnTo>
                <a:lnTo>
                  <a:pt x="1019" y="397"/>
                </a:lnTo>
                <a:lnTo>
                  <a:pt x="1026" y="397"/>
                </a:lnTo>
                <a:lnTo>
                  <a:pt x="1032" y="397"/>
                </a:lnTo>
                <a:lnTo>
                  <a:pt x="1039" y="397"/>
                </a:lnTo>
                <a:lnTo>
                  <a:pt x="1045" y="397"/>
                </a:lnTo>
                <a:lnTo>
                  <a:pt x="1052" y="397"/>
                </a:lnTo>
                <a:lnTo>
                  <a:pt x="1058" y="397"/>
                </a:lnTo>
                <a:lnTo>
                  <a:pt x="1064" y="397"/>
                </a:lnTo>
                <a:lnTo>
                  <a:pt x="1071" y="397"/>
                </a:lnTo>
                <a:lnTo>
                  <a:pt x="1077" y="397"/>
                </a:lnTo>
                <a:lnTo>
                  <a:pt x="1084" y="397"/>
                </a:lnTo>
              </a:path>
            </a:pathLst>
          </a:custGeom>
          <a:noFill/>
          <a:ln w="12700" cap="rnd" cmpd="sng">
            <a:solidFill>
              <a:srgbClr val="FFFF00"/>
            </a:solidFill>
            <a:prstDash val="solid"/>
            <a:round/>
            <a:headEnd type="none" w="sm" len="sm"/>
            <a:tailEnd type="none" w="sm" len="sm"/>
          </a:ln>
          <a:effectLst/>
        </p:spPr>
        <p:txBody>
          <a:bodyPr/>
          <a:lstStyle/>
          <a:p>
            <a:endParaRPr lang="en-AU"/>
          </a:p>
        </p:txBody>
      </p:sp>
      <p:sp>
        <p:nvSpPr>
          <p:cNvPr id="1290979" name="Rectangle 739"/>
          <p:cNvSpPr>
            <a:spLocks noChangeArrowheads="1"/>
          </p:cNvSpPr>
          <p:nvPr/>
        </p:nvSpPr>
        <p:spPr bwMode="auto">
          <a:xfrm>
            <a:off x="3973513" y="300038"/>
            <a:ext cx="1582737" cy="350837"/>
          </a:xfrm>
          <a:prstGeom prst="rect">
            <a:avLst/>
          </a:prstGeom>
          <a:noFill/>
          <a:ln w="9525">
            <a:noFill/>
            <a:miter lim="800000"/>
            <a:headEnd/>
            <a:tailEnd/>
          </a:ln>
          <a:effectLst/>
        </p:spPr>
        <p:txBody>
          <a:bodyPr wrap="none" lIns="92075" tIns="46038" rIns="92075" bIns="46038">
            <a:spAutoFit/>
          </a:bodyPr>
          <a:lstStyle/>
          <a:p>
            <a:pPr eaLnBrk="0" hangingPunct="0"/>
            <a:r>
              <a:rPr lang="en-US" sz="1700">
                <a:solidFill>
                  <a:srgbClr val="FFFFFF"/>
                </a:solidFill>
              </a:rPr>
              <a:t>43, w46d5043.m</a:t>
            </a:r>
          </a:p>
        </p:txBody>
      </p:sp>
      <p:sp>
        <p:nvSpPr>
          <p:cNvPr id="1290980" name="Rectangle 740"/>
          <p:cNvSpPr>
            <a:spLocks noChangeArrowheads="1"/>
          </p:cNvSpPr>
          <p:nvPr/>
        </p:nvSpPr>
        <p:spPr bwMode="auto">
          <a:xfrm>
            <a:off x="3873500" y="657225"/>
            <a:ext cx="1411288" cy="228600"/>
          </a:xfrm>
          <a:prstGeom prst="rect">
            <a:avLst/>
          </a:prstGeom>
          <a:noFill/>
          <a:ln w="9525">
            <a:noFill/>
            <a:miter lim="800000"/>
            <a:headEnd/>
            <a:tailEnd/>
          </a:ln>
          <a:effectLst/>
        </p:spPr>
        <p:txBody>
          <a:bodyPr wrap="none" lIns="92075" tIns="46038" rIns="92075" bIns="46038">
            <a:spAutoFit/>
          </a:bodyPr>
          <a:lstStyle/>
          <a:p>
            <a:pPr eaLnBrk="0" hangingPunct="0"/>
            <a:r>
              <a:rPr lang="en-US" sz="900">
                <a:solidFill>
                  <a:srgbClr val="FFFFFF"/>
                </a:solidFill>
              </a:rPr>
              <a:t>KITCHEN: Use of Sink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rrowheads="1"/>
          </p:cNvPicPr>
          <p:nvPr/>
        </p:nvPicPr>
        <p:blipFill>
          <a:blip r:embed="rId3"/>
          <a:srcRect/>
          <a:stretch>
            <a:fillRect/>
          </a:stretch>
        </p:blipFill>
        <p:spPr bwMode="auto">
          <a:xfrm>
            <a:off x="212033" y="159024"/>
            <a:ext cx="8658578" cy="6559826"/>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330200" y="278296"/>
            <a:ext cx="8489950" cy="990604"/>
          </a:xfrm>
        </p:spPr>
        <p:txBody>
          <a:bodyPr/>
          <a:lstStyle/>
          <a:p>
            <a:r>
              <a:rPr lang="en-GB" dirty="0" err="1" smtClean="0"/>
              <a:t>Telecare</a:t>
            </a:r>
            <a:r>
              <a:rPr lang="en-GB" dirty="0" smtClean="0"/>
              <a:t> Monitoring Systems </a:t>
            </a:r>
            <a:r>
              <a:rPr lang="en-GB" dirty="0"/>
              <a:t>available </a:t>
            </a:r>
            <a:r>
              <a:rPr lang="en-GB" dirty="0" smtClean="0"/>
              <a:t>commercially</a:t>
            </a:r>
            <a:endParaRPr lang="en-GB" dirty="0"/>
          </a:p>
        </p:txBody>
      </p:sp>
      <p:sp>
        <p:nvSpPr>
          <p:cNvPr id="309251" name="Rectangle 3"/>
          <p:cNvSpPr>
            <a:spLocks noGrp="1" noChangeArrowheads="1"/>
          </p:cNvSpPr>
          <p:nvPr>
            <p:ph type="body" idx="1"/>
          </p:nvPr>
        </p:nvSpPr>
        <p:spPr>
          <a:xfrm>
            <a:off x="381000" y="1374915"/>
            <a:ext cx="8489950" cy="4244009"/>
          </a:xfrm>
        </p:spPr>
        <p:txBody>
          <a:bodyPr/>
          <a:lstStyle/>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Fall detection</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Wandering monitoring</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Medical monitoring</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Medication dispensing</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Security</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Fire</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Gas detection and turn off</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Bed sensors</a:t>
            </a:r>
          </a:p>
          <a:p>
            <a:pPr marL="252000" indent="-252000">
              <a:lnSpc>
                <a:spcPct val="90000"/>
              </a:lnSpc>
              <a:spcAft>
                <a:spcPts val="0"/>
              </a:spcAft>
              <a:buFont typeface="Arial" pitchFamily="34" charset="0"/>
              <a:buChar char="•"/>
            </a:pPr>
            <a:r>
              <a:rPr lang="en-GB" sz="2800" dirty="0">
                <a:solidFill>
                  <a:srgbClr val="000000"/>
                </a:solidFill>
                <a:ea typeface="ヒラギノ角ゴ Pro W3" pitchFamily="-112" charset="-128"/>
                <a:cs typeface="ヒラギノ角ゴ Pro W3"/>
              </a:rPr>
              <a:t>Lone walking monitors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3" descr="fondo"/>
          <p:cNvPicPr>
            <a:picLocks noChangeAspect="1" noChangeArrowheads="1"/>
          </p:cNvPicPr>
          <p:nvPr/>
        </p:nvPicPr>
        <p:blipFill>
          <a:blip r:embed="rId3"/>
          <a:srcRect/>
          <a:stretch>
            <a:fillRect/>
          </a:stretch>
        </p:blipFill>
        <p:spPr bwMode="auto">
          <a:xfrm>
            <a:off x="4500563" y="5013325"/>
            <a:ext cx="4608512" cy="1804988"/>
          </a:xfrm>
          <a:prstGeom prst="rect">
            <a:avLst/>
          </a:prstGeom>
          <a:noFill/>
          <a:ln w="9525">
            <a:noFill/>
            <a:miter lim="800000"/>
            <a:headEnd/>
            <a:tailEnd/>
          </a:ln>
        </p:spPr>
      </p:pic>
      <p:sp>
        <p:nvSpPr>
          <p:cNvPr id="13315" name="Line 4"/>
          <p:cNvSpPr>
            <a:spLocks noChangeShapeType="1"/>
          </p:cNvSpPr>
          <p:nvPr/>
        </p:nvSpPr>
        <p:spPr bwMode="auto">
          <a:xfrm>
            <a:off x="395288" y="6524625"/>
            <a:ext cx="6408737" cy="0"/>
          </a:xfrm>
          <a:prstGeom prst="line">
            <a:avLst/>
          </a:prstGeom>
          <a:noFill/>
          <a:ln w="9525">
            <a:solidFill>
              <a:schemeClr val="tx1"/>
            </a:solidFill>
            <a:round/>
            <a:headEnd/>
            <a:tailEnd/>
          </a:ln>
        </p:spPr>
        <p:txBody>
          <a:bodyPr/>
          <a:lstStyle/>
          <a:p>
            <a:endParaRPr lang="en-AU"/>
          </a:p>
        </p:txBody>
      </p:sp>
      <p:pic>
        <p:nvPicPr>
          <p:cNvPr id="13316" name="Picture 5" descr="Atom snett website"/>
          <p:cNvPicPr>
            <a:picLocks noChangeAspect="1" noChangeArrowheads="1"/>
          </p:cNvPicPr>
          <p:nvPr/>
        </p:nvPicPr>
        <p:blipFill>
          <a:blip r:embed="rId4"/>
          <a:srcRect/>
          <a:stretch>
            <a:fillRect/>
          </a:stretch>
        </p:blipFill>
        <p:spPr bwMode="auto">
          <a:xfrm>
            <a:off x="4408488" y="4725988"/>
            <a:ext cx="739775" cy="792162"/>
          </a:xfrm>
          <a:prstGeom prst="rect">
            <a:avLst/>
          </a:prstGeom>
          <a:noFill/>
          <a:ln w="9525">
            <a:noFill/>
            <a:miter lim="800000"/>
            <a:headEnd/>
            <a:tailEnd/>
          </a:ln>
        </p:spPr>
      </p:pic>
      <p:pic>
        <p:nvPicPr>
          <p:cNvPr id="13317" name="Picture 6" descr="Atom snett website"/>
          <p:cNvPicPr>
            <a:picLocks noChangeAspect="1" noChangeArrowheads="1"/>
          </p:cNvPicPr>
          <p:nvPr/>
        </p:nvPicPr>
        <p:blipFill>
          <a:blip r:embed="rId4"/>
          <a:srcRect/>
          <a:stretch>
            <a:fillRect/>
          </a:stretch>
        </p:blipFill>
        <p:spPr bwMode="auto">
          <a:xfrm>
            <a:off x="2809875" y="5661025"/>
            <a:ext cx="754063" cy="808038"/>
          </a:xfrm>
          <a:prstGeom prst="rect">
            <a:avLst/>
          </a:prstGeom>
          <a:noFill/>
          <a:ln w="9525">
            <a:noFill/>
            <a:miter lim="800000"/>
            <a:headEnd/>
            <a:tailEnd/>
          </a:ln>
        </p:spPr>
      </p:pic>
      <p:pic>
        <p:nvPicPr>
          <p:cNvPr id="13318" name="Picture 7" descr="INKA top view medium"/>
          <p:cNvPicPr>
            <a:picLocks noChangeAspect="1" noChangeArrowheads="1"/>
          </p:cNvPicPr>
          <p:nvPr/>
        </p:nvPicPr>
        <p:blipFill>
          <a:blip r:embed="rId5"/>
          <a:srcRect/>
          <a:stretch>
            <a:fillRect/>
          </a:stretch>
        </p:blipFill>
        <p:spPr bwMode="auto">
          <a:xfrm>
            <a:off x="1835150" y="3233738"/>
            <a:ext cx="720725" cy="628650"/>
          </a:xfrm>
          <a:prstGeom prst="rect">
            <a:avLst/>
          </a:prstGeom>
          <a:noFill/>
          <a:ln w="9525">
            <a:noFill/>
            <a:miter lim="800000"/>
            <a:headEnd/>
            <a:tailEnd/>
          </a:ln>
        </p:spPr>
      </p:pic>
      <p:pic>
        <p:nvPicPr>
          <p:cNvPr id="13319" name="Picture 8" descr="IOR top view medium"/>
          <p:cNvPicPr>
            <a:picLocks noChangeAspect="1" noChangeArrowheads="1"/>
          </p:cNvPicPr>
          <p:nvPr/>
        </p:nvPicPr>
        <p:blipFill>
          <a:blip r:embed="rId6"/>
          <a:srcRect/>
          <a:stretch>
            <a:fillRect/>
          </a:stretch>
        </p:blipFill>
        <p:spPr bwMode="auto">
          <a:xfrm>
            <a:off x="1114425" y="1944688"/>
            <a:ext cx="793750" cy="692150"/>
          </a:xfrm>
          <a:prstGeom prst="rect">
            <a:avLst/>
          </a:prstGeom>
          <a:noFill/>
          <a:ln w="9525">
            <a:noFill/>
            <a:miter lim="800000"/>
            <a:headEnd/>
            <a:tailEnd/>
          </a:ln>
        </p:spPr>
      </p:pic>
      <p:pic>
        <p:nvPicPr>
          <p:cNvPr id="13320" name="Picture 9" descr="REPO top view medium"/>
          <p:cNvPicPr>
            <a:picLocks noChangeAspect="1" noChangeArrowheads="1"/>
          </p:cNvPicPr>
          <p:nvPr/>
        </p:nvPicPr>
        <p:blipFill>
          <a:blip r:embed="rId7"/>
          <a:srcRect/>
          <a:stretch>
            <a:fillRect/>
          </a:stretch>
        </p:blipFill>
        <p:spPr bwMode="auto">
          <a:xfrm>
            <a:off x="3059113" y="4149725"/>
            <a:ext cx="804862" cy="1079500"/>
          </a:xfrm>
          <a:prstGeom prst="rect">
            <a:avLst/>
          </a:prstGeom>
          <a:noFill/>
          <a:ln w="9525">
            <a:noFill/>
            <a:miter lim="800000"/>
            <a:headEnd/>
            <a:tailEnd/>
          </a:ln>
        </p:spPr>
      </p:pic>
      <p:pic>
        <p:nvPicPr>
          <p:cNvPr id="13321" name="Picture 10" descr="Door"/>
          <p:cNvPicPr>
            <a:picLocks noChangeAspect="1" noChangeArrowheads="1"/>
          </p:cNvPicPr>
          <p:nvPr/>
        </p:nvPicPr>
        <p:blipFill>
          <a:blip r:embed="rId8"/>
          <a:srcRect/>
          <a:stretch>
            <a:fillRect/>
          </a:stretch>
        </p:blipFill>
        <p:spPr bwMode="auto">
          <a:xfrm>
            <a:off x="755650" y="3884613"/>
            <a:ext cx="423863" cy="481012"/>
          </a:xfrm>
          <a:prstGeom prst="rect">
            <a:avLst/>
          </a:prstGeom>
          <a:noFill/>
          <a:ln w="9525">
            <a:noFill/>
            <a:miter lim="800000"/>
            <a:headEnd/>
            <a:tailEnd/>
          </a:ln>
        </p:spPr>
      </p:pic>
      <p:pic>
        <p:nvPicPr>
          <p:cNvPr id="13322" name="Picture 11" descr="Pir"/>
          <p:cNvPicPr>
            <a:picLocks noChangeAspect="1" noChangeArrowheads="1"/>
          </p:cNvPicPr>
          <p:nvPr/>
        </p:nvPicPr>
        <p:blipFill>
          <a:blip r:embed="rId9"/>
          <a:srcRect/>
          <a:stretch>
            <a:fillRect/>
          </a:stretch>
        </p:blipFill>
        <p:spPr bwMode="auto">
          <a:xfrm>
            <a:off x="8004175" y="3070225"/>
            <a:ext cx="455613" cy="647700"/>
          </a:xfrm>
          <a:prstGeom prst="rect">
            <a:avLst/>
          </a:prstGeom>
          <a:noFill/>
          <a:ln w="9525">
            <a:noFill/>
            <a:miter lim="800000"/>
            <a:headEnd/>
            <a:tailEnd/>
          </a:ln>
        </p:spPr>
      </p:pic>
      <p:pic>
        <p:nvPicPr>
          <p:cNvPr id="13323" name="Picture 12" descr="pull"/>
          <p:cNvPicPr>
            <a:picLocks noChangeAspect="1" noChangeArrowheads="1"/>
          </p:cNvPicPr>
          <p:nvPr/>
        </p:nvPicPr>
        <p:blipFill>
          <a:blip r:embed="rId10"/>
          <a:srcRect/>
          <a:stretch>
            <a:fillRect/>
          </a:stretch>
        </p:blipFill>
        <p:spPr bwMode="auto">
          <a:xfrm>
            <a:off x="5867400" y="4221163"/>
            <a:ext cx="693738" cy="936625"/>
          </a:xfrm>
          <a:prstGeom prst="rect">
            <a:avLst/>
          </a:prstGeom>
          <a:noFill/>
          <a:ln w="9525">
            <a:noFill/>
            <a:miter lim="800000"/>
            <a:headEnd/>
            <a:tailEnd/>
          </a:ln>
        </p:spPr>
      </p:pic>
      <p:sp>
        <p:nvSpPr>
          <p:cNvPr id="13324" name="Line 13"/>
          <p:cNvSpPr>
            <a:spLocks noChangeShapeType="1"/>
          </p:cNvSpPr>
          <p:nvPr/>
        </p:nvSpPr>
        <p:spPr bwMode="auto">
          <a:xfrm flipV="1">
            <a:off x="3276600" y="5302250"/>
            <a:ext cx="71438" cy="287338"/>
          </a:xfrm>
          <a:prstGeom prst="line">
            <a:avLst/>
          </a:prstGeom>
          <a:noFill/>
          <a:ln w="9525">
            <a:solidFill>
              <a:schemeClr val="tx1"/>
            </a:solidFill>
            <a:round/>
            <a:headEnd/>
            <a:tailEnd type="triangle" w="med" len="med"/>
          </a:ln>
        </p:spPr>
        <p:txBody>
          <a:bodyPr/>
          <a:lstStyle/>
          <a:p>
            <a:endParaRPr lang="en-AU"/>
          </a:p>
        </p:txBody>
      </p:sp>
      <p:sp>
        <p:nvSpPr>
          <p:cNvPr id="13325" name="Line 14"/>
          <p:cNvSpPr>
            <a:spLocks noChangeShapeType="1"/>
          </p:cNvSpPr>
          <p:nvPr/>
        </p:nvSpPr>
        <p:spPr bwMode="auto">
          <a:xfrm flipV="1">
            <a:off x="3708400" y="3141663"/>
            <a:ext cx="360363" cy="1152525"/>
          </a:xfrm>
          <a:prstGeom prst="line">
            <a:avLst/>
          </a:prstGeom>
          <a:noFill/>
          <a:ln w="9525">
            <a:solidFill>
              <a:schemeClr val="tx1"/>
            </a:solidFill>
            <a:round/>
            <a:headEnd/>
            <a:tailEnd type="triangle" w="med" len="med"/>
          </a:ln>
        </p:spPr>
        <p:txBody>
          <a:bodyPr/>
          <a:lstStyle/>
          <a:p>
            <a:endParaRPr lang="en-AU"/>
          </a:p>
        </p:txBody>
      </p:sp>
      <p:sp>
        <p:nvSpPr>
          <p:cNvPr id="13326" name="Line 15"/>
          <p:cNvSpPr>
            <a:spLocks noChangeShapeType="1"/>
          </p:cNvSpPr>
          <p:nvPr/>
        </p:nvSpPr>
        <p:spPr bwMode="auto">
          <a:xfrm flipH="1" flipV="1">
            <a:off x="4643438" y="3429000"/>
            <a:ext cx="144462" cy="1081088"/>
          </a:xfrm>
          <a:prstGeom prst="line">
            <a:avLst/>
          </a:prstGeom>
          <a:noFill/>
          <a:ln w="9525">
            <a:solidFill>
              <a:schemeClr val="tx1"/>
            </a:solidFill>
            <a:round/>
            <a:headEnd/>
            <a:tailEnd type="triangle" w="med" len="med"/>
          </a:ln>
        </p:spPr>
        <p:txBody>
          <a:bodyPr/>
          <a:lstStyle/>
          <a:p>
            <a:endParaRPr lang="en-AU"/>
          </a:p>
        </p:txBody>
      </p:sp>
      <p:sp>
        <p:nvSpPr>
          <p:cNvPr id="13327" name="Line 16"/>
          <p:cNvSpPr>
            <a:spLocks noChangeShapeType="1"/>
          </p:cNvSpPr>
          <p:nvPr/>
        </p:nvSpPr>
        <p:spPr bwMode="auto">
          <a:xfrm flipV="1">
            <a:off x="2700338" y="2779713"/>
            <a:ext cx="863600" cy="433387"/>
          </a:xfrm>
          <a:prstGeom prst="line">
            <a:avLst/>
          </a:prstGeom>
          <a:noFill/>
          <a:ln w="9525">
            <a:solidFill>
              <a:schemeClr val="tx1"/>
            </a:solidFill>
            <a:round/>
            <a:headEnd/>
            <a:tailEnd type="triangle" w="med" len="med"/>
          </a:ln>
        </p:spPr>
        <p:txBody>
          <a:bodyPr/>
          <a:lstStyle/>
          <a:p>
            <a:endParaRPr lang="en-AU"/>
          </a:p>
        </p:txBody>
      </p:sp>
      <p:sp>
        <p:nvSpPr>
          <p:cNvPr id="13328" name="Line 17"/>
          <p:cNvSpPr>
            <a:spLocks noChangeShapeType="1"/>
          </p:cNvSpPr>
          <p:nvPr/>
        </p:nvSpPr>
        <p:spPr bwMode="auto">
          <a:xfrm>
            <a:off x="2071688" y="2205038"/>
            <a:ext cx="1225550" cy="0"/>
          </a:xfrm>
          <a:prstGeom prst="line">
            <a:avLst/>
          </a:prstGeom>
          <a:noFill/>
          <a:ln w="9525">
            <a:solidFill>
              <a:schemeClr val="tx1"/>
            </a:solidFill>
            <a:round/>
            <a:headEnd type="triangle" w="med" len="med"/>
            <a:tailEnd type="triangle" w="med" len="med"/>
          </a:ln>
        </p:spPr>
        <p:txBody>
          <a:bodyPr/>
          <a:lstStyle/>
          <a:p>
            <a:endParaRPr lang="en-AU"/>
          </a:p>
        </p:txBody>
      </p:sp>
      <p:sp>
        <p:nvSpPr>
          <p:cNvPr id="13329" name="Line 18"/>
          <p:cNvSpPr>
            <a:spLocks noChangeShapeType="1"/>
          </p:cNvSpPr>
          <p:nvPr/>
        </p:nvSpPr>
        <p:spPr bwMode="auto">
          <a:xfrm flipH="1">
            <a:off x="5562600" y="2205038"/>
            <a:ext cx="1295400" cy="0"/>
          </a:xfrm>
          <a:prstGeom prst="line">
            <a:avLst/>
          </a:prstGeom>
          <a:noFill/>
          <a:ln w="9525">
            <a:solidFill>
              <a:schemeClr val="tx1"/>
            </a:solidFill>
            <a:round/>
            <a:headEnd/>
            <a:tailEnd type="triangle" w="med" len="med"/>
          </a:ln>
        </p:spPr>
        <p:txBody>
          <a:bodyPr/>
          <a:lstStyle/>
          <a:p>
            <a:endParaRPr lang="en-AU"/>
          </a:p>
        </p:txBody>
      </p:sp>
      <p:sp>
        <p:nvSpPr>
          <p:cNvPr id="13330" name="Line 19"/>
          <p:cNvSpPr>
            <a:spLocks noChangeShapeType="1"/>
          </p:cNvSpPr>
          <p:nvPr/>
        </p:nvSpPr>
        <p:spPr bwMode="auto">
          <a:xfrm flipH="1" flipV="1">
            <a:off x="5580063" y="2779713"/>
            <a:ext cx="1223962" cy="433387"/>
          </a:xfrm>
          <a:prstGeom prst="line">
            <a:avLst/>
          </a:prstGeom>
          <a:noFill/>
          <a:ln w="9525">
            <a:solidFill>
              <a:schemeClr val="tx1"/>
            </a:solidFill>
            <a:round/>
            <a:headEnd/>
            <a:tailEnd type="triangle" w="med" len="med"/>
          </a:ln>
        </p:spPr>
        <p:txBody>
          <a:bodyPr/>
          <a:lstStyle/>
          <a:p>
            <a:endParaRPr lang="en-AU"/>
          </a:p>
        </p:txBody>
      </p:sp>
      <p:sp>
        <p:nvSpPr>
          <p:cNvPr id="13331" name="Line 20"/>
          <p:cNvSpPr>
            <a:spLocks noChangeShapeType="1"/>
          </p:cNvSpPr>
          <p:nvPr/>
        </p:nvSpPr>
        <p:spPr bwMode="auto">
          <a:xfrm flipH="1" flipV="1">
            <a:off x="5148263" y="3213100"/>
            <a:ext cx="647700" cy="720725"/>
          </a:xfrm>
          <a:prstGeom prst="line">
            <a:avLst/>
          </a:prstGeom>
          <a:noFill/>
          <a:ln w="9525">
            <a:solidFill>
              <a:schemeClr val="tx1"/>
            </a:solidFill>
            <a:round/>
            <a:headEnd/>
            <a:tailEnd type="triangle" w="med" len="med"/>
          </a:ln>
        </p:spPr>
        <p:txBody>
          <a:bodyPr/>
          <a:lstStyle/>
          <a:p>
            <a:endParaRPr lang="en-AU"/>
          </a:p>
        </p:txBody>
      </p:sp>
      <p:sp>
        <p:nvSpPr>
          <p:cNvPr id="13332" name="Line 21"/>
          <p:cNvSpPr>
            <a:spLocks noChangeShapeType="1"/>
          </p:cNvSpPr>
          <p:nvPr/>
        </p:nvSpPr>
        <p:spPr bwMode="auto">
          <a:xfrm flipV="1">
            <a:off x="1258888" y="3717925"/>
            <a:ext cx="433387" cy="215900"/>
          </a:xfrm>
          <a:prstGeom prst="line">
            <a:avLst/>
          </a:prstGeom>
          <a:noFill/>
          <a:ln w="9525">
            <a:solidFill>
              <a:schemeClr val="tx1"/>
            </a:solidFill>
            <a:round/>
            <a:headEnd/>
            <a:tailEnd/>
          </a:ln>
        </p:spPr>
        <p:txBody>
          <a:bodyPr/>
          <a:lstStyle/>
          <a:p>
            <a:endParaRPr lang="en-AU"/>
          </a:p>
        </p:txBody>
      </p:sp>
      <p:sp>
        <p:nvSpPr>
          <p:cNvPr id="13334" name="Text Box 22"/>
          <p:cNvSpPr txBox="1">
            <a:spLocks noChangeArrowheads="1"/>
          </p:cNvSpPr>
          <p:nvPr/>
        </p:nvSpPr>
        <p:spPr bwMode="auto">
          <a:xfrm>
            <a:off x="1692275" y="660400"/>
            <a:ext cx="6048375" cy="554038"/>
          </a:xfrm>
          <a:prstGeom prst="rect">
            <a:avLst/>
          </a:prstGeom>
          <a:noFill/>
          <a:ln w="9525">
            <a:noFill/>
            <a:miter lim="800000"/>
            <a:headEnd/>
            <a:tailEnd/>
          </a:ln>
        </p:spPr>
        <p:txBody>
          <a:bodyPr lIns="0" tIns="0" rIns="0" bIns="0">
            <a:spAutoFit/>
          </a:bodyPr>
          <a:lstStyle/>
          <a:p>
            <a:pPr algn="ctr">
              <a:defRPr/>
            </a:pPr>
            <a:r>
              <a:rPr lang="en-GB" sz="3600" b="1" dirty="0">
                <a:solidFill>
                  <a:schemeClr val="tx2"/>
                </a:solidFill>
                <a:latin typeface="+mj-lt"/>
                <a:ea typeface="+mj-ea"/>
                <a:cs typeface="+mj-cs"/>
              </a:rPr>
              <a:t>NEO  system</a:t>
            </a:r>
          </a:p>
        </p:txBody>
      </p:sp>
      <p:pic>
        <p:nvPicPr>
          <p:cNvPr id="2" name="Picture 23" descr="Neo neat top view white background"/>
          <p:cNvPicPr>
            <a:picLocks noChangeAspect="1" noChangeArrowheads="1"/>
          </p:cNvPicPr>
          <p:nvPr/>
        </p:nvPicPr>
        <p:blipFill>
          <a:blip r:embed="rId11"/>
          <a:srcRect/>
          <a:stretch>
            <a:fillRect/>
          </a:stretch>
        </p:blipFill>
        <p:spPr bwMode="auto">
          <a:xfrm>
            <a:off x="4102100" y="1571625"/>
            <a:ext cx="950913" cy="1008063"/>
          </a:xfrm>
          <a:prstGeom prst="rect">
            <a:avLst/>
          </a:prstGeom>
          <a:noFill/>
          <a:ln w="9525">
            <a:noFill/>
            <a:miter lim="800000"/>
            <a:headEnd/>
            <a:tailEnd/>
          </a:ln>
        </p:spPr>
      </p:pic>
      <p:pic>
        <p:nvPicPr>
          <p:cNvPr id="13335" name="Picture 24"/>
          <p:cNvPicPr>
            <a:picLocks noChangeAspect="1" noChangeArrowheads="1"/>
          </p:cNvPicPr>
          <p:nvPr/>
        </p:nvPicPr>
        <p:blipFill>
          <a:blip r:embed="rId12"/>
          <a:srcRect/>
          <a:stretch>
            <a:fillRect/>
          </a:stretch>
        </p:blipFill>
        <p:spPr bwMode="auto">
          <a:xfrm>
            <a:off x="7429500" y="1917700"/>
            <a:ext cx="871538" cy="681038"/>
          </a:xfrm>
          <a:prstGeom prst="rect">
            <a:avLst/>
          </a:prstGeom>
          <a:noFill/>
          <a:ln w="9525">
            <a:noFill/>
            <a:miter lim="800000"/>
            <a:headEnd/>
            <a:tailEnd/>
          </a:ln>
        </p:spPr>
      </p:pic>
      <p:pic>
        <p:nvPicPr>
          <p:cNvPr id="13336" name="Picture 25" descr="Rörelsevakt Webb"/>
          <p:cNvPicPr>
            <a:picLocks noChangeAspect="1" noChangeArrowheads="1"/>
          </p:cNvPicPr>
          <p:nvPr/>
        </p:nvPicPr>
        <p:blipFill>
          <a:blip r:embed="rId13"/>
          <a:srcRect/>
          <a:stretch>
            <a:fillRect/>
          </a:stretch>
        </p:blipFill>
        <p:spPr bwMode="auto">
          <a:xfrm>
            <a:off x="7177088" y="2997200"/>
            <a:ext cx="635000" cy="762000"/>
          </a:xfrm>
          <a:prstGeom prst="rect">
            <a:avLst/>
          </a:prstGeom>
          <a:noFill/>
          <a:ln w="9525">
            <a:noFill/>
            <a:miter lim="800000"/>
            <a:headEnd/>
            <a:tailEnd/>
          </a:ln>
        </p:spPr>
      </p:pic>
      <p:sp>
        <p:nvSpPr>
          <p:cNvPr id="13337" name="Text Box 26"/>
          <p:cNvSpPr txBox="1">
            <a:spLocks noChangeArrowheads="1"/>
          </p:cNvSpPr>
          <p:nvPr/>
        </p:nvSpPr>
        <p:spPr bwMode="auto">
          <a:xfrm>
            <a:off x="466725" y="3390900"/>
            <a:ext cx="576263" cy="182563"/>
          </a:xfrm>
          <a:prstGeom prst="rect">
            <a:avLst/>
          </a:prstGeom>
          <a:noFill/>
          <a:ln w="9525">
            <a:noFill/>
            <a:miter lim="800000"/>
            <a:headEnd/>
            <a:tailEnd/>
          </a:ln>
        </p:spPr>
        <p:txBody>
          <a:bodyPr lIns="0" tIns="0" rIns="0" bIns="0">
            <a:spAutoFit/>
          </a:bodyPr>
          <a:lstStyle/>
          <a:p>
            <a:pPr algn="ctr">
              <a:spcBef>
                <a:spcPct val="50000"/>
              </a:spcBef>
            </a:pPr>
            <a:r>
              <a:rPr lang="en-GB" sz="1200"/>
              <a:t>Specials</a:t>
            </a:r>
          </a:p>
        </p:txBody>
      </p:sp>
      <p:sp>
        <p:nvSpPr>
          <p:cNvPr id="13338" name="Line 27"/>
          <p:cNvSpPr>
            <a:spLocks noChangeShapeType="1"/>
          </p:cNvSpPr>
          <p:nvPr/>
        </p:nvSpPr>
        <p:spPr bwMode="auto">
          <a:xfrm flipV="1">
            <a:off x="1187450" y="3502025"/>
            <a:ext cx="433388" cy="0"/>
          </a:xfrm>
          <a:prstGeom prst="line">
            <a:avLst/>
          </a:prstGeom>
          <a:noFill/>
          <a:ln w="9525">
            <a:solidFill>
              <a:schemeClr val="tx1"/>
            </a:solidFill>
            <a:round/>
            <a:headEnd/>
            <a:tailEnd/>
          </a:ln>
        </p:spPr>
        <p:txBody>
          <a:bodyPr/>
          <a:lstStyle/>
          <a:p>
            <a:endParaRPr lang="en-AU"/>
          </a:p>
        </p:txBody>
      </p:sp>
      <p:sp>
        <p:nvSpPr>
          <p:cNvPr id="13339" name="Line 28"/>
          <p:cNvSpPr>
            <a:spLocks noChangeShapeType="1"/>
          </p:cNvSpPr>
          <p:nvPr/>
        </p:nvSpPr>
        <p:spPr bwMode="auto">
          <a:xfrm flipV="1">
            <a:off x="2051050" y="4005263"/>
            <a:ext cx="74613" cy="649287"/>
          </a:xfrm>
          <a:prstGeom prst="line">
            <a:avLst/>
          </a:prstGeom>
          <a:noFill/>
          <a:ln w="9525">
            <a:solidFill>
              <a:schemeClr val="tx1"/>
            </a:solidFill>
            <a:round/>
            <a:headEnd/>
            <a:tailEnd/>
          </a:ln>
        </p:spPr>
        <p:txBody>
          <a:bodyPr/>
          <a:lstStyle/>
          <a:p>
            <a:endParaRPr lang="en-AU"/>
          </a:p>
        </p:txBody>
      </p:sp>
      <p:pic>
        <p:nvPicPr>
          <p:cNvPr id="13340" name="Picture 29" descr="Emfit_L-2060C"/>
          <p:cNvPicPr>
            <a:picLocks noChangeAspect="1" noChangeArrowheads="1"/>
          </p:cNvPicPr>
          <p:nvPr/>
        </p:nvPicPr>
        <p:blipFill>
          <a:blip r:embed="rId14"/>
          <a:srcRect/>
          <a:stretch>
            <a:fillRect/>
          </a:stretch>
        </p:blipFill>
        <p:spPr bwMode="auto">
          <a:xfrm>
            <a:off x="1187450" y="4654550"/>
            <a:ext cx="1439863" cy="588963"/>
          </a:xfrm>
          <a:prstGeom prst="rect">
            <a:avLst/>
          </a:prstGeom>
          <a:noFill/>
          <a:ln w="9525">
            <a:noFill/>
            <a:miter lim="800000"/>
            <a:headEnd/>
            <a:tailEnd/>
          </a:ln>
        </p:spPr>
      </p:pic>
      <p:pic>
        <p:nvPicPr>
          <p:cNvPr id="13342" name="Picture 23" descr="Neo neat top view white background"/>
          <p:cNvPicPr>
            <a:picLocks noChangeAspect="1" noChangeArrowheads="1"/>
          </p:cNvPicPr>
          <p:nvPr/>
        </p:nvPicPr>
        <p:blipFill>
          <a:blip r:embed="rId11"/>
          <a:srcRect/>
          <a:stretch>
            <a:fillRect/>
          </a:stretch>
        </p:blipFill>
        <p:spPr bwMode="auto">
          <a:xfrm>
            <a:off x="4254500" y="1724025"/>
            <a:ext cx="950913" cy="1008063"/>
          </a:xfrm>
          <a:prstGeom prst="rect">
            <a:avLst/>
          </a:prstGeom>
          <a:noFill/>
          <a:ln w="9525">
            <a:noFill/>
            <a:miter lim="800000"/>
            <a:headEnd/>
            <a:tailEnd/>
          </a:ln>
        </p:spPr>
      </p:pic>
      <p:pic>
        <p:nvPicPr>
          <p:cNvPr id="13343" name="Picture 23" descr="Neo neat top view white background"/>
          <p:cNvPicPr>
            <a:picLocks noChangeAspect="1" noChangeArrowheads="1"/>
          </p:cNvPicPr>
          <p:nvPr/>
        </p:nvPicPr>
        <p:blipFill>
          <a:blip r:embed="rId11"/>
          <a:srcRect/>
          <a:stretch>
            <a:fillRect/>
          </a:stretch>
        </p:blipFill>
        <p:spPr bwMode="auto">
          <a:xfrm>
            <a:off x="4406900" y="1876425"/>
            <a:ext cx="950913" cy="1008063"/>
          </a:xfrm>
          <a:prstGeom prst="rect">
            <a:avLst/>
          </a:prstGeom>
          <a:noFill/>
          <a:ln w="9525">
            <a:noFill/>
            <a:miter lim="800000"/>
            <a:headEnd/>
            <a:tailEnd/>
          </a:ln>
        </p:spPr>
      </p:pic>
      <p:sp>
        <p:nvSpPr>
          <p:cNvPr id="13344" name="Text Box 26"/>
          <p:cNvSpPr txBox="1">
            <a:spLocks noChangeArrowheads="1"/>
          </p:cNvSpPr>
          <p:nvPr/>
        </p:nvSpPr>
        <p:spPr bwMode="auto">
          <a:xfrm>
            <a:off x="3424238" y="1714500"/>
            <a:ext cx="576262" cy="184150"/>
          </a:xfrm>
          <a:prstGeom prst="rect">
            <a:avLst/>
          </a:prstGeom>
          <a:noFill/>
          <a:ln w="9525">
            <a:noFill/>
            <a:miter lim="800000"/>
            <a:headEnd/>
            <a:tailEnd/>
          </a:ln>
        </p:spPr>
        <p:txBody>
          <a:bodyPr lIns="0" tIns="0" rIns="0" bIns="0">
            <a:spAutoFit/>
          </a:bodyPr>
          <a:lstStyle/>
          <a:p>
            <a:pPr algn="ctr">
              <a:spcBef>
                <a:spcPct val="50000"/>
              </a:spcBef>
            </a:pPr>
            <a:r>
              <a:rPr lang="en-GB" sz="1200" b="1"/>
              <a:t>PSTN</a:t>
            </a:r>
          </a:p>
        </p:txBody>
      </p:sp>
      <p:sp>
        <p:nvSpPr>
          <p:cNvPr id="13345" name="Text Box 26"/>
          <p:cNvSpPr txBox="1">
            <a:spLocks noChangeArrowheads="1"/>
          </p:cNvSpPr>
          <p:nvPr/>
        </p:nvSpPr>
        <p:spPr bwMode="auto">
          <a:xfrm>
            <a:off x="3429000" y="2017713"/>
            <a:ext cx="576263" cy="184150"/>
          </a:xfrm>
          <a:prstGeom prst="rect">
            <a:avLst/>
          </a:prstGeom>
          <a:noFill/>
          <a:ln w="9525">
            <a:noFill/>
            <a:miter lim="800000"/>
            <a:headEnd/>
            <a:tailEnd/>
          </a:ln>
        </p:spPr>
        <p:txBody>
          <a:bodyPr lIns="0" tIns="0" rIns="0" bIns="0">
            <a:spAutoFit/>
          </a:bodyPr>
          <a:lstStyle/>
          <a:p>
            <a:pPr algn="ctr">
              <a:spcBef>
                <a:spcPct val="50000"/>
              </a:spcBef>
            </a:pPr>
            <a:r>
              <a:rPr lang="en-GB" sz="1200" b="1"/>
              <a:t>GSM</a:t>
            </a:r>
          </a:p>
        </p:txBody>
      </p:sp>
      <p:sp>
        <p:nvSpPr>
          <p:cNvPr id="13346" name="Text Box 26"/>
          <p:cNvSpPr txBox="1">
            <a:spLocks noChangeArrowheads="1"/>
          </p:cNvSpPr>
          <p:nvPr/>
        </p:nvSpPr>
        <p:spPr bwMode="auto">
          <a:xfrm>
            <a:off x="3429000" y="2316163"/>
            <a:ext cx="576263" cy="184150"/>
          </a:xfrm>
          <a:prstGeom prst="rect">
            <a:avLst/>
          </a:prstGeom>
          <a:noFill/>
          <a:ln w="9525">
            <a:noFill/>
            <a:miter lim="800000"/>
            <a:headEnd/>
            <a:tailEnd/>
          </a:ln>
        </p:spPr>
        <p:txBody>
          <a:bodyPr lIns="0" tIns="0" rIns="0" bIns="0">
            <a:spAutoFit/>
          </a:bodyPr>
          <a:lstStyle/>
          <a:p>
            <a:pPr algn="ctr">
              <a:spcBef>
                <a:spcPct val="50000"/>
              </a:spcBef>
            </a:pPr>
            <a:r>
              <a:rPr lang="en-GB" sz="1200" b="1"/>
              <a:t>IP</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3" descr="fondo"/>
          <p:cNvPicPr>
            <a:picLocks noChangeAspect="1" noChangeArrowheads="1"/>
          </p:cNvPicPr>
          <p:nvPr/>
        </p:nvPicPr>
        <p:blipFill>
          <a:blip r:embed="rId3"/>
          <a:srcRect/>
          <a:stretch>
            <a:fillRect/>
          </a:stretch>
        </p:blipFill>
        <p:spPr bwMode="auto">
          <a:xfrm>
            <a:off x="4500563" y="5013325"/>
            <a:ext cx="4608512" cy="1804988"/>
          </a:xfrm>
          <a:prstGeom prst="rect">
            <a:avLst/>
          </a:prstGeom>
          <a:noFill/>
          <a:ln w="9525">
            <a:noFill/>
            <a:miter lim="800000"/>
            <a:headEnd/>
            <a:tailEnd/>
          </a:ln>
        </p:spPr>
      </p:pic>
      <p:sp>
        <p:nvSpPr>
          <p:cNvPr id="14339" name="Line 4"/>
          <p:cNvSpPr>
            <a:spLocks noChangeShapeType="1"/>
          </p:cNvSpPr>
          <p:nvPr/>
        </p:nvSpPr>
        <p:spPr bwMode="auto">
          <a:xfrm>
            <a:off x="395288" y="6524625"/>
            <a:ext cx="6408737" cy="0"/>
          </a:xfrm>
          <a:prstGeom prst="line">
            <a:avLst/>
          </a:prstGeom>
          <a:noFill/>
          <a:ln w="9525">
            <a:solidFill>
              <a:schemeClr val="tx1"/>
            </a:solidFill>
            <a:round/>
            <a:headEnd/>
            <a:tailEnd/>
          </a:ln>
        </p:spPr>
        <p:txBody>
          <a:bodyPr/>
          <a:lstStyle/>
          <a:p>
            <a:endParaRPr lang="en-AU"/>
          </a:p>
        </p:txBody>
      </p:sp>
      <p:pic>
        <p:nvPicPr>
          <p:cNvPr id="14340" name="Picture 5" descr="Atom snett website"/>
          <p:cNvPicPr>
            <a:picLocks noChangeAspect="1" noChangeArrowheads="1"/>
          </p:cNvPicPr>
          <p:nvPr/>
        </p:nvPicPr>
        <p:blipFill>
          <a:blip r:embed="rId4"/>
          <a:srcRect/>
          <a:stretch>
            <a:fillRect/>
          </a:stretch>
        </p:blipFill>
        <p:spPr bwMode="auto">
          <a:xfrm>
            <a:off x="4408488" y="4725988"/>
            <a:ext cx="739775" cy="792162"/>
          </a:xfrm>
          <a:prstGeom prst="rect">
            <a:avLst/>
          </a:prstGeom>
          <a:noFill/>
          <a:ln w="9525">
            <a:noFill/>
            <a:miter lim="800000"/>
            <a:headEnd/>
            <a:tailEnd/>
          </a:ln>
        </p:spPr>
      </p:pic>
      <p:pic>
        <p:nvPicPr>
          <p:cNvPr id="14341" name="Picture 6" descr="Atom snett website"/>
          <p:cNvPicPr>
            <a:picLocks noChangeAspect="1" noChangeArrowheads="1"/>
          </p:cNvPicPr>
          <p:nvPr/>
        </p:nvPicPr>
        <p:blipFill>
          <a:blip r:embed="rId4"/>
          <a:srcRect/>
          <a:stretch>
            <a:fillRect/>
          </a:stretch>
        </p:blipFill>
        <p:spPr bwMode="auto">
          <a:xfrm>
            <a:off x="2809875" y="5661025"/>
            <a:ext cx="754063" cy="808038"/>
          </a:xfrm>
          <a:prstGeom prst="rect">
            <a:avLst/>
          </a:prstGeom>
          <a:noFill/>
          <a:ln w="9525">
            <a:noFill/>
            <a:miter lim="800000"/>
            <a:headEnd/>
            <a:tailEnd/>
          </a:ln>
        </p:spPr>
      </p:pic>
      <p:pic>
        <p:nvPicPr>
          <p:cNvPr id="14342" name="Picture 7" descr="INKA top view medium"/>
          <p:cNvPicPr>
            <a:picLocks noChangeAspect="1" noChangeArrowheads="1"/>
          </p:cNvPicPr>
          <p:nvPr/>
        </p:nvPicPr>
        <p:blipFill>
          <a:blip r:embed="rId5"/>
          <a:srcRect/>
          <a:stretch>
            <a:fillRect/>
          </a:stretch>
        </p:blipFill>
        <p:spPr bwMode="auto">
          <a:xfrm>
            <a:off x="1835150" y="3233738"/>
            <a:ext cx="720725" cy="628650"/>
          </a:xfrm>
          <a:prstGeom prst="rect">
            <a:avLst/>
          </a:prstGeom>
          <a:noFill/>
          <a:ln w="9525">
            <a:noFill/>
            <a:miter lim="800000"/>
            <a:headEnd/>
            <a:tailEnd/>
          </a:ln>
        </p:spPr>
      </p:pic>
      <p:pic>
        <p:nvPicPr>
          <p:cNvPr id="14343" name="Picture 8" descr="IOR top view medium"/>
          <p:cNvPicPr>
            <a:picLocks noChangeAspect="1" noChangeArrowheads="1"/>
          </p:cNvPicPr>
          <p:nvPr/>
        </p:nvPicPr>
        <p:blipFill>
          <a:blip r:embed="rId6"/>
          <a:srcRect/>
          <a:stretch>
            <a:fillRect/>
          </a:stretch>
        </p:blipFill>
        <p:spPr bwMode="auto">
          <a:xfrm>
            <a:off x="1114425" y="1944688"/>
            <a:ext cx="793750" cy="692150"/>
          </a:xfrm>
          <a:prstGeom prst="rect">
            <a:avLst/>
          </a:prstGeom>
          <a:noFill/>
          <a:ln w="9525">
            <a:noFill/>
            <a:miter lim="800000"/>
            <a:headEnd/>
            <a:tailEnd/>
          </a:ln>
        </p:spPr>
      </p:pic>
      <p:pic>
        <p:nvPicPr>
          <p:cNvPr id="14344" name="Picture 9" descr="REPO top view medium"/>
          <p:cNvPicPr>
            <a:picLocks noChangeAspect="1" noChangeArrowheads="1"/>
          </p:cNvPicPr>
          <p:nvPr/>
        </p:nvPicPr>
        <p:blipFill>
          <a:blip r:embed="rId7"/>
          <a:srcRect/>
          <a:stretch>
            <a:fillRect/>
          </a:stretch>
        </p:blipFill>
        <p:spPr bwMode="auto">
          <a:xfrm>
            <a:off x="3059113" y="4149725"/>
            <a:ext cx="804862" cy="1079500"/>
          </a:xfrm>
          <a:prstGeom prst="rect">
            <a:avLst/>
          </a:prstGeom>
          <a:noFill/>
          <a:ln w="9525">
            <a:noFill/>
            <a:miter lim="800000"/>
            <a:headEnd/>
            <a:tailEnd/>
          </a:ln>
        </p:spPr>
      </p:pic>
      <p:pic>
        <p:nvPicPr>
          <p:cNvPr id="14345" name="Picture 10" descr="Door"/>
          <p:cNvPicPr>
            <a:picLocks noChangeAspect="1" noChangeArrowheads="1"/>
          </p:cNvPicPr>
          <p:nvPr/>
        </p:nvPicPr>
        <p:blipFill>
          <a:blip r:embed="rId8"/>
          <a:srcRect/>
          <a:stretch>
            <a:fillRect/>
          </a:stretch>
        </p:blipFill>
        <p:spPr bwMode="auto">
          <a:xfrm>
            <a:off x="755650" y="3884613"/>
            <a:ext cx="423863" cy="481012"/>
          </a:xfrm>
          <a:prstGeom prst="rect">
            <a:avLst/>
          </a:prstGeom>
          <a:noFill/>
          <a:ln w="9525">
            <a:noFill/>
            <a:miter lim="800000"/>
            <a:headEnd/>
            <a:tailEnd/>
          </a:ln>
        </p:spPr>
      </p:pic>
      <p:pic>
        <p:nvPicPr>
          <p:cNvPr id="14346" name="Picture 11" descr="Pir"/>
          <p:cNvPicPr>
            <a:picLocks noChangeAspect="1" noChangeArrowheads="1"/>
          </p:cNvPicPr>
          <p:nvPr/>
        </p:nvPicPr>
        <p:blipFill>
          <a:blip r:embed="rId9"/>
          <a:srcRect/>
          <a:stretch>
            <a:fillRect/>
          </a:stretch>
        </p:blipFill>
        <p:spPr bwMode="auto">
          <a:xfrm>
            <a:off x="8004175" y="3070225"/>
            <a:ext cx="455613" cy="647700"/>
          </a:xfrm>
          <a:prstGeom prst="rect">
            <a:avLst/>
          </a:prstGeom>
          <a:noFill/>
          <a:ln w="9525">
            <a:noFill/>
            <a:miter lim="800000"/>
            <a:headEnd/>
            <a:tailEnd/>
          </a:ln>
        </p:spPr>
      </p:pic>
      <p:pic>
        <p:nvPicPr>
          <p:cNvPr id="14347" name="Picture 12" descr="pull"/>
          <p:cNvPicPr>
            <a:picLocks noChangeAspect="1" noChangeArrowheads="1"/>
          </p:cNvPicPr>
          <p:nvPr/>
        </p:nvPicPr>
        <p:blipFill>
          <a:blip r:embed="rId10"/>
          <a:srcRect/>
          <a:stretch>
            <a:fillRect/>
          </a:stretch>
        </p:blipFill>
        <p:spPr bwMode="auto">
          <a:xfrm>
            <a:off x="5867400" y="4221163"/>
            <a:ext cx="693738" cy="936625"/>
          </a:xfrm>
          <a:prstGeom prst="rect">
            <a:avLst/>
          </a:prstGeom>
          <a:noFill/>
          <a:ln w="9525">
            <a:noFill/>
            <a:miter lim="800000"/>
            <a:headEnd/>
            <a:tailEnd/>
          </a:ln>
        </p:spPr>
      </p:pic>
      <p:sp>
        <p:nvSpPr>
          <p:cNvPr id="14348" name="Line 13"/>
          <p:cNvSpPr>
            <a:spLocks noChangeShapeType="1"/>
          </p:cNvSpPr>
          <p:nvPr/>
        </p:nvSpPr>
        <p:spPr bwMode="auto">
          <a:xfrm flipV="1">
            <a:off x="3276600" y="5302250"/>
            <a:ext cx="71438" cy="287338"/>
          </a:xfrm>
          <a:prstGeom prst="line">
            <a:avLst/>
          </a:prstGeom>
          <a:noFill/>
          <a:ln w="9525">
            <a:solidFill>
              <a:schemeClr val="tx1"/>
            </a:solidFill>
            <a:round/>
            <a:headEnd/>
            <a:tailEnd type="triangle" w="med" len="med"/>
          </a:ln>
        </p:spPr>
        <p:txBody>
          <a:bodyPr/>
          <a:lstStyle/>
          <a:p>
            <a:endParaRPr lang="en-AU"/>
          </a:p>
        </p:txBody>
      </p:sp>
      <p:sp>
        <p:nvSpPr>
          <p:cNvPr id="14349" name="Line 14"/>
          <p:cNvSpPr>
            <a:spLocks noChangeShapeType="1"/>
          </p:cNvSpPr>
          <p:nvPr/>
        </p:nvSpPr>
        <p:spPr bwMode="auto">
          <a:xfrm flipV="1">
            <a:off x="3708400" y="3141663"/>
            <a:ext cx="360363" cy="1152525"/>
          </a:xfrm>
          <a:prstGeom prst="line">
            <a:avLst/>
          </a:prstGeom>
          <a:noFill/>
          <a:ln w="9525">
            <a:solidFill>
              <a:schemeClr val="tx1"/>
            </a:solidFill>
            <a:round/>
            <a:headEnd/>
            <a:tailEnd type="triangle" w="med" len="med"/>
          </a:ln>
        </p:spPr>
        <p:txBody>
          <a:bodyPr/>
          <a:lstStyle/>
          <a:p>
            <a:endParaRPr lang="en-AU"/>
          </a:p>
        </p:txBody>
      </p:sp>
      <p:sp>
        <p:nvSpPr>
          <p:cNvPr id="14350" name="Line 15"/>
          <p:cNvSpPr>
            <a:spLocks noChangeShapeType="1"/>
          </p:cNvSpPr>
          <p:nvPr/>
        </p:nvSpPr>
        <p:spPr bwMode="auto">
          <a:xfrm flipH="1" flipV="1">
            <a:off x="4643438" y="3429000"/>
            <a:ext cx="144462" cy="1081088"/>
          </a:xfrm>
          <a:prstGeom prst="line">
            <a:avLst/>
          </a:prstGeom>
          <a:noFill/>
          <a:ln w="9525">
            <a:solidFill>
              <a:schemeClr val="tx1"/>
            </a:solidFill>
            <a:round/>
            <a:headEnd/>
            <a:tailEnd type="triangle" w="med" len="med"/>
          </a:ln>
        </p:spPr>
        <p:txBody>
          <a:bodyPr/>
          <a:lstStyle/>
          <a:p>
            <a:endParaRPr lang="en-AU"/>
          </a:p>
        </p:txBody>
      </p:sp>
      <p:sp>
        <p:nvSpPr>
          <p:cNvPr id="14351" name="Line 16"/>
          <p:cNvSpPr>
            <a:spLocks noChangeShapeType="1"/>
          </p:cNvSpPr>
          <p:nvPr/>
        </p:nvSpPr>
        <p:spPr bwMode="auto">
          <a:xfrm flipV="1">
            <a:off x="2700338" y="2779713"/>
            <a:ext cx="863600" cy="433387"/>
          </a:xfrm>
          <a:prstGeom prst="line">
            <a:avLst/>
          </a:prstGeom>
          <a:noFill/>
          <a:ln w="9525">
            <a:solidFill>
              <a:schemeClr val="tx1"/>
            </a:solidFill>
            <a:round/>
            <a:headEnd/>
            <a:tailEnd type="triangle" w="med" len="med"/>
          </a:ln>
        </p:spPr>
        <p:txBody>
          <a:bodyPr/>
          <a:lstStyle/>
          <a:p>
            <a:endParaRPr lang="en-AU"/>
          </a:p>
        </p:txBody>
      </p:sp>
      <p:sp>
        <p:nvSpPr>
          <p:cNvPr id="14352" name="Line 17"/>
          <p:cNvSpPr>
            <a:spLocks noChangeShapeType="1"/>
          </p:cNvSpPr>
          <p:nvPr/>
        </p:nvSpPr>
        <p:spPr bwMode="auto">
          <a:xfrm>
            <a:off x="2266950" y="2205038"/>
            <a:ext cx="1225550" cy="0"/>
          </a:xfrm>
          <a:prstGeom prst="line">
            <a:avLst/>
          </a:prstGeom>
          <a:noFill/>
          <a:ln w="9525">
            <a:solidFill>
              <a:schemeClr val="tx1"/>
            </a:solidFill>
            <a:round/>
            <a:headEnd type="triangle" w="med" len="med"/>
            <a:tailEnd type="triangle" w="med" len="med"/>
          </a:ln>
        </p:spPr>
        <p:txBody>
          <a:bodyPr/>
          <a:lstStyle/>
          <a:p>
            <a:endParaRPr lang="en-AU"/>
          </a:p>
        </p:txBody>
      </p:sp>
      <p:sp>
        <p:nvSpPr>
          <p:cNvPr id="14353" name="Line 18"/>
          <p:cNvSpPr>
            <a:spLocks noChangeShapeType="1"/>
          </p:cNvSpPr>
          <p:nvPr/>
        </p:nvSpPr>
        <p:spPr bwMode="auto">
          <a:xfrm flipH="1">
            <a:off x="5508625" y="2205038"/>
            <a:ext cx="1295400" cy="0"/>
          </a:xfrm>
          <a:prstGeom prst="line">
            <a:avLst/>
          </a:prstGeom>
          <a:noFill/>
          <a:ln w="9525">
            <a:solidFill>
              <a:schemeClr val="tx1"/>
            </a:solidFill>
            <a:round/>
            <a:headEnd/>
            <a:tailEnd type="triangle" w="med" len="med"/>
          </a:ln>
        </p:spPr>
        <p:txBody>
          <a:bodyPr/>
          <a:lstStyle/>
          <a:p>
            <a:endParaRPr lang="en-AU"/>
          </a:p>
        </p:txBody>
      </p:sp>
      <p:sp>
        <p:nvSpPr>
          <p:cNvPr id="14354" name="Line 19"/>
          <p:cNvSpPr>
            <a:spLocks noChangeShapeType="1"/>
          </p:cNvSpPr>
          <p:nvPr/>
        </p:nvSpPr>
        <p:spPr bwMode="auto">
          <a:xfrm flipH="1" flipV="1">
            <a:off x="5580063" y="2779713"/>
            <a:ext cx="1223962" cy="433387"/>
          </a:xfrm>
          <a:prstGeom prst="line">
            <a:avLst/>
          </a:prstGeom>
          <a:noFill/>
          <a:ln w="9525">
            <a:solidFill>
              <a:schemeClr val="tx1"/>
            </a:solidFill>
            <a:round/>
            <a:headEnd/>
            <a:tailEnd type="triangle" w="med" len="med"/>
          </a:ln>
        </p:spPr>
        <p:txBody>
          <a:bodyPr/>
          <a:lstStyle/>
          <a:p>
            <a:endParaRPr lang="en-AU"/>
          </a:p>
        </p:txBody>
      </p:sp>
      <p:sp>
        <p:nvSpPr>
          <p:cNvPr id="14355" name="Line 20"/>
          <p:cNvSpPr>
            <a:spLocks noChangeShapeType="1"/>
          </p:cNvSpPr>
          <p:nvPr/>
        </p:nvSpPr>
        <p:spPr bwMode="auto">
          <a:xfrm flipH="1" flipV="1">
            <a:off x="5148263" y="3213100"/>
            <a:ext cx="647700" cy="720725"/>
          </a:xfrm>
          <a:prstGeom prst="line">
            <a:avLst/>
          </a:prstGeom>
          <a:noFill/>
          <a:ln w="9525">
            <a:solidFill>
              <a:schemeClr val="tx1"/>
            </a:solidFill>
            <a:round/>
            <a:headEnd/>
            <a:tailEnd type="triangle" w="med" len="med"/>
          </a:ln>
        </p:spPr>
        <p:txBody>
          <a:bodyPr/>
          <a:lstStyle/>
          <a:p>
            <a:endParaRPr lang="en-AU"/>
          </a:p>
        </p:txBody>
      </p:sp>
      <p:sp>
        <p:nvSpPr>
          <p:cNvPr id="14356" name="Line 21"/>
          <p:cNvSpPr>
            <a:spLocks noChangeShapeType="1"/>
          </p:cNvSpPr>
          <p:nvPr/>
        </p:nvSpPr>
        <p:spPr bwMode="auto">
          <a:xfrm flipV="1">
            <a:off x="1258888" y="3717925"/>
            <a:ext cx="433387" cy="215900"/>
          </a:xfrm>
          <a:prstGeom prst="line">
            <a:avLst/>
          </a:prstGeom>
          <a:noFill/>
          <a:ln w="9525">
            <a:solidFill>
              <a:schemeClr val="tx1"/>
            </a:solidFill>
            <a:round/>
            <a:headEnd/>
            <a:tailEnd/>
          </a:ln>
        </p:spPr>
        <p:txBody>
          <a:bodyPr/>
          <a:lstStyle/>
          <a:p>
            <a:endParaRPr lang="en-AU"/>
          </a:p>
        </p:txBody>
      </p:sp>
      <p:sp>
        <p:nvSpPr>
          <p:cNvPr id="13334" name="Text Box 22"/>
          <p:cNvSpPr txBox="1">
            <a:spLocks noChangeArrowheads="1"/>
          </p:cNvSpPr>
          <p:nvPr/>
        </p:nvSpPr>
        <p:spPr bwMode="auto">
          <a:xfrm>
            <a:off x="1692275" y="660400"/>
            <a:ext cx="6048375" cy="554038"/>
          </a:xfrm>
          <a:prstGeom prst="rect">
            <a:avLst/>
          </a:prstGeom>
          <a:noFill/>
          <a:ln w="9525">
            <a:noFill/>
            <a:miter lim="800000"/>
            <a:headEnd/>
            <a:tailEnd/>
          </a:ln>
        </p:spPr>
        <p:txBody>
          <a:bodyPr lIns="0" tIns="0" rIns="0" bIns="0">
            <a:spAutoFit/>
          </a:bodyPr>
          <a:lstStyle/>
          <a:p>
            <a:pPr algn="ctr">
              <a:defRPr/>
            </a:pPr>
            <a:r>
              <a:rPr lang="en-GB" sz="3600" b="1" dirty="0" err="1">
                <a:solidFill>
                  <a:schemeClr val="tx2"/>
                </a:solidFill>
                <a:latin typeface="+mj-lt"/>
                <a:ea typeface="+mj-ea"/>
                <a:cs typeface="+mj-cs"/>
              </a:rPr>
              <a:t>NEMO</a:t>
            </a:r>
            <a:r>
              <a:rPr lang="en-GB" sz="3600" b="1" dirty="0">
                <a:solidFill>
                  <a:schemeClr val="tx2"/>
                </a:solidFill>
                <a:latin typeface="+mj-lt"/>
                <a:ea typeface="+mj-ea"/>
                <a:cs typeface="+mj-cs"/>
              </a:rPr>
              <a:t>  system</a:t>
            </a:r>
          </a:p>
        </p:txBody>
      </p:sp>
      <p:pic>
        <p:nvPicPr>
          <p:cNvPr id="14358" name="Picture 24"/>
          <p:cNvPicPr>
            <a:picLocks noChangeAspect="1" noChangeArrowheads="1"/>
          </p:cNvPicPr>
          <p:nvPr/>
        </p:nvPicPr>
        <p:blipFill>
          <a:blip r:embed="rId11"/>
          <a:srcRect/>
          <a:stretch>
            <a:fillRect/>
          </a:stretch>
        </p:blipFill>
        <p:spPr bwMode="auto">
          <a:xfrm>
            <a:off x="7415213" y="1917700"/>
            <a:ext cx="871537" cy="681038"/>
          </a:xfrm>
          <a:prstGeom prst="rect">
            <a:avLst/>
          </a:prstGeom>
          <a:noFill/>
          <a:ln w="9525">
            <a:noFill/>
            <a:miter lim="800000"/>
            <a:headEnd/>
            <a:tailEnd/>
          </a:ln>
        </p:spPr>
      </p:pic>
      <p:pic>
        <p:nvPicPr>
          <p:cNvPr id="14359" name="Picture 25" descr="Rörelsevakt Webb"/>
          <p:cNvPicPr>
            <a:picLocks noChangeAspect="1" noChangeArrowheads="1"/>
          </p:cNvPicPr>
          <p:nvPr/>
        </p:nvPicPr>
        <p:blipFill>
          <a:blip r:embed="rId12"/>
          <a:srcRect/>
          <a:stretch>
            <a:fillRect/>
          </a:stretch>
        </p:blipFill>
        <p:spPr bwMode="auto">
          <a:xfrm>
            <a:off x="7177088" y="2997200"/>
            <a:ext cx="635000" cy="762000"/>
          </a:xfrm>
          <a:prstGeom prst="rect">
            <a:avLst/>
          </a:prstGeom>
          <a:noFill/>
          <a:ln w="9525">
            <a:noFill/>
            <a:miter lim="800000"/>
            <a:headEnd/>
            <a:tailEnd/>
          </a:ln>
        </p:spPr>
      </p:pic>
      <p:sp>
        <p:nvSpPr>
          <p:cNvPr id="14360" name="Text Box 26"/>
          <p:cNvSpPr txBox="1">
            <a:spLocks noChangeArrowheads="1"/>
          </p:cNvSpPr>
          <p:nvPr/>
        </p:nvSpPr>
        <p:spPr bwMode="auto">
          <a:xfrm>
            <a:off x="466725" y="3390900"/>
            <a:ext cx="576263" cy="182563"/>
          </a:xfrm>
          <a:prstGeom prst="rect">
            <a:avLst/>
          </a:prstGeom>
          <a:noFill/>
          <a:ln w="9525">
            <a:noFill/>
            <a:miter lim="800000"/>
            <a:headEnd/>
            <a:tailEnd/>
          </a:ln>
        </p:spPr>
        <p:txBody>
          <a:bodyPr lIns="0" tIns="0" rIns="0" bIns="0">
            <a:spAutoFit/>
          </a:bodyPr>
          <a:lstStyle/>
          <a:p>
            <a:pPr algn="ctr">
              <a:spcBef>
                <a:spcPct val="50000"/>
              </a:spcBef>
            </a:pPr>
            <a:r>
              <a:rPr lang="en-GB" sz="1200"/>
              <a:t>Specials</a:t>
            </a:r>
          </a:p>
        </p:txBody>
      </p:sp>
      <p:sp>
        <p:nvSpPr>
          <p:cNvPr id="14361" name="Line 27"/>
          <p:cNvSpPr>
            <a:spLocks noChangeShapeType="1"/>
          </p:cNvSpPr>
          <p:nvPr/>
        </p:nvSpPr>
        <p:spPr bwMode="auto">
          <a:xfrm flipV="1">
            <a:off x="1187450" y="3502025"/>
            <a:ext cx="433388" cy="0"/>
          </a:xfrm>
          <a:prstGeom prst="line">
            <a:avLst/>
          </a:prstGeom>
          <a:noFill/>
          <a:ln w="9525">
            <a:solidFill>
              <a:schemeClr val="tx1"/>
            </a:solidFill>
            <a:round/>
            <a:headEnd/>
            <a:tailEnd/>
          </a:ln>
        </p:spPr>
        <p:txBody>
          <a:bodyPr/>
          <a:lstStyle/>
          <a:p>
            <a:endParaRPr lang="en-AU"/>
          </a:p>
        </p:txBody>
      </p:sp>
      <p:sp>
        <p:nvSpPr>
          <p:cNvPr id="14362" name="Line 28"/>
          <p:cNvSpPr>
            <a:spLocks noChangeShapeType="1"/>
          </p:cNvSpPr>
          <p:nvPr/>
        </p:nvSpPr>
        <p:spPr bwMode="auto">
          <a:xfrm flipV="1">
            <a:off x="2051050" y="4005263"/>
            <a:ext cx="74613" cy="649287"/>
          </a:xfrm>
          <a:prstGeom prst="line">
            <a:avLst/>
          </a:prstGeom>
          <a:noFill/>
          <a:ln w="9525">
            <a:solidFill>
              <a:schemeClr val="tx1"/>
            </a:solidFill>
            <a:round/>
            <a:headEnd/>
            <a:tailEnd/>
          </a:ln>
        </p:spPr>
        <p:txBody>
          <a:bodyPr/>
          <a:lstStyle/>
          <a:p>
            <a:endParaRPr lang="en-AU"/>
          </a:p>
        </p:txBody>
      </p:sp>
      <p:pic>
        <p:nvPicPr>
          <p:cNvPr id="14363" name="Picture 29" descr="Emfit_L-2060C"/>
          <p:cNvPicPr>
            <a:picLocks noChangeAspect="1" noChangeArrowheads="1"/>
          </p:cNvPicPr>
          <p:nvPr/>
        </p:nvPicPr>
        <p:blipFill>
          <a:blip r:embed="rId13"/>
          <a:srcRect/>
          <a:stretch>
            <a:fillRect/>
          </a:stretch>
        </p:blipFill>
        <p:spPr bwMode="auto">
          <a:xfrm>
            <a:off x="1187450" y="4654550"/>
            <a:ext cx="1439863" cy="588963"/>
          </a:xfrm>
          <a:prstGeom prst="rect">
            <a:avLst/>
          </a:prstGeom>
          <a:noFill/>
          <a:ln w="9525">
            <a:noFill/>
            <a:miter lim="800000"/>
            <a:headEnd/>
            <a:tailEnd/>
          </a:ln>
        </p:spPr>
      </p:pic>
      <p:pic>
        <p:nvPicPr>
          <p:cNvPr id="14365" name="Bildobjekt 41" descr="smallpic_nemo.gif"/>
          <p:cNvPicPr>
            <a:picLocks noChangeAspect="1"/>
          </p:cNvPicPr>
          <p:nvPr/>
        </p:nvPicPr>
        <p:blipFill>
          <a:blip r:embed="rId14"/>
          <a:srcRect/>
          <a:stretch>
            <a:fillRect/>
          </a:stretch>
        </p:blipFill>
        <p:spPr bwMode="auto">
          <a:xfrm>
            <a:off x="3759200" y="1500188"/>
            <a:ext cx="1455738" cy="128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3" descr="fondo"/>
          <p:cNvPicPr>
            <a:picLocks noChangeAspect="1" noChangeArrowheads="1"/>
          </p:cNvPicPr>
          <p:nvPr/>
        </p:nvPicPr>
        <p:blipFill>
          <a:blip r:embed="rId3"/>
          <a:srcRect/>
          <a:stretch>
            <a:fillRect/>
          </a:stretch>
        </p:blipFill>
        <p:spPr bwMode="auto">
          <a:xfrm>
            <a:off x="4500563" y="5013325"/>
            <a:ext cx="4608512" cy="1804988"/>
          </a:xfrm>
          <a:prstGeom prst="rect">
            <a:avLst/>
          </a:prstGeom>
          <a:noFill/>
          <a:ln w="9525">
            <a:noFill/>
            <a:miter lim="800000"/>
            <a:headEnd/>
            <a:tailEnd/>
          </a:ln>
        </p:spPr>
      </p:pic>
      <p:sp>
        <p:nvSpPr>
          <p:cNvPr id="15363" name="Line 4"/>
          <p:cNvSpPr>
            <a:spLocks noChangeShapeType="1"/>
          </p:cNvSpPr>
          <p:nvPr/>
        </p:nvSpPr>
        <p:spPr bwMode="auto">
          <a:xfrm>
            <a:off x="395288" y="6524625"/>
            <a:ext cx="6408737" cy="0"/>
          </a:xfrm>
          <a:prstGeom prst="line">
            <a:avLst/>
          </a:prstGeom>
          <a:noFill/>
          <a:ln w="9525">
            <a:solidFill>
              <a:schemeClr val="tx1"/>
            </a:solidFill>
            <a:round/>
            <a:headEnd/>
            <a:tailEnd/>
          </a:ln>
        </p:spPr>
        <p:txBody>
          <a:bodyPr/>
          <a:lstStyle/>
          <a:p>
            <a:endParaRPr lang="en-AU"/>
          </a:p>
        </p:txBody>
      </p:sp>
      <p:pic>
        <p:nvPicPr>
          <p:cNvPr id="15364" name="Picture 5" descr="Atom snett website"/>
          <p:cNvPicPr>
            <a:picLocks noChangeAspect="1" noChangeArrowheads="1"/>
          </p:cNvPicPr>
          <p:nvPr/>
        </p:nvPicPr>
        <p:blipFill>
          <a:blip r:embed="rId4"/>
          <a:srcRect/>
          <a:stretch>
            <a:fillRect/>
          </a:stretch>
        </p:blipFill>
        <p:spPr bwMode="auto">
          <a:xfrm>
            <a:off x="4408488" y="4725988"/>
            <a:ext cx="739775" cy="792162"/>
          </a:xfrm>
          <a:prstGeom prst="rect">
            <a:avLst/>
          </a:prstGeom>
          <a:noFill/>
          <a:ln w="9525">
            <a:noFill/>
            <a:miter lim="800000"/>
            <a:headEnd/>
            <a:tailEnd/>
          </a:ln>
        </p:spPr>
      </p:pic>
      <p:pic>
        <p:nvPicPr>
          <p:cNvPr id="15365" name="Picture 6" descr="Atom snett website"/>
          <p:cNvPicPr>
            <a:picLocks noChangeAspect="1" noChangeArrowheads="1"/>
          </p:cNvPicPr>
          <p:nvPr/>
        </p:nvPicPr>
        <p:blipFill>
          <a:blip r:embed="rId4"/>
          <a:srcRect/>
          <a:stretch>
            <a:fillRect/>
          </a:stretch>
        </p:blipFill>
        <p:spPr bwMode="auto">
          <a:xfrm>
            <a:off x="2809875" y="5661025"/>
            <a:ext cx="754063" cy="808038"/>
          </a:xfrm>
          <a:prstGeom prst="rect">
            <a:avLst/>
          </a:prstGeom>
          <a:noFill/>
          <a:ln w="9525">
            <a:noFill/>
            <a:miter lim="800000"/>
            <a:headEnd/>
            <a:tailEnd/>
          </a:ln>
        </p:spPr>
      </p:pic>
      <p:pic>
        <p:nvPicPr>
          <p:cNvPr id="15366" name="Picture 7" descr="INKA top view medium"/>
          <p:cNvPicPr>
            <a:picLocks noChangeAspect="1" noChangeArrowheads="1"/>
          </p:cNvPicPr>
          <p:nvPr/>
        </p:nvPicPr>
        <p:blipFill>
          <a:blip r:embed="rId5"/>
          <a:srcRect/>
          <a:stretch>
            <a:fillRect/>
          </a:stretch>
        </p:blipFill>
        <p:spPr bwMode="auto">
          <a:xfrm>
            <a:off x="1835150" y="3233738"/>
            <a:ext cx="720725" cy="628650"/>
          </a:xfrm>
          <a:prstGeom prst="rect">
            <a:avLst/>
          </a:prstGeom>
          <a:noFill/>
          <a:ln w="9525">
            <a:noFill/>
            <a:miter lim="800000"/>
            <a:headEnd/>
            <a:tailEnd/>
          </a:ln>
        </p:spPr>
      </p:pic>
      <p:pic>
        <p:nvPicPr>
          <p:cNvPr id="15367" name="Picture 8" descr="IOR top view medium"/>
          <p:cNvPicPr>
            <a:picLocks noChangeAspect="1" noChangeArrowheads="1"/>
          </p:cNvPicPr>
          <p:nvPr/>
        </p:nvPicPr>
        <p:blipFill>
          <a:blip r:embed="rId6"/>
          <a:srcRect/>
          <a:stretch>
            <a:fillRect/>
          </a:stretch>
        </p:blipFill>
        <p:spPr bwMode="auto">
          <a:xfrm>
            <a:off x="1114425" y="1944688"/>
            <a:ext cx="793750" cy="692150"/>
          </a:xfrm>
          <a:prstGeom prst="rect">
            <a:avLst/>
          </a:prstGeom>
          <a:noFill/>
          <a:ln w="9525">
            <a:noFill/>
            <a:miter lim="800000"/>
            <a:headEnd/>
            <a:tailEnd/>
          </a:ln>
        </p:spPr>
      </p:pic>
      <p:pic>
        <p:nvPicPr>
          <p:cNvPr id="15368" name="Picture 9" descr="REPO top view medium"/>
          <p:cNvPicPr>
            <a:picLocks noChangeAspect="1" noChangeArrowheads="1"/>
          </p:cNvPicPr>
          <p:nvPr/>
        </p:nvPicPr>
        <p:blipFill>
          <a:blip r:embed="rId7"/>
          <a:srcRect/>
          <a:stretch>
            <a:fillRect/>
          </a:stretch>
        </p:blipFill>
        <p:spPr bwMode="auto">
          <a:xfrm>
            <a:off x="3059113" y="4149725"/>
            <a:ext cx="804862" cy="1079500"/>
          </a:xfrm>
          <a:prstGeom prst="rect">
            <a:avLst/>
          </a:prstGeom>
          <a:noFill/>
          <a:ln w="9525">
            <a:noFill/>
            <a:miter lim="800000"/>
            <a:headEnd/>
            <a:tailEnd/>
          </a:ln>
        </p:spPr>
      </p:pic>
      <p:pic>
        <p:nvPicPr>
          <p:cNvPr id="15369" name="Picture 10" descr="Door"/>
          <p:cNvPicPr>
            <a:picLocks noChangeAspect="1" noChangeArrowheads="1"/>
          </p:cNvPicPr>
          <p:nvPr/>
        </p:nvPicPr>
        <p:blipFill>
          <a:blip r:embed="rId8"/>
          <a:srcRect/>
          <a:stretch>
            <a:fillRect/>
          </a:stretch>
        </p:blipFill>
        <p:spPr bwMode="auto">
          <a:xfrm>
            <a:off x="755650" y="3884613"/>
            <a:ext cx="423863" cy="481012"/>
          </a:xfrm>
          <a:prstGeom prst="rect">
            <a:avLst/>
          </a:prstGeom>
          <a:noFill/>
          <a:ln w="9525">
            <a:noFill/>
            <a:miter lim="800000"/>
            <a:headEnd/>
            <a:tailEnd/>
          </a:ln>
        </p:spPr>
      </p:pic>
      <p:pic>
        <p:nvPicPr>
          <p:cNvPr id="15370" name="Picture 11" descr="Pir"/>
          <p:cNvPicPr>
            <a:picLocks noChangeAspect="1" noChangeArrowheads="1"/>
          </p:cNvPicPr>
          <p:nvPr/>
        </p:nvPicPr>
        <p:blipFill>
          <a:blip r:embed="rId9"/>
          <a:srcRect/>
          <a:stretch>
            <a:fillRect/>
          </a:stretch>
        </p:blipFill>
        <p:spPr bwMode="auto">
          <a:xfrm>
            <a:off x="8004175" y="3070225"/>
            <a:ext cx="455613" cy="647700"/>
          </a:xfrm>
          <a:prstGeom prst="rect">
            <a:avLst/>
          </a:prstGeom>
          <a:noFill/>
          <a:ln w="9525">
            <a:noFill/>
            <a:miter lim="800000"/>
            <a:headEnd/>
            <a:tailEnd/>
          </a:ln>
        </p:spPr>
      </p:pic>
      <p:pic>
        <p:nvPicPr>
          <p:cNvPr id="15371" name="Picture 12" descr="pull"/>
          <p:cNvPicPr>
            <a:picLocks noChangeAspect="1" noChangeArrowheads="1"/>
          </p:cNvPicPr>
          <p:nvPr/>
        </p:nvPicPr>
        <p:blipFill>
          <a:blip r:embed="rId10"/>
          <a:srcRect/>
          <a:stretch>
            <a:fillRect/>
          </a:stretch>
        </p:blipFill>
        <p:spPr bwMode="auto">
          <a:xfrm>
            <a:off x="5867400" y="4221163"/>
            <a:ext cx="693738" cy="936625"/>
          </a:xfrm>
          <a:prstGeom prst="rect">
            <a:avLst/>
          </a:prstGeom>
          <a:noFill/>
          <a:ln w="9525">
            <a:noFill/>
            <a:miter lim="800000"/>
            <a:headEnd/>
            <a:tailEnd/>
          </a:ln>
        </p:spPr>
      </p:pic>
      <p:sp>
        <p:nvSpPr>
          <p:cNvPr id="15372" name="Line 13"/>
          <p:cNvSpPr>
            <a:spLocks noChangeShapeType="1"/>
          </p:cNvSpPr>
          <p:nvPr/>
        </p:nvSpPr>
        <p:spPr bwMode="auto">
          <a:xfrm flipV="1">
            <a:off x="3276600" y="5302250"/>
            <a:ext cx="71438" cy="287338"/>
          </a:xfrm>
          <a:prstGeom prst="line">
            <a:avLst/>
          </a:prstGeom>
          <a:noFill/>
          <a:ln w="9525">
            <a:solidFill>
              <a:schemeClr val="tx1"/>
            </a:solidFill>
            <a:round/>
            <a:headEnd/>
            <a:tailEnd type="triangle" w="med" len="med"/>
          </a:ln>
        </p:spPr>
        <p:txBody>
          <a:bodyPr/>
          <a:lstStyle/>
          <a:p>
            <a:endParaRPr lang="en-AU"/>
          </a:p>
        </p:txBody>
      </p:sp>
      <p:sp>
        <p:nvSpPr>
          <p:cNvPr id="15373" name="Line 14"/>
          <p:cNvSpPr>
            <a:spLocks noChangeShapeType="1"/>
          </p:cNvSpPr>
          <p:nvPr/>
        </p:nvSpPr>
        <p:spPr bwMode="auto">
          <a:xfrm flipV="1">
            <a:off x="3708400" y="3141663"/>
            <a:ext cx="360363" cy="1152525"/>
          </a:xfrm>
          <a:prstGeom prst="line">
            <a:avLst/>
          </a:prstGeom>
          <a:noFill/>
          <a:ln w="9525">
            <a:solidFill>
              <a:schemeClr val="tx1"/>
            </a:solidFill>
            <a:round/>
            <a:headEnd/>
            <a:tailEnd type="triangle" w="med" len="med"/>
          </a:ln>
        </p:spPr>
        <p:txBody>
          <a:bodyPr/>
          <a:lstStyle/>
          <a:p>
            <a:endParaRPr lang="en-AU"/>
          </a:p>
        </p:txBody>
      </p:sp>
      <p:sp>
        <p:nvSpPr>
          <p:cNvPr id="15374" name="Line 15"/>
          <p:cNvSpPr>
            <a:spLocks noChangeShapeType="1"/>
          </p:cNvSpPr>
          <p:nvPr/>
        </p:nvSpPr>
        <p:spPr bwMode="auto">
          <a:xfrm flipH="1" flipV="1">
            <a:off x="4643438" y="3429000"/>
            <a:ext cx="144462" cy="1081088"/>
          </a:xfrm>
          <a:prstGeom prst="line">
            <a:avLst/>
          </a:prstGeom>
          <a:noFill/>
          <a:ln w="9525">
            <a:solidFill>
              <a:schemeClr val="tx1"/>
            </a:solidFill>
            <a:round/>
            <a:headEnd/>
            <a:tailEnd type="triangle" w="med" len="med"/>
          </a:ln>
        </p:spPr>
        <p:txBody>
          <a:bodyPr/>
          <a:lstStyle/>
          <a:p>
            <a:endParaRPr lang="en-AU"/>
          </a:p>
        </p:txBody>
      </p:sp>
      <p:sp>
        <p:nvSpPr>
          <p:cNvPr id="15375" name="Line 16"/>
          <p:cNvSpPr>
            <a:spLocks noChangeShapeType="1"/>
          </p:cNvSpPr>
          <p:nvPr/>
        </p:nvSpPr>
        <p:spPr bwMode="auto">
          <a:xfrm flipV="1">
            <a:off x="2700338" y="2779713"/>
            <a:ext cx="863600" cy="433387"/>
          </a:xfrm>
          <a:prstGeom prst="line">
            <a:avLst/>
          </a:prstGeom>
          <a:noFill/>
          <a:ln w="9525">
            <a:solidFill>
              <a:schemeClr val="tx1"/>
            </a:solidFill>
            <a:round/>
            <a:headEnd/>
            <a:tailEnd type="triangle" w="med" len="med"/>
          </a:ln>
        </p:spPr>
        <p:txBody>
          <a:bodyPr/>
          <a:lstStyle/>
          <a:p>
            <a:endParaRPr lang="en-AU"/>
          </a:p>
        </p:txBody>
      </p:sp>
      <p:sp>
        <p:nvSpPr>
          <p:cNvPr id="15376" name="Line 17"/>
          <p:cNvSpPr>
            <a:spLocks noChangeShapeType="1"/>
          </p:cNvSpPr>
          <p:nvPr/>
        </p:nvSpPr>
        <p:spPr bwMode="auto">
          <a:xfrm>
            <a:off x="2266950" y="2205038"/>
            <a:ext cx="1225550" cy="0"/>
          </a:xfrm>
          <a:prstGeom prst="line">
            <a:avLst/>
          </a:prstGeom>
          <a:noFill/>
          <a:ln w="9525">
            <a:solidFill>
              <a:schemeClr val="tx1"/>
            </a:solidFill>
            <a:round/>
            <a:headEnd type="triangle" w="med" len="med"/>
            <a:tailEnd type="triangle" w="med" len="med"/>
          </a:ln>
        </p:spPr>
        <p:txBody>
          <a:bodyPr/>
          <a:lstStyle/>
          <a:p>
            <a:endParaRPr lang="en-AU"/>
          </a:p>
        </p:txBody>
      </p:sp>
      <p:sp>
        <p:nvSpPr>
          <p:cNvPr id="15377" name="Line 18"/>
          <p:cNvSpPr>
            <a:spLocks noChangeShapeType="1"/>
          </p:cNvSpPr>
          <p:nvPr/>
        </p:nvSpPr>
        <p:spPr bwMode="auto">
          <a:xfrm flipH="1">
            <a:off x="5643563" y="2205038"/>
            <a:ext cx="1295400" cy="0"/>
          </a:xfrm>
          <a:prstGeom prst="line">
            <a:avLst/>
          </a:prstGeom>
          <a:noFill/>
          <a:ln w="9525">
            <a:solidFill>
              <a:schemeClr val="tx1"/>
            </a:solidFill>
            <a:round/>
            <a:headEnd/>
            <a:tailEnd type="triangle" w="med" len="med"/>
          </a:ln>
        </p:spPr>
        <p:txBody>
          <a:bodyPr/>
          <a:lstStyle/>
          <a:p>
            <a:endParaRPr lang="en-AU"/>
          </a:p>
        </p:txBody>
      </p:sp>
      <p:sp>
        <p:nvSpPr>
          <p:cNvPr id="15378" name="Line 19"/>
          <p:cNvSpPr>
            <a:spLocks noChangeShapeType="1"/>
          </p:cNvSpPr>
          <p:nvPr/>
        </p:nvSpPr>
        <p:spPr bwMode="auto">
          <a:xfrm flipH="1" flipV="1">
            <a:off x="5580063" y="2779713"/>
            <a:ext cx="1223962" cy="433387"/>
          </a:xfrm>
          <a:prstGeom prst="line">
            <a:avLst/>
          </a:prstGeom>
          <a:noFill/>
          <a:ln w="9525">
            <a:solidFill>
              <a:schemeClr val="tx1"/>
            </a:solidFill>
            <a:round/>
            <a:headEnd/>
            <a:tailEnd type="triangle" w="med" len="med"/>
          </a:ln>
        </p:spPr>
        <p:txBody>
          <a:bodyPr/>
          <a:lstStyle/>
          <a:p>
            <a:endParaRPr lang="en-AU"/>
          </a:p>
        </p:txBody>
      </p:sp>
      <p:sp>
        <p:nvSpPr>
          <p:cNvPr id="15379" name="Line 20"/>
          <p:cNvSpPr>
            <a:spLocks noChangeShapeType="1"/>
          </p:cNvSpPr>
          <p:nvPr/>
        </p:nvSpPr>
        <p:spPr bwMode="auto">
          <a:xfrm flipH="1" flipV="1">
            <a:off x="5148263" y="3213100"/>
            <a:ext cx="647700" cy="720725"/>
          </a:xfrm>
          <a:prstGeom prst="line">
            <a:avLst/>
          </a:prstGeom>
          <a:noFill/>
          <a:ln w="9525">
            <a:solidFill>
              <a:schemeClr val="tx1"/>
            </a:solidFill>
            <a:round/>
            <a:headEnd/>
            <a:tailEnd type="triangle" w="med" len="med"/>
          </a:ln>
        </p:spPr>
        <p:txBody>
          <a:bodyPr/>
          <a:lstStyle/>
          <a:p>
            <a:endParaRPr lang="en-AU"/>
          </a:p>
        </p:txBody>
      </p:sp>
      <p:sp>
        <p:nvSpPr>
          <p:cNvPr id="15380" name="Line 21"/>
          <p:cNvSpPr>
            <a:spLocks noChangeShapeType="1"/>
          </p:cNvSpPr>
          <p:nvPr/>
        </p:nvSpPr>
        <p:spPr bwMode="auto">
          <a:xfrm flipV="1">
            <a:off x="1258888" y="3717925"/>
            <a:ext cx="433387" cy="215900"/>
          </a:xfrm>
          <a:prstGeom prst="line">
            <a:avLst/>
          </a:prstGeom>
          <a:noFill/>
          <a:ln w="9525">
            <a:solidFill>
              <a:schemeClr val="tx1"/>
            </a:solidFill>
            <a:round/>
            <a:headEnd/>
            <a:tailEnd/>
          </a:ln>
        </p:spPr>
        <p:txBody>
          <a:bodyPr/>
          <a:lstStyle/>
          <a:p>
            <a:endParaRPr lang="en-AU"/>
          </a:p>
        </p:txBody>
      </p:sp>
      <p:sp>
        <p:nvSpPr>
          <p:cNvPr id="14358" name="Text Box 22"/>
          <p:cNvSpPr txBox="1">
            <a:spLocks noChangeArrowheads="1"/>
          </p:cNvSpPr>
          <p:nvPr/>
        </p:nvSpPr>
        <p:spPr bwMode="auto">
          <a:xfrm>
            <a:off x="1692275" y="660400"/>
            <a:ext cx="6048375" cy="554038"/>
          </a:xfrm>
          <a:prstGeom prst="rect">
            <a:avLst/>
          </a:prstGeom>
          <a:noFill/>
          <a:ln w="9525">
            <a:noFill/>
            <a:miter lim="800000"/>
            <a:headEnd/>
            <a:tailEnd/>
          </a:ln>
        </p:spPr>
        <p:txBody>
          <a:bodyPr lIns="0" tIns="0" rIns="0" bIns="0">
            <a:spAutoFit/>
          </a:bodyPr>
          <a:lstStyle/>
          <a:p>
            <a:pPr algn="ctr">
              <a:defRPr/>
            </a:pPr>
            <a:r>
              <a:rPr lang="en-GB" sz="3600" b="1" dirty="0">
                <a:solidFill>
                  <a:schemeClr val="tx2"/>
                </a:solidFill>
                <a:latin typeface="+mj-lt"/>
                <a:ea typeface="+mj-ea"/>
                <a:cs typeface="+mj-cs"/>
              </a:rPr>
              <a:t>TREX  system</a:t>
            </a:r>
          </a:p>
        </p:txBody>
      </p:sp>
      <p:pic>
        <p:nvPicPr>
          <p:cNvPr id="15382" name="Picture 24"/>
          <p:cNvPicPr>
            <a:picLocks noChangeAspect="1" noChangeArrowheads="1"/>
          </p:cNvPicPr>
          <p:nvPr/>
        </p:nvPicPr>
        <p:blipFill>
          <a:blip r:embed="rId11"/>
          <a:srcRect/>
          <a:stretch>
            <a:fillRect/>
          </a:stretch>
        </p:blipFill>
        <p:spPr bwMode="auto">
          <a:xfrm>
            <a:off x="7415213" y="1917700"/>
            <a:ext cx="871537" cy="681038"/>
          </a:xfrm>
          <a:prstGeom prst="rect">
            <a:avLst/>
          </a:prstGeom>
          <a:noFill/>
          <a:ln w="9525">
            <a:noFill/>
            <a:miter lim="800000"/>
            <a:headEnd/>
            <a:tailEnd/>
          </a:ln>
        </p:spPr>
      </p:pic>
      <p:pic>
        <p:nvPicPr>
          <p:cNvPr id="15383" name="Picture 25" descr="Rörelsevakt Webb"/>
          <p:cNvPicPr>
            <a:picLocks noChangeAspect="1" noChangeArrowheads="1"/>
          </p:cNvPicPr>
          <p:nvPr/>
        </p:nvPicPr>
        <p:blipFill>
          <a:blip r:embed="rId12"/>
          <a:srcRect/>
          <a:stretch>
            <a:fillRect/>
          </a:stretch>
        </p:blipFill>
        <p:spPr bwMode="auto">
          <a:xfrm>
            <a:off x="7177088" y="2997200"/>
            <a:ext cx="635000" cy="762000"/>
          </a:xfrm>
          <a:prstGeom prst="rect">
            <a:avLst/>
          </a:prstGeom>
          <a:noFill/>
          <a:ln w="9525">
            <a:noFill/>
            <a:miter lim="800000"/>
            <a:headEnd/>
            <a:tailEnd/>
          </a:ln>
        </p:spPr>
      </p:pic>
      <p:sp>
        <p:nvSpPr>
          <p:cNvPr id="15384" name="Text Box 26"/>
          <p:cNvSpPr txBox="1">
            <a:spLocks noChangeArrowheads="1"/>
          </p:cNvSpPr>
          <p:nvPr/>
        </p:nvSpPr>
        <p:spPr bwMode="auto">
          <a:xfrm>
            <a:off x="466725" y="3390900"/>
            <a:ext cx="576263" cy="182563"/>
          </a:xfrm>
          <a:prstGeom prst="rect">
            <a:avLst/>
          </a:prstGeom>
          <a:noFill/>
          <a:ln w="9525">
            <a:noFill/>
            <a:miter lim="800000"/>
            <a:headEnd/>
            <a:tailEnd/>
          </a:ln>
        </p:spPr>
        <p:txBody>
          <a:bodyPr lIns="0" tIns="0" rIns="0" bIns="0">
            <a:spAutoFit/>
          </a:bodyPr>
          <a:lstStyle/>
          <a:p>
            <a:pPr algn="ctr">
              <a:spcBef>
                <a:spcPct val="50000"/>
              </a:spcBef>
            </a:pPr>
            <a:r>
              <a:rPr lang="en-GB" sz="1200"/>
              <a:t>Specials</a:t>
            </a:r>
          </a:p>
        </p:txBody>
      </p:sp>
      <p:sp>
        <p:nvSpPr>
          <p:cNvPr id="15385" name="Line 27"/>
          <p:cNvSpPr>
            <a:spLocks noChangeShapeType="1"/>
          </p:cNvSpPr>
          <p:nvPr/>
        </p:nvSpPr>
        <p:spPr bwMode="auto">
          <a:xfrm flipV="1">
            <a:off x="1187450" y="3502025"/>
            <a:ext cx="433388" cy="0"/>
          </a:xfrm>
          <a:prstGeom prst="line">
            <a:avLst/>
          </a:prstGeom>
          <a:noFill/>
          <a:ln w="9525">
            <a:solidFill>
              <a:schemeClr val="tx1"/>
            </a:solidFill>
            <a:round/>
            <a:headEnd/>
            <a:tailEnd/>
          </a:ln>
        </p:spPr>
        <p:txBody>
          <a:bodyPr/>
          <a:lstStyle/>
          <a:p>
            <a:endParaRPr lang="en-AU"/>
          </a:p>
        </p:txBody>
      </p:sp>
      <p:sp>
        <p:nvSpPr>
          <p:cNvPr id="15386" name="Line 28"/>
          <p:cNvSpPr>
            <a:spLocks noChangeShapeType="1"/>
          </p:cNvSpPr>
          <p:nvPr/>
        </p:nvSpPr>
        <p:spPr bwMode="auto">
          <a:xfrm flipV="1">
            <a:off x="2051050" y="4005263"/>
            <a:ext cx="74613" cy="649287"/>
          </a:xfrm>
          <a:prstGeom prst="line">
            <a:avLst/>
          </a:prstGeom>
          <a:noFill/>
          <a:ln w="9525">
            <a:solidFill>
              <a:schemeClr val="tx1"/>
            </a:solidFill>
            <a:round/>
            <a:headEnd/>
            <a:tailEnd/>
          </a:ln>
        </p:spPr>
        <p:txBody>
          <a:bodyPr/>
          <a:lstStyle/>
          <a:p>
            <a:endParaRPr lang="en-AU"/>
          </a:p>
        </p:txBody>
      </p:sp>
      <p:pic>
        <p:nvPicPr>
          <p:cNvPr id="15387" name="Picture 29" descr="Emfit_L-2060C"/>
          <p:cNvPicPr>
            <a:picLocks noChangeAspect="1" noChangeArrowheads="1"/>
          </p:cNvPicPr>
          <p:nvPr/>
        </p:nvPicPr>
        <p:blipFill>
          <a:blip r:embed="rId13"/>
          <a:srcRect/>
          <a:stretch>
            <a:fillRect/>
          </a:stretch>
        </p:blipFill>
        <p:spPr bwMode="auto">
          <a:xfrm>
            <a:off x="1187450" y="4654550"/>
            <a:ext cx="1439863" cy="588963"/>
          </a:xfrm>
          <a:prstGeom prst="rect">
            <a:avLst/>
          </a:prstGeom>
          <a:noFill/>
          <a:ln w="9525">
            <a:noFill/>
            <a:miter lim="800000"/>
            <a:headEnd/>
            <a:tailEnd/>
          </a:ln>
        </p:spPr>
      </p:pic>
      <p:sp>
        <p:nvSpPr>
          <p:cNvPr id="15388" name="Line 32"/>
          <p:cNvSpPr>
            <a:spLocks noChangeShapeType="1"/>
          </p:cNvSpPr>
          <p:nvPr/>
        </p:nvSpPr>
        <p:spPr bwMode="auto">
          <a:xfrm>
            <a:off x="4356100" y="2205038"/>
            <a:ext cx="360363" cy="0"/>
          </a:xfrm>
          <a:prstGeom prst="line">
            <a:avLst/>
          </a:prstGeom>
          <a:noFill/>
          <a:ln w="9525">
            <a:solidFill>
              <a:schemeClr val="tx1"/>
            </a:solidFill>
            <a:round/>
            <a:headEnd type="triangle" w="med" len="med"/>
            <a:tailEnd type="triangle" w="med" len="med"/>
          </a:ln>
        </p:spPr>
        <p:txBody>
          <a:bodyPr/>
          <a:lstStyle/>
          <a:p>
            <a:endParaRPr lang="en-AU"/>
          </a:p>
        </p:txBody>
      </p:sp>
      <p:pic>
        <p:nvPicPr>
          <p:cNvPr id="15390" name="Bildobjekt 31" descr="Trex 2G M.jpg"/>
          <p:cNvPicPr>
            <a:picLocks noChangeAspect="1"/>
          </p:cNvPicPr>
          <p:nvPr/>
        </p:nvPicPr>
        <p:blipFill>
          <a:blip r:embed="rId14"/>
          <a:srcRect/>
          <a:stretch>
            <a:fillRect/>
          </a:stretch>
        </p:blipFill>
        <p:spPr bwMode="auto">
          <a:xfrm>
            <a:off x="3500438" y="1643063"/>
            <a:ext cx="828675" cy="1052512"/>
          </a:xfrm>
          <a:prstGeom prst="rect">
            <a:avLst/>
          </a:prstGeom>
          <a:noFill/>
          <a:ln w="9525">
            <a:noFill/>
            <a:miter lim="800000"/>
            <a:headEnd/>
            <a:tailEnd/>
          </a:ln>
        </p:spPr>
      </p:pic>
      <p:pic>
        <p:nvPicPr>
          <p:cNvPr id="15391" name="Bildobjekt 32" descr="Trex 2G M.jpg"/>
          <p:cNvPicPr>
            <a:picLocks noChangeAspect="1"/>
          </p:cNvPicPr>
          <p:nvPr/>
        </p:nvPicPr>
        <p:blipFill>
          <a:blip r:embed="rId14"/>
          <a:srcRect/>
          <a:stretch>
            <a:fillRect/>
          </a:stretch>
        </p:blipFill>
        <p:spPr bwMode="auto">
          <a:xfrm>
            <a:off x="4814888" y="1714500"/>
            <a:ext cx="828675" cy="1052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Window"/>
          <p:cNvPicPr>
            <a:picLocks noChangeAspect="1" noChangeArrowheads="1"/>
          </p:cNvPicPr>
          <p:nvPr/>
        </p:nvPicPr>
        <p:blipFill>
          <a:blip r:embed="rId2"/>
          <a:srcRect/>
          <a:stretch>
            <a:fillRect/>
          </a:stretch>
        </p:blipFill>
        <p:spPr bwMode="auto">
          <a:xfrm>
            <a:off x="5973763" y="5516563"/>
            <a:ext cx="3170237" cy="1328737"/>
          </a:xfrm>
          <a:prstGeom prst="rect">
            <a:avLst/>
          </a:prstGeom>
          <a:noFill/>
          <a:ln w="9525">
            <a:noFill/>
            <a:miter lim="800000"/>
            <a:headEnd/>
            <a:tailEnd/>
          </a:ln>
        </p:spPr>
      </p:pic>
      <p:sp>
        <p:nvSpPr>
          <p:cNvPr id="17412" name="Line 5"/>
          <p:cNvSpPr>
            <a:spLocks noChangeShapeType="1"/>
          </p:cNvSpPr>
          <p:nvPr/>
        </p:nvSpPr>
        <p:spPr bwMode="auto">
          <a:xfrm>
            <a:off x="395288" y="6524625"/>
            <a:ext cx="6408737" cy="0"/>
          </a:xfrm>
          <a:prstGeom prst="line">
            <a:avLst/>
          </a:prstGeom>
          <a:noFill/>
          <a:ln w="9525">
            <a:solidFill>
              <a:schemeClr val="tx1"/>
            </a:solidFill>
            <a:round/>
            <a:headEnd/>
            <a:tailEnd/>
          </a:ln>
        </p:spPr>
        <p:txBody>
          <a:bodyPr/>
          <a:lstStyle/>
          <a:p>
            <a:endParaRPr lang="en-AU"/>
          </a:p>
        </p:txBody>
      </p:sp>
      <p:sp>
        <p:nvSpPr>
          <p:cNvPr id="17413" name="Text Box 6"/>
          <p:cNvSpPr txBox="1">
            <a:spLocks noChangeArrowheads="1"/>
          </p:cNvSpPr>
          <p:nvPr/>
        </p:nvSpPr>
        <p:spPr bwMode="auto">
          <a:xfrm>
            <a:off x="1547813" y="695325"/>
            <a:ext cx="7024687" cy="492125"/>
          </a:xfrm>
          <a:prstGeom prst="rect">
            <a:avLst/>
          </a:prstGeom>
          <a:noFill/>
          <a:ln w="9525">
            <a:noFill/>
            <a:miter lim="800000"/>
            <a:headEnd/>
            <a:tailEnd/>
          </a:ln>
        </p:spPr>
        <p:txBody>
          <a:bodyPr lIns="0" tIns="0" rIns="0" bIns="0">
            <a:spAutoFit/>
          </a:bodyPr>
          <a:lstStyle/>
          <a:p>
            <a:pPr>
              <a:spcBef>
                <a:spcPct val="50000"/>
              </a:spcBef>
            </a:pPr>
            <a:r>
              <a:rPr lang="en-GB" sz="3200" b="1"/>
              <a:t>RFID positioning and wandering</a:t>
            </a:r>
          </a:p>
        </p:txBody>
      </p:sp>
      <p:pic>
        <p:nvPicPr>
          <p:cNvPr id="17414" name="Picture 8" descr="D-DOOR%20top%20view%20medium"/>
          <p:cNvPicPr>
            <a:picLocks noChangeAspect="1" noChangeArrowheads="1"/>
          </p:cNvPicPr>
          <p:nvPr/>
        </p:nvPicPr>
        <p:blipFill>
          <a:blip r:embed="rId3"/>
          <a:srcRect/>
          <a:stretch>
            <a:fillRect/>
          </a:stretch>
        </p:blipFill>
        <p:spPr bwMode="auto">
          <a:xfrm>
            <a:off x="6734175" y="2643188"/>
            <a:ext cx="715963" cy="635000"/>
          </a:xfrm>
          <a:prstGeom prst="rect">
            <a:avLst/>
          </a:prstGeom>
          <a:noFill/>
          <a:ln w="9525">
            <a:noFill/>
            <a:miter lim="800000"/>
            <a:headEnd/>
            <a:tailEnd/>
          </a:ln>
        </p:spPr>
      </p:pic>
      <p:pic>
        <p:nvPicPr>
          <p:cNvPr id="17415" name="Picture 9" descr="D-TECT montage"/>
          <p:cNvPicPr>
            <a:picLocks noChangeAspect="1" noChangeArrowheads="1"/>
          </p:cNvPicPr>
          <p:nvPr/>
        </p:nvPicPr>
        <p:blipFill>
          <a:blip r:embed="rId4"/>
          <a:srcRect/>
          <a:stretch>
            <a:fillRect/>
          </a:stretch>
        </p:blipFill>
        <p:spPr bwMode="auto">
          <a:xfrm>
            <a:off x="6634163" y="1357313"/>
            <a:ext cx="962025" cy="1008062"/>
          </a:xfrm>
          <a:prstGeom prst="rect">
            <a:avLst/>
          </a:prstGeom>
          <a:noFill/>
          <a:ln w="9525">
            <a:noFill/>
            <a:miter lim="800000"/>
            <a:headEnd/>
            <a:tailEnd/>
          </a:ln>
        </p:spPr>
      </p:pic>
      <p:pic>
        <p:nvPicPr>
          <p:cNvPr id="17416" name="Picture 10" descr="D-POS ANT cover closed utskuren"/>
          <p:cNvPicPr>
            <a:picLocks noChangeAspect="1" noChangeArrowheads="1"/>
          </p:cNvPicPr>
          <p:nvPr/>
        </p:nvPicPr>
        <p:blipFill>
          <a:blip r:embed="rId5"/>
          <a:srcRect/>
          <a:stretch>
            <a:fillRect/>
          </a:stretch>
        </p:blipFill>
        <p:spPr bwMode="auto">
          <a:xfrm>
            <a:off x="2820988" y="2403475"/>
            <a:ext cx="528637" cy="1655763"/>
          </a:xfrm>
          <a:prstGeom prst="rect">
            <a:avLst/>
          </a:prstGeom>
          <a:noFill/>
          <a:ln w="9525">
            <a:noFill/>
            <a:miter lim="800000"/>
            <a:headEnd/>
            <a:tailEnd/>
          </a:ln>
        </p:spPr>
      </p:pic>
      <p:pic>
        <p:nvPicPr>
          <p:cNvPr id="17417" name="Picture 11" descr="Atom snett website"/>
          <p:cNvPicPr>
            <a:picLocks noChangeAspect="1" noChangeArrowheads="1"/>
          </p:cNvPicPr>
          <p:nvPr/>
        </p:nvPicPr>
        <p:blipFill>
          <a:blip r:embed="rId6"/>
          <a:srcRect/>
          <a:stretch>
            <a:fillRect/>
          </a:stretch>
        </p:blipFill>
        <p:spPr bwMode="auto">
          <a:xfrm>
            <a:off x="4491038" y="2836863"/>
            <a:ext cx="874712" cy="936625"/>
          </a:xfrm>
          <a:prstGeom prst="rect">
            <a:avLst/>
          </a:prstGeom>
          <a:noFill/>
          <a:ln w="9525">
            <a:noFill/>
            <a:miter lim="800000"/>
            <a:headEnd/>
            <a:tailEnd/>
          </a:ln>
        </p:spPr>
      </p:pic>
      <p:pic>
        <p:nvPicPr>
          <p:cNvPr id="17418" name="Picture 12" descr="D-POS main unit"/>
          <p:cNvPicPr>
            <a:picLocks noGrp="1" noChangeAspect="1" noChangeArrowheads="1"/>
          </p:cNvPicPr>
          <p:nvPr>
            <p:ph/>
          </p:nvPr>
        </p:nvPicPr>
        <p:blipFill>
          <a:blip r:embed="rId7"/>
          <a:srcRect/>
          <a:stretch>
            <a:fillRect/>
          </a:stretch>
        </p:blipFill>
        <p:spPr>
          <a:xfrm>
            <a:off x="1004888" y="2482850"/>
            <a:ext cx="1073150" cy="1368425"/>
          </a:xfrm>
          <a:noFill/>
        </p:spPr>
      </p:pic>
      <p:sp>
        <p:nvSpPr>
          <p:cNvPr id="17419" name="Line 14"/>
          <p:cNvSpPr>
            <a:spLocks noChangeShapeType="1"/>
          </p:cNvSpPr>
          <p:nvPr/>
        </p:nvSpPr>
        <p:spPr bwMode="auto">
          <a:xfrm>
            <a:off x="1981200" y="3124200"/>
            <a:ext cx="936625" cy="0"/>
          </a:xfrm>
          <a:prstGeom prst="line">
            <a:avLst/>
          </a:prstGeom>
          <a:noFill/>
          <a:ln w="9525">
            <a:solidFill>
              <a:schemeClr val="tx1"/>
            </a:solidFill>
            <a:round/>
            <a:headEnd/>
            <a:tailEnd/>
          </a:ln>
        </p:spPr>
        <p:txBody>
          <a:bodyPr/>
          <a:lstStyle/>
          <a:p>
            <a:endParaRPr lang="en-AU"/>
          </a:p>
        </p:txBody>
      </p:sp>
      <p:sp>
        <p:nvSpPr>
          <p:cNvPr id="17420" name="Text Box 15"/>
          <p:cNvSpPr txBox="1">
            <a:spLocks noChangeArrowheads="1"/>
          </p:cNvSpPr>
          <p:nvPr/>
        </p:nvSpPr>
        <p:spPr bwMode="auto">
          <a:xfrm>
            <a:off x="901700" y="4348163"/>
            <a:ext cx="1223963" cy="366712"/>
          </a:xfrm>
          <a:prstGeom prst="rect">
            <a:avLst/>
          </a:prstGeom>
          <a:noFill/>
          <a:ln w="9525">
            <a:noFill/>
            <a:miter lim="800000"/>
            <a:headEnd/>
            <a:tailEnd/>
          </a:ln>
        </p:spPr>
        <p:txBody>
          <a:bodyPr>
            <a:spAutoFit/>
          </a:bodyPr>
          <a:lstStyle/>
          <a:p>
            <a:pPr algn="ctr">
              <a:spcBef>
                <a:spcPct val="50000"/>
              </a:spcBef>
            </a:pPr>
            <a:r>
              <a:rPr lang="sv-SE"/>
              <a:t>D-POS</a:t>
            </a:r>
          </a:p>
        </p:txBody>
      </p:sp>
      <p:sp>
        <p:nvSpPr>
          <p:cNvPr id="17421" name="Text Box 16"/>
          <p:cNvSpPr txBox="1">
            <a:spLocks noChangeArrowheads="1"/>
          </p:cNvSpPr>
          <p:nvPr/>
        </p:nvSpPr>
        <p:spPr bwMode="auto">
          <a:xfrm>
            <a:off x="2414588" y="4348163"/>
            <a:ext cx="1511300" cy="366712"/>
          </a:xfrm>
          <a:prstGeom prst="rect">
            <a:avLst/>
          </a:prstGeom>
          <a:noFill/>
          <a:ln w="9525">
            <a:noFill/>
            <a:miter lim="800000"/>
            <a:headEnd/>
            <a:tailEnd/>
          </a:ln>
        </p:spPr>
        <p:txBody>
          <a:bodyPr>
            <a:spAutoFit/>
          </a:bodyPr>
          <a:lstStyle/>
          <a:p>
            <a:pPr algn="ctr">
              <a:spcBef>
                <a:spcPct val="50000"/>
              </a:spcBef>
            </a:pPr>
            <a:r>
              <a:rPr lang="sv-SE"/>
              <a:t>D-POS ANT</a:t>
            </a:r>
          </a:p>
        </p:txBody>
      </p:sp>
      <p:sp>
        <p:nvSpPr>
          <p:cNvPr id="17422" name="Text Box 17"/>
          <p:cNvSpPr txBox="1">
            <a:spLocks noChangeArrowheads="1"/>
          </p:cNvSpPr>
          <p:nvPr/>
        </p:nvSpPr>
        <p:spPr bwMode="auto">
          <a:xfrm>
            <a:off x="4141788" y="4348163"/>
            <a:ext cx="1511300" cy="366712"/>
          </a:xfrm>
          <a:prstGeom prst="rect">
            <a:avLst/>
          </a:prstGeom>
          <a:noFill/>
          <a:ln w="9525">
            <a:noFill/>
            <a:miter lim="800000"/>
            <a:headEnd/>
            <a:tailEnd/>
          </a:ln>
        </p:spPr>
        <p:txBody>
          <a:bodyPr>
            <a:spAutoFit/>
          </a:bodyPr>
          <a:lstStyle/>
          <a:p>
            <a:pPr algn="ctr">
              <a:spcBef>
                <a:spcPct val="50000"/>
              </a:spcBef>
            </a:pPr>
            <a:r>
              <a:rPr lang="sv-SE"/>
              <a:t>D-ATOM</a:t>
            </a:r>
          </a:p>
        </p:txBody>
      </p:sp>
      <p:sp>
        <p:nvSpPr>
          <p:cNvPr id="17423" name="Line 20"/>
          <p:cNvSpPr>
            <a:spLocks noChangeShapeType="1"/>
          </p:cNvSpPr>
          <p:nvPr/>
        </p:nvSpPr>
        <p:spPr bwMode="auto">
          <a:xfrm>
            <a:off x="3422650" y="3124200"/>
            <a:ext cx="935038" cy="0"/>
          </a:xfrm>
          <a:prstGeom prst="line">
            <a:avLst/>
          </a:prstGeom>
          <a:noFill/>
          <a:ln w="19050">
            <a:solidFill>
              <a:schemeClr val="tx1"/>
            </a:solidFill>
            <a:round/>
            <a:headEnd/>
            <a:tailEnd type="triangle" w="med" len="med"/>
          </a:ln>
        </p:spPr>
        <p:txBody>
          <a:bodyPr/>
          <a:lstStyle/>
          <a:p>
            <a:endParaRPr lang="en-AU"/>
          </a:p>
        </p:txBody>
      </p:sp>
      <p:sp>
        <p:nvSpPr>
          <p:cNvPr id="17424" name="Line 21"/>
          <p:cNvSpPr>
            <a:spLocks noChangeShapeType="1"/>
          </p:cNvSpPr>
          <p:nvPr/>
        </p:nvSpPr>
        <p:spPr bwMode="auto">
          <a:xfrm>
            <a:off x="5438775" y="2071688"/>
            <a:ext cx="935038" cy="0"/>
          </a:xfrm>
          <a:prstGeom prst="line">
            <a:avLst/>
          </a:prstGeom>
          <a:noFill/>
          <a:ln w="19050">
            <a:solidFill>
              <a:schemeClr val="tx1"/>
            </a:solidFill>
            <a:round/>
            <a:headEnd/>
            <a:tailEnd type="triangle" w="med" len="med"/>
          </a:ln>
        </p:spPr>
        <p:txBody>
          <a:bodyPr/>
          <a:lstStyle/>
          <a:p>
            <a:endParaRPr lang="en-AU"/>
          </a:p>
        </p:txBody>
      </p:sp>
      <p:sp>
        <p:nvSpPr>
          <p:cNvPr id="17425" name="Line 22"/>
          <p:cNvSpPr>
            <a:spLocks noChangeShapeType="1"/>
          </p:cNvSpPr>
          <p:nvPr/>
        </p:nvSpPr>
        <p:spPr bwMode="auto">
          <a:xfrm>
            <a:off x="5438775" y="3000375"/>
            <a:ext cx="935038" cy="0"/>
          </a:xfrm>
          <a:prstGeom prst="line">
            <a:avLst/>
          </a:prstGeom>
          <a:noFill/>
          <a:ln w="19050">
            <a:solidFill>
              <a:schemeClr val="tx1"/>
            </a:solidFill>
            <a:round/>
            <a:headEnd/>
            <a:tailEnd type="triangle" w="med" len="med"/>
          </a:ln>
        </p:spPr>
        <p:txBody>
          <a:bodyPr/>
          <a:lstStyle/>
          <a:p>
            <a:endParaRPr lang="en-AU"/>
          </a:p>
        </p:txBody>
      </p:sp>
      <p:sp>
        <p:nvSpPr>
          <p:cNvPr id="17426" name="Line 22"/>
          <p:cNvSpPr>
            <a:spLocks noChangeShapeType="1"/>
          </p:cNvSpPr>
          <p:nvPr/>
        </p:nvSpPr>
        <p:spPr bwMode="auto">
          <a:xfrm>
            <a:off x="5494338" y="5072063"/>
            <a:ext cx="935037" cy="0"/>
          </a:xfrm>
          <a:prstGeom prst="line">
            <a:avLst/>
          </a:prstGeom>
          <a:noFill/>
          <a:ln w="19050">
            <a:solidFill>
              <a:schemeClr val="tx1"/>
            </a:solidFill>
            <a:round/>
            <a:headEnd/>
            <a:tailEnd type="triangle" w="med" len="med"/>
          </a:ln>
        </p:spPr>
        <p:txBody>
          <a:bodyPr/>
          <a:lstStyle/>
          <a:p>
            <a:endParaRPr lang="en-AU"/>
          </a:p>
        </p:txBody>
      </p:sp>
      <p:pic>
        <p:nvPicPr>
          <p:cNvPr id="17427" name="Picture 23" descr="neo small"/>
          <p:cNvPicPr>
            <a:picLocks noChangeAspect="1" noChangeArrowheads="1"/>
          </p:cNvPicPr>
          <p:nvPr/>
        </p:nvPicPr>
        <p:blipFill>
          <a:blip r:embed="rId8"/>
          <a:srcRect/>
          <a:stretch>
            <a:fillRect/>
          </a:stretch>
        </p:blipFill>
        <p:spPr bwMode="auto">
          <a:xfrm>
            <a:off x="6643688" y="4643438"/>
            <a:ext cx="1000125" cy="1008062"/>
          </a:xfrm>
          <a:prstGeom prst="rect">
            <a:avLst/>
          </a:prstGeom>
          <a:noFill/>
          <a:ln w="9525">
            <a:noFill/>
            <a:miter lim="800000"/>
            <a:headEnd/>
            <a:tailEnd/>
          </a:ln>
        </p:spPr>
      </p:pic>
      <p:pic>
        <p:nvPicPr>
          <p:cNvPr id="17428" name="Bildobjekt 31" descr="Trex 2G M.jpg"/>
          <p:cNvPicPr>
            <a:picLocks noChangeAspect="1"/>
          </p:cNvPicPr>
          <p:nvPr/>
        </p:nvPicPr>
        <p:blipFill>
          <a:blip r:embed="rId9"/>
          <a:srcRect/>
          <a:stretch>
            <a:fillRect/>
          </a:stretch>
        </p:blipFill>
        <p:spPr bwMode="auto">
          <a:xfrm>
            <a:off x="6672263" y="3448050"/>
            <a:ext cx="828675" cy="1052513"/>
          </a:xfrm>
          <a:prstGeom prst="rect">
            <a:avLst/>
          </a:prstGeom>
          <a:noFill/>
          <a:ln w="9525">
            <a:noFill/>
            <a:miter lim="800000"/>
            <a:headEnd/>
            <a:tailEnd/>
          </a:ln>
        </p:spPr>
      </p:pic>
      <p:sp>
        <p:nvSpPr>
          <p:cNvPr id="17429" name="Line 22"/>
          <p:cNvSpPr>
            <a:spLocks noChangeShapeType="1"/>
          </p:cNvSpPr>
          <p:nvPr/>
        </p:nvSpPr>
        <p:spPr bwMode="auto">
          <a:xfrm>
            <a:off x="5500688" y="4000500"/>
            <a:ext cx="935037" cy="0"/>
          </a:xfrm>
          <a:prstGeom prst="line">
            <a:avLst/>
          </a:prstGeom>
          <a:noFill/>
          <a:ln w="19050">
            <a:solidFill>
              <a:schemeClr val="tx1"/>
            </a:solidFill>
            <a:round/>
            <a:headEnd/>
            <a:tailEnd type="triangle" w="med" len="med"/>
          </a:ln>
        </p:spPr>
        <p:txBody>
          <a:bodyPr/>
          <a:lstStyle/>
          <a:p>
            <a:endParaRPr lang="en-AU"/>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0" name="Rectangle 2"/>
          <p:cNvSpPr>
            <a:spLocks noGrp="1" noChangeArrowheads="1"/>
          </p:cNvSpPr>
          <p:nvPr>
            <p:ph type="title"/>
          </p:nvPr>
        </p:nvSpPr>
        <p:spPr>
          <a:xfrm>
            <a:off x="794095" y="133350"/>
            <a:ext cx="7786687" cy="1143000"/>
          </a:xfrm>
        </p:spPr>
        <p:txBody>
          <a:bodyPr/>
          <a:lstStyle/>
          <a:p>
            <a:r>
              <a:rPr lang="en-US" sz="2400" dirty="0" smtClean="0"/>
              <a:t>THE FUTURE: As yet unattained!</a:t>
            </a:r>
            <a:br>
              <a:rPr lang="en-US" sz="2400" dirty="0" smtClean="0"/>
            </a:br>
            <a:r>
              <a:rPr lang="en-US" sz="2400" i="1" dirty="0" smtClean="0">
                <a:solidFill>
                  <a:srgbClr val="E87722"/>
                </a:solidFill>
              </a:rPr>
              <a:t>Design </a:t>
            </a:r>
            <a:r>
              <a:rPr lang="en-US" sz="2400" i="1" dirty="0">
                <a:solidFill>
                  <a:srgbClr val="E87722"/>
                </a:solidFill>
              </a:rPr>
              <a:t>and Implementation of a health monitoring and evaluation system based on Wireless technology</a:t>
            </a:r>
          </a:p>
        </p:txBody>
      </p:sp>
      <p:sp>
        <p:nvSpPr>
          <p:cNvPr id="1415171" name="Rectangle 3"/>
          <p:cNvSpPr>
            <a:spLocks noGrp="1" noChangeArrowheads="1"/>
          </p:cNvSpPr>
          <p:nvPr>
            <p:ph type="body" idx="1"/>
          </p:nvPr>
        </p:nvSpPr>
        <p:spPr>
          <a:xfrm>
            <a:off x="360363" y="1289602"/>
            <a:ext cx="8459787" cy="4740138"/>
          </a:xfrm>
        </p:spPr>
        <p:txBody>
          <a:bodyPr/>
          <a:lstStyle/>
          <a:p>
            <a:pPr lvl="1"/>
            <a:r>
              <a:rPr lang="en-US" altLang="zh-CN" sz="2200" dirty="0"/>
              <a:t>The system provides a complete, end-to-end and scalable solution for a wide range of applications ranging from remote healthcare monitoring of elderly people living alone to </a:t>
            </a:r>
            <a:r>
              <a:rPr lang="en-US" altLang="zh-CN" sz="2200" dirty="0" smtClean="0"/>
              <a:t>those living in residential care facilities </a:t>
            </a:r>
            <a:endParaRPr lang="en-US" altLang="zh-CN" sz="2200" dirty="0"/>
          </a:p>
          <a:p>
            <a:pPr lvl="1"/>
            <a:r>
              <a:rPr lang="en-US" altLang="zh-CN" sz="2200" dirty="0"/>
              <a:t>The </a:t>
            </a:r>
            <a:r>
              <a:rPr lang="en-US" altLang="zh-CN" sz="2200" dirty="0" smtClean="0"/>
              <a:t>system would be pervasive </a:t>
            </a:r>
            <a:r>
              <a:rPr lang="en-US" altLang="zh-CN" sz="2200" dirty="0"/>
              <a:t>and unobtrusive </a:t>
            </a:r>
            <a:r>
              <a:rPr lang="en-US" altLang="zh-CN" sz="2200" dirty="0" smtClean="0"/>
              <a:t>and would provide an </a:t>
            </a:r>
            <a:r>
              <a:rPr lang="en-US" altLang="zh-CN" sz="2200" dirty="0"/>
              <a:t>elevated </a:t>
            </a:r>
            <a:r>
              <a:rPr lang="en-US" altLang="zh-CN" sz="2200" dirty="0" smtClean="0"/>
              <a:t>level of objectivity in the assessment of healthcare needs, and thus lead to a better targeting of services and a </a:t>
            </a:r>
            <a:r>
              <a:rPr lang="en-US" altLang="zh-CN" sz="2200" dirty="0"/>
              <a:t>significant reduction in service provision cost. </a:t>
            </a:r>
          </a:p>
          <a:p>
            <a:pPr lvl="1"/>
            <a:r>
              <a:rPr lang="en-US" altLang="zh-CN" sz="2200" dirty="0"/>
              <a:t>The system architecture </a:t>
            </a:r>
            <a:r>
              <a:rPr lang="en-US" altLang="zh-CN" sz="2200" dirty="0" smtClean="0"/>
              <a:t>would support the collection of multiple </a:t>
            </a:r>
            <a:r>
              <a:rPr lang="en-US" altLang="zh-CN" sz="2200" dirty="0"/>
              <a:t>types of data from both static and mobile sensors, transfer such data over either a homogeneous or hybrid wireless network to a central server, and perform data fusion to extract vital information about the health status of the person being monitored </a:t>
            </a:r>
            <a:endParaRPr lang="en-US" altLang="zh-CN" sz="2200" dirty="0" smtClean="0"/>
          </a:p>
          <a:p>
            <a:pPr lvl="1"/>
            <a:r>
              <a:rPr lang="en-US" sz="2200" dirty="0" smtClean="0"/>
              <a:t>The system would be sensitive and adaptive to patients’ social and cultural needs as well as their cognitive capacity and health status</a:t>
            </a: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t>A Brief</a:t>
            </a:r>
            <a:r>
              <a:rPr lang="en-US" dirty="0" smtClean="0"/>
              <a:t/>
            </a:r>
            <a:br>
              <a:rPr lang="en-US" dirty="0" smtClean="0"/>
            </a:br>
            <a:r>
              <a:rPr lang="en-US" dirty="0" smtClean="0"/>
              <a:t>Introduction to the CSIRO</a:t>
            </a:r>
            <a:endParaRPr lang="en-A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2290" name="Picture 2" descr="spectrum1_Page_3_Image_0001"/>
          <p:cNvPicPr>
            <a:picLocks noGrp="1" noChangeAspect="1" noChangeArrowheads="1"/>
          </p:cNvPicPr>
          <p:nvPr>
            <p:ph idx="1"/>
          </p:nvPr>
        </p:nvPicPr>
        <p:blipFill>
          <a:blip r:embed="rId3"/>
          <a:srcRect b="5153"/>
          <a:stretch>
            <a:fillRect/>
          </a:stretch>
        </p:blipFill>
        <p:spPr>
          <a:xfrm>
            <a:off x="1042988" y="36513"/>
            <a:ext cx="6913562" cy="6837362"/>
          </a:xfrm>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1518574"/>
            <a:ext cx="8043863" cy="1993251"/>
          </a:xfrm>
        </p:spPr>
        <p:txBody>
          <a:bodyPr/>
          <a:lstStyle/>
          <a:p>
            <a:r>
              <a:rPr lang="en-US" dirty="0" err="1" smtClean="0"/>
              <a:t>Telehealth</a:t>
            </a:r>
            <a:r>
              <a:rPr lang="en-US" dirty="0" smtClean="0"/>
              <a:t> Services</a:t>
            </a:r>
            <a:br>
              <a:rPr lang="en-US" dirty="0" smtClean="0"/>
            </a:br>
            <a:r>
              <a:rPr lang="en-US" b="0" dirty="0" smtClean="0">
                <a:solidFill>
                  <a:schemeClr val="accent6">
                    <a:lumMod val="75000"/>
                  </a:schemeClr>
                </a:solidFill>
              </a:rPr>
              <a:t>For the management of chronic disease in the community</a:t>
            </a:r>
            <a:endParaRPr lang="en-AU" b="0" dirty="0">
              <a:solidFill>
                <a:schemeClr val="accent6">
                  <a:lumMod val="7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18658" y="223419"/>
            <a:ext cx="8229600" cy="871751"/>
          </a:xfrm>
        </p:spPr>
        <p:txBody>
          <a:bodyPr/>
          <a:lstStyle/>
          <a:p>
            <a:pPr>
              <a:lnSpc>
                <a:spcPct val="85000"/>
              </a:lnSpc>
              <a:spcBef>
                <a:spcPts val="0"/>
              </a:spcBef>
              <a:spcAft>
                <a:spcPts val="283"/>
              </a:spcAft>
            </a:pPr>
            <a:r>
              <a:rPr lang="en-US" dirty="0" err="1" smtClean="0">
                <a:latin typeface="+mn-lt"/>
                <a:ea typeface="+mn-ea"/>
                <a:cs typeface="+mn-cs"/>
              </a:rPr>
              <a:t>Telehealth</a:t>
            </a:r>
            <a:r>
              <a:rPr lang="en-US" dirty="0" smtClean="0">
                <a:latin typeface="+mn-lt"/>
                <a:ea typeface="+mn-ea"/>
                <a:cs typeface="+mn-cs"/>
              </a:rPr>
              <a:t> services have application beyond the home!</a:t>
            </a:r>
            <a:endParaRPr lang="en-AU" dirty="0" smtClean="0">
              <a:latin typeface="+mn-lt"/>
              <a:ea typeface="+mn-ea"/>
              <a:cs typeface="+mn-cs"/>
            </a:endParaRPr>
          </a:p>
        </p:txBody>
      </p:sp>
      <p:sp>
        <p:nvSpPr>
          <p:cNvPr id="8195" name="Content Placeholder 2"/>
          <p:cNvSpPr>
            <a:spLocks noGrp="1"/>
          </p:cNvSpPr>
          <p:nvPr>
            <p:ph idx="1"/>
          </p:nvPr>
        </p:nvSpPr>
        <p:spPr>
          <a:xfrm>
            <a:off x="814399" y="1214438"/>
            <a:ext cx="8000989" cy="4714875"/>
          </a:xfrm>
        </p:spPr>
        <p:txBody>
          <a:bodyPr/>
          <a:lstStyle/>
          <a:p>
            <a:pPr marL="252000" lvl="4">
              <a:lnSpc>
                <a:spcPct val="100000"/>
              </a:lnSpc>
              <a:spcBef>
                <a:spcPts val="600"/>
              </a:spcBef>
              <a:spcAft>
                <a:spcPts val="0"/>
              </a:spcAft>
            </a:pPr>
            <a:r>
              <a:rPr lang="en-US" sz="2400" dirty="0" smtClean="0">
                <a:solidFill>
                  <a:schemeClr val="tx1"/>
                </a:solidFill>
              </a:rPr>
              <a:t>GP practices</a:t>
            </a:r>
          </a:p>
          <a:p>
            <a:pPr marL="252000" indent="-252000">
              <a:lnSpc>
                <a:spcPct val="100000"/>
              </a:lnSpc>
              <a:spcAft>
                <a:spcPts val="0"/>
              </a:spcAft>
              <a:buFont typeface="Arial" pitchFamily="34" charset="0"/>
              <a:buChar char="•"/>
            </a:pPr>
            <a:r>
              <a:rPr lang="en-US" dirty="0" smtClean="0"/>
              <a:t>Community Health </a:t>
            </a:r>
            <a:r>
              <a:rPr lang="en-US" dirty="0" err="1" smtClean="0"/>
              <a:t>Centres</a:t>
            </a:r>
            <a:endParaRPr lang="en-US" dirty="0" smtClean="0"/>
          </a:p>
          <a:p>
            <a:pPr marL="252000" indent="-252000">
              <a:lnSpc>
                <a:spcPct val="100000"/>
              </a:lnSpc>
              <a:spcAft>
                <a:spcPts val="0"/>
              </a:spcAft>
              <a:buFont typeface="Arial" pitchFamily="34" charset="0"/>
              <a:buChar char="•"/>
            </a:pPr>
            <a:r>
              <a:rPr lang="en-US" dirty="0" smtClean="0"/>
              <a:t>Rural and Remote facilities</a:t>
            </a:r>
          </a:p>
          <a:p>
            <a:pPr marL="252000" indent="-252000">
              <a:lnSpc>
                <a:spcPct val="100000"/>
              </a:lnSpc>
              <a:spcAft>
                <a:spcPts val="0"/>
              </a:spcAft>
              <a:buFont typeface="Arial" pitchFamily="34" charset="0"/>
              <a:buChar char="•"/>
            </a:pPr>
            <a:r>
              <a:rPr lang="en-US" dirty="0" smtClean="0"/>
              <a:t>Residential Care facilities</a:t>
            </a:r>
          </a:p>
          <a:p>
            <a:pPr marL="252000" indent="-252000">
              <a:lnSpc>
                <a:spcPct val="100000"/>
              </a:lnSpc>
              <a:spcAft>
                <a:spcPts val="0"/>
              </a:spcAft>
              <a:buFont typeface="Arial" pitchFamily="34" charset="0"/>
              <a:buChar char="•"/>
            </a:pPr>
            <a:r>
              <a:rPr lang="en-US" dirty="0" smtClean="0"/>
              <a:t>Occupational Health</a:t>
            </a:r>
          </a:p>
          <a:p>
            <a:pPr marL="252000" indent="-252000">
              <a:lnSpc>
                <a:spcPct val="100000"/>
              </a:lnSpc>
              <a:spcAft>
                <a:spcPts val="0"/>
              </a:spcAft>
              <a:buFont typeface="Arial" pitchFamily="34" charset="0"/>
              <a:buChar char="•"/>
            </a:pPr>
            <a:r>
              <a:rPr lang="en-US" dirty="0" smtClean="0"/>
              <a:t>Tele-rehabilitatio</a:t>
            </a:r>
            <a:r>
              <a:rPr lang="en-US" sz="2400" dirty="0" smtClean="0"/>
              <a:t>n</a:t>
            </a:r>
          </a:p>
        </p:txBody>
      </p:sp>
      <p:sp>
        <p:nvSpPr>
          <p:cNvPr id="4" name="Rectangle 3"/>
          <p:cNvSpPr/>
          <p:nvPr/>
        </p:nvSpPr>
        <p:spPr>
          <a:xfrm>
            <a:off x="901197" y="3970854"/>
            <a:ext cx="7434469" cy="1948069"/>
          </a:xfrm>
          <a:prstGeom prst="rect">
            <a:avLst/>
          </a:prstGeom>
          <a:solidFill>
            <a:srgbClr val="FFB8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000">
              <a:lnSpc>
                <a:spcPct val="100000"/>
              </a:lnSpc>
              <a:spcAft>
                <a:spcPts val="0"/>
              </a:spcAft>
            </a:pPr>
            <a:r>
              <a:rPr lang="en-US" sz="2400" i="1" dirty="0" smtClean="0">
                <a:solidFill>
                  <a:srgbClr val="FF0000"/>
                </a:solidFill>
              </a:rPr>
              <a:t>Scaling up services to a regional and national level creates new opportunities in technology innovation, wireless technologies, cloud computing, business process modeling, managing large and diverse longitudinal data sets and automated decision support.</a:t>
            </a:r>
            <a:endParaRPr lang="en-AU" sz="2400" i="1" dirty="0" smtClean="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AU" dirty="0" smtClean="0"/>
              <a:t>Many Commercial Providers of </a:t>
            </a:r>
            <a:r>
              <a:rPr lang="en-AU" dirty="0" err="1" smtClean="0"/>
              <a:t>Telehealth</a:t>
            </a:r>
            <a:r>
              <a:rPr lang="en-AU" dirty="0" smtClean="0"/>
              <a:t> services are in the market! (&gt;80 identified!)</a:t>
            </a:r>
          </a:p>
          <a:p>
            <a:endParaRPr lang="en-AU" dirty="0"/>
          </a:p>
        </p:txBody>
      </p:sp>
      <p:sp>
        <p:nvSpPr>
          <p:cNvPr id="12" name="Rectangle 11"/>
          <p:cNvSpPr/>
          <p:nvPr/>
        </p:nvSpPr>
        <p:spPr>
          <a:xfrm>
            <a:off x="930199" y="1417983"/>
            <a:ext cx="2884112" cy="4401205"/>
          </a:xfrm>
          <a:prstGeom prst="rect">
            <a:avLst/>
          </a:prstGeom>
        </p:spPr>
        <p:txBody>
          <a:bodyPr wrap="square">
            <a:spAutoFit/>
          </a:bodyPr>
          <a:lstStyle/>
          <a:p>
            <a:r>
              <a:rPr lang="en-AU" sz="2000" dirty="0" smtClean="0"/>
              <a:t>Intel Care Innovations</a:t>
            </a:r>
          </a:p>
          <a:p>
            <a:r>
              <a:rPr lang="en-AU" sz="2000" dirty="0" smtClean="0"/>
              <a:t>Tunstall  </a:t>
            </a:r>
            <a:r>
              <a:rPr lang="en-AU" sz="2000" dirty="0" err="1" smtClean="0"/>
              <a:t>Myclinic</a:t>
            </a:r>
            <a:r>
              <a:rPr lang="en-AU" sz="2000" dirty="0" smtClean="0"/>
              <a:t> </a:t>
            </a:r>
          </a:p>
          <a:p>
            <a:r>
              <a:rPr lang="en-AU" sz="2000" dirty="0" err="1" smtClean="0"/>
              <a:t>Telemedcare</a:t>
            </a:r>
            <a:r>
              <a:rPr lang="en-AU" sz="2000" dirty="0" smtClean="0"/>
              <a:t> </a:t>
            </a:r>
          </a:p>
          <a:p>
            <a:r>
              <a:rPr lang="en-AU" sz="2000" dirty="0" err="1" smtClean="0"/>
              <a:t>Medtech</a:t>
            </a:r>
            <a:r>
              <a:rPr lang="en-AU" sz="2000" dirty="0" smtClean="0"/>
              <a:t>  </a:t>
            </a:r>
            <a:r>
              <a:rPr lang="en-AU" sz="2000" dirty="0" err="1" smtClean="0"/>
              <a:t>Vitelmed</a:t>
            </a:r>
            <a:r>
              <a:rPr lang="en-AU" sz="2000" dirty="0" smtClean="0"/>
              <a:t> </a:t>
            </a:r>
          </a:p>
          <a:p>
            <a:r>
              <a:rPr lang="en-AU" sz="2000" dirty="0" err="1" smtClean="0"/>
              <a:t>Telus</a:t>
            </a:r>
            <a:r>
              <a:rPr lang="en-AU" sz="2000" dirty="0" smtClean="0"/>
              <a:t> </a:t>
            </a:r>
          </a:p>
          <a:p>
            <a:r>
              <a:rPr lang="en-AU" sz="2000" dirty="0" err="1" smtClean="0"/>
              <a:t>Docobo</a:t>
            </a:r>
            <a:r>
              <a:rPr lang="en-AU" sz="2000" dirty="0" smtClean="0"/>
              <a:t> </a:t>
            </a:r>
            <a:r>
              <a:rPr lang="en-AU" sz="2000" dirty="0" err="1" smtClean="0"/>
              <a:t>Doc@Home</a:t>
            </a:r>
            <a:endParaRPr lang="en-AU" sz="2000" dirty="0" smtClean="0"/>
          </a:p>
          <a:p>
            <a:r>
              <a:rPr lang="en-AU" sz="2000" dirty="0" smtClean="0"/>
              <a:t>Bosch Health Buddy</a:t>
            </a:r>
          </a:p>
          <a:p>
            <a:r>
              <a:rPr lang="en-AU" sz="2000" dirty="0" smtClean="0"/>
              <a:t>Honeywell </a:t>
            </a:r>
            <a:r>
              <a:rPr lang="en-AU" sz="2000" dirty="0" err="1" smtClean="0"/>
              <a:t>Hommed</a:t>
            </a:r>
            <a:endParaRPr lang="en-AU" sz="2000" dirty="0" smtClean="0"/>
          </a:p>
          <a:p>
            <a:r>
              <a:rPr lang="en-AU" sz="2000" dirty="0" smtClean="0"/>
              <a:t>Alcatel-Lucent</a:t>
            </a:r>
          </a:p>
          <a:p>
            <a:r>
              <a:rPr lang="en-AU" sz="2000" dirty="0" smtClean="0"/>
              <a:t>Connected Health</a:t>
            </a:r>
          </a:p>
          <a:p>
            <a:r>
              <a:rPr lang="en-AU" sz="2000" dirty="0" smtClean="0"/>
              <a:t>IBM</a:t>
            </a:r>
          </a:p>
          <a:p>
            <a:r>
              <a:rPr lang="en-AU" sz="2000" dirty="0" smtClean="0"/>
              <a:t>KPMG</a:t>
            </a:r>
          </a:p>
          <a:p>
            <a:r>
              <a:rPr lang="en-AU" sz="2000" dirty="0" err="1" smtClean="0"/>
              <a:t>myHealth</a:t>
            </a:r>
            <a:r>
              <a:rPr lang="en-AU" sz="2000" dirty="0" smtClean="0"/>
              <a:t> Sentinel</a:t>
            </a:r>
          </a:p>
          <a:p>
            <a:r>
              <a:rPr lang="en-US" sz="2000" dirty="0" smtClean="0"/>
              <a:t>Vital Phone</a:t>
            </a:r>
            <a:r>
              <a:rPr lang="en-AU" sz="2000" dirty="0" smtClean="0"/>
              <a:t> </a:t>
            </a:r>
            <a:endParaRPr lang="en-AU" sz="2000" dirty="0"/>
          </a:p>
        </p:txBody>
      </p:sp>
      <p:sp>
        <p:nvSpPr>
          <p:cNvPr id="13" name="TextBox 12"/>
          <p:cNvSpPr txBox="1"/>
          <p:nvPr/>
        </p:nvSpPr>
        <p:spPr>
          <a:xfrm>
            <a:off x="4993769" y="1417983"/>
            <a:ext cx="3116568" cy="4678204"/>
          </a:xfrm>
          <a:prstGeom prst="rect">
            <a:avLst/>
          </a:prstGeom>
          <a:noFill/>
        </p:spPr>
        <p:txBody>
          <a:bodyPr wrap="square" rtlCol="0">
            <a:spAutoFit/>
          </a:bodyPr>
          <a:lstStyle/>
          <a:p>
            <a:r>
              <a:rPr lang="en-AU" sz="2000" dirty="0" smtClean="0"/>
              <a:t>Mediinspect</a:t>
            </a:r>
          </a:p>
          <a:p>
            <a:r>
              <a:rPr lang="en-AU" sz="2000" dirty="0" err="1" smtClean="0"/>
              <a:t>Clearbridge</a:t>
            </a:r>
            <a:r>
              <a:rPr lang="en-AU" sz="2000" dirty="0" smtClean="0"/>
              <a:t> </a:t>
            </a:r>
          </a:p>
          <a:p>
            <a:r>
              <a:rPr lang="en-AU" sz="2000" dirty="0" smtClean="0"/>
              <a:t>WEB Biotechnology</a:t>
            </a:r>
          </a:p>
          <a:p>
            <a:r>
              <a:rPr lang="en-AU" sz="2000" dirty="0" err="1" smtClean="0"/>
              <a:t>Cadaq</a:t>
            </a:r>
            <a:r>
              <a:rPr lang="en-AU" sz="2000" dirty="0" smtClean="0"/>
              <a:t> – ARCS</a:t>
            </a:r>
          </a:p>
          <a:p>
            <a:r>
              <a:rPr lang="en-AU" sz="2000" dirty="0" err="1" smtClean="0"/>
              <a:t>Asis</a:t>
            </a:r>
            <a:r>
              <a:rPr lang="en-AU" sz="2000" dirty="0" smtClean="0"/>
              <a:t> Technologies</a:t>
            </a:r>
          </a:p>
          <a:p>
            <a:r>
              <a:rPr lang="en-AU" sz="2000" dirty="0" smtClean="0"/>
              <a:t>Business Gateway - GEMS </a:t>
            </a:r>
          </a:p>
          <a:p>
            <a:r>
              <a:rPr lang="en-AU" sz="2000" dirty="0" smtClean="0"/>
              <a:t>NDI Automation</a:t>
            </a:r>
          </a:p>
          <a:p>
            <a:r>
              <a:rPr lang="en-AU" sz="2000" dirty="0" err="1" smtClean="0"/>
              <a:t>CtrlWorks</a:t>
            </a:r>
            <a:r>
              <a:rPr lang="en-AU" sz="2000" dirty="0" smtClean="0"/>
              <a:t> </a:t>
            </a:r>
          </a:p>
          <a:p>
            <a:r>
              <a:rPr lang="en-AU" sz="2000" dirty="0" smtClean="0"/>
              <a:t>Wipro Technologies</a:t>
            </a:r>
          </a:p>
          <a:p>
            <a:r>
              <a:rPr lang="en-AU" sz="2000" dirty="0" err="1" smtClean="0"/>
              <a:t>Playware</a:t>
            </a:r>
            <a:r>
              <a:rPr lang="en-AU" sz="2000" dirty="0" smtClean="0"/>
              <a:t> Studios</a:t>
            </a:r>
          </a:p>
          <a:p>
            <a:r>
              <a:rPr lang="en-AU" sz="2000" dirty="0" err="1" smtClean="0"/>
              <a:t>Temasys</a:t>
            </a:r>
            <a:r>
              <a:rPr lang="en-AU" sz="2000" dirty="0" smtClean="0"/>
              <a:t> Communications </a:t>
            </a:r>
          </a:p>
          <a:p>
            <a:r>
              <a:rPr lang="en-AU" sz="2000" dirty="0" err="1" smtClean="0"/>
              <a:t>Arkbridge</a:t>
            </a:r>
            <a:r>
              <a:rPr lang="en-AU" sz="2000" dirty="0" smtClean="0"/>
              <a:t> </a:t>
            </a:r>
          </a:p>
          <a:p>
            <a:endParaRPr lang="en-AU" dirty="0" err="1"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Motion C5_dock_tablet_left.jpg"/>
          <p:cNvPicPr>
            <a:picLocks noChangeAspect="1"/>
          </p:cNvPicPr>
          <p:nvPr/>
        </p:nvPicPr>
        <p:blipFill>
          <a:blip r:embed="rId2"/>
          <a:srcRect/>
          <a:stretch>
            <a:fillRect/>
          </a:stretch>
        </p:blipFill>
        <p:spPr bwMode="auto">
          <a:xfrm>
            <a:off x="4857750" y="4391025"/>
            <a:ext cx="1143000" cy="1222375"/>
          </a:xfrm>
          <a:prstGeom prst="rect">
            <a:avLst/>
          </a:prstGeom>
          <a:noFill/>
          <a:ln w="9525">
            <a:noFill/>
            <a:miter lim="800000"/>
            <a:headEnd/>
            <a:tailEnd/>
          </a:ln>
        </p:spPr>
      </p:pic>
      <p:pic>
        <p:nvPicPr>
          <p:cNvPr id="28675" name="Picture 2"/>
          <p:cNvPicPr>
            <a:picLocks noChangeAspect="1" noChangeArrowheads="1"/>
          </p:cNvPicPr>
          <p:nvPr/>
        </p:nvPicPr>
        <p:blipFill>
          <a:blip r:embed="rId3"/>
          <a:srcRect/>
          <a:stretch>
            <a:fillRect/>
          </a:stretch>
        </p:blipFill>
        <p:spPr bwMode="auto">
          <a:xfrm>
            <a:off x="1190625" y="1157288"/>
            <a:ext cx="6888163" cy="4676775"/>
          </a:xfrm>
          <a:prstGeom prst="rect">
            <a:avLst/>
          </a:prstGeom>
          <a:noFill/>
          <a:ln w="9525">
            <a:noFill/>
            <a:miter lim="800000"/>
            <a:headEnd/>
            <a:tailEnd/>
          </a:ln>
        </p:spPr>
      </p:pic>
      <p:sp>
        <p:nvSpPr>
          <p:cNvPr id="28676" name="Rectangle 4"/>
          <p:cNvSpPr>
            <a:spLocks noGrp="1" noChangeArrowheads="1"/>
          </p:cNvSpPr>
          <p:nvPr>
            <p:ph type="title" idx="4294967295"/>
          </p:nvPr>
        </p:nvSpPr>
        <p:spPr>
          <a:xfrm>
            <a:off x="457200" y="204788"/>
            <a:ext cx="8229600" cy="620712"/>
          </a:xfrm>
          <a:noFill/>
        </p:spPr>
        <p:txBody>
          <a:bodyPr/>
          <a:lstStyle/>
          <a:p>
            <a:pPr>
              <a:lnSpc>
                <a:spcPct val="85000"/>
              </a:lnSpc>
              <a:spcBef>
                <a:spcPts val="0"/>
              </a:spcBef>
              <a:spcAft>
                <a:spcPts val="283"/>
              </a:spcAft>
            </a:pPr>
            <a:r>
              <a:rPr lang="en-US" dirty="0" smtClean="0">
                <a:latin typeface="+mn-lt"/>
                <a:ea typeface="+mn-ea"/>
                <a:cs typeface="+mn-cs"/>
              </a:rPr>
              <a:t>Wireless </a:t>
            </a:r>
            <a:r>
              <a:rPr lang="en-US" dirty="0" err="1" smtClean="0">
                <a:latin typeface="+mn-lt"/>
                <a:ea typeface="+mn-ea"/>
                <a:cs typeface="+mn-cs"/>
              </a:rPr>
              <a:t>Telehealth</a:t>
            </a:r>
            <a:r>
              <a:rPr lang="en-US" dirty="0" smtClean="0">
                <a:latin typeface="+mn-lt"/>
                <a:ea typeface="+mn-ea"/>
                <a:cs typeface="+mn-cs"/>
              </a:rPr>
              <a:t> Products</a:t>
            </a:r>
          </a:p>
        </p:txBody>
      </p:sp>
      <p:pic>
        <p:nvPicPr>
          <p:cNvPr id="28677" name="Picture 5" descr="logo_continua"/>
          <p:cNvPicPr>
            <a:picLocks noChangeAspect="1" noChangeArrowheads="1"/>
          </p:cNvPicPr>
          <p:nvPr/>
        </p:nvPicPr>
        <p:blipFill>
          <a:blip r:embed="rId4"/>
          <a:srcRect l="-2"/>
          <a:stretch>
            <a:fillRect/>
          </a:stretch>
        </p:blipFill>
        <p:spPr bwMode="auto">
          <a:xfrm>
            <a:off x="2506663" y="1143000"/>
            <a:ext cx="2000250" cy="1428750"/>
          </a:xfrm>
          <a:prstGeom prst="rect">
            <a:avLst/>
          </a:prstGeom>
          <a:noFill/>
          <a:ln w="9525">
            <a:noFill/>
            <a:miter lim="800000"/>
            <a:headEnd/>
            <a:tailEnd/>
          </a:ln>
        </p:spPr>
      </p:pic>
      <p:sp>
        <p:nvSpPr>
          <p:cNvPr id="28678" name="TextBox 7"/>
          <p:cNvSpPr txBox="1">
            <a:spLocks noChangeArrowheads="1"/>
          </p:cNvSpPr>
          <p:nvPr/>
        </p:nvSpPr>
        <p:spPr bwMode="auto">
          <a:xfrm>
            <a:off x="6605588" y="5018088"/>
            <a:ext cx="500062" cy="338137"/>
          </a:xfrm>
          <a:prstGeom prst="rect">
            <a:avLst/>
          </a:prstGeom>
          <a:noFill/>
          <a:ln w="9525">
            <a:noFill/>
            <a:miter lim="800000"/>
            <a:headEnd/>
            <a:tailEnd/>
          </a:ln>
        </p:spPr>
        <p:txBody>
          <a:bodyPr>
            <a:spAutoFit/>
          </a:bodyPr>
          <a:lstStyle/>
          <a:p>
            <a:r>
              <a:rPr lang="en-US" sz="1600"/>
              <a:t>PC</a:t>
            </a:r>
          </a:p>
        </p:txBody>
      </p:sp>
      <p:sp>
        <p:nvSpPr>
          <p:cNvPr id="28679" name="TextBox 8"/>
          <p:cNvSpPr txBox="1">
            <a:spLocks noChangeArrowheads="1"/>
          </p:cNvSpPr>
          <p:nvPr/>
        </p:nvSpPr>
        <p:spPr bwMode="auto">
          <a:xfrm>
            <a:off x="4735513" y="2251075"/>
            <a:ext cx="1357312" cy="277813"/>
          </a:xfrm>
          <a:prstGeom prst="rect">
            <a:avLst/>
          </a:prstGeom>
          <a:noFill/>
          <a:ln w="9525">
            <a:noFill/>
            <a:miter lim="800000"/>
            <a:headEnd/>
            <a:tailEnd/>
          </a:ln>
        </p:spPr>
        <p:txBody>
          <a:bodyPr>
            <a:spAutoFit/>
          </a:bodyPr>
          <a:lstStyle/>
          <a:p>
            <a:r>
              <a:rPr lang="en-US" sz="1200"/>
              <a:t>8.4” SmartHUB</a:t>
            </a:r>
          </a:p>
        </p:txBody>
      </p:sp>
      <p:sp>
        <p:nvSpPr>
          <p:cNvPr id="28680" name="TextBox 9"/>
          <p:cNvSpPr txBox="1">
            <a:spLocks noChangeArrowheads="1"/>
          </p:cNvSpPr>
          <p:nvPr/>
        </p:nvSpPr>
        <p:spPr bwMode="auto">
          <a:xfrm>
            <a:off x="4306888" y="5341938"/>
            <a:ext cx="1082675" cy="461962"/>
          </a:xfrm>
          <a:prstGeom prst="rect">
            <a:avLst/>
          </a:prstGeom>
          <a:noFill/>
          <a:ln w="9525">
            <a:noFill/>
            <a:miter lim="800000"/>
            <a:headEnd/>
            <a:tailEnd/>
          </a:ln>
        </p:spPr>
        <p:txBody>
          <a:bodyPr>
            <a:spAutoFit/>
          </a:bodyPr>
          <a:lstStyle/>
          <a:p>
            <a:r>
              <a:rPr lang="en-US" sz="1200"/>
              <a:t>PC or Tablet Computers</a:t>
            </a:r>
          </a:p>
        </p:txBody>
      </p:sp>
      <p:pic>
        <p:nvPicPr>
          <p:cNvPr id="28681" name="Picture 3"/>
          <p:cNvPicPr>
            <a:picLocks noChangeAspect="1" noChangeArrowheads="1"/>
          </p:cNvPicPr>
          <p:nvPr/>
        </p:nvPicPr>
        <p:blipFill>
          <a:blip r:embed="rId5"/>
          <a:srcRect/>
          <a:stretch>
            <a:fillRect/>
          </a:stretch>
        </p:blipFill>
        <p:spPr bwMode="auto">
          <a:xfrm>
            <a:off x="4929188" y="1500188"/>
            <a:ext cx="857250" cy="750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6" descr="TMC.png"/>
          <p:cNvPicPr>
            <a:picLocks noGrp="1" noChangeAspect="1"/>
          </p:cNvPicPr>
          <p:nvPr>
            <p:ph idx="1"/>
          </p:nvPr>
        </p:nvPicPr>
        <p:blipFill>
          <a:blip r:embed="rId3"/>
          <a:srcRect l="2576" t="7502" r="5269" b="9120"/>
          <a:stretch>
            <a:fillRect/>
          </a:stretch>
        </p:blipFill>
        <p:spPr>
          <a:xfrm>
            <a:off x="371061" y="569843"/>
            <a:ext cx="8163339" cy="5539409"/>
          </a:xfrm>
        </p:spPr>
      </p:pic>
      <p:sp>
        <p:nvSpPr>
          <p:cNvPr id="3" name="TextBox 2"/>
          <p:cNvSpPr txBox="1"/>
          <p:nvPr/>
        </p:nvSpPr>
        <p:spPr>
          <a:xfrm>
            <a:off x="742122" y="71438"/>
            <a:ext cx="7951304" cy="1509196"/>
          </a:xfrm>
          <a:prstGeom prst="rect">
            <a:avLst/>
          </a:prstGeom>
          <a:noFill/>
        </p:spPr>
        <p:txBody>
          <a:bodyPr wrap="square" rtlCol="0">
            <a:spAutoFit/>
          </a:bodyPr>
          <a:lstStyle/>
          <a:p>
            <a:pPr marL="0" lvl="1">
              <a:lnSpc>
                <a:spcPct val="85000"/>
              </a:lnSpc>
              <a:spcBef>
                <a:spcPts val="0"/>
              </a:spcBef>
              <a:spcAft>
                <a:spcPts val="283"/>
              </a:spcAft>
            </a:pPr>
            <a:r>
              <a:rPr lang="en-US" sz="3600" b="1" dirty="0" err="1" smtClean="0">
                <a:solidFill>
                  <a:schemeClr val="accent2"/>
                </a:solidFill>
                <a:latin typeface="+mn-lt"/>
              </a:rPr>
              <a:t>Telemedcare</a:t>
            </a:r>
            <a:r>
              <a:rPr lang="en-US" sz="3600" b="1" dirty="0" smtClean="0">
                <a:solidFill>
                  <a:schemeClr val="accent2"/>
                </a:solidFill>
                <a:latin typeface="+mn-lt"/>
              </a:rPr>
              <a:t> TMC Clinical Monitoring Unit</a:t>
            </a:r>
            <a:br>
              <a:rPr lang="en-US" sz="3600" b="1" dirty="0" smtClean="0">
                <a:solidFill>
                  <a:schemeClr val="accent2"/>
                </a:solidFill>
                <a:latin typeface="+mn-lt"/>
              </a:rPr>
            </a:br>
            <a:endParaRPr lang="en-US" sz="3600" b="1" dirty="0" smtClean="0">
              <a:solidFill>
                <a:schemeClr val="accent2"/>
              </a:solidFill>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557213" y="122165"/>
            <a:ext cx="8229600" cy="984114"/>
          </a:xfrm>
        </p:spPr>
        <p:txBody>
          <a:bodyPr/>
          <a:lstStyle/>
          <a:p>
            <a:pPr algn="ctr"/>
            <a:r>
              <a:rPr lang="en-US" dirty="0" err="1" smtClean="0">
                <a:latin typeface="+mn-lt"/>
                <a:ea typeface="+mn-ea"/>
                <a:cs typeface="+mn-cs"/>
              </a:rPr>
              <a:t>Telemedcare</a:t>
            </a:r>
            <a:r>
              <a:rPr lang="en-US" dirty="0" smtClean="0">
                <a:latin typeface="+mn-lt"/>
                <a:ea typeface="+mn-ea"/>
                <a:cs typeface="+mn-cs"/>
              </a:rPr>
              <a:t> TMC Home</a:t>
            </a:r>
            <a:r>
              <a:rPr lang="en-US" dirty="0" smtClean="0"/>
              <a:t/>
            </a:r>
            <a:br>
              <a:rPr lang="en-US" dirty="0" smtClean="0"/>
            </a:br>
            <a:r>
              <a:rPr lang="en-US" sz="2400" dirty="0" smtClean="0">
                <a:solidFill>
                  <a:srgbClr val="C00000"/>
                </a:solidFill>
              </a:rPr>
              <a:t>Single User for patients with complex chronic disease </a:t>
            </a:r>
            <a:r>
              <a:rPr lang="en-US" sz="2000" dirty="0" smtClean="0">
                <a:solidFill>
                  <a:srgbClr val="C00000"/>
                </a:solidFill>
              </a:rPr>
              <a:t/>
            </a:r>
            <a:br>
              <a:rPr lang="en-US" sz="2000" dirty="0" smtClean="0">
                <a:solidFill>
                  <a:srgbClr val="C00000"/>
                </a:solidFill>
              </a:rPr>
            </a:br>
            <a:r>
              <a:rPr lang="en-US" dirty="0" smtClean="0">
                <a:solidFill>
                  <a:srgbClr val="C00000"/>
                </a:solidFill>
              </a:rPr>
              <a:t/>
            </a:r>
            <a:br>
              <a:rPr lang="en-US" dirty="0" smtClean="0">
                <a:solidFill>
                  <a:srgbClr val="C00000"/>
                </a:solidFill>
              </a:rPr>
            </a:br>
            <a:endParaRPr lang="en-US" dirty="0" smtClean="0"/>
          </a:p>
        </p:txBody>
      </p:sp>
      <p:pic>
        <p:nvPicPr>
          <p:cNvPr id="24580" name="Picture 2" descr="C:\Medcare\SALES AND MARKETING\Sales and Marketing Literature\Stefan\TMC_homediagram_new_150dpi.png"/>
          <p:cNvPicPr>
            <a:picLocks noChangeAspect="1" noChangeArrowheads="1"/>
          </p:cNvPicPr>
          <p:nvPr/>
        </p:nvPicPr>
        <p:blipFill>
          <a:blip r:embed="rId2"/>
          <a:srcRect/>
          <a:stretch>
            <a:fillRect/>
          </a:stretch>
        </p:blipFill>
        <p:spPr bwMode="auto">
          <a:xfrm>
            <a:off x="1362604" y="1199042"/>
            <a:ext cx="6455877" cy="5466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1" descr="TMC_Clinical_diagram.png"/>
          <p:cNvPicPr>
            <a:picLocks noChangeAspect="1"/>
          </p:cNvPicPr>
          <p:nvPr/>
        </p:nvPicPr>
        <p:blipFill>
          <a:blip r:embed="rId2"/>
          <a:srcRect/>
          <a:stretch>
            <a:fillRect/>
          </a:stretch>
        </p:blipFill>
        <p:spPr bwMode="auto">
          <a:xfrm>
            <a:off x="1431236" y="1396690"/>
            <a:ext cx="6465700" cy="5255888"/>
          </a:xfrm>
          <a:prstGeom prst="rect">
            <a:avLst/>
          </a:prstGeom>
          <a:noFill/>
          <a:ln w="9525">
            <a:noFill/>
            <a:miter lim="800000"/>
            <a:headEnd/>
            <a:tailEnd/>
          </a:ln>
        </p:spPr>
      </p:pic>
      <p:sp>
        <p:nvSpPr>
          <p:cNvPr id="3" name="TextBox 2"/>
          <p:cNvSpPr txBox="1"/>
          <p:nvPr/>
        </p:nvSpPr>
        <p:spPr>
          <a:xfrm>
            <a:off x="636104" y="145775"/>
            <a:ext cx="8083825" cy="1261884"/>
          </a:xfrm>
          <a:prstGeom prst="rect">
            <a:avLst/>
          </a:prstGeom>
          <a:noFill/>
        </p:spPr>
        <p:txBody>
          <a:bodyPr wrap="square" rtlCol="0">
            <a:spAutoFit/>
          </a:bodyPr>
          <a:lstStyle/>
          <a:p>
            <a:pPr marL="0" lvl="1" algn="ctr"/>
            <a:r>
              <a:rPr lang="en-US" sz="3600" b="1" dirty="0" err="1" smtClean="0">
                <a:solidFill>
                  <a:schemeClr val="accent2"/>
                </a:solidFill>
                <a:latin typeface="+mn-lt"/>
              </a:rPr>
              <a:t>Telemedcare</a:t>
            </a:r>
            <a:r>
              <a:rPr lang="en-US" sz="3600" b="1" dirty="0" smtClean="0">
                <a:solidFill>
                  <a:schemeClr val="accent2"/>
                </a:solidFill>
                <a:latin typeface="+mn-lt"/>
              </a:rPr>
              <a:t> TMC Clinical</a:t>
            </a:r>
            <a:r>
              <a:rPr lang="en-US" sz="3200" dirty="0" smtClean="0"/>
              <a:t/>
            </a:r>
            <a:br>
              <a:rPr lang="en-US" sz="3200" dirty="0" smtClean="0"/>
            </a:br>
            <a:r>
              <a:rPr lang="en-US" sz="2000" b="1" dirty="0" smtClean="0">
                <a:solidFill>
                  <a:srgbClr val="C00000"/>
                </a:solidFill>
                <a:latin typeface="+mj-lt"/>
                <a:ea typeface="+mj-ea"/>
                <a:cs typeface="+mj-cs"/>
              </a:rPr>
              <a:t>Multi-user monitoring system for primary care physicians and community health </a:t>
            </a:r>
            <a:r>
              <a:rPr lang="en-US" sz="2000" b="1" dirty="0" err="1" smtClean="0">
                <a:solidFill>
                  <a:srgbClr val="C00000"/>
                </a:solidFill>
                <a:latin typeface="+mj-lt"/>
                <a:ea typeface="+mj-ea"/>
                <a:cs typeface="+mj-cs"/>
              </a:rPr>
              <a:t>centres</a:t>
            </a:r>
            <a:endParaRPr lang="en-US" sz="2000" b="1" dirty="0" smtClean="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Mediinspect</a:t>
            </a:r>
            <a:br>
              <a:rPr lang="en-US" dirty="0" smtClean="0"/>
            </a:br>
            <a:r>
              <a:rPr lang="en-US" dirty="0" smtClean="0"/>
              <a:t>Integrated healthcare management</a:t>
            </a:r>
            <a:endParaRPr lang="en-AU" dirty="0"/>
          </a:p>
        </p:txBody>
      </p:sp>
      <p:pic>
        <p:nvPicPr>
          <p:cNvPr id="153603" name="Picture 3" descr="C:\CSIRO\Research\IFA Conference Prague\Senior Inspect\InspectLife schema.png"/>
          <p:cNvPicPr>
            <a:picLocks noChangeAspect="1" noChangeArrowheads="1"/>
          </p:cNvPicPr>
          <p:nvPr/>
        </p:nvPicPr>
        <p:blipFill>
          <a:blip r:embed="rId2"/>
          <a:srcRect/>
          <a:stretch>
            <a:fillRect/>
          </a:stretch>
        </p:blipFill>
        <p:spPr bwMode="auto">
          <a:xfrm>
            <a:off x="781878" y="1207692"/>
            <a:ext cx="7593495" cy="480609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Integrating </a:t>
            </a:r>
            <a:r>
              <a:rPr lang="en-US" dirty="0" err="1" smtClean="0"/>
              <a:t>Telecare</a:t>
            </a:r>
            <a:r>
              <a:rPr lang="en-US" dirty="0" smtClean="0"/>
              <a:t> and </a:t>
            </a:r>
            <a:r>
              <a:rPr lang="en-US" dirty="0" err="1" smtClean="0"/>
              <a:t>Telehealth</a:t>
            </a:r>
            <a:endParaRPr lang="en-AU" dirty="0"/>
          </a:p>
        </p:txBody>
      </p:sp>
      <p:pic>
        <p:nvPicPr>
          <p:cNvPr id="154626" name="Picture 2" descr="C:\CSIRO\Research\IFA Conference Prague\Senior Inspect\InspectLife concept 2.png"/>
          <p:cNvPicPr>
            <a:picLocks noChangeAspect="1" noChangeArrowheads="1"/>
          </p:cNvPicPr>
          <p:nvPr/>
        </p:nvPicPr>
        <p:blipFill>
          <a:blip r:embed="rId2"/>
          <a:srcRect/>
          <a:stretch>
            <a:fillRect/>
          </a:stretch>
        </p:blipFill>
        <p:spPr bwMode="auto">
          <a:xfrm>
            <a:off x="768626" y="942074"/>
            <a:ext cx="7646503" cy="515349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1" indent="-249193" defTabSz="1279295" eaLnBrk="0" hangingPunct="0">
              <a:lnSpc>
                <a:spcPct val="100000"/>
              </a:lnSpc>
              <a:spcBef>
                <a:spcPct val="20000"/>
              </a:spcBef>
              <a:spcAft>
                <a:spcPct val="0"/>
              </a:spcAft>
              <a:buFont typeface="Arial" pitchFamily="34" charset="0"/>
              <a:buChar char="•"/>
            </a:pPr>
            <a:r>
              <a:rPr lang="en-AU" sz="2200" dirty="0" smtClean="0">
                <a:solidFill>
                  <a:srgbClr val="000000"/>
                </a:solidFill>
                <a:ea typeface="ヒラギノ角ゴ Pro W3" pitchFamily="-112" charset="-128"/>
                <a:cs typeface="ヒラギノ角ゴ Pro W3"/>
              </a:rPr>
              <a:t>CSIRO is Australia's national science agency and one of the largest and most diverse scientific research organisations in the world. CSIRO employs some 6850 staff and has a budget in excess of $1.3 billion.</a:t>
            </a:r>
          </a:p>
          <a:p>
            <a:pPr lvl="1" indent="-249193" defTabSz="1279295" eaLnBrk="0" hangingPunct="0">
              <a:lnSpc>
                <a:spcPct val="100000"/>
              </a:lnSpc>
              <a:spcBef>
                <a:spcPct val="20000"/>
              </a:spcBef>
              <a:spcAft>
                <a:spcPct val="0"/>
              </a:spcAft>
              <a:buFont typeface="Arial" pitchFamily="34" charset="0"/>
              <a:buChar char="•"/>
            </a:pPr>
            <a:r>
              <a:rPr lang="en-AU" sz="2200" dirty="0" smtClean="0">
                <a:solidFill>
                  <a:srgbClr val="000000"/>
                </a:solidFill>
                <a:ea typeface="ヒラギノ角ゴ Pro W3" pitchFamily="-112" charset="-128"/>
                <a:cs typeface="ヒラギノ角ゴ Pro W3"/>
              </a:rPr>
              <a:t>CSIRO is a mission driven organisation with research priorities and funding aligned (from the top down) with Australia’s National Research Priorities and solving the major challenges facing our nation through the National Research Flagships program, which CSIRO leads.</a:t>
            </a:r>
          </a:p>
          <a:p>
            <a:pPr lvl="1" indent="-249193" defTabSz="1279295" eaLnBrk="0" hangingPunct="0">
              <a:lnSpc>
                <a:spcPct val="100000"/>
              </a:lnSpc>
              <a:spcBef>
                <a:spcPct val="20000"/>
              </a:spcBef>
              <a:spcAft>
                <a:spcPct val="0"/>
              </a:spcAft>
              <a:buFont typeface="Arial" pitchFamily="34" charset="0"/>
              <a:buChar char="•"/>
            </a:pPr>
            <a:r>
              <a:rPr lang="en-AU" sz="2200" dirty="0" smtClean="0">
                <a:solidFill>
                  <a:srgbClr val="000000"/>
                </a:solidFill>
                <a:ea typeface="ヒラギノ角ゴ Pro W3" pitchFamily="-112" charset="-128"/>
                <a:cs typeface="ヒラギノ角ゴ Pro W3"/>
              </a:rPr>
              <a:t>CSIRO is uniquely positioned in the Australian innovation system, holding an intermediate position on the continuum from fundamental research (mainly the realm of universities) to product specific work performed by companies.</a:t>
            </a:r>
          </a:p>
          <a:p>
            <a:endParaRPr lang="en-AU" dirty="0"/>
          </a:p>
        </p:txBody>
      </p:sp>
      <p:sp>
        <p:nvSpPr>
          <p:cNvPr id="3" name="Text Placeholder 2"/>
          <p:cNvSpPr>
            <a:spLocks noGrp="1"/>
          </p:cNvSpPr>
          <p:nvPr>
            <p:ph type="body" sz="quarter" idx="13"/>
          </p:nvPr>
        </p:nvSpPr>
        <p:spPr>
          <a:xfrm>
            <a:off x="360363" y="376350"/>
            <a:ext cx="8460000" cy="900000"/>
          </a:xfrm>
        </p:spPr>
        <p:txBody>
          <a:bodyPr/>
          <a:lstStyle/>
          <a:p>
            <a:r>
              <a:rPr lang="en-US" dirty="0" smtClean="0"/>
              <a:t>CSIRO</a:t>
            </a:r>
            <a:br>
              <a:rPr lang="en-US" dirty="0" smtClean="0"/>
            </a:br>
            <a:r>
              <a:rPr lang="en-US" sz="2400" dirty="0" smtClean="0"/>
              <a:t>Commonwealth Scientific and Industrial Research </a:t>
            </a:r>
            <a:r>
              <a:rPr lang="en-US" sz="2400" dirty="0" err="1" smtClean="0"/>
              <a:t>Organisation</a:t>
            </a:r>
            <a:endParaRPr lang="en-AU"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360000" y="1152924"/>
            <a:ext cx="8043863" cy="1921565"/>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The Science Frontier</a:t>
            </a:r>
            <a:br>
              <a:rPr kumimoji="0" lang="en-US" sz="4400" b="1" i="0" u="none" strike="noStrike" kern="1200" cap="none" spc="0" normalizeH="0" baseline="0" noProof="0" dirty="0" smtClean="0">
                <a:ln>
                  <a:noFill/>
                </a:ln>
                <a:solidFill>
                  <a:schemeClr val="bg1"/>
                </a:solidFill>
                <a:effectLst/>
                <a:uLnTx/>
                <a:uFillTx/>
                <a:latin typeface="+mj-lt"/>
                <a:ea typeface="+mj-ea"/>
                <a:cs typeface="+mj-cs"/>
              </a:rPr>
            </a:br>
            <a:r>
              <a:rPr kumimoji="0" lang="en-US" sz="4000" b="1" i="0" u="none" strike="noStrike" kern="1200" cap="none" spc="0" normalizeH="0" baseline="0" noProof="0" dirty="0" smtClean="0">
                <a:ln>
                  <a:noFill/>
                </a:ln>
                <a:solidFill>
                  <a:srgbClr val="FF0000"/>
                </a:solidFill>
                <a:effectLst/>
                <a:uLnTx/>
                <a:uFillTx/>
                <a:latin typeface="+mj-lt"/>
                <a:ea typeface="+mj-ea"/>
                <a:cs typeface="+mj-cs"/>
              </a:rPr>
              <a:t>Clinical Excellence</a:t>
            </a:r>
            <a:endParaRPr kumimoji="0" lang="en-AU"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Text Placeholder 4"/>
          <p:cNvSpPr>
            <a:spLocks noGrp="1"/>
          </p:cNvSpPr>
          <p:nvPr>
            <p:ph type="body" sz="quarter" idx="13"/>
          </p:nvPr>
        </p:nvSpPr>
        <p:spPr>
          <a:xfrm>
            <a:off x="360000" y="3485857"/>
            <a:ext cx="8043863" cy="1722258"/>
          </a:xfrm>
        </p:spPr>
        <p:txBody>
          <a:bodyPr/>
          <a:lstStyle/>
          <a:p>
            <a:pPr marL="252000" indent="-252000">
              <a:buFont typeface="Arial" charset="0"/>
              <a:buChar char="•"/>
            </a:pPr>
            <a:r>
              <a:rPr lang="en-AU" dirty="0" smtClean="0"/>
              <a:t>Improving data quality and feature extraction</a:t>
            </a:r>
            <a:endParaRPr lang="en-US" dirty="0" smtClean="0"/>
          </a:p>
          <a:p>
            <a:pPr marL="252000" indent="-252000">
              <a:buFont typeface="Arial" charset="0"/>
              <a:buChar char="•"/>
            </a:pPr>
            <a:r>
              <a:rPr lang="en-US" dirty="0" smtClean="0"/>
              <a:t>Clinical Data Management</a:t>
            </a:r>
          </a:p>
          <a:p>
            <a:pPr marL="252000" indent="-252000">
              <a:buFont typeface="Arial" charset="0"/>
              <a:buChar char="•"/>
            </a:pPr>
            <a:r>
              <a:rPr lang="en-US" dirty="0" smtClean="0"/>
              <a:t>Automated Decision support</a:t>
            </a:r>
          </a:p>
          <a:p>
            <a:pPr marL="252000" indent="-252000">
              <a:buFont typeface="Arial" charset="0"/>
              <a:buChar char="•"/>
            </a:pPr>
            <a:r>
              <a:rPr lang="en-US" dirty="0" smtClean="0"/>
              <a:t>New research frontiers</a:t>
            </a:r>
          </a:p>
          <a:p>
            <a:pPr marL="252000" indent="-252000">
              <a:buFont typeface="Arial" charset="0"/>
              <a:buChar char="•"/>
            </a:pPr>
            <a:endParaRPr lang="en-US" dirty="0" smtClean="0"/>
          </a:p>
          <a:p>
            <a:endParaRPr lang="en-A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85750" y="214929"/>
            <a:ext cx="8572500" cy="699466"/>
          </a:xfrm>
        </p:spPr>
        <p:txBody>
          <a:bodyPr/>
          <a:lstStyle/>
          <a:p>
            <a:pPr>
              <a:lnSpc>
                <a:spcPct val="85000"/>
              </a:lnSpc>
              <a:spcBef>
                <a:spcPts val="0"/>
              </a:spcBef>
              <a:spcAft>
                <a:spcPts val="283"/>
              </a:spcAft>
            </a:pPr>
            <a:r>
              <a:rPr lang="en-US" dirty="0" smtClean="0">
                <a:latin typeface="+mn-lt"/>
                <a:ea typeface="+mn-ea"/>
                <a:cs typeface="+mn-cs"/>
              </a:rPr>
              <a:t>Enhancing the value of BP Measurement</a:t>
            </a:r>
          </a:p>
        </p:txBody>
      </p:sp>
      <p:sp>
        <p:nvSpPr>
          <p:cNvPr id="39939" name="Content Placeholder 2"/>
          <p:cNvSpPr>
            <a:spLocks noGrp="1"/>
          </p:cNvSpPr>
          <p:nvPr>
            <p:ph idx="1"/>
          </p:nvPr>
        </p:nvSpPr>
        <p:spPr>
          <a:xfrm>
            <a:off x="357188" y="1179859"/>
            <a:ext cx="8501062" cy="4525963"/>
          </a:xfrm>
        </p:spPr>
        <p:txBody>
          <a:bodyPr/>
          <a:lstStyle/>
          <a:p>
            <a:pPr marL="252000" indent="-252000">
              <a:spcAft>
                <a:spcPts val="0"/>
              </a:spcAft>
              <a:buFont typeface="Arial" pitchFamily="34" charset="0"/>
              <a:buChar char="•"/>
            </a:pPr>
            <a:r>
              <a:rPr lang="en-US" sz="2800" dirty="0" err="1" smtClean="0">
                <a:solidFill>
                  <a:srgbClr val="000000"/>
                </a:solidFill>
                <a:ea typeface="ヒラギノ角ゴ Pro W3" pitchFamily="-112" charset="-128"/>
                <a:cs typeface="ヒラギノ角ゴ Pro W3"/>
              </a:rPr>
              <a:t>Oscillometric</a:t>
            </a:r>
            <a:r>
              <a:rPr lang="en-US" sz="2800" dirty="0" smtClean="0">
                <a:solidFill>
                  <a:srgbClr val="000000"/>
                </a:solidFill>
                <a:ea typeface="ヒラギノ角ゴ Pro W3" pitchFamily="-112" charset="-128"/>
                <a:cs typeface="ヒラギノ角ゴ Pro W3"/>
              </a:rPr>
              <a:t> methods, in our experience, are inaccurate in up to 20% of cases and cannot handle patients with even mild arrhythmias</a:t>
            </a:r>
          </a:p>
          <a:p>
            <a:pPr marL="252000" indent="-252000">
              <a:spcAft>
                <a:spcPts val="0"/>
              </a:spcAft>
              <a:buFont typeface="Arial" pitchFamily="34" charset="0"/>
              <a:buChar char="•"/>
            </a:pPr>
            <a:r>
              <a:rPr lang="en-US" sz="2800" dirty="0" smtClean="0">
                <a:solidFill>
                  <a:srgbClr val="000000"/>
                </a:solidFill>
                <a:ea typeface="ヒラギノ角ゴ Pro W3" pitchFamily="-112" charset="-128"/>
                <a:cs typeface="ヒラギノ角ゴ Pro W3"/>
              </a:rPr>
              <a:t>Improving reliability and accuracy using combined </a:t>
            </a:r>
            <a:r>
              <a:rPr lang="en-US" sz="2800" dirty="0" err="1" smtClean="0">
                <a:solidFill>
                  <a:srgbClr val="000000"/>
                </a:solidFill>
                <a:ea typeface="ヒラギノ角ゴ Pro W3" pitchFamily="-112" charset="-128"/>
                <a:cs typeface="ヒラギノ角ゴ Pro W3"/>
              </a:rPr>
              <a:t>oscillometric</a:t>
            </a:r>
            <a:r>
              <a:rPr lang="en-US" sz="2800" dirty="0" smtClean="0">
                <a:solidFill>
                  <a:srgbClr val="000000"/>
                </a:solidFill>
                <a:ea typeface="ヒラギノ角ゴ Pro W3" pitchFamily="-112" charset="-128"/>
                <a:cs typeface="ヒラギノ角ゴ Pro W3"/>
              </a:rPr>
              <a:t> and </a:t>
            </a:r>
            <a:r>
              <a:rPr lang="en-US" sz="2800" dirty="0" err="1" smtClean="0">
                <a:solidFill>
                  <a:srgbClr val="000000"/>
                </a:solidFill>
                <a:ea typeface="ヒラギノ角ゴ Pro W3" pitchFamily="-112" charset="-128"/>
                <a:cs typeface="ヒラギノ角ゴ Pro W3"/>
              </a:rPr>
              <a:t>auscultatory</a:t>
            </a:r>
            <a:r>
              <a:rPr lang="en-US" sz="2800" dirty="0" smtClean="0">
                <a:solidFill>
                  <a:srgbClr val="000000"/>
                </a:solidFill>
                <a:ea typeface="ヒラギノ角ゴ Pro W3" pitchFamily="-112" charset="-128"/>
                <a:cs typeface="ヒラギノ角ゴ Pro W3"/>
              </a:rPr>
              <a:t> methods.</a:t>
            </a:r>
          </a:p>
          <a:p>
            <a:pPr marL="252000" indent="-252000">
              <a:spcAft>
                <a:spcPts val="0"/>
              </a:spcAft>
              <a:buFont typeface="Arial" pitchFamily="34" charset="0"/>
              <a:buChar char="•"/>
            </a:pPr>
            <a:r>
              <a:rPr lang="en-US" sz="2800" dirty="0" smtClean="0">
                <a:solidFill>
                  <a:srgbClr val="000000"/>
                </a:solidFill>
                <a:ea typeface="ヒラギノ角ゴ Pro W3" pitchFamily="-112" charset="-128"/>
                <a:cs typeface="ヒラギノ角ゴ Pro W3"/>
              </a:rPr>
              <a:t>Improve the accuracy of determination of the diastolic point (Phase 4 or Phase 5?)</a:t>
            </a:r>
          </a:p>
          <a:p>
            <a:pPr marL="252000" indent="-252000">
              <a:spcAft>
                <a:spcPts val="0"/>
              </a:spcAft>
              <a:buFont typeface="Arial" pitchFamily="34" charset="0"/>
              <a:buChar char="•"/>
            </a:pPr>
            <a:r>
              <a:rPr lang="en-US" sz="2800" dirty="0" smtClean="0">
                <a:solidFill>
                  <a:srgbClr val="000000"/>
                </a:solidFill>
                <a:ea typeface="ヒラギノ角ゴ Pro W3" pitchFamily="-112" charset="-128"/>
                <a:cs typeface="ヒラギノ角ゴ Pro W3"/>
              </a:rPr>
              <a:t>Using the </a:t>
            </a:r>
            <a:r>
              <a:rPr lang="en-US" sz="2800" dirty="0" err="1" smtClean="0">
                <a:solidFill>
                  <a:srgbClr val="000000"/>
                </a:solidFill>
                <a:ea typeface="ヒラギノ角ゴ Pro W3" pitchFamily="-112" charset="-128"/>
                <a:cs typeface="ヒラギノ角ゴ Pro W3"/>
              </a:rPr>
              <a:t>oscillometric</a:t>
            </a:r>
            <a:r>
              <a:rPr lang="en-US" sz="2800" dirty="0" smtClean="0">
                <a:solidFill>
                  <a:srgbClr val="000000"/>
                </a:solidFill>
                <a:ea typeface="ヒラギノ角ゴ Pro W3" pitchFamily="-112" charset="-128"/>
                <a:cs typeface="ヒラギノ角ゴ Pro W3"/>
              </a:rPr>
              <a:t> envelope to determine arterial stiffness and compliance</a:t>
            </a:r>
          </a:p>
          <a:p>
            <a:pPr marL="252000" indent="-252000">
              <a:spcAft>
                <a:spcPts val="0"/>
              </a:spcAft>
              <a:buFont typeface="Arial" pitchFamily="34" charset="0"/>
              <a:buChar char="•"/>
            </a:pPr>
            <a:r>
              <a:rPr lang="en-US" sz="2800" dirty="0" smtClean="0">
                <a:solidFill>
                  <a:srgbClr val="000000"/>
                </a:solidFill>
                <a:ea typeface="ヒラギノ角ゴ Pro W3" pitchFamily="-112" charset="-128"/>
                <a:cs typeface="ヒラギノ角ゴ Pro W3"/>
              </a:rPr>
              <a:t>Improving BP measurement in the presence of </a:t>
            </a:r>
            <a:r>
              <a:rPr lang="en-US" sz="2800" dirty="0" err="1" smtClean="0">
                <a:solidFill>
                  <a:srgbClr val="000000"/>
                </a:solidFill>
                <a:ea typeface="ヒラギノ角ゴ Pro W3" pitchFamily="-112" charset="-128"/>
                <a:cs typeface="ヒラギノ角ゴ Pro W3"/>
              </a:rPr>
              <a:t>Atrial</a:t>
            </a:r>
            <a:r>
              <a:rPr lang="en-US" sz="2800" dirty="0" smtClean="0">
                <a:solidFill>
                  <a:srgbClr val="000000"/>
                </a:solidFill>
                <a:ea typeface="ヒラギノ角ゴ Pro W3" pitchFamily="-112" charset="-128"/>
                <a:cs typeface="ヒラギノ角ゴ Pro W3"/>
              </a:rPr>
              <a:t> Arrhythmias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0"/>
            <a:ext cx="8229600" cy="1143000"/>
          </a:xfrm>
        </p:spPr>
        <p:txBody>
          <a:bodyPr/>
          <a:lstStyle/>
          <a:p>
            <a:pPr>
              <a:lnSpc>
                <a:spcPct val="85000"/>
              </a:lnSpc>
              <a:spcBef>
                <a:spcPts val="0"/>
              </a:spcBef>
              <a:spcAft>
                <a:spcPts val="283"/>
              </a:spcAft>
            </a:pPr>
            <a:r>
              <a:rPr lang="en-US" dirty="0" smtClean="0">
                <a:latin typeface="+mn-lt"/>
                <a:ea typeface="+mn-ea"/>
                <a:cs typeface="+mn-cs"/>
              </a:rPr>
              <a:t>Accurate BP Monitoring </a:t>
            </a:r>
          </a:p>
        </p:txBody>
      </p:sp>
      <p:graphicFrame>
        <p:nvGraphicFramePr>
          <p:cNvPr id="4098" name="Object 3"/>
          <p:cNvGraphicFramePr>
            <a:graphicFrameLocks noChangeAspect="1"/>
          </p:cNvGraphicFramePr>
          <p:nvPr>
            <p:ph idx="1"/>
          </p:nvPr>
        </p:nvGraphicFramePr>
        <p:xfrm>
          <a:off x="250825" y="673393"/>
          <a:ext cx="6614975" cy="5292823"/>
        </p:xfrm>
        <a:graphic>
          <a:graphicData uri="http://schemas.openxmlformats.org/presentationml/2006/ole">
            <p:oleObj spid="_x0000_s46082" name="Document" r:id="rId4" imgW="14400000" imgH="11520000" progId="Word.Document.8">
              <p:embed/>
            </p:oleObj>
          </a:graphicData>
        </a:graphic>
      </p:graphicFrame>
      <p:sp>
        <p:nvSpPr>
          <p:cNvPr id="4100" name="Text Box 4"/>
          <p:cNvSpPr txBox="1">
            <a:spLocks noChangeArrowheads="1"/>
          </p:cNvSpPr>
          <p:nvPr/>
        </p:nvSpPr>
        <p:spPr bwMode="auto">
          <a:xfrm>
            <a:off x="7164388" y="685006"/>
            <a:ext cx="1584325" cy="915987"/>
          </a:xfrm>
          <a:prstGeom prst="rect">
            <a:avLst/>
          </a:prstGeom>
          <a:noFill/>
          <a:ln w="9525">
            <a:noFill/>
            <a:miter lim="800000"/>
            <a:headEnd/>
            <a:tailEnd/>
          </a:ln>
        </p:spPr>
        <p:txBody>
          <a:bodyPr>
            <a:spAutoFit/>
          </a:bodyPr>
          <a:lstStyle/>
          <a:p>
            <a:pPr>
              <a:spcBef>
                <a:spcPct val="50000"/>
              </a:spcBef>
            </a:pPr>
            <a:r>
              <a:rPr lang="en-US" dirty="0" err="1"/>
              <a:t>Oscillometric</a:t>
            </a:r>
            <a:r>
              <a:rPr lang="en-US" dirty="0"/>
              <a:t> (Accurate Mean BP)</a:t>
            </a:r>
          </a:p>
        </p:txBody>
      </p:sp>
      <p:sp>
        <p:nvSpPr>
          <p:cNvPr id="4102" name="Text Box 6"/>
          <p:cNvSpPr txBox="1">
            <a:spLocks noChangeArrowheads="1"/>
          </p:cNvSpPr>
          <p:nvPr/>
        </p:nvSpPr>
        <p:spPr bwMode="auto">
          <a:xfrm>
            <a:off x="7164388" y="2731822"/>
            <a:ext cx="1728787" cy="1739900"/>
          </a:xfrm>
          <a:prstGeom prst="rect">
            <a:avLst/>
          </a:prstGeom>
          <a:noFill/>
          <a:ln w="9525">
            <a:noFill/>
            <a:miter lim="800000"/>
            <a:headEnd/>
            <a:tailEnd/>
          </a:ln>
        </p:spPr>
        <p:txBody>
          <a:bodyPr>
            <a:spAutoFit/>
          </a:bodyPr>
          <a:lstStyle/>
          <a:p>
            <a:pPr>
              <a:spcBef>
                <a:spcPct val="50000"/>
              </a:spcBef>
            </a:pPr>
            <a:r>
              <a:rPr lang="en-US" dirty="0" err="1"/>
              <a:t>Auscultatory</a:t>
            </a:r>
            <a:r>
              <a:rPr lang="en-US" dirty="0"/>
              <a:t> (Electronic </a:t>
            </a:r>
            <a:r>
              <a:rPr lang="en-US" dirty="0" err="1"/>
              <a:t>stethescope</a:t>
            </a:r>
            <a:r>
              <a:rPr lang="en-US" dirty="0"/>
              <a:t>) Accurate Systolic and diastolic BP</a:t>
            </a:r>
          </a:p>
        </p:txBody>
      </p:sp>
      <p:sp>
        <p:nvSpPr>
          <p:cNvPr id="4103" name="Line 7"/>
          <p:cNvSpPr>
            <a:spLocks noChangeShapeType="1"/>
          </p:cNvSpPr>
          <p:nvPr/>
        </p:nvSpPr>
        <p:spPr bwMode="auto">
          <a:xfrm flipH="1">
            <a:off x="5003800" y="953293"/>
            <a:ext cx="2160588" cy="647700"/>
          </a:xfrm>
          <a:prstGeom prst="line">
            <a:avLst/>
          </a:prstGeom>
          <a:noFill/>
          <a:ln w="9525">
            <a:solidFill>
              <a:schemeClr val="tx1"/>
            </a:solidFill>
            <a:round/>
            <a:headEnd/>
            <a:tailEnd type="triangle" w="lg" len="lg"/>
          </a:ln>
        </p:spPr>
        <p:txBody>
          <a:bodyPr/>
          <a:lstStyle/>
          <a:p>
            <a:endParaRPr lang="en-AU"/>
          </a:p>
        </p:txBody>
      </p:sp>
      <p:sp>
        <p:nvSpPr>
          <p:cNvPr id="10" name="Line 7"/>
          <p:cNvSpPr>
            <a:spLocks noChangeShapeType="1"/>
          </p:cNvSpPr>
          <p:nvPr/>
        </p:nvSpPr>
        <p:spPr bwMode="auto">
          <a:xfrm flipH="1">
            <a:off x="5003800" y="3078447"/>
            <a:ext cx="2160588" cy="647700"/>
          </a:xfrm>
          <a:prstGeom prst="line">
            <a:avLst/>
          </a:prstGeom>
          <a:noFill/>
          <a:ln w="9525">
            <a:solidFill>
              <a:schemeClr val="tx1"/>
            </a:solidFill>
            <a:round/>
            <a:headEnd/>
            <a:tailEnd type="triangle" w="lg" len="lg"/>
          </a:ln>
        </p:spPr>
        <p:txBody>
          <a:bodyPr/>
          <a:lstStyle/>
          <a:p>
            <a:endParaRPr lang="en-A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47830"/>
            <a:ext cx="8229600" cy="1143001"/>
          </a:xfrm>
        </p:spPr>
        <p:txBody>
          <a:bodyPr/>
          <a:lstStyle/>
          <a:p>
            <a:pPr>
              <a:lnSpc>
                <a:spcPct val="85000"/>
              </a:lnSpc>
              <a:spcBef>
                <a:spcPts val="0"/>
              </a:spcBef>
              <a:spcAft>
                <a:spcPts val="283"/>
              </a:spcAft>
            </a:pPr>
            <a:r>
              <a:rPr lang="en-US" dirty="0" err="1" smtClean="0">
                <a:latin typeface="+mn-lt"/>
                <a:ea typeface="+mn-ea"/>
                <a:cs typeface="+mn-cs"/>
              </a:rPr>
              <a:t>Auscultatory</a:t>
            </a:r>
            <a:r>
              <a:rPr lang="en-US" dirty="0" smtClean="0">
                <a:latin typeface="+mn-lt"/>
                <a:ea typeface="+mn-ea"/>
                <a:cs typeface="+mn-cs"/>
              </a:rPr>
              <a:t> versus </a:t>
            </a:r>
            <a:r>
              <a:rPr lang="en-US" dirty="0" err="1" smtClean="0">
                <a:latin typeface="+mn-lt"/>
                <a:ea typeface="+mn-ea"/>
                <a:cs typeface="+mn-cs"/>
              </a:rPr>
              <a:t>Oscillometric</a:t>
            </a:r>
            <a:r>
              <a:rPr lang="en-US" dirty="0" smtClean="0">
                <a:latin typeface="+mn-lt"/>
                <a:ea typeface="+mn-ea"/>
                <a:cs typeface="+mn-cs"/>
              </a:rPr>
              <a:t> determination of Blood Pressure</a:t>
            </a:r>
          </a:p>
        </p:txBody>
      </p:sp>
      <p:pic>
        <p:nvPicPr>
          <p:cNvPr id="40963" name="Picture 2"/>
          <p:cNvPicPr>
            <a:picLocks noChangeAspect="1" noChangeArrowheads="1"/>
          </p:cNvPicPr>
          <p:nvPr/>
        </p:nvPicPr>
        <p:blipFill>
          <a:blip r:embed="rId2"/>
          <a:srcRect l="8096" t="1665" r="5530" b="6804"/>
          <a:stretch>
            <a:fillRect/>
          </a:stretch>
        </p:blipFill>
        <p:spPr bwMode="auto">
          <a:xfrm>
            <a:off x="6350" y="1071563"/>
            <a:ext cx="9137650" cy="5768975"/>
          </a:xfrm>
          <a:prstGeom prst="rect">
            <a:avLst/>
          </a:prstGeom>
          <a:noFill/>
          <a:ln w="9525">
            <a:noFill/>
            <a:miter lim="800000"/>
            <a:headEnd/>
            <a:tailEnd/>
          </a:ln>
        </p:spPr>
      </p:pic>
      <p:sp>
        <p:nvSpPr>
          <p:cNvPr id="40964" name="TextBox 4"/>
          <p:cNvSpPr txBox="1">
            <a:spLocks noChangeArrowheads="1"/>
          </p:cNvSpPr>
          <p:nvPr/>
        </p:nvSpPr>
        <p:spPr bwMode="auto">
          <a:xfrm>
            <a:off x="5550799" y="2000250"/>
            <a:ext cx="2214562" cy="369888"/>
          </a:xfrm>
          <a:prstGeom prst="rect">
            <a:avLst/>
          </a:prstGeom>
          <a:noFill/>
          <a:ln w="9525">
            <a:noFill/>
            <a:miter lim="800000"/>
            <a:headEnd/>
            <a:tailEnd/>
          </a:ln>
        </p:spPr>
        <p:txBody>
          <a:bodyPr>
            <a:spAutoFit/>
          </a:bodyPr>
          <a:lstStyle/>
          <a:p>
            <a:r>
              <a:rPr lang="en-US" dirty="0" err="1">
                <a:solidFill>
                  <a:srgbClr val="FF0000"/>
                </a:solidFill>
              </a:rPr>
              <a:t>Auscultatory</a:t>
            </a:r>
            <a:r>
              <a:rPr lang="en-US" dirty="0">
                <a:solidFill>
                  <a:srgbClr val="FF0000"/>
                </a:solidFill>
              </a:rPr>
              <a:t> Signal</a:t>
            </a:r>
          </a:p>
        </p:txBody>
      </p:sp>
      <p:cxnSp>
        <p:nvCxnSpPr>
          <p:cNvPr id="7" name="Straight Arrow Connector 6"/>
          <p:cNvCxnSpPr>
            <a:stCxn id="40964" idx="1"/>
          </p:cNvCxnSpPr>
          <p:nvPr/>
        </p:nvCxnSpPr>
        <p:spPr>
          <a:xfrm rot="10800000" flipV="1">
            <a:off x="4407799" y="2184400"/>
            <a:ext cx="1143000" cy="244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966" name="TextBox 7"/>
          <p:cNvSpPr txBox="1">
            <a:spLocks noChangeArrowheads="1"/>
          </p:cNvSpPr>
          <p:nvPr/>
        </p:nvSpPr>
        <p:spPr bwMode="auto">
          <a:xfrm>
            <a:off x="5643563" y="5710439"/>
            <a:ext cx="2500312" cy="369888"/>
          </a:xfrm>
          <a:prstGeom prst="rect">
            <a:avLst/>
          </a:prstGeom>
          <a:noFill/>
          <a:ln w="9525">
            <a:noFill/>
            <a:miter lim="800000"/>
            <a:headEnd/>
            <a:tailEnd/>
          </a:ln>
        </p:spPr>
        <p:txBody>
          <a:bodyPr>
            <a:spAutoFit/>
          </a:bodyPr>
          <a:lstStyle/>
          <a:p>
            <a:r>
              <a:rPr lang="en-US" dirty="0" err="1">
                <a:solidFill>
                  <a:srgbClr val="0033CC"/>
                </a:solidFill>
              </a:rPr>
              <a:t>Oscillometric</a:t>
            </a:r>
            <a:r>
              <a:rPr lang="en-US" dirty="0">
                <a:solidFill>
                  <a:srgbClr val="0033CC"/>
                </a:solidFill>
              </a:rPr>
              <a:t> Signal</a:t>
            </a:r>
          </a:p>
        </p:txBody>
      </p:sp>
      <p:cxnSp>
        <p:nvCxnSpPr>
          <p:cNvPr id="10" name="Straight Arrow Connector 9"/>
          <p:cNvCxnSpPr>
            <a:stCxn id="40966" idx="1"/>
          </p:cNvCxnSpPr>
          <p:nvPr/>
        </p:nvCxnSpPr>
        <p:spPr>
          <a:xfrm rot="10800000" flipV="1">
            <a:off x="4357688" y="5894589"/>
            <a:ext cx="1285875" cy="173038"/>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539750" y="236255"/>
            <a:ext cx="8229600" cy="1143001"/>
          </a:xfrm>
        </p:spPr>
        <p:txBody>
          <a:bodyPr/>
          <a:lstStyle/>
          <a:p>
            <a:r>
              <a:rPr lang="en-US" dirty="0" smtClean="0">
                <a:latin typeface="+mn-lt"/>
                <a:ea typeface="+mn-ea"/>
                <a:cs typeface="+mn-cs"/>
              </a:rPr>
              <a:t>The single lead ECG recorded at home</a:t>
            </a:r>
            <a:br>
              <a:rPr lang="en-US" dirty="0" smtClean="0">
                <a:latin typeface="+mn-lt"/>
                <a:ea typeface="+mn-ea"/>
                <a:cs typeface="+mn-cs"/>
              </a:rPr>
            </a:br>
            <a:r>
              <a:rPr lang="en-US" sz="2400" dirty="0" smtClean="0"/>
              <a:t>(dry contact electrodes)</a:t>
            </a:r>
            <a:endParaRPr lang="en-AU" sz="2400" dirty="0" smtClean="0"/>
          </a:p>
        </p:txBody>
      </p:sp>
      <p:pic>
        <p:nvPicPr>
          <p:cNvPr id="5124" name="Picture 5" descr="ECG Trace Image"/>
          <p:cNvPicPr>
            <a:picLocks noGrp="1" noChangeAspect="1" noChangeArrowheads="1"/>
          </p:cNvPicPr>
          <p:nvPr>
            <p:ph idx="1"/>
          </p:nvPr>
        </p:nvPicPr>
        <p:blipFill>
          <a:blip r:embed="rId3"/>
          <a:srcRect/>
          <a:stretch>
            <a:fillRect/>
          </a:stretch>
        </p:blipFill>
        <p:spPr>
          <a:xfrm>
            <a:off x="121872" y="1379256"/>
            <a:ext cx="4466003" cy="3349502"/>
          </a:xfrm>
        </p:spPr>
      </p:pic>
      <p:graphicFrame>
        <p:nvGraphicFramePr>
          <p:cNvPr id="5122" name="Object 2"/>
          <p:cNvGraphicFramePr>
            <a:graphicFrameLocks noChangeAspect="1"/>
          </p:cNvGraphicFramePr>
          <p:nvPr/>
        </p:nvGraphicFramePr>
        <p:xfrm>
          <a:off x="4680639" y="2243964"/>
          <a:ext cx="4341813" cy="4306887"/>
        </p:xfrm>
        <a:graphic>
          <a:graphicData uri="http://schemas.openxmlformats.org/presentationml/2006/ole">
            <p:oleObj spid="_x0000_s47106" name="Document" r:id="rId4" imgW="6581248" imgH="6528195" progId="Word.Document.8">
              <p:embed/>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57188" y="69157"/>
            <a:ext cx="8429625" cy="1143000"/>
          </a:xfrm>
        </p:spPr>
        <p:txBody>
          <a:bodyPr/>
          <a:lstStyle/>
          <a:p>
            <a:pPr>
              <a:lnSpc>
                <a:spcPct val="85000"/>
              </a:lnSpc>
              <a:spcBef>
                <a:spcPts val="0"/>
              </a:spcBef>
              <a:spcAft>
                <a:spcPts val="283"/>
              </a:spcAft>
            </a:pPr>
            <a:r>
              <a:rPr lang="en-US" dirty="0" smtClean="0">
                <a:latin typeface="+mn-lt"/>
                <a:ea typeface="+mn-ea"/>
                <a:cs typeface="+mn-cs"/>
              </a:rPr>
              <a:t>Improving the diagnostic value of the single lead </a:t>
            </a:r>
            <a:r>
              <a:rPr lang="en-US" dirty="0" err="1" smtClean="0">
                <a:latin typeface="+mn-lt"/>
                <a:ea typeface="+mn-ea"/>
                <a:cs typeface="+mn-cs"/>
              </a:rPr>
              <a:t>ecg</a:t>
            </a:r>
            <a:r>
              <a:rPr lang="en-US" dirty="0" smtClean="0">
                <a:latin typeface="+mn-lt"/>
                <a:ea typeface="+mn-ea"/>
                <a:cs typeface="+mn-cs"/>
              </a:rPr>
              <a:t> recorded at home</a:t>
            </a:r>
          </a:p>
        </p:txBody>
      </p:sp>
      <p:sp>
        <p:nvSpPr>
          <p:cNvPr id="41987" name="Content Placeholder 2"/>
          <p:cNvSpPr>
            <a:spLocks noGrp="1"/>
          </p:cNvSpPr>
          <p:nvPr>
            <p:ph idx="1"/>
          </p:nvPr>
        </p:nvSpPr>
        <p:spPr>
          <a:xfrm>
            <a:off x="500063" y="1214438"/>
            <a:ext cx="8229600" cy="4714875"/>
          </a:xfrm>
        </p:spPr>
        <p:txBody>
          <a:bodyPr/>
          <a:lstStyle/>
          <a:p>
            <a:pPr marL="252000" indent="-252000">
              <a:spcAft>
                <a:spcPts val="0"/>
              </a:spcAft>
              <a:buFont typeface="Arial" pitchFamily="34" charset="0"/>
              <a:buChar char="•"/>
            </a:pPr>
            <a:r>
              <a:rPr lang="en-US" sz="2800" dirty="0" smtClean="0">
                <a:solidFill>
                  <a:schemeClr val="accent6">
                    <a:lumMod val="50000"/>
                  </a:schemeClr>
                </a:solidFill>
                <a:ea typeface="ヒラギノ角ゴ Pro W3" pitchFamily="-112" charset="-128"/>
                <a:cs typeface="ヒラギノ角ゴ Pro W3"/>
              </a:rPr>
              <a:t>Developing Quality Measures for monitoring at home </a:t>
            </a:r>
            <a:r>
              <a:rPr lang="en-US" sz="2800" dirty="0" err="1" smtClean="0">
                <a:solidFill>
                  <a:schemeClr val="accent6">
                    <a:lumMod val="50000"/>
                  </a:schemeClr>
                </a:solidFill>
                <a:ea typeface="ヒラギノ角ゴ Pro W3" pitchFamily="-112" charset="-128"/>
                <a:cs typeface="ヒラギノ角ゴ Pro W3"/>
              </a:rPr>
              <a:t>ecg</a:t>
            </a:r>
            <a:r>
              <a:rPr lang="en-US" sz="2800" dirty="0" smtClean="0">
                <a:solidFill>
                  <a:schemeClr val="accent6">
                    <a:lumMod val="50000"/>
                  </a:schemeClr>
                </a:solidFill>
                <a:ea typeface="ヒラギノ角ゴ Pro W3" pitchFamily="-112" charset="-128"/>
                <a:cs typeface="ヒラギノ角ゴ Pro W3"/>
              </a:rPr>
              <a:t> recording</a:t>
            </a:r>
          </a:p>
          <a:p>
            <a:pPr marL="252000" indent="-252000">
              <a:spcAft>
                <a:spcPts val="0"/>
              </a:spcAft>
              <a:buFont typeface="Arial" pitchFamily="34" charset="0"/>
              <a:buChar char="•"/>
            </a:pPr>
            <a:r>
              <a:rPr lang="en-US" sz="2800" dirty="0" smtClean="0">
                <a:solidFill>
                  <a:schemeClr val="accent6">
                    <a:lumMod val="50000"/>
                  </a:schemeClr>
                </a:solidFill>
                <a:ea typeface="ヒラギノ角ゴ Pro W3" pitchFamily="-112" charset="-128"/>
                <a:cs typeface="ヒラギノ角ゴ Pro W3"/>
              </a:rPr>
              <a:t>Feature extraction of key clinical parameters, </a:t>
            </a:r>
          </a:p>
          <a:p>
            <a:pPr marL="502825" lvl="1" indent="-252000">
              <a:spcAft>
                <a:spcPts val="0"/>
              </a:spcAft>
              <a:buFont typeface="Calibri" pitchFamily="34" charset="0"/>
              <a:buChar char="−"/>
            </a:pPr>
            <a:r>
              <a:rPr lang="en-US" sz="2200" dirty="0" smtClean="0">
                <a:ea typeface="ヒラギノ角ゴ Pro W3" pitchFamily="-112" charset="-128"/>
                <a:cs typeface="ヒラギノ角ゴ Pro W3"/>
              </a:rPr>
              <a:t>PR, RR and QT intervals QT and </a:t>
            </a:r>
            <a:r>
              <a:rPr lang="en-US" sz="2200" dirty="0" err="1" smtClean="0">
                <a:ea typeface="ヒラギノ角ゴ Pro W3" pitchFamily="-112" charset="-128"/>
                <a:cs typeface="ヒラギノ角ゴ Pro W3"/>
              </a:rPr>
              <a:t>QTc</a:t>
            </a:r>
            <a:r>
              <a:rPr lang="en-US" sz="2200" dirty="0" smtClean="0">
                <a:ea typeface="ヒラギノ角ゴ Pro W3" pitchFamily="-112" charset="-128"/>
                <a:cs typeface="ヒラギノ角ゴ Pro W3"/>
              </a:rPr>
              <a:t> corrected </a:t>
            </a:r>
          </a:p>
          <a:p>
            <a:pPr marL="252000" indent="-252000">
              <a:spcAft>
                <a:spcPts val="0"/>
              </a:spcAft>
              <a:buFont typeface="Arial" pitchFamily="34" charset="0"/>
              <a:buChar char="•"/>
            </a:pPr>
            <a:r>
              <a:rPr lang="en-US" sz="2800" dirty="0" smtClean="0">
                <a:solidFill>
                  <a:schemeClr val="accent6">
                    <a:lumMod val="50000"/>
                  </a:schemeClr>
                </a:solidFill>
                <a:ea typeface="ヒラギノ角ゴ Pro W3" pitchFamily="-112" charset="-128"/>
                <a:cs typeface="ヒラギノ角ゴ Pro W3"/>
              </a:rPr>
              <a:t>Arrhythmia </a:t>
            </a:r>
            <a:r>
              <a:rPr lang="en-US" sz="2800" dirty="0" err="1" smtClean="0">
                <a:solidFill>
                  <a:schemeClr val="accent6">
                    <a:lumMod val="50000"/>
                  </a:schemeClr>
                </a:solidFill>
                <a:ea typeface="ヒラギノ角ゴ Pro W3" pitchFamily="-112" charset="-128"/>
                <a:cs typeface="ヒラギノ角ゴ Pro W3"/>
              </a:rPr>
              <a:t>classiﬁcation</a:t>
            </a:r>
            <a:r>
              <a:rPr lang="en-US" sz="2800" dirty="0" smtClean="0">
                <a:solidFill>
                  <a:schemeClr val="accent6">
                    <a:lumMod val="50000"/>
                  </a:schemeClr>
                </a:solidFill>
                <a:ea typeface="ヒラギノ角ゴ Pro W3" pitchFamily="-112" charset="-128"/>
                <a:cs typeface="ヒラギノ角ゴ Pro W3"/>
              </a:rPr>
              <a:t> system based on the RR-interval signal </a:t>
            </a:r>
          </a:p>
          <a:p>
            <a:pPr marL="504413" lvl="2" indent="-252000">
              <a:spcBef>
                <a:spcPts val="600"/>
              </a:spcBef>
              <a:spcAft>
                <a:spcPts val="0"/>
              </a:spcAft>
              <a:buFont typeface="Calibri" pitchFamily="34" charset="0"/>
              <a:buChar char="−"/>
            </a:pPr>
            <a:r>
              <a:rPr lang="en-US" sz="2200" dirty="0" smtClean="0">
                <a:ea typeface="ヒラギノ角ゴ Pro W3" pitchFamily="-112" charset="-128"/>
                <a:cs typeface="ヒラギノ角ゴ Pro W3"/>
              </a:rPr>
              <a:t>Identify normal, premature ventricular contractions, ventricular </a:t>
            </a:r>
            <a:r>
              <a:rPr lang="en-US" sz="2200" dirty="0" err="1" smtClean="0">
                <a:ea typeface="ヒラギノ角ゴ Pro W3" pitchFamily="-112" charset="-128"/>
                <a:cs typeface="ヒラギノ角ゴ Pro W3"/>
              </a:rPr>
              <a:t>ﬂutter</a:t>
            </a:r>
            <a:r>
              <a:rPr lang="en-US" sz="2200" dirty="0" smtClean="0">
                <a:ea typeface="ヒラギノ角ゴ Pro W3" pitchFamily="-112" charset="-128"/>
                <a:cs typeface="ヒラギノ角ゴ Pro W3"/>
              </a:rPr>
              <a:t>/</a:t>
            </a:r>
            <a:r>
              <a:rPr lang="en-US" sz="2200" dirty="0" err="1" smtClean="0">
                <a:ea typeface="ヒラギノ角ゴ Pro W3" pitchFamily="-112" charset="-128"/>
                <a:cs typeface="ヒラギノ角ゴ Pro W3"/>
              </a:rPr>
              <a:t>ﬁbrillation</a:t>
            </a:r>
            <a:r>
              <a:rPr lang="en-US" sz="2200" dirty="0" smtClean="0">
                <a:ea typeface="ヒラギノ角ゴ Pro W3" pitchFamily="-112" charset="-128"/>
                <a:cs typeface="ヒラギノ角ゴ Pro W3"/>
              </a:rPr>
              <a:t> and heart block</a:t>
            </a:r>
          </a:p>
          <a:p>
            <a:pPr marL="504413" lvl="2" indent="-252000">
              <a:spcBef>
                <a:spcPts val="600"/>
              </a:spcBef>
              <a:spcAft>
                <a:spcPts val="0"/>
              </a:spcAft>
              <a:buFont typeface="Calibri" pitchFamily="34" charset="0"/>
              <a:buChar char="−"/>
            </a:pPr>
            <a:r>
              <a:rPr lang="en-US" sz="2200" dirty="0" smtClean="0">
                <a:ea typeface="ヒラギノ角ゴ Pro W3" pitchFamily="-112" charset="-128"/>
                <a:cs typeface="ヒラギノ角ゴ Pro W3"/>
              </a:rPr>
              <a:t>Classify six rhythm types: ventricular </a:t>
            </a:r>
            <a:r>
              <a:rPr lang="en-US" sz="2200" dirty="0" err="1" smtClean="0">
                <a:ea typeface="ヒラギノ角ゴ Pro W3" pitchFamily="-112" charset="-128"/>
                <a:cs typeface="ヒラギノ角ゴ Pro W3"/>
              </a:rPr>
              <a:t>bigeminy</a:t>
            </a:r>
            <a:r>
              <a:rPr lang="en-US" sz="2200" dirty="0" smtClean="0">
                <a:ea typeface="ヒラギノ角ゴ Pro W3" pitchFamily="-112" charset="-128"/>
                <a:cs typeface="ヒラギノ角ゴ Pro W3"/>
              </a:rPr>
              <a:t>, ventricular </a:t>
            </a:r>
            <a:r>
              <a:rPr lang="en-US" sz="2200" dirty="0" err="1" smtClean="0">
                <a:ea typeface="ヒラギノ角ゴ Pro W3" pitchFamily="-112" charset="-128"/>
                <a:cs typeface="ヒラギノ角ゴ Pro W3"/>
              </a:rPr>
              <a:t>trigeminy</a:t>
            </a:r>
            <a:r>
              <a:rPr lang="en-US" sz="2200" dirty="0" smtClean="0">
                <a:ea typeface="ヒラギノ角ゴ Pro W3" pitchFamily="-112" charset="-128"/>
                <a:cs typeface="ヒラギノ角ゴ Pro W3"/>
              </a:rPr>
              <a:t>, ventricular couplet, ventricular tachycardia, ventricular </a:t>
            </a:r>
            <a:r>
              <a:rPr lang="en-US" sz="2200" dirty="0" err="1" smtClean="0">
                <a:ea typeface="ヒラギノ角ゴ Pro W3" pitchFamily="-112" charset="-128"/>
                <a:cs typeface="ヒラギノ角ゴ Pro W3"/>
              </a:rPr>
              <a:t>ﬂutter</a:t>
            </a:r>
            <a:r>
              <a:rPr lang="en-US" sz="2200" dirty="0" smtClean="0">
                <a:ea typeface="ヒラギノ角ゴ Pro W3" pitchFamily="-112" charset="-128"/>
                <a:cs typeface="ヒラギノ角ゴ Pro W3"/>
              </a:rPr>
              <a:t>/</a:t>
            </a:r>
            <a:r>
              <a:rPr lang="en-US" sz="2200" dirty="0" err="1" smtClean="0">
                <a:ea typeface="ヒラギノ角ゴ Pro W3" pitchFamily="-112" charset="-128"/>
                <a:cs typeface="ヒラギノ角ゴ Pro W3"/>
              </a:rPr>
              <a:t>ﬁbrillation</a:t>
            </a:r>
            <a:r>
              <a:rPr lang="en-US" sz="2200" dirty="0" smtClean="0">
                <a:ea typeface="ヒラギノ角ゴ Pro W3" pitchFamily="-112" charset="-128"/>
                <a:cs typeface="ヒラギノ角ゴ Pro W3"/>
              </a:rPr>
              <a:t> and heart block.</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890588" y="71438"/>
            <a:ext cx="7273925" cy="765175"/>
          </a:xfrm>
        </p:spPr>
        <p:txBody>
          <a:bodyPr/>
          <a:lstStyle/>
          <a:p>
            <a:pPr>
              <a:lnSpc>
                <a:spcPct val="85000"/>
              </a:lnSpc>
              <a:spcBef>
                <a:spcPts val="0"/>
              </a:spcBef>
              <a:spcAft>
                <a:spcPts val="283"/>
              </a:spcAft>
            </a:pPr>
            <a:r>
              <a:rPr lang="en-US" dirty="0" smtClean="0">
                <a:latin typeface="+mn-lt"/>
                <a:ea typeface="+mn-ea"/>
                <a:cs typeface="+mn-cs"/>
              </a:rPr>
              <a:t>Determination of Signal Quality during Unsupervised Recordings</a:t>
            </a:r>
            <a:endParaRPr lang="en-AU" dirty="0" smtClean="0">
              <a:latin typeface="+mn-lt"/>
              <a:ea typeface="+mn-ea"/>
              <a:cs typeface="+mn-cs"/>
            </a:endParaRPr>
          </a:p>
        </p:txBody>
      </p:sp>
      <p:graphicFrame>
        <p:nvGraphicFramePr>
          <p:cNvPr id="3074" name="Object 8"/>
          <p:cNvGraphicFramePr>
            <a:graphicFrameLocks noChangeAspect="1"/>
          </p:cNvGraphicFramePr>
          <p:nvPr/>
        </p:nvGraphicFramePr>
        <p:xfrm>
          <a:off x="214313" y="1357313"/>
          <a:ext cx="5478462" cy="5286375"/>
        </p:xfrm>
        <a:graphic>
          <a:graphicData uri="http://schemas.openxmlformats.org/presentationml/2006/ole">
            <p:oleObj spid="_x0000_s126978" r:id="rId3" imgW="7138797" imgH="6814947" progId="">
              <p:embed/>
            </p:oleObj>
          </a:graphicData>
        </a:graphic>
      </p:graphicFrame>
      <p:pic>
        <p:nvPicPr>
          <p:cNvPr id="3076" name="Picture 64"/>
          <p:cNvPicPr>
            <a:picLocks noChangeAspect="1" noChangeArrowheads="1"/>
          </p:cNvPicPr>
          <p:nvPr/>
        </p:nvPicPr>
        <p:blipFill>
          <a:blip r:embed="rId4"/>
          <a:srcRect/>
          <a:stretch>
            <a:fillRect/>
          </a:stretch>
        </p:blipFill>
        <p:spPr bwMode="auto">
          <a:xfrm>
            <a:off x="6215063" y="1009650"/>
            <a:ext cx="2743200" cy="1990725"/>
          </a:xfrm>
          <a:prstGeom prst="rect">
            <a:avLst/>
          </a:prstGeom>
          <a:noFill/>
          <a:ln w="9525">
            <a:noFill/>
            <a:miter lim="800000"/>
            <a:headEnd/>
            <a:tailEnd/>
          </a:ln>
        </p:spPr>
      </p:pic>
      <p:pic>
        <p:nvPicPr>
          <p:cNvPr id="3077" name="Picture 60"/>
          <p:cNvPicPr>
            <a:picLocks noChangeAspect="1" noChangeArrowheads="1"/>
          </p:cNvPicPr>
          <p:nvPr/>
        </p:nvPicPr>
        <p:blipFill>
          <a:blip r:embed="rId5"/>
          <a:srcRect/>
          <a:stretch>
            <a:fillRect/>
          </a:stretch>
        </p:blipFill>
        <p:spPr bwMode="auto">
          <a:xfrm>
            <a:off x="6215063" y="2867025"/>
            <a:ext cx="2743200" cy="1990725"/>
          </a:xfrm>
          <a:prstGeom prst="rect">
            <a:avLst/>
          </a:prstGeom>
          <a:noFill/>
          <a:ln w="9525">
            <a:noFill/>
            <a:miter lim="800000"/>
            <a:headEnd/>
            <a:tailEnd/>
          </a:ln>
        </p:spPr>
      </p:pic>
      <p:pic>
        <p:nvPicPr>
          <p:cNvPr id="3078" name="Picture 59"/>
          <p:cNvPicPr>
            <a:picLocks noChangeAspect="1" noChangeArrowheads="1"/>
          </p:cNvPicPr>
          <p:nvPr/>
        </p:nvPicPr>
        <p:blipFill>
          <a:blip r:embed="rId6"/>
          <a:srcRect/>
          <a:stretch>
            <a:fillRect/>
          </a:stretch>
        </p:blipFill>
        <p:spPr bwMode="auto">
          <a:xfrm>
            <a:off x="6215063" y="4795838"/>
            <a:ext cx="2743200"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48669"/>
            <a:ext cx="8229600" cy="1143000"/>
          </a:xfrm>
        </p:spPr>
        <p:txBody>
          <a:bodyPr/>
          <a:lstStyle/>
          <a:p>
            <a:pPr>
              <a:lnSpc>
                <a:spcPct val="85000"/>
              </a:lnSpc>
              <a:spcBef>
                <a:spcPts val="0"/>
              </a:spcBef>
              <a:spcAft>
                <a:spcPts val="283"/>
              </a:spcAft>
            </a:pPr>
            <a:r>
              <a:rPr lang="en-US" dirty="0" smtClean="0">
                <a:latin typeface="+mn-lt"/>
                <a:ea typeface="+mn-ea"/>
                <a:cs typeface="+mn-cs"/>
              </a:rPr>
              <a:t>New Modalities for assessing COPD:</a:t>
            </a:r>
            <a:br>
              <a:rPr lang="en-US" dirty="0" smtClean="0">
                <a:latin typeface="+mn-lt"/>
                <a:ea typeface="+mn-ea"/>
                <a:cs typeface="+mn-cs"/>
              </a:rPr>
            </a:br>
            <a:r>
              <a:rPr lang="en-US" dirty="0" smtClean="0">
                <a:latin typeface="+mn-lt"/>
                <a:ea typeface="+mn-ea"/>
                <a:cs typeface="+mn-cs"/>
              </a:rPr>
              <a:t>Relaxed </a:t>
            </a:r>
            <a:r>
              <a:rPr lang="en-US" dirty="0" err="1" smtClean="0">
                <a:latin typeface="+mn-lt"/>
                <a:ea typeface="+mn-ea"/>
                <a:cs typeface="+mn-cs"/>
              </a:rPr>
              <a:t>Spirometry</a:t>
            </a:r>
            <a:endParaRPr lang="en-US" dirty="0" smtClean="0">
              <a:latin typeface="+mn-lt"/>
              <a:ea typeface="+mn-ea"/>
              <a:cs typeface="+mn-cs"/>
            </a:endParaRPr>
          </a:p>
        </p:txBody>
      </p:sp>
      <p:pic>
        <p:nvPicPr>
          <p:cNvPr id="43011" name="Picture 4" descr="hcwsid2"/>
          <p:cNvPicPr>
            <a:picLocks noChangeAspect="1" noChangeArrowheads="1"/>
          </p:cNvPicPr>
          <p:nvPr/>
        </p:nvPicPr>
        <p:blipFill>
          <a:blip r:embed="rId3"/>
          <a:srcRect/>
          <a:stretch>
            <a:fillRect/>
          </a:stretch>
        </p:blipFill>
        <p:spPr bwMode="auto">
          <a:xfrm>
            <a:off x="1428750" y="1089992"/>
            <a:ext cx="5859946" cy="4954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1783615"/>
            <a:ext cx="8043863" cy="1080000"/>
          </a:xfrm>
        </p:spPr>
        <p:txBody>
          <a:bodyPr/>
          <a:lstStyle/>
          <a:p>
            <a:r>
              <a:rPr lang="en-US" dirty="0" smtClean="0"/>
              <a:t>The importance of recording vital signs signals!</a:t>
            </a:r>
            <a:endParaRPr lang="en-A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938338" y="1552575"/>
            <a:ext cx="9144000" cy="0"/>
          </a:xfrm>
          <a:prstGeom prst="rect">
            <a:avLst/>
          </a:prstGeom>
          <a:noFill/>
          <a:ln w="9525">
            <a:noFill/>
            <a:miter lim="800000"/>
            <a:headEnd/>
            <a:tailEnd/>
          </a:ln>
        </p:spPr>
        <p:txBody>
          <a:bodyPr>
            <a:spAutoFit/>
          </a:bodyPr>
          <a:lstStyle/>
          <a:p>
            <a:endParaRPr lang="en-US"/>
          </a:p>
        </p:txBody>
      </p:sp>
      <p:pic>
        <p:nvPicPr>
          <p:cNvPr id="45059" name="Picture 3"/>
          <p:cNvPicPr>
            <a:picLocks noChangeAspect="1" noChangeArrowheads="1"/>
          </p:cNvPicPr>
          <p:nvPr/>
        </p:nvPicPr>
        <p:blipFill>
          <a:blip r:embed="rId3"/>
          <a:srcRect/>
          <a:stretch>
            <a:fillRect/>
          </a:stretch>
        </p:blipFill>
        <p:spPr bwMode="auto">
          <a:xfrm>
            <a:off x="1103244" y="980733"/>
            <a:ext cx="6967538" cy="4964112"/>
          </a:xfrm>
          <a:prstGeom prst="rect">
            <a:avLst/>
          </a:prstGeom>
          <a:noFill/>
          <a:ln w="9525">
            <a:noFill/>
            <a:miter lim="800000"/>
            <a:headEnd/>
            <a:tailEnd/>
          </a:ln>
        </p:spPr>
      </p:pic>
      <p:sp>
        <p:nvSpPr>
          <p:cNvPr id="45060" name="Rectangle 4"/>
          <p:cNvSpPr>
            <a:spLocks noChangeArrowheads="1"/>
          </p:cNvSpPr>
          <p:nvPr/>
        </p:nvSpPr>
        <p:spPr bwMode="auto">
          <a:xfrm>
            <a:off x="457200" y="152400"/>
            <a:ext cx="8153400" cy="533400"/>
          </a:xfrm>
          <a:prstGeom prst="rect">
            <a:avLst/>
          </a:prstGeom>
          <a:noFill/>
          <a:ln w="9525">
            <a:noFill/>
            <a:miter lim="800000"/>
            <a:headEnd/>
            <a:tailEnd/>
          </a:ln>
        </p:spPr>
        <p:txBody>
          <a:bodyPr wrap="none" anchor="ctr"/>
          <a:lstStyle/>
          <a:p>
            <a:endParaRPr lang="en-US"/>
          </a:p>
        </p:txBody>
      </p:sp>
      <p:sp>
        <p:nvSpPr>
          <p:cNvPr id="45061" name="Text Box 5"/>
          <p:cNvSpPr txBox="1">
            <a:spLocks noChangeArrowheads="1"/>
          </p:cNvSpPr>
          <p:nvPr/>
        </p:nvSpPr>
        <p:spPr bwMode="auto">
          <a:xfrm>
            <a:off x="381000" y="198769"/>
            <a:ext cx="8229600" cy="563231"/>
          </a:xfrm>
          <a:prstGeom prst="rect">
            <a:avLst/>
          </a:prstGeom>
          <a:noFill/>
          <a:ln w="9525">
            <a:noFill/>
            <a:miter lim="800000"/>
            <a:headEnd/>
            <a:tailEnd/>
          </a:ln>
        </p:spPr>
        <p:txBody>
          <a:bodyPr anchor="b">
            <a:spAutoFit/>
          </a:bodyPr>
          <a:lstStyle/>
          <a:p>
            <a:pPr>
              <a:lnSpc>
                <a:spcPct val="85000"/>
              </a:lnSpc>
              <a:spcBef>
                <a:spcPts val="0"/>
              </a:spcBef>
              <a:spcAft>
                <a:spcPts val="283"/>
              </a:spcAft>
            </a:pPr>
            <a:r>
              <a:rPr lang="en-AU" sz="3600" b="1" dirty="0" smtClean="0">
                <a:solidFill>
                  <a:schemeClr val="accent2"/>
                </a:solidFill>
                <a:latin typeface="+mn-lt"/>
              </a:rPr>
              <a:t>Clinician View of Longitudinal Data</a:t>
            </a:r>
            <a:endParaRPr lang="en-US" sz="3600" b="1" dirty="0" smtClean="0">
              <a:solidFill>
                <a:schemeClr val="accent2"/>
              </a:solidFill>
              <a:latin typeface="+mn-lt"/>
            </a:endParaRPr>
          </a:p>
        </p:txBody>
      </p:sp>
      <p:sp>
        <p:nvSpPr>
          <p:cNvPr id="45062" name="Text Box 6"/>
          <p:cNvSpPr txBox="1">
            <a:spLocks noChangeArrowheads="1"/>
          </p:cNvSpPr>
          <p:nvPr/>
        </p:nvSpPr>
        <p:spPr bwMode="auto">
          <a:xfrm>
            <a:off x="4643438" y="4214813"/>
            <a:ext cx="1600200" cy="581025"/>
          </a:xfrm>
          <a:prstGeom prst="rect">
            <a:avLst/>
          </a:prstGeom>
          <a:noFill/>
          <a:ln w="9525">
            <a:noFill/>
            <a:miter lim="800000"/>
            <a:headEnd/>
            <a:tailEnd/>
          </a:ln>
        </p:spPr>
        <p:txBody>
          <a:bodyPr anchor="b">
            <a:spAutoFit/>
          </a:bodyPr>
          <a:lstStyle/>
          <a:p>
            <a:pPr algn="ctr">
              <a:spcBef>
                <a:spcPct val="50000"/>
              </a:spcBef>
            </a:pPr>
            <a:r>
              <a:rPr lang="en-AU" sz="1600">
                <a:solidFill>
                  <a:schemeClr val="hlink"/>
                </a:solidFill>
              </a:rPr>
              <a:t>Note unusual Bradycardia!</a:t>
            </a:r>
            <a:endParaRPr lang="en-US" sz="1600">
              <a:solidFill>
                <a:schemeClr val="hlink"/>
              </a:solidFill>
            </a:endParaRPr>
          </a:p>
        </p:txBody>
      </p:sp>
      <p:sp>
        <p:nvSpPr>
          <p:cNvPr id="45063" name="Line 7"/>
          <p:cNvSpPr>
            <a:spLocks noChangeShapeType="1"/>
          </p:cNvSpPr>
          <p:nvPr/>
        </p:nvSpPr>
        <p:spPr bwMode="auto">
          <a:xfrm>
            <a:off x="6072188" y="4673600"/>
            <a:ext cx="533400" cy="228600"/>
          </a:xfrm>
          <a:prstGeom prst="line">
            <a:avLst/>
          </a:prstGeom>
          <a:noFill/>
          <a:ln w="3175">
            <a:solidFill>
              <a:schemeClr val="tx1"/>
            </a:solidFill>
            <a:round/>
            <a:headEnd/>
            <a:tailEnd type="triangle" w="med" len="med"/>
          </a:ln>
        </p:spPr>
        <p:txBody>
          <a:bodyPr anchor="b"/>
          <a:lstStyle/>
          <a:p>
            <a:endParaRPr lang="en-A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363" y="1276350"/>
            <a:ext cx="8460000" cy="4555650"/>
          </a:xfrm>
        </p:spPr>
        <p:txBody>
          <a:bodyPr/>
          <a:lstStyle/>
          <a:p>
            <a:pPr lvl="1" indent="-249193" defTabSz="1279295" eaLnBrk="0" hangingPunct="0">
              <a:lnSpc>
                <a:spcPct val="100000"/>
              </a:lnSpc>
              <a:spcBef>
                <a:spcPct val="20000"/>
              </a:spcBef>
              <a:spcAft>
                <a:spcPct val="0"/>
              </a:spcAft>
              <a:buFont typeface="Arial" pitchFamily="34" charset="0"/>
              <a:buChar char="•"/>
            </a:pPr>
            <a:r>
              <a:rPr lang="en-AU" sz="2400" dirty="0">
                <a:solidFill>
                  <a:schemeClr val="accent6">
                    <a:lumMod val="75000"/>
                  </a:schemeClr>
                </a:solidFill>
              </a:rPr>
              <a:t>The ICT Centre has approximately 250 staff including 195 research staff, plus 109 </a:t>
            </a:r>
            <a:r>
              <a:rPr lang="en-AU" sz="2400" dirty="0" smtClean="0">
                <a:solidFill>
                  <a:schemeClr val="accent6">
                    <a:lumMod val="75000"/>
                  </a:schemeClr>
                </a:solidFill>
              </a:rPr>
              <a:t>postgraduate students co-supervised </a:t>
            </a:r>
            <a:r>
              <a:rPr lang="en-AU" sz="2400" dirty="0">
                <a:solidFill>
                  <a:schemeClr val="accent6">
                    <a:lumMod val="75000"/>
                  </a:schemeClr>
                </a:solidFill>
              </a:rPr>
              <a:t>with </a:t>
            </a:r>
            <a:r>
              <a:rPr lang="en-AU" sz="2400" dirty="0" smtClean="0">
                <a:solidFill>
                  <a:schemeClr val="accent6">
                    <a:lumMod val="75000"/>
                  </a:schemeClr>
                </a:solidFill>
              </a:rPr>
              <a:t>universities.</a:t>
            </a:r>
            <a:endParaRPr lang="en-AU" sz="2400" dirty="0">
              <a:solidFill>
                <a:schemeClr val="accent6">
                  <a:lumMod val="75000"/>
                </a:schemeClr>
              </a:solidFill>
            </a:endParaRPr>
          </a:p>
          <a:p>
            <a:pPr lvl="1" indent="-249193" defTabSz="1279295" eaLnBrk="0" hangingPunct="0">
              <a:lnSpc>
                <a:spcPct val="100000"/>
              </a:lnSpc>
              <a:spcBef>
                <a:spcPct val="20000"/>
              </a:spcBef>
              <a:spcAft>
                <a:spcPct val="0"/>
              </a:spcAft>
              <a:buFont typeface="Arial" pitchFamily="34" charset="0"/>
              <a:buChar char="•"/>
            </a:pPr>
            <a:r>
              <a:rPr lang="en-AU" sz="2400" dirty="0">
                <a:solidFill>
                  <a:schemeClr val="accent6">
                    <a:lumMod val="75000"/>
                  </a:schemeClr>
                </a:solidFill>
              </a:rPr>
              <a:t>The core research capabilities of the ICT Centre are organised into five Laboratories:</a:t>
            </a:r>
          </a:p>
          <a:p>
            <a:pPr lvl="2" indent="-249193" defTabSz="1279295" eaLnBrk="0" hangingPunct="0">
              <a:lnSpc>
                <a:spcPct val="100000"/>
              </a:lnSpc>
              <a:spcBef>
                <a:spcPct val="20000"/>
              </a:spcBef>
              <a:spcAft>
                <a:spcPct val="0"/>
              </a:spcAft>
              <a:buFont typeface="Calibri" pitchFamily="34" charset="0"/>
              <a:buChar char="−"/>
            </a:pPr>
            <a:r>
              <a:rPr lang="en-AU" dirty="0" smtClean="0">
                <a:solidFill>
                  <a:schemeClr val="accent6">
                    <a:lumMod val="75000"/>
                  </a:schemeClr>
                </a:solidFill>
              </a:rPr>
              <a:t>Wireless </a:t>
            </a:r>
            <a:r>
              <a:rPr lang="en-AU" dirty="0">
                <a:solidFill>
                  <a:schemeClr val="accent6">
                    <a:lumMod val="75000"/>
                  </a:schemeClr>
                </a:solidFill>
              </a:rPr>
              <a:t>and Networking Technologies Laboratory (Marsfield in Sydney)</a:t>
            </a:r>
          </a:p>
          <a:p>
            <a:pPr lvl="2" indent="-249193" defTabSz="1279295" eaLnBrk="0" hangingPunct="0">
              <a:lnSpc>
                <a:spcPct val="100000"/>
              </a:lnSpc>
              <a:spcBef>
                <a:spcPct val="20000"/>
              </a:spcBef>
              <a:spcAft>
                <a:spcPct val="0"/>
              </a:spcAft>
              <a:buFont typeface="Calibri" pitchFamily="34" charset="0"/>
              <a:buChar char="−"/>
            </a:pPr>
            <a:r>
              <a:rPr lang="en-AU" dirty="0" smtClean="0">
                <a:solidFill>
                  <a:schemeClr val="accent6">
                    <a:lumMod val="75000"/>
                  </a:schemeClr>
                </a:solidFill>
              </a:rPr>
              <a:t>Information </a:t>
            </a:r>
            <a:r>
              <a:rPr lang="en-AU" dirty="0">
                <a:solidFill>
                  <a:schemeClr val="accent6">
                    <a:lumMod val="75000"/>
                  </a:schemeClr>
                </a:solidFill>
              </a:rPr>
              <a:t>Engineering Laboratory (Marsfield, and Acton in Canberra)</a:t>
            </a:r>
          </a:p>
          <a:p>
            <a:pPr lvl="2" indent="-249193" defTabSz="1279295" eaLnBrk="0" hangingPunct="0">
              <a:lnSpc>
                <a:spcPct val="100000"/>
              </a:lnSpc>
              <a:spcBef>
                <a:spcPct val="20000"/>
              </a:spcBef>
              <a:spcAft>
                <a:spcPct val="0"/>
              </a:spcAft>
              <a:buFont typeface="Calibri" pitchFamily="34" charset="0"/>
              <a:buChar char="−"/>
            </a:pPr>
            <a:r>
              <a:rPr lang="en-AU" dirty="0" smtClean="0">
                <a:solidFill>
                  <a:schemeClr val="accent6">
                    <a:lumMod val="75000"/>
                  </a:schemeClr>
                </a:solidFill>
              </a:rPr>
              <a:t>Autonomous </a:t>
            </a:r>
            <a:r>
              <a:rPr lang="en-AU" dirty="0">
                <a:solidFill>
                  <a:schemeClr val="accent6">
                    <a:lumMod val="75000"/>
                  </a:schemeClr>
                </a:solidFill>
              </a:rPr>
              <a:t>Systems Laboratory (Pullenvale in Brisbane</a:t>
            </a:r>
            <a:r>
              <a:rPr lang="en-AU" dirty="0" smtClean="0">
                <a:solidFill>
                  <a:schemeClr val="accent6">
                    <a:lumMod val="75000"/>
                  </a:schemeClr>
                </a:solidFill>
              </a:rPr>
              <a:t>)</a:t>
            </a:r>
          </a:p>
          <a:p>
            <a:pPr lvl="2" indent="-249193" defTabSz="1279295" eaLnBrk="0" hangingPunct="0">
              <a:lnSpc>
                <a:spcPct val="100000"/>
              </a:lnSpc>
              <a:spcBef>
                <a:spcPct val="20000"/>
              </a:spcBef>
              <a:spcAft>
                <a:spcPct val="0"/>
              </a:spcAft>
              <a:buFont typeface="Calibri" pitchFamily="34" charset="0"/>
              <a:buChar char="−"/>
            </a:pPr>
            <a:r>
              <a:rPr lang="en-AU" dirty="0" smtClean="0">
                <a:solidFill>
                  <a:schemeClr val="accent6">
                    <a:lumMod val="75000"/>
                  </a:schemeClr>
                </a:solidFill>
              </a:rPr>
              <a:t>Intelligent Sensing and Systems Laboratory (Tasmania, Hobart).</a:t>
            </a:r>
          </a:p>
          <a:p>
            <a:pPr lvl="2" indent="-249193" defTabSz="1279295" eaLnBrk="0" hangingPunct="0">
              <a:lnSpc>
                <a:spcPct val="100000"/>
              </a:lnSpc>
              <a:spcBef>
                <a:spcPct val="20000"/>
              </a:spcBef>
              <a:spcAft>
                <a:spcPct val="0"/>
              </a:spcAft>
              <a:buFont typeface="Calibri" pitchFamily="34" charset="0"/>
              <a:buChar char="−"/>
            </a:pPr>
            <a:r>
              <a:rPr lang="en-AU" dirty="0" smtClean="0">
                <a:solidFill>
                  <a:srgbClr val="FF0000"/>
                </a:solidFill>
              </a:rPr>
              <a:t>Australian e-Health </a:t>
            </a:r>
            <a:r>
              <a:rPr lang="en-AU" dirty="0">
                <a:solidFill>
                  <a:srgbClr val="FF0000"/>
                </a:solidFill>
              </a:rPr>
              <a:t>Research Centre </a:t>
            </a:r>
            <a:r>
              <a:rPr lang="en-AU" dirty="0">
                <a:solidFill>
                  <a:schemeClr val="accent6">
                    <a:lumMod val="75000"/>
                  </a:schemeClr>
                </a:solidFill>
              </a:rPr>
              <a:t>(Herston in Brisbane and Floreat in Perth)</a:t>
            </a:r>
          </a:p>
          <a:p>
            <a:endParaRPr lang="en-AU" dirty="0"/>
          </a:p>
        </p:txBody>
      </p:sp>
      <p:sp>
        <p:nvSpPr>
          <p:cNvPr id="3" name="Text Placeholder 2"/>
          <p:cNvSpPr>
            <a:spLocks noGrp="1"/>
          </p:cNvSpPr>
          <p:nvPr>
            <p:ph type="body" sz="quarter" idx="13"/>
          </p:nvPr>
        </p:nvSpPr>
        <p:spPr/>
        <p:txBody>
          <a:bodyPr/>
          <a:lstStyle/>
          <a:p>
            <a:r>
              <a:rPr lang="en-US" dirty="0" smtClean="0"/>
              <a:t>The CSIRO ICT Centre</a:t>
            </a:r>
            <a:br>
              <a:rPr lang="en-US" dirty="0" smtClean="0"/>
            </a:br>
            <a:r>
              <a:rPr lang="en-US" sz="2400" dirty="0" smtClean="0">
                <a:solidFill>
                  <a:srgbClr val="FF0000"/>
                </a:solidFill>
              </a:rPr>
              <a:t>One of 15 CSIRO Divisions</a:t>
            </a:r>
            <a:endParaRPr lang="en-AU" sz="2400"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228850" y="1533525"/>
            <a:ext cx="9144000" cy="0"/>
          </a:xfrm>
          <a:prstGeom prst="rect">
            <a:avLst/>
          </a:prstGeom>
          <a:noFill/>
          <a:ln w="9525">
            <a:noFill/>
            <a:miter lim="800000"/>
            <a:headEnd/>
            <a:tailEnd/>
          </a:ln>
        </p:spPr>
        <p:txBody>
          <a:bodyPr>
            <a:spAutoFit/>
          </a:bodyPr>
          <a:lstStyle/>
          <a:p>
            <a:endParaRPr lang="en-US"/>
          </a:p>
        </p:txBody>
      </p:sp>
      <p:pic>
        <p:nvPicPr>
          <p:cNvPr id="46083" name="Picture 3"/>
          <p:cNvPicPr>
            <a:picLocks noChangeAspect="1" noChangeArrowheads="1"/>
          </p:cNvPicPr>
          <p:nvPr/>
        </p:nvPicPr>
        <p:blipFill>
          <a:blip r:embed="rId3"/>
          <a:srcRect/>
          <a:stretch>
            <a:fillRect/>
          </a:stretch>
        </p:blipFill>
        <p:spPr bwMode="auto">
          <a:xfrm>
            <a:off x="1174960" y="1166119"/>
            <a:ext cx="6763092" cy="5471819"/>
          </a:xfrm>
          <a:prstGeom prst="rect">
            <a:avLst/>
          </a:prstGeom>
          <a:noFill/>
          <a:ln w="9525">
            <a:noFill/>
            <a:miter lim="800000"/>
            <a:headEnd/>
            <a:tailEnd/>
          </a:ln>
        </p:spPr>
      </p:pic>
      <p:sp>
        <p:nvSpPr>
          <p:cNvPr id="46084" name="Text Box 4"/>
          <p:cNvSpPr txBox="1">
            <a:spLocks noChangeArrowheads="1"/>
          </p:cNvSpPr>
          <p:nvPr/>
        </p:nvSpPr>
        <p:spPr bwMode="auto">
          <a:xfrm>
            <a:off x="838200" y="52479"/>
            <a:ext cx="7543800" cy="1034129"/>
          </a:xfrm>
          <a:prstGeom prst="rect">
            <a:avLst/>
          </a:prstGeom>
          <a:noFill/>
          <a:ln w="9525">
            <a:noFill/>
            <a:miter lim="800000"/>
            <a:headEnd/>
            <a:tailEnd/>
          </a:ln>
        </p:spPr>
        <p:txBody>
          <a:bodyPr anchor="b">
            <a:spAutoFit/>
          </a:bodyPr>
          <a:lstStyle/>
          <a:p>
            <a:pPr>
              <a:lnSpc>
                <a:spcPct val="85000"/>
              </a:lnSpc>
              <a:spcBef>
                <a:spcPts val="0"/>
              </a:spcBef>
              <a:spcAft>
                <a:spcPts val="283"/>
              </a:spcAft>
            </a:pPr>
            <a:r>
              <a:rPr lang="en-AU" sz="3600" b="1" dirty="0" smtClean="0">
                <a:solidFill>
                  <a:schemeClr val="accent2"/>
                </a:solidFill>
                <a:latin typeface="+mn-lt"/>
              </a:rPr>
              <a:t>Patient initiated recording at 8.01 am </a:t>
            </a:r>
            <a:r>
              <a:rPr lang="en-US" sz="3600" b="1" dirty="0" smtClean="0">
                <a:solidFill>
                  <a:schemeClr val="accent2"/>
                </a:solidFill>
                <a:latin typeface="+mn-lt"/>
              </a:rPr>
              <a:t>(triggered by </a:t>
            </a:r>
            <a:r>
              <a:rPr lang="en-AU" sz="3600" b="1" dirty="0" err="1" smtClean="0">
                <a:solidFill>
                  <a:schemeClr val="accent2"/>
                </a:solidFill>
                <a:latin typeface="+mn-lt"/>
              </a:rPr>
              <a:t>bradycardia</a:t>
            </a:r>
            <a:r>
              <a:rPr lang="en-AU" sz="3600" b="1" dirty="0" smtClean="0">
                <a:solidFill>
                  <a:schemeClr val="accent2"/>
                </a:solidFill>
                <a:latin typeface="+mn-lt"/>
              </a:rPr>
              <a:t>)</a:t>
            </a:r>
            <a:endParaRPr lang="en-US" sz="3600" b="1" dirty="0" smtClean="0">
              <a:solidFill>
                <a:schemeClr val="accent2"/>
              </a:solidFill>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228850" y="1533525"/>
            <a:ext cx="9144000" cy="0"/>
          </a:xfrm>
          <a:prstGeom prst="rect">
            <a:avLst/>
          </a:prstGeom>
          <a:noFill/>
          <a:ln w="9525">
            <a:noFill/>
            <a:miter lim="800000"/>
            <a:headEnd/>
            <a:tailEnd/>
          </a:ln>
        </p:spPr>
        <p:txBody>
          <a:bodyPr>
            <a:spAutoFit/>
          </a:bodyPr>
          <a:lstStyle/>
          <a:p>
            <a:endParaRPr lang="en-US"/>
          </a:p>
        </p:txBody>
      </p:sp>
      <p:pic>
        <p:nvPicPr>
          <p:cNvPr id="47107" name="Picture 3"/>
          <p:cNvPicPr>
            <a:picLocks noChangeAspect="1" noChangeArrowheads="1"/>
          </p:cNvPicPr>
          <p:nvPr/>
        </p:nvPicPr>
        <p:blipFill>
          <a:blip r:embed="rId3"/>
          <a:srcRect/>
          <a:stretch>
            <a:fillRect/>
          </a:stretch>
        </p:blipFill>
        <p:spPr bwMode="auto">
          <a:xfrm>
            <a:off x="1225754" y="1057275"/>
            <a:ext cx="6764189" cy="5472000"/>
          </a:xfrm>
          <a:prstGeom prst="rect">
            <a:avLst/>
          </a:prstGeom>
          <a:noFill/>
          <a:ln w="9525">
            <a:noFill/>
            <a:miter lim="800000"/>
            <a:headEnd/>
            <a:tailEnd/>
          </a:ln>
        </p:spPr>
      </p:pic>
      <p:sp>
        <p:nvSpPr>
          <p:cNvPr id="47108" name="Text Box 4"/>
          <p:cNvSpPr txBox="1">
            <a:spLocks noChangeArrowheads="1"/>
          </p:cNvSpPr>
          <p:nvPr/>
        </p:nvSpPr>
        <p:spPr bwMode="auto">
          <a:xfrm>
            <a:off x="685800" y="198191"/>
            <a:ext cx="7620000" cy="563809"/>
          </a:xfrm>
          <a:prstGeom prst="rect">
            <a:avLst/>
          </a:prstGeom>
          <a:noFill/>
          <a:ln w="9525">
            <a:noFill/>
            <a:miter lim="800000"/>
            <a:headEnd/>
            <a:tailEnd/>
          </a:ln>
        </p:spPr>
        <p:txBody>
          <a:bodyPr anchor="b">
            <a:spAutoFit/>
          </a:bodyPr>
          <a:lstStyle/>
          <a:p>
            <a:pPr>
              <a:lnSpc>
                <a:spcPct val="85000"/>
              </a:lnSpc>
              <a:spcBef>
                <a:spcPts val="0"/>
              </a:spcBef>
              <a:spcAft>
                <a:spcPts val="283"/>
              </a:spcAft>
            </a:pPr>
            <a:r>
              <a:rPr lang="en-AU" sz="3600" b="1" dirty="0" smtClean="0">
                <a:solidFill>
                  <a:schemeClr val="accent2"/>
                </a:solidFill>
                <a:latin typeface="+mn-lt"/>
              </a:rPr>
              <a:t>Return to “Normal” ECG at 8.02 am</a:t>
            </a:r>
            <a:endParaRPr lang="en-US" sz="3600" b="1" dirty="0" smtClean="0">
              <a:solidFill>
                <a:schemeClr val="accent2"/>
              </a:solidFill>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60000" y="3485857"/>
            <a:ext cx="8043863" cy="741586"/>
          </a:xfrm>
        </p:spPr>
        <p:txBody>
          <a:bodyPr/>
          <a:lstStyle/>
          <a:p>
            <a:pPr marL="252000" indent="-252000">
              <a:buFont typeface="Arial" charset="0"/>
              <a:buChar char="•"/>
            </a:pPr>
            <a:r>
              <a:rPr lang="en-US" sz="3200" dirty="0" smtClean="0"/>
              <a:t>Automated Decision support</a:t>
            </a:r>
          </a:p>
          <a:p>
            <a:pPr marL="252000" indent="-252000"/>
            <a:endParaRPr lang="en-US" dirty="0" smtClean="0"/>
          </a:p>
          <a:p>
            <a:endParaRPr lang="en-AU" dirty="0"/>
          </a:p>
        </p:txBody>
      </p:sp>
      <p:sp>
        <p:nvSpPr>
          <p:cNvPr id="4" name="Title 3"/>
          <p:cNvSpPr>
            <a:spLocks noGrp="1"/>
          </p:cNvSpPr>
          <p:nvPr>
            <p:ph type="title"/>
          </p:nvPr>
        </p:nvSpPr>
        <p:spPr>
          <a:xfrm>
            <a:off x="360000" y="1258956"/>
            <a:ext cx="8043863" cy="1921565"/>
          </a:xfrm>
        </p:spPr>
        <p:txBody>
          <a:bodyPr/>
          <a:lstStyle/>
          <a:p>
            <a:r>
              <a:rPr lang="en-US" dirty="0" smtClean="0"/>
              <a:t>The Science Frontier</a:t>
            </a:r>
            <a:br>
              <a:rPr lang="en-US" dirty="0" smtClean="0"/>
            </a:br>
            <a:r>
              <a:rPr lang="en-US" sz="4000" dirty="0" smtClean="0">
                <a:solidFill>
                  <a:srgbClr val="FF0000"/>
                </a:solidFill>
              </a:rPr>
              <a:t>Clinical Excellence</a:t>
            </a:r>
            <a:endParaRPr lang="en-AU"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25558" y="352626"/>
            <a:ext cx="8229600" cy="857251"/>
          </a:xfrm>
        </p:spPr>
        <p:txBody>
          <a:bodyPr/>
          <a:lstStyle/>
          <a:p>
            <a:pPr eaLnBrk="1" hangingPunct="1"/>
            <a:r>
              <a:rPr lang="en-AU" sz="4400" dirty="0" smtClean="0"/>
              <a:t>Clinical Role</a:t>
            </a:r>
            <a:endParaRPr lang="en-US" sz="4400" dirty="0" smtClean="0"/>
          </a:p>
        </p:txBody>
      </p:sp>
      <p:sp>
        <p:nvSpPr>
          <p:cNvPr id="15363" name="Rectangle 3"/>
          <p:cNvSpPr>
            <a:spLocks noGrp="1" noChangeArrowheads="1"/>
          </p:cNvSpPr>
          <p:nvPr>
            <p:ph type="body" idx="1"/>
          </p:nvPr>
        </p:nvSpPr>
        <p:spPr>
          <a:xfrm>
            <a:off x="957278" y="1357313"/>
            <a:ext cx="7672372" cy="4627562"/>
          </a:xfrm>
        </p:spPr>
        <p:txBody>
          <a:bodyPr/>
          <a:lstStyle/>
          <a:p>
            <a:pPr marL="252000" indent="-252000">
              <a:spcAft>
                <a:spcPts val="0"/>
              </a:spcAft>
              <a:buFont typeface="Arial" pitchFamily="34" charset="0"/>
              <a:buChar char="•"/>
            </a:pPr>
            <a:r>
              <a:rPr lang="en-AU" sz="2800" dirty="0" smtClean="0"/>
              <a:t>In chronic disease management, home </a:t>
            </a:r>
            <a:r>
              <a:rPr lang="en-AU" sz="2800" dirty="0" err="1" smtClean="0"/>
              <a:t>telehealth</a:t>
            </a:r>
            <a:r>
              <a:rPr lang="en-AU" sz="2800" dirty="0" smtClean="0"/>
              <a:t> offers the ability to:</a:t>
            </a:r>
          </a:p>
          <a:p>
            <a:pPr marL="502825" lvl="1" indent="-252000">
              <a:spcBef>
                <a:spcPts val="1200"/>
              </a:spcBef>
              <a:spcAft>
                <a:spcPts val="0"/>
              </a:spcAft>
              <a:buFont typeface="Calibri" pitchFamily="34" charset="0"/>
              <a:buChar char="−"/>
            </a:pPr>
            <a:r>
              <a:rPr lang="en-AU" sz="2400" dirty="0" smtClean="0">
                <a:solidFill>
                  <a:schemeClr val="accent6">
                    <a:lumMod val="75000"/>
                  </a:schemeClr>
                </a:solidFill>
              </a:rPr>
              <a:t>Identify earlier a deterioration in health status</a:t>
            </a:r>
          </a:p>
          <a:p>
            <a:pPr marL="504413" lvl="2" indent="-252000">
              <a:spcBef>
                <a:spcPts val="1200"/>
              </a:spcBef>
              <a:spcAft>
                <a:spcPts val="0"/>
              </a:spcAft>
              <a:buFont typeface="Calibri" pitchFamily="34" charset="0"/>
              <a:buChar char="−"/>
            </a:pPr>
            <a:r>
              <a:rPr lang="en-AU" sz="2400" dirty="0" smtClean="0">
                <a:solidFill>
                  <a:schemeClr val="accent6">
                    <a:lumMod val="75000"/>
                  </a:schemeClr>
                </a:solidFill>
              </a:rPr>
              <a:t>Monitor the effect and response to a specific therapy</a:t>
            </a:r>
          </a:p>
          <a:p>
            <a:pPr marL="504413" lvl="2" indent="-252000">
              <a:spcBef>
                <a:spcPts val="1200"/>
              </a:spcBef>
              <a:spcAft>
                <a:spcPts val="0"/>
              </a:spcAft>
              <a:buFont typeface="Calibri" pitchFamily="34" charset="0"/>
              <a:buChar char="−"/>
            </a:pPr>
            <a:r>
              <a:rPr lang="en-AU" sz="2400" dirty="0" smtClean="0">
                <a:solidFill>
                  <a:schemeClr val="accent6">
                    <a:lumMod val="75000"/>
                  </a:schemeClr>
                </a:solidFill>
              </a:rPr>
              <a:t>Confirm convalescence after treatment of a disease exacerbation</a:t>
            </a:r>
          </a:p>
          <a:p>
            <a:pPr marL="504413" lvl="2" indent="-252000">
              <a:spcBef>
                <a:spcPts val="1200"/>
              </a:spcBef>
              <a:spcAft>
                <a:spcPts val="0"/>
              </a:spcAft>
              <a:buFont typeface="Calibri" pitchFamily="34" charset="0"/>
              <a:buChar char="−"/>
            </a:pPr>
            <a:r>
              <a:rPr lang="en-AU" sz="2400" dirty="0" smtClean="0">
                <a:solidFill>
                  <a:schemeClr val="accent6">
                    <a:lumMod val="75000"/>
                  </a:schemeClr>
                </a:solidFill>
              </a:rPr>
              <a:t>Monitor the effect of maintenance therapy</a:t>
            </a:r>
          </a:p>
          <a:p>
            <a:pPr marL="504413" lvl="2" indent="-252000">
              <a:spcBef>
                <a:spcPts val="1200"/>
              </a:spcBef>
              <a:spcAft>
                <a:spcPts val="0"/>
              </a:spcAft>
              <a:buFont typeface="Calibri" pitchFamily="34" charset="0"/>
              <a:buChar char="−"/>
            </a:pPr>
            <a:r>
              <a:rPr lang="en-AU" sz="2400" dirty="0" smtClean="0">
                <a:solidFill>
                  <a:schemeClr val="accent6">
                    <a:lumMod val="75000"/>
                  </a:schemeClr>
                </a:solidFill>
              </a:rPr>
              <a:t>Identify the requirement for, and monitoring of preventative therapies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4" descr="report_pic_final_DSS.png"/>
          <p:cNvPicPr>
            <a:picLocks noChangeAspect="1"/>
          </p:cNvPicPr>
          <p:nvPr/>
        </p:nvPicPr>
        <p:blipFill>
          <a:blip r:embed="rId2" cstate="print"/>
          <a:srcRect/>
          <a:stretch>
            <a:fillRect/>
          </a:stretch>
        </p:blipFill>
        <p:spPr bwMode="auto">
          <a:xfrm>
            <a:off x="1928813" y="71438"/>
            <a:ext cx="4687887"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86402" y="193602"/>
            <a:ext cx="8229600" cy="857251"/>
          </a:xfrm>
        </p:spPr>
        <p:txBody>
          <a:bodyPr/>
          <a:lstStyle/>
          <a:p>
            <a:pPr eaLnBrk="1" hangingPunct="1"/>
            <a:r>
              <a:rPr lang="en-AU" sz="4400" dirty="0" smtClean="0"/>
              <a:t>Clinical Analysis</a:t>
            </a:r>
            <a:endParaRPr lang="en-US" sz="4400" dirty="0" smtClean="0"/>
          </a:p>
        </p:txBody>
      </p:sp>
      <p:sp>
        <p:nvSpPr>
          <p:cNvPr id="17411" name="Rectangle 3"/>
          <p:cNvSpPr>
            <a:spLocks noGrp="1" noChangeArrowheads="1"/>
          </p:cNvSpPr>
          <p:nvPr>
            <p:ph type="body" idx="1"/>
          </p:nvPr>
        </p:nvSpPr>
        <p:spPr>
          <a:xfrm>
            <a:off x="757248" y="1114645"/>
            <a:ext cx="8229600" cy="4703062"/>
          </a:xfrm>
        </p:spPr>
        <p:txBody>
          <a:bodyPr/>
          <a:lstStyle/>
          <a:p>
            <a:pPr marL="252000" indent="-252000">
              <a:lnSpc>
                <a:spcPct val="90000"/>
              </a:lnSpc>
              <a:spcAft>
                <a:spcPts val="0"/>
              </a:spcAft>
              <a:buFont typeface="Arial" pitchFamily="34" charset="0"/>
              <a:buChar char="•"/>
            </a:pPr>
            <a:r>
              <a:rPr lang="en-US" sz="2200" dirty="0" smtClean="0">
                <a:solidFill>
                  <a:schemeClr val="accent6">
                    <a:lumMod val="75000"/>
                  </a:schemeClr>
                </a:solidFill>
              </a:rPr>
              <a:t>Patients with exacerbations of chronic disease often have changes in their physiological state well before they realize they are unwell or report problems to their health </a:t>
            </a:r>
            <a:r>
              <a:rPr lang="en-US" sz="2200" dirty="0" err="1" smtClean="0">
                <a:solidFill>
                  <a:schemeClr val="accent6">
                    <a:lumMod val="75000"/>
                  </a:schemeClr>
                </a:solidFill>
              </a:rPr>
              <a:t>carers</a:t>
            </a:r>
            <a:r>
              <a:rPr lang="en-US" sz="2200" dirty="0" smtClean="0">
                <a:solidFill>
                  <a:schemeClr val="accent6">
                    <a:lumMod val="75000"/>
                  </a:schemeClr>
                </a:solidFill>
              </a:rPr>
              <a:t>.</a:t>
            </a:r>
          </a:p>
          <a:p>
            <a:pPr marL="252000" indent="-252000">
              <a:lnSpc>
                <a:spcPct val="90000"/>
              </a:lnSpc>
              <a:spcAft>
                <a:spcPts val="0"/>
              </a:spcAft>
              <a:buFont typeface="Arial" pitchFamily="34" charset="0"/>
              <a:buChar char="•"/>
            </a:pPr>
            <a:r>
              <a:rPr lang="en-US" sz="2200" dirty="0" smtClean="0">
                <a:solidFill>
                  <a:schemeClr val="accent6">
                    <a:lumMod val="75000"/>
                  </a:schemeClr>
                </a:solidFill>
              </a:rPr>
              <a:t>A lot of information is automatically and remotely available that gives the clinician confidence that a particular clinical data pattern is indicative of health deterioration.</a:t>
            </a:r>
          </a:p>
          <a:p>
            <a:pPr marL="252000" lvl="1" indent="-252000">
              <a:spcBef>
                <a:spcPts val="600"/>
              </a:spcBef>
              <a:spcAft>
                <a:spcPts val="0"/>
              </a:spcAft>
              <a:buFont typeface="Arial" pitchFamily="34" charset="0"/>
              <a:buChar char="•"/>
            </a:pPr>
            <a:r>
              <a:rPr lang="en-US" sz="2200" dirty="0" smtClean="0">
                <a:solidFill>
                  <a:schemeClr val="accent6">
                    <a:lumMod val="75000"/>
                  </a:schemeClr>
                </a:solidFill>
              </a:rPr>
              <a:t>Enough data is available to develop an understanding of what is ‘normal’ for the patient</a:t>
            </a:r>
          </a:p>
          <a:p>
            <a:pPr marL="252000" lvl="1" indent="-252000">
              <a:spcBef>
                <a:spcPts val="600"/>
              </a:spcBef>
              <a:spcAft>
                <a:spcPts val="0"/>
              </a:spcAft>
              <a:buFont typeface="Arial" pitchFamily="34" charset="0"/>
              <a:buChar char="•"/>
            </a:pPr>
            <a:r>
              <a:rPr lang="en-US" sz="2200" dirty="0" smtClean="0">
                <a:solidFill>
                  <a:schemeClr val="accent6">
                    <a:lumMod val="75000"/>
                  </a:schemeClr>
                </a:solidFill>
              </a:rPr>
              <a:t>Multiple changes across measurements can be correlated for the same period</a:t>
            </a:r>
          </a:p>
          <a:p>
            <a:pPr marL="252000" lvl="1" indent="-252000">
              <a:spcBef>
                <a:spcPts val="600"/>
              </a:spcBef>
              <a:spcAft>
                <a:spcPts val="0"/>
              </a:spcAft>
              <a:buFont typeface="Arial" pitchFamily="34" charset="0"/>
              <a:buChar char="•"/>
            </a:pPr>
            <a:r>
              <a:rPr lang="en-US" sz="2200" dirty="0" smtClean="0">
                <a:solidFill>
                  <a:schemeClr val="accent6">
                    <a:lumMod val="75000"/>
                  </a:schemeClr>
                </a:solidFill>
              </a:rPr>
              <a:t>Pattern changes cannot be explained by another reason (</a:t>
            </a:r>
            <a:r>
              <a:rPr lang="en-US" sz="2200" dirty="0" err="1" smtClean="0">
                <a:solidFill>
                  <a:schemeClr val="accent6">
                    <a:lumMod val="75000"/>
                  </a:schemeClr>
                </a:solidFill>
              </a:rPr>
              <a:t>eg</a:t>
            </a:r>
            <a:r>
              <a:rPr lang="en-US" sz="2200" dirty="0" smtClean="0">
                <a:solidFill>
                  <a:schemeClr val="accent6">
                    <a:lumMod val="75000"/>
                  </a:schemeClr>
                </a:solidFill>
              </a:rPr>
              <a:t>. changes to medications)</a:t>
            </a:r>
          </a:p>
          <a:p>
            <a:pPr marL="252000" lvl="1" indent="-252000">
              <a:spcBef>
                <a:spcPts val="600"/>
              </a:spcBef>
              <a:spcAft>
                <a:spcPts val="0"/>
              </a:spcAft>
              <a:buFont typeface="Arial" pitchFamily="34" charset="0"/>
              <a:buChar char="•"/>
            </a:pPr>
            <a:r>
              <a:rPr lang="en-US" sz="2200" dirty="0" smtClean="0">
                <a:solidFill>
                  <a:schemeClr val="accent6">
                    <a:lumMod val="75000"/>
                  </a:schemeClr>
                </a:solidFill>
              </a:rPr>
              <a:t>Useful knowing beforehand the particular pattern of changes occurring when the patient’s health deteriorates</a:t>
            </a:r>
          </a:p>
          <a:p>
            <a:pPr lvl="1" indent="-358775">
              <a:lnSpc>
                <a:spcPct val="90000"/>
              </a:lnSpc>
              <a:buFont typeface="Arial" charset="0"/>
              <a:buChar char="•"/>
            </a:pPr>
            <a:endParaRPr lang="en-US" sz="22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9750" y="69157"/>
            <a:ext cx="8229600" cy="1143000"/>
          </a:xfrm>
        </p:spPr>
        <p:txBody>
          <a:bodyPr/>
          <a:lstStyle/>
          <a:p>
            <a:pPr eaLnBrk="1" hangingPunct="1"/>
            <a:r>
              <a:rPr lang="en-AU" sz="3200" dirty="0" smtClean="0"/>
              <a:t>Decision Support: </a:t>
            </a:r>
            <a:r>
              <a:rPr lang="en-AU" sz="2800" dirty="0" smtClean="0"/>
              <a:t/>
            </a:r>
            <a:br>
              <a:rPr lang="en-AU" sz="2800" dirty="0" smtClean="0"/>
            </a:br>
            <a:r>
              <a:rPr lang="en-AU" sz="2800" dirty="0" smtClean="0"/>
              <a:t>at the Signal Analysis Level</a:t>
            </a:r>
          </a:p>
        </p:txBody>
      </p:sp>
      <p:pic>
        <p:nvPicPr>
          <p:cNvPr id="18435" name="Picture 3"/>
          <p:cNvPicPr>
            <a:picLocks noChangeAspect="1" noChangeArrowheads="1"/>
          </p:cNvPicPr>
          <p:nvPr/>
        </p:nvPicPr>
        <p:blipFill>
          <a:blip r:embed="rId2" cstate="print"/>
          <a:srcRect l="2823" t="22141" r="6653" b="26933"/>
          <a:stretch>
            <a:fillRect/>
          </a:stretch>
        </p:blipFill>
        <p:spPr bwMode="auto">
          <a:xfrm>
            <a:off x="1060450" y="1428750"/>
            <a:ext cx="3743325" cy="1905000"/>
          </a:xfrm>
          <a:prstGeom prst="rect">
            <a:avLst/>
          </a:prstGeom>
          <a:noFill/>
          <a:ln w="3175">
            <a:solidFill>
              <a:schemeClr val="tx1"/>
            </a:solidFill>
            <a:miter lim="800000"/>
            <a:headEnd/>
            <a:tailEnd/>
          </a:ln>
        </p:spPr>
      </p:pic>
      <p:pic>
        <p:nvPicPr>
          <p:cNvPr id="18436" name="Picture 4"/>
          <p:cNvPicPr>
            <a:picLocks noChangeAspect="1" noChangeArrowheads="1"/>
          </p:cNvPicPr>
          <p:nvPr/>
        </p:nvPicPr>
        <p:blipFill>
          <a:blip r:embed="rId3" cstate="print"/>
          <a:srcRect l="2811" t="22687" r="7230" b="27313"/>
          <a:stretch>
            <a:fillRect/>
          </a:stretch>
        </p:blipFill>
        <p:spPr bwMode="auto">
          <a:xfrm>
            <a:off x="5086350" y="1428750"/>
            <a:ext cx="3733800" cy="1905000"/>
          </a:xfrm>
          <a:prstGeom prst="rect">
            <a:avLst/>
          </a:prstGeom>
          <a:noFill/>
          <a:ln w="3175">
            <a:solidFill>
              <a:schemeClr val="tx1"/>
            </a:solidFill>
            <a:miter lim="800000"/>
            <a:headEnd/>
            <a:tailEnd/>
          </a:ln>
        </p:spPr>
      </p:pic>
      <p:pic>
        <p:nvPicPr>
          <p:cNvPr id="18437" name="Picture 5"/>
          <p:cNvPicPr>
            <a:picLocks noChangeAspect="1" noChangeArrowheads="1"/>
          </p:cNvPicPr>
          <p:nvPr/>
        </p:nvPicPr>
        <p:blipFill>
          <a:blip r:embed="rId4" cstate="print"/>
          <a:srcRect l="2834" t="22528" r="6908" b="26822"/>
          <a:stretch>
            <a:fillRect/>
          </a:stretch>
        </p:blipFill>
        <p:spPr bwMode="auto">
          <a:xfrm>
            <a:off x="1060450" y="3786188"/>
            <a:ext cx="3714750" cy="1857375"/>
          </a:xfrm>
          <a:prstGeom prst="rect">
            <a:avLst/>
          </a:prstGeom>
          <a:noFill/>
          <a:ln w="9525">
            <a:solidFill>
              <a:schemeClr val="tx1"/>
            </a:solidFill>
            <a:miter lim="800000"/>
            <a:headEnd/>
            <a:tailEnd/>
          </a:ln>
        </p:spPr>
      </p:pic>
      <p:pic>
        <p:nvPicPr>
          <p:cNvPr id="18438" name="Picture 6"/>
          <p:cNvPicPr>
            <a:picLocks noChangeAspect="1" noChangeArrowheads="1"/>
          </p:cNvPicPr>
          <p:nvPr/>
        </p:nvPicPr>
        <p:blipFill>
          <a:blip r:embed="rId5" cstate="print"/>
          <a:srcRect l="2969" t="22375" r="6908" b="26825"/>
          <a:stretch>
            <a:fillRect/>
          </a:stretch>
        </p:blipFill>
        <p:spPr bwMode="auto">
          <a:xfrm>
            <a:off x="5062538" y="3786188"/>
            <a:ext cx="3786187" cy="1857375"/>
          </a:xfrm>
          <a:prstGeom prst="rect">
            <a:avLst/>
          </a:prstGeom>
          <a:noFill/>
          <a:ln w="9525">
            <a:solidFill>
              <a:schemeClr val="tx1"/>
            </a:solidFill>
            <a:miter lim="800000"/>
            <a:headEnd/>
            <a:tailEnd/>
          </a:ln>
        </p:spPr>
      </p:pic>
      <p:sp>
        <p:nvSpPr>
          <p:cNvPr id="18439" name="TextBox 6"/>
          <p:cNvSpPr txBox="1">
            <a:spLocks noChangeArrowheads="1"/>
          </p:cNvSpPr>
          <p:nvPr/>
        </p:nvSpPr>
        <p:spPr bwMode="auto">
          <a:xfrm>
            <a:off x="2051050" y="1008063"/>
            <a:ext cx="1944688" cy="369887"/>
          </a:xfrm>
          <a:prstGeom prst="rect">
            <a:avLst/>
          </a:prstGeom>
          <a:noFill/>
          <a:ln w="9525">
            <a:noFill/>
            <a:miter lim="800000"/>
            <a:headEnd/>
            <a:tailEnd/>
          </a:ln>
        </p:spPr>
        <p:txBody>
          <a:bodyPr>
            <a:spAutoFit/>
          </a:bodyPr>
          <a:lstStyle/>
          <a:p>
            <a:r>
              <a:rPr lang="en-US"/>
              <a:t>Patient 1</a:t>
            </a:r>
            <a:endParaRPr lang="en-AU"/>
          </a:p>
        </p:txBody>
      </p:sp>
      <p:sp>
        <p:nvSpPr>
          <p:cNvPr id="18440" name="TextBox 7"/>
          <p:cNvSpPr txBox="1">
            <a:spLocks noChangeArrowheads="1"/>
          </p:cNvSpPr>
          <p:nvPr/>
        </p:nvSpPr>
        <p:spPr bwMode="auto">
          <a:xfrm>
            <a:off x="6300788" y="1052513"/>
            <a:ext cx="1943100" cy="369887"/>
          </a:xfrm>
          <a:prstGeom prst="rect">
            <a:avLst/>
          </a:prstGeom>
          <a:noFill/>
          <a:ln w="9525">
            <a:noFill/>
            <a:miter lim="800000"/>
            <a:headEnd/>
            <a:tailEnd/>
          </a:ln>
        </p:spPr>
        <p:txBody>
          <a:bodyPr>
            <a:spAutoFit/>
          </a:bodyPr>
          <a:lstStyle/>
          <a:p>
            <a:r>
              <a:rPr lang="en-US"/>
              <a:t>Patient 2</a:t>
            </a:r>
          </a:p>
        </p:txBody>
      </p:sp>
      <p:sp>
        <p:nvSpPr>
          <p:cNvPr id="18441" name="TextBox 8"/>
          <p:cNvSpPr txBox="1">
            <a:spLocks noChangeArrowheads="1"/>
          </p:cNvSpPr>
          <p:nvPr/>
        </p:nvSpPr>
        <p:spPr bwMode="auto">
          <a:xfrm>
            <a:off x="0" y="2216150"/>
            <a:ext cx="1116013" cy="338554"/>
          </a:xfrm>
          <a:prstGeom prst="rect">
            <a:avLst/>
          </a:prstGeom>
          <a:noFill/>
          <a:ln w="9525">
            <a:noFill/>
            <a:miter lim="800000"/>
            <a:headEnd/>
            <a:tailEnd/>
          </a:ln>
        </p:spPr>
        <p:txBody>
          <a:bodyPr>
            <a:spAutoFit/>
          </a:bodyPr>
          <a:lstStyle/>
          <a:p>
            <a:r>
              <a:rPr lang="en-US" sz="1600" dirty="0"/>
              <a:t>“Normal”</a:t>
            </a:r>
            <a:endParaRPr lang="en-AU" sz="1600" dirty="0"/>
          </a:p>
        </p:txBody>
      </p:sp>
      <p:sp>
        <p:nvSpPr>
          <p:cNvPr id="18442" name="TextBox 9"/>
          <p:cNvSpPr txBox="1">
            <a:spLocks noChangeArrowheads="1"/>
          </p:cNvSpPr>
          <p:nvPr/>
        </p:nvSpPr>
        <p:spPr bwMode="auto">
          <a:xfrm>
            <a:off x="-79375" y="4652963"/>
            <a:ext cx="1537114" cy="338554"/>
          </a:xfrm>
          <a:prstGeom prst="rect">
            <a:avLst/>
          </a:prstGeom>
          <a:noFill/>
          <a:ln w="9525">
            <a:noFill/>
            <a:miter lim="800000"/>
            <a:headEnd/>
            <a:tailEnd/>
          </a:ln>
        </p:spPr>
        <p:txBody>
          <a:bodyPr wrap="square">
            <a:spAutoFit/>
          </a:bodyPr>
          <a:lstStyle/>
          <a:p>
            <a:r>
              <a:rPr lang="en-US" sz="1600" dirty="0"/>
              <a:t>“Abnormal</a:t>
            </a:r>
            <a:r>
              <a:rPr lang="en-US" sz="1200" dirty="0"/>
              <a:t>”</a:t>
            </a:r>
            <a:endParaRPr lang="en-AU" sz="1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AU" smtClean="0"/>
              <a:t>Decision Support</a:t>
            </a:r>
            <a:br>
              <a:rPr lang="en-AU" smtClean="0"/>
            </a:br>
            <a:r>
              <a:rPr lang="en-AU" sz="2800" smtClean="0"/>
              <a:t>Statistical analysis of trends</a:t>
            </a:r>
          </a:p>
        </p:txBody>
      </p:sp>
      <p:pic>
        <p:nvPicPr>
          <p:cNvPr id="19459" name="Picture 11"/>
          <p:cNvPicPr>
            <a:picLocks noChangeAspect="1"/>
          </p:cNvPicPr>
          <p:nvPr/>
        </p:nvPicPr>
        <p:blipFill>
          <a:blip r:embed="rId2" cstate="print"/>
          <a:srcRect l="15779" t="22195" r="26512" b="22189"/>
          <a:stretch>
            <a:fillRect/>
          </a:stretch>
        </p:blipFill>
        <p:spPr bwMode="auto">
          <a:xfrm>
            <a:off x="785813" y="1214438"/>
            <a:ext cx="7599362" cy="4576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39750" y="159024"/>
            <a:ext cx="8229600" cy="857250"/>
          </a:xfrm>
        </p:spPr>
        <p:txBody>
          <a:bodyPr/>
          <a:lstStyle/>
          <a:p>
            <a:r>
              <a:rPr lang="en-AU" dirty="0" smtClean="0"/>
              <a:t>Identifying Data Patterns</a:t>
            </a:r>
            <a:br>
              <a:rPr lang="en-AU" dirty="0" smtClean="0"/>
            </a:br>
            <a:r>
              <a:rPr lang="en-AU" sz="1800" dirty="0" smtClean="0"/>
              <a:t>using Piecewise Linear Regression (PLR)</a:t>
            </a:r>
          </a:p>
        </p:txBody>
      </p:sp>
      <p:pic>
        <p:nvPicPr>
          <p:cNvPr id="52227" name="Picture 3" descr="download.png"/>
          <p:cNvPicPr>
            <a:picLocks noChangeAspect="1" noChangeArrowheads="1"/>
          </p:cNvPicPr>
          <p:nvPr/>
        </p:nvPicPr>
        <p:blipFill>
          <a:blip r:embed="rId2"/>
          <a:srcRect/>
          <a:stretch>
            <a:fillRect/>
          </a:stretch>
        </p:blipFill>
        <p:spPr bwMode="auto">
          <a:xfrm>
            <a:off x="1143000" y="1209675"/>
            <a:ext cx="6858000" cy="46482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AU" sz="2800" smtClean="0"/>
              <a:t>Decision Support Architecture</a:t>
            </a:r>
          </a:p>
        </p:txBody>
      </p:sp>
      <p:graphicFrame>
        <p:nvGraphicFramePr>
          <p:cNvPr id="2050" name="Object 7"/>
          <p:cNvGraphicFramePr>
            <a:graphicFrameLocks noChangeAspect="1"/>
          </p:cNvGraphicFramePr>
          <p:nvPr/>
        </p:nvGraphicFramePr>
        <p:xfrm>
          <a:off x="609600" y="989637"/>
          <a:ext cx="8235950" cy="4973638"/>
        </p:xfrm>
        <a:graphic>
          <a:graphicData uri="http://schemas.openxmlformats.org/presentationml/2006/ole">
            <p:oleObj spid="_x0000_s128002" name="Visio" r:id="rId3" imgW="8194680" imgH="4949640" progId="">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Line 2"/>
          <p:cNvSpPr>
            <a:spLocks noChangeShapeType="1"/>
          </p:cNvSpPr>
          <p:nvPr/>
        </p:nvSpPr>
        <p:spPr bwMode="auto">
          <a:xfrm flipV="1">
            <a:off x="3384550" y="2838450"/>
            <a:ext cx="231775" cy="230188"/>
          </a:xfrm>
          <a:prstGeom prst="line">
            <a:avLst/>
          </a:prstGeom>
          <a:noFill/>
          <a:ln w="9525">
            <a:noFill/>
            <a:round/>
            <a:headEnd/>
            <a:tailEnd/>
          </a:ln>
        </p:spPr>
        <p:txBody>
          <a:bodyPr/>
          <a:lstStyle/>
          <a:p>
            <a:endParaRPr lang="en-US"/>
          </a:p>
        </p:txBody>
      </p:sp>
      <p:sp>
        <p:nvSpPr>
          <p:cNvPr id="197634" name="Rectangle 3"/>
          <p:cNvSpPr>
            <a:spLocks noGrp="1" noChangeArrowheads="1"/>
          </p:cNvSpPr>
          <p:nvPr>
            <p:ph type="title"/>
          </p:nvPr>
        </p:nvSpPr>
        <p:spPr>
          <a:xfrm>
            <a:off x="0" y="0"/>
            <a:ext cx="8229600" cy="1147763"/>
          </a:xfrm>
        </p:spPr>
        <p:txBody>
          <a:bodyPr anchor="ctr"/>
          <a:lstStyle/>
          <a:p>
            <a:pPr eaLnBrk="1" hangingPunct="1"/>
            <a:r>
              <a:rPr lang="en-US" dirty="0" smtClean="0"/>
              <a:t>	AEHRC Capabilities	</a:t>
            </a:r>
          </a:p>
        </p:txBody>
      </p:sp>
      <p:sp>
        <p:nvSpPr>
          <p:cNvPr id="197635" name="Text Box 4"/>
          <p:cNvSpPr txBox="1">
            <a:spLocks noChangeArrowheads="1"/>
          </p:cNvSpPr>
          <p:nvPr/>
        </p:nvSpPr>
        <p:spPr bwMode="auto">
          <a:xfrm>
            <a:off x="2238375" y="2743200"/>
            <a:ext cx="1828800" cy="304800"/>
          </a:xfrm>
          <a:prstGeom prst="rect">
            <a:avLst/>
          </a:prstGeom>
          <a:noFill/>
          <a:ln w="9525">
            <a:noFill/>
            <a:miter lim="800000"/>
            <a:headEnd/>
            <a:tailEnd/>
          </a:ln>
        </p:spPr>
        <p:txBody>
          <a:bodyPr lIns="0" tIns="0" rIns="0" bIns="0">
            <a:spAutoFit/>
          </a:bodyPr>
          <a:lstStyle/>
          <a:p>
            <a:pPr algn="ctr" defTabSz="457200">
              <a:spcBef>
                <a:spcPct val="50000"/>
              </a:spcBef>
              <a:buClr>
                <a:schemeClr val="tx1"/>
              </a:buClr>
              <a:buSzPct val="100000"/>
              <a:buFont typeface="Arial" charset="0"/>
              <a:buChar char="•"/>
            </a:pPr>
            <a:endParaRPr lang="en-US" sz="2000"/>
          </a:p>
        </p:txBody>
      </p:sp>
      <p:sp>
        <p:nvSpPr>
          <p:cNvPr id="197639" name="Text Box 8"/>
          <p:cNvSpPr txBox="1">
            <a:spLocks noChangeArrowheads="1"/>
          </p:cNvSpPr>
          <p:nvPr/>
        </p:nvSpPr>
        <p:spPr bwMode="auto">
          <a:xfrm>
            <a:off x="859407" y="900113"/>
            <a:ext cx="2051844" cy="482183"/>
          </a:xfrm>
          <a:prstGeom prst="rect">
            <a:avLst/>
          </a:prstGeom>
          <a:solidFill>
            <a:schemeClr val="bg1"/>
          </a:solidFill>
          <a:ln w="9525" algn="ctr">
            <a:noFill/>
            <a:miter lim="800000"/>
            <a:headEnd/>
            <a:tailEnd/>
          </a:ln>
        </p:spPr>
        <p:txBody>
          <a:bodyPr wrap="none" lIns="0" tIns="0" rIns="0" bIns="0">
            <a:spAutoFit/>
          </a:bodyPr>
          <a:lstStyle/>
          <a:p>
            <a:pPr algn="ctr" defTabSz="457200">
              <a:spcBef>
                <a:spcPts val="400"/>
              </a:spcBef>
              <a:buClr>
                <a:schemeClr val="tx1"/>
              </a:buClr>
              <a:buSzPct val="100000"/>
              <a:buFont typeface="Arial" charset="0"/>
              <a:buNone/>
            </a:pPr>
            <a:r>
              <a:rPr lang="en-AU" sz="1400" dirty="0" smtClean="0"/>
              <a:t>Health Data Management </a:t>
            </a:r>
          </a:p>
          <a:p>
            <a:pPr algn="ctr" defTabSz="457200">
              <a:spcBef>
                <a:spcPts val="400"/>
              </a:spcBef>
              <a:buClr>
                <a:schemeClr val="tx1"/>
              </a:buClr>
              <a:buSzPct val="100000"/>
              <a:buFont typeface="Arial" charset="0"/>
              <a:buNone/>
            </a:pPr>
            <a:r>
              <a:rPr lang="en-AU" sz="1400" dirty="0" smtClean="0"/>
              <a:t>and Semantics</a:t>
            </a:r>
            <a:endParaRPr lang="en-AU" sz="1400" dirty="0"/>
          </a:p>
        </p:txBody>
      </p:sp>
      <p:sp>
        <p:nvSpPr>
          <p:cNvPr id="197644" name="AutoShape 13" descr="rat_CT_Snapshot1_imageRegion"/>
          <p:cNvSpPr>
            <a:spLocks noChangeAspect="1" noChangeArrowheads="1"/>
          </p:cNvSpPr>
          <p:nvPr/>
        </p:nvSpPr>
        <p:spPr bwMode="auto">
          <a:xfrm>
            <a:off x="942975" y="123825"/>
            <a:ext cx="7258050" cy="6610350"/>
          </a:xfrm>
          <a:prstGeom prst="rect">
            <a:avLst/>
          </a:prstGeom>
          <a:noFill/>
          <a:ln w="9525">
            <a:noFill/>
            <a:miter lim="800000"/>
            <a:headEnd/>
            <a:tailEnd/>
          </a:ln>
        </p:spPr>
        <p:txBody>
          <a:bodyPr/>
          <a:lstStyle/>
          <a:p>
            <a:endParaRPr lang="en-US"/>
          </a:p>
        </p:txBody>
      </p:sp>
      <p:graphicFrame>
        <p:nvGraphicFramePr>
          <p:cNvPr id="28" name="Object 2"/>
          <p:cNvGraphicFramePr>
            <a:graphicFrameLocks noChangeAspect="1"/>
          </p:cNvGraphicFramePr>
          <p:nvPr/>
        </p:nvGraphicFramePr>
        <p:xfrm>
          <a:off x="838200" y="1890702"/>
          <a:ext cx="1809518" cy="1500198"/>
        </p:xfrm>
        <a:graphic>
          <a:graphicData uri="http://schemas.openxmlformats.org/presentationml/2006/ole">
            <p:oleObj spid="_x0000_s9218" name="Visio" r:id="rId4" imgW="3826785" imgH="3176570" progId="">
              <p:embed/>
            </p:oleObj>
          </a:graphicData>
        </a:graphic>
      </p:graphicFrame>
      <p:pic>
        <p:nvPicPr>
          <p:cNvPr id="29" name="Picture 5" descr="ExpressionEditor[1]"/>
          <p:cNvPicPr>
            <a:picLocks noChangeAspect="1" noChangeArrowheads="1"/>
          </p:cNvPicPr>
          <p:nvPr/>
        </p:nvPicPr>
        <p:blipFill>
          <a:blip r:embed="rId5"/>
          <a:srcRect l="55006"/>
          <a:stretch>
            <a:fillRect/>
          </a:stretch>
        </p:blipFill>
        <p:spPr bwMode="auto">
          <a:xfrm>
            <a:off x="1600200" y="1485900"/>
            <a:ext cx="2571768" cy="1404004"/>
          </a:xfrm>
          <a:prstGeom prst="rect">
            <a:avLst/>
          </a:prstGeom>
          <a:noFill/>
          <a:ln w="9525">
            <a:noFill/>
            <a:miter lim="800000"/>
            <a:headEnd/>
            <a:tailEnd/>
          </a:ln>
        </p:spPr>
      </p:pic>
      <p:grpSp>
        <p:nvGrpSpPr>
          <p:cNvPr id="2" name="Group 14"/>
          <p:cNvGrpSpPr>
            <a:grpSpLocks/>
          </p:cNvGrpSpPr>
          <p:nvPr/>
        </p:nvGrpSpPr>
        <p:grpSpPr bwMode="auto">
          <a:xfrm>
            <a:off x="5486400" y="1443050"/>
            <a:ext cx="2362200" cy="1676400"/>
            <a:chOff x="720" y="864"/>
            <a:chExt cx="4320" cy="3168"/>
          </a:xfrm>
        </p:grpSpPr>
        <p:sp>
          <p:nvSpPr>
            <p:cNvPr id="19" name="Rectangle 15"/>
            <p:cNvSpPr>
              <a:spLocks noChangeArrowheads="1"/>
            </p:cNvSpPr>
            <p:nvPr/>
          </p:nvSpPr>
          <p:spPr bwMode="auto">
            <a:xfrm>
              <a:off x="720" y="864"/>
              <a:ext cx="4320" cy="3168"/>
            </a:xfrm>
            <a:prstGeom prst="rect">
              <a:avLst/>
            </a:prstGeom>
            <a:solidFill>
              <a:schemeClr val="tx1"/>
            </a:solidFill>
            <a:ln w="3175" algn="ctr">
              <a:solidFill>
                <a:schemeClr val="tx1"/>
              </a:solidFill>
              <a:miter lim="800000"/>
              <a:headEnd/>
              <a:tailEnd/>
            </a:ln>
          </p:spPr>
          <p:txBody>
            <a:bodyPr lIns="0" tIns="0" rIns="0" bIns="0" anchor="ctr">
              <a:spAutoFit/>
            </a:bodyPr>
            <a:lstStyle/>
            <a:p>
              <a:endParaRPr lang="en-US"/>
            </a:p>
          </p:txBody>
        </p:sp>
        <p:pic>
          <p:nvPicPr>
            <p:cNvPr id="20" name="Picture 16" descr="Alzheimer_MR_nocross"/>
            <p:cNvPicPr>
              <a:picLocks noChangeAspect="1" noChangeArrowheads="1"/>
            </p:cNvPicPr>
            <p:nvPr/>
          </p:nvPicPr>
          <p:blipFill>
            <a:blip r:embed="rId6"/>
            <a:srcRect/>
            <a:stretch>
              <a:fillRect/>
            </a:stretch>
          </p:blipFill>
          <p:spPr bwMode="auto">
            <a:xfrm>
              <a:off x="731" y="864"/>
              <a:ext cx="1632" cy="3073"/>
            </a:xfrm>
            <a:prstGeom prst="rect">
              <a:avLst/>
            </a:prstGeom>
            <a:noFill/>
            <a:ln w="9525">
              <a:noFill/>
              <a:miter lim="800000"/>
              <a:headEnd/>
              <a:tailEnd/>
            </a:ln>
          </p:spPr>
        </p:pic>
        <p:pic>
          <p:nvPicPr>
            <p:cNvPr id="21" name="Picture 17" descr="Alzheimer_PET_nocross"/>
            <p:cNvPicPr>
              <a:picLocks noChangeAspect="1" noChangeArrowheads="1"/>
            </p:cNvPicPr>
            <p:nvPr/>
          </p:nvPicPr>
          <p:blipFill>
            <a:blip r:embed="rId7"/>
            <a:srcRect/>
            <a:stretch>
              <a:fillRect/>
            </a:stretch>
          </p:blipFill>
          <p:spPr bwMode="auto">
            <a:xfrm>
              <a:off x="2267" y="864"/>
              <a:ext cx="1536" cy="3073"/>
            </a:xfrm>
            <a:prstGeom prst="rect">
              <a:avLst/>
            </a:prstGeom>
            <a:noFill/>
            <a:ln w="9525">
              <a:noFill/>
              <a:miter lim="800000"/>
              <a:headEnd/>
              <a:tailEnd/>
            </a:ln>
          </p:spPr>
        </p:pic>
        <p:pic>
          <p:nvPicPr>
            <p:cNvPr id="23" name="Picture 18" descr="Alzheimer_PET_MR"/>
            <p:cNvPicPr>
              <a:picLocks noChangeAspect="1" noChangeArrowheads="1"/>
            </p:cNvPicPr>
            <p:nvPr/>
          </p:nvPicPr>
          <p:blipFill>
            <a:blip r:embed="rId8"/>
            <a:srcRect/>
            <a:stretch>
              <a:fillRect/>
            </a:stretch>
          </p:blipFill>
          <p:spPr bwMode="auto">
            <a:xfrm>
              <a:off x="3755" y="864"/>
              <a:ext cx="1285" cy="3072"/>
            </a:xfrm>
            <a:prstGeom prst="rect">
              <a:avLst/>
            </a:prstGeom>
            <a:noFill/>
            <a:ln w="9525">
              <a:noFill/>
              <a:miter lim="800000"/>
              <a:headEnd/>
              <a:tailEnd/>
            </a:ln>
          </p:spPr>
        </p:pic>
      </p:grpSp>
      <p:pic>
        <p:nvPicPr>
          <p:cNvPr id="31" name="Picture 5" descr="simulator"/>
          <p:cNvPicPr>
            <a:picLocks noChangeAspect="1" noChangeArrowheads="1"/>
          </p:cNvPicPr>
          <p:nvPr/>
        </p:nvPicPr>
        <p:blipFill>
          <a:blip r:embed="rId9" cstate="print"/>
          <a:srcRect l="18424" r="14230"/>
          <a:stretch>
            <a:fillRect/>
          </a:stretch>
        </p:blipFill>
        <p:spPr bwMode="auto">
          <a:xfrm>
            <a:off x="6643702" y="723900"/>
            <a:ext cx="1732545" cy="1714512"/>
          </a:xfrm>
          <a:prstGeom prst="rect">
            <a:avLst/>
          </a:prstGeom>
          <a:noFill/>
        </p:spPr>
      </p:pic>
      <p:sp>
        <p:nvSpPr>
          <p:cNvPr id="32" name="Text Box 8"/>
          <p:cNvSpPr txBox="1">
            <a:spLocks noChangeArrowheads="1"/>
          </p:cNvSpPr>
          <p:nvPr/>
        </p:nvSpPr>
        <p:spPr bwMode="auto">
          <a:xfrm>
            <a:off x="4738358" y="1104900"/>
            <a:ext cx="1566735" cy="215444"/>
          </a:xfrm>
          <a:prstGeom prst="rect">
            <a:avLst/>
          </a:prstGeom>
          <a:solidFill>
            <a:schemeClr val="bg1"/>
          </a:solidFill>
          <a:ln w="9525" algn="ctr">
            <a:noFill/>
            <a:miter lim="800000"/>
            <a:headEnd/>
            <a:tailEnd/>
          </a:ln>
        </p:spPr>
        <p:txBody>
          <a:bodyPr wrap="none" lIns="0" tIns="0" rIns="0" bIns="0">
            <a:spAutoFit/>
          </a:bodyPr>
          <a:lstStyle/>
          <a:p>
            <a:pPr algn="ctr" defTabSz="457200">
              <a:spcBef>
                <a:spcPts val="400"/>
              </a:spcBef>
              <a:buClr>
                <a:schemeClr val="tx1"/>
              </a:buClr>
              <a:buSzPct val="100000"/>
              <a:buFont typeface="Arial" charset="0"/>
              <a:buNone/>
            </a:pPr>
            <a:r>
              <a:rPr lang="en-AU" sz="1400" dirty="0" smtClean="0"/>
              <a:t>Biomedical Imaging </a:t>
            </a:r>
            <a:endParaRPr lang="en-AU" sz="1400" dirty="0"/>
          </a:p>
        </p:txBody>
      </p:sp>
      <p:pic>
        <p:nvPicPr>
          <p:cNvPr id="34" name="Picture 4" descr="FullSystem.jpg"/>
          <p:cNvPicPr>
            <a:picLocks noChangeAspect="1" noChangeArrowheads="1"/>
          </p:cNvPicPr>
          <p:nvPr/>
        </p:nvPicPr>
        <p:blipFill>
          <a:blip r:embed="rId10"/>
          <a:srcRect/>
          <a:stretch>
            <a:fillRect/>
          </a:stretch>
        </p:blipFill>
        <p:spPr bwMode="auto">
          <a:xfrm>
            <a:off x="5791200" y="3619500"/>
            <a:ext cx="2555875" cy="2236787"/>
          </a:xfrm>
          <a:prstGeom prst="rect">
            <a:avLst/>
          </a:prstGeom>
          <a:noFill/>
          <a:ln w="9525">
            <a:noFill/>
            <a:miter lim="800000"/>
            <a:headEnd/>
            <a:tailEnd/>
          </a:ln>
        </p:spPr>
      </p:pic>
      <p:pic>
        <p:nvPicPr>
          <p:cNvPr id="33" name="Picture 4" descr="N96 open"/>
          <p:cNvPicPr>
            <a:picLocks noChangeAspect="1" noChangeArrowheads="1"/>
          </p:cNvPicPr>
          <p:nvPr/>
        </p:nvPicPr>
        <p:blipFill>
          <a:blip r:embed="rId11"/>
          <a:srcRect/>
          <a:stretch>
            <a:fillRect/>
          </a:stretch>
        </p:blipFill>
        <p:spPr bwMode="auto">
          <a:xfrm>
            <a:off x="7467600" y="3162300"/>
            <a:ext cx="1079500" cy="2246312"/>
          </a:xfrm>
          <a:prstGeom prst="rect">
            <a:avLst/>
          </a:prstGeom>
          <a:noFill/>
          <a:ln w="9525">
            <a:noFill/>
            <a:miter lim="800000"/>
            <a:headEnd/>
            <a:tailEnd/>
          </a:ln>
        </p:spPr>
      </p:pic>
      <p:sp>
        <p:nvSpPr>
          <p:cNvPr id="35" name="Text Box 8"/>
          <p:cNvSpPr txBox="1">
            <a:spLocks noChangeArrowheads="1"/>
          </p:cNvSpPr>
          <p:nvPr/>
        </p:nvSpPr>
        <p:spPr bwMode="auto">
          <a:xfrm>
            <a:off x="4910946" y="3467100"/>
            <a:ext cx="1803253" cy="215444"/>
          </a:xfrm>
          <a:prstGeom prst="rect">
            <a:avLst/>
          </a:prstGeom>
          <a:solidFill>
            <a:schemeClr val="bg1"/>
          </a:solidFill>
          <a:ln w="9525" algn="ctr">
            <a:noFill/>
            <a:miter lim="800000"/>
            <a:headEnd/>
            <a:tailEnd/>
          </a:ln>
        </p:spPr>
        <p:txBody>
          <a:bodyPr wrap="none" lIns="0" tIns="0" rIns="0" bIns="0">
            <a:spAutoFit/>
          </a:bodyPr>
          <a:lstStyle/>
          <a:p>
            <a:pPr algn="ctr" defTabSz="457200">
              <a:spcBef>
                <a:spcPts val="400"/>
              </a:spcBef>
              <a:buClr>
                <a:schemeClr val="tx1"/>
              </a:buClr>
              <a:buSzPct val="100000"/>
              <a:buFont typeface="Arial" charset="0"/>
              <a:buNone/>
            </a:pPr>
            <a:r>
              <a:rPr lang="en-AU" sz="1400" dirty="0" smtClean="0"/>
              <a:t>Mobile and Tele-health</a:t>
            </a:r>
            <a:endParaRPr lang="en-AU" sz="1400" dirty="0"/>
          </a:p>
        </p:txBody>
      </p:sp>
      <p:pic>
        <p:nvPicPr>
          <p:cNvPr id="37" name="Picture 36" descr="FireShot capture #001 - 'Admissions Predictions' - ict-moon-sl_8080_admissions_dashboard_jsp_date=20100727&amp;facility=214.png"/>
          <p:cNvPicPr>
            <a:picLocks noChangeAspect="1"/>
          </p:cNvPicPr>
          <p:nvPr/>
        </p:nvPicPr>
        <p:blipFill>
          <a:blip r:embed="rId12"/>
          <a:srcRect t="74758" r="56863" b="14225"/>
          <a:stretch>
            <a:fillRect/>
          </a:stretch>
        </p:blipFill>
        <p:spPr bwMode="auto">
          <a:xfrm>
            <a:off x="990600" y="3848100"/>
            <a:ext cx="2338754" cy="1309702"/>
          </a:xfrm>
          <a:prstGeom prst="rect">
            <a:avLst/>
          </a:prstGeom>
          <a:noFill/>
          <a:ln w="9525">
            <a:noFill/>
            <a:miter lim="800000"/>
            <a:headEnd/>
            <a:tailEnd/>
          </a:ln>
        </p:spPr>
      </p:pic>
      <p:pic>
        <p:nvPicPr>
          <p:cNvPr id="36" name="Picture 3"/>
          <p:cNvPicPr>
            <a:picLocks noChangeAspect="1" noChangeArrowheads="1"/>
          </p:cNvPicPr>
          <p:nvPr/>
        </p:nvPicPr>
        <p:blipFill>
          <a:blip r:embed="rId13"/>
          <a:srcRect/>
          <a:stretch>
            <a:fillRect/>
          </a:stretch>
        </p:blipFill>
        <p:spPr bwMode="auto">
          <a:xfrm>
            <a:off x="2667000" y="4457700"/>
            <a:ext cx="1637128" cy="1228455"/>
          </a:xfrm>
          <a:prstGeom prst="rect">
            <a:avLst/>
          </a:prstGeom>
          <a:noFill/>
          <a:ln w="9525">
            <a:noFill/>
            <a:miter lim="800000"/>
            <a:headEnd/>
            <a:tailEnd/>
          </a:ln>
        </p:spPr>
      </p:pic>
      <p:sp>
        <p:nvSpPr>
          <p:cNvPr id="38" name="Text Box 8"/>
          <p:cNvSpPr txBox="1">
            <a:spLocks noChangeArrowheads="1"/>
          </p:cNvSpPr>
          <p:nvPr/>
        </p:nvSpPr>
        <p:spPr bwMode="auto">
          <a:xfrm>
            <a:off x="2209800" y="3771900"/>
            <a:ext cx="2225707" cy="215444"/>
          </a:xfrm>
          <a:prstGeom prst="rect">
            <a:avLst/>
          </a:prstGeom>
          <a:solidFill>
            <a:schemeClr val="bg1"/>
          </a:solidFill>
          <a:ln w="9525" algn="ctr">
            <a:noFill/>
            <a:miter lim="800000"/>
            <a:headEnd/>
            <a:tailEnd/>
          </a:ln>
        </p:spPr>
        <p:txBody>
          <a:bodyPr wrap="none" lIns="0" tIns="0" rIns="0" bIns="0">
            <a:spAutoFit/>
          </a:bodyPr>
          <a:lstStyle/>
          <a:p>
            <a:pPr algn="ctr" defTabSz="457200">
              <a:spcBef>
                <a:spcPts val="400"/>
              </a:spcBef>
              <a:buClr>
                <a:schemeClr val="tx1"/>
              </a:buClr>
              <a:buSzPct val="100000"/>
              <a:buFont typeface="Arial" charset="0"/>
              <a:buNone/>
            </a:pPr>
            <a:r>
              <a:rPr lang="en-AU" sz="1400" dirty="0" smtClean="0"/>
              <a:t>Forecasting and Scheduling</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11254" y="206854"/>
            <a:ext cx="8229600" cy="857251"/>
          </a:xfrm>
        </p:spPr>
        <p:txBody>
          <a:bodyPr/>
          <a:lstStyle/>
          <a:p>
            <a:pPr eaLnBrk="1" hangingPunct="1"/>
            <a:r>
              <a:rPr lang="en-AU" sz="4400" dirty="0" smtClean="0"/>
              <a:t>Status Determination</a:t>
            </a:r>
            <a:endParaRPr lang="en-US" sz="4400" dirty="0" smtClean="0"/>
          </a:p>
        </p:txBody>
      </p:sp>
      <p:sp>
        <p:nvSpPr>
          <p:cNvPr id="20483" name="Rectangle 3"/>
          <p:cNvSpPr>
            <a:spLocks noGrp="1" noChangeArrowheads="1"/>
          </p:cNvSpPr>
          <p:nvPr>
            <p:ph type="body" idx="1"/>
          </p:nvPr>
        </p:nvSpPr>
        <p:spPr>
          <a:xfrm>
            <a:off x="650408" y="1064105"/>
            <a:ext cx="7729521" cy="4657717"/>
          </a:xfrm>
        </p:spPr>
        <p:txBody>
          <a:bodyPr/>
          <a:lstStyle/>
          <a:p>
            <a:pPr marL="252000" indent="-252000" eaLnBrk="1" hangingPunct="1">
              <a:spcAft>
                <a:spcPts val="600"/>
              </a:spcAft>
              <a:buFont typeface="Arial" pitchFamily="34" charset="0"/>
              <a:buChar char="•"/>
            </a:pPr>
            <a:r>
              <a:rPr lang="en-US" sz="2400" dirty="0" smtClean="0">
                <a:solidFill>
                  <a:schemeClr val="accent6">
                    <a:lumMod val="75000"/>
                  </a:schemeClr>
                </a:solidFill>
              </a:rPr>
              <a:t>Interpretation of the combination of trends, thresholds and average shifts in the data to reach a conclusion about the underlying health status of each patient on a daily basis</a:t>
            </a:r>
          </a:p>
          <a:p>
            <a:pPr marL="252000" indent="-252000" eaLnBrk="1" hangingPunct="1">
              <a:spcAft>
                <a:spcPts val="600"/>
              </a:spcAft>
              <a:buFont typeface="Arial" pitchFamily="34" charset="0"/>
              <a:buChar char="•"/>
            </a:pPr>
            <a:r>
              <a:rPr lang="en-US" sz="2400" dirty="0" smtClean="0">
                <a:solidFill>
                  <a:schemeClr val="accent6">
                    <a:lumMod val="75000"/>
                  </a:schemeClr>
                </a:solidFill>
              </a:rPr>
              <a:t>Each clinical measurement and questionnaire result is weighted differently according to the type of change in the data and to the relatively importance of the result to the final overall health status</a:t>
            </a:r>
          </a:p>
          <a:p>
            <a:pPr marL="252000" indent="-252000" eaLnBrk="1" hangingPunct="1">
              <a:spcAft>
                <a:spcPts val="600"/>
              </a:spcAft>
              <a:buFont typeface="Arial" pitchFamily="34" charset="0"/>
              <a:buChar char="•"/>
            </a:pPr>
            <a:r>
              <a:rPr lang="en-US" sz="2400" dirty="0" smtClean="0">
                <a:solidFill>
                  <a:schemeClr val="accent6">
                    <a:lumMod val="75000"/>
                  </a:schemeClr>
                </a:solidFill>
              </a:rPr>
              <a:t>Final DSS output score stratifies patient results on  a daily basis into high, medium, and low health risk status categories, to assist health </a:t>
            </a:r>
            <a:r>
              <a:rPr lang="en-US" sz="2400" dirty="0" err="1" smtClean="0">
                <a:solidFill>
                  <a:schemeClr val="accent6">
                    <a:lumMod val="75000"/>
                  </a:schemeClr>
                </a:solidFill>
              </a:rPr>
              <a:t>carers</a:t>
            </a:r>
            <a:r>
              <a:rPr lang="en-US" sz="2400" dirty="0" smtClean="0">
                <a:solidFill>
                  <a:schemeClr val="accent6">
                    <a:lumMod val="75000"/>
                  </a:schemeClr>
                </a:solidFill>
              </a:rPr>
              <a:t> </a:t>
            </a:r>
            <a:r>
              <a:rPr lang="en-US" dirty="0" smtClean="0">
                <a:solidFill>
                  <a:schemeClr val="accent6">
                    <a:lumMod val="75000"/>
                  </a:schemeClr>
                </a:solidFill>
              </a:rPr>
              <a:t>orchestrate the best response to avoid unnecessary </a:t>
            </a:r>
            <a:r>
              <a:rPr lang="en-US" dirty="0" err="1" smtClean="0">
                <a:solidFill>
                  <a:schemeClr val="accent6">
                    <a:lumMod val="75000"/>
                  </a:schemeClr>
                </a:solidFill>
              </a:rPr>
              <a:t>hospitalisation</a:t>
            </a:r>
            <a:r>
              <a:rPr lang="en-US" dirty="0" smtClean="0">
                <a:solidFill>
                  <a:schemeClr val="accent6">
                    <a:lumMod val="75000"/>
                  </a:schemeClr>
                </a:solidFill>
              </a:rPr>
              <a:t>.</a:t>
            </a:r>
            <a:endParaRPr lang="en-US" sz="2400" dirty="0" smtClean="0">
              <a:solidFill>
                <a:schemeClr val="accent6">
                  <a:lumMod val="75000"/>
                </a:schemeClr>
              </a:solidFill>
            </a:endParaRPr>
          </a:p>
          <a:p>
            <a:pPr lvl="1" indent="-358775">
              <a:lnSpc>
                <a:spcPct val="90000"/>
              </a:lnSpc>
              <a:buFont typeface="Arial" charset="0"/>
              <a:buChar char="•"/>
            </a:pP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28732" y="65218"/>
            <a:ext cx="8229600" cy="757238"/>
          </a:xfrm>
        </p:spPr>
        <p:txBody>
          <a:bodyPr/>
          <a:lstStyle/>
          <a:p>
            <a:pPr eaLnBrk="1" hangingPunct="1"/>
            <a:r>
              <a:rPr lang="en-AU" sz="2800" dirty="0" smtClean="0"/>
              <a:t>Risk Stratification of Patients on a daily basis</a:t>
            </a:r>
          </a:p>
        </p:txBody>
      </p:sp>
      <p:pic>
        <p:nvPicPr>
          <p:cNvPr id="21507" name="Content Placeholder 6" descr="DSS.jpg"/>
          <p:cNvPicPr>
            <a:picLocks noChangeAspect="1"/>
          </p:cNvPicPr>
          <p:nvPr/>
        </p:nvPicPr>
        <p:blipFill>
          <a:blip r:embed="rId2" cstate="print"/>
          <a:srcRect t="8800" r="50345"/>
          <a:stretch>
            <a:fillRect/>
          </a:stretch>
        </p:blipFill>
        <p:spPr bwMode="auto">
          <a:xfrm>
            <a:off x="2064375" y="484547"/>
            <a:ext cx="4333875"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85788" y="168965"/>
            <a:ext cx="8229600" cy="1143000"/>
          </a:xfrm>
        </p:spPr>
        <p:txBody>
          <a:bodyPr/>
          <a:lstStyle/>
          <a:p>
            <a:r>
              <a:rPr lang="en-US" sz="4400" dirty="0" smtClean="0"/>
              <a:t>Future DSS Research</a:t>
            </a:r>
          </a:p>
        </p:txBody>
      </p:sp>
      <p:sp>
        <p:nvSpPr>
          <p:cNvPr id="22531" name="Content Placeholder 2"/>
          <p:cNvSpPr>
            <a:spLocks noGrp="1"/>
          </p:cNvSpPr>
          <p:nvPr>
            <p:ph idx="1"/>
          </p:nvPr>
        </p:nvSpPr>
        <p:spPr>
          <a:xfrm>
            <a:off x="758497" y="1020417"/>
            <a:ext cx="7858109" cy="4943461"/>
          </a:xfrm>
        </p:spPr>
        <p:txBody>
          <a:bodyPr/>
          <a:lstStyle/>
          <a:p>
            <a:pPr marL="252000" indent="-252000">
              <a:spcAft>
                <a:spcPts val="0"/>
              </a:spcAft>
              <a:buFont typeface="Arial" pitchFamily="34" charset="0"/>
              <a:buChar char="•"/>
            </a:pPr>
            <a:r>
              <a:rPr lang="en-US" sz="2800" dirty="0" smtClean="0"/>
              <a:t>Continuing research on evidence based decision support for ALL </a:t>
            </a:r>
            <a:r>
              <a:rPr lang="en-US" sz="2800" dirty="0" err="1" smtClean="0"/>
              <a:t>telehealth</a:t>
            </a:r>
            <a:r>
              <a:rPr lang="en-US" sz="2800" dirty="0" smtClean="0"/>
              <a:t> data irrespective of source</a:t>
            </a:r>
          </a:p>
          <a:p>
            <a:pPr marL="252000" indent="-252000">
              <a:spcAft>
                <a:spcPts val="0"/>
              </a:spcAft>
              <a:buFont typeface="Arial" pitchFamily="34" charset="0"/>
              <a:buChar char="•"/>
            </a:pPr>
            <a:r>
              <a:rPr lang="en-US" sz="2800" dirty="0" smtClean="0"/>
              <a:t>Development of automated Care Plans and care pathways for </a:t>
            </a:r>
            <a:r>
              <a:rPr lang="en-US" sz="2800" dirty="0" err="1" smtClean="0"/>
              <a:t>telehealth</a:t>
            </a:r>
            <a:r>
              <a:rPr lang="en-US" sz="2800" dirty="0" smtClean="0"/>
              <a:t> services</a:t>
            </a:r>
          </a:p>
          <a:p>
            <a:pPr marL="252000" indent="-252000">
              <a:spcAft>
                <a:spcPts val="0"/>
              </a:spcAft>
              <a:buFont typeface="Arial" pitchFamily="34" charset="0"/>
              <a:buChar char="•"/>
            </a:pPr>
            <a:r>
              <a:rPr lang="en-US" sz="2800" dirty="0" smtClean="0"/>
              <a:t>Integration with a wide range of alternative data sources including </a:t>
            </a:r>
            <a:r>
              <a:rPr lang="en-US" sz="2800" dirty="0" err="1" smtClean="0"/>
              <a:t>haematology</a:t>
            </a:r>
            <a:r>
              <a:rPr lang="en-US" sz="2800" dirty="0" smtClean="0"/>
              <a:t>, pathology, urinalysis, biochemistry and data from PCEHR sources</a:t>
            </a:r>
          </a:p>
          <a:p>
            <a:pPr marL="252000" indent="-252000">
              <a:spcAft>
                <a:spcPts val="0"/>
              </a:spcAft>
              <a:buFont typeface="Arial" pitchFamily="34" charset="0"/>
              <a:buChar char="•"/>
            </a:pPr>
            <a:r>
              <a:rPr lang="en-US" sz="2800" dirty="0" smtClean="0"/>
              <a:t>Providing enhanced resources for patient self management</a:t>
            </a:r>
          </a:p>
          <a:p>
            <a:pPr marL="252000" indent="-252000">
              <a:spcAft>
                <a:spcPts val="0"/>
              </a:spcAft>
            </a:pPr>
            <a:endParaRPr lang="en-US" sz="2800" dirty="0" smtClean="0"/>
          </a:p>
          <a:p>
            <a:pPr>
              <a:buFont typeface="Arial" charset="0"/>
              <a:buChar char="•"/>
            </a:pPr>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60000" y="3485857"/>
            <a:ext cx="8043863" cy="741586"/>
          </a:xfrm>
        </p:spPr>
        <p:txBody>
          <a:bodyPr/>
          <a:lstStyle/>
          <a:p>
            <a:pPr marL="252000" indent="-252000">
              <a:buFont typeface="Arial" charset="0"/>
              <a:buChar char="•"/>
            </a:pPr>
            <a:r>
              <a:rPr lang="en-US" sz="3200" dirty="0" smtClean="0"/>
              <a:t>New Research Frontiers</a:t>
            </a:r>
          </a:p>
          <a:p>
            <a:pPr marL="252000" indent="-252000"/>
            <a:endParaRPr lang="en-US" dirty="0" smtClean="0"/>
          </a:p>
          <a:p>
            <a:endParaRPr lang="en-AU" dirty="0"/>
          </a:p>
        </p:txBody>
      </p:sp>
      <p:sp>
        <p:nvSpPr>
          <p:cNvPr id="4" name="Title 3"/>
          <p:cNvSpPr>
            <a:spLocks noGrp="1"/>
          </p:cNvSpPr>
          <p:nvPr>
            <p:ph type="title"/>
          </p:nvPr>
        </p:nvSpPr>
        <p:spPr>
          <a:xfrm>
            <a:off x="360000" y="1258956"/>
            <a:ext cx="8043863" cy="1921565"/>
          </a:xfrm>
        </p:spPr>
        <p:txBody>
          <a:bodyPr/>
          <a:lstStyle/>
          <a:p>
            <a:r>
              <a:rPr lang="en-US" dirty="0" smtClean="0"/>
              <a:t>The Science Frontier</a:t>
            </a:r>
            <a:br>
              <a:rPr lang="en-US" dirty="0" smtClean="0"/>
            </a:br>
            <a:r>
              <a:rPr lang="en-US" sz="4000" dirty="0" smtClean="0">
                <a:solidFill>
                  <a:srgbClr val="FF0000"/>
                </a:solidFill>
              </a:rPr>
              <a:t>Clinical Excellence</a:t>
            </a:r>
            <a:endParaRPr lang="en-AU"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NEW RESEARCH OPPORTUNITIES</a:t>
            </a:r>
            <a:endParaRPr lang="en-AU" dirty="0"/>
          </a:p>
        </p:txBody>
      </p:sp>
      <p:sp>
        <p:nvSpPr>
          <p:cNvPr id="6" name="Text Placeholder 5"/>
          <p:cNvSpPr>
            <a:spLocks noGrp="1"/>
          </p:cNvSpPr>
          <p:nvPr>
            <p:ph type="body" sz="quarter" idx="15"/>
          </p:nvPr>
        </p:nvSpPr>
        <p:spPr/>
        <p:txBody>
          <a:bodyPr/>
          <a:lstStyle/>
          <a:p>
            <a:r>
              <a:rPr lang="en-US" dirty="0" smtClean="0"/>
              <a:t>New instruments for home </a:t>
            </a:r>
            <a:r>
              <a:rPr lang="en-US" dirty="0" err="1" smtClean="0"/>
              <a:t>telehealth</a:t>
            </a:r>
            <a:endParaRPr lang="en-US" dirty="0" smtClean="0"/>
          </a:p>
          <a:p>
            <a:pPr lvl="1"/>
            <a:r>
              <a:rPr lang="en-US" dirty="0" smtClean="0"/>
              <a:t>Impedance tomography for Congestive Heart Failure</a:t>
            </a:r>
          </a:p>
          <a:p>
            <a:pPr lvl="1"/>
            <a:r>
              <a:rPr lang="en-US" dirty="0" smtClean="0"/>
              <a:t>Measurement of vascular stiffness</a:t>
            </a:r>
          </a:p>
          <a:p>
            <a:pPr lvl="1"/>
            <a:r>
              <a:rPr lang="en-US" dirty="0" smtClean="0"/>
              <a:t>Falls detection/falls monitoring. Risk of falling monitoring</a:t>
            </a:r>
            <a:endParaRPr lang="en-AU" dirty="0" smtClean="0"/>
          </a:p>
          <a:p>
            <a:r>
              <a:rPr lang="en-US" dirty="0" smtClean="0"/>
              <a:t>At home </a:t>
            </a:r>
            <a:r>
              <a:rPr lang="en-US" dirty="0" err="1" smtClean="0"/>
              <a:t>telerehabilitation</a:t>
            </a:r>
            <a:endParaRPr lang="en-US" dirty="0" smtClean="0"/>
          </a:p>
          <a:p>
            <a:pPr lvl="1"/>
            <a:r>
              <a:rPr lang="en-US" dirty="0" smtClean="0"/>
              <a:t>Fully supervised through video conferencing</a:t>
            </a:r>
          </a:p>
          <a:p>
            <a:pPr lvl="1"/>
            <a:r>
              <a:rPr lang="en-US" dirty="0" smtClean="0"/>
              <a:t>Unsupervised with automated assessment of physiological or psychological stress using automated facial recognition</a:t>
            </a:r>
          </a:p>
          <a:p>
            <a:pPr lvl="1">
              <a:buNone/>
            </a:pPr>
            <a:r>
              <a:rPr lang="en-US" dirty="0" smtClean="0"/>
              <a:t> </a:t>
            </a:r>
          </a:p>
        </p:txBody>
      </p:sp>
      <p:sp>
        <p:nvSpPr>
          <p:cNvPr id="7" name="Action Button: Forward or Next 6">
            <a:hlinkClick r:id="rId2" action="ppaction://program" highlightClick="1"/>
          </p:cNvPr>
          <p:cNvSpPr/>
          <p:nvPr/>
        </p:nvSpPr>
        <p:spPr>
          <a:xfrm>
            <a:off x="3114261" y="4320209"/>
            <a:ext cx="2160104" cy="980661"/>
          </a:xfrm>
          <a:prstGeom prst="actionButtonForwardNex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TextBox 7"/>
          <p:cNvSpPr txBox="1"/>
          <p:nvPr/>
        </p:nvSpPr>
        <p:spPr>
          <a:xfrm>
            <a:off x="1298713" y="5473148"/>
            <a:ext cx="7023652" cy="369332"/>
          </a:xfrm>
          <a:prstGeom prst="rect">
            <a:avLst/>
          </a:prstGeom>
          <a:noFill/>
        </p:spPr>
        <p:txBody>
          <a:bodyPr wrap="square" rtlCol="0">
            <a:spAutoFit/>
          </a:bodyPr>
          <a:lstStyle/>
          <a:p>
            <a:r>
              <a:rPr lang="en-US" dirty="0" smtClean="0"/>
              <a:t>Demonstration provided by Dr. Simon Lucey – CSIRO AS Lab</a:t>
            </a:r>
            <a:endParaRPr lang="en-AU" dirty="0" err="1"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60000" y="3485857"/>
            <a:ext cx="8465948" cy="741586"/>
          </a:xfrm>
        </p:spPr>
        <p:txBody>
          <a:bodyPr/>
          <a:lstStyle/>
          <a:p>
            <a:pPr marL="252000" indent="-252000">
              <a:buFont typeface="Arial" charset="0"/>
              <a:buChar char="•"/>
            </a:pPr>
            <a:r>
              <a:rPr lang="en-US" sz="3200" b="0" dirty="0" smtClean="0">
                <a:solidFill>
                  <a:schemeClr val="accent6">
                    <a:lumMod val="75000"/>
                  </a:schemeClr>
                </a:solidFill>
              </a:rPr>
              <a:t>National </a:t>
            </a:r>
            <a:r>
              <a:rPr lang="en-US" sz="3200" b="0" dirty="0" err="1" smtClean="0">
                <a:solidFill>
                  <a:schemeClr val="accent6">
                    <a:lumMod val="75000"/>
                  </a:schemeClr>
                </a:solidFill>
              </a:rPr>
              <a:t>eHealth</a:t>
            </a:r>
            <a:r>
              <a:rPr lang="en-US" sz="3200" b="0" dirty="0" smtClean="0">
                <a:solidFill>
                  <a:schemeClr val="accent6">
                    <a:lumMod val="75000"/>
                  </a:schemeClr>
                </a:solidFill>
              </a:rPr>
              <a:t> Transition Authority (</a:t>
            </a:r>
            <a:r>
              <a:rPr lang="en-US" sz="3200" b="0" dirty="0" err="1" smtClean="0">
                <a:solidFill>
                  <a:schemeClr val="accent6">
                    <a:lumMod val="75000"/>
                  </a:schemeClr>
                </a:solidFill>
              </a:rPr>
              <a:t>NeHTA</a:t>
            </a:r>
            <a:r>
              <a:rPr lang="en-US" sz="3200" b="0" dirty="0" smtClean="0">
                <a:solidFill>
                  <a:schemeClr val="accent6">
                    <a:lumMod val="75000"/>
                  </a:schemeClr>
                </a:solidFill>
              </a:rPr>
              <a:t>)</a:t>
            </a:r>
          </a:p>
          <a:p>
            <a:pPr marL="252000" indent="-252000">
              <a:buFont typeface="Arial" charset="0"/>
              <a:buChar char="•"/>
            </a:pPr>
            <a:r>
              <a:rPr lang="en-US" sz="3200" b="0" dirty="0" smtClean="0">
                <a:solidFill>
                  <a:schemeClr val="accent6">
                    <a:lumMod val="75000"/>
                  </a:schemeClr>
                </a:solidFill>
              </a:rPr>
              <a:t>National Broadband Network (NBN)</a:t>
            </a:r>
          </a:p>
          <a:p>
            <a:pPr marL="252000" indent="-252000">
              <a:buFont typeface="Arial" charset="0"/>
              <a:buChar char="•"/>
            </a:pPr>
            <a:r>
              <a:rPr lang="en-US" sz="3200" b="0" dirty="0" smtClean="0">
                <a:solidFill>
                  <a:schemeClr val="accent6">
                    <a:lumMod val="75000"/>
                  </a:schemeClr>
                </a:solidFill>
              </a:rPr>
              <a:t>Personally Controlled Electronic Health Record (PCEHR)</a:t>
            </a:r>
          </a:p>
          <a:p>
            <a:pPr marL="252000" indent="-252000">
              <a:buFont typeface="Arial" charset="0"/>
              <a:buChar char="•"/>
            </a:pPr>
            <a:endParaRPr lang="en-US" sz="3200" dirty="0" smtClean="0"/>
          </a:p>
          <a:p>
            <a:pPr marL="252000" indent="-252000"/>
            <a:endParaRPr lang="en-US" dirty="0" smtClean="0"/>
          </a:p>
          <a:p>
            <a:endParaRPr lang="en-AU" dirty="0"/>
          </a:p>
        </p:txBody>
      </p:sp>
      <p:sp>
        <p:nvSpPr>
          <p:cNvPr id="4" name="Title 3"/>
          <p:cNvSpPr>
            <a:spLocks noGrp="1"/>
          </p:cNvSpPr>
          <p:nvPr>
            <p:ph type="title"/>
          </p:nvPr>
        </p:nvSpPr>
        <p:spPr>
          <a:xfrm>
            <a:off x="360000" y="1258956"/>
            <a:ext cx="8043863" cy="1921565"/>
          </a:xfrm>
        </p:spPr>
        <p:txBody>
          <a:bodyPr/>
          <a:lstStyle/>
          <a:p>
            <a:r>
              <a:rPr lang="en-US" dirty="0" smtClean="0"/>
              <a:t>Building National Infrastructure to support </a:t>
            </a:r>
            <a:r>
              <a:rPr lang="en-US" dirty="0" err="1" smtClean="0"/>
              <a:t>eHealth</a:t>
            </a:r>
            <a:r>
              <a:rPr lang="en-US" dirty="0" smtClean="0"/>
              <a:t> Services</a:t>
            </a:r>
            <a:br>
              <a:rPr lang="en-US" dirty="0" smtClean="0"/>
            </a:br>
            <a:endParaRPr lang="en-AU"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0" y="1276350"/>
            <a:ext cx="6460113" cy="4555650"/>
          </a:xfrm>
        </p:spPr>
        <p:txBody>
          <a:bodyPr/>
          <a:lstStyle/>
          <a:p>
            <a:pPr lvl="1" indent="-249193" defTabSz="1279295" eaLnBrk="0" hangingPunct="0">
              <a:lnSpc>
                <a:spcPct val="100000"/>
              </a:lnSpc>
              <a:spcBef>
                <a:spcPct val="20000"/>
              </a:spcBef>
              <a:spcAft>
                <a:spcPct val="0"/>
              </a:spcAft>
              <a:buFont typeface="Arial" pitchFamily="34" charset="0"/>
              <a:buChar char="•"/>
            </a:pPr>
            <a:r>
              <a:rPr lang="en-US" dirty="0" err="1" smtClean="0">
                <a:solidFill>
                  <a:schemeClr val="accent6">
                    <a:lumMod val="75000"/>
                  </a:schemeClr>
                </a:solidFill>
              </a:rPr>
              <a:t>NeHTA</a:t>
            </a:r>
            <a:r>
              <a:rPr lang="en-US" dirty="0" smtClean="0">
                <a:solidFill>
                  <a:schemeClr val="accent6">
                    <a:lumMod val="75000"/>
                  </a:schemeClr>
                </a:solidFill>
              </a:rPr>
              <a:t> evolved from the </a:t>
            </a:r>
            <a:r>
              <a:rPr lang="en-US" b="1" i="1" dirty="0" smtClean="0">
                <a:solidFill>
                  <a:schemeClr val="accent6">
                    <a:lumMod val="75000"/>
                  </a:schemeClr>
                </a:solidFill>
              </a:rPr>
              <a:t>Health Connect</a:t>
            </a:r>
            <a:r>
              <a:rPr lang="en-US" i="1" dirty="0">
                <a:solidFill>
                  <a:schemeClr val="accent6">
                    <a:lumMod val="75000"/>
                  </a:schemeClr>
                </a:solidFill>
              </a:rPr>
              <a:t>,</a:t>
            </a:r>
            <a:r>
              <a:rPr lang="en-US" b="1" i="1" dirty="0" smtClean="0">
                <a:solidFill>
                  <a:schemeClr val="accent6">
                    <a:lumMod val="75000"/>
                  </a:schemeClr>
                </a:solidFill>
              </a:rPr>
              <a:t> </a:t>
            </a:r>
            <a:r>
              <a:rPr lang="en-AU" dirty="0" smtClean="0">
                <a:solidFill>
                  <a:schemeClr val="accent6">
                    <a:lumMod val="75000"/>
                  </a:schemeClr>
                </a:solidFill>
              </a:rPr>
              <a:t>Australia’s </a:t>
            </a:r>
            <a:r>
              <a:rPr lang="en-AU" dirty="0">
                <a:solidFill>
                  <a:schemeClr val="accent6">
                    <a:lumMod val="75000"/>
                  </a:schemeClr>
                </a:solidFill>
              </a:rPr>
              <a:t>change management strategy to transition from paper-based and legacy digital health records towards electronic health </a:t>
            </a:r>
            <a:r>
              <a:rPr lang="en-AU" dirty="0" smtClean="0">
                <a:solidFill>
                  <a:schemeClr val="accent6">
                    <a:lumMod val="75000"/>
                  </a:schemeClr>
                </a:solidFill>
              </a:rPr>
              <a:t>records. Health Connect was funded </a:t>
            </a:r>
            <a:r>
              <a:rPr lang="en-US" dirty="0" smtClean="0">
                <a:solidFill>
                  <a:schemeClr val="accent6">
                    <a:lumMod val="75000"/>
                  </a:schemeClr>
                </a:solidFill>
              </a:rPr>
              <a:t>in 2004. </a:t>
            </a:r>
            <a:r>
              <a:rPr lang="en-US" dirty="0" err="1" smtClean="0">
                <a:solidFill>
                  <a:schemeClr val="accent6">
                    <a:lumMod val="75000"/>
                  </a:schemeClr>
                </a:solidFill>
              </a:rPr>
              <a:t>NeHTA</a:t>
            </a:r>
            <a:r>
              <a:rPr lang="en-US" dirty="0" smtClean="0">
                <a:solidFill>
                  <a:schemeClr val="accent6">
                    <a:lumMod val="75000"/>
                  </a:schemeClr>
                </a:solidFill>
              </a:rPr>
              <a:t> began operation in 2006.</a:t>
            </a:r>
            <a:endParaRPr lang="en-AU" dirty="0" smtClean="0">
              <a:solidFill>
                <a:schemeClr val="accent6">
                  <a:lumMod val="75000"/>
                </a:schemeClr>
              </a:solidFill>
            </a:endParaRPr>
          </a:p>
          <a:p>
            <a:pPr lvl="1" indent="-249193" defTabSz="1279295" eaLnBrk="0" hangingPunct="0">
              <a:lnSpc>
                <a:spcPct val="100000"/>
              </a:lnSpc>
              <a:spcBef>
                <a:spcPct val="20000"/>
              </a:spcBef>
              <a:spcAft>
                <a:spcPct val="0"/>
              </a:spcAft>
              <a:buFont typeface="Arial" pitchFamily="34" charset="0"/>
              <a:buChar char="•"/>
            </a:pPr>
            <a:r>
              <a:rPr lang="en-AU" dirty="0" smtClean="0">
                <a:solidFill>
                  <a:schemeClr val="accent6">
                    <a:lumMod val="75000"/>
                  </a:schemeClr>
                </a:solidFill>
              </a:rPr>
              <a:t>NEHTA </a:t>
            </a:r>
            <a:r>
              <a:rPr lang="en-AU" dirty="0">
                <a:solidFill>
                  <a:schemeClr val="accent6">
                    <a:lumMod val="75000"/>
                  </a:schemeClr>
                </a:solidFill>
              </a:rPr>
              <a:t>is the lead organisation supporting a national vision for </a:t>
            </a:r>
            <a:r>
              <a:rPr lang="en-AU" dirty="0" err="1">
                <a:solidFill>
                  <a:schemeClr val="accent6">
                    <a:lumMod val="75000"/>
                  </a:schemeClr>
                </a:solidFill>
              </a:rPr>
              <a:t>eHealth</a:t>
            </a:r>
            <a:r>
              <a:rPr lang="en-AU" dirty="0">
                <a:solidFill>
                  <a:schemeClr val="accent6">
                    <a:lumMod val="75000"/>
                  </a:schemeClr>
                </a:solidFill>
              </a:rPr>
              <a:t> for Australia. Its purpose is </a:t>
            </a:r>
            <a:r>
              <a:rPr lang="en-AU" dirty="0" smtClean="0">
                <a:solidFill>
                  <a:schemeClr val="accent6">
                    <a:lumMod val="75000"/>
                  </a:schemeClr>
                </a:solidFill>
              </a:rPr>
              <a:t>to lead </a:t>
            </a:r>
            <a:r>
              <a:rPr lang="en-AU" dirty="0">
                <a:solidFill>
                  <a:schemeClr val="accent6">
                    <a:lumMod val="75000"/>
                  </a:schemeClr>
                </a:solidFill>
              </a:rPr>
              <a:t>the uptake of </a:t>
            </a:r>
            <a:r>
              <a:rPr lang="en-AU" dirty="0" err="1">
                <a:solidFill>
                  <a:schemeClr val="accent6">
                    <a:lumMod val="75000"/>
                  </a:schemeClr>
                </a:solidFill>
              </a:rPr>
              <a:t>eHealth</a:t>
            </a:r>
            <a:r>
              <a:rPr lang="en-AU" dirty="0">
                <a:solidFill>
                  <a:schemeClr val="accent6">
                    <a:lumMod val="75000"/>
                  </a:schemeClr>
                </a:solidFill>
              </a:rPr>
              <a:t> solutions of national significance for </a:t>
            </a:r>
            <a:r>
              <a:rPr lang="en-AU" dirty="0" smtClean="0">
                <a:solidFill>
                  <a:schemeClr val="accent6">
                    <a:lumMod val="75000"/>
                  </a:schemeClr>
                </a:solidFill>
              </a:rPr>
              <a:t>Australia </a:t>
            </a:r>
            <a:r>
              <a:rPr lang="en-AU" dirty="0">
                <a:solidFill>
                  <a:schemeClr val="accent6">
                    <a:lumMod val="75000"/>
                  </a:schemeClr>
                </a:solidFill>
              </a:rPr>
              <a:t>and progress and accelerate their adoption </a:t>
            </a:r>
            <a:r>
              <a:rPr lang="en-AU" dirty="0" smtClean="0">
                <a:solidFill>
                  <a:schemeClr val="accent6">
                    <a:lumMod val="75000"/>
                  </a:schemeClr>
                </a:solidFill>
              </a:rPr>
              <a:t>through the </a:t>
            </a:r>
            <a:r>
              <a:rPr lang="en-AU" dirty="0">
                <a:solidFill>
                  <a:schemeClr val="accent6">
                    <a:lumMod val="75000"/>
                  </a:schemeClr>
                </a:solidFill>
              </a:rPr>
              <a:t>health system.</a:t>
            </a:r>
          </a:p>
          <a:p>
            <a:pPr lvl="1" indent="-249193" defTabSz="1279295" eaLnBrk="0" hangingPunct="0">
              <a:lnSpc>
                <a:spcPct val="100000"/>
              </a:lnSpc>
              <a:spcBef>
                <a:spcPct val="20000"/>
              </a:spcBef>
              <a:spcAft>
                <a:spcPct val="0"/>
              </a:spcAft>
              <a:buFont typeface="Arial" pitchFamily="34" charset="0"/>
              <a:buChar char="•"/>
            </a:pPr>
            <a:r>
              <a:rPr lang="en-AU" dirty="0" err="1" smtClean="0">
                <a:solidFill>
                  <a:schemeClr val="accent6">
                    <a:lumMod val="75000"/>
                  </a:schemeClr>
                </a:solidFill>
              </a:rPr>
              <a:t>NeHTA</a:t>
            </a:r>
            <a:r>
              <a:rPr lang="en-AU" dirty="0" smtClean="0">
                <a:solidFill>
                  <a:schemeClr val="accent6">
                    <a:lumMod val="75000"/>
                  </a:schemeClr>
                </a:solidFill>
              </a:rPr>
              <a:t> </a:t>
            </a:r>
            <a:r>
              <a:rPr lang="en-AU" dirty="0">
                <a:solidFill>
                  <a:schemeClr val="accent6">
                    <a:lumMod val="75000"/>
                  </a:schemeClr>
                </a:solidFill>
              </a:rPr>
              <a:t>is jointly funded by the Australian </a:t>
            </a:r>
            <a:r>
              <a:rPr lang="en-AU" dirty="0" smtClean="0">
                <a:solidFill>
                  <a:schemeClr val="accent6">
                    <a:lumMod val="75000"/>
                  </a:schemeClr>
                </a:solidFill>
              </a:rPr>
              <a:t>Government and </a:t>
            </a:r>
            <a:r>
              <a:rPr lang="en-AU" dirty="0">
                <a:solidFill>
                  <a:schemeClr val="accent6">
                    <a:lumMod val="75000"/>
                  </a:schemeClr>
                </a:solidFill>
              </a:rPr>
              <a:t>all State and Territory Governments.</a:t>
            </a:r>
          </a:p>
        </p:txBody>
      </p:sp>
      <p:sp>
        <p:nvSpPr>
          <p:cNvPr id="3" name="Text Placeholder 2"/>
          <p:cNvSpPr>
            <a:spLocks noGrp="1"/>
          </p:cNvSpPr>
          <p:nvPr>
            <p:ph type="body" sz="quarter" idx="13"/>
          </p:nvPr>
        </p:nvSpPr>
        <p:spPr/>
        <p:txBody>
          <a:bodyPr/>
          <a:lstStyle/>
          <a:p>
            <a:r>
              <a:rPr lang="en-AU" dirty="0" smtClean="0"/>
              <a:t>National </a:t>
            </a:r>
            <a:r>
              <a:rPr lang="en-AU" dirty="0" err="1" smtClean="0"/>
              <a:t>eHealth</a:t>
            </a:r>
            <a:r>
              <a:rPr lang="en-AU" dirty="0" smtClean="0"/>
              <a:t> Transition Authority (</a:t>
            </a:r>
            <a:r>
              <a:rPr lang="en-AU" dirty="0" err="1" smtClean="0"/>
              <a:t>NeHTA</a:t>
            </a:r>
            <a:r>
              <a:rPr lang="en-AU" dirty="0" smtClean="0"/>
              <a:t>)</a:t>
            </a:r>
          </a:p>
          <a:p>
            <a:endParaRPr lang="en-AU" dirty="0"/>
          </a:p>
        </p:txBody>
      </p:sp>
      <p:pic>
        <p:nvPicPr>
          <p:cNvPr id="4098" name="Picture 2" descr="C:\CSIRO\Research\NBN DOHA Project\Reference Material\NeHTA Logo.JPG"/>
          <p:cNvPicPr>
            <a:picLocks noChangeAspect="1" noChangeArrowheads="1"/>
          </p:cNvPicPr>
          <p:nvPr/>
        </p:nvPicPr>
        <p:blipFill>
          <a:blip r:embed="rId2"/>
          <a:srcRect/>
          <a:stretch>
            <a:fillRect/>
          </a:stretch>
        </p:blipFill>
        <p:spPr bwMode="auto">
          <a:xfrm>
            <a:off x="6952633" y="1914525"/>
            <a:ext cx="2000250" cy="302895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0363" y="270000"/>
            <a:ext cx="8460000" cy="419113"/>
          </a:xfrm>
        </p:spPr>
        <p:txBody>
          <a:bodyPr/>
          <a:lstStyle/>
          <a:p>
            <a:r>
              <a:rPr lang="en-AU" sz="3200" dirty="0" smtClean="0"/>
              <a:t>National </a:t>
            </a:r>
            <a:r>
              <a:rPr lang="en-AU" sz="3200" dirty="0" err="1" smtClean="0"/>
              <a:t>eHealth</a:t>
            </a:r>
            <a:r>
              <a:rPr lang="en-AU" sz="3200" dirty="0" smtClean="0"/>
              <a:t> Transition Authority (</a:t>
            </a:r>
            <a:r>
              <a:rPr lang="en-AU" sz="3200" dirty="0" err="1" smtClean="0"/>
              <a:t>NeHTA</a:t>
            </a:r>
            <a:r>
              <a:rPr lang="en-AU" sz="3200" dirty="0" smtClean="0"/>
              <a:t>)</a:t>
            </a:r>
          </a:p>
          <a:p>
            <a:endParaRPr lang="en-AU" dirty="0"/>
          </a:p>
        </p:txBody>
      </p:sp>
      <p:pic>
        <p:nvPicPr>
          <p:cNvPr id="4" name="Content Placeholder 3" descr="C:\CSIRO\Research\NBN DOHA Project\Reference Material\NEHTA_Schematic.JPG"/>
          <p:cNvPicPr>
            <a:picLocks noGrp="1"/>
          </p:cNvPicPr>
          <p:nvPr>
            <p:ph idx="1"/>
          </p:nvPr>
        </p:nvPicPr>
        <p:blipFill>
          <a:blip r:embed="rId2"/>
          <a:srcRect/>
          <a:stretch>
            <a:fillRect/>
          </a:stretch>
        </p:blipFill>
        <p:spPr bwMode="auto">
          <a:xfrm>
            <a:off x="4518963" y="649356"/>
            <a:ext cx="3909469" cy="5302388"/>
          </a:xfrm>
          <a:prstGeom prst="rect">
            <a:avLst/>
          </a:prstGeom>
          <a:noFill/>
          <a:ln w="9525">
            <a:noFill/>
            <a:miter lim="800000"/>
            <a:headEnd/>
            <a:tailEnd/>
          </a:ln>
        </p:spPr>
      </p:pic>
      <p:sp>
        <p:nvSpPr>
          <p:cNvPr id="5" name="TextBox 4"/>
          <p:cNvSpPr txBox="1"/>
          <p:nvPr/>
        </p:nvSpPr>
        <p:spPr>
          <a:xfrm>
            <a:off x="360363" y="1577009"/>
            <a:ext cx="3774315" cy="2862322"/>
          </a:xfrm>
          <a:prstGeom prst="rect">
            <a:avLst/>
          </a:prstGeom>
          <a:noFill/>
        </p:spPr>
        <p:txBody>
          <a:bodyPr wrap="square" rtlCol="0">
            <a:spAutoFit/>
          </a:bodyPr>
          <a:lstStyle/>
          <a:p>
            <a:pPr marL="252000" lvl="1" indent="-252000">
              <a:buFont typeface="Arial" pitchFamily="34" charset="0"/>
              <a:buChar char="•"/>
            </a:pPr>
            <a:r>
              <a:rPr lang="en-AU" dirty="0" err="1" smtClean="0">
                <a:solidFill>
                  <a:schemeClr val="accent6">
                    <a:lumMod val="75000"/>
                  </a:schemeClr>
                </a:solidFill>
              </a:rPr>
              <a:t>NeHTA</a:t>
            </a:r>
            <a:r>
              <a:rPr lang="en-AU" dirty="0" smtClean="0">
                <a:solidFill>
                  <a:schemeClr val="accent6">
                    <a:lumMod val="75000"/>
                  </a:schemeClr>
                </a:solidFill>
              </a:rPr>
              <a:t> work collaboratively with consumers, healthcare providers, the healthcare industry, the information and communications technology industry, policy makers and funders towards a safe, secure and efficient health system that will deliver better health outcomes for all Australians.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771961"/>
            <a:ext cx="8043863" cy="1080000"/>
          </a:xfrm>
        </p:spPr>
        <p:txBody>
          <a:bodyPr/>
          <a:lstStyle/>
          <a:p>
            <a:r>
              <a:rPr lang="en-AU" dirty="0" smtClean="0"/>
              <a:t>The National Broadband Network Initiative (NBN)</a:t>
            </a:r>
          </a:p>
        </p:txBody>
      </p:sp>
      <p:sp>
        <p:nvSpPr>
          <p:cNvPr id="10" name="Text Placeholder 9"/>
          <p:cNvSpPr>
            <a:spLocks noGrp="1"/>
          </p:cNvSpPr>
          <p:nvPr>
            <p:ph type="body" sz="quarter" idx="17"/>
          </p:nvPr>
        </p:nvSpPr>
        <p:spPr/>
        <p:txBody>
          <a:bodyPr/>
          <a:lstStyle/>
          <a:p>
            <a:r>
              <a:rPr lang="en-AU" dirty="0" smtClean="0"/>
              <a:t>ICT Centre</a:t>
            </a:r>
          </a:p>
        </p:txBody>
      </p:sp>
      <p:pic>
        <p:nvPicPr>
          <p:cNvPr id="8" name="Picture 4" descr="http://a6.sphotos.ak.fbcdn.net/hphotos-ak-snc4/163413_479288597199_9445547199_5658562_8388607_n.jpg"/>
          <p:cNvPicPr>
            <a:picLocks noChangeAspect="1" noChangeArrowheads="1"/>
          </p:cNvPicPr>
          <p:nvPr/>
        </p:nvPicPr>
        <p:blipFill>
          <a:blip r:embed="rId2"/>
          <a:srcRect t="584" b="18508"/>
          <a:stretch>
            <a:fillRect/>
          </a:stretch>
        </p:blipFill>
        <p:spPr bwMode="auto">
          <a:xfrm>
            <a:off x="0" y="0"/>
            <a:ext cx="9144000" cy="3138057"/>
          </a:xfrm>
          <a:prstGeom prst="rect">
            <a:avLst/>
          </a:prstGeom>
          <a:noFill/>
          <a:ln w="9525">
            <a:noFill/>
            <a:miter lim="800000"/>
            <a:headEnd/>
            <a:tailEnd/>
          </a:ln>
        </p:spPr>
      </p:pic>
    </p:spTree>
    <p:extLst>
      <p:ext uri="{BB962C8B-B14F-4D97-AF65-F5344CB8AC3E}">
        <p14:creationId xmlns:p14="http://schemas.microsoft.com/office/powerpoint/2010/main" xmlns="" val="28368027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0" y="1011310"/>
            <a:ext cx="8460000" cy="4555650"/>
          </a:xfrm>
        </p:spPr>
        <p:txBody>
          <a:bodyPr/>
          <a:lstStyle/>
          <a:p>
            <a:pPr marL="252000" indent="-252000">
              <a:lnSpc>
                <a:spcPct val="100000"/>
              </a:lnSpc>
              <a:spcAft>
                <a:spcPts val="0"/>
              </a:spcAft>
              <a:buFont typeface="Arial" pitchFamily="34" charset="0"/>
              <a:buChar char="•"/>
            </a:pPr>
            <a:r>
              <a:rPr lang="en-AU" sz="2200" dirty="0" smtClean="0">
                <a:solidFill>
                  <a:schemeClr val="accent6">
                    <a:lumMod val="75000"/>
                  </a:schemeClr>
                </a:solidFill>
                <a:ea typeface="ヒラギノ角ゴ Pro W3" pitchFamily="-112" charset="-128"/>
                <a:cs typeface="ヒラギノ角ゴ Pro W3"/>
              </a:rPr>
              <a:t>The National Broadband Network (NBN) is a national wholesale-only, open-access data network under development in Australia. Up to one gigabit per second connections are sold to retail service providers (RSP), who then sell Internet access and other services to consumers. </a:t>
            </a:r>
          </a:p>
          <a:p>
            <a:pPr marL="252000" indent="-252000">
              <a:lnSpc>
                <a:spcPct val="100000"/>
              </a:lnSpc>
              <a:spcAft>
                <a:spcPts val="0"/>
              </a:spcAft>
              <a:buFont typeface="Arial" pitchFamily="34" charset="0"/>
              <a:buChar char="•"/>
            </a:pPr>
            <a:r>
              <a:rPr lang="en-AU" sz="2200" dirty="0" smtClean="0">
                <a:solidFill>
                  <a:schemeClr val="accent6">
                    <a:lumMod val="75000"/>
                  </a:schemeClr>
                </a:solidFill>
                <a:ea typeface="ヒラギノ角ゴ Pro W3" pitchFamily="-112" charset="-128"/>
                <a:cs typeface="ヒラギノ角ゴ Pro W3"/>
              </a:rPr>
              <a:t>The network is estimated to cost A$35.9 billion to construct over a 10-year period, including an Australian Government investment of A$27.5 billion. </a:t>
            </a:r>
          </a:p>
          <a:p>
            <a:pPr marL="252000" indent="-252000">
              <a:lnSpc>
                <a:spcPct val="100000"/>
              </a:lnSpc>
              <a:spcAft>
                <a:spcPts val="0"/>
              </a:spcAft>
              <a:buFont typeface="Arial" pitchFamily="34" charset="0"/>
              <a:buChar char="•"/>
            </a:pPr>
            <a:r>
              <a:rPr lang="en-AU" sz="2200" dirty="0" smtClean="0">
                <a:solidFill>
                  <a:schemeClr val="accent6">
                    <a:lumMod val="75000"/>
                  </a:schemeClr>
                </a:solidFill>
                <a:ea typeface="ヒラギノ角ゴ Pro W3" pitchFamily="-112" charset="-128"/>
                <a:cs typeface="ヒラギノ角ゴ Pro W3"/>
              </a:rPr>
              <a:t>The build cost has been a key point of debate. NBN Co, a government-owned corporation, was established to design, build and operate the NBN, and construction began with a trial rollout in Tasmania in July 2010. </a:t>
            </a:r>
          </a:p>
          <a:p>
            <a:pPr marL="252000" indent="-252000">
              <a:lnSpc>
                <a:spcPct val="100000"/>
              </a:lnSpc>
              <a:spcAft>
                <a:spcPts val="0"/>
              </a:spcAft>
              <a:buFont typeface="Arial" pitchFamily="34" charset="0"/>
              <a:buChar char="•"/>
            </a:pPr>
            <a:r>
              <a:rPr lang="en-AU" sz="2200" dirty="0" smtClean="0">
                <a:solidFill>
                  <a:schemeClr val="accent6">
                    <a:lumMod val="75000"/>
                  </a:schemeClr>
                </a:solidFill>
                <a:ea typeface="ヒラギノ角ゴ Pro W3" pitchFamily="-112" charset="-128"/>
                <a:cs typeface="ヒラギノ角ゴ Pro W3"/>
              </a:rPr>
              <a:t>The mainland rollout began with five first-release sites with the first services connected in April 2011.</a:t>
            </a:r>
          </a:p>
        </p:txBody>
      </p:sp>
      <p:sp>
        <p:nvSpPr>
          <p:cNvPr id="3" name="Text Placeholder 2"/>
          <p:cNvSpPr>
            <a:spLocks noGrp="1"/>
          </p:cNvSpPr>
          <p:nvPr>
            <p:ph type="body" sz="quarter" idx="13"/>
          </p:nvPr>
        </p:nvSpPr>
        <p:spPr/>
        <p:txBody>
          <a:bodyPr/>
          <a:lstStyle/>
          <a:p>
            <a:r>
              <a:rPr lang="en-US" dirty="0" smtClean="0"/>
              <a:t>National Broadband Network Initiative</a:t>
            </a:r>
            <a:endParaRPr lang="en-A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60363" y="269875"/>
            <a:ext cx="8459787" cy="657225"/>
          </a:xfrm>
        </p:spPr>
        <p:txBody>
          <a:bodyPr/>
          <a:lstStyle/>
          <a:p>
            <a:r>
              <a:rPr lang="en-AU" sz="3200" dirty="0" smtClean="0">
                <a:latin typeface="Arial" charset="0"/>
                <a:ea typeface="ＭＳ Ｐゴシック" charset="0"/>
                <a:cs typeface="ＭＳ Ｐゴシック" charset="0"/>
              </a:rPr>
              <a:t>Snapper: A </a:t>
            </a:r>
            <a:r>
              <a:rPr lang="en-AU" sz="3200" dirty="0">
                <a:latin typeface="Arial" charset="0"/>
                <a:ea typeface="ＭＳ Ｐゴシック" charset="0"/>
                <a:cs typeface="ＭＳ Ｐゴシック" charset="0"/>
              </a:rPr>
              <a:t>mapping tool for </a:t>
            </a:r>
            <a:r>
              <a:rPr lang="en-AU" sz="3200" dirty="0" smtClean="0">
                <a:latin typeface="Arial" charset="0"/>
                <a:ea typeface="ＭＳ Ｐゴシック" charset="0"/>
                <a:cs typeface="ＭＳ Ｐゴシック" charset="0"/>
              </a:rPr>
              <a:t>SNOMED CT</a:t>
            </a:r>
            <a:endParaRPr lang="en-US" sz="3200" dirty="0">
              <a:latin typeface="Arial" charset="0"/>
              <a:ea typeface="ＭＳ Ｐゴシック" charset="0"/>
              <a:cs typeface="ＭＳ Ｐゴシック" charset="0"/>
            </a:endParaRPr>
          </a:p>
        </p:txBody>
      </p:sp>
      <p:pic>
        <p:nvPicPr>
          <p:cNvPr id="50181" name="Picture 4" descr="Snapper_MorphineAllergy2"/>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 xmlns:a14="http://schemas.microsoft.com/office/drawing/2010/main" val="0"/>
              </a:ext>
            </a:extLst>
          </a:blip>
          <a:srcRect/>
          <a:stretch>
            <a:fillRect/>
          </a:stretch>
        </p:blipFill>
        <p:spPr bwMode="auto">
          <a:xfrm>
            <a:off x="355600" y="807969"/>
            <a:ext cx="8153400" cy="529907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pic>
      <p:grpSp>
        <p:nvGrpSpPr>
          <p:cNvPr id="19" name="Group 18"/>
          <p:cNvGrpSpPr/>
          <p:nvPr/>
        </p:nvGrpSpPr>
        <p:grpSpPr>
          <a:xfrm>
            <a:off x="0" y="477078"/>
            <a:ext cx="9015852" cy="5180673"/>
            <a:chOff x="0" y="477078"/>
            <a:chExt cx="9015852" cy="5180673"/>
          </a:xfrm>
        </p:grpSpPr>
        <p:sp>
          <p:nvSpPr>
            <p:cNvPr id="50182" name="Oval 5"/>
            <p:cNvSpPr>
              <a:spLocks noChangeArrowheads="1"/>
            </p:cNvSpPr>
            <p:nvPr/>
          </p:nvSpPr>
          <p:spPr bwMode="auto">
            <a:xfrm>
              <a:off x="5788464" y="656465"/>
              <a:ext cx="2578100" cy="3784600"/>
            </a:xfrm>
            <a:prstGeom prst="ellipse">
              <a:avLst/>
            </a:prstGeom>
            <a:noFill/>
            <a:ln w="38100">
              <a:solidFill>
                <a:schemeClr val="hlink"/>
              </a:solidFill>
              <a:round/>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Lst>
          </p:spPr>
          <p:txBody>
            <a:bodyPr wrap="none" anchor="ctr"/>
            <a:lstStyle/>
            <a:p>
              <a:endParaRPr lang="en-US"/>
            </a:p>
          </p:txBody>
        </p:sp>
        <p:sp>
          <p:nvSpPr>
            <p:cNvPr id="50183" name="Text Box 6"/>
            <p:cNvSpPr txBox="1">
              <a:spLocks noChangeArrowheads="1"/>
            </p:cNvSpPr>
            <p:nvPr/>
          </p:nvSpPr>
          <p:spPr bwMode="auto">
            <a:xfrm>
              <a:off x="7715689" y="477078"/>
              <a:ext cx="1300163" cy="70167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2000" dirty="0">
                  <a:solidFill>
                    <a:schemeClr val="hlink"/>
                  </a:solidFill>
                </a:rPr>
                <a:t>Search</a:t>
              </a:r>
            </a:p>
            <a:p>
              <a:pPr eaLnBrk="1" hangingPunct="1"/>
              <a:r>
                <a:rPr lang="en-AU" sz="2000" dirty="0">
                  <a:solidFill>
                    <a:schemeClr val="hlink"/>
                  </a:solidFill>
                </a:rPr>
                <a:t>SNOMED</a:t>
              </a:r>
            </a:p>
          </p:txBody>
        </p:sp>
        <p:sp>
          <p:nvSpPr>
            <p:cNvPr id="50184" name="Oval 9"/>
            <p:cNvSpPr>
              <a:spLocks noChangeArrowheads="1"/>
            </p:cNvSpPr>
            <p:nvPr/>
          </p:nvSpPr>
          <p:spPr bwMode="auto">
            <a:xfrm>
              <a:off x="355600" y="3368816"/>
              <a:ext cx="3060700" cy="1181100"/>
            </a:xfrm>
            <a:prstGeom prst="ellipse">
              <a:avLst/>
            </a:prstGeom>
            <a:noFill/>
            <a:ln w="38100">
              <a:solidFill>
                <a:schemeClr val="hlink"/>
              </a:solidFill>
              <a:round/>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Lst>
          </p:spPr>
          <p:txBody>
            <a:bodyPr wrap="none" anchor="ctr"/>
            <a:lstStyle/>
            <a:p>
              <a:endParaRPr lang="en-US"/>
            </a:p>
          </p:txBody>
        </p:sp>
        <p:sp>
          <p:nvSpPr>
            <p:cNvPr id="50185" name="Text Box 10"/>
            <p:cNvSpPr txBox="1">
              <a:spLocks noChangeArrowheads="1"/>
            </p:cNvSpPr>
            <p:nvPr/>
          </p:nvSpPr>
          <p:spPr bwMode="auto">
            <a:xfrm>
              <a:off x="703472" y="3949221"/>
              <a:ext cx="2389188" cy="39687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2000" dirty="0">
                  <a:solidFill>
                    <a:schemeClr val="hlink"/>
                  </a:solidFill>
                </a:rPr>
                <a:t>Expression building</a:t>
              </a:r>
            </a:p>
          </p:txBody>
        </p:sp>
        <p:sp>
          <p:nvSpPr>
            <p:cNvPr id="50186" name="Oval 11"/>
            <p:cNvSpPr>
              <a:spLocks noChangeArrowheads="1"/>
            </p:cNvSpPr>
            <p:nvPr/>
          </p:nvSpPr>
          <p:spPr bwMode="auto">
            <a:xfrm>
              <a:off x="825500" y="4830424"/>
              <a:ext cx="7581900" cy="812800"/>
            </a:xfrm>
            <a:prstGeom prst="ellipse">
              <a:avLst/>
            </a:prstGeom>
            <a:noFill/>
            <a:ln w="38100">
              <a:solidFill>
                <a:schemeClr val="hlink"/>
              </a:solidFill>
              <a:round/>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Lst>
          </p:spPr>
          <p:txBody>
            <a:bodyPr wrap="none" anchor="ctr"/>
            <a:lstStyle/>
            <a:p>
              <a:endParaRPr lang="en-US"/>
            </a:p>
          </p:txBody>
        </p:sp>
        <p:sp>
          <p:nvSpPr>
            <p:cNvPr id="50187" name="Text Box 12"/>
            <p:cNvSpPr txBox="1">
              <a:spLocks noChangeArrowheads="1"/>
            </p:cNvSpPr>
            <p:nvPr/>
          </p:nvSpPr>
          <p:spPr bwMode="auto">
            <a:xfrm>
              <a:off x="3665045" y="5257641"/>
              <a:ext cx="3737113" cy="40011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2000" dirty="0" smtClean="0">
                  <a:solidFill>
                    <a:schemeClr val="hlink"/>
                  </a:solidFill>
                </a:rPr>
                <a:t>Browse SNOMED</a:t>
              </a:r>
              <a:endParaRPr lang="en-AU" sz="2000" dirty="0">
                <a:solidFill>
                  <a:schemeClr val="hlink"/>
                </a:solidFill>
              </a:endParaRPr>
            </a:p>
          </p:txBody>
        </p:sp>
        <p:sp>
          <p:nvSpPr>
            <p:cNvPr id="50188" name="Text Box 8"/>
            <p:cNvSpPr txBox="1">
              <a:spLocks noChangeArrowheads="1"/>
            </p:cNvSpPr>
            <p:nvPr/>
          </p:nvSpPr>
          <p:spPr bwMode="auto">
            <a:xfrm>
              <a:off x="0" y="1357313"/>
              <a:ext cx="1158875" cy="39687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2000">
                  <a:solidFill>
                    <a:schemeClr val="hlink"/>
                  </a:solidFill>
                </a:rPr>
                <a:t>Mapping</a:t>
              </a:r>
            </a:p>
          </p:txBody>
        </p:sp>
        <p:sp>
          <p:nvSpPr>
            <p:cNvPr id="50189" name="Oval 7"/>
            <p:cNvSpPr>
              <a:spLocks noChangeArrowheads="1"/>
            </p:cNvSpPr>
            <p:nvPr/>
          </p:nvSpPr>
          <p:spPr bwMode="auto">
            <a:xfrm>
              <a:off x="1588" y="1589088"/>
              <a:ext cx="6210300" cy="2260600"/>
            </a:xfrm>
            <a:prstGeom prst="ellipse">
              <a:avLst/>
            </a:prstGeom>
            <a:noFill/>
            <a:ln w="38100">
              <a:solidFill>
                <a:schemeClr val="hlink"/>
              </a:solidFill>
              <a:round/>
              <a:headEnd/>
              <a:tailEnd/>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Lst>
          </p:spPr>
          <p:txBody>
            <a:bodyPr wrap="none" anchor="ctr"/>
            <a:lstStyle/>
            <a:p>
              <a:endParaRPr lang="en-US"/>
            </a:p>
          </p:txBody>
        </p:sp>
      </p:grpSp>
      <p:pic>
        <p:nvPicPr>
          <p:cNvPr id="18" name="Picture 5" descr="ExpressionEditor[1]"/>
          <p:cNvPicPr>
            <a:picLocks noChangeAspect="1" noChangeArrowheads="1"/>
          </p:cNvPicPr>
          <p:nvPr/>
        </p:nvPicPr>
        <p:blipFill>
          <a:blip r:embed="rId3" cstate="print"/>
          <a:srcRect/>
          <a:stretch>
            <a:fillRect/>
          </a:stretch>
        </p:blipFill>
        <p:spPr bwMode="auto">
          <a:xfrm>
            <a:off x="703472" y="3545028"/>
            <a:ext cx="8181975" cy="2009775"/>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 xmlns:p14="http://schemas.microsoft.com/office/powerpoint/2010/main" val="138664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0" y="1170334"/>
            <a:ext cx="8460000" cy="4555650"/>
          </a:xfrm>
        </p:spPr>
        <p:txBody>
          <a:bodyPr/>
          <a:lstStyle/>
          <a:p>
            <a:pPr marL="252000" indent="-252000">
              <a:lnSpc>
                <a:spcPct val="100000"/>
              </a:lnSpc>
              <a:spcAft>
                <a:spcPts val="0"/>
              </a:spcAft>
              <a:buFont typeface="Arial" pitchFamily="34" charset="0"/>
              <a:buChar char="•"/>
            </a:pPr>
            <a:r>
              <a:rPr lang="en-AU" dirty="0" smtClean="0">
                <a:solidFill>
                  <a:schemeClr val="accent6">
                    <a:lumMod val="75000"/>
                  </a:schemeClr>
                </a:solidFill>
                <a:ea typeface="ヒラギノ角ゴ Pro W3" pitchFamily="-112" charset="-128"/>
                <a:cs typeface="ヒラギノ角ゴ Pro W3"/>
              </a:rPr>
              <a:t>The fibre to the premises (FTTP) rollout is planned to reach approximately 93 percent of the population by June 2021. </a:t>
            </a:r>
          </a:p>
          <a:p>
            <a:pPr marL="252000" indent="-252000">
              <a:lnSpc>
                <a:spcPct val="100000"/>
              </a:lnSpc>
              <a:spcAft>
                <a:spcPts val="0"/>
              </a:spcAft>
              <a:buFont typeface="Arial" pitchFamily="34" charset="0"/>
              <a:buChar char="•"/>
            </a:pPr>
            <a:r>
              <a:rPr lang="en-AU" dirty="0" smtClean="0">
                <a:solidFill>
                  <a:schemeClr val="accent6">
                    <a:lumMod val="75000"/>
                  </a:schemeClr>
                </a:solidFill>
                <a:ea typeface="ヒラギノ角ゴ Pro W3" pitchFamily="-112" charset="-128"/>
                <a:cs typeface="ヒラギノ角ゴ Pro W3"/>
              </a:rPr>
              <a:t>Construction of the fixed wireless network began in 2011 and delivered its first services in 2012, and will be completed by 2015.</a:t>
            </a:r>
          </a:p>
          <a:p>
            <a:pPr marL="252000" indent="-252000">
              <a:lnSpc>
                <a:spcPct val="100000"/>
              </a:lnSpc>
              <a:spcAft>
                <a:spcPts val="0"/>
              </a:spcAft>
              <a:buFont typeface="Arial" pitchFamily="34" charset="0"/>
              <a:buChar char="•"/>
            </a:pPr>
            <a:r>
              <a:rPr lang="en-AU" dirty="0" smtClean="0">
                <a:solidFill>
                  <a:schemeClr val="accent6">
                    <a:lumMod val="75000"/>
                  </a:schemeClr>
                </a:solidFill>
                <a:ea typeface="ヒラギノ角ゴ Pro W3" pitchFamily="-112" charset="-128"/>
                <a:cs typeface="ヒラギノ角ゴ Pro W3"/>
              </a:rPr>
              <a:t> Two satellites will be launched by 2015. The network will gradually replace the copper network, owned by Telstra and currently used for most telephony and data services. </a:t>
            </a:r>
          </a:p>
          <a:p>
            <a:pPr marL="252000" indent="-252000">
              <a:lnSpc>
                <a:spcPct val="100000"/>
              </a:lnSpc>
              <a:spcAft>
                <a:spcPts val="0"/>
              </a:spcAft>
              <a:buFont typeface="Arial" pitchFamily="34" charset="0"/>
              <a:buChar char="•"/>
            </a:pPr>
            <a:r>
              <a:rPr lang="en-AU" dirty="0" smtClean="0">
                <a:solidFill>
                  <a:schemeClr val="accent6">
                    <a:lumMod val="75000"/>
                  </a:schemeClr>
                </a:solidFill>
                <a:ea typeface="ヒラギノ角ゴ Pro W3" pitchFamily="-112" charset="-128"/>
                <a:cs typeface="ヒラギノ角ゴ Pro W3"/>
              </a:rPr>
              <a:t>As part of an agreement with NBN Co, Telstra will move its customers to the NBN, and lease access to its exchange space and extensive network ducting to assist in the rollout.</a:t>
            </a:r>
          </a:p>
          <a:p>
            <a:pPr marL="252000" indent="-252000">
              <a:lnSpc>
                <a:spcPct val="100000"/>
              </a:lnSpc>
              <a:spcAft>
                <a:spcPts val="0"/>
              </a:spcAft>
            </a:pPr>
            <a:endParaRPr lang="en-AU" sz="2200" dirty="0" smtClean="0">
              <a:solidFill>
                <a:srgbClr val="000000"/>
              </a:solidFill>
              <a:ea typeface="ヒラギノ角ゴ Pro W3" pitchFamily="-112" charset="-128"/>
              <a:cs typeface="ヒラギノ角ゴ Pro W3"/>
            </a:endParaRPr>
          </a:p>
        </p:txBody>
      </p:sp>
      <p:sp>
        <p:nvSpPr>
          <p:cNvPr id="3" name="Text Placeholder 2"/>
          <p:cNvSpPr>
            <a:spLocks noGrp="1"/>
          </p:cNvSpPr>
          <p:nvPr>
            <p:ph type="body" sz="quarter" idx="13"/>
          </p:nvPr>
        </p:nvSpPr>
        <p:spPr/>
        <p:txBody>
          <a:bodyPr/>
          <a:lstStyle/>
          <a:p>
            <a:r>
              <a:rPr lang="en-US" dirty="0" smtClean="0"/>
              <a:t>National Broadband Network Initiative</a:t>
            </a:r>
            <a:endParaRPr lang="en-AU" dirty="0" smtClean="0"/>
          </a:p>
          <a:p>
            <a:endParaRPr lang="en-A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94.JPG"/>
          <p:cNvPicPr>
            <a:picLocks noChangeAspect="1"/>
          </p:cNvPicPr>
          <p:nvPr/>
        </p:nvPicPr>
        <p:blipFill rotWithShape="1">
          <a:blip r:embed="rId3">
            <a:extLst>
              <a:ext uri="{28A0092B-C50C-407E-A947-70E740481C1C}">
                <a14:useLocalDpi xmlns="" xmlns:a14="http://schemas.microsoft.com/office/drawing/2010/main" xmlns:mv="urn:schemas-microsoft-com:mac:vml" xmlns:mc="http://schemas.openxmlformats.org/markup-compatibility/2006" val="0"/>
              </a:ext>
            </a:extLst>
          </a:blip>
          <a:srcRect l="5208" t="30621" r="5335" b="26405"/>
          <a:stretch/>
        </p:blipFill>
        <p:spPr>
          <a:xfrm>
            <a:off x="0" y="0"/>
            <a:ext cx="9144000" cy="3294462"/>
          </a:xfrm>
          <a:prstGeom prst="rect">
            <a:avLst/>
          </a:prstGeom>
        </p:spPr>
      </p:pic>
      <p:sp>
        <p:nvSpPr>
          <p:cNvPr id="11" name="Text Placeholder 10"/>
          <p:cNvSpPr>
            <a:spLocks noGrp="1"/>
          </p:cNvSpPr>
          <p:nvPr>
            <p:ph type="body" sz="quarter" idx="13"/>
          </p:nvPr>
        </p:nvSpPr>
        <p:spPr>
          <a:xfrm>
            <a:off x="331422" y="3387225"/>
            <a:ext cx="8641496" cy="2138929"/>
          </a:xfrm>
        </p:spPr>
        <p:txBody>
          <a:bodyPr rtlCol="0"/>
          <a:lstStyle/>
          <a:p>
            <a:pPr eaLnBrk="1" fontAlgn="auto" hangingPunct="1">
              <a:lnSpc>
                <a:spcPct val="100000"/>
              </a:lnSpc>
              <a:spcBef>
                <a:spcPts val="0"/>
              </a:spcBef>
              <a:buFont typeface="Arial"/>
              <a:buNone/>
              <a:defRPr/>
            </a:pPr>
            <a:r>
              <a:rPr lang="en-US" dirty="0" smtClean="0"/>
              <a:t>Patient centric – Personally controlled</a:t>
            </a:r>
            <a:br>
              <a:rPr lang="en-US" dirty="0" smtClean="0"/>
            </a:br>
            <a:r>
              <a:rPr lang="en-US" dirty="0" smtClean="0"/>
              <a:t>Key Design Features</a:t>
            </a:r>
          </a:p>
          <a:p>
            <a:pPr eaLnBrk="1" fontAlgn="auto" hangingPunct="1">
              <a:lnSpc>
                <a:spcPct val="100000"/>
              </a:lnSpc>
              <a:spcBef>
                <a:spcPts val="0"/>
              </a:spcBef>
              <a:buFont typeface="Arial"/>
              <a:buNone/>
              <a:defRPr/>
            </a:pPr>
            <a:r>
              <a:rPr lang="en-US" dirty="0" smtClean="0"/>
              <a:t>Phased implementation</a:t>
            </a:r>
          </a:p>
          <a:p>
            <a:pPr eaLnBrk="1" fontAlgn="auto" hangingPunct="1">
              <a:lnSpc>
                <a:spcPct val="100000"/>
              </a:lnSpc>
              <a:spcBef>
                <a:spcPts val="0"/>
              </a:spcBef>
              <a:buFont typeface="Arial"/>
              <a:buNone/>
              <a:defRPr/>
            </a:pPr>
            <a:r>
              <a:rPr lang="en-US" dirty="0" smtClean="0"/>
              <a:t>Lead implementation sites</a:t>
            </a:r>
          </a:p>
          <a:p>
            <a:pPr eaLnBrk="1" fontAlgn="auto" hangingPunct="1">
              <a:lnSpc>
                <a:spcPct val="100000"/>
              </a:lnSpc>
              <a:spcBef>
                <a:spcPts val="0"/>
              </a:spcBef>
              <a:buFont typeface="Arial"/>
              <a:buNone/>
              <a:defRPr/>
            </a:pPr>
            <a:r>
              <a:rPr lang="en-US" dirty="0" smtClean="0"/>
              <a:t>Market readiness</a:t>
            </a:r>
          </a:p>
          <a:p>
            <a:pPr eaLnBrk="1" fontAlgn="auto" hangingPunct="1">
              <a:lnSpc>
                <a:spcPct val="100000"/>
              </a:lnSpc>
              <a:spcBef>
                <a:spcPts val="0"/>
              </a:spcBef>
              <a:buFont typeface="Arial"/>
              <a:buNone/>
              <a:defRPr/>
            </a:pPr>
            <a:r>
              <a:rPr lang="en-US" dirty="0" smtClean="0"/>
              <a:t>1</a:t>
            </a:r>
            <a:r>
              <a:rPr lang="en-US" baseline="30000" dirty="0" smtClean="0"/>
              <a:t>st</a:t>
            </a:r>
            <a:r>
              <a:rPr lang="en-US" dirty="0" smtClean="0"/>
              <a:t> of July 2012 and beyond</a:t>
            </a:r>
          </a:p>
          <a:p>
            <a:pPr eaLnBrk="1" fontAlgn="auto" hangingPunct="1">
              <a:spcBef>
                <a:spcPts val="0"/>
              </a:spcBef>
              <a:spcAft>
                <a:spcPts val="567"/>
              </a:spcAft>
              <a:buFont typeface="Arial"/>
              <a:buNone/>
              <a:defRPr/>
            </a:pPr>
            <a:endParaRPr lang="en-AU" dirty="0"/>
          </a:p>
        </p:txBody>
      </p:sp>
      <p:sp>
        <p:nvSpPr>
          <p:cNvPr id="10" name="Text Placeholder 9"/>
          <p:cNvSpPr>
            <a:spLocks noGrp="1"/>
          </p:cNvSpPr>
          <p:nvPr>
            <p:ph type="body" sz="quarter" idx="17"/>
          </p:nvPr>
        </p:nvSpPr>
        <p:spPr>
          <a:xfrm>
            <a:off x="331422" y="5625959"/>
            <a:ext cx="1316400" cy="144000"/>
          </a:xfrm>
        </p:spPr>
        <p:txBody>
          <a:bodyPr/>
          <a:lstStyle/>
          <a:p>
            <a:r>
              <a:rPr lang="en-AU" dirty="0" smtClean="0"/>
              <a:t> CSIRO </a:t>
            </a:r>
            <a:r>
              <a:rPr lang="en-AU" dirty="0" err="1" smtClean="0"/>
              <a:t>ict</a:t>
            </a:r>
            <a:r>
              <a:rPr lang="en-AU" dirty="0" smtClean="0"/>
              <a:t> centre</a:t>
            </a:r>
          </a:p>
        </p:txBody>
      </p:sp>
      <p:sp>
        <p:nvSpPr>
          <p:cNvPr id="8" name="Title 7"/>
          <p:cNvSpPr>
            <a:spLocks noGrp="1"/>
          </p:cNvSpPr>
          <p:nvPr>
            <p:ph type="title"/>
          </p:nvPr>
        </p:nvSpPr>
        <p:spPr>
          <a:xfrm>
            <a:off x="360000" y="848152"/>
            <a:ext cx="8043863" cy="1624869"/>
          </a:xfrm>
        </p:spPr>
        <p:txBody>
          <a:bodyPr/>
          <a:lstStyle/>
          <a:p>
            <a:r>
              <a:rPr lang="en-AU" dirty="0" smtClean="0"/>
              <a:t>The Personally Controlled Electronic Health Record (PCEHR)</a:t>
            </a:r>
            <a:br>
              <a:rPr lang="en-AU" dirty="0" smtClean="0"/>
            </a:br>
            <a:r>
              <a:rPr lang="en-AU" sz="3200" dirty="0" smtClean="0"/>
              <a:t>:</a:t>
            </a:r>
            <a:r>
              <a:rPr lang="en-AU" dirty="0" smtClean="0"/>
              <a:t> </a:t>
            </a:r>
            <a:r>
              <a:rPr lang="en-AU" sz="3200" b="0" dirty="0" smtClean="0"/>
              <a:t>a $467m investment</a:t>
            </a:r>
          </a:p>
        </p:txBody>
      </p:sp>
      <p:sp>
        <p:nvSpPr>
          <p:cNvPr id="6" name="TextBox 5"/>
          <p:cNvSpPr txBox="1"/>
          <p:nvPr/>
        </p:nvSpPr>
        <p:spPr>
          <a:xfrm>
            <a:off x="360000" y="6003224"/>
            <a:ext cx="7697322" cy="923330"/>
          </a:xfrm>
          <a:prstGeom prst="rect">
            <a:avLst/>
          </a:prstGeom>
          <a:noFill/>
        </p:spPr>
        <p:txBody>
          <a:bodyPr wrap="square" rtlCol="0">
            <a:spAutoFit/>
          </a:bodyPr>
          <a:lstStyle/>
          <a:p>
            <a:r>
              <a:rPr lang="en-AU" b="1" dirty="0" smtClean="0"/>
              <a:t>Acknowledgement:</a:t>
            </a:r>
            <a:r>
              <a:rPr lang="en-AU" dirty="0" smtClean="0"/>
              <a:t> </a:t>
            </a:r>
            <a:r>
              <a:rPr lang="en-AU" i="1" dirty="0" smtClean="0">
                <a:solidFill>
                  <a:srgbClr val="0070C0"/>
                </a:solidFill>
              </a:rPr>
              <a:t>PCEHR Data and slides provided by Paul Madden, Deputy Secretary, Chief Information and Knowledge Officer, Department of Health and Ageing</a:t>
            </a:r>
          </a:p>
        </p:txBody>
      </p:sp>
    </p:spTree>
    <p:extLst>
      <p:ext uri="{BB962C8B-B14F-4D97-AF65-F5344CB8AC3E}">
        <p14:creationId xmlns="" xmlns:p14="http://schemas.microsoft.com/office/powerpoint/2010/main" xmlns:mv="urn:schemas-microsoft-com:mac:vml" xmlns:mc="http://schemas.openxmlformats.org/markup-compatibility/2006" val="28368027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The patient at the centre of the process:</a:t>
            </a:r>
            <a:br>
              <a:rPr lang="en-US" dirty="0" smtClean="0"/>
            </a:br>
            <a:r>
              <a:rPr lang="en-US" sz="2800" dirty="0" smtClean="0">
                <a:solidFill>
                  <a:srgbClr val="0070C0"/>
                </a:solidFill>
              </a:rPr>
              <a:t>Personal Control</a:t>
            </a:r>
            <a:endParaRPr lang="en-AU" sz="2800" dirty="0">
              <a:solidFill>
                <a:srgbClr val="0070C0"/>
              </a:solidFill>
            </a:endParaRPr>
          </a:p>
        </p:txBody>
      </p:sp>
      <p:pic>
        <p:nvPicPr>
          <p:cNvPr id="4" name="Content Placeholder 3"/>
          <p:cNvPicPr>
            <a:picLocks noGrp="1" noChangeAspect="1" noChangeArrowheads="1"/>
          </p:cNvPicPr>
          <p:nvPr>
            <p:ph idx="1"/>
          </p:nvPr>
        </p:nvPicPr>
        <p:blipFill>
          <a:blip r:embed="rId2"/>
          <a:srcRect l="6367" r="14621"/>
          <a:stretch>
            <a:fillRect/>
          </a:stretch>
        </p:blipFill>
        <p:spPr>
          <a:xfrm>
            <a:off x="39407" y="1276350"/>
            <a:ext cx="4728538" cy="4556125"/>
          </a:xfrm>
          <a:noFill/>
        </p:spPr>
      </p:pic>
      <p:sp>
        <p:nvSpPr>
          <p:cNvPr id="6" name="Content Placeholder 5"/>
          <p:cNvSpPr txBox="1">
            <a:spLocks/>
          </p:cNvSpPr>
          <p:nvPr/>
        </p:nvSpPr>
        <p:spPr>
          <a:xfrm>
            <a:off x="4505740" y="1917846"/>
            <a:ext cx="4586654" cy="2925763"/>
          </a:xfrm>
          <a:prstGeom prst="rect">
            <a:avLst/>
          </a:prstGeom>
        </p:spPr>
        <p:txBody>
          <a:bodyPr/>
          <a:lstStyle/>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Access information </a:t>
            </a:r>
          </a:p>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Set controls </a:t>
            </a:r>
          </a:p>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Authorise access</a:t>
            </a:r>
          </a:p>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Choose what information is published </a:t>
            </a:r>
          </a:p>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View activity history</a:t>
            </a:r>
          </a:p>
          <a:p>
            <a:pPr marL="452438" marR="0" lvl="0" indent="-276225" algn="l" defTabSz="457200" rtl="0" eaLnBrk="1" fontAlgn="base" latinLnBrk="0" hangingPunct="1">
              <a:lnSpc>
                <a:spcPct val="90000"/>
              </a:lnSpc>
              <a:spcBef>
                <a:spcPts val="600"/>
              </a:spcBef>
              <a:spcAft>
                <a:spcPct val="30000"/>
              </a:spcAft>
              <a:buClrTx/>
              <a:buSzTx/>
              <a:buFont typeface="Wingdings" pitchFamily="2" charset="2"/>
              <a:buChar char="Ø"/>
              <a:tabLst>
                <a:tab pos="539750" algn="l"/>
              </a:tabLst>
              <a:defRPr/>
            </a:pPr>
            <a:r>
              <a:rPr kumimoji="0" lang="en-AU" sz="2000" b="0" i="1" u="none" strike="noStrike" kern="1200" cap="none" spc="0" normalizeH="0" baseline="0" noProof="0" dirty="0" smtClean="0">
                <a:ln>
                  <a:noFill/>
                </a:ln>
                <a:solidFill>
                  <a:srgbClr val="006699"/>
                </a:solidFill>
                <a:effectLst/>
                <a:uLnTx/>
                <a:uFillTx/>
                <a:latin typeface="+mn-lt"/>
                <a:ea typeface="+mn-ea"/>
                <a:cs typeface="+mn-cs"/>
              </a:rPr>
              <a:t>Make enquiries and complaints</a:t>
            </a:r>
            <a:endParaRPr kumimoji="0" lang="en-US" sz="2000" b="0" i="0" u="none" strike="noStrike" kern="1200" cap="none" spc="0" normalizeH="0" baseline="0" noProof="0" dirty="0" smtClean="0">
              <a:ln>
                <a:noFill/>
              </a:ln>
              <a:solidFill>
                <a:srgbClr val="006699"/>
              </a:solidFill>
              <a:effectLst/>
              <a:uLnTx/>
              <a:uFillTx/>
              <a:latin typeface="+mn-lt"/>
              <a:ea typeface="+mn-ea"/>
              <a:cs typeface="+mn-cs"/>
            </a:endParaRPr>
          </a:p>
          <a:p>
            <a:pPr marL="452438" marR="0" lvl="0" indent="-276225" algn="l" defTabSz="457200" rtl="0" eaLnBrk="1" fontAlgn="base" latinLnBrk="0" hangingPunct="1">
              <a:lnSpc>
                <a:spcPct val="90000"/>
              </a:lnSpc>
              <a:spcBef>
                <a:spcPts val="600"/>
              </a:spcBef>
              <a:spcAft>
                <a:spcPts val="563"/>
              </a:spcAft>
              <a:buClrTx/>
              <a:buSzTx/>
              <a:buFontTx/>
              <a:buNone/>
              <a:tabLst>
                <a:tab pos="539750" algn="l"/>
              </a:tabLst>
              <a:defRPr/>
            </a:pPr>
            <a:endParaRPr kumimoji="0" lang="en-AU" sz="2400" b="0" i="0" u="none" strike="noStrike" kern="1200" cap="none" spc="0" normalizeH="0" baseline="0" noProof="0" dirty="0" smtClean="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sz="2800" dirty="0" smtClean="0"/>
              <a:t>The National Personally Controlled Electronic Health Record (PCEHR) Program – </a:t>
            </a:r>
            <a:r>
              <a:rPr lang="en-AU" sz="2800" dirty="0" smtClean="0">
                <a:solidFill>
                  <a:srgbClr val="0070C0"/>
                </a:solidFill>
              </a:rPr>
              <a:t>Key Design Features</a:t>
            </a:r>
            <a:endParaRPr lang="en-AU" sz="2800" dirty="0">
              <a:solidFill>
                <a:srgbClr val="0070C0"/>
              </a:solidFill>
            </a:endParaRPr>
          </a:p>
        </p:txBody>
      </p:sp>
      <p:sp>
        <p:nvSpPr>
          <p:cNvPr id="5" name="Content Placeholder 4"/>
          <p:cNvSpPr>
            <a:spLocks noGrp="1"/>
          </p:cNvSpPr>
          <p:nvPr>
            <p:ph idx="1"/>
          </p:nvPr>
        </p:nvSpPr>
        <p:spPr/>
        <p:txBody>
          <a:bodyPr/>
          <a:lstStyle/>
          <a:p>
            <a:pPr marL="252000" indent="-252000">
              <a:lnSpc>
                <a:spcPct val="100000"/>
              </a:lnSpc>
              <a:spcBef>
                <a:spcPts val="0"/>
              </a:spcBef>
              <a:spcAft>
                <a:spcPts val="0"/>
              </a:spcAft>
              <a:buFont typeface="Arial" pitchFamily="34" charset="0"/>
              <a:buChar char="•"/>
            </a:pPr>
            <a:r>
              <a:rPr lang="en-AU" sz="2200" b="1" dirty="0" smtClean="0">
                <a:solidFill>
                  <a:srgbClr val="000000"/>
                </a:solidFill>
                <a:ea typeface="ヒラギノ角ゴ Pro W3" pitchFamily="-112" charset="-128"/>
                <a:cs typeface="ヒラギノ角ゴ Pro W3"/>
              </a:rPr>
              <a:t>SYSTEM;</a:t>
            </a:r>
          </a:p>
          <a:p>
            <a:pPr marL="504000" lvl="1" indent="-252000">
              <a:lnSpc>
                <a:spcPct val="100000"/>
              </a:lnSpc>
              <a:spcAft>
                <a:spcPts val="0"/>
              </a:spcAft>
              <a:buFont typeface="Calibri" pitchFamily="34" charset="0"/>
              <a:buChar char="−"/>
            </a:pPr>
            <a:r>
              <a:rPr lang="en-AU" sz="2000" dirty="0"/>
              <a:t>National infrastructure</a:t>
            </a:r>
          </a:p>
          <a:p>
            <a:pPr marL="504000" lvl="1" indent="-252000">
              <a:lnSpc>
                <a:spcPct val="100000"/>
              </a:lnSpc>
              <a:spcAft>
                <a:spcPts val="0"/>
              </a:spcAft>
              <a:buFont typeface="Calibri" pitchFamily="34" charset="0"/>
              <a:buChar char="−"/>
            </a:pPr>
            <a:r>
              <a:rPr lang="en-AU" sz="2000" dirty="0"/>
              <a:t>Standards based – allowing integrated solutions</a:t>
            </a:r>
          </a:p>
          <a:p>
            <a:pPr marL="504000" lvl="1" indent="-252000">
              <a:lnSpc>
                <a:spcPct val="100000"/>
              </a:lnSpc>
              <a:spcAft>
                <a:spcPts val="0"/>
              </a:spcAft>
              <a:buFont typeface="Calibri" pitchFamily="34" charset="0"/>
              <a:buChar char="−"/>
            </a:pPr>
            <a:r>
              <a:rPr lang="en-AU" sz="2000" dirty="0"/>
              <a:t>Complementary to existing information systems</a:t>
            </a:r>
          </a:p>
          <a:p>
            <a:pPr marL="504000" lvl="1" indent="-252000">
              <a:lnSpc>
                <a:spcPct val="100000"/>
              </a:lnSpc>
              <a:spcAft>
                <a:spcPts val="0"/>
              </a:spcAft>
              <a:buFont typeface="Calibri" pitchFamily="34" charset="0"/>
              <a:buChar char="−"/>
            </a:pPr>
            <a:r>
              <a:rPr lang="en-AU" sz="2000" dirty="0"/>
              <a:t>Adoption when ready to connect and use national system</a:t>
            </a:r>
          </a:p>
          <a:p>
            <a:pPr marL="504000" lvl="1" indent="-252000">
              <a:lnSpc>
                <a:spcPct val="100000"/>
              </a:lnSpc>
              <a:spcAft>
                <a:spcPts val="0"/>
              </a:spcAft>
              <a:buFont typeface="Calibri" pitchFamily="34" charset="0"/>
              <a:buChar char="−"/>
            </a:pPr>
            <a:r>
              <a:rPr lang="en-AU" sz="2000" dirty="0"/>
              <a:t>Driving incremental </a:t>
            </a:r>
            <a:r>
              <a:rPr lang="en-AU" sz="2000" dirty="0" smtClean="0"/>
              <a:t>implementation</a:t>
            </a:r>
          </a:p>
          <a:p>
            <a:pPr marL="252000" indent="-252000">
              <a:lnSpc>
                <a:spcPct val="100000"/>
              </a:lnSpc>
              <a:spcBef>
                <a:spcPts val="0"/>
              </a:spcBef>
              <a:spcAft>
                <a:spcPts val="0"/>
              </a:spcAft>
              <a:buFont typeface="Arial" pitchFamily="34" charset="0"/>
              <a:buChar char="•"/>
            </a:pPr>
            <a:r>
              <a:rPr lang="en-AU" sz="2200" b="1" dirty="0" smtClean="0">
                <a:solidFill>
                  <a:srgbClr val="000000"/>
                </a:solidFill>
                <a:ea typeface="ヒラギノ角ゴ Pro W3" pitchFamily="-112" charset="-128"/>
                <a:cs typeface="ヒラギノ角ゴ Pro W3"/>
              </a:rPr>
              <a:t>PARTICIPATION;</a:t>
            </a:r>
          </a:p>
          <a:p>
            <a:pPr marL="504000" lvl="1" indent="-252000">
              <a:lnSpc>
                <a:spcPct val="100000"/>
              </a:lnSpc>
              <a:spcAft>
                <a:spcPts val="0"/>
              </a:spcAft>
              <a:buFont typeface="Calibri" pitchFamily="34" charset="0"/>
              <a:buChar char="−"/>
            </a:pPr>
            <a:r>
              <a:rPr lang="en-AU" sz="2000" dirty="0"/>
              <a:t>Voluntary / opt-in</a:t>
            </a:r>
          </a:p>
          <a:p>
            <a:pPr marL="504000" lvl="1" indent="-252000">
              <a:lnSpc>
                <a:spcPct val="100000"/>
              </a:lnSpc>
              <a:spcAft>
                <a:spcPts val="0"/>
              </a:spcAft>
              <a:buFont typeface="Calibri" pitchFamily="34" charset="0"/>
              <a:buChar char="−"/>
            </a:pPr>
            <a:r>
              <a:rPr lang="en-AU" sz="2000" dirty="0"/>
              <a:t>Self register or with assistance</a:t>
            </a:r>
          </a:p>
          <a:p>
            <a:pPr marL="504000" lvl="1" indent="-252000">
              <a:lnSpc>
                <a:spcPct val="100000"/>
              </a:lnSpc>
              <a:spcAft>
                <a:spcPts val="0"/>
              </a:spcAft>
              <a:buFont typeface="Calibri" pitchFamily="34" charset="0"/>
              <a:buChar char="−"/>
            </a:pPr>
            <a:r>
              <a:rPr lang="en-AU" sz="2000" dirty="0"/>
              <a:t>Consumer controlled access settings</a:t>
            </a:r>
          </a:p>
          <a:p>
            <a:pPr marL="504000" lvl="1" indent="-252000">
              <a:lnSpc>
                <a:spcPct val="100000"/>
              </a:lnSpc>
              <a:spcAft>
                <a:spcPts val="0"/>
              </a:spcAft>
              <a:buFont typeface="Calibri" pitchFamily="34" charset="0"/>
              <a:buChar char="−"/>
            </a:pPr>
            <a:r>
              <a:rPr lang="en-AU" sz="2000" dirty="0"/>
              <a:t>Self-entered and provider-entered clinical content</a:t>
            </a:r>
          </a:p>
          <a:p>
            <a:pPr marL="504000" lvl="1" indent="-252000">
              <a:lnSpc>
                <a:spcPct val="100000"/>
              </a:lnSpc>
              <a:spcAft>
                <a:spcPts val="0"/>
              </a:spcAft>
              <a:buFont typeface="Calibri" pitchFamily="34" charset="0"/>
              <a:buChar char="−"/>
            </a:pPr>
            <a:r>
              <a:rPr lang="en-AU" sz="2000" dirty="0"/>
              <a:t>Clinical content grows as you use </a:t>
            </a:r>
            <a:r>
              <a:rPr lang="en-AU" sz="2000" dirty="0" smtClean="0"/>
              <a:t>healthcare</a:t>
            </a:r>
            <a:endParaRPr lang="en-AU"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xfrm>
            <a:off x="451338" y="338215"/>
            <a:ext cx="8229600" cy="936625"/>
          </a:xfrm>
        </p:spPr>
        <p:txBody>
          <a:bodyPr/>
          <a:lstStyle/>
          <a:p>
            <a:pPr algn="l"/>
            <a:r>
              <a:rPr lang="en-AU" sz="3600" b="1" dirty="0" smtClean="0">
                <a:solidFill>
                  <a:srgbClr val="006699"/>
                </a:solidFill>
                <a:latin typeface="Calibri" pitchFamily="34" charset="0"/>
              </a:rPr>
              <a:t>Is Australia ready for the PCEHR?</a:t>
            </a:r>
            <a:endParaRPr lang="en-US" sz="3600" b="1" dirty="0" smtClean="0">
              <a:solidFill>
                <a:srgbClr val="006699"/>
              </a:solidFill>
              <a:latin typeface="Calibri" pitchFamily="34" charset="0"/>
            </a:endParaRPr>
          </a:p>
        </p:txBody>
      </p:sp>
      <p:sp>
        <p:nvSpPr>
          <p:cNvPr id="82948" name="Rectangle 4"/>
          <p:cNvSpPr>
            <a:spLocks noGrp="1" noChangeArrowheads="1"/>
          </p:cNvSpPr>
          <p:nvPr>
            <p:ph type="body" idx="1"/>
          </p:nvPr>
        </p:nvSpPr>
        <p:spPr>
          <a:xfrm>
            <a:off x="279060" y="1113183"/>
            <a:ext cx="8229600" cy="4525962"/>
          </a:xfrm>
        </p:spPr>
        <p:txBody>
          <a:bodyPr/>
          <a:lstStyle/>
          <a:p>
            <a:pPr marL="252000" indent="-252000">
              <a:spcBef>
                <a:spcPts val="0"/>
              </a:spcBef>
              <a:spcAft>
                <a:spcPts val="0"/>
              </a:spcAft>
              <a:buFont typeface="Arial" pitchFamily="34" charset="0"/>
              <a:buChar char="•"/>
            </a:pPr>
            <a:r>
              <a:rPr lang="en-AU" sz="2800" dirty="0" smtClean="0">
                <a:solidFill>
                  <a:srgbClr val="000000"/>
                </a:solidFill>
                <a:ea typeface="ヒラギノ角ゴ Pro W3" pitchFamily="-112" charset="-128"/>
                <a:cs typeface="ヒラギノ角ゴ Pro W3"/>
              </a:rPr>
              <a:t>Four in five Australians want to move from paper based records</a:t>
            </a:r>
          </a:p>
          <a:p>
            <a:pPr marL="252000" indent="-252000">
              <a:spcBef>
                <a:spcPts val="0"/>
              </a:spcBef>
              <a:spcAft>
                <a:spcPts val="0"/>
              </a:spcAft>
              <a:buFont typeface="Arial" pitchFamily="34" charset="0"/>
              <a:buChar char="•"/>
            </a:pPr>
            <a:r>
              <a:rPr lang="en-AU" sz="2800" dirty="0" smtClean="0">
                <a:solidFill>
                  <a:srgbClr val="000000"/>
                </a:solidFill>
                <a:ea typeface="ヒラギノ角ゴ Pro W3" pitchFamily="-112" charset="-128"/>
                <a:cs typeface="ヒラギノ角ゴ Pro W3"/>
              </a:rPr>
              <a:t>Most consumers believe they have knowledge required to use </a:t>
            </a:r>
            <a:r>
              <a:rPr lang="en-AU" sz="2800" dirty="0" err="1" smtClean="0">
                <a:solidFill>
                  <a:srgbClr val="000000"/>
                </a:solidFill>
                <a:ea typeface="ヒラギノ角ゴ Pro W3" pitchFamily="-112" charset="-128"/>
                <a:cs typeface="ヒラギノ角ゴ Pro W3"/>
              </a:rPr>
              <a:t>eHealth</a:t>
            </a:r>
            <a:r>
              <a:rPr lang="en-AU" sz="2800" dirty="0" smtClean="0">
                <a:solidFill>
                  <a:srgbClr val="000000"/>
                </a:solidFill>
                <a:ea typeface="ヒラギノ角ゴ Pro W3" pitchFamily="-112" charset="-128"/>
                <a:cs typeface="ヒラギノ角ゴ Pro W3"/>
              </a:rPr>
              <a:t> records</a:t>
            </a:r>
          </a:p>
          <a:p>
            <a:pPr marL="252000" indent="-252000">
              <a:spcBef>
                <a:spcPts val="0"/>
              </a:spcBef>
              <a:spcAft>
                <a:spcPts val="0"/>
              </a:spcAft>
              <a:buFont typeface="Arial" pitchFamily="34" charset="0"/>
              <a:buChar char="•"/>
            </a:pPr>
            <a:r>
              <a:rPr lang="en-US" altLang="ko-KR" sz="2800" dirty="0" smtClean="0">
                <a:solidFill>
                  <a:srgbClr val="000000"/>
                </a:solidFill>
                <a:ea typeface="ヒラギノ角ゴ Pro W3" pitchFamily="-112" charset="-128"/>
                <a:cs typeface="ヒラギノ角ゴ Pro W3"/>
              </a:rPr>
              <a:t>Over 95 percent of GPs have access to a computer and Internet in their offices </a:t>
            </a:r>
          </a:p>
          <a:p>
            <a:pPr marL="252000" indent="-252000">
              <a:spcBef>
                <a:spcPts val="0"/>
              </a:spcBef>
              <a:spcAft>
                <a:spcPts val="0"/>
              </a:spcAft>
              <a:buFont typeface="Arial" pitchFamily="34" charset="0"/>
              <a:buChar char="•"/>
            </a:pPr>
            <a:r>
              <a:rPr lang="en-US" altLang="ko-KR" sz="2800" dirty="0" smtClean="0">
                <a:solidFill>
                  <a:srgbClr val="000000"/>
                </a:solidFill>
                <a:ea typeface="ヒラギノ角ゴ Pro W3" pitchFamily="-112" charset="-128"/>
                <a:cs typeface="ヒラギノ角ゴ Pro W3"/>
              </a:rPr>
              <a:t>Most GPs have access to the patient information required for creation of </a:t>
            </a:r>
            <a:r>
              <a:rPr lang="en-US" altLang="ko-KR" sz="2800" dirty="0" err="1" smtClean="0">
                <a:solidFill>
                  <a:srgbClr val="000000"/>
                </a:solidFill>
                <a:ea typeface="ヒラギノ角ゴ Pro W3" pitchFamily="-112" charset="-128"/>
                <a:cs typeface="ヒラギノ角ゴ Pro W3"/>
              </a:rPr>
              <a:t>eHealth</a:t>
            </a:r>
            <a:r>
              <a:rPr lang="en-US" altLang="ko-KR" sz="2800" dirty="0" smtClean="0">
                <a:solidFill>
                  <a:srgbClr val="000000"/>
                </a:solidFill>
                <a:ea typeface="ヒラギノ角ゴ Pro W3" pitchFamily="-112" charset="-128"/>
                <a:cs typeface="ヒラギノ角ゴ Pro W3"/>
              </a:rPr>
              <a:t> records</a:t>
            </a:r>
          </a:p>
          <a:p>
            <a:pPr marL="252000" indent="-252000">
              <a:spcBef>
                <a:spcPts val="0"/>
              </a:spcBef>
              <a:spcAft>
                <a:spcPts val="0"/>
              </a:spcAft>
              <a:buFont typeface="Arial" pitchFamily="34" charset="0"/>
              <a:buChar char="•"/>
            </a:pPr>
            <a:r>
              <a:rPr lang="en-AU" sz="2800" dirty="0" smtClean="0">
                <a:solidFill>
                  <a:srgbClr val="000000"/>
                </a:solidFill>
                <a:ea typeface="ヒラギノ角ゴ Pro W3" pitchFamily="-112" charset="-128"/>
                <a:cs typeface="ヒラギノ角ゴ Pro W3"/>
              </a:rPr>
              <a:t>38 percent of GPs agree that they would encourage their patients to register for a PCEHR</a:t>
            </a:r>
            <a:endParaRPr lang="en-US" sz="2800" dirty="0" smtClean="0">
              <a:solidFill>
                <a:srgbClr val="000000"/>
              </a:solidFill>
              <a:ea typeface="ヒラギノ角ゴ Pro W3" pitchFamily="-112" charset="-128"/>
              <a:cs typeface="ヒラギノ角ゴ Pro W3"/>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a:xfrm>
            <a:off x="5263240" y="3264100"/>
            <a:ext cx="3125322" cy="720000"/>
          </a:xfrm>
        </p:spPr>
        <p:txBody>
          <a:bodyPr/>
          <a:lstStyle/>
          <a:p>
            <a:pPr eaLnBrk="1" hangingPunct="1">
              <a:spcAft>
                <a:spcPct val="0"/>
              </a:spcAft>
            </a:pPr>
            <a:r>
              <a:rPr lang="en-US" dirty="0" smtClean="0"/>
              <a:t>Thank you</a:t>
            </a:r>
          </a:p>
        </p:txBody>
      </p:sp>
      <p:sp>
        <p:nvSpPr>
          <p:cNvPr id="38914" name="Text Placeholder 1"/>
          <p:cNvSpPr>
            <a:spLocks noGrp="1"/>
          </p:cNvSpPr>
          <p:nvPr>
            <p:ph type="body" sz="quarter" idx="10"/>
          </p:nvPr>
        </p:nvSpPr>
        <p:spPr>
          <a:xfrm>
            <a:off x="5342850" y="3997362"/>
            <a:ext cx="3814435" cy="985465"/>
          </a:xfrm>
        </p:spPr>
        <p:txBody>
          <a:bodyPr/>
          <a:lstStyle/>
          <a:p>
            <a:pPr lvl="1" eaLnBrk="1" hangingPunct="1">
              <a:spcAft>
                <a:spcPts val="563"/>
              </a:spcAft>
            </a:pPr>
            <a:r>
              <a:rPr lang="en-US" sz="2400" dirty="0" smtClean="0"/>
              <a:t>Tel:	+61 2 9372 4289</a:t>
            </a:r>
          </a:p>
          <a:p>
            <a:pPr lvl="2" eaLnBrk="1" hangingPunct="1">
              <a:spcAft>
                <a:spcPct val="0"/>
              </a:spcAft>
              <a:tabLst/>
            </a:pPr>
            <a:r>
              <a:rPr lang="en-US" sz="2400" b="1" dirty="0" smtClean="0"/>
              <a:t>E:</a:t>
            </a:r>
            <a:r>
              <a:rPr lang="en-US" sz="2400" dirty="0" smtClean="0"/>
              <a:t>		branko.celler@csiro.au</a:t>
            </a:r>
          </a:p>
          <a:p>
            <a:pPr lvl="2" eaLnBrk="1" hangingPunct="1">
              <a:spcAft>
                <a:spcPct val="0"/>
              </a:spcAft>
              <a:tabLst/>
            </a:pPr>
            <a:endParaRPr lang="en-US" dirty="0" smtClean="0"/>
          </a:p>
        </p:txBody>
      </p:sp>
      <p:sp>
        <p:nvSpPr>
          <p:cNvPr id="5" name="Text Placeholder 4"/>
          <p:cNvSpPr>
            <a:spLocks noGrp="1"/>
          </p:cNvSpPr>
          <p:nvPr>
            <p:ph type="body" sz="quarter" idx="17"/>
          </p:nvPr>
        </p:nvSpPr>
        <p:spPr/>
        <p:txBody>
          <a:bodyPr/>
          <a:lstStyle/>
          <a:p>
            <a:r>
              <a:rPr lang="en-AU" dirty="0" smtClean="0"/>
              <a:t>The CSIRO ICT CENTRE</a:t>
            </a:r>
          </a:p>
        </p:txBody>
      </p:sp>
      <p:pic>
        <p:nvPicPr>
          <p:cNvPr id="8" name="Picture 3"/>
          <p:cNvPicPr>
            <a:picLocks noGrp="1" noChangeAspect="1" noChangeArrowheads="1"/>
          </p:cNvPicPr>
          <p:nvPr>
            <p:ph type="body" idx="4294967295"/>
          </p:nvPr>
        </p:nvPicPr>
        <p:blipFill>
          <a:blip r:embed="rId2"/>
          <a:srcRect/>
          <a:stretch>
            <a:fillRect/>
          </a:stretch>
        </p:blipFill>
        <p:spPr>
          <a:xfrm>
            <a:off x="360000" y="312529"/>
            <a:ext cx="3276600" cy="4441825"/>
          </a:xfrm>
          <a:noFill/>
          <a:ln/>
        </p:spPr>
      </p:pic>
      <p:grpSp>
        <p:nvGrpSpPr>
          <p:cNvPr id="10" name="Group 4"/>
          <p:cNvGrpSpPr>
            <a:grpSpLocks/>
          </p:cNvGrpSpPr>
          <p:nvPr/>
        </p:nvGrpSpPr>
        <p:grpSpPr bwMode="auto">
          <a:xfrm>
            <a:off x="4860212" y="562174"/>
            <a:ext cx="3505200" cy="2340052"/>
            <a:chOff x="2832" y="1440"/>
            <a:chExt cx="2496" cy="1584"/>
          </a:xfrm>
        </p:grpSpPr>
        <p:sp>
          <p:nvSpPr>
            <p:cNvPr id="11" name="AutoShape 5"/>
            <p:cNvSpPr>
              <a:spLocks noChangeArrowheads="1"/>
            </p:cNvSpPr>
            <p:nvPr/>
          </p:nvSpPr>
          <p:spPr bwMode="auto">
            <a:xfrm>
              <a:off x="2832" y="1440"/>
              <a:ext cx="2496" cy="1584"/>
            </a:xfrm>
            <a:prstGeom prst="cloudCallout">
              <a:avLst>
                <a:gd name="adj1" fmla="val -102486"/>
                <a:gd name="adj2" fmla="val 9722"/>
              </a:avLst>
            </a:prstGeom>
            <a:solidFill>
              <a:schemeClr val="accent1"/>
            </a:solidFill>
            <a:ln w="9525">
              <a:solidFill>
                <a:schemeClr val="tx1"/>
              </a:solidFill>
              <a:round/>
              <a:headEnd/>
              <a:tailEnd/>
            </a:ln>
            <a:effectLst/>
          </p:spPr>
          <p:txBody>
            <a:bodyPr/>
            <a:lstStyle/>
            <a:p>
              <a:pPr algn="ctr"/>
              <a:endParaRPr lang="en-AU" sz="3600" i="0">
                <a:solidFill>
                  <a:srgbClr val="3366CC"/>
                </a:solidFill>
              </a:endParaRPr>
            </a:p>
          </p:txBody>
        </p:sp>
        <p:sp>
          <p:nvSpPr>
            <p:cNvPr id="12" name="Text Box 6"/>
            <p:cNvSpPr txBox="1">
              <a:spLocks noChangeArrowheads="1"/>
            </p:cNvSpPr>
            <p:nvPr/>
          </p:nvSpPr>
          <p:spPr bwMode="auto">
            <a:xfrm>
              <a:off x="3216" y="2016"/>
              <a:ext cx="1978" cy="438"/>
            </a:xfrm>
            <a:prstGeom prst="rect">
              <a:avLst/>
            </a:prstGeom>
            <a:noFill/>
            <a:ln w="9525">
              <a:noFill/>
              <a:miter lim="800000"/>
              <a:headEnd/>
              <a:tailEnd/>
            </a:ln>
            <a:effectLst/>
          </p:spPr>
          <p:txBody>
            <a:bodyPr wrap="square">
              <a:spAutoFit/>
            </a:bodyPr>
            <a:lstStyle/>
            <a:p>
              <a:pPr>
                <a:spcBef>
                  <a:spcPct val="50000"/>
                </a:spcBef>
              </a:pPr>
              <a:r>
                <a:rPr lang="en-AU" sz="3600" b="1" i="0" dirty="0">
                  <a:solidFill>
                    <a:schemeClr val="tx2"/>
                  </a:solidFill>
                </a:rPr>
                <a:t>Questions?</a:t>
              </a:r>
              <a:endParaRPr lang="en-US" sz="3600" b="1" i="0" dirty="0">
                <a:solidFill>
                  <a:schemeClr val="tx2"/>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N96 open"/>
          <p:cNvPicPr>
            <a:picLocks noChangeAspect="1" noChangeArrowheads="1"/>
          </p:cNvPicPr>
          <p:nvPr/>
        </p:nvPicPr>
        <p:blipFill>
          <a:blip r:embed="rId4"/>
          <a:srcRect/>
          <a:stretch>
            <a:fillRect/>
          </a:stretch>
        </p:blipFill>
        <p:spPr bwMode="auto">
          <a:xfrm>
            <a:off x="2885523" y="3479071"/>
            <a:ext cx="1079500" cy="2246312"/>
          </a:xfrm>
          <a:prstGeom prst="rect">
            <a:avLst/>
          </a:prstGeom>
          <a:noFill/>
          <a:ln w="9525">
            <a:noFill/>
            <a:miter lim="800000"/>
            <a:headEnd/>
            <a:tailEnd/>
          </a:ln>
        </p:spPr>
      </p:pic>
      <p:sp>
        <p:nvSpPr>
          <p:cNvPr id="2062" name="Rectangle 11"/>
          <p:cNvSpPr>
            <a:spLocks noChangeArrowheads="1"/>
          </p:cNvSpPr>
          <p:nvPr/>
        </p:nvSpPr>
        <p:spPr bwMode="auto">
          <a:xfrm>
            <a:off x="7891463" y="1911350"/>
            <a:ext cx="920750" cy="417513"/>
          </a:xfrm>
          <a:prstGeom prst="rect">
            <a:avLst/>
          </a:prstGeom>
          <a:solidFill>
            <a:schemeClr val="bg1"/>
          </a:solidFill>
          <a:ln w="9525">
            <a:solidFill>
              <a:schemeClr val="tx1"/>
            </a:solidFill>
            <a:miter lim="800000"/>
            <a:headEnd/>
            <a:tailEnd/>
          </a:ln>
        </p:spPr>
        <p:txBody>
          <a:bodyPr wrap="none" anchor="ctr"/>
          <a:lstStyle/>
          <a:p>
            <a:pPr algn="ctr" eaLnBrk="0" hangingPunct="0"/>
            <a:r>
              <a:rPr lang="fi-FI" sz="1000" b="1"/>
              <a:t>Health</a:t>
            </a:r>
            <a:br>
              <a:rPr lang="fi-FI" sz="1000" b="1"/>
            </a:br>
            <a:r>
              <a:rPr lang="fi-FI" sz="1000" b="1"/>
              <a:t>Reports</a:t>
            </a:r>
          </a:p>
        </p:txBody>
      </p:sp>
      <p:sp>
        <p:nvSpPr>
          <p:cNvPr id="2071" name="Text Box 21"/>
          <p:cNvSpPr txBox="1">
            <a:spLocks noChangeArrowheads="1"/>
          </p:cNvSpPr>
          <p:nvPr/>
        </p:nvSpPr>
        <p:spPr bwMode="auto">
          <a:xfrm>
            <a:off x="5521325" y="1168400"/>
            <a:ext cx="3622675" cy="304800"/>
          </a:xfrm>
          <a:prstGeom prst="rect">
            <a:avLst/>
          </a:prstGeom>
          <a:noFill/>
          <a:ln w="9525">
            <a:noFill/>
            <a:miter lim="800000"/>
            <a:headEnd/>
            <a:tailEnd/>
          </a:ln>
        </p:spPr>
        <p:txBody>
          <a:bodyPr>
            <a:spAutoFit/>
          </a:bodyPr>
          <a:lstStyle/>
          <a:p>
            <a:pPr algn="ctr" eaLnBrk="0" hangingPunct="0"/>
            <a:r>
              <a:rPr lang="fi-FI" sz="1400" b="1"/>
              <a:t>Service Provider</a:t>
            </a:r>
          </a:p>
        </p:txBody>
      </p:sp>
      <p:grpSp>
        <p:nvGrpSpPr>
          <p:cNvPr id="2" name="Group 44"/>
          <p:cNvGrpSpPr>
            <a:grpSpLocks/>
          </p:cNvGrpSpPr>
          <p:nvPr/>
        </p:nvGrpSpPr>
        <p:grpSpPr bwMode="auto">
          <a:xfrm>
            <a:off x="3838575" y="3053802"/>
            <a:ext cx="5305425" cy="2957513"/>
            <a:chOff x="3838575" y="3371850"/>
            <a:chExt cx="5305425" cy="2957513"/>
          </a:xfrm>
        </p:grpSpPr>
        <p:pic>
          <p:nvPicPr>
            <p:cNvPr id="1059" name="Picture 5" descr="WDC_screen_shot"/>
            <p:cNvPicPr>
              <a:picLocks noChangeAspect="1" noChangeArrowheads="1"/>
            </p:cNvPicPr>
            <p:nvPr/>
          </p:nvPicPr>
          <p:blipFill>
            <a:blip r:embed="rId5"/>
            <a:srcRect/>
            <a:stretch>
              <a:fillRect/>
            </a:stretch>
          </p:blipFill>
          <p:spPr bwMode="auto">
            <a:xfrm>
              <a:off x="7064375" y="4094163"/>
              <a:ext cx="1930400" cy="2141538"/>
            </a:xfrm>
            <a:prstGeom prst="rect">
              <a:avLst/>
            </a:prstGeom>
            <a:noFill/>
            <a:ln w="9525">
              <a:noFill/>
              <a:miter lim="800000"/>
              <a:headEnd/>
              <a:tailEnd/>
            </a:ln>
          </p:spPr>
        </p:pic>
        <p:sp>
          <p:nvSpPr>
            <p:cNvPr id="1060" name="Line 7"/>
            <p:cNvSpPr>
              <a:spLocks noChangeShapeType="1"/>
            </p:cNvSpPr>
            <p:nvPr/>
          </p:nvSpPr>
          <p:spPr bwMode="auto">
            <a:xfrm flipH="1" flipV="1">
              <a:off x="3838575" y="4097338"/>
              <a:ext cx="933450" cy="704850"/>
            </a:xfrm>
            <a:prstGeom prst="line">
              <a:avLst/>
            </a:prstGeom>
            <a:noFill/>
            <a:ln w="28575">
              <a:solidFill>
                <a:schemeClr val="tx1"/>
              </a:solidFill>
              <a:prstDash val="dash"/>
              <a:round/>
              <a:headEnd/>
              <a:tailEnd type="triangle" w="med" len="med"/>
            </a:ln>
          </p:spPr>
          <p:txBody>
            <a:bodyPr/>
            <a:lstStyle/>
            <a:p>
              <a:endParaRPr lang="en-US"/>
            </a:p>
          </p:txBody>
        </p:sp>
        <p:sp>
          <p:nvSpPr>
            <p:cNvPr id="1061" name="Line 14"/>
            <p:cNvSpPr>
              <a:spLocks noChangeShapeType="1"/>
            </p:cNvSpPr>
            <p:nvPr/>
          </p:nvSpPr>
          <p:spPr bwMode="auto">
            <a:xfrm>
              <a:off x="6386513" y="3371850"/>
              <a:ext cx="615950" cy="885825"/>
            </a:xfrm>
            <a:prstGeom prst="line">
              <a:avLst/>
            </a:prstGeom>
            <a:noFill/>
            <a:ln w="28575">
              <a:solidFill>
                <a:schemeClr val="tx1"/>
              </a:solidFill>
              <a:prstDash val="dash"/>
              <a:round/>
              <a:headEnd type="triangle" w="med" len="med"/>
              <a:tailEnd type="triangle" w="med" len="med"/>
            </a:ln>
          </p:spPr>
          <p:txBody>
            <a:bodyPr/>
            <a:lstStyle/>
            <a:p>
              <a:endParaRPr lang="en-US"/>
            </a:p>
          </p:txBody>
        </p:sp>
        <p:sp>
          <p:nvSpPr>
            <p:cNvPr id="1062" name="Text Box 17"/>
            <p:cNvSpPr txBox="1">
              <a:spLocks noChangeArrowheads="1"/>
            </p:cNvSpPr>
            <p:nvPr/>
          </p:nvSpPr>
          <p:spPr bwMode="auto">
            <a:xfrm>
              <a:off x="4670425" y="4082289"/>
              <a:ext cx="4473575" cy="304800"/>
            </a:xfrm>
            <a:prstGeom prst="rect">
              <a:avLst/>
            </a:prstGeom>
            <a:noFill/>
            <a:ln w="9525">
              <a:noFill/>
              <a:miter lim="800000"/>
              <a:headEnd/>
              <a:tailEnd/>
            </a:ln>
          </p:spPr>
          <p:txBody>
            <a:bodyPr>
              <a:spAutoFit/>
            </a:bodyPr>
            <a:lstStyle/>
            <a:p>
              <a:pPr eaLnBrk="0" hangingPunct="0"/>
              <a:r>
                <a:rPr lang="fi-FI" sz="1400" b="1" dirty="0"/>
                <a:t>Community Care Team</a:t>
              </a:r>
            </a:p>
          </p:txBody>
        </p:sp>
        <p:pic>
          <p:nvPicPr>
            <p:cNvPr id="1063" name="Picture 23" descr="MCj04325700000[1]"/>
            <p:cNvPicPr>
              <a:picLocks noChangeAspect="1" noChangeArrowheads="1"/>
            </p:cNvPicPr>
            <p:nvPr/>
          </p:nvPicPr>
          <p:blipFill>
            <a:blip r:embed="rId6"/>
            <a:srcRect/>
            <a:stretch>
              <a:fillRect/>
            </a:stretch>
          </p:blipFill>
          <p:spPr bwMode="auto">
            <a:xfrm>
              <a:off x="4471988" y="4843463"/>
              <a:ext cx="993775" cy="993775"/>
            </a:xfrm>
            <a:prstGeom prst="rect">
              <a:avLst/>
            </a:prstGeom>
            <a:noFill/>
            <a:ln w="9525">
              <a:noFill/>
              <a:miter lim="800000"/>
              <a:headEnd/>
              <a:tailEnd/>
            </a:ln>
          </p:spPr>
        </p:pic>
        <p:pic>
          <p:nvPicPr>
            <p:cNvPr id="1064" name="Picture 28" descr="j0292020"/>
            <p:cNvPicPr>
              <a:picLocks noChangeAspect="1" noChangeArrowheads="1"/>
            </p:cNvPicPr>
            <p:nvPr/>
          </p:nvPicPr>
          <p:blipFill>
            <a:blip r:embed="rId7"/>
            <a:srcRect/>
            <a:stretch>
              <a:fillRect/>
            </a:stretch>
          </p:blipFill>
          <p:spPr bwMode="auto">
            <a:xfrm>
              <a:off x="5546725" y="4686300"/>
              <a:ext cx="1731963" cy="1643063"/>
            </a:xfrm>
            <a:prstGeom prst="rect">
              <a:avLst/>
            </a:prstGeom>
            <a:noFill/>
            <a:ln w="9525">
              <a:noFill/>
              <a:miter lim="800000"/>
              <a:headEnd/>
              <a:tailEnd/>
            </a:ln>
          </p:spPr>
        </p:pic>
      </p:grpSp>
      <p:grpSp>
        <p:nvGrpSpPr>
          <p:cNvPr id="3" name="Group 41"/>
          <p:cNvGrpSpPr>
            <a:grpSpLocks/>
          </p:cNvGrpSpPr>
          <p:nvPr/>
        </p:nvGrpSpPr>
        <p:grpSpPr bwMode="auto">
          <a:xfrm>
            <a:off x="342900" y="3794125"/>
            <a:ext cx="2536825" cy="1873250"/>
            <a:chOff x="342900" y="3794125"/>
            <a:chExt cx="2536826" cy="1873250"/>
          </a:xfrm>
        </p:grpSpPr>
        <p:sp>
          <p:nvSpPr>
            <p:cNvPr id="1054" name="Line 16"/>
            <p:cNvSpPr>
              <a:spLocks noChangeShapeType="1"/>
            </p:cNvSpPr>
            <p:nvPr/>
          </p:nvSpPr>
          <p:spPr bwMode="auto">
            <a:xfrm flipV="1">
              <a:off x="2184400" y="4581524"/>
              <a:ext cx="695326" cy="511175"/>
            </a:xfrm>
            <a:prstGeom prst="line">
              <a:avLst/>
            </a:prstGeom>
            <a:noFill/>
            <a:ln w="28575">
              <a:solidFill>
                <a:schemeClr val="tx1"/>
              </a:solidFill>
              <a:prstDash val="dash"/>
              <a:round/>
              <a:headEnd/>
              <a:tailEnd type="triangle" w="med" len="med"/>
            </a:ln>
          </p:spPr>
          <p:txBody>
            <a:bodyPr/>
            <a:lstStyle/>
            <a:p>
              <a:endParaRPr lang="en-US"/>
            </a:p>
          </p:txBody>
        </p:sp>
        <p:grpSp>
          <p:nvGrpSpPr>
            <p:cNvPr id="4" name="Group 40"/>
            <p:cNvGrpSpPr>
              <a:grpSpLocks/>
            </p:cNvGrpSpPr>
            <p:nvPr/>
          </p:nvGrpSpPr>
          <p:grpSpPr bwMode="auto">
            <a:xfrm>
              <a:off x="342900" y="3794125"/>
              <a:ext cx="1963738" cy="1873250"/>
              <a:chOff x="342900" y="3794125"/>
              <a:chExt cx="1963738" cy="1873250"/>
            </a:xfrm>
          </p:grpSpPr>
          <p:pic>
            <p:nvPicPr>
              <p:cNvPr id="1056" name="Picture 6" descr="bpmonitor"/>
              <p:cNvPicPr>
                <a:picLocks noChangeAspect="1" noChangeArrowheads="1"/>
              </p:cNvPicPr>
              <p:nvPr/>
            </p:nvPicPr>
            <p:blipFill>
              <a:blip r:embed="rId8"/>
              <a:srcRect/>
              <a:stretch>
                <a:fillRect/>
              </a:stretch>
            </p:blipFill>
            <p:spPr bwMode="auto">
              <a:xfrm>
                <a:off x="981075" y="4813300"/>
                <a:ext cx="1133475" cy="854075"/>
              </a:xfrm>
              <a:prstGeom prst="rect">
                <a:avLst/>
              </a:prstGeom>
              <a:noFill/>
              <a:ln w="9525">
                <a:noFill/>
                <a:miter lim="800000"/>
                <a:headEnd/>
                <a:tailEnd/>
              </a:ln>
            </p:spPr>
          </p:pic>
          <p:pic>
            <p:nvPicPr>
              <p:cNvPr id="1057" name="Picture 12" descr="MCj03074160000[1]"/>
              <p:cNvPicPr>
                <a:picLocks noChangeAspect="1" noChangeArrowheads="1"/>
              </p:cNvPicPr>
              <p:nvPr/>
            </p:nvPicPr>
            <p:blipFill>
              <a:blip r:embed="rId9"/>
              <a:srcRect/>
              <a:stretch>
                <a:fillRect/>
              </a:stretch>
            </p:blipFill>
            <p:spPr bwMode="auto">
              <a:xfrm>
                <a:off x="342900" y="4829175"/>
                <a:ext cx="706438" cy="504825"/>
              </a:xfrm>
              <a:prstGeom prst="rect">
                <a:avLst/>
              </a:prstGeom>
              <a:noFill/>
              <a:ln w="9525">
                <a:noFill/>
                <a:miter lim="800000"/>
                <a:headEnd/>
                <a:tailEnd/>
              </a:ln>
            </p:spPr>
          </p:pic>
          <p:pic>
            <p:nvPicPr>
              <p:cNvPr id="1058" name="Picture 31" descr="Scr000004"/>
              <p:cNvPicPr>
                <a:picLocks noChangeAspect="1" noChangeArrowheads="1"/>
              </p:cNvPicPr>
              <p:nvPr/>
            </p:nvPicPr>
            <p:blipFill>
              <a:blip r:embed="rId10"/>
              <a:srcRect/>
              <a:stretch>
                <a:fillRect/>
              </a:stretch>
            </p:blipFill>
            <p:spPr bwMode="auto">
              <a:xfrm>
                <a:off x="1374775" y="3794125"/>
                <a:ext cx="931863" cy="1241425"/>
              </a:xfrm>
              <a:prstGeom prst="rect">
                <a:avLst/>
              </a:prstGeom>
              <a:noFill/>
              <a:ln w="9525">
                <a:noFill/>
                <a:miter lim="800000"/>
                <a:headEnd/>
                <a:tailEnd/>
              </a:ln>
            </p:spPr>
          </p:pic>
        </p:grpSp>
      </p:grpSp>
      <p:grpSp>
        <p:nvGrpSpPr>
          <p:cNvPr id="5" name="Group 42"/>
          <p:cNvGrpSpPr>
            <a:grpSpLocks/>
          </p:cNvGrpSpPr>
          <p:nvPr/>
        </p:nvGrpSpPr>
        <p:grpSpPr bwMode="auto">
          <a:xfrm>
            <a:off x="2054225" y="1268413"/>
            <a:ext cx="1754188" cy="1814512"/>
            <a:chOff x="2054225" y="1268413"/>
            <a:chExt cx="1754188" cy="1814512"/>
          </a:xfrm>
        </p:grpSpPr>
        <p:pic>
          <p:nvPicPr>
            <p:cNvPr id="1051" name="Picture 3" descr="Multied2"/>
            <p:cNvPicPr>
              <a:picLocks noChangeAspect="1" noChangeArrowheads="1"/>
            </p:cNvPicPr>
            <p:nvPr/>
          </p:nvPicPr>
          <p:blipFill>
            <a:blip r:embed="rId11"/>
            <a:srcRect/>
            <a:stretch>
              <a:fillRect/>
            </a:stretch>
          </p:blipFill>
          <p:spPr bwMode="auto">
            <a:xfrm>
              <a:off x="3000375" y="2482850"/>
              <a:ext cx="798513" cy="600075"/>
            </a:xfrm>
            <a:prstGeom prst="rect">
              <a:avLst/>
            </a:prstGeom>
            <a:noFill/>
            <a:ln w="9525">
              <a:solidFill>
                <a:schemeClr val="tx1"/>
              </a:solidFill>
              <a:miter lim="800000"/>
              <a:headEnd/>
              <a:tailEnd/>
            </a:ln>
          </p:spPr>
        </p:pic>
        <p:pic>
          <p:nvPicPr>
            <p:cNvPr id="1052" name="Picture 27"/>
            <p:cNvPicPr>
              <a:picLocks noChangeAspect="1" noChangeArrowheads="1"/>
            </p:cNvPicPr>
            <p:nvPr/>
          </p:nvPicPr>
          <p:blipFill>
            <a:blip r:embed="rId12"/>
            <a:srcRect/>
            <a:stretch>
              <a:fillRect/>
            </a:stretch>
          </p:blipFill>
          <p:spPr bwMode="auto">
            <a:xfrm>
              <a:off x="2054225" y="1268413"/>
              <a:ext cx="1754188" cy="1017588"/>
            </a:xfrm>
            <a:prstGeom prst="rect">
              <a:avLst/>
            </a:prstGeom>
            <a:noFill/>
            <a:ln w="9525">
              <a:noFill/>
              <a:miter lim="800000"/>
              <a:headEnd/>
              <a:tailEnd/>
            </a:ln>
          </p:spPr>
        </p:pic>
        <p:pic>
          <p:nvPicPr>
            <p:cNvPr id="1053" name="Picture 33" descr="Multied1"/>
            <p:cNvPicPr>
              <a:picLocks noChangeAspect="1" noChangeArrowheads="1"/>
            </p:cNvPicPr>
            <p:nvPr/>
          </p:nvPicPr>
          <p:blipFill>
            <a:blip r:embed="rId13"/>
            <a:srcRect/>
            <a:stretch>
              <a:fillRect/>
            </a:stretch>
          </p:blipFill>
          <p:spPr bwMode="auto">
            <a:xfrm>
              <a:off x="2290763" y="2381250"/>
              <a:ext cx="787400" cy="595313"/>
            </a:xfrm>
            <a:prstGeom prst="rect">
              <a:avLst/>
            </a:prstGeom>
            <a:noFill/>
            <a:ln w="9525">
              <a:solidFill>
                <a:schemeClr val="tx1"/>
              </a:solidFill>
              <a:miter lim="800000"/>
              <a:headEnd/>
              <a:tailEnd/>
            </a:ln>
          </p:spPr>
        </p:pic>
      </p:grpSp>
      <p:grpSp>
        <p:nvGrpSpPr>
          <p:cNvPr id="6" name="Group 43"/>
          <p:cNvGrpSpPr>
            <a:grpSpLocks/>
          </p:cNvGrpSpPr>
          <p:nvPr/>
        </p:nvGrpSpPr>
        <p:grpSpPr bwMode="auto">
          <a:xfrm>
            <a:off x="3848100" y="1076325"/>
            <a:ext cx="5242892" cy="2949575"/>
            <a:chOff x="3848100" y="1076325"/>
            <a:chExt cx="5242892" cy="2949576"/>
          </a:xfrm>
        </p:grpSpPr>
        <p:sp>
          <p:nvSpPr>
            <p:cNvPr id="1043" name="Rectangle 8"/>
            <p:cNvSpPr>
              <a:spLocks noChangeArrowheads="1"/>
            </p:cNvSpPr>
            <p:nvPr/>
          </p:nvSpPr>
          <p:spPr bwMode="auto">
            <a:xfrm>
              <a:off x="5927725" y="1558925"/>
              <a:ext cx="2884488" cy="342900"/>
            </a:xfrm>
            <a:prstGeom prst="rect">
              <a:avLst/>
            </a:prstGeom>
            <a:solidFill>
              <a:schemeClr val="bg1"/>
            </a:solidFill>
            <a:ln w="9525">
              <a:solidFill>
                <a:schemeClr val="tx1"/>
              </a:solidFill>
              <a:miter lim="800000"/>
              <a:headEnd/>
              <a:tailEnd/>
            </a:ln>
          </p:spPr>
          <p:txBody>
            <a:bodyPr wrap="none" anchor="ctr"/>
            <a:lstStyle/>
            <a:p>
              <a:pPr algn="ctr" eaLnBrk="0" hangingPunct="0"/>
              <a:r>
                <a:rPr lang="en-GB" sz="1200" b="1"/>
                <a:t>Wellness Diary Connected</a:t>
              </a:r>
            </a:p>
          </p:txBody>
        </p:sp>
        <p:sp>
          <p:nvSpPr>
            <p:cNvPr id="1044" name="Rectangle 9"/>
            <p:cNvSpPr>
              <a:spLocks noChangeArrowheads="1"/>
            </p:cNvSpPr>
            <p:nvPr/>
          </p:nvSpPr>
          <p:spPr bwMode="auto">
            <a:xfrm>
              <a:off x="5926138" y="1911350"/>
              <a:ext cx="858838" cy="417513"/>
            </a:xfrm>
            <a:prstGeom prst="rect">
              <a:avLst/>
            </a:prstGeom>
            <a:solidFill>
              <a:schemeClr val="bg1"/>
            </a:solidFill>
            <a:ln w="9525">
              <a:solidFill>
                <a:schemeClr val="tx1"/>
              </a:solidFill>
              <a:miter lim="800000"/>
              <a:headEnd/>
              <a:tailEnd/>
            </a:ln>
          </p:spPr>
          <p:txBody>
            <a:bodyPr wrap="none" anchor="ctr"/>
            <a:lstStyle/>
            <a:p>
              <a:pPr algn="ctr" eaLnBrk="0" hangingPunct="0"/>
              <a:r>
                <a:rPr lang="fi-FI" sz="1000" b="1"/>
                <a:t>Diary data</a:t>
              </a:r>
            </a:p>
          </p:txBody>
        </p:sp>
        <p:sp>
          <p:nvSpPr>
            <p:cNvPr id="1045" name="Rectangle 10"/>
            <p:cNvSpPr>
              <a:spLocks noChangeArrowheads="1"/>
            </p:cNvSpPr>
            <p:nvPr/>
          </p:nvSpPr>
          <p:spPr bwMode="auto">
            <a:xfrm>
              <a:off x="6781800" y="1911350"/>
              <a:ext cx="1109663" cy="417513"/>
            </a:xfrm>
            <a:prstGeom prst="rect">
              <a:avLst/>
            </a:prstGeom>
            <a:solidFill>
              <a:schemeClr val="bg1"/>
            </a:solidFill>
            <a:ln w="9525">
              <a:solidFill>
                <a:schemeClr val="tx1"/>
              </a:solidFill>
              <a:miter lim="800000"/>
              <a:headEnd/>
              <a:tailEnd/>
            </a:ln>
          </p:spPr>
          <p:txBody>
            <a:bodyPr wrap="none" anchor="ctr"/>
            <a:lstStyle/>
            <a:p>
              <a:pPr algn="ctr" eaLnBrk="0" hangingPunct="0"/>
              <a:r>
                <a:rPr lang="fi-FI" sz="1000" b="1"/>
                <a:t>Measurement</a:t>
              </a:r>
              <a:br>
                <a:rPr lang="fi-FI" sz="1000" b="1"/>
              </a:br>
              <a:r>
                <a:rPr lang="fi-FI" sz="1000" b="1"/>
                <a:t> data</a:t>
              </a:r>
            </a:p>
          </p:txBody>
        </p:sp>
        <p:graphicFrame>
          <p:nvGraphicFramePr>
            <p:cNvPr id="1026" name="Object 2"/>
            <p:cNvGraphicFramePr>
              <a:graphicFrameLocks noChangeAspect="1"/>
            </p:cNvGraphicFramePr>
            <p:nvPr/>
          </p:nvGraphicFramePr>
          <p:xfrm>
            <a:off x="5922963" y="2371725"/>
            <a:ext cx="477838" cy="1079500"/>
          </p:xfrm>
          <a:graphic>
            <a:graphicData uri="http://schemas.openxmlformats.org/presentationml/2006/ole">
              <p:oleObj spid="_x0000_s10242" name="Visio" r:id="rId14" imgW="1445394" imgH="3272490" progId="">
                <p:embed/>
              </p:oleObj>
            </a:graphicData>
          </a:graphic>
        </p:graphicFrame>
        <p:sp>
          <p:nvSpPr>
            <p:cNvPr id="1046" name="Line 19"/>
            <p:cNvSpPr>
              <a:spLocks noChangeShapeType="1"/>
            </p:cNvSpPr>
            <p:nvPr/>
          </p:nvSpPr>
          <p:spPr bwMode="auto">
            <a:xfrm flipV="1">
              <a:off x="3848100" y="3290888"/>
              <a:ext cx="1947863" cy="735013"/>
            </a:xfrm>
            <a:prstGeom prst="line">
              <a:avLst/>
            </a:prstGeom>
            <a:noFill/>
            <a:ln w="28575">
              <a:solidFill>
                <a:schemeClr val="tx1"/>
              </a:solidFill>
              <a:prstDash val="dash"/>
              <a:round/>
              <a:headEnd type="triangle" w="med" len="med"/>
              <a:tailEnd type="triangle" w="med" len="med"/>
            </a:ln>
          </p:spPr>
          <p:txBody>
            <a:bodyPr/>
            <a:lstStyle/>
            <a:p>
              <a:endParaRPr lang="en-US"/>
            </a:p>
          </p:txBody>
        </p:sp>
        <p:sp>
          <p:nvSpPr>
            <p:cNvPr id="1047" name="Line 24"/>
            <p:cNvSpPr>
              <a:spLocks noChangeShapeType="1"/>
            </p:cNvSpPr>
            <p:nvPr/>
          </p:nvSpPr>
          <p:spPr bwMode="auto">
            <a:xfrm flipV="1">
              <a:off x="3940175" y="2319338"/>
              <a:ext cx="1822450" cy="17463"/>
            </a:xfrm>
            <a:prstGeom prst="line">
              <a:avLst/>
            </a:prstGeom>
            <a:noFill/>
            <a:ln w="28575">
              <a:solidFill>
                <a:schemeClr val="tx1"/>
              </a:solidFill>
              <a:prstDash val="dash"/>
              <a:round/>
              <a:headEnd type="triangle" w="med" len="med"/>
              <a:tailEnd type="triangle" w="med" len="med"/>
            </a:ln>
          </p:spPr>
          <p:txBody>
            <a:bodyPr/>
            <a:lstStyle/>
            <a:p>
              <a:endParaRPr lang="en-US"/>
            </a:p>
          </p:txBody>
        </p:sp>
        <p:sp>
          <p:nvSpPr>
            <p:cNvPr id="1048" name="Rectangle 25"/>
            <p:cNvSpPr>
              <a:spLocks noChangeArrowheads="1"/>
            </p:cNvSpPr>
            <p:nvPr/>
          </p:nvSpPr>
          <p:spPr bwMode="auto">
            <a:xfrm>
              <a:off x="7886700" y="2338388"/>
              <a:ext cx="925513" cy="425450"/>
            </a:xfrm>
            <a:prstGeom prst="rect">
              <a:avLst/>
            </a:prstGeom>
            <a:solidFill>
              <a:schemeClr val="bg1"/>
            </a:solidFill>
            <a:ln w="9525">
              <a:solidFill>
                <a:schemeClr val="tx1"/>
              </a:solidFill>
              <a:miter lim="800000"/>
              <a:headEnd/>
              <a:tailEnd/>
            </a:ln>
          </p:spPr>
          <p:txBody>
            <a:bodyPr wrap="none" anchor="ctr"/>
            <a:lstStyle/>
            <a:p>
              <a:pPr algn="ctr" eaLnBrk="0" hangingPunct="0"/>
              <a:r>
                <a:rPr lang="fi-FI" sz="1000" b="1"/>
                <a:t>Discussion,</a:t>
              </a:r>
              <a:br>
                <a:rPr lang="fi-FI" sz="1000" b="1"/>
              </a:br>
              <a:r>
                <a:rPr lang="fi-FI" sz="1000" b="1"/>
                <a:t>messaging</a:t>
              </a:r>
            </a:p>
          </p:txBody>
        </p:sp>
        <p:sp>
          <p:nvSpPr>
            <p:cNvPr id="1049" name="Rectangle 26"/>
            <p:cNvSpPr>
              <a:spLocks noChangeArrowheads="1"/>
            </p:cNvSpPr>
            <p:nvPr/>
          </p:nvSpPr>
          <p:spPr bwMode="auto">
            <a:xfrm>
              <a:off x="6788150" y="2338388"/>
              <a:ext cx="1103313" cy="425450"/>
            </a:xfrm>
            <a:prstGeom prst="rect">
              <a:avLst/>
            </a:prstGeom>
            <a:solidFill>
              <a:schemeClr val="bg1"/>
            </a:solidFill>
            <a:ln w="9525">
              <a:solidFill>
                <a:schemeClr val="tx1"/>
              </a:solidFill>
              <a:miter lim="800000"/>
              <a:headEnd/>
              <a:tailEnd/>
            </a:ln>
          </p:spPr>
          <p:txBody>
            <a:bodyPr wrap="none" anchor="ctr"/>
            <a:lstStyle/>
            <a:p>
              <a:pPr algn="ctr" eaLnBrk="0" hangingPunct="0"/>
              <a:r>
                <a:rPr lang="fi-FI" sz="1000" b="1"/>
                <a:t>Educational</a:t>
              </a:r>
              <a:br>
                <a:rPr lang="fi-FI" sz="1000" b="1"/>
              </a:br>
              <a:r>
                <a:rPr lang="fi-FI" sz="1000" b="1"/>
                <a:t>material</a:t>
              </a:r>
            </a:p>
          </p:txBody>
        </p:sp>
        <p:sp>
          <p:nvSpPr>
            <p:cNvPr id="1050" name="AutoShape 35"/>
            <p:cNvSpPr>
              <a:spLocks noChangeArrowheads="1"/>
            </p:cNvSpPr>
            <p:nvPr/>
          </p:nvSpPr>
          <p:spPr bwMode="auto">
            <a:xfrm>
              <a:off x="5433392" y="1076325"/>
              <a:ext cx="3657600" cy="2457450"/>
            </a:xfrm>
            <a:prstGeom prst="roundRect">
              <a:avLst>
                <a:gd name="adj" fmla="val 16667"/>
              </a:avLst>
            </a:prstGeom>
            <a:noFill/>
            <a:ln w="25400">
              <a:solidFill>
                <a:schemeClr val="tx1"/>
              </a:solidFill>
              <a:round/>
              <a:headEnd/>
              <a:tailEnd/>
            </a:ln>
          </p:spPr>
          <p:txBody>
            <a:bodyPr wrap="none" anchor="ctr"/>
            <a:lstStyle/>
            <a:p>
              <a:endParaRPr lang="en-US"/>
            </a:p>
          </p:txBody>
        </p:sp>
      </p:grpSp>
      <p:sp>
        <p:nvSpPr>
          <p:cNvPr id="2086" name="AutoShape 36"/>
          <p:cNvSpPr>
            <a:spLocks noChangeArrowheads="1"/>
          </p:cNvSpPr>
          <p:nvPr/>
        </p:nvSpPr>
        <p:spPr bwMode="auto">
          <a:xfrm>
            <a:off x="4344367" y="3665196"/>
            <a:ext cx="4746625" cy="2346120"/>
          </a:xfrm>
          <a:prstGeom prst="roundRect">
            <a:avLst>
              <a:gd name="adj" fmla="val 16667"/>
            </a:avLst>
          </a:prstGeom>
          <a:noFill/>
          <a:ln w="25400">
            <a:solidFill>
              <a:schemeClr val="tx1"/>
            </a:solidFill>
            <a:round/>
            <a:headEnd/>
            <a:tailEnd/>
          </a:ln>
        </p:spPr>
        <p:txBody>
          <a:bodyPr wrap="none" anchor="ctr"/>
          <a:lstStyle/>
          <a:p>
            <a:endParaRPr lang="en-US"/>
          </a:p>
        </p:txBody>
      </p:sp>
      <p:grpSp>
        <p:nvGrpSpPr>
          <p:cNvPr id="7" name="Group 39"/>
          <p:cNvGrpSpPr>
            <a:grpSpLocks/>
          </p:cNvGrpSpPr>
          <p:nvPr/>
        </p:nvGrpSpPr>
        <p:grpSpPr bwMode="auto">
          <a:xfrm>
            <a:off x="320675" y="1476375"/>
            <a:ext cx="2574925" cy="2308225"/>
            <a:chOff x="320675" y="1476375"/>
            <a:chExt cx="2574924" cy="2308224"/>
          </a:xfrm>
        </p:grpSpPr>
        <p:sp>
          <p:nvSpPr>
            <p:cNvPr id="1041" name="Line 34"/>
            <p:cNvSpPr>
              <a:spLocks noChangeShapeType="1"/>
            </p:cNvSpPr>
            <p:nvPr/>
          </p:nvSpPr>
          <p:spPr bwMode="auto">
            <a:xfrm flipH="1" flipV="1">
              <a:off x="1716087" y="2481262"/>
              <a:ext cx="1179512" cy="1303337"/>
            </a:xfrm>
            <a:prstGeom prst="line">
              <a:avLst/>
            </a:prstGeom>
            <a:noFill/>
            <a:ln w="28575">
              <a:solidFill>
                <a:schemeClr val="tx1"/>
              </a:solidFill>
              <a:prstDash val="dash"/>
              <a:round/>
              <a:headEnd/>
              <a:tailEnd type="triangle" w="med" len="med"/>
            </a:ln>
          </p:spPr>
          <p:txBody>
            <a:bodyPr/>
            <a:lstStyle/>
            <a:p>
              <a:endParaRPr lang="en-US"/>
            </a:p>
          </p:txBody>
        </p:sp>
        <p:pic>
          <p:nvPicPr>
            <p:cNvPr id="1042" name="Picture 39" descr="MCj01572130000[1]"/>
            <p:cNvPicPr>
              <a:picLocks noChangeAspect="1" noChangeArrowheads="1"/>
            </p:cNvPicPr>
            <p:nvPr/>
          </p:nvPicPr>
          <p:blipFill>
            <a:blip r:embed="rId15"/>
            <a:srcRect/>
            <a:stretch>
              <a:fillRect/>
            </a:stretch>
          </p:blipFill>
          <p:spPr bwMode="auto">
            <a:xfrm>
              <a:off x="320675" y="1476375"/>
              <a:ext cx="1449388" cy="1963738"/>
            </a:xfrm>
            <a:prstGeom prst="rect">
              <a:avLst/>
            </a:prstGeom>
            <a:noFill/>
            <a:ln w="9525">
              <a:noFill/>
              <a:miter lim="800000"/>
              <a:headEnd/>
              <a:tailEnd/>
            </a:ln>
          </p:spPr>
        </p:pic>
      </p:grpSp>
      <p:grpSp>
        <p:nvGrpSpPr>
          <p:cNvPr id="8" name="Group 38"/>
          <p:cNvGrpSpPr>
            <a:grpSpLocks/>
          </p:cNvGrpSpPr>
          <p:nvPr/>
        </p:nvGrpSpPr>
        <p:grpSpPr bwMode="auto">
          <a:xfrm>
            <a:off x="66260" y="1082675"/>
            <a:ext cx="4143375" cy="4969153"/>
            <a:chOff x="0" y="1082675"/>
            <a:chExt cx="4143375" cy="5410200"/>
          </a:xfrm>
        </p:grpSpPr>
        <p:sp>
          <p:nvSpPr>
            <p:cNvPr id="1039" name="AutoShape 37"/>
            <p:cNvSpPr>
              <a:spLocks noChangeArrowheads="1"/>
            </p:cNvSpPr>
            <p:nvPr/>
          </p:nvSpPr>
          <p:spPr bwMode="auto">
            <a:xfrm>
              <a:off x="0" y="1082675"/>
              <a:ext cx="4143375" cy="5410200"/>
            </a:xfrm>
            <a:prstGeom prst="roundRect">
              <a:avLst>
                <a:gd name="adj" fmla="val 16667"/>
              </a:avLst>
            </a:prstGeom>
            <a:noFill/>
            <a:ln w="25400">
              <a:solidFill>
                <a:schemeClr val="tx1"/>
              </a:solidFill>
              <a:round/>
              <a:headEnd/>
              <a:tailEnd/>
            </a:ln>
          </p:spPr>
          <p:txBody>
            <a:bodyPr wrap="none" anchor="ctr"/>
            <a:lstStyle/>
            <a:p>
              <a:endParaRPr lang="en-US"/>
            </a:p>
          </p:txBody>
        </p:sp>
        <p:sp>
          <p:nvSpPr>
            <p:cNvPr id="1040" name="Text Box 21"/>
            <p:cNvSpPr txBox="1">
              <a:spLocks noChangeArrowheads="1"/>
            </p:cNvSpPr>
            <p:nvPr/>
          </p:nvSpPr>
          <p:spPr bwMode="auto">
            <a:xfrm>
              <a:off x="711192" y="6074299"/>
              <a:ext cx="2800631" cy="335094"/>
            </a:xfrm>
            <a:prstGeom prst="rect">
              <a:avLst/>
            </a:prstGeom>
            <a:noFill/>
            <a:ln w="9525">
              <a:noFill/>
              <a:miter lim="800000"/>
              <a:headEnd/>
              <a:tailEnd/>
            </a:ln>
          </p:spPr>
          <p:txBody>
            <a:bodyPr wrap="square">
              <a:spAutoFit/>
            </a:bodyPr>
            <a:lstStyle/>
            <a:p>
              <a:pPr algn="ctr" eaLnBrk="0" hangingPunct="0"/>
              <a:r>
                <a:rPr lang="fi-FI" sz="1400" b="1" dirty="0"/>
                <a:t>Patient in the Community </a:t>
              </a:r>
            </a:p>
          </p:txBody>
        </p:sp>
      </p:grpSp>
      <p:sp>
        <p:nvSpPr>
          <p:cNvPr id="40" name="Title 1"/>
          <p:cNvSpPr txBox="1">
            <a:spLocks/>
          </p:cNvSpPr>
          <p:nvPr/>
        </p:nvSpPr>
        <p:spPr bwMode="auto">
          <a:xfrm>
            <a:off x="320675" y="269875"/>
            <a:ext cx="8459787" cy="657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nSpc>
                <a:spcPct val="90000"/>
              </a:lnSpc>
            </a:pPr>
            <a:r>
              <a:rPr kumimoji="0" lang="en-AU" sz="2800" b="1" i="0" u="none" strike="noStrike" kern="1200" cap="none" spc="0" normalizeH="0" baseline="0" noProof="0" dirty="0" smtClean="0">
                <a:ln>
                  <a:noFill/>
                </a:ln>
                <a:solidFill>
                  <a:schemeClr val="accent2"/>
                </a:solidFill>
                <a:effectLst/>
                <a:uLnTx/>
                <a:uFillTx/>
                <a:latin typeface="Arial" charset="0"/>
                <a:ea typeface="ＭＳ Ｐゴシック" charset="0"/>
                <a:cs typeface="ＭＳ Ｐゴシック" charset="0"/>
              </a:rPr>
              <a:t>CAP2</a:t>
            </a:r>
            <a:r>
              <a:rPr lang="en-AU" sz="2800" b="1" dirty="0" smtClean="0">
                <a:solidFill>
                  <a:schemeClr val="accent2"/>
                </a:solidFill>
                <a:ea typeface="ＭＳ Ｐゴシック" charset="0"/>
                <a:cs typeface="ＭＳ Ｐゴシック" charset="0"/>
              </a:rPr>
              <a:t>: Mobile Phone based Cardiac Rehabilitation Program</a:t>
            </a:r>
            <a:endParaRPr lang="en-US" sz="2800" b="1" dirty="0">
              <a:solidFill>
                <a:schemeClr val="accent2"/>
              </a:solidFil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4"/>
          <p:cNvSpPr>
            <a:spLocks noGrp="1" noChangeArrowheads="1"/>
          </p:cNvSpPr>
          <p:nvPr>
            <p:ph type="title"/>
          </p:nvPr>
        </p:nvSpPr>
        <p:spPr/>
        <p:txBody>
          <a:bodyPr/>
          <a:lstStyle/>
          <a:p>
            <a:pPr eaLnBrk="1" hangingPunct="1"/>
            <a:r>
              <a:rPr lang="en-AU" sz="2800" dirty="0" smtClean="0"/>
              <a:t>Australian Imaging Biomarker Lifestyle Study (AIBL)</a:t>
            </a:r>
            <a:br>
              <a:rPr lang="en-AU" sz="2800" dirty="0" smtClean="0"/>
            </a:br>
            <a:r>
              <a:rPr lang="en-AU" sz="2800" b="0" i="1" dirty="0" smtClean="0">
                <a:solidFill>
                  <a:srgbClr val="0070C0"/>
                </a:solidFill>
              </a:rPr>
              <a:t>A Multimodality Alzheimer's Disease clinical study</a:t>
            </a:r>
          </a:p>
        </p:txBody>
      </p:sp>
      <p:pic>
        <p:nvPicPr>
          <p:cNvPr id="78852" name="Picture 5" descr="gal_50"/>
          <p:cNvPicPr>
            <a:picLocks noChangeAspect="1" noChangeArrowheads="1"/>
          </p:cNvPicPr>
          <p:nvPr/>
        </p:nvPicPr>
        <p:blipFill>
          <a:blip r:embed="rId2" cstate="print">
            <a:lum bright="18000" contrast="18000"/>
          </a:blip>
          <a:srcRect l="10483" r="8267" b="7234"/>
          <a:stretch>
            <a:fillRect/>
          </a:stretch>
        </p:blipFill>
        <p:spPr bwMode="auto">
          <a:xfrm>
            <a:off x="617539" y="3749676"/>
            <a:ext cx="1544637" cy="1801813"/>
          </a:xfrm>
          <a:prstGeom prst="rect">
            <a:avLst/>
          </a:prstGeom>
          <a:noFill/>
          <a:ln w="9525">
            <a:noFill/>
            <a:miter lim="800000"/>
            <a:headEnd/>
            <a:tailEnd/>
          </a:ln>
        </p:spPr>
      </p:pic>
      <p:pic>
        <p:nvPicPr>
          <p:cNvPr id="78853" name="Picture 6" descr="gal_60"/>
          <p:cNvPicPr>
            <a:picLocks noChangeAspect="1" noChangeArrowheads="1"/>
          </p:cNvPicPr>
          <p:nvPr/>
        </p:nvPicPr>
        <p:blipFill>
          <a:blip r:embed="rId3" cstate="print"/>
          <a:srcRect l="9892" t="517" r="8858" b="7677"/>
          <a:stretch>
            <a:fillRect/>
          </a:stretch>
        </p:blipFill>
        <p:spPr bwMode="auto">
          <a:xfrm>
            <a:off x="2298701" y="3751263"/>
            <a:ext cx="1554163" cy="1797050"/>
          </a:xfrm>
          <a:prstGeom prst="rect">
            <a:avLst/>
          </a:prstGeom>
          <a:noFill/>
          <a:ln w="9525">
            <a:noFill/>
            <a:miter lim="800000"/>
            <a:headEnd/>
            <a:tailEnd/>
          </a:ln>
        </p:spPr>
      </p:pic>
      <p:pic>
        <p:nvPicPr>
          <p:cNvPr id="78854" name="Picture 7" descr="AD_120_pet_to_mr"/>
          <p:cNvPicPr>
            <a:picLocks noChangeAspect="1" noChangeArrowheads="1"/>
          </p:cNvPicPr>
          <p:nvPr/>
        </p:nvPicPr>
        <p:blipFill>
          <a:blip r:embed="rId4" cstate="print"/>
          <a:srcRect t="45012" r="52515"/>
          <a:stretch>
            <a:fillRect/>
          </a:stretch>
        </p:blipFill>
        <p:spPr bwMode="auto">
          <a:xfrm>
            <a:off x="7242244" y="1734094"/>
            <a:ext cx="1665680" cy="1929399"/>
          </a:xfrm>
          <a:prstGeom prst="rect">
            <a:avLst/>
          </a:prstGeom>
          <a:noFill/>
          <a:ln w="9525">
            <a:noFill/>
            <a:miter lim="800000"/>
            <a:headEnd/>
            <a:tailEnd/>
          </a:ln>
        </p:spPr>
      </p:pic>
      <p:pic>
        <p:nvPicPr>
          <p:cNvPr id="78855" name="Picture 8"/>
          <p:cNvPicPr>
            <a:picLocks noChangeAspect="1" noChangeArrowheads="1"/>
          </p:cNvPicPr>
          <p:nvPr/>
        </p:nvPicPr>
        <p:blipFill>
          <a:blip r:embed="rId5" cstate="print"/>
          <a:srcRect/>
          <a:stretch>
            <a:fillRect/>
          </a:stretch>
        </p:blipFill>
        <p:spPr bwMode="auto">
          <a:xfrm>
            <a:off x="5781675" y="3748088"/>
            <a:ext cx="1320800" cy="1801812"/>
          </a:xfrm>
          <a:prstGeom prst="rect">
            <a:avLst/>
          </a:prstGeom>
          <a:noFill/>
          <a:ln w="9525">
            <a:noFill/>
            <a:round/>
            <a:headEnd/>
            <a:tailEnd/>
          </a:ln>
        </p:spPr>
      </p:pic>
      <p:pic>
        <p:nvPicPr>
          <p:cNvPr id="78856" name="Picture 9"/>
          <p:cNvPicPr>
            <a:picLocks noChangeAspect="1" noChangeArrowheads="1"/>
          </p:cNvPicPr>
          <p:nvPr/>
        </p:nvPicPr>
        <p:blipFill>
          <a:blip r:embed="rId6" cstate="print">
            <a:lum bright="24000" contrast="42000"/>
          </a:blip>
          <a:srcRect l="14978" r="15341"/>
          <a:stretch>
            <a:fillRect/>
          </a:stretch>
        </p:blipFill>
        <p:spPr bwMode="auto">
          <a:xfrm>
            <a:off x="7239021" y="3751264"/>
            <a:ext cx="1673225" cy="1798637"/>
          </a:xfrm>
          <a:prstGeom prst="rect">
            <a:avLst/>
          </a:prstGeom>
          <a:noFill/>
          <a:ln w="9525">
            <a:noFill/>
            <a:miter lim="800000"/>
            <a:headEnd/>
            <a:tailEnd/>
          </a:ln>
        </p:spPr>
      </p:pic>
      <p:pic>
        <p:nvPicPr>
          <p:cNvPr id="78857" name="Picture 10"/>
          <p:cNvPicPr>
            <a:picLocks noChangeAspect="1" noChangeArrowheads="1"/>
          </p:cNvPicPr>
          <p:nvPr/>
        </p:nvPicPr>
        <p:blipFill>
          <a:blip r:embed="rId7" cstate="print"/>
          <a:srcRect t="10779" b="14470"/>
          <a:stretch>
            <a:fillRect/>
          </a:stretch>
        </p:blipFill>
        <p:spPr bwMode="auto">
          <a:xfrm>
            <a:off x="3989388" y="3749696"/>
            <a:ext cx="1655762" cy="1800225"/>
          </a:xfrm>
          <a:prstGeom prst="rect">
            <a:avLst/>
          </a:prstGeom>
          <a:noFill/>
          <a:ln w="9525">
            <a:noFill/>
            <a:miter lim="800000"/>
            <a:headEnd/>
            <a:tailEnd/>
          </a:ln>
        </p:spPr>
      </p:pic>
      <p:sp>
        <p:nvSpPr>
          <p:cNvPr id="78858" name="Text Box 15"/>
          <p:cNvSpPr txBox="1">
            <a:spLocks noChangeArrowheads="1"/>
          </p:cNvSpPr>
          <p:nvPr/>
        </p:nvSpPr>
        <p:spPr bwMode="auto">
          <a:xfrm>
            <a:off x="7205063" y="5455549"/>
            <a:ext cx="1654175" cy="960437"/>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a:solidFill>
                  <a:srgbClr val="000000"/>
                </a:solidFill>
              </a:rPr>
              <a:t>DWI</a:t>
            </a:r>
          </a:p>
          <a:p>
            <a:pPr algn="ctr" eaLnBrk="1" hangingPunct="1">
              <a:lnSpc>
                <a:spcPts val="1000"/>
              </a:lnSpc>
              <a:spcBef>
                <a:spcPct val="0"/>
              </a:spcBef>
              <a:buFontTx/>
              <a:buNone/>
            </a:pPr>
            <a:r>
              <a:rPr lang="en-AU" baseline="30000" dirty="0">
                <a:solidFill>
                  <a:srgbClr val="000000"/>
                </a:solidFill>
              </a:rPr>
              <a:t>White matter connection</a:t>
            </a:r>
          </a:p>
        </p:txBody>
      </p:sp>
      <p:sp>
        <p:nvSpPr>
          <p:cNvPr id="78859" name="Text Box 16"/>
          <p:cNvSpPr txBox="1">
            <a:spLocks noChangeArrowheads="1"/>
          </p:cNvSpPr>
          <p:nvPr/>
        </p:nvSpPr>
        <p:spPr bwMode="auto">
          <a:xfrm>
            <a:off x="5584846" y="5581751"/>
            <a:ext cx="1654175" cy="697370"/>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a:solidFill>
                  <a:srgbClr val="000000"/>
                </a:solidFill>
              </a:rPr>
              <a:t>FLAIR</a:t>
            </a:r>
          </a:p>
          <a:p>
            <a:pPr algn="ctr" eaLnBrk="1" hangingPunct="1">
              <a:lnSpc>
                <a:spcPts val="1000"/>
              </a:lnSpc>
              <a:spcBef>
                <a:spcPct val="0"/>
              </a:spcBef>
              <a:buFontTx/>
              <a:buNone/>
            </a:pPr>
            <a:r>
              <a:rPr lang="en-AU" baseline="30000" dirty="0">
                <a:solidFill>
                  <a:srgbClr val="000000"/>
                </a:solidFill>
              </a:rPr>
              <a:t>White matter lesions</a:t>
            </a:r>
          </a:p>
        </p:txBody>
      </p:sp>
      <p:sp>
        <p:nvSpPr>
          <p:cNvPr id="78860" name="Text Box 17"/>
          <p:cNvSpPr txBox="1">
            <a:spLocks noChangeArrowheads="1"/>
          </p:cNvSpPr>
          <p:nvPr/>
        </p:nvSpPr>
        <p:spPr bwMode="auto">
          <a:xfrm>
            <a:off x="3990975" y="5617749"/>
            <a:ext cx="1654175" cy="740190"/>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a:solidFill>
                  <a:srgbClr val="000000"/>
                </a:solidFill>
              </a:rPr>
              <a:t>SWI</a:t>
            </a:r>
          </a:p>
          <a:p>
            <a:pPr algn="ctr" eaLnBrk="1" hangingPunct="1">
              <a:lnSpc>
                <a:spcPts val="1000"/>
              </a:lnSpc>
              <a:spcBef>
                <a:spcPct val="0"/>
              </a:spcBef>
              <a:buFontTx/>
              <a:buNone/>
            </a:pPr>
            <a:r>
              <a:rPr lang="en-AU" baseline="30000" dirty="0" smtClean="0">
                <a:solidFill>
                  <a:srgbClr val="000000"/>
                </a:solidFill>
              </a:rPr>
              <a:t>Veins and haemorrhages</a:t>
            </a:r>
            <a:endParaRPr lang="en-AU" baseline="30000" dirty="0">
              <a:solidFill>
                <a:srgbClr val="000000"/>
              </a:solidFill>
            </a:endParaRPr>
          </a:p>
        </p:txBody>
      </p:sp>
      <p:sp>
        <p:nvSpPr>
          <p:cNvPr id="78861" name="Text Box 18"/>
          <p:cNvSpPr txBox="1">
            <a:spLocks noChangeArrowheads="1"/>
          </p:cNvSpPr>
          <p:nvPr/>
        </p:nvSpPr>
        <p:spPr bwMode="auto">
          <a:xfrm>
            <a:off x="2242449" y="5627825"/>
            <a:ext cx="1654175" cy="585036"/>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smtClean="0">
                <a:solidFill>
                  <a:srgbClr val="000000"/>
                </a:solidFill>
              </a:rPr>
              <a:t>T2W</a:t>
            </a:r>
            <a:br>
              <a:rPr lang="en-AU" sz="2800" baseline="30000" dirty="0" smtClean="0">
                <a:solidFill>
                  <a:srgbClr val="000000"/>
                </a:solidFill>
              </a:rPr>
            </a:br>
            <a:r>
              <a:rPr lang="en-AU" baseline="30000" dirty="0" smtClean="0">
                <a:solidFill>
                  <a:srgbClr val="000000"/>
                </a:solidFill>
              </a:rPr>
              <a:t>CSF </a:t>
            </a:r>
            <a:r>
              <a:rPr lang="en-AU" baseline="30000" dirty="0">
                <a:solidFill>
                  <a:srgbClr val="000000"/>
                </a:solidFill>
              </a:rPr>
              <a:t>and structures</a:t>
            </a:r>
            <a:endParaRPr lang="en-AU" dirty="0">
              <a:solidFill>
                <a:srgbClr val="000000"/>
              </a:solidFill>
            </a:endParaRPr>
          </a:p>
        </p:txBody>
      </p:sp>
      <p:sp>
        <p:nvSpPr>
          <p:cNvPr id="78862" name="Text Box 19"/>
          <p:cNvSpPr txBox="1">
            <a:spLocks noChangeArrowheads="1"/>
          </p:cNvSpPr>
          <p:nvPr/>
        </p:nvSpPr>
        <p:spPr bwMode="auto">
          <a:xfrm>
            <a:off x="548518" y="5657505"/>
            <a:ext cx="1654175" cy="501650"/>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smtClean="0">
                <a:solidFill>
                  <a:srgbClr val="000000"/>
                </a:solidFill>
              </a:rPr>
              <a:t>T1W</a:t>
            </a:r>
            <a:br>
              <a:rPr lang="en-AU" sz="2800" baseline="30000" dirty="0" smtClean="0">
                <a:solidFill>
                  <a:srgbClr val="000000"/>
                </a:solidFill>
              </a:rPr>
            </a:br>
            <a:r>
              <a:rPr lang="en-AU" baseline="30000" dirty="0" smtClean="0">
                <a:solidFill>
                  <a:srgbClr val="000000"/>
                </a:solidFill>
              </a:rPr>
              <a:t>Anatomy</a:t>
            </a:r>
            <a:endParaRPr lang="en-AU" baseline="30000" dirty="0">
              <a:solidFill>
                <a:srgbClr val="000000"/>
              </a:solidFill>
            </a:endParaRPr>
          </a:p>
        </p:txBody>
      </p:sp>
      <p:sp>
        <p:nvSpPr>
          <p:cNvPr id="78863" name="Text Box 20"/>
          <p:cNvSpPr txBox="1">
            <a:spLocks noChangeArrowheads="1"/>
          </p:cNvSpPr>
          <p:nvPr/>
        </p:nvSpPr>
        <p:spPr bwMode="auto">
          <a:xfrm>
            <a:off x="7239021" y="1378913"/>
            <a:ext cx="1654175" cy="501650"/>
          </a:xfrm>
          <a:prstGeom prst="rect">
            <a:avLst/>
          </a:prstGeom>
          <a:noFill/>
          <a:ln w="9525">
            <a:noFill/>
            <a:miter lim="800000"/>
            <a:headEnd/>
            <a:tailEnd/>
          </a:ln>
        </p:spPr>
        <p:txBody>
          <a:bodyPr lIns="0" tIns="0" rIns="0" bIns="0" anchor="ctr" anchorCtr="1"/>
          <a:lstStyle/>
          <a:p>
            <a:pPr algn="ctr" eaLnBrk="1" hangingPunct="1">
              <a:lnSpc>
                <a:spcPts val="1000"/>
              </a:lnSpc>
              <a:spcBef>
                <a:spcPct val="0"/>
              </a:spcBef>
              <a:buFontTx/>
              <a:buNone/>
            </a:pPr>
            <a:r>
              <a:rPr lang="en-AU" sz="2800" baseline="30000" dirty="0">
                <a:solidFill>
                  <a:srgbClr val="000000"/>
                </a:solidFill>
              </a:rPr>
              <a:t>PET-PiB</a:t>
            </a:r>
          </a:p>
          <a:p>
            <a:pPr algn="ctr" eaLnBrk="1" hangingPunct="1">
              <a:lnSpc>
                <a:spcPts val="1000"/>
              </a:lnSpc>
              <a:spcBef>
                <a:spcPct val="0"/>
              </a:spcBef>
              <a:buFontTx/>
              <a:buNone/>
            </a:pPr>
            <a:r>
              <a:rPr lang="en-AU" baseline="30000" dirty="0">
                <a:solidFill>
                  <a:srgbClr val="000000"/>
                </a:solidFill>
              </a:rPr>
              <a:t>Amyloid beta load</a:t>
            </a:r>
            <a:endParaRPr lang="en-AU" dirty="0">
              <a:solidFill>
                <a:srgbClr val="000000"/>
              </a:solidFill>
            </a:endParaRPr>
          </a:p>
        </p:txBody>
      </p:sp>
      <p:sp>
        <p:nvSpPr>
          <p:cNvPr id="78864" name="AutoShape 21"/>
          <p:cNvSpPr>
            <a:spLocks noChangeArrowheads="1"/>
          </p:cNvSpPr>
          <p:nvPr/>
        </p:nvSpPr>
        <p:spPr bwMode="auto">
          <a:xfrm>
            <a:off x="1320801" y="1811338"/>
            <a:ext cx="969963" cy="1389062"/>
          </a:xfrm>
          <a:prstGeom prst="can">
            <a:avLst>
              <a:gd name="adj" fmla="val 35802"/>
            </a:avLst>
          </a:prstGeom>
          <a:solidFill>
            <a:srgbClr val="CCFFFF"/>
          </a:solidFill>
          <a:ln w="9525">
            <a:solidFill>
              <a:schemeClr val="tx1"/>
            </a:solidFill>
            <a:round/>
            <a:headEnd/>
            <a:tailEnd/>
          </a:ln>
        </p:spPr>
        <p:txBody>
          <a:bodyPr wrap="none" lIns="91209" tIns="45615" rIns="91209" bIns="45615" anchor="ctr"/>
          <a:lstStyle/>
          <a:p>
            <a:pPr algn="ctr" eaLnBrk="1" hangingPunct="1">
              <a:spcBef>
                <a:spcPct val="0"/>
              </a:spcBef>
              <a:buFontTx/>
              <a:buNone/>
            </a:pPr>
            <a:r>
              <a:rPr lang="en-AU" baseline="30000" dirty="0">
                <a:solidFill>
                  <a:srgbClr val="000000"/>
                </a:solidFill>
              </a:rPr>
              <a:t>Cognitive</a:t>
            </a:r>
          </a:p>
          <a:p>
            <a:pPr algn="ctr" eaLnBrk="1" hangingPunct="1">
              <a:spcBef>
                <a:spcPct val="0"/>
              </a:spcBef>
              <a:buFontTx/>
              <a:buNone/>
            </a:pPr>
            <a:r>
              <a:rPr lang="en-AU" baseline="30000" dirty="0">
                <a:solidFill>
                  <a:srgbClr val="000000"/>
                </a:solidFill>
              </a:rPr>
              <a:t>functions</a:t>
            </a:r>
          </a:p>
        </p:txBody>
      </p:sp>
      <p:sp>
        <p:nvSpPr>
          <p:cNvPr id="78865" name="AutoShape 22"/>
          <p:cNvSpPr>
            <a:spLocks noChangeArrowheads="1"/>
          </p:cNvSpPr>
          <p:nvPr/>
        </p:nvSpPr>
        <p:spPr bwMode="auto">
          <a:xfrm>
            <a:off x="2647951" y="1811338"/>
            <a:ext cx="969963" cy="1389062"/>
          </a:xfrm>
          <a:prstGeom prst="can">
            <a:avLst>
              <a:gd name="adj" fmla="val 35802"/>
            </a:avLst>
          </a:prstGeom>
          <a:solidFill>
            <a:srgbClr val="FFCC99"/>
          </a:solidFill>
          <a:ln w="9525">
            <a:solidFill>
              <a:schemeClr val="tx1"/>
            </a:solidFill>
            <a:round/>
            <a:headEnd/>
            <a:tailEnd/>
          </a:ln>
        </p:spPr>
        <p:txBody>
          <a:bodyPr wrap="none" lIns="91209" tIns="45615" rIns="91209" bIns="45615" anchor="ctr"/>
          <a:lstStyle/>
          <a:p>
            <a:pPr algn="ctr" eaLnBrk="1" hangingPunct="1">
              <a:spcBef>
                <a:spcPct val="0"/>
              </a:spcBef>
              <a:buFontTx/>
              <a:buNone/>
            </a:pPr>
            <a:r>
              <a:rPr lang="en-AU" baseline="30000" dirty="0">
                <a:solidFill>
                  <a:srgbClr val="000000"/>
                </a:solidFill>
              </a:rPr>
              <a:t>Blood</a:t>
            </a:r>
          </a:p>
          <a:p>
            <a:pPr algn="ctr" eaLnBrk="1" hangingPunct="1">
              <a:spcBef>
                <a:spcPct val="0"/>
              </a:spcBef>
              <a:buFontTx/>
              <a:buNone/>
            </a:pPr>
            <a:r>
              <a:rPr lang="en-AU" baseline="30000" dirty="0">
                <a:solidFill>
                  <a:srgbClr val="000000"/>
                </a:solidFill>
              </a:rPr>
              <a:t>biomarkers</a:t>
            </a:r>
          </a:p>
        </p:txBody>
      </p:sp>
      <p:sp>
        <p:nvSpPr>
          <p:cNvPr id="78866" name="AutoShape 23"/>
          <p:cNvSpPr>
            <a:spLocks noChangeArrowheads="1"/>
          </p:cNvSpPr>
          <p:nvPr/>
        </p:nvSpPr>
        <p:spPr bwMode="auto">
          <a:xfrm>
            <a:off x="3975101" y="1811338"/>
            <a:ext cx="969963" cy="1389062"/>
          </a:xfrm>
          <a:prstGeom prst="can">
            <a:avLst>
              <a:gd name="adj" fmla="val 35802"/>
            </a:avLst>
          </a:prstGeom>
          <a:solidFill>
            <a:srgbClr val="FFFF99"/>
          </a:solidFill>
          <a:ln w="9525">
            <a:solidFill>
              <a:schemeClr val="tx1"/>
            </a:solidFill>
            <a:round/>
            <a:headEnd/>
            <a:tailEnd/>
          </a:ln>
        </p:spPr>
        <p:txBody>
          <a:bodyPr wrap="none" lIns="91209" tIns="45615" rIns="91209" bIns="45615" anchor="ctr"/>
          <a:lstStyle/>
          <a:p>
            <a:pPr algn="ctr" eaLnBrk="1" hangingPunct="1">
              <a:spcBef>
                <a:spcPct val="0"/>
              </a:spcBef>
              <a:buFontTx/>
              <a:buNone/>
            </a:pPr>
            <a:r>
              <a:rPr lang="en-AU" baseline="30000" dirty="0">
                <a:solidFill>
                  <a:srgbClr val="000000"/>
                </a:solidFill>
              </a:rPr>
              <a:t>Genomic</a:t>
            </a:r>
          </a:p>
        </p:txBody>
      </p:sp>
      <p:sp>
        <p:nvSpPr>
          <p:cNvPr id="78867" name="AutoShape 24"/>
          <p:cNvSpPr>
            <a:spLocks noChangeArrowheads="1"/>
          </p:cNvSpPr>
          <p:nvPr/>
        </p:nvSpPr>
        <p:spPr bwMode="auto">
          <a:xfrm>
            <a:off x="5302251" y="1811338"/>
            <a:ext cx="969963" cy="1389062"/>
          </a:xfrm>
          <a:prstGeom prst="can">
            <a:avLst>
              <a:gd name="adj" fmla="val 35802"/>
            </a:avLst>
          </a:prstGeom>
          <a:solidFill>
            <a:srgbClr val="CCFFCC"/>
          </a:solidFill>
          <a:ln w="9525">
            <a:solidFill>
              <a:schemeClr val="tx1"/>
            </a:solidFill>
            <a:round/>
            <a:headEnd/>
            <a:tailEnd/>
          </a:ln>
        </p:spPr>
        <p:txBody>
          <a:bodyPr wrap="none" lIns="91209" tIns="45615" rIns="91209" bIns="45615" anchor="ctr"/>
          <a:lstStyle/>
          <a:p>
            <a:pPr algn="ctr" eaLnBrk="1" hangingPunct="1">
              <a:spcBef>
                <a:spcPct val="0"/>
              </a:spcBef>
              <a:buFontTx/>
              <a:buNone/>
            </a:pPr>
            <a:r>
              <a:rPr lang="en-AU" baseline="30000" dirty="0">
                <a:solidFill>
                  <a:srgbClr val="000000"/>
                </a:solidFill>
              </a:rPr>
              <a:t>Demographic</a:t>
            </a:r>
          </a:p>
          <a:p>
            <a:pPr algn="ctr" eaLnBrk="1" hangingPunct="1">
              <a:spcBef>
                <a:spcPct val="0"/>
              </a:spcBef>
              <a:buFontTx/>
              <a:buNone/>
            </a:pPr>
            <a:r>
              <a:rPr lang="en-AU" baseline="30000" dirty="0">
                <a:solidFill>
                  <a:srgbClr val="000000"/>
                </a:solidFill>
              </a:rPr>
              <a:t>And</a:t>
            </a:r>
          </a:p>
          <a:p>
            <a:pPr algn="ctr" eaLnBrk="1" hangingPunct="1">
              <a:spcBef>
                <a:spcPct val="0"/>
              </a:spcBef>
              <a:buFontTx/>
              <a:buNone/>
            </a:pPr>
            <a:r>
              <a:rPr lang="en-AU" baseline="30000" dirty="0">
                <a:solidFill>
                  <a:srgbClr val="000000"/>
                </a:solidFill>
              </a:rPr>
              <a:t>Lifestyle</a:t>
            </a:r>
          </a:p>
        </p:txBody>
      </p:sp>
      <p:sp>
        <p:nvSpPr>
          <p:cNvPr id="78868" name="Text Box 25"/>
          <p:cNvSpPr txBox="1">
            <a:spLocks noChangeArrowheads="1"/>
          </p:cNvSpPr>
          <p:nvPr/>
        </p:nvSpPr>
        <p:spPr bwMode="auto">
          <a:xfrm>
            <a:off x="3151757" y="1266825"/>
            <a:ext cx="1654175" cy="501650"/>
          </a:xfrm>
          <a:prstGeom prst="rect">
            <a:avLst/>
          </a:prstGeom>
          <a:noFill/>
          <a:ln w="9525">
            <a:noFill/>
            <a:miter lim="800000"/>
            <a:headEnd/>
            <a:tailEnd/>
          </a:ln>
        </p:spPr>
        <p:txBody>
          <a:bodyPr lIns="0" tIns="0" rIns="0" bIns="0" anchor="ctr" anchorCtr="1"/>
          <a:lstStyle/>
          <a:p>
            <a:pPr algn="ctr" eaLnBrk="1" hangingPunct="1">
              <a:spcBef>
                <a:spcPct val="0"/>
              </a:spcBef>
              <a:buFontTx/>
              <a:buNone/>
            </a:pPr>
            <a:r>
              <a:rPr lang="en-AU" sz="2800" baseline="30000" dirty="0" smtClean="0">
                <a:solidFill>
                  <a:srgbClr val="000000"/>
                </a:solidFill>
              </a:rPr>
              <a:t>Databases</a:t>
            </a:r>
            <a:endParaRPr lang="en-AU" dirty="0">
              <a:solidFill>
                <a:srgbClr val="000000"/>
              </a:solidFill>
            </a:endParaRPr>
          </a:p>
        </p:txBody>
      </p:sp>
      <p:sp>
        <p:nvSpPr>
          <p:cNvPr id="20" name="Text Box 4"/>
          <p:cNvSpPr txBox="1">
            <a:spLocks noChangeArrowheads="1"/>
          </p:cNvSpPr>
          <p:nvPr/>
        </p:nvSpPr>
        <p:spPr bwMode="auto">
          <a:xfrm>
            <a:off x="495302" y="3230468"/>
            <a:ext cx="6483190" cy="433025"/>
          </a:xfrm>
          <a:prstGeom prst="rect">
            <a:avLst/>
          </a:prstGeom>
          <a:noFill/>
          <a:ln w="9525" algn="ctr">
            <a:noFill/>
            <a:miter lim="800000"/>
            <a:headEnd/>
            <a:tailEnd/>
          </a:ln>
        </p:spPr>
        <p:txBody>
          <a:bodyPr wrap="none" lIns="91220" tIns="45620" rIns="91220" bIns="45620">
            <a:spAutoFit/>
          </a:bodyPr>
          <a:lstStyle/>
          <a:p>
            <a:pPr algn="ctr">
              <a:spcBef>
                <a:spcPct val="0"/>
              </a:spcBef>
              <a:buFontTx/>
              <a:buNone/>
            </a:pPr>
            <a:r>
              <a:rPr lang="en-US" sz="2200" b="1" dirty="0" smtClean="0">
                <a:solidFill>
                  <a:srgbClr val="FF0000"/>
                </a:solidFill>
                <a:sym typeface="Monotype Sorts" pitchFamily="8" charset="2"/>
              </a:rPr>
              <a:t>For each patient (1000) for each time point (4)</a:t>
            </a:r>
            <a:endParaRPr lang="en-US" sz="2200" b="1" dirty="0">
              <a:solidFill>
                <a:srgbClr val="FF0000"/>
              </a:solidFill>
              <a:sym typeface="Monotype Sorts" pitchFamily="8" charset="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IE_PowerPoint_Blueberry_120210">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HIE_PowerPoint_Blueberry_120210.potx</Template>
  <TotalTime>10914</TotalTime>
  <Words>3007</Words>
  <Application>Microsoft Office PowerPoint</Application>
  <PresentationFormat>On-screen Show (4:3)</PresentationFormat>
  <Paragraphs>541</Paragraphs>
  <Slides>75</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78" baseType="lpstr">
      <vt:lpstr>HIE_PowerPoint_Blueberry_120210</vt:lpstr>
      <vt:lpstr>Visio</vt:lpstr>
      <vt:lpstr>Document</vt:lpstr>
      <vt:lpstr>Ageing well and ageing in place –  a comprehensive strategy for designing,  developing and deploying a range  of telehealth and telecare technologies  at home and in residential care facilities   </vt:lpstr>
      <vt:lpstr>Slide 2</vt:lpstr>
      <vt:lpstr>A Brief Introduction to the CSIRO</vt:lpstr>
      <vt:lpstr>Slide 4</vt:lpstr>
      <vt:lpstr>Slide 5</vt:lpstr>
      <vt:lpstr> AEHRC Capabilities </vt:lpstr>
      <vt:lpstr>Snapper: A mapping tool for SNOMED CT</vt:lpstr>
      <vt:lpstr>Slide 8</vt:lpstr>
      <vt:lpstr>Australian Imaging Biomarker Lifestyle Study (AIBL) A Multimodality Alzheimer's Disease clinical study</vt:lpstr>
      <vt:lpstr>Slide 10</vt:lpstr>
      <vt:lpstr>DEMOGRAPHICS OF OLDER PERSONS  "We are in the midst of a silent revolution, one that extends well beyond demographics, with major economic, social, cultural, and psychological and spiritual implications."     Kofi Annan, UN Secretary-General (1 October 1998) </vt:lpstr>
      <vt:lpstr>Key Drivers working against  “a business as usual” approach</vt:lpstr>
      <vt:lpstr>Meeting Challenges of Ageing Demographics</vt:lpstr>
      <vt:lpstr>Assistive Technologies</vt:lpstr>
      <vt:lpstr>Development of Assistive Technology  in the aged care sector</vt:lpstr>
      <vt:lpstr>Telecare Services</vt:lpstr>
      <vt:lpstr>Slide 17</vt:lpstr>
      <vt:lpstr>Unobtrusive monitoring of functional health status of the frail elderly at home</vt:lpstr>
      <vt:lpstr>FUNCTIONAL HEALTH STATUS</vt:lpstr>
      <vt:lpstr>Home monitoring network</vt:lpstr>
      <vt:lpstr>Slide 21</vt:lpstr>
      <vt:lpstr>Slide 22</vt:lpstr>
      <vt:lpstr>Slide 23</vt:lpstr>
      <vt:lpstr>Telecare Monitoring Systems available commercially</vt:lpstr>
      <vt:lpstr>Slide 25</vt:lpstr>
      <vt:lpstr>Slide 26</vt:lpstr>
      <vt:lpstr>Slide 27</vt:lpstr>
      <vt:lpstr>Slide 28</vt:lpstr>
      <vt:lpstr>THE FUTURE: As yet unattained! Design and Implementation of a health monitoring and evaluation system based on Wireless technology</vt:lpstr>
      <vt:lpstr>Slide 30</vt:lpstr>
      <vt:lpstr>Telehealth Services For the management of chronic disease in the community</vt:lpstr>
      <vt:lpstr>Telehealth services have application beyond the home!</vt:lpstr>
      <vt:lpstr>Slide 33</vt:lpstr>
      <vt:lpstr>Wireless Telehealth Products</vt:lpstr>
      <vt:lpstr>Slide 35</vt:lpstr>
      <vt:lpstr>Telemedcare TMC Home Single User for patients with complex chronic disease   </vt:lpstr>
      <vt:lpstr>Slide 37</vt:lpstr>
      <vt:lpstr>Mediinspect Integrated healthcare management</vt:lpstr>
      <vt:lpstr>Integrating Telecare and Telehealth</vt:lpstr>
      <vt:lpstr>Slide 40</vt:lpstr>
      <vt:lpstr>Enhancing the value of BP Measurement</vt:lpstr>
      <vt:lpstr>Accurate BP Monitoring </vt:lpstr>
      <vt:lpstr>Auscultatory versus Oscillometric determination of Blood Pressure</vt:lpstr>
      <vt:lpstr>The single lead ECG recorded at home (dry contact electrodes)</vt:lpstr>
      <vt:lpstr>Improving the diagnostic value of the single lead ecg recorded at home</vt:lpstr>
      <vt:lpstr>Determination of Signal Quality during Unsupervised Recordings</vt:lpstr>
      <vt:lpstr>New Modalities for assessing COPD: Relaxed Spirometry</vt:lpstr>
      <vt:lpstr>The importance of recording vital signs signals!</vt:lpstr>
      <vt:lpstr>Slide 49</vt:lpstr>
      <vt:lpstr>Slide 50</vt:lpstr>
      <vt:lpstr>Slide 51</vt:lpstr>
      <vt:lpstr>The Science Frontier Clinical Excellence</vt:lpstr>
      <vt:lpstr>Clinical Role</vt:lpstr>
      <vt:lpstr>Slide 54</vt:lpstr>
      <vt:lpstr>Clinical Analysis</vt:lpstr>
      <vt:lpstr>Decision Support:  at the Signal Analysis Level</vt:lpstr>
      <vt:lpstr>Decision Support Statistical analysis of trends</vt:lpstr>
      <vt:lpstr>Identifying Data Patterns using Piecewise Linear Regression (PLR)</vt:lpstr>
      <vt:lpstr>Decision Support Architecture</vt:lpstr>
      <vt:lpstr>Status Determination</vt:lpstr>
      <vt:lpstr>Risk Stratification of Patients on a daily basis</vt:lpstr>
      <vt:lpstr>Future DSS Research</vt:lpstr>
      <vt:lpstr>The Science Frontier Clinical Excellence</vt:lpstr>
      <vt:lpstr>Slide 64</vt:lpstr>
      <vt:lpstr>Building National Infrastructure to support eHealth Services </vt:lpstr>
      <vt:lpstr>Slide 66</vt:lpstr>
      <vt:lpstr>Slide 67</vt:lpstr>
      <vt:lpstr>The National Broadband Network Initiative (NBN)</vt:lpstr>
      <vt:lpstr>Slide 69</vt:lpstr>
      <vt:lpstr>Slide 70</vt:lpstr>
      <vt:lpstr>The Personally Controlled Electronic Health Record (PCEHR) : a $467m investment</vt:lpstr>
      <vt:lpstr>Slide 72</vt:lpstr>
      <vt:lpstr>Slide 73</vt:lpstr>
      <vt:lpstr>Is Australia ready for the PCEHR?</vt:lpstr>
      <vt:lpstr>Thank you</vt:lpstr>
    </vt:vector>
  </TitlesOfParts>
  <Company>CSIRO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dc:creator>
  <cp:lastModifiedBy>Celler, Branko (ICT Centre, Marsfield)</cp:lastModifiedBy>
  <cp:revision>264</cp:revision>
  <dcterms:created xsi:type="dcterms:W3CDTF">2012-04-16T12:51:46Z</dcterms:created>
  <dcterms:modified xsi:type="dcterms:W3CDTF">2012-05-29T14:38:24Z</dcterms:modified>
  <cp:category>Master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0x010100529B7581109BE041A80104B7BC62AE32</vt:lpwstr>
  </property>
</Properties>
</file>