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Default Extension="pdf" ContentType="application/pdf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260" r:id="rId3"/>
    <p:sldId id="280" r:id="rId4"/>
    <p:sldId id="281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51" r:id="rId26"/>
    <p:sldId id="336" r:id="rId27"/>
    <p:sldId id="347" r:id="rId28"/>
    <p:sldId id="337" r:id="rId29"/>
    <p:sldId id="338" r:id="rId30"/>
    <p:sldId id="348" r:id="rId31"/>
    <p:sldId id="339" r:id="rId32"/>
    <p:sldId id="340" r:id="rId33"/>
    <p:sldId id="345" r:id="rId34"/>
    <p:sldId id="349" r:id="rId35"/>
    <p:sldId id="341" r:id="rId36"/>
    <p:sldId id="342" r:id="rId37"/>
    <p:sldId id="343" r:id="rId38"/>
    <p:sldId id="344" r:id="rId39"/>
    <p:sldId id="346" r:id="rId40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0" autoAdjust="0"/>
  </p:normalViewPr>
  <p:slideViewPr>
    <p:cSldViewPr snapToGrid="0" snapToObjects="1"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A6967-3017-4FAE-BF7E-49098A7A11A1}" type="datetimeFigureOut">
              <a:rPr lang="en-US" smtClean="0"/>
              <a:pPr/>
              <a:t>5/29/2012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33D96-D949-4FC9-AFF1-2F8E904C97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6376C-271F-5742-858E-55E109AE4DC0}" type="datetimeFigureOut">
              <a:rPr lang="en-US" smtClean="0"/>
              <a:pPr/>
              <a:t>5/29/2012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F207C-153E-614F-A54E-CD532D8D5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F207C-153E-614F-A54E-CD532D8D57D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hyperlink" Target="http://neweconomics.org/projects/five-ways-well-bei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3.pd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9" Type="http://schemas.openxmlformats.org/officeDocument/2006/relationships/image" Target="../media/image3.pd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9" Type="http://schemas.openxmlformats.org/officeDocument/2006/relationships/image" Target="../media/image3.pd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newdynamics.group.shef.ac.uk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" y="806756"/>
            <a:ext cx="91439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ACTIVE AGEING:</a:t>
            </a:r>
          </a:p>
          <a:p>
            <a:pPr algn="ctr"/>
            <a:r>
              <a:rPr lang="en-GB" sz="5400" b="1" dirty="0" smtClean="0"/>
              <a:t>A Source of Empowerment?</a:t>
            </a:r>
            <a:endParaRPr lang="en-US" sz="5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" y="1803400"/>
            <a:ext cx="914399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Alan Walker</a:t>
            </a:r>
          </a:p>
          <a:p>
            <a:pPr algn="ctr"/>
            <a:r>
              <a:rPr lang="en-US" sz="2800" b="1" dirty="0" smtClean="0"/>
              <a:t>Professor of Social Policy and Social Gerontology</a:t>
            </a:r>
          </a:p>
          <a:p>
            <a:pPr algn="ctr"/>
            <a:r>
              <a:rPr lang="en-US" sz="2800" b="1" dirty="0" smtClean="0"/>
              <a:t>The University of Sheffield</a:t>
            </a:r>
          </a:p>
          <a:p>
            <a:pPr algn="ctr"/>
            <a:r>
              <a:rPr lang="en-US" sz="2800" b="1" dirty="0" smtClean="0"/>
              <a:t> UK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GB" sz="2400" b="1" dirty="0" smtClean="0"/>
              <a:t>Daniel </a:t>
            </a:r>
            <a:r>
              <a:rPr lang="en-GB" sz="2400" b="1" dirty="0" err="1" smtClean="0"/>
              <a:t>Thursz</a:t>
            </a:r>
            <a:r>
              <a:rPr lang="en-GB" sz="2400" b="1" dirty="0" smtClean="0"/>
              <a:t> Memorial Lecture</a:t>
            </a:r>
          </a:p>
          <a:p>
            <a:pPr algn="ctr"/>
            <a:r>
              <a:rPr lang="en-GB" sz="2400" b="1" dirty="0" smtClean="0"/>
              <a:t>IFA 11</a:t>
            </a:r>
            <a:r>
              <a:rPr lang="en-GB" sz="2400" b="1" baseline="30000" dirty="0" smtClean="0"/>
              <a:t>th</a:t>
            </a:r>
            <a:r>
              <a:rPr lang="en-GB" sz="2400" b="1" dirty="0" smtClean="0"/>
              <a:t> Global Conference on Ageing</a:t>
            </a:r>
          </a:p>
          <a:p>
            <a:pPr algn="ctr"/>
            <a:r>
              <a:rPr lang="en-GB" sz="2400" b="1" dirty="0" smtClean="0"/>
              <a:t>Prague</a:t>
            </a:r>
          </a:p>
          <a:p>
            <a:pPr algn="ctr"/>
            <a:r>
              <a:rPr lang="en-GB" sz="2400" b="1" dirty="0" smtClean="0"/>
              <a:t>31</a:t>
            </a:r>
            <a:r>
              <a:rPr lang="en-GB" sz="2400" b="1" baseline="30000" dirty="0" smtClean="0"/>
              <a:t>st</a:t>
            </a:r>
            <a:r>
              <a:rPr lang="en-GB" sz="2400" b="1" dirty="0" smtClean="0"/>
              <a:t> May 201</a:t>
            </a:r>
            <a:r>
              <a:rPr lang="en-GB" sz="2400" b="1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28" descr="NDA_final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5963" y="5302947"/>
            <a:ext cx="1555750" cy="1209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852" y="158994"/>
            <a:ext cx="8463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POSITIVE IMPACT OF ACTIVITY ON WELL-BEING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55806" y="1631431"/>
            <a:ext cx="776430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1013" indent="-481013" eaLnBrk="0" hangingPunct="0">
              <a:buClr>
                <a:schemeClr val="tx1"/>
              </a:buClr>
              <a:buFont typeface="Wingdings" charset="2"/>
              <a:buChar char="Ø"/>
            </a:pPr>
            <a:r>
              <a:rPr lang="en-GB" sz="2600" b="1" dirty="0" smtClean="0">
                <a:latin typeface="Arial"/>
                <a:ea typeface="Osaka" charset="-128"/>
                <a:cs typeface="Arial"/>
              </a:rPr>
              <a:t>Physical activity is positively associated with psychological well-being in older adults</a:t>
            </a:r>
          </a:p>
          <a:p>
            <a:pPr marL="481013" indent="-481013" eaLnBrk="0" hangingPunct="0">
              <a:buClr>
                <a:schemeClr val="tx1"/>
              </a:buClr>
              <a:buFont typeface="Wingdings" charset="2"/>
              <a:buChar char="Ø"/>
            </a:pPr>
            <a:r>
              <a:rPr lang="en-GB" sz="2600" b="1" dirty="0" smtClean="0">
                <a:latin typeface="Arial"/>
                <a:ea typeface="Osaka" charset="-128"/>
                <a:cs typeface="Arial"/>
              </a:rPr>
              <a:t>Physical activity improves balance and reduces falls</a:t>
            </a:r>
          </a:p>
          <a:p>
            <a:pPr marL="481013" indent="-481013" eaLnBrk="0" hangingPunct="0">
              <a:buClr>
                <a:schemeClr val="tx1"/>
              </a:buClr>
              <a:buFont typeface="Wingdings" charset="2"/>
              <a:buChar char="Ø"/>
            </a:pPr>
            <a:r>
              <a:rPr lang="en-GB" sz="2600" b="1" dirty="0" smtClean="0">
                <a:latin typeface="Arial"/>
                <a:ea typeface="Osaka" charset="-128"/>
                <a:cs typeface="Arial"/>
              </a:rPr>
              <a:t>Strength training can control muscle loss and other age-related conditions</a:t>
            </a:r>
          </a:p>
          <a:p>
            <a:pPr marL="481013" indent="-481013" eaLnBrk="0" hangingPunct="0">
              <a:buClr>
                <a:schemeClr val="tx1"/>
              </a:buClr>
              <a:buFont typeface="Wingdings" charset="2"/>
              <a:buChar char="Ø"/>
            </a:pPr>
            <a:r>
              <a:rPr lang="en-GB" sz="2600" b="1" dirty="0" smtClean="0">
                <a:latin typeface="Arial"/>
                <a:ea typeface="Osaka" charset="-128"/>
                <a:cs typeface="Arial"/>
              </a:rPr>
              <a:t>This holds true even among very frail older people</a:t>
            </a:r>
          </a:p>
          <a:p>
            <a:pPr marL="481013" indent="-481013" eaLnBrk="0" hangingPunct="0">
              <a:buClr>
                <a:schemeClr val="tx1"/>
              </a:buClr>
              <a:buFont typeface="Wingdings" charset="2"/>
              <a:buChar char="Ø"/>
            </a:pPr>
            <a:r>
              <a:rPr lang="en-GB" sz="2600" b="1" dirty="0" smtClean="0">
                <a:latin typeface="Arial"/>
                <a:ea typeface="Osaka" charset="-128"/>
                <a:cs typeface="Arial"/>
              </a:rPr>
              <a:t>Employment in later life (59 to 69) promotes overall well-being</a:t>
            </a:r>
          </a:p>
          <a:p>
            <a:pPr marL="481013" indent="-481013" eaLnBrk="0" hangingPunct="0">
              <a:buClr>
                <a:schemeClr val="tx1"/>
              </a:buClr>
              <a:buFont typeface="Wingdings" charset="2"/>
              <a:buChar char="Ø"/>
            </a:pPr>
            <a:r>
              <a:rPr lang="en-GB" sz="2600" b="1" dirty="0" smtClean="0">
                <a:latin typeface="Arial"/>
                <a:ea typeface="Osaka" charset="-128"/>
                <a:cs typeface="Arial"/>
              </a:rPr>
              <a:t>Activity critical to quality of life in old age</a:t>
            </a:r>
            <a:endParaRPr lang="en-GB" sz="2600" b="1" dirty="0">
              <a:latin typeface="Arial"/>
              <a:ea typeface="Osaka" charset="-128"/>
              <a:cs typeface="Arial"/>
            </a:endParaRPr>
          </a:p>
        </p:txBody>
      </p:sp>
      <p:pic>
        <p:nvPicPr>
          <p:cNvPr id="8" name="Picture 7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5180" y="6301091"/>
            <a:ext cx="1997242" cy="4715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680852" y="14808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25" y="405215"/>
            <a:ext cx="8747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PHYSICAL ACTIVITY SUBSTANTIALLY REDUCES THE RISK OF COMMON DISEASES</a:t>
            </a:r>
            <a:endParaRPr lang="en-US" sz="32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6725" y="2019803"/>
          <a:ext cx="8353425" cy="3400425"/>
        </p:xfrm>
        <a:graphic>
          <a:graphicData uri="http://schemas.openxmlformats.org/drawingml/2006/table">
            <a:tbl>
              <a:tblPr/>
              <a:tblGrid>
                <a:gridCol w="2368550"/>
                <a:gridCol w="5984875"/>
              </a:tblGrid>
              <a:tr h="1492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pitchFamily="64" charset="-128"/>
                          <a:cs typeface="ＭＳ Ｐゴシック" pitchFamily="64" charset="-128"/>
                        </a:rPr>
                        <a:t>Disease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ＭＳ Ｐゴシック" pitchFamily="64" charset="-128"/>
                          <a:cs typeface="ＭＳ Ｐゴシック" pitchFamily="64" charset="-128"/>
                        </a:rPr>
                        <a:t>Effect of physical activity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64" charset="-128"/>
                          <a:cs typeface="ＭＳ Ｐゴシック" pitchFamily="64" charset="-128"/>
                        </a:rPr>
                        <a:t>Coronary heart disease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64" charset="-128"/>
                          <a:cs typeface="ＭＳ Ｐゴシック" pitchFamily="64" charset="-128"/>
                        </a:rPr>
                        <a:t>Moving to moderate activity could reduce risk by 10%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64" charset="-128"/>
                          <a:cs typeface="ＭＳ Ｐゴシック" pitchFamily="64" charset="-128"/>
                        </a:rPr>
                        <a:t>Stroke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64" charset="-128"/>
                          <a:cs typeface="ＭＳ Ｐゴシック" pitchFamily="64" charset="-128"/>
                        </a:rPr>
                        <a:t>Moderately active individuals have a 20% lower risk of stroke incidence or mortality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64" charset="-128"/>
                          <a:cs typeface="ＭＳ Ｐゴシック" pitchFamily="64" charset="-128"/>
                        </a:rPr>
                        <a:t>Type 2 diabetes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64" charset="-128"/>
                          <a:cs typeface="ＭＳ Ｐゴシック" pitchFamily="64" charset="-128"/>
                        </a:rPr>
                        <a:t>Active individuals have a 33-50% lower risk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64" charset="-128"/>
                          <a:cs typeface="ＭＳ Ｐゴシック" pitchFamily="64" charset="-128"/>
                        </a:rPr>
                        <a:t>Colon cancer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64" charset="-128"/>
                          <a:cs typeface="ＭＳ Ｐゴシック" pitchFamily="64" charset="-128"/>
                        </a:rPr>
                        <a:t>The most active individuals have a 40-50% lower risk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64" charset="-128"/>
                          <a:cs typeface="ＭＳ Ｐゴシック" pitchFamily="64" charset="-128"/>
                        </a:rPr>
                        <a:t>Breast cancer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64" charset="-128"/>
                          <a:cs typeface="ＭＳ Ｐゴシック" pitchFamily="64" charset="-128"/>
                        </a:rPr>
                        <a:t>More active women have a 30% lower risk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64" charset="-128"/>
                          <a:cs typeface="ＭＳ Ｐゴシック" pitchFamily="64" charset="-128"/>
                        </a:rPr>
                        <a:t>Osteoporosis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64" charset="-128"/>
                          <a:cs typeface="ＭＳ Ｐゴシック" pitchFamily="64" charset="-128"/>
                        </a:rPr>
                        <a:t>Being physically active reduces the risk of later hip fracture by up to 50%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</a:tbl>
          </a:graphicData>
        </a:graphic>
      </p:graphicFrame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23850" y="5504048"/>
            <a:ext cx="849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400" dirty="0"/>
              <a:t>Sources: Chief Medical Officer’s report on physical activity and a range of published studies – full references listed at the end of this Report</a:t>
            </a:r>
          </a:p>
        </p:txBody>
      </p:sp>
      <p:pic>
        <p:nvPicPr>
          <p:cNvPr id="11" name="Picture 10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5180" y="6234251"/>
            <a:ext cx="1997242" cy="4715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680852" y="14808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852" y="836102"/>
            <a:ext cx="818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CYCLE OF WELL-BEING</a:t>
            </a:r>
            <a:endParaRPr lang="en-US" sz="3600" b="1" dirty="0"/>
          </a:p>
        </p:txBody>
      </p:sp>
      <p:sp>
        <p:nvSpPr>
          <p:cNvPr id="8" name="Oval 7"/>
          <p:cNvSpPr/>
          <p:nvPr/>
        </p:nvSpPr>
        <p:spPr>
          <a:xfrm>
            <a:off x="680852" y="1718596"/>
            <a:ext cx="2106431" cy="193619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4F81BD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21596" y="2079600"/>
            <a:ext cx="1518511" cy="1204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 smtClean="0"/>
              <a:t>Increased ability, confidence and opportunities</a:t>
            </a:r>
            <a:endParaRPr lang="en-GB" sz="1600" b="1" dirty="0"/>
          </a:p>
        </p:txBody>
      </p:sp>
      <p:sp>
        <p:nvSpPr>
          <p:cNvPr id="12" name="Oval 11"/>
          <p:cNvSpPr/>
          <p:nvPr/>
        </p:nvSpPr>
        <p:spPr>
          <a:xfrm>
            <a:off x="2072329" y="3946600"/>
            <a:ext cx="2106431" cy="193619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4F81BD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2366609" y="4307604"/>
            <a:ext cx="17656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Increased 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personal health 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and well-being 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and social 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577837" y="1718596"/>
            <a:ext cx="2106431" cy="193619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4F81BD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3918581" y="2349417"/>
            <a:ext cx="1518511" cy="539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dirty="0" smtClean="0"/>
              <a:t>Increased participation</a:t>
            </a:r>
            <a:endParaRPr lang="en-GB" sz="1600" b="1" dirty="0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867400" y="2238628"/>
            <a:ext cx="300513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The positive effects on health of enhanced well-being have been found to be even larger than the effects from body mass, smoking and exercise</a:t>
            </a: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2787283" y="2349415"/>
            <a:ext cx="719138" cy="45719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 flipV="1">
            <a:off x="2219469" y="3654790"/>
            <a:ext cx="294280" cy="416495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H="1">
            <a:off x="3706690" y="3654790"/>
            <a:ext cx="394630" cy="32529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5867400" y="4945316"/>
            <a:ext cx="1608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/>
              <a:t>ODPM (2006)</a:t>
            </a:r>
          </a:p>
        </p:txBody>
      </p:sp>
      <p:pic>
        <p:nvPicPr>
          <p:cNvPr id="23" name="Picture 22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5180" y="6234251"/>
            <a:ext cx="1997242" cy="47157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680852" y="14808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852" y="157403"/>
            <a:ext cx="81881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FROM ACTIVITY THEORY TO ACTIVE AGEING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0852" y="1765426"/>
            <a:ext cx="74095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en-US" sz="4000" b="1" dirty="0" smtClean="0"/>
              <a:t>Via…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</a:rPr>
              <a:t>Successful Ageing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3600" b="1" dirty="0" smtClean="0"/>
              <a:t>Healthy Ageing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3600" b="1" dirty="0" smtClean="0"/>
              <a:t>Optimal Ageing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3600" b="1" dirty="0" smtClean="0"/>
              <a:t>Positive Ageing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3600" b="1" dirty="0" smtClean="0"/>
              <a:t>Productive Ageing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3600" b="1" dirty="0" smtClean="0"/>
              <a:t>Active Ageing</a:t>
            </a:r>
            <a:endParaRPr lang="en-US" sz="3600" b="1" dirty="0"/>
          </a:p>
        </p:txBody>
      </p:sp>
      <p:pic>
        <p:nvPicPr>
          <p:cNvPr id="9" name="Picture 8" descr="103097.JPG"/>
          <p:cNvPicPr>
            <a:picLocks noChangeAspect="1"/>
          </p:cNvPicPr>
          <p:nvPr/>
        </p:nvPicPr>
        <p:blipFill>
          <a:blip r:embed="rId2"/>
          <a:srcRect l="41867"/>
          <a:stretch>
            <a:fillRect/>
          </a:stretch>
        </p:blipFill>
        <p:spPr>
          <a:xfrm>
            <a:off x="6108100" y="1596659"/>
            <a:ext cx="2636762" cy="4535714"/>
          </a:xfrm>
          <a:prstGeom prst="rect">
            <a:avLst/>
          </a:prstGeom>
        </p:spPr>
      </p:pic>
      <p:pic>
        <p:nvPicPr>
          <p:cNvPr id="8" name="Picture 7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95180" y="6234251"/>
            <a:ext cx="1997242" cy="4715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680852" y="14808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852" y="746322"/>
            <a:ext cx="8188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SUCCESSFUL AGEING</a:t>
            </a:r>
            <a:endParaRPr lang="en-US" sz="4800" b="1" dirty="0"/>
          </a:p>
        </p:txBody>
      </p:sp>
      <p:pic>
        <p:nvPicPr>
          <p:cNvPr id="7" name="Picture 4" descr="Older splits+colou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852" y="1944210"/>
            <a:ext cx="810101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95180" y="6234251"/>
            <a:ext cx="1997242" cy="4715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80852" y="14808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608" y="745731"/>
            <a:ext cx="8188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SUCCESSFUL AGEING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62476" y="1689017"/>
            <a:ext cx="535763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1013" indent="-481013" eaLnBrk="0" hangingPunct="0">
              <a:buClr>
                <a:schemeClr val="tx1"/>
              </a:buClr>
              <a:buFont typeface="Wingdings" charset="2"/>
              <a:buChar char="Ø"/>
            </a:pPr>
            <a:r>
              <a:rPr lang="en-GB" sz="2400" b="1" dirty="0" smtClean="0">
                <a:latin typeface="Arial"/>
                <a:ea typeface="Osaka" charset="-128"/>
                <a:cs typeface="Arial"/>
              </a:rPr>
              <a:t>No/low disease or disability</a:t>
            </a:r>
          </a:p>
          <a:p>
            <a:pPr marL="481013" indent="-481013" eaLnBrk="0" hangingPunct="0">
              <a:buClr>
                <a:schemeClr val="tx1"/>
              </a:buClr>
              <a:buFont typeface="Wingdings" charset="2"/>
              <a:buChar char="Ø"/>
            </a:pPr>
            <a:r>
              <a:rPr lang="en-GB" sz="2400" b="1" dirty="0" smtClean="0">
                <a:latin typeface="Arial"/>
                <a:ea typeface="Osaka" charset="-128"/>
                <a:cs typeface="Arial"/>
              </a:rPr>
              <a:t>High cognitive and physical functioning</a:t>
            </a:r>
          </a:p>
          <a:p>
            <a:pPr marL="481013" indent="-481013" eaLnBrk="0" hangingPunct="0">
              <a:buClr>
                <a:schemeClr val="tx1"/>
              </a:buClr>
              <a:buFont typeface="Wingdings" charset="2"/>
              <a:buChar char="Ø"/>
            </a:pPr>
            <a:r>
              <a:rPr lang="en-GB" sz="2400" b="1" dirty="0" smtClean="0">
                <a:latin typeface="Arial"/>
                <a:ea typeface="Osaka" charset="-128"/>
                <a:cs typeface="Arial"/>
              </a:rPr>
              <a:t>Active engagement in life</a:t>
            </a:r>
          </a:p>
          <a:p>
            <a:pPr marL="481013" indent="-481013" eaLnBrk="0" hangingPunct="0">
              <a:buClr>
                <a:schemeClr val="tx1"/>
              </a:buClr>
            </a:pPr>
            <a:endParaRPr lang="en-GB" sz="2400" b="1" dirty="0" smtClean="0">
              <a:solidFill>
                <a:schemeClr val="tx2">
                  <a:lumMod val="50000"/>
                </a:schemeClr>
              </a:solidFill>
              <a:latin typeface="Arial"/>
              <a:ea typeface="Osaka" charset="-128"/>
              <a:cs typeface="Arial"/>
            </a:endParaRPr>
          </a:p>
          <a:p>
            <a:pPr marL="481013" indent="-481013" eaLnBrk="0" hangingPunct="0">
              <a:buClr>
                <a:schemeClr val="tx1"/>
              </a:buClr>
              <a:buFont typeface="Wingdings" charset="2"/>
              <a:buChar char="Ø"/>
            </a:pPr>
            <a:r>
              <a:rPr lang="en-GB" sz="2400" b="1" dirty="0" smtClean="0">
                <a:latin typeface="Arial"/>
                <a:ea typeface="Osaka" charset="-128"/>
                <a:cs typeface="Arial"/>
              </a:rPr>
              <a:t>No physical disability over 75</a:t>
            </a:r>
          </a:p>
          <a:p>
            <a:pPr marL="481013" indent="-481013" eaLnBrk="0" hangingPunct="0">
              <a:buClr>
                <a:schemeClr val="tx1"/>
              </a:buClr>
              <a:buFont typeface="Wingdings" charset="2"/>
              <a:buChar char="Ø"/>
            </a:pPr>
            <a:r>
              <a:rPr lang="en-GB" sz="2400" b="1" dirty="0" smtClean="0">
                <a:latin typeface="Arial"/>
                <a:ea typeface="Osaka" charset="-128"/>
                <a:cs typeface="Arial"/>
              </a:rPr>
              <a:t>Good subjective health</a:t>
            </a:r>
          </a:p>
          <a:p>
            <a:pPr marL="481013" indent="-481013" eaLnBrk="0" hangingPunct="0">
              <a:buClr>
                <a:schemeClr val="tx1"/>
              </a:buClr>
              <a:buFont typeface="Wingdings" charset="2"/>
              <a:buChar char="Ø"/>
            </a:pPr>
            <a:r>
              <a:rPr lang="en-GB" sz="2400" b="1" dirty="0" smtClean="0">
                <a:latin typeface="Arial"/>
                <a:ea typeface="Osaka" charset="-128"/>
                <a:cs typeface="Arial"/>
              </a:rPr>
              <a:t>Good mental health</a:t>
            </a:r>
          </a:p>
          <a:p>
            <a:pPr marL="481013" indent="-481013" eaLnBrk="0" hangingPunct="0">
              <a:buClr>
                <a:schemeClr val="tx1"/>
              </a:buClr>
              <a:buFont typeface="Wingdings" charset="2"/>
              <a:buChar char="Ø"/>
            </a:pPr>
            <a:r>
              <a:rPr lang="en-GB" sz="2400" b="1" dirty="0" smtClean="0">
                <a:latin typeface="Arial"/>
                <a:ea typeface="Osaka" charset="-128"/>
                <a:cs typeface="Arial"/>
              </a:rPr>
              <a:t>High self-rated life satisfaction (marriage, work, children, friendships, community service, religion, recreation/sports)</a:t>
            </a:r>
          </a:p>
          <a:p>
            <a:pPr marL="481013" indent="-481013" eaLnBrk="0" hangingPunct="0">
              <a:buClr>
                <a:schemeClr val="tx1"/>
              </a:buClr>
              <a:buFont typeface="Wingdings" charset="2"/>
              <a:buChar char="Ø"/>
            </a:pPr>
            <a:r>
              <a:rPr lang="en-GB" sz="2400" b="1" dirty="0" smtClean="0">
                <a:latin typeface="Arial"/>
                <a:ea typeface="Osaka" charset="-128"/>
                <a:cs typeface="Arial"/>
              </a:rPr>
              <a:t>Social support network</a:t>
            </a:r>
            <a:endParaRPr lang="en-GB" sz="2400" b="1" dirty="0">
              <a:latin typeface="Arial"/>
              <a:ea typeface="Osaka" charset="-128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4000" y="1689017"/>
            <a:ext cx="2173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Components: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55807" y="3538024"/>
            <a:ext cx="1756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Indicators:</a:t>
            </a:r>
            <a:endParaRPr lang="en-US" dirty="0"/>
          </a:p>
        </p:txBody>
      </p:sp>
      <p:pic>
        <p:nvPicPr>
          <p:cNvPr id="10" name="Picture 9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5180" y="6269706"/>
            <a:ext cx="1997242" cy="4715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680852" y="14808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852" y="158994"/>
            <a:ext cx="81881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FROM ACTIVITY THEORY TO ACTIVE AGEING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0852" y="1793289"/>
            <a:ext cx="74095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en-US" sz="4000" b="1" dirty="0" smtClean="0"/>
              <a:t>Via…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3600" b="1" dirty="0" smtClean="0"/>
              <a:t>Successful Ageing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3600" b="1" dirty="0" smtClean="0"/>
              <a:t>Healthy Ageing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3600" b="1" dirty="0" smtClean="0"/>
              <a:t>Optimal Ageing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3600" b="1" dirty="0" smtClean="0"/>
              <a:t>Positive Ageing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</a:rPr>
              <a:t>Productive Ageing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3600" b="1" dirty="0" smtClean="0"/>
              <a:t>Active Ageing</a:t>
            </a:r>
            <a:endParaRPr lang="en-US" sz="3600" b="1" dirty="0"/>
          </a:p>
        </p:txBody>
      </p:sp>
      <p:pic>
        <p:nvPicPr>
          <p:cNvPr id="9" name="Picture 8" descr="103097.JPG"/>
          <p:cNvPicPr>
            <a:picLocks noChangeAspect="1"/>
          </p:cNvPicPr>
          <p:nvPr/>
        </p:nvPicPr>
        <p:blipFill>
          <a:blip r:embed="rId2"/>
          <a:srcRect l="41867"/>
          <a:stretch>
            <a:fillRect/>
          </a:stretch>
        </p:blipFill>
        <p:spPr>
          <a:xfrm>
            <a:off x="6108100" y="1566061"/>
            <a:ext cx="2636762" cy="4535714"/>
          </a:xfrm>
          <a:prstGeom prst="rect">
            <a:avLst/>
          </a:prstGeom>
        </p:spPr>
      </p:pic>
      <p:pic>
        <p:nvPicPr>
          <p:cNvPr id="8" name="Picture 7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95180" y="6035364"/>
            <a:ext cx="1997242" cy="4715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680852" y="14808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852" y="774547"/>
            <a:ext cx="8188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PRODUCTIVE AGEING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39113" y="1611421"/>
            <a:ext cx="7409594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/>
            <a:r>
              <a:rPr lang="en-US" sz="2800" b="1" dirty="0" smtClean="0"/>
              <a:t>‘Anything that produces goods and services’ (Morgan, 1986)</a:t>
            </a:r>
          </a:p>
          <a:p>
            <a:pPr marL="88900" indent="-88900"/>
            <a:r>
              <a:rPr lang="en-US" sz="2800" b="1" dirty="0" smtClean="0"/>
              <a:t>‘Produces goods or services, whether paid or not, or develops the capacity to produce goods or services’ (Bass, </a:t>
            </a:r>
            <a:r>
              <a:rPr lang="en-US" sz="2800" b="1" dirty="0" err="1" smtClean="0"/>
              <a:t>Caro</a:t>
            </a:r>
            <a:r>
              <a:rPr lang="en-US" sz="2800" b="1" dirty="0" smtClean="0"/>
              <a:t>, Chen, 1993)</a:t>
            </a:r>
          </a:p>
          <a:p>
            <a:pPr marL="88900" indent="-88900"/>
            <a:r>
              <a:rPr lang="en-US" sz="2800" b="1" dirty="0" smtClean="0"/>
              <a:t>‘The capacity of an individual or a population to serve in the paid workforce, to assist in the family, and to maintain himself or herself as independently as possible’ (Butler &amp; Schechter, 1993)</a:t>
            </a:r>
          </a:p>
          <a:p>
            <a:pPr marL="365125" indent="-365125"/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7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5180" y="6301091"/>
            <a:ext cx="1997242" cy="4715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680852" y="14808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852" y="772956"/>
            <a:ext cx="8188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PRODUCTIVE AGEING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7206" y="1778398"/>
            <a:ext cx="77420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buFont typeface="Wingdings" charset="2"/>
              <a:buChar char="Ø"/>
            </a:pPr>
            <a:r>
              <a:rPr lang="en-US" sz="2600" b="1" dirty="0" smtClean="0"/>
              <a:t>Emerged as a positive response to structural lag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2600" b="1" dirty="0" smtClean="0"/>
              <a:t>Challenges stereotypes of unproductiveness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2600" b="1" dirty="0" smtClean="0"/>
              <a:t>Assigns positive value to age in contrast to constructions of passivity, </a:t>
            </a:r>
            <a:r>
              <a:rPr lang="en-US" sz="2600" b="1" dirty="0" err="1" smtClean="0"/>
              <a:t>decrescence</a:t>
            </a:r>
            <a:r>
              <a:rPr lang="en-US" sz="2600" b="1" dirty="0" smtClean="0"/>
              <a:t>, decline</a:t>
            </a: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5306" y="3689946"/>
            <a:ext cx="81500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/>
            <a:r>
              <a:rPr lang="en-US" sz="2600" b="1" dirty="0" smtClean="0"/>
              <a:t>BUT…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2600" b="1" dirty="0" err="1" smtClean="0"/>
              <a:t>Prioritises</a:t>
            </a:r>
            <a:r>
              <a:rPr lang="en-US" sz="2600" b="1" dirty="0" smtClean="0"/>
              <a:t> paid employment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2600" b="1" dirty="0" smtClean="0"/>
              <a:t>Reflects US values (productivity and success)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2600" b="1" dirty="0" smtClean="0"/>
              <a:t>Individualistic, utilitarian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2600" b="1" dirty="0" err="1" smtClean="0"/>
              <a:t>Comodifies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marginalises</a:t>
            </a:r>
            <a:r>
              <a:rPr lang="en-US" sz="2600" b="1" dirty="0" smtClean="0"/>
              <a:t>/excludes</a:t>
            </a:r>
          </a:p>
        </p:txBody>
      </p:sp>
      <p:pic>
        <p:nvPicPr>
          <p:cNvPr id="10" name="Picture 9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5180" y="6301091"/>
            <a:ext cx="1997242" cy="4715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80852" y="14808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852" y="157403"/>
            <a:ext cx="81881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FROM ACTIVITY THEORY TO ACTIVE AGEING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0852" y="1766656"/>
            <a:ext cx="74095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en-US" sz="4000" b="1" dirty="0" smtClean="0"/>
              <a:t>Via…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3600" b="1" dirty="0" smtClean="0"/>
              <a:t>Successful Ageing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3600" b="1" dirty="0" smtClean="0"/>
              <a:t>Healthy Ageing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3600" b="1" dirty="0" smtClean="0"/>
              <a:t>Optimal Ageing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3600" b="1" dirty="0" smtClean="0"/>
              <a:t>Positive Ageing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3600" b="1" dirty="0" smtClean="0"/>
              <a:t>Productive Ageing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</a:rPr>
              <a:t>Active Ageing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103097.JPG"/>
          <p:cNvPicPr>
            <a:picLocks noChangeAspect="1"/>
          </p:cNvPicPr>
          <p:nvPr/>
        </p:nvPicPr>
        <p:blipFill>
          <a:blip r:embed="rId2"/>
          <a:srcRect l="41867"/>
          <a:stretch>
            <a:fillRect/>
          </a:stretch>
        </p:blipFill>
        <p:spPr>
          <a:xfrm>
            <a:off x="6108100" y="1581360"/>
            <a:ext cx="2636762" cy="4535714"/>
          </a:xfrm>
          <a:prstGeom prst="rect">
            <a:avLst/>
          </a:prstGeom>
        </p:spPr>
      </p:pic>
      <p:pic>
        <p:nvPicPr>
          <p:cNvPr id="8" name="Picture 7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95180" y="6234251"/>
            <a:ext cx="1997242" cy="4715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680852" y="14808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0852" y="712991"/>
            <a:ext cx="8188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POINTS OF DEPARTURE</a:t>
            </a:r>
            <a:endParaRPr lang="en-US" sz="4400" b="1" dirty="0"/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680852" y="14808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" name="Picture 8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5180" y="6234251"/>
            <a:ext cx="1997242" cy="4715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pic>
        <p:nvPicPr>
          <p:cNvPr id="13" name="Picture 12" descr="Empowering older peop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003" y="2247775"/>
            <a:ext cx="2218424" cy="3407303"/>
          </a:xfrm>
          <a:prstGeom prst="rect">
            <a:avLst/>
          </a:prstGeom>
        </p:spPr>
      </p:pic>
      <p:pic>
        <p:nvPicPr>
          <p:cNvPr id="14" name="Picture 13" descr="Never_too_old_to....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218" y="2264824"/>
            <a:ext cx="2428451" cy="3457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852" y="772956"/>
            <a:ext cx="8188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ACTIVE AGEING</a:t>
            </a:r>
            <a:endParaRPr lang="en-US" sz="4000" b="1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0852" y="1642369"/>
            <a:ext cx="464476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rgbClr val="CCFF33"/>
              </a:buClr>
            </a:pPr>
            <a:r>
              <a:rPr lang="en-GB" sz="3600" b="1" dirty="0">
                <a:ea typeface="Osaka" charset="-128"/>
                <a:cs typeface="Osaka" charset="-128"/>
              </a:rPr>
              <a:t>Active ageing is the process of optimising opportunities for health, participation and security in order to enhance quality of life as people </a:t>
            </a:r>
            <a:r>
              <a:rPr lang="en-GB" sz="3600" b="1" dirty="0" smtClean="0">
                <a:ea typeface="Osaka" charset="-128"/>
                <a:cs typeface="Osaka" charset="-128"/>
              </a:rPr>
              <a:t>age</a:t>
            </a:r>
          </a:p>
          <a:p>
            <a:pPr lvl="1" algn="r">
              <a:spcBef>
                <a:spcPct val="50000"/>
              </a:spcBef>
              <a:buClr>
                <a:srgbClr val="CCFF33"/>
              </a:buClr>
            </a:pPr>
            <a:r>
              <a:rPr lang="en-GB" sz="3600" b="1" dirty="0" smtClean="0">
                <a:ea typeface="Osaka" charset="-128"/>
                <a:cs typeface="Osaka" charset="-128"/>
              </a:rPr>
              <a:t>WHO 2002</a:t>
            </a:r>
            <a:endParaRPr lang="en-GB" sz="3600" b="1" dirty="0">
              <a:ea typeface="Osaka" charset="-128"/>
              <a:cs typeface="Osaka" charset="-128"/>
            </a:endParaRPr>
          </a:p>
        </p:txBody>
      </p:sp>
      <p:pic>
        <p:nvPicPr>
          <p:cNvPr id="9" name="Picture 8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5180" y="6234251"/>
            <a:ext cx="1997242" cy="4715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pic>
        <p:nvPicPr>
          <p:cNvPr id="11" name="Picture 10" descr="WHO_20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475" y="1979719"/>
            <a:ext cx="2702954" cy="372418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rot="10800000">
            <a:off x="680852" y="14808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852" y="280513"/>
            <a:ext cx="8188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MADRID INTERNATIONAL PLAN OF ACTION ON AGEING</a:t>
            </a:r>
            <a:endParaRPr lang="en-US" sz="3600" b="1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85813" y="2007724"/>
            <a:ext cx="5597783" cy="3493264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marL="577850" indent="-577850" eaLnBrk="0" hangingPunct="0">
              <a:spcBef>
                <a:spcPct val="50000"/>
              </a:spcBef>
            </a:pPr>
            <a:r>
              <a:rPr lang="en-US" sz="2600" b="1" dirty="0"/>
              <a:t>Older Persons and Development</a:t>
            </a:r>
          </a:p>
          <a:p>
            <a:pPr marL="1079500" indent="-1079500" eaLnBrk="0" hangingPunct="0">
              <a:spcBef>
                <a:spcPct val="50000"/>
              </a:spcBef>
              <a:tabLst>
                <a:tab pos="1346200" algn="l"/>
              </a:tabLst>
            </a:pPr>
            <a:r>
              <a:rPr lang="en-US" sz="2600" dirty="0"/>
              <a:t>Issue 1</a:t>
            </a:r>
            <a:r>
              <a:rPr lang="en-US" sz="2600" dirty="0" smtClean="0"/>
              <a:t>: Active </a:t>
            </a:r>
            <a:r>
              <a:rPr lang="en-US" sz="2600" dirty="0"/>
              <a:t>Participation </a:t>
            </a:r>
            <a:r>
              <a:rPr lang="en-US" sz="2600" dirty="0" smtClean="0"/>
              <a:t>in Society and Development</a:t>
            </a:r>
          </a:p>
          <a:p>
            <a:pPr eaLnBrk="0" hangingPunct="0">
              <a:spcBef>
                <a:spcPct val="50000"/>
              </a:spcBef>
            </a:pPr>
            <a:r>
              <a:rPr lang="en-US" sz="2600" b="1" dirty="0" smtClean="0"/>
              <a:t>Advancing </a:t>
            </a:r>
            <a:r>
              <a:rPr lang="en-US" sz="2600" b="1" dirty="0"/>
              <a:t>Health and Well-</a:t>
            </a:r>
            <a:r>
              <a:rPr lang="en-US" sz="2600" b="1" dirty="0" smtClean="0"/>
              <a:t>being into </a:t>
            </a:r>
            <a:r>
              <a:rPr lang="en-US" sz="2600" b="1" dirty="0"/>
              <a:t>Old Age</a:t>
            </a:r>
          </a:p>
          <a:p>
            <a:pPr marL="1168400" indent="-1168400" eaLnBrk="0" hangingPunct="0">
              <a:spcBef>
                <a:spcPct val="50000"/>
              </a:spcBef>
            </a:pPr>
            <a:r>
              <a:rPr lang="en-US" sz="2600" dirty="0"/>
              <a:t>Issue 1:</a:t>
            </a:r>
            <a:r>
              <a:rPr lang="en-US" sz="2600" dirty="0" smtClean="0"/>
              <a:t> Health </a:t>
            </a:r>
            <a:r>
              <a:rPr lang="en-US" sz="2600" dirty="0"/>
              <a:t>Promotion and </a:t>
            </a:r>
            <a:r>
              <a:rPr lang="en-US" sz="2600" dirty="0" smtClean="0"/>
              <a:t>Well-being Throughout Life</a:t>
            </a:r>
          </a:p>
        </p:txBody>
      </p:sp>
      <p:pic>
        <p:nvPicPr>
          <p:cNvPr id="8" name="Picture 7" descr="Screen shot 2012-01-16 at 15.43.18.png"/>
          <p:cNvPicPr>
            <a:picLocks noChangeAspect="1"/>
          </p:cNvPicPr>
          <p:nvPr/>
        </p:nvPicPr>
        <p:blipFill>
          <a:blip r:embed="rId2"/>
          <a:srcRect l="32500" t="40222" r="52500" b="26445"/>
          <a:stretch>
            <a:fillRect/>
          </a:stretch>
        </p:blipFill>
        <p:spPr>
          <a:xfrm>
            <a:off x="6383596" y="1803448"/>
            <a:ext cx="2527299" cy="35101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57524" y="5651592"/>
            <a:ext cx="3716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7850" indent="-577850" algn="r"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10253F"/>
                </a:solidFill>
              </a:rPr>
              <a:t>United Nations, 2002</a:t>
            </a:r>
            <a:endParaRPr lang="en-US" sz="2800" b="1" dirty="0">
              <a:solidFill>
                <a:srgbClr val="10253F"/>
              </a:solidFill>
            </a:endParaRPr>
          </a:p>
        </p:txBody>
      </p:sp>
      <p:pic>
        <p:nvPicPr>
          <p:cNvPr id="11" name="Picture 10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95180" y="6264849"/>
            <a:ext cx="1997242" cy="4715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680852" y="14808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687" y="523056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CONFLICT WITHIN ACTIVE AGEING</a:t>
            </a:r>
            <a:endParaRPr lang="en-US" sz="3600" b="1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14017" y="1243462"/>
            <a:ext cx="7561262" cy="3600986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Calibri (Body)"/>
                <a:cs typeface="Calibri (Body)"/>
              </a:rPr>
              <a:t>TWO POLES OF A POLICY CONTINUUM</a:t>
            </a:r>
            <a:r>
              <a:rPr lang="en-US" sz="2000" b="1" dirty="0" smtClean="0">
                <a:latin typeface="Calibri (Body)"/>
                <a:cs typeface="Calibri (Body)"/>
              </a:rPr>
              <a:t>:</a:t>
            </a:r>
          </a:p>
          <a:p>
            <a:r>
              <a:rPr lang="en-GB" sz="2000" b="1" dirty="0" smtClean="0">
                <a:latin typeface="Calibri (Body)"/>
                <a:ea typeface="Osaka" charset="-128"/>
                <a:cs typeface="Calibri (Body)"/>
              </a:rPr>
              <a:t>WORKING LONGER </a:t>
            </a:r>
          </a:p>
          <a:p>
            <a:pPr>
              <a:buFont typeface="Wingdings" charset="2"/>
              <a:buChar char="Ø"/>
            </a:pPr>
            <a:r>
              <a:rPr lang="en-GB" sz="2400" b="1" dirty="0" smtClean="0">
                <a:latin typeface="Calibri (Body)"/>
                <a:ea typeface="Osaka" charset="-128"/>
                <a:cs typeface="Calibri (Body)"/>
              </a:rPr>
              <a:t> </a:t>
            </a:r>
            <a:r>
              <a:rPr lang="en-GB" sz="2000" dirty="0" smtClean="0">
                <a:latin typeface="Calibri (Body)"/>
                <a:ea typeface="Osaka" charset="-128"/>
                <a:cs typeface="Calibri (Body)"/>
              </a:rPr>
              <a:t>Narrow (employment and older workers)</a:t>
            </a:r>
          </a:p>
          <a:p>
            <a:pPr>
              <a:buFont typeface="Wingdings" charset="2"/>
              <a:buChar char="Ø"/>
            </a:pPr>
            <a:r>
              <a:rPr lang="en-GB" sz="2000" dirty="0" smtClean="0">
                <a:latin typeface="Calibri (Body)"/>
                <a:ea typeface="Osaka" charset="-128"/>
                <a:cs typeface="Calibri (Body)"/>
              </a:rPr>
              <a:t>  Top-down</a:t>
            </a:r>
          </a:p>
          <a:p>
            <a:pPr>
              <a:buFont typeface="Wingdings" charset="2"/>
              <a:buChar char="Ø"/>
            </a:pPr>
            <a:r>
              <a:rPr lang="en-GB" sz="2000" dirty="0" smtClean="0">
                <a:latin typeface="Calibri (Body)"/>
                <a:ea typeface="Osaka" charset="-128"/>
                <a:cs typeface="Calibri (Body)"/>
              </a:rPr>
              <a:t>  Neglects other critical policy levers</a:t>
            </a:r>
          </a:p>
          <a:p>
            <a:pPr>
              <a:buFont typeface="Wingdings" charset="2"/>
              <a:buChar char="Ø"/>
            </a:pPr>
            <a:r>
              <a:rPr lang="en-GB" sz="2000" dirty="0" smtClean="0">
                <a:latin typeface="Calibri (Body)"/>
                <a:ea typeface="Osaka" charset="-128"/>
                <a:cs typeface="Calibri (Body)"/>
              </a:rPr>
              <a:t>  </a:t>
            </a:r>
            <a:r>
              <a:rPr lang="en-GB" sz="2000" dirty="0" err="1" smtClean="0">
                <a:latin typeface="Calibri (Body)"/>
                <a:ea typeface="Osaka" charset="-128"/>
                <a:cs typeface="Calibri (Body)"/>
              </a:rPr>
              <a:t>Dis</a:t>
            </a:r>
            <a:r>
              <a:rPr lang="en-GB" sz="2000" dirty="0" smtClean="0">
                <a:latin typeface="Calibri (Body)"/>
                <a:ea typeface="Osaka" charset="-128"/>
                <a:cs typeface="Calibri (Body)"/>
              </a:rPr>
              <a:t>-empowering</a:t>
            </a:r>
          </a:p>
          <a:p>
            <a:pPr>
              <a:buFont typeface="Wingdings" charset="2"/>
              <a:buChar char="Ø"/>
            </a:pPr>
            <a:r>
              <a:rPr lang="en-GB" sz="2000" dirty="0" smtClean="0">
                <a:latin typeface="Calibri (Body)"/>
                <a:ea typeface="Osaka" charset="-128"/>
                <a:cs typeface="Calibri (Body)"/>
              </a:rPr>
              <a:t>  Blunt instrument</a:t>
            </a:r>
          </a:p>
          <a:p>
            <a:pPr>
              <a:buFont typeface="Wingdings" charset="2"/>
              <a:buChar char="Ø"/>
            </a:pPr>
            <a:endParaRPr lang="en-GB" sz="2400" dirty="0" smtClean="0">
              <a:latin typeface="Calibri (Body)"/>
              <a:ea typeface="Osaka" charset="-128"/>
              <a:cs typeface="Calibri (Body)"/>
            </a:endParaRPr>
          </a:p>
          <a:p>
            <a:pPr>
              <a:buFont typeface="Wingdings" charset="2"/>
              <a:buChar char="Ø"/>
            </a:pPr>
            <a:endParaRPr lang="en-US" sz="2400" dirty="0" smtClean="0">
              <a:latin typeface="Calibri (Body)"/>
              <a:ea typeface="Osaka" charset="-128"/>
              <a:cs typeface="Calibri (Body)"/>
            </a:endParaRPr>
          </a:p>
          <a:p>
            <a:pPr>
              <a:spcBef>
                <a:spcPct val="50000"/>
              </a:spcBef>
            </a:pPr>
            <a:endParaRPr lang="en-US" sz="2400" b="1" dirty="0">
              <a:latin typeface="Calibri (Body)"/>
              <a:cs typeface="Calibri (Body)"/>
            </a:endParaRPr>
          </a:p>
        </p:txBody>
      </p:sp>
      <p:pic>
        <p:nvPicPr>
          <p:cNvPr id="11" name="Picture 10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51913" y="6257679"/>
            <a:ext cx="1997242" cy="4715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4017" y="3725522"/>
            <a:ext cx="756126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GB" sz="2000" b="1" dirty="0" smtClean="0">
                <a:latin typeface="Calibri (Body)"/>
                <a:ea typeface="Osaka" charset="-128"/>
                <a:cs typeface="Calibri (Body)"/>
              </a:rPr>
              <a:t>ACTIVE AGEING</a:t>
            </a:r>
          </a:p>
          <a:p>
            <a:pPr marL="268288" indent="-268288">
              <a:buFont typeface="Wingdings" charset="2"/>
              <a:buChar char="Ø"/>
            </a:pPr>
            <a:r>
              <a:rPr lang="en-GB" sz="2000" dirty="0" smtClean="0">
                <a:latin typeface="Calibri (Body)"/>
                <a:ea typeface="Osaka" charset="-128"/>
                <a:cs typeface="Calibri (Body)"/>
              </a:rPr>
              <a:t>Comprehensive multi-dimensional (links employment, health and well-being)</a:t>
            </a:r>
          </a:p>
          <a:p>
            <a:pPr marL="268288" indent="-268288">
              <a:buFont typeface="Wingdings" charset="2"/>
              <a:buChar char="Ø"/>
            </a:pPr>
            <a:r>
              <a:rPr lang="en-GB" sz="2000" dirty="0" smtClean="0">
                <a:latin typeface="Calibri (Body)"/>
                <a:ea typeface="Osaka" charset="-128"/>
                <a:cs typeface="Calibri (Body)"/>
              </a:rPr>
              <a:t>Bottom-up and top down</a:t>
            </a:r>
          </a:p>
          <a:p>
            <a:pPr marL="268288" indent="-268288">
              <a:buFont typeface="Wingdings" charset="2"/>
              <a:buChar char="Ø"/>
            </a:pPr>
            <a:r>
              <a:rPr lang="en-GB" sz="2000" dirty="0" smtClean="0">
                <a:latin typeface="Calibri (Body)"/>
                <a:ea typeface="Osaka" charset="-128"/>
                <a:cs typeface="Calibri (Body)"/>
              </a:rPr>
              <a:t>Priority to the life course</a:t>
            </a:r>
          </a:p>
          <a:p>
            <a:pPr marL="268288" indent="-268288">
              <a:buFont typeface="Wingdings" charset="2"/>
              <a:buChar char="Ø"/>
            </a:pPr>
            <a:r>
              <a:rPr lang="en-GB" sz="2000" dirty="0" smtClean="0">
                <a:latin typeface="Calibri (Body)"/>
                <a:ea typeface="Osaka" charset="-128"/>
                <a:cs typeface="Calibri (Body)"/>
              </a:rPr>
              <a:t>Wide range of policy levers</a:t>
            </a:r>
          </a:p>
          <a:p>
            <a:pPr marL="268288" indent="-268288">
              <a:buFont typeface="Wingdings" charset="2"/>
              <a:buChar char="Ø"/>
            </a:pPr>
            <a:r>
              <a:rPr lang="en-GB" sz="2000" dirty="0" smtClean="0">
                <a:latin typeface="Calibri (Body)"/>
                <a:ea typeface="Osaka" charset="-128"/>
                <a:cs typeface="Calibri (Body)"/>
              </a:rPr>
              <a:t>Empowering</a:t>
            </a:r>
            <a:endParaRPr lang="en-US" sz="2000" dirty="0" smtClean="0">
              <a:latin typeface="Calibri (Body)"/>
              <a:ea typeface="Osaka" charset="-128"/>
              <a:cs typeface="Calibri (Body)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547687" y="1169388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914" y="772956"/>
            <a:ext cx="8188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KEY ELEMENTS OF ACTIVE AGEING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5220" y="1837678"/>
            <a:ext cx="80048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buFont typeface="Wingdings" charset="2"/>
              <a:buChar char="Ø"/>
            </a:pPr>
            <a:r>
              <a:rPr lang="en-US" sz="2800" b="1" dirty="0" smtClean="0"/>
              <a:t>Life course, preventative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2800" b="1" dirty="0" smtClean="0"/>
              <a:t>Ageing as inevitable but malleable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2800" b="1" dirty="0" smtClean="0"/>
              <a:t>Heterogeneity in ageing process and diversity in old age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2800" b="1" dirty="0" smtClean="0"/>
              <a:t>Reflects lay as well as expert perspectives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2800" b="1" dirty="0" smtClean="0"/>
              <a:t>Comprehensive: all contributions to well-being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2800" b="1" dirty="0" smtClean="0"/>
              <a:t>Macro, </a:t>
            </a:r>
            <a:r>
              <a:rPr lang="en-US" sz="2800" b="1" dirty="0" err="1" smtClean="0"/>
              <a:t>meso</a:t>
            </a:r>
            <a:r>
              <a:rPr lang="en-US" sz="2800" b="1" dirty="0" smtClean="0"/>
              <a:t> and micro aspects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2800" b="1" dirty="0" smtClean="0"/>
              <a:t>Wide range of policy levers</a:t>
            </a:r>
            <a:endParaRPr lang="en-US" sz="2800" b="1" dirty="0"/>
          </a:p>
        </p:txBody>
      </p:sp>
      <p:pic>
        <p:nvPicPr>
          <p:cNvPr id="8" name="Picture 7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5180" y="6354563"/>
            <a:ext cx="1997242" cy="4715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680852" y="14808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852" y="158994"/>
            <a:ext cx="81881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MAINTAINING FUNCTIONAL CAPACITY OVER THE LIFE COURSE</a:t>
            </a:r>
            <a:endParaRPr lang="en-US" sz="4000" b="1" dirty="0"/>
          </a:p>
        </p:txBody>
      </p:sp>
      <p:pic>
        <p:nvPicPr>
          <p:cNvPr id="31" name="Picture 30" descr="Screen shot 2012-01-19 at 15.34.28.png"/>
          <p:cNvPicPr>
            <a:picLocks noChangeAspect="1"/>
          </p:cNvPicPr>
          <p:nvPr/>
        </p:nvPicPr>
        <p:blipFill>
          <a:blip r:embed="rId2"/>
          <a:srcRect l="10023" t="27346" r="36854" b="28893"/>
          <a:stretch>
            <a:fillRect/>
          </a:stretch>
        </p:blipFill>
        <p:spPr>
          <a:xfrm>
            <a:off x="680852" y="1775534"/>
            <a:ext cx="7777389" cy="4004233"/>
          </a:xfrm>
          <a:prstGeom prst="rect">
            <a:avLst/>
          </a:prstGeom>
        </p:spPr>
      </p:pic>
      <p:pic>
        <p:nvPicPr>
          <p:cNvPr id="33" name="Picture 32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95180" y="6234251"/>
            <a:ext cx="1997242" cy="4715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680852" y="14808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/>
              <a:t>A Healthy 70- year old has a 54% chance of living to 90. If you have one of the conditions </a:t>
            </a:r>
            <a:r>
              <a:rPr lang="en-GB" sz="3600" b="1" dirty="0" smtClean="0"/>
              <a:t>below, </a:t>
            </a:r>
            <a:r>
              <a:rPr lang="en-GB" sz="3600" b="1" dirty="0" smtClean="0"/>
              <a:t>it reduces to.....</a:t>
            </a:r>
            <a:endParaRPr lang="en-US" sz="3600" b="1" dirty="0"/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818" y="2694137"/>
            <a:ext cx="1183680" cy="1527329"/>
          </a:xfr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04916" y="2386842"/>
            <a:ext cx="1812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Sedentary lifestyle</a:t>
            </a:r>
            <a:endParaRPr lang="en-US" sz="1600" b="1" dirty="0"/>
          </a:p>
        </p:txBody>
      </p:sp>
      <p:pic>
        <p:nvPicPr>
          <p:cNvPr id="6" name="Picture 5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787" y="2725396"/>
            <a:ext cx="1192616" cy="15463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985448" y="2369086"/>
            <a:ext cx="1927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Hypertension</a:t>
            </a:r>
            <a:endParaRPr lang="en-US" sz="1600" b="1" dirty="0"/>
          </a:p>
        </p:txBody>
      </p:sp>
      <p:pic>
        <p:nvPicPr>
          <p:cNvPr id="8" name="Picture 7" descr="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164" y="2725396"/>
            <a:ext cx="1192616" cy="15478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023262" y="2395720"/>
            <a:ext cx="1479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Obesity</a:t>
            </a:r>
            <a:endParaRPr lang="en-US" sz="1600" b="1" dirty="0"/>
          </a:p>
        </p:txBody>
      </p:sp>
      <p:pic>
        <p:nvPicPr>
          <p:cNvPr id="10" name="Picture 9" descr="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9547" y="2726879"/>
            <a:ext cx="1175957" cy="15463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3958" y="4712057"/>
            <a:ext cx="1174439" cy="15368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3096" y="4712057"/>
            <a:ext cx="1174439" cy="15368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010767" y="2404598"/>
            <a:ext cx="1516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Smoking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04863" y="4369359"/>
            <a:ext cx="2019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Three Factors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42372" y="4379423"/>
            <a:ext cx="1592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Five Factors</a:t>
            </a:r>
            <a:endParaRPr lang="en-US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589103" y="6273225"/>
            <a:ext cx="3077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Eg</a:t>
            </a:r>
            <a:r>
              <a:rPr lang="en-GB" sz="1600" dirty="0" smtClean="0"/>
              <a:t> sedentary lifestyle, obesity and diabetes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734972" y="6248877"/>
            <a:ext cx="3338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Eg</a:t>
            </a:r>
            <a:r>
              <a:rPr lang="en-GB" sz="1600" dirty="0" smtClean="0"/>
              <a:t> sedentary lifestyle, obesity, hypertension, diabetes and smoking</a:t>
            </a:r>
            <a:endParaRPr lang="en-US" sz="1600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262" y="372862"/>
            <a:ext cx="8188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FIVE WAYS TO WELL-BEING</a:t>
            </a:r>
            <a:endParaRPr lang="en-US" sz="4400" b="1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3850" y="5691622"/>
            <a:ext cx="50765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600" dirty="0" smtClean="0">
                <a:hlinkClick r:id="rId2"/>
              </a:rPr>
              <a:t>Five ways to well-being website</a:t>
            </a:r>
            <a:endParaRPr lang="en-GB" sz="1600" dirty="0"/>
          </a:p>
        </p:txBody>
      </p:sp>
      <p:pic>
        <p:nvPicPr>
          <p:cNvPr id="8" name="Picture 6" descr="connect_0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30667"/>
            <a:ext cx="3084527" cy="209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Be_activ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1589087"/>
            <a:ext cx="3182449" cy="220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ake_notic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1495581"/>
            <a:ext cx="3025775" cy="203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keep_learning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3746607"/>
            <a:ext cx="2417262" cy="164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Give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889" y="3695352"/>
            <a:ext cx="2537566" cy="179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Five Ways to Wellbei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08400" y="3640058"/>
            <a:ext cx="1368103" cy="193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79388" y="6234251"/>
            <a:ext cx="1997242" cy="47157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513116" y="114230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68144" y="170080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latin typeface="Cambria" pitchFamily="18" charset="0"/>
                <a:ea typeface="ＭＳ Ｐゴシック" pitchFamily="-128" charset="-128"/>
              </a:rPr>
              <a:t>EXTRINSIC </a:t>
            </a:r>
          </a:p>
          <a:p>
            <a:pPr algn="ctr">
              <a:defRPr/>
            </a:pPr>
            <a:endParaRPr lang="en-GB" dirty="0">
              <a:latin typeface="Cambria" pitchFamily="18" charset="0"/>
              <a:ea typeface="ＭＳ Ｐゴシック" pitchFamily="-12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74997" y="5780782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ambria" pitchFamily="18" charset="0"/>
              </a:rPr>
              <a:t>AGEING= LOSS OF FUNCTION/ ADAPTABILITY</a:t>
            </a:r>
            <a:endParaRPr lang="en-US" sz="2400" b="1" dirty="0">
              <a:latin typeface="Cambr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87624" y="170080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>
                <a:latin typeface="Cambria" pitchFamily="18" charset="0"/>
                <a:ea typeface="ＭＳ Ｐゴシック" pitchFamily="-128" charset="-128"/>
              </a:rPr>
              <a:t>EXTRINSIC </a:t>
            </a:r>
          </a:p>
          <a:p>
            <a:pPr algn="ctr">
              <a:defRPr/>
            </a:pPr>
            <a:endParaRPr lang="en-GB" dirty="0">
              <a:latin typeface="Cambria" pitchFamily="18" charset="0"/>
              <a:ea typeface="ＭＳ Ｐゴシック" pitchFamily="-128" charset="-128"/>
            </a:endParaRPr>
          </a:p>
        </p:txBody>
      </p:sp>
      <p:grpSp>
        <p:nvGrpSpPr>
          <p:cNvPr id="4" name="Group 29"/>
          <p:cNvGrpSpPr/>
          <p:nvPr/>
        </p:nvGrpSpPr>
        <p:grpSpPr>
          <a:xfrm>
            <a:off x="2267744" y="1700808"/>
            <a:ext cx="4702092" cy="4105848"/>
            <a:chOff x="2102156" y="1700808"/>
            <a:chExt cx="4702092" cy="4105848"/>
          </a:xfrm>
        </p:grpSpPr>
        <p:pic>
          <p:nvPicPr>
            <p:cNvPr id="24" name="Picture 23" descr="old_man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7454" y="1700808"/>
              <a:ext cx="1676634" cy="4105848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 rot="2109480">
              <a:off x="2522634" y="2277546"/>
              <a:ext cx="1440160" cy="591255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 rot="510586">
              <a:off x="2159546" y="3172261"/>
              <a:ext cx="1440160" cy="591255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20750550">
              <a:off x="2102156" y="4244215"/>
              <a:ext cx="1440160" cy="591255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9077676">
              <a:off x="4936144" y="2209974"/>
              <a:ext cx="1072095" cy="591255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10615146">
              <a:off x="5090904" y="3107234"/>
              <a:ext cx="1440160" cy="591255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10800000">
              <a:off x="5364088" y="4005064"/>
              <a:ext cx="1440160" cy="591255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20805042">
              <a:off x="2829395" y="4948769"/>
              <a:ext cx="763354" cy="591255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rot="11839276">
              <a:off x="5291271" y="4894161"/>
              <a:ext cx="741720" cy="591255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28"/>
            <p:cNvGrpSpPr/>
            <p:nvPr/>
          </p:nvGrpSpPr>
          <p:grpSpPr>
            <a:xfrm>
              <a:off x="3563888" y="3429000"/>
              <a:ext cx="1584176" cy="1224136"/>
              <a:chOff x="3491880" y="3284984"/>
              <a:chExt cx="1584176" cy="1224136"/>
            </a:xfrm>
          </p:grpSpPr>
          <p:sp>
            <p:nvSpPr>
              <p:cNvPr id="27" name="Hexagon 26"/>
              <p:cNvSpPr/>
              <p:nvPr/>
            </p:nvSpPr>
            <p:spPr>
              <a:xfrm>
                <a:off x="3491880" y="3284984"/>
                <a:ext cx="1584176" cy="1224136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635896" y="3501008"/>
                <a:ext cx="12961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GB" b="1" dirty="0" smtClean="0">
                    <a:latin typeface="Cambria" pitchFamily="18" charset="0"/>
                    <a:ea typeface="ＭＳ Ｐゴシック" pitchFamily="-128" charset="-128"/>
                  </a:rPr>
                  <a:t>INTRINSIC</a:t>
                </a:r>
              </a:p>
              <a:p>
                <a:pPr algn="ctr">
                  <a:defRPr/>
                </a:pPr>
                <a:r>
                  <a:rPr lang="en-GB" b="1" dirty="0" smtClean="0">
                    <a:latin typeface="Cambria" pitchFamily="18" charset="0"/>
                    <a:ea typeface="ＭＳ Ｐゴシック" pitchFamily="-128" charset="-128"/>
                  </a:rPr>
                  <a:t>(GENETIC)</a:t>
                </a:r>
                <a:endParaRPr lang="en-US" b="1" dirty="0" smtClean="0">
                  <a:latin typeface="Cambria" pitchFamily="18" charset="0"/>
                  <a:ea typeface="ＭＳ Ｐゴシック" pitchFamily="-128" charset="-128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0" y="6608385"/>
            <a:ext cx="28803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latin typeface="+mn-lt"/>
                <a:ea typeface="ＭＳ Ｐゴシック" pitchFamily="-128" charset="-128"/>
              </a:rPr>
              <a:t>Adapted from </a:t>
            </a:r>
            <a:r>
              <a:rPr lang="en-GB" sz="1200" b="1" dirty="0" err="1">
                <a:latin typeface="+mn-lt"/>
                <a:ea typeface="ＭＳ Ｐゴシック" pitchFamily="-128" charset="-128"/>
              </a:rPr>
              <a:t>Grimley</a:t>
            </a:r>
            <a:r>
              <a:rPr lang="en-GB" sz="1200" b="1" dirty="0">
                <a:latin typeface="+mn-lt"/>
                <a:ea typeface="ＭＳ Ｐゴシック" pitchFamily="-128" charset="-128"/>
              </a:rPr>
              <a:t> Evans (2004)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499992" y="2996952"/>
            <a:ext cx="72008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788024" y="4653136"/>
            <a:ext cx="72008" cy="1008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98779" y="1575592"/>
            <a:ext cx="832843" cy="4805735"/>
          </a:xfrm>
          <a:prstGeom prst="rect">
            <a:avLst/>
          </a:prstGeom>
          <a:noFill/>
        </p:spPr>
        <p:txBody>
          <a:bodyPr vert="wordArtVert" wrap="square" lIns="108000" tIns="45720" rIns="91440" bIns="45720" anchor="ctr" anchorCtr="1">
            <a:spAutoFit/>
          </a:bodyPr>
          <a:lstStyle/>
          <a:p>
            <a:pPr algn="ctr"/>
            <a:r>
              <a:rPr lang="en-US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noFill/>
                <a:latin typeface="Cambria" pitchFamily="18" charset="0"/>
              </a:rPr>
              <a:t>ENVIRONMENTAL</a:t>
            </a:r>
          </a:p>
          <a:p>
            <a:pPr algn="ctr"/>
            <a:r>
              <a:rPr lang="en-US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noFill/>
                <a:latin typeface="Cambria" pitchFamily="18" charset="0"/>
              </a:rPr>
              <a:t> DAMAGE</a:t>
            </a:r>
            <a:endParaRPr lang="en-US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noFill/>
              <a:latin typeface="Cambria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08304" y="1556792"/>
            <a:ext cx="832843" cy="4805735"/>
          </a:xfrm>
          <a:prstGeom prst="rect">
            <a:avLst/>
          </a:prstGeom>
          <a:noFill/>
        </p:spPr>
        <p:txBody>
          <a:bodyPr vert="wordArtVert" wrap="square" lIns="108000" tIns="45720" rIns="91440" bIns="45720" anchor="ctr" anchorCtr="1">
            <a:spAutoFit/>
          </a:bodyPr>
          <a:lstStyle/>
          <a:p>
            <a:pPr algn="ctr"/>
            <a:r>
              <a:rPr lang="en-US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noFill/>
                <a:latin typeface="Cambria" pitchFamily="18" charset="0"/>
              </a:rPr>
              <a:t>ENVIRONMENTAL</a:t>
            </a:r>
          </a:p>
          <a:p>
            <a:pPr algn="ctr"/>
            <a:r>
              <a:rPr lang="en-US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noFill/>
                <a:latin typeface="Cambria" pitchFamily="18" charset="0"/>
              </a:rPr>
              <a:t> DAMAGE</a:t>
            </a:r>
            <a:endParaRPr lang="en-US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noFill/>
              <a:latin typeface="Cambria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0852" y="93254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AGEING IS INEVITABLE BUT MALLEABLE</a:t>
            </a:r>
            <a:endParaRPr lang="en-US" sz="4400" b="1" dirty="0" smtClean="0"/>
          </a:p>
          <a:p>
            <a:endParaRPr lang="en-US" sz="3200" dirty="0"/>
          </a:p>
        </p:txBody>
      </p:sp>
      <p:cxnSp>
        <p:nvCxnSpPr>
          <p:cNvPr id="33" name="Straight Connector 32"/>
          <p:cNvCxnSpPr/>
          <p:nvPr/>
        </p:nvCxnSpPr>
        <p:spPr>
          <a:xfrm rot="10800000">
            <a:off x="680852" y="14808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ELSAE3WOMENSIT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133600"/>
            <a:ext cx="4537075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SPLIT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16113"/>
            <a:ext cx="2903537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itle 6"/>
          <p:cNvSpPr>
            <a:spLocks noGrp="1"/>
          </p:cNvSpPr>
          <p:nvPr>
            <p:ph type="title"/>
          </p:nvPr>
        </p:nvSpPr>
        <p:spPr>
          <a:xfrm>
            <a:off x="680851" y="674702"/>
            <a:ext cx="8039255" cy="806139"/>
          </a:xfrm>
        </p:spPr>
        <p:txBody>
          <a:bodyPr>
            <a:noAutofit/>
          </a:bodyPr>
          <a:lstStyle/>
          <a:p>
            <a:pPr algn="l"/>
            <a:r>
              <a:rPr lang="en-GB" sz="4800" b="1" dirty="0">
                <a:latin typeface="+mn-lt"/>
                <a:ea typeface="+mn-ea"/>
                <a:cs typeface="+mn-cs"/>
              </a:rPr>
              <a:t>VARIABILITY IN AGEING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pic>
        <p:nvPicPr>
          <p:cNvPr id="9" name="Picture 8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79388" y="6234251"/>
            <a:ext cx="1997242" cy="47157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rot="10800000">
            <a:off x="680852" y="14808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80852" y="1510434"/>
            <a:ext cx="7776343" cy="5355312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</p:spPr>
        <p:txBody>
          <a:bodyPr wrap="square" anchor="ctr">
            <a:spAutoFit/>
          </a:bodyPr>
          <a:lstStyle/>
          <a:p>
            <a:pPr marL="361950" indent="-361950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GB" sz="3000" b="1" dirty="0">
                <a:ea typeface="Osaka" charset="-128"/>
                <a:cs typeface="Osaka" charset="-128"/>
              </a:rPr>
              <a:t>Prevention (postponement)</a:t>
            </a:r>
          </a:p>
          <a:p>
            <a:pPr marL="819150" lvl="1" indent="-361950">
              <a:buFont typeface="Arial" pitchFamily="34" charset="0"/>
              <a:buChar char="•"/>
              <a:defRPr/>
            </a:pPr>
            <a:r>
              <a:rPr lang="en-GB" sz="3000" b="1" dirty="0">
                <a:ea typeface="Osaka" charset="-128"/>
                <a:cs typeface="Osaka" charset="-128"/>
              </a:rPr>
              <a:t>lifestyle: education, </a:t>
            </a:r>
            <a:r>
              <a:rPr lang="en-GB" sz="3000" b="1" dirty="0" smtClean="0">
                <a:ea typeface="Osaka" charset="-128"/>
                <a:cs typeface="Osaka" charset="-128"/>
              </a:rPr>
              <a:t>knowledge, opportunities</a:t>
            </a:r>
            <a:r>
              <a:rPr lang="en-GB" sz="3000" b="1" dirty="0">
                <a:ea typeface="Osaka" charset="-128"/>
                <a:cs typeface="Osaka" charset="-128"/>
              </a:rPr>
              <a:t>, incentives</a:t>
            </a:r>
          </a:p>
          <a:p>
            <a:pPr marL="819150" lvl="1" indent="-361950">
              <a:buFont typeface="Arial" pitchFamily="34" charset="0"/>
              <a:buChar char="•"/>
              <a:defRPr/>
            </a:pPr>
            <a:r>
              <a:rPr lang="en-GB" sz="3000" b="1" dirty="0">
                <a:ea typeface="Osaka" charset="-128"/>
                <a:cs typeface="Osaka" charset="-128"/>
              </a:rPr>
              <a:t>public health and medical care</a:t>
            </a:r>
          </a:p>
          <a:p>
            <a:pPr marL="361950" indent="-361950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GB" sz="3000" b="1" dirty="0">
                <a:ea typeface="Osaka" charset="-128"/>
                <a:cs typeface="Osaka" charset="-128"/>
              </a:rPr>
              <a:t>Enabling environments</a:t>
            </a:r>
          </a:p>
          <a:p>
            <a:pPr marL="819150" lvl="1" indent="-361950">
              <a:buFont typeface="Arial" pitchFamily="34" charset="0"/>
              <a:buChar char="•"/>
              <a:defRPr/>
            </a:pPr>
            <a:r>
              <a:rPr lang="en-GB" sz="3000" b="1" dirty="0">
                <a:ea typeface="Osaka" charset="-128"/>
                <a:cs typeface="Osaka" charset="-128"/>
              </a:rPr>
              <a:t>architecture, transport, education,</a:t>
            </a:r>
          </a:p>
          <a:p>
            <a:pPr marL="819150" lvl="1" indent="-361950">
              <a:buFont typeface="Arial" pitchFamily="34" charset="0"/>
              <a:buChar char="•"/>
              <a:defRPr/>
            </a:pPr>
            <a:r>
              <a:rPr lang="en-GB" sz="3000" b="1" dirty="0">
                <a:ea typeface="Osaka" charset="-128"/>
                <a:cs typeface="Osaka" charset="-128"/>
              </a:rPr>
              <a:t>	working conditions, culture and</a:t>
            </a:r>
          </a:p>
          <a:p>
            <a:pPr marL="361950" indent="-361950">
              <a:defRPr/>
            </a:pPr>
            <a:r>
              <a:rPr lang="en-GB" sz="3000" b="1" dirty="0" smtClean="0">
                <a:ea typeface="Osaka" charset="-128"/>
                <a:cs typeface="Osaka" charset="-128"/>
              </a:rPr>
              <a:t>	</a:t>
            </a:r>
            <a:r>
              <a:rPr lang="en-GB" sz="3000" b="1" dirty="0">
                <a:ea typeface="Osaka" charset="-128"/>
                <a:cs typeface="Osaka" charset="-128"/>
              </a:rPr>
              <a:t>	</a:t>
            </a:r>
            <a:r>
              <a:rPr lang="en-GB" sz="3000" b="1" dirty="0" smtClean="0">
                <a:ea typeface="Osaka" charset="-128"/>
                <a:cs typeface="Osaka" charset="-128"/>
              </a:rPr>
              <a:t>	sport</a:t>
            </a:r>
            <a:r>
              <a:rPr lang="en-GB" sz="3000" b="1" dirty="0">
                <a:ea typeface="Osaka" charset="-128"/>
                <a:cs typeface="Osaka" charset="-128"/>
              </a:rPr>
              <a:t>, safety</a:t>
            </a:r>
          </a:p>
          <a:p>
            <a:pPr marL="819150" lvl="1" indent="-361950">
              <a:buFont typeface="Arial" pitchFamily="34" charset="0"/>
              <a:buChar char="•"/>
              <a:defRPr/>
            </a:pPr>
            <a:r>
              <a:rPr lang="en-GB" sz="3000" b="1" dirty="0">
                <a:ea typeface="Osaka" charset="-128"/>
                <a:cs typeface="Osaka" charset="-128"/>
              </a:rPr>
              <a:t>prosthetics: physical supports, </a:t>
            </a:r>
            <a:r>
              <a:rPr lang="en-GB" sz="3000" b="1" dirty="0" err="1">
                <a:ea typeface="Osaka" charset="-128"/>
                <a:cs typeface="Osaka" charset="-128"/>
              </a:rPr>
              <a:t>ICTs</a:t>
            </a:r>
            <a:endParaRPr lang="en-GB" sz="3000" b="1" dirty="0">
              <a:ea typeface="Osaka" charset="-128"/>
              <a:cs typeface="Osaka" charset="-128"/>
            </a:endParaRPr>
          </a:p>
          <a:p>
            <a:pPr marL="361950" indent="-361950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GB" sz="3000" b="1" dirty="0">
                <a:ea typeface="Osaka" charset="-128"/>
                <a:cs typeface="Osaka" charset="-128"/>
              </a:rPr>
              <a:t>Disability-reducing interventions</a:t>
            </a:r>
          </a:p>
          <a:p>
            <a:pPr marL="577850" indent="-577850" eaLnBrk="0" hangingPunct="0">
              <a:spcBef>
                <a:spcPts val="1200"/>
              </a:spcBef>
              <a:spcAft>
                <a:spcPts val="1200"/>
              </a:spcAft>
              <a:defRPr/>
            </a:pPr>
            <a:endParaRPr lang="en-US" sz="3200" b="1" dirty="0">
              <a:ea typeface="ＭＳ Ｐゴシック" pitchFamily="-128" charset="-12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0852" y="97658"/>
            <a:ext cx="8463146" cy="1412776"/>
          </a:xfrm>
        </p:spPr>
        <p:txBody>
          <a:bodyPr>
            <a:noAutofit/>
          </a:bodyPr>
          <a:lstStyle/>
          <a:p>
            <a:pPr algn="l"/>
            <a:r>
              <a:rPr lang="en-GB" b="1" dirty="0" smtClean="0">
                <a:latin typeface="+mn-lt"/>
                <a:ea typeface="+mn-ea"/>
                <a:cs typeface="+mn-cs"/>
              </a:rPr>
              <a:t>LIVE LONGER AND HEALTHIER, DIE FASTER</a:t>
            </a:r>
            <a:endParaRPr lang="en-GB" b="1" dirty="0"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pic>
        <p:nvPicPr>
          <p:cNvPr id="9" name="Picture 8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179388" y="6234251"/>
            <a:ext cx="1997242" cy="47157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10800000">
            <a:off x="680852" y="14808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5180" y="6234251"/>
            <a:ext cx="1997242" cy="4715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6008" y="1712265"/>
            <a:ext cx="71051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en-US" sz="4000" b="1" dirty="0" smtClean="0"/>
              <a:t>AGENDA</a:t>
            </a:r>
          </a:p>
          <a:p>
            <a:pPr marL="365125" indent="-365125">
              <a:buFont typeface="Wingdings" pitchFamily="2" charset="2"/>
              <a:buChar char="Ø"/>
            </a:pPr>
            <a:r>
              <a:rPr lang="en-GB" sz="4000" b="1" dirty="0" smtClean="0"/>
              <a:t>Models of Ageing – A Critique</a:t>
            </a:r>
          </a:p>
          <a:p>
            <a:pPr marL="365125" indent="-365125">
              <a:buFont typeface="Wingdings" pitchFamily="2" charset="2"/>
              <a:buChar char="Ø"/>
            </a:pPr>
            <a:r>
              <a:rPr lang="en-GB" sz="4000" b="1" dirty="0" smtClean="0"/>
              <a:t>From Activity Theory to Active Ageing</a:t>
            </a:r>
          </a:p>
          <a:p>
            <a:pPr marL="365125" indent="-365125">
              <a:buFont typeface="Wingdings" pitchFamily="2" charset="2"/>
              <a:buChar char="Ø"/>
            </a:pPr>
            <a:r>
              <a:rPr lang="en-GB" sz="4000" b="1" dirty="0" smtClean="0"/>
              <a:t>The Conflict within Active Ageing</a:t>
            </a:r>
          </a:p>
          <a:p>
            <a:pPr marL="365125" indent="-365125">
              <a:buFont typeface="Wingdings" pitchFamily="2" charset="2"/>
              <a:buChar char="Ø"/>
            </a:pPr>
            <a:r>
              <a:rPr lang="en-GB" sz="4000" b="1" dirty="0" smtClean="0"/>
              <a:t>Can Active Ageing Empower?</a:t>
            </a:r>
            <a:endParaRPr lang="en-US" sz="40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80852" y="0"/>
            <a:ext cx="803925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ACTIVE AGEING: A SOURCE OF EMPOWERMENT</a:t>
            </a:r>
            <a:r>
              <a:rPr lang="en-US" sz="4400" b="1" dirty="0" smtClean="0"/>
              <a:t>?</a:t>
            </a:r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833252" y="16332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852" y="158994"/>
            <a:ext cx="81881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 FOUNDATIONS OF A GOOD QUALITY LIFE IN OLD AGE</a:t>
            </a:r>
            <a:endParaRPr lang="en-US" sz="40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27088" y="1688261"/>
            <a:ext cx="7935912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61950" indent="-361950">
              <a:buFont typeface="Wingdings" charset="2"/>
              <a:buChar char="Ø"/>
            </a:pPr>
            <a:r>
              <a:rPr lang="en-GB" sz="2500" b="1" dirty="0" smtClean="0">
                <a:ea typeface="Osaka" charset="-128"/>
                <a:cs typeface="Osaka" charset="-128"/>
              </a:rPr>
              <a:t>Having </a:t>
            </a:r>
            <a:r>
              <a:rPr lang="en-GB" sz="2500" b="1" dirty="0">
                <a:ea typeface="Osaka" charset="-128"/>
                <a:cs typeface="Osaka" charset="-128"/>
              </a:rPr>
              <a:t>good social relationships with family, friends and neighbours;</a:t>
            </a:r>
            <a:endParaRPr lang="en-GB" sz="2500" b="1" dirty="0" smtClean="0">
              <a:ea typeface="Osaka" charset="-128"/>
              <a:cs typeface="Osaka" charset="-128"/>
            </a:endParaRPr>
          </a:p>
          <a:p>
            <a:pPr marL="361950" indent="-361950">
              <a:buFont typeface="Wingdings" charset="2"/>
              <a:buChar char="Ø"/>
            </a:pPr>
            <a:r>
              <a:rPr lang="en-GB" sz="2500" b="1" dirty="0">
                <a:ea typeface="Osaka" charset="-128"/>
                <a:cs typeface="Osaka" charset="-128"/>
              </a:rPr>
              <a:t>H</a:t>
            </a:r>
            <a:r>
              <a:rPr lang="en-GB" sz="2500" b="1" dirty="0" smtClean="0">
                <a:ea typeface="Osaka" charset="-128"/>
                <a:cs typeface="Osaka" charset="-128"/>
              </a:rPr>
              <a:t>aving </a:t>
            </a:r>
            <a:r>
              <a:rPr lang="en-GB" sz="2500" b="1" dirty="0">
                <a:ea typeface="Osaka" charset="-128"/>
                <a:cs typeface="Osaka" charset="-128"/>
              </a:rPr>
              <a:t>social roles and participating in social and voluntary activities, plus other activities/hobbies performed alone;</a:t>
            </a:r>
            <a:endParaRPr lang="en-GB" sz="2500" b="1" dirty="0" smtClean="0">
              <a:ea typeface="Osaka" charset="-128"/>
              <a:cs typeface="Osaka" charset="-128"/>
            </a:endParaRPr>
          </a:p>
          <a:p>
            <a:pPr marL="361950" indent="-361950">
              <a:buFont typeface="Wingdings" charset="2"/>
              <a:buChar char="Ø"/>
            </a:pPr>
            <a:r>
              <a:rPr lang="en-GB" sz="2500" b="1" dirty="0">
                <a:ea typeface="Osaka" charset="-128"/>
                <a:cs typeface="Osaka" charset="-128"/>
              </a:rPr>
              <a:t>H</a:t>
            </a:r>
            <a:r>
              <a:rPr lang="en-GB" sz="2500" b="1" dirty="0" smtClean="0">
                <a:ea typeface="Osaka" charset="-128"/>
                <a:cs typeface="Osaka" charset="-128"/>
              </a:rPr>
              <a:t>aving </a:t>
            </a:r>
            <a:r>
              <a:rPr lang="en-GB" sz="2500" b="1" dirty="0">
                <a:ea typeface="Osaka" charset="-128"/>
                <a:cs typeface="Osaka" charset="-128"/>
              </a:rPr>
              <a:t>good health and functional ability;</a:t>
            </a:r>
            <a:endParaRPr lang="en-GB" sz="2500" b="1" dirty="0" smtClean="0">
              <a:ea typeface="Osaka" charset="-128"/>
              <a:cs typeface="Osaka" charset="-128"/>
            </a:endParaRPr>
          </a:p>
          <a:p>
            <a:pPr marL="361950" indent="-361950">
              <a:buFont typeface="Wingdings" charset="2"/>
              <a:buChar char="Ø"/>
            </a:pPr>
            <a:r>
              <a:rPr lang="en-GB" sz="2500" b="1" dirty="0">
                <a:ea typeface="Osaka" charset="-128"/>
                <a:cs typeface="Osaka" charset="-128"/>
              </a:rPr>
              <a:t>L</a:t>
            </a:r>
            <a:r>
              <a:rPr lang="en-GB" sz="2500" b="1" dirty="0" smtClean="0">
                <a:ea typeface="Osaka" charset="-128"/>
                <a:cs typeface="Osaka" charset="-128"/>
              </a:rPr>
              <a:t>iving </a:t>
            </a:r>
            <a:r>
              <a:rPr lang="en-GB" sz="2500" b="1" dirty="0">
                <a:ea typeface="Osaka" charset="-128"/>
                <a:cs typeface="Osaka" charset="-128"/>
              </a:rPr>
              <a:t>in a good home and neighbourhood;</a:t>
            </a:r>
            <a:endParaRPr lang="en-GB" sz="2500" b="1" dirty="0" smtClean="0">
              <a:ea typeface="Osaka" charset="-128"/>
              <a:cs typeface="Osaka" charset="-128"/>
            </a:endParaRPr>
          </a:p>
          <a:p>
            <a:pPr marL="361950" indent="-361950">
              <a:buFont typeface="Wingdings" charset="2"/>
              <a:buChar char="Ø"/>
            </a:pPr>
            <a:r>
              <a:rPr lang="en-GB" sz="2500" b="1" dirty="0">
                <a:ea typeface="Osaka" charset="-128"/>
                <a:cs typeface="Osaka" charset="-128"/>
              </a:rPr>
              <a:t>H</a:t>
            </a:r>
            <a:r>
              <a:rPr lang="en-GB" sz="2500" b="1" dirty="0" smtClean="0">
                <a:ea typeface="Osaka" charset="-128"/>
                <a:cs typeface="Osaka" charset="-128"/>
              </a:rPr>
              <a:t>aving </a:t>
            </a:r>
            <a:r>
              <a:rPr lang="en-GB" sz="2500" b="1" dirty="0">
                <a:ea typeface="Osaka" charset="-128"/>
                <a:cs typeface="Osaka" charset="-128"/>
              </a:rPr>
              <a:t>a positive outlook and psychological well-being;</a:t>
            </a:r>
            <a:endParaRPr lang="en-GB" sz="2500" b="1" dirty="0" smtClean="0">
              <a:ea typeface="Osaka" charset="-128"/>
              <a:cs typeface="Osaka" charset="-128"/>
            </a:endParaRPr>
          </a:p>
          <a:p>
            <a:pPr marL="361950" indent="-361950">
              <a:buFont typeface="Wingdings" charset="2"/>
              <a:buChar char="Ø"/>
            </a:pPr>
            <a:r>
              <a:rPr lang="en-GB" sz="2500" b="1" dirty="0">
                <a:ea typeface="Osaka" charset="-128"/>
                <a:cs typeface="Osaka" charset="-128"/>
              </a:rPr>
              <a:t>H</a:t>
            </a:r>
            <a:r>
              <a:rPr lang="en-GB" sz="2500" b="1" dirty="0" smtClean="0">
                <a:ea typeface="Osaka" charset="-128"/>
                <a:cs typeface="Osaka" charset="-128"/>
              </a:rPr>
              <a:t>aving </a:t>
            </a:r>
            <a:r>
              <a:rPr lang="en-GB" sz="2500" b="1" dirty="0">
                <a:ea typeface="Osaka" charset="-128"/>
                <a:cs typeface="Osaka" charset="-128"/>
              </a:rPr>
              <a:t>adequate income;</a:t>
            </a:r>
            <a:endParaRPr lang="en-GB" sz="2500" b="1" dirty="0" smtClean="0">
              <a:ea typeface="Osaka" charset="-128"/>
              <a:cs typeface="Osaka" charset="-128"/>
            </a:endParaRPr>
          </a:p>
          <a:p>
            <a:pPr marL="361950" indent="-361950">
              <a:buFont typeface="Wingdings" charset="2"/>
              <a:buChar char="Ø"/>
            </a:pPr>
            <a:r>
              <a:rPr lang="en-GB" sz="2500" b="1" dirty="0">
                <a:ea typeface="Osaka" charset="-128"/>
                <a:cs typeface="Osaka" charset="-128"/>
              </a:rPr>
              <a:t>M</a:t>
            </a:r>
            <a:r>
              <a:rPr lang="en-GB" sz="2500" b="1" dirty="0" smtClean="0">
                <a:ea typeface="Osaka" charset="-128"/>
                <a:cs typeface="Osaka" charset="-128"/>
              </a:rPr>
              <a:t>aintaining </a:t>
            </a:r>
            <a:r>
              <a:rPr lang="en-GB" sz="2500" b="1" dirty="0">
                <a:ea typeface="Osaka" charset="-128"/>
                <a:cs typeface="Osaka" charset="-128"/>
              </a:rPr>
              <a:t>independence and control over one's </a:t>
            </a:r>
            <a:r>
              <a:rPr lang="en-GB" sz="2500" b="1" dirty="0" smtClean="0">
                <a:ea typeface="Osaka" charset="-128"/>
                <a:cs typeface="Osaka" charset="-128"/>
              </a:rPr>
              <a:t>life.</a:t>
            </a:r>
          </a:p>
          <a:p>
            <a:pPr marL="361950" indent="-361950" algn="r"/>
            <a:r>
              <a:rPr lang="en-GB" sz="2500" b="1" dirty="0" smtClean="0">
                <a:ea typeface="Osaka" charset="-128"/>
                <a:cs typeface="Osaka" charset="-128"/>
              </a:rPr>
              <a:t>Source: Bowling </a:t>
            </a:r>
            <a:r>
              <a:rPr lang="en-GB" sz="2500" b="1" u="sng" dirty="0" smtClean="0">
                <a:ea typeface="Osaka" charset="-128"/>
                <a:cs typeface="Osaka" charset="-128"/>
              </a:rPr>
              <a:t>et al</a:t>
            </a:r>
            <a:r>
              <a:rPr lang="en-GB" sz="2500" b="1" dirty="0" smtClean="0">
                <a:ea typeface="Osaka" charset="-128"/>
                <a:cs typeface="Osaka" charset="-128"/>
              </a:rPr>
              <a:t> (2002)</a:t>
            </a:r>
            <a:endParaRPr lang="en-GB" sz="2500" b="1" dirty="0">
              <a:ea typeface="Osaka" charset="-128"/>
              <a:cs typeface="Osaka" charset="-128"/>
            </a:endParaRPr>
          </a:p>
        </p:txBody>
      </p:sp>
      <p:pic>
        <p:nvPicPr>
          <p:cNvPr id="9" name="Picture 8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5180" y="6295447"/>
            <a:ext cx="1997242" cy="4715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680852" y="14808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852" y="714607"/>
            <a:ext cx="8188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MAXIMISING QUALITY OF LIFE</a:t>
            </a:r>
            <a:endParaRPr lang="en-US" sz="4400" b="1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27088" y="1513155"/>
            <a:ext cx="8012112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1950" indent="-361950">
              <a:lnSpc>
                <a:spcPct val="120000"/>
              </a:lnSpc>
              <a:buFont typeface="Wingdings" charset="2"/>
              <a:buChar char="Ø"/>
            </a:pPr>
            <a:r>
              <a:rPr lang="en-GB" sz="3200" b="1" dirty="0"/>
              <a:t>Maintaining health and independence, social activities and relationships</a:t>
            </a:r>
          </a:p>
          <a:p>
            <a:pPr marL="361950" indent="-361950">
              <a:lnSpc>
                <a:spcPct val="120000"/>
              </a:lnSpc>
              <a:buFont typeface="Wingdings" charset="2"/>
              <a:buChar char="Ø"/>
            </a:pPr>
            <a:r>
              <a:rPr lang="en-GB" sz="3200" b="1" dirty="0"/>
              <a:t>Neighbourly and safe areas</a:t>
            </a:r>
          </a:p>
          <a:p>
            <a:pPr marL="361950" indent="-361950">
              <a:lnSpc>
                <a:spcPct val="120000"/>
              </a:lnSpc>
              <a:buFont typeface="Wingdings" charset="2"/>
              <a:buChar char="Ø"/>
            </a:pPr>
            <a:r>
              <a:rPr lang="en-GB" sz="3200" b="1" dirty="0"/>
              <a:t>Local amenities and services</a:t>
            </a:r>
          </a:p>
          <a:p>
            <a:pPr marL="361950" indent="-361950">
              <a:lnSpc>
                <a:spcPct val="120000"/>
              </a:lnSpc>
              <a:buFont typeface="Wingdings" charset="2"/>
              <a:buChar char="Ø"/>
            </a:pPr>
            <a:r>
              <a:rPr lang="en-GB" sz="3200" b="1" dirty="0"/>
              <a:t>Participation</a:t>
            </a:r>
          </a:p>
          <a:p>
            <a:pPr marL="361950" indent="-361950">
              <a:lnSpc>
                <a:spcPct val="120000"/>
              </a:lnSpc>
              <a:buFont typeface="Wingdings" charset="2"/>
              <a:buChar char="Ø"/>
            </a:pPr>
            <a:r>
              <a:rPr lang="en-GB" sz="3200" b="1" dirty="0"/>
              <a:t>Transport</a:t>
            </a:r>
          </a:p>
          <a:p>
            <a:pPr marL="361950" indent="-361950">
              <a:lnSpc>
                <a:spcPct val="120000"/>
              </a:lnSpc>
              <a:buFont typeface="Wingdings" charset="2"/>
              <a:buChar char="Ø"/>
            </a:pPr>
            <a:r>
              <a:rPr lang="en-GB" sz="3200" b="1" dirty="0"/>
              <a:t>Finance</a:t>
            </a:r>
          </a:p>
          <a:p>
            <a:pPr marL="361950" indent="-361950" algn="r">
              <a:lnSpc>
                <a:spcPct val="70000"/>
              </a:lnSpc>
            </a:pPr>
            <a:r>
              <a:rPr lang="en-GB" sz="2800" b="1" dirty="0">
                <a:solidFill>
                  <a:srgbClr val="10253F"/>
                </a:solidFill>
              </a:rPr>
              <a:t/>
            </a:r>
            <a:br>
              <a:rPr lang="en-GB" sz="2800" b="1" dirty="0">
                <a:solidFill>
                  <a:srgbClr val="10253F"/>
                </a:solidFill>
              </a:rPr>
            </a:br>
            <a:endParaRPr lang="en-GB" sz="2800" b="1" dirty="0">
              <a:solidFill>
                <a:srgbClr val="10253F"/>
              </a:solidFill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995738" y="5545405"/>
            <a:ext cx="45370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b="1" dirty="0"/>
              <a:t>Source: Bowling </a:t>
            </a:r>
            <a:r>
              <a:rPr lang="en-GB" sz="2400" b="1" u="sng" dirty="0"/>
              <a:t>et al</a:t>
            </a:r>
            <a:r>
              <a:rPr lang="en-GB" sz="2400" b="1" i="1" dirty="0"/>
              <a:t> (2002)</a:t>
            </a:r>
            <a:endParaRPr lang="en-GB" sz="2400" b="1" dirty="0"/>
          </a:p>
          <a:p>
            <a:endParaRPr lang="en-GB" b="1" dirty="0">
              <a:solidFill>
                <a:srgbClr val="10253F"/>
              </a:solidFill>
            </a:endParaRPr>
          </a:p>
        </p:txBody>
      </p:sp>
      <p:pic>
        <p:nvPicPr>
          <p:cNvPr id="9" name="Picture 8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5180" y="6234251"/>
            <a:ext cx="1997242" cy="4715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680852" y="14808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852" y="280513"/>
            <a:ext cx="8188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 COMPREHENSIVE MULTI-LEVEL STRATEGY</a:t>
            </a:r>
            <a:endParaRPr lang="en-US" sz="3600" b="1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5287" y="1546139"/>
            <a:ext cx="8748712" cy="469359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577850" indent="-577850" eaLnBrk="0" hangingPunct="0">
              <a:buFont typeface="Wingdings" charset="2"/>
              <a:buChar char="Ø"/>
            </a:pPr>
            <a:r>
              <a:rPr lang="en-US" sz="2300" b="1" dirty="0" smtClean="0"/>
              <a:t>Challenging Ageism</a:t>
            </a:r>
          </a:p>
          <a:p>
            <a:pPr marL="577850" indent="-577850" eaLnBrk="0" hangingPunct="0">
              <a:buFont typeface="Wingdings" charset="2"/>
              <a:buChar char="Ø"/>
            </a:pPr>
            <a:r>
              <a:rPr lang="en-US" sz="2300" b="1" dirty="0" smtClean="0"/>
              <a:t>Age Management</a:t>
            </a:r>
          </a:p>
          <a:p>
            <a:pPr marL="577850" indent="-577850" eaLnBrk="0" hangingPunct="0">
              <a:buFont typeface="Wingdings" charset="2"/>
              <a:buChar char="Ø"/>
            </a:pPr>
            <a:r>
              <a:rPr lang="en-US" sz="2300" b="1" dirty="0" smtClean="0"/>
              <a:t>Combating Inequalities and Social Exclusion </a:t>
            </a:r>
          </a:p>
          <a:p>
            <a:pPr marL="577850" lvl="1" indent="-577850" eaLnBrk="0" hangingPunct="0"/>
            <a:r>
              <a:rPr lang="en-US" sz="2300" b="1" dirty="0" smtClean="0"/>
              <a:t>	(Health, Diet, Access to Health Care, Income, Living Environments, Social Participation)</a:t>
            </a:r>
          </a:p>
          <a:p>
            <a:pPr marL="577850" indent="-577850" eaLnBrk="0" hangingPunct="0">
              <a:buFont typeface="Wingdings" charset="2"/>
              <a:buChar char="Ø"/>
            </a:pPr>
            <a:r>
              <a:rPr lang="en-US" sz="2300" b="1" dirty="0" smtClean="0"/>
              <a:t>Health Promotion Across the Life Course</a:t>
            </a:r>
          </a:p>
          <a:p>
            <a:pPr marL="577850" indent="-577850" eaLnBrk="0" hangingPunct="0">
              <a:buFont typeface="Wingdings" charset="2"/>
              <a:buChar char="Ø"/>
            </a:pPr>
            <a:r>
              <a:rPr lang="en-US" sz="2300" b="1" dirty="0" smtClean="0"/>
              <a:t>Targeting Mental Health and Well-being</a:t>
            </a:r>
          </a:p>
          <a:p>
            <a:pPr marL="577850" indent="-577850" eaLnBrk="0" hangingPunct="0">
              <a:buFont typeface="Wingdings" charset="2"/>
              <a:buChar char="Ø"/>
            </a:pPr>
            <a:r>
              <a:rPr lang="en-US" sz="2300" b="1" dirty="0" smtClean="0"/>
              <a:t>Active Civic and Community Participation</a:t>
            </a:r>
          </a:p>
          <a:p>
            <a:pPr marL="577850" indent="-577850" eaLnBrk="0" hangingPunct="0">
              <a:buFont typeface="Wingdings" charset="2"/>
              <a:buChar char="Ø"/>
            </a:pPr>
            <a:r>
              <a:rPr lang="en-US" sz="2300" b="1" dirty="0" smtClean="0"/>
              <a:t>Redistribute Resources from Cure to Prevention</a:t>
            </a:r>
          </a:p>
          <a:p>
            <a:pPr marL="577850" indent="-577850" eaLnBrk="0" hangingPunct="0">
              <a:buFont typeface="Wingdings" charset="2"/>
              <a:buChar char="Ø"/>
            </a:pPr>
            <a:r>
              <a:rPr lang="en-US" sz="2300" b="1" dirty="0" smtClean="0"/>
              <a:t>Enhance Social Care / Social Support (</a:t>
            </a:r>
            <a:r>
              <a:rPr lang="en-US" sz="2300" b="1" dirty="0" err="1" smtClean="0"/>
              <a:t>eg</a:t>
            </a:r>
            <a:r>
              <a:rPr lang="en-US" sz="2300" b="1" dirty="0" smtClean="0"/>
              <a:t> use of </a:t>
            </a:r>
            <a:r>
              <a:rPr lang="en-US" sz="2300" b="1" dirty="0" err="1" smtClean="0"/>
              <a:t>telecare</a:t>
            </a:r>
            <a:r>
              <a:rPr lang="en-US" sz="2300" b="1" dirty="0" smtClean="0"/>
              <a:t>)</a:t>
            </a:r>
          </a:p>
          <a:p>
            <a:pPr marL="577850" indent="-577850" eaLnBrk="0" hangingPunct="0">
              <a:buFont typeface="Wingdings" charset="2"/>
              <a:buChar char="Ø"/>
            </a:pPr>
            <a:r>
              <a:rPr lang="en-US" sz="2300" b="1" dirty="0" smtClean="0"/>
              <a:t>Activities in Care Homes</a:t>
            </a:r>
          </a:p>
          <a:p>
            <a:pPr marL="577850" indent="-577850" eaLnBrk="0" hangingPunct="0">
              <a:buFont typeface="Wingdings" charset="2"/>
              <a:buChar char="Ø"/>
            </a:pPr>
            <a:r>
              <a:rPr lang="en-US" sz="2300" b="1" dirty="0" smtClean="0"/>
              <a:t>Intergenerational Cycling, Walking, Swimming</a:t>
            </a:r>
          </a:p>
          <a:p>
            <a:pPr marL="577850" indent="-577850" eaLnBrk="0" hangingPunct="0">
              <a:buFont typeface="Wingdings" charset="2"/>
              <a:buChar char="Ø"/>
            </a:pPr>
            <a:r>
              <a:rPr lang="en-US" sz="2300" b="1" dirty="0" smtClean="0"/>
              <a:t>Improve Access: Design for All Ages</a:t>
            </a:r>
            <a:endParaRPr lang="en-US" sz="2300" b="1" dirty="0"/>
          </a:p>
        </p:txBody>
      </p:sp>
      <p:pic>
        <p:nvPicPr>
          <p:cNvPr id="9" name="Picture 8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5287" y="6239732"/>
            <a:ext cx="1997242" cy="4715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680852" y="14808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852" y="781234"/>
            <a:ext cx="8039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CAN ACTIVE AGEING EMPOWER?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852" y="1651247"/>
            <a:ext cx="80392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850" indent="-577850" eaLnBrk="0" hangingPunct="0"/>
            <a:r>
              <a:rPr lang="en-GB" sz="2600" b="1" dirty="0" smtClean="0"/>
              <a:t>Great potential BUT....</a:t>
            </a:r>
          </a:p>
          <a:p>
            <a:pPr marL="577850" indent="-577850" eaLnBrk="0" hangingPunct="0"/>
            <a:r>
              <a:rPr lang="en-GB" sz="2600" b="1" dirty="0" smtClean="0"/>
              <a:t>...... IT MUST BE:</a:t>
            </a:r>
          </a:p>
          <a:p>
            <a:pPr marL="577850" indent="-577850" eaLnBrk="0" hangingPunct="0"/>
            <a:endParaRPr lang="en-GB" sz="2600" b="1" dirty="0" smtClean="0"/>
          </a:p>
          <a:p>
            <a:pPr marL="577850" indent="-577850" eaLnBrk="0" hangingPunct="0">
              <a:buFont typeface="Wingdings" charset="2"/>
              <a:buChar char="Ø"/>
            </a:pPr>
            <a:r>
              <a:rPr lang="en-GB" sz="2600" b="1" dirty="0" smtClean="0"/>
              <a:t>Rescued from the deficit paradigm</a:t>
            </a:r>
          </a:p>
          <a:p>
            <a:pPr marL="577850" indent="-577850" eaLnBrk="0" hangingPunct="0">
              <a:buFont typeface="Wingdings" charset="2"/>
              <a:buChar char="Ø"/>
            </a:pPr>
            <a:r>
              <a:rPr lang="en-GB" sz="2600" b="1" dirty="0" smtClean="0"/>
              <a:t>Comprehensive: age, activities, actors, policies</a:t>
            </a:r>
          </a:p>
          <a:p>
            <a:pPr marL="577850" indent="-577850" eaLnBrk="0" hangingPunct="0">
              <a:buFont typeface="Wingdings" charset="2"/>
              <a:buChar char="Ø"/>
            </a:pPr>
            <a:r>
              <a:rPr lang="en-GB" sz="2600" b="1" dirty="0" smtClean="0"/>
              <a:t>Preventative</a:t>
            </a:r>
          </a:p>
          <a:p>
            <a:pPr marL="577850" indent="-577850" eaLnBrk="0" hangingPunct="0">
              <a:buFont typeface="Wingdings" charset="2"/>
              <a:buChar char="Ø"/>
            </a:pPr>
            <a:r>
              <a:rPr lang="en-GB" sz="2600" b="1" dirty="0" smtClean="0"/>
              <a:t>Sensitised to unequal ageing</a:t>
            </a:r>
          </a:p>
          <a:p>
            <a:pPr marL="577850" indent="-577850" eaLnBrk="0" hangingPunct="0">
              <a:buFont typeface="Wingdings" charset="2"/>
              <a:buChar char="Ø"/>
            </a:pPr>
            <a:r>
              <a:rPr lang="en-GB" sz="2600" b="1" dirty="0" smtClean="0"/>
              <a:t>Based on an empowering, human rights perspective</a:t>
            </a:r>
          </a:p>
          <a:p>
            <a:pPr marL="577850" indent="-577850" eaLnBrk="0" hangingPunct="0">
              <a:buFont typeface="Wingdings" charset="2"/>
              <a:buChar char="Ø"/>
            </a:pPr>
            <a:r>
              <a:rPr lang="en-GB" sz="2600" b="1" dirty="0" smtClean="0"/>
              <a:t>Optimistic about ageing and the potential of older people</a:t>
            </a:r>
            <a:endParaRPr lang="en-US" sz="2600" b="1" dirty="0"/>
          </a:p>
        </p:txBody>
      </p:sp>
      <p:pic>
        <p:nvPicPr>
          <p:cNvPr id="6" name="Picture 5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5287" y="6239732"/>
            <a:ext cx="1997242" cy="47157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0800000">
            <a:off x="680852" y="14808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851" y="115410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latin typeface="+mn-lt"/>
                <a:ea typeface="+mn-ea"/>
                <a:cs typeface="+mn-cs"/>
              </a:rPr>
              <a:t>HEALTHY LIFE YEARS AT AGE 65 FOR MEN</a:t>
            </a:r>
            <a:endParaRPr lang="en-US" dirty="0"/>
          </a:p>
        </p:txBody>
      </p:sp>
      <p:pic>
        <p:nvPicPr>
          <p:cNvPr id="3" name="Picture 16" descr="Page_10_bottom_imag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343" y="1770047"/>
            <a:ext cx="6951662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rot="10800000">
            <a:off x="680852" y="1416049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Picture 4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95180" y="6328495"/>
            <a:ext cx="1997242" cy="4715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952" y="282104"/>
            <a:ext cx="8188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PRINCIPLES OF AN ACTIVE AGEING STRATEGY</a:t>
            </a:r>
            <a:endParaRPr lang="en-US" sz="3600" b="1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9750" y="1682488"/>
            <a:ext cx="8353425" cy="4093428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marL="577850" indent="-577850" eaLnBrk="0" hangingPunct="0">
              <a:buFont typeface="Wingdings" charset="2"/>
              <a:buChar char="Ø"/>
            </a:pPr>
            <a:r>
              <a:rPr lang="en-US" sz="2600" b="1" dirty="0"/>
              <a:t>All Activities That Contribute to Well-being (Mental and Physical)</a:t>
            </a:r>
          </a:p>
          <a:p>
            <a:pPr marL="577850" indent="-577850" eaLnBrk="0" hangingPunct="0">
              <a:buFont typeface="Wingdings" charset="2"/>
              <a:buChar char="Ø"/>
            </a:pPr>
            <a:r>
              <a:rPr lang="en-US" sz="2600" b="1" dirty="0"/>
              <a:t>A Life Course Perspective: Maintaining/Regaining Mental and Physical Capacity</a:t>
            </a:r>
          </a:p>
          <a:p>
            <a:pPr marL="577850" indent="-577850" eaLnBrk="0" hangingPunct="0">
              <a:buFont typeface="Wingdings" charset="2"/>
              <a:buChar char="Ø"/>
            </a:pPr>
            <a:r>
              <a:rPr lang="en-US" sz="2600" b="1" dirty="0" err="1"/>
              <a:t>Emphasise</a:t>
            </a:r>
            <a:r>
              <a:rPr lang="en-US" sz="2600" b="1" dirty="0"/>
              <a:t> Prevention (Primary and Secondary)</a:t>
            </a:r>
          </a:p>
          <a:p>
            <a:pPr marL="577850" indent="-577850" eaLnBrk="0" hangingPunct="0">
              <a:buFont typeface="Wingdings" charset="2"/>
              <a:buChar char="Ø"/>
            </a:pPr>
            <a:r>
              <a:rPr lang="en-US" sz="2600" b="1" dirty="0"/>
              <a:t>Use All Policy Levers – Upstream and Downstream</a:t>
            </a:r>
          </a:p>
          <a:p>
            <a:pPr marL="577850" indent="-577850" eaLnBrk="0" hangingPunct="0">
              <a:buFont typeface="Wingdings" charset="2"/>
              <a:buChar char="Ø"/>
            </a:pPr>
            <a:r>
              <a:rPr lang="en-US" sz="2600" b="1" dirty="0"/>
              <a:t>Include All </a:t>
            </a:r>
            <a:r>
              <a:rPr lang="en-US" sz="2600" b="1" dirty="0" smtClean="0"/>
              <a:t>Ages (all older people)</a:t>
            </a:r>
          </a:p>
          <a:p>
            <a:pPr marL="577850" indent="-577850" eaLnBrk="0" hangingPunct="0">
              <a:buFont typeface="Wingdings" charset="2"/>
              <a:buChar char="Ø"/>
            </a:pPr>
            <a:r>
              <a:rPr lang="en-US" sz="2600" b="1" dirty="0" err="1" smtClean="0"/>
              <a:t>Recognise</a:t>
            </a:r>
            <a:r>
              <a:rPr lang="en-US" sz="2600" b="1" dirty="0" smtClean="0"/>
              <a:t> unequal ageing</a:t>
            </a:r>
          </a:p>
          <a:p>
            <a:pPr marL="577850" indent="-577850" eaLnBrk="0" hangingPunct="0">
              <a:buFont typeface="Wingdings" charset="2"/>
              <a:buChar char="Ø"/>
            </a:pPr>
            <a:r>
              <a:rPr lang="en-US" sz="2600" b="1" dirty="0"/>
              <a:t>Empowerment Approach</a:t>
            </a:r>
          </a:p>
          <a:p>
            <a:pPr marL="577850" indent="-577850" eaLnBrk="0" hangingPunct="0">
              <a:buFont typeface="Wingdings" charset="2"/>
              <a:buChar char="Ø"/>
            </a:pPr>
            <a:r>
              <a:rPr lang="en-US" sz="2600" b="1" dirty="0"/>
              <a:t>Respect for Cultural </a:t>
            </a:r>
            <a:r>
              <a:rPr lang="en-US" sz="2600" b="1" dirty="0" smtClean="0"/>
              <a:t>Diversity</a:t>
            </a:r>
          </a:p>
        </p:txBody>
      </p:sp>
      <p:pic>
        <p:nvPicPr>
          <p:cNvPr id="9" name="Picture 8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5180" y="6234251"/>
            <a:ext cx="1997242" cy="4715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80852" y="14808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80852" y="1757779"/>
            <a:ext cx="7620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rgbClr val="CCFF33"/>
              </a:buClr>
            </a:pPr>
            <a:r>
              <a:rPr lang="en-GB" sz="3200" b="1" dirty="0">
                <a:ea typeface="Osaka" charset="-128"/>
                <a:cs typeface="Osaka" charset="-128"/>
              </a:rPr>
              <a:t>Active ageing should be a comprehensive strategy to maximise participation and well-being as people age. It should operate simultaneously at the individual (lifestyle), organisational (management) and societal (policy) levels and at all stages of the life course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0852" y="772956"/>
            <a:ext cx="8188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ACTIVE AGEING</a:t>
            </a:r>
            <a:endParaRPr lang="en-US" sz="4000" b="1" dirty="0"/>
          </a:p>
        </p:txBody>
      </p:sp>
      <p:pic>
        <p:nvPicPr>
          <p:cNvPr id="6" name="Picture 5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5180" y="6328495"/>
            <a:ext cx="1997242" cy="4715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680852" y="14808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5180" y="6234251"/>
            <a:ext cx="1997242" cy="4715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5806" y="1597981"/>
            <a:ext cx="71051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en-US" sz="4000" b="1" dirty="0" smtClean="0"/>
              <a:t>AGENDA</a:t>
            </a:r>
          </a:p>
          <a:p>
            <a:pPr marL="365125" indent="-365125">
              <a:buFont typeface="Wingdings" pitchFamily="2" charset="2"/>
              <a:buChar char="Ø"/>
            </a:pPr>
            <a:r>
              <a:rPr lang="en-GB" sz="4000" b="1" dirty="0" smtClean="0"/>
              <a:t>Models of Ageing – A Critique</a:t>
            </a:r>
          </a:p>
          <a:p>
            <a:pPr marL="365125" indent="-365125">
              <a:buFont typeface="Wingdings" pitchFamily="2" charset="2"/>
              <a:buChar char="Ø"/>
            </a:pPr>
            <a:r>
              <a:rPr lang="en-GB" sz="4000" b="1" dirty="0" smtClean="0"/>
              <a:t>From Activity Theory to Active Ageing</a:t>
            </a:r>
          </a:p>
          <a:p>
            <a:pPr marL="365125" indent="-365125">
              <a:buFont typeface="Wingdings" pitchFamily="2" charset="2"/>
              <a:buChar char="Ø"/>
            </a:pPr>
            <a:r>
              <a:rPr lang="en-GB" sz="4000" b="1" dirty="0" smtClean="0"/>
              <a:t>The Conflict within Active Ageing</a:t>
            </a:r>
          </a:p>
          <a:p>
            <a:pPr marL="365125" indent="-365125">
              <a:buFont typeface="Wingdings" pitchFamily="2" charset="2"/>
              <a:buChar char="Ø"/>
            </a:pPr>
            <a:r>
              <a:rPr lang="en-GB" sz="4000" b="1" dirty="0" smtClean="0"/>
              <a:t>Can Active Ageing Empower?</a:t>
            </a:r>
            <a:endParaRPr lang="en-US" sz="40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80853" y="692457"/>
            <a:ext cx="782395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ACTIVE AGEING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80852" y="14808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852" y="651436"/>
            <a:ext cx="8188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KEY MESSAGES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9359" y="1633491"/>
            <a:ext cx="740959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600" b="1" dirty="0" smtClean="0"/>
              <a:t>Active Ageing has the potential to prevent many of the negative effects of ageing at the individual, organisational and societal levels BUT..............IT MUST BE: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en-GB" sz="2600" b="1" dirty="0" smtClean="0"/>
              <a:t>Comprehensive (age, activity, policy)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en-GB" sz="2600" b="1" dirty="0" smtClean="0"/>
              <a:t>Inclusive (bottom-up/top-down)</a:t>
            </a:r>
          </a:p>
          <a:p>
            <a:pPr marL="514350" indent="-514350">
              <a:buAutoNum type="arabicPeriod"/>
            </a:pPr>
            <a:r>
              <a:rPr lang="en-GB" sz="2600" b="1" dirty="0" smtClean="0"/>
              <a:t>Active Ageing could be a major source of empowerment across the life course and into advanced old age BUT..............IT MUST BE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en-GB" sz="2600" b="1" dirty="0" smtClean="0"/>
              <a:t>Aligned with a new vision of ageing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en-GB" sz="2600" b="1" dirty="0" smtClean="0"/>
              <a:t>Based on clear principles</a:t>
            </a:r>
          </a:p>
          <a:p>
            <a:pPr marL="514350" indent="-514350"/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9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95180" y="6234251"/>
            <a:ext cx="1997242" cy="4715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680852" y="14808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0120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ACTIVE AGEING:</a:t>
            </a:r>
          </a:p>
          <a:p>
            <a:pPr algn="ctr"/>
            <a:r>
              <a:rPr lang="en-GB" sz="6000" b="1" dirty="0" smtClean="0"/>
              <a:t>A Source of Empowerment?</a:t>
            </a:r>
            <a:endParaRPr lang="en-US" sz="6000" b="1" dirty="0" smtClean="0"/>
          </a:p>
          <a:p>
            <a:pPr algn="ctr"/>
            <a:endParaRPr lang="en-US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3958" y="4784452"/>
            <a:ext cx="45547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Daniel </a:t>
            </a:r>
            <a:r>
              <a:rPr lang="en-US" sz="2400" b="1" dirty="0" err="1" smtClean="0"/>
              <a:t>Thursz</a:t>
            </a:r>
            <a:r>
              <a:rPr lang="en-US" sz="2400" b="1" dirty="0" smtClean="0"/>
              <a:t> (1929 - 2000)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15291" y="5166752"/>
            <a:ext cx="7111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Thank you, </a:t>
            </a:r>
            <a:r>
              <a:rPr lang="en-US" sz="5400" dirty="0" err="1" smtClean="0"/>
              <a:t>Děkuji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1145219" y="6090082"/>
            <a:ext cx="6853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2"/>
              </a:rPr>
              <a:t>http://www.newdynamics.group.shef.ac.uk/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pic>
        <p:nvPicPr>
          <p:cNvPr id="10" name="Picture 9" descr="thurs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804" y="2422801"/>
            <a:ext cx="1696145" cy="2293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852" y="711401"/>
            <a:ext cx="8188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KEY MESSAGES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9359" y="1482433"/>
            <a:ext cx="740959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600" b="1" dirty="0" smtClean="0"/>
              <a:t>Active Ageing has the potential to prevent many of the negative effects of ageing at the individual, organisational and societal levels BUT..............IT MUST BE: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en-GB" sz="2600" b="1" dirty="0" smtClean="0"/>
              <a:t>Comprehensive (age, activity, policy)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en-GB" sz="2600" b="1" dirty="0" smtClean="0"/>
              <a:t>Inclusive (bottom-up/top-down)</a:t>
            </a:r>
          </a:p>
          <a:p>
            <a:pPr marL="514350" indent="-514350">
              <a:buAutoNum type="arabicPeriod"/>
            </a:pPr>
            <a:r>
              <a:rPr lang="en-GB" sz="2600" b="1" dirty="0" smtClean="0"/>
              <a:t>Active Ageing could be a major source of empowerment across the life course and into advanced old age BUT..............IT MUST BE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en-GB" sz="2600" b="1" dirty="0" smtClean="0"/>
              <a:t>Aligned with a new vision of ageing</a:t>
            </a:r>
          </a:p>
          <a:p>
            <a:pPr marL="971550" lvl="1" indent="-514350">
              <a:buFont typeface="Wingdings" pitchFamily="2" charset="2"/>
              <a:buChar char="Ø"/>
            </a:pPr>
            <a:r>
              <a:rPr lang="en-GB" sz="2600" b="1" dirty="0" smtClean="0"/>
              <a:t>Explicit and based </a:t>
            </a:r>
            <a:r>
              <a:rPr lang="en-GB" sz="2600" b="1" dirty="0" smtClean="0"/>
              <a:t>on clear principles</a:t>
            </a:r>
          </a:p>
          <a:p>
            <a:pPr marL="514350" indent="-514350"/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9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95180" y="6234251"/>
            <a:ext cx="1997242" cy="4715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680852" y="14808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852" y="711401"/>
            <a:ext cx="8188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MODELS OF AGEING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0852" y="2450237"/>
            <a:ext cx="74095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buFont typeface="Wingdings" charset="2"/>
              <a:buChar char="Ø"/>
            </a:pPr>
            <a:r>
              <a:rPr lang="en-US" sz="2400" b="1" dirty="0" smtClean="0"/>
              <a:t>Ideal types not theories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2400" b="1" dirty="0" smtClean="0"/>
              <a:t>Policy oriented: prescriptive, top-down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2400" b="1" dirty="0" smtClean="0"/>
              <a:t>Ethno-centric: western capitalist values/</a:t>
            </a:r>
          </a:p>
          <a:p>
            <a:pPr marL="365125" indent="-365125"/>
            <a:r>
              <a:rPr lang="en-US" sz="2400" b="1" dirty="0" smtClean="0"/>
              <a:t>						   priorities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2400" b="1" dirty="0" err="1" smtClean="0"/>
              <a:t>Homogenisation</a:t>
            </a:r>
            <a:r>
              <a:rPr lang="en-US" sz="2400" b="1" dirty="0" smtClean="0"/>
              <a:t> of ageing/older people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2400" b="1" dirty="0" smtClean="0"/>
              <a:t>Tendency towards exclusion: one size for all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2400" b="1" dirty="0" smtClean="0"/>
              <a:t>Normative: the structural vacuum </a:t>
            </a:r>
          </a:p>
          <a:p>
            <a:pPr marL="365125" indent="-365125"/>
            <a:r>
              <a:rPr lang="en-US" sz="2400" b="1" dirty="0" smtClean="0"/>
              <a:t>					  (political economy, ageism)</a:t>
            </a:r>
          </a:p>
          <a:p>
            <a:pPr marL="365125" indent="-365125">
              <a:buFont typeface="Wingdings" pitchFamily="2" charset="2"/>
              <a:buChar char="Ø"/>
            </a:pPr>
            <a:r>
              <a:rPr lang="en-US" sz="2400" b="1" dirty="0" smtClean="0"/>
              <a:t>BUT: projecting positive perspective of ageing in contrast to dominant negative stereotypes</a:t>
            </a:r>
          </a:p>
          <a:p>
            <a:pPr marL="365125" indent="-365125"/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5125" indent="-365125">
              <a:buFont typeface="Wingdings" charset="2"/>
              <a:buChar char="Ø"/>
            </a:pP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852" y="1482433"/>
            <a:ext cx="81881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 smtClean="0"/>
              <a:t>Successful, Productive, Positive, Healthy, Active</a:t>
            </a:r>
          </a:p>
          <a:p>
            <a:endParaRPr lang="en-US" sz="1000" b="1" dirty="0" smtClean="0"/>
          </a:p>
          <a:p>
            <a:r>
              <a:rPr lang="en-US" sz="2700" b="1" dirty="0" smtClean="0"/>
              <a:t>CHARACTERISTICS:</a:t>
            </a:r>
            <a:endParaRPr lang="en-US" sz="2700" dirty="0"/>
          </a:p>
        </p:txBody>
      </p:sp>
      <p:pic>
        <p:nvPicPr>
          <p:cNvPr id="10" name="Picture 9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5180" y="6234251"/>
            <a:ext cx="1997242" cy="4715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680852" y="14808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852" y="150920"/>
            <a:ext cx="81881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FROM ACTIVITY THEORY TO ACTIVE AGEING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0852" y="1828800"/>
            <a:ext cx="5933012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en-US" sz="2900" b="1" dirty="0" smtClean="0"/>
              <a:t>Functionalist Theories of Ageing:</a:t>
            </a:r>
          </a:p>
          <a:p>
            <a:pPr marL="365125" indent="-365125"/>
            <a:endParaRPr lang="en-US" b="1" dirty="0" smtClean="0"/>
          </a:p>
          <a:p>
            <a:pPr marL="365125" indent="-365125">
              <a:buFont typeface="Wingdings" charset="2"/>
              <a:buChar char="Ø"/>
            </a:pPr>
            <a:r>
              <a:rPr lang="en-US" sz="2800" b="1" dirty="0" smtClean="0"/>
              <a:t>Isolation ‘from kinship, </a:t>
            </a:r>
          </a:p>
          <a:p>
            <a:pPr marL="365125" indent="-365125"/>
            <a:r>
              <a:rPr lang="en-US" sz="2800" b="1" dirty="0" smtClean="0"/>
              <a:t>	occupational and community ties’ (Parsons, 1942)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2800" b="1" dirty="0" smtClean="0"/>
              <a:t>‘Normal ageing is a mutual withdrawal or “disengagement” between the ageing person and others in the social system to which he belongs’ (Cumming, 1963)</a:t>
            </a:r>
            <a:endParaRPr lang="en-US" sz="2800" b="1" dirty="0"/>
          </a:p>
        </p:txBody>
      </p:sp>
      <p:pic>
        <p:nvPicPr>
          <p:cNvPr id="6" name="Picture 5" descr="Screen shot 2012-01-16 at 13.46.35.png"/>
          <p:cNvPicPr>
            <a:picLocks noChangeAspect="1"/>
          </p:cNvPicPr>
          <p:nvPr/>
        </p:nvPicPr>
        <p:blipFill>
          <a:blip r:embed="rId2"/>
          <a:srcRect l="38492" t="48413" r="46653" b="16667"/>
          <a:stretch>
            <a:fillRect/>
          </a:stretch>
        </p:blipFill>
        <p:spPr>
          <a:xfrm>
            <a:off x="6613864" y="1973509"/>
            <a:ext cx="2061775" cy="30291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0" name="Picture 9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95180" y="6234251"/>
            <a:ext cx="1997242" cy="4715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80852" y="14808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852" y="158994"/>
            <a:ext cx="8463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CRITIQUE OF DISENGAGEMENT THEORY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0852" y="1793289"/>
            <a:ext cx="74095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buFont typeface="Wingdings" charset="2"/>
              <a:buChar char="Ø"/>
            </a:pPr>
            <a:r>
              <a:rPr lang="en-US" sz="3200" b="1" dirty="0" smtClean="0"/>
              <a:t>Selective use of evidence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3200" b="1" dirty="0" smtClean="0"/>
              <a:t>Deterministic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3200" b="1" dirty="0" smtClean="0"/>
              <a:t>Narrowly constructed: disengagement not exclusion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3200" b="1" dirty="0" err="1" smtClean="0"/>
              <a:t>Homogenised</a:t>
            </a:r>
            <a:r>
              <a:rPr lang="en-US" sz="3200" b="1" dirty="0" smtClean="0"/>
              <a:t> older people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3200" b="1" dirty="0" smtClean="0"/>
              <a:t>Awful basis for policy and practice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3200" b="1" dirty="0" smtClean="0"/>
              <a:t>….</a:t>
            </a:r>
            <a:endParaRPr lang="en-US" sz="3200" b="1" dirty="0"/>
          </a:p>
        </p:txBody>
      </p:sp>
      <p:pic>
        <p:nvPicPr>
          <p:cNvPr id="9" name="Picture 8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5180" y="6234251"/>
            <a:ext cx="1997242" cy="4715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80852" y="14808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852" y="711401"/>
            <a:ext cx="8188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THE ACTIVITY PERSPECTIVE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0852" y="1776776"/>
            <a:ext cx="74095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en-US" sz="2400" b="1" dirty="0" smtClean="0"/>
              <a:t>‘…the greater the number of optional role resources with which the individual enters old age, the better he or she will withstand the </a:t>
            </a:r>
            <a:r>
              <a:rPr lang="en-US" sz="2400" b="1" dirty="0" err="1" smtClean="0"/>
              <a:t>demoralising</a:t>
            </a:r>
            <a:r>
              <a:rPr lang="en-US" sz="2400" b="1" dirty="0" smtClean="0"/>
              <a:t> effects of exit from the obligatory roles ordinarily given priority in adulthood.’ (</a:t>
            </a:r>
            <a:r>
              <a:rPr lang="en-US" sz="2400" b="1" dirty="0" err="1" smtClean="0"/>
              <a:t>Blau</a:t>
            </a:r>
            <a:r>
              <a:rPr lang="en-US" sz="2400" b="1" dirty="0" smtClean="0"/>
              <a:t>, 1973)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2400" b="1" dirty="0" smtClean="0"/>
              <a:t>Activity promotes social and psychological health and well-being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2400" b="1" dirty="0" smtClean="0"/>
              <a:t>The individual must compensate for losses in the ageing process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2400" b="1" dirty="0" smtClean="0"/>
              <a:t>Confirmation of roles and activities associated with middle age</a:t>
            </a:r>
            <a:endParaRPr lang="en-US" sz="2400" b="1" dirty="0"/>
          </a:p>
        </p:txBody>
      </p:sp>
      <p:pic>
        <p:nvPicPr>
          <p:cNvPr id="8" name="Picture 7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5180" y="6301091"/>
            <a:ext cx="1997242" cy="4715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680852" y="14808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850" y="656948"/>
            <a:ext cx="8463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CRITIQUE OF ACTIVITY PERSPECTIVE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0850" y="1862311"/>
            <a:ext cx="74095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>
              <a:buFont typeface="Wingdings" charset="2"/>
              <a:buChar char="Ø"/>
            </a:pPr>
            <a:r>
              <a:rPr lang="en-US" sz="2800" b="1" dirty="0" smtClean="0"/>
              <a:t>Oversimplification of scope for agency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2800" b="1" dirty="0" smtClean="0"/>
              <a:t>Naïve equation of activities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2800" b="1" dirty="0" smtClean="0"/>
              <a:t>Biased towards US norms and values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2800" b="1" dirty="0" err="1" smtClean="0"/>
              <a:t>Homogenises</a:t>
            </a:r>
            <a:r>
              <a:rPr lang="en-US" sz="2800" b="1" dirty="0" smtClean="0"/>
              <a:t> older people</a:t>
            </a:r>
          </a:p>
          <a:p>
            <a:pPr marL="365125" indent="-365125">
              <a:buFont typeface="Wingdings" charset="2"/>
              <a:buChar char="Ø"/>
            </a:pPr>
            <a:r>
              <a:rPr lang="en-US" sz="2800" b="1" dirty="0" smtClean="0"/>
              <a:t>BUT: research has demonstrated that the association between morale, physical and mental health and activity levels is incontrovertible</a:t>
            </a:r>
          </a:p>
          <a:p>
            <a:pPr marL="365125" indent="-365125">
              <a:buFont typeface="Wingdings" charset="2"/>
              <a:buChar char="Ø"/>
            </a:pP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Picture 10" descr="NDA Logo with straplin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5180" y="6234251"/>
            <a:ext cx="1997242" cy="4715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3739" y="6611779"/>
            <a:ext cx="4190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Copyrighted Material: Alan Walker, Active Ageing, Prague, 31</a:t>
            </a:r>
            <a:r>
              <a:rPr lang="en-US" sz="1000" b="1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 May 2012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680852" y="1480843"/>
            <a:ext cx="8039255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2063</TotalTime>
  <Words>2060</Words>
  <Application>Microsoft Office PowerPoint</Application>
  <PresentationFormat>On-screen Show (4:3)</PresentationFormat>
  <Paragraphs>322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A Healthy 70- year old has a 54% chance of living to 90. If you have one of the conditions below, it reduces to.....</vt:lpstr>
      <vt:lpstr>Slide 26</vt:lpstr>
      <vt:lpstr>Slide 27</vt:lpstr>
      <vt:lpstr>VARIABILITY IN AGEING</vt:lpstr>
      <vt:lpstr>LIVE LONGER AND HEALTHIER, DIE FASTER</vt:lpstr>
      <vt:lpstr>Slide 30</vt:lpstr>
      <vt:lpstr>Slide 31</vt:lpstr>
      <vt:lpstr>Slide 32</vt:lpstr>
      <vt:lpstr>Slide 33</vt:lpstr>
      <vt:lpstr>HEALTHY LIFE YEARS AT AGE 65 FOR MEN</vt:lpstr>
      <vt:lpstr>Slide 35</vt:lpstr>
      <vt:lpstr>Slide 36</vt:lpstr>
      <vt:lpstr>Slide 37</vt:lpstr>
      <vt:lpstr>Slide 38</vt:lpstr>
      <vt:lpstr>Slide 39</vt:lpstr>
    </vt:vector>
  </TitlesOfParts>
  <Company>Sheffield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Marg Walker</dc:creator>
  <cp:lastModifiedBy>Rhonda</cp:lastModifiedBy>
  <cp:revision>226</cp:revision>
  <cp:lastPrinted>2012-01-23T12:36:42Z</cp:lastPrinted>
  <dcterms:created xsi:type="dcterms:W3CDTF">2012-01-23T10:11:02Z</dcterms:created>
  <dcterms:modified xsi:type="dcterms:W3CDTF">2012-05-29T08:54:50Z</dcterms:modified>
</cp:coreProperties>
</file>