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4"/>
  </p:notesMasterIdLst>
  <p:handoutMasterIdLst>
    <p:handoutMasterId r:id="rId25"/>
  </p:handoutMasterIdLst>
  <p:sldIdLst>
    <p:sldId id="556" r:id="rId2"/>
    <p:sldId id="673" r:id="rId3"/>
    <p:sldId id="699" r:id="rId4"/>
    <p:sldId id="676" r:id="rId5"/>
    <p:sldId id="678" r:id="rId6"/>
    <p:sldId id="679" r:id="rId7"/>
    <p:sldId id="681" r:id="rId8"/>
    <p:sldId id="680" r:id="rId9"/>
    <p:sldId id="682" r:id="rId10"/>
    <p:sldId id="685" r:id="rId11"/>
    <p:sldId id="701" r:id="rId12"/>
    <p:sldId id="687" r:id="rId13"/>
    <p:sldId id="697" r:id="rId14"/>
    <p:sldId id="700" r:id="rId15"/>
    <p:sldId id="703" r:id="rId16"/>
    <p:sldId id="704" r:id="rId17"/>
    <p:sldId id="688" r:id="rId18"/>
    <p:sldId id="689" r:id="rId19"/>
    <p:sldId id="705" r:id="rId20"/>
    <p:sldId id="649" r:id="rId21"/>
    <p:sldId id="650" r:id="rId22"/>
    <p:sldId id="648" r:id="rId23"/>
  </p:sldIdLst>
  <p:sldSz cx="9144000" cy="6858000" type="screen4x3"/>
  <p:notesSz cx="6669088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FF7C80"/>
    <a:srgbClr val="FFFF99"/>
    <a:srgbClr val="FF5050"/>
    <a:srgbClr val="DDDDDD"/>
    <a:srgbClr val="FFCC66"/>
    <a:srgbClr val="FF6600"/>
    <a:srgbClr val="4D4D4D"/>
    <a:srgbClr val="3333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896" autoAdjust="0"/>
    <p:restoredTop sz="99293" autoAdjust="0"/>
  </p:normalViewPr>
  <p:slideViewPr>
    <p:cSldViewPr snapToGrid="0">
      <p:cViewPr>
        <p:scale>
          <a:sx n="100" d="100"/>
          <a:sy n="100" d="100"/>
        </p:scale>
        <p:origin x="-9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3966" y="-72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74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866" y="0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4925B136-C9B0-444F-8DEF-AF2A52ECC47F}" type="datetimeFigureOut">
              <a:rPr lang="de-DE"/>
              <a:pPr>
                <a:defRPr/>
              </a:pPr>
              <a:t>31.05.2012</a:t>
            </a:fld>
            <a:endParaRPr lang="de-DE"/>
          </a:p>
        </p:txBody>
      </p:sp>
      <p:sp>
        <p:nvSpPr>
          <p:cNvPr id="77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671"/>
            <a:ext cx="2890665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7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866" y="9429671"/>
            <a:ext cx="2890665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D8A5AFCC-BC9B-44EF-9B50-547029B8E58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958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866" y="0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598" y="4715629"/>
            <a:ext cx="5335893" cy="446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671"/>
            <a:ext cx="2890665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866" y="9429671"/>
            <a:ext cx="2890665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A928023-39A8-4717-87E8-7F61AC9ADBE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84060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48AC2-42E7-40ED-ADCE-ECA07E5B08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3345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7F01A-5171-47A1-B0DE-6221144CE29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2096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80F8B-4A60-49D7-BC65-D9AEF13B900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8916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AD86F-082A-45F7-B523-5598D34B97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417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7AAAD-11E3-423A-A7F5-923E6688E4C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3102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2BA65-9F36-42BF-8CC7-7A6101C5034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827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58A27-A8BC-4227-96A8-35826EEE462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7192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4A876-2EE9-4088-B3D9-1C12EF817C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7144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619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F832D-39A1-4156-A97E-6CE7E00B341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1475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AFD08-8047-40D6-BB90-C5ED3B9CDE8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1498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F650A28-8E1E-4D9F-AFD2-F428D0E64AF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032" name="Picture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3129" y="15875"/>
            <a:ext cx="1527659" cy="940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7304" name="Line 8"/>
          <p:cNvSpPr>
            <a:spLocks noChangeShapeType="1"/>
          </p:cNvSpPr>
          <p:nvPr userDrawn="1"/>
        </p:nvSpPr>
        <p:spPr bwMode="auto">
          <a:xfrm>
            <a:off x="115888" y="6105525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567307" name="Line 11"/>
          <p:cNvSpPr>
            <a:spLocks noChangeShapeType="1"/>
          </p:cNvSpPr>
          <p:nvPr userDrawn="1"/>
        </p:nvSpPr>
        <p:spPr bwMode="auto">
          <a:xfrm>
            <a:off x="168275" y="1003300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3" name="AutoShape 42" descr="https://imageslib.cc.ic.ac.uk/bms_resources/cacheGenerated/0564/56493_1_thumbnail_868x420_page1_673474.jpg"/>
          <p:cNvSpPr>
            <a:spLocks noChangeAspect="1" noChangeArrowheads="1"/>
          </p:cNvSpPr>
          <p:nvPr userDrawn="1"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80000"/>
        <a:buFont typeface="Wingdings 3" pitchFamily="18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60000"/>
        <a:buFont typeface="Wingdings 3" pitchFamily="18" charset="2"/>
        <a:buChar char="w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65000"/>
        <a:buFont typeface="Wingdings 3" pitchFamily="18" charset="2"/>
        <a:buChar char="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13"/>
          <p:cNvSpPr txBox="1">
            <a:spLocks noChangeArrowheads="1"/>
          </p:cNvSpPr>
          <p:nvPr/>
        </p:nvSpPr>
        <p:spPr bwMode="auto">
          <a:xfrm>
            <a:off x="3195638" y="1624013"/>
            <a:ext cx="5626100" cy="430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solidFill>
                  <a:srgbClr val="FF6600"/>
                </a:solidFill>
              </a:rPr>
              <a:t>Midlife working conditions </a:t>
            </a:r>
            <a:br>
              <a:rPr lang="en-US" sz="2800" dirty="0" smtClean="0">
                <a:solidFill>
                  <a:srgbClr val="FF6600"/>
                </a:solidFill>
              </a:rPr>
            </a:br>
            <a:r>
              <a:rPr lang="en-US" sz="2800" dirty="0" smtClean="0">
                <a:solidFill>
                  <a:srgbClr val="FF6600"/>
                </a:solidFill>
              </a:rPr>
              <a:t>and health later life – comparative </a:t>
            </a:r>
            <a:r>
              <a:rPr lang="en-US" sz="2800" dirty="0">
                <a:solidFill>
                  <a:srgbClr val="FF6600"/>
                </a:solidFill>
              </a:rPr>
              <a:t>a</a:t>
            </a:r>
            <a:r>
              <a:rPr lang="en-US" sz="2800" dirty="0" smtClean="0">
                <a:solidFill>
                  <a:srgbClr val="FF6600"/>
                </a:solidFill>
              </a:rPr>
              <a:t>nalyses</a:t>
            </a:r>
            <a:r>
              <a:rPr lang="en-US" sz="2800" dirty="0" smtClean="0">
                <a:solidFill>
                  <a:srgbClr val="FF6600"/>
                </a:solidFill>
              </a:rPr>
              <a:t>. </a:t>
            </a:r>
          </a:p>
          <a:p>
            <a:pPr eaLnBrk="1" hangingPunct="1">
              <a:spcBef>
                <a:spcPct val="50000"/>
              </a:spcBef>
            </a:pPr>
            <a:endParaRPr lang="en-US" sz="2800" dirty="0">
              <a:solidFill>
                <a:srgbClr val="FF66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400" b="1" dirty="0" smtClean="0">
                <a:solidFill>
                  <a:srgbClr val="4D4D4D"/>
                </a:solidFill>
              </a:rPr>
              <a:t>Morten </a:t>
            </a:r>
            <a:r>
              <a:rPr lang="en-GB" sz="2400" b="1" dirty="0" err="1" smtClean="0">
                <a:solidFill>
                  <a:srgbClr val="4D4D4D"/>
                </a:solidFill>
              </a:rPr>
              <a:t>Wahrendorf</a:t>
            </a:r>
            <a:endParaRPr lang="en-GB" sz="2400" b="1" dirty="0" smtClean="0">
              <a:solidFill>
                <a:srgbClr val="4D4D4D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400" dirty="0" smtClean="0">
                <a:solidFill>
                  <a:srgbClr val="4D4D4D"/>
                </a:solidFill>
              </a:rPr>
              <a:t>International </a:t>
            </a:r>
            <a:r>
              <a:rPr lang="en-GB" sz="2400" dirty="0">
                <a:solidFill>
                  <a:srgbClr val="4D4D4D"/>
                </a:solidFill>
              </a:rPr>
              <a:t>Centre for Life Course Studies in Society and </a:t>
            </a:r>
            <a:r>
              <a:rPr lang="en-GB" sz="2400" dirty="0" smtClean="0">
                <a:solidFill>
                  <a:srgbClr val="4D4D4D"/>
                </a:solidFill>
              </a:rPr>
              <a:t>Health</a:t>
            </a:r>
          </a:p>
          <a:p>
            <a:pPr eaLnBrk="1" hangingPunct="1">
              <a:spcBef>
                <a:spcPct val="50000"/>
              </a:spcBef>
            </a:pPr>
            <a:r>
              <a:rPr lang="de-DE" sz="2400" dirty="0" smtClean="0">
                <a:solidFill>
                  <a:srgbClr val="4D4D4D"/>
                </a:solidFill>
              </a:rPr>
              <a:t>Imperial College London</a:t>
            </a:r>
            <a:endParaRPr lang="de-DE" sz="2400" dirty="0">
              <a:solidFill>
                <a:srgbClr val="4D4D4D"/>
              </a:solidFill>
            </a:endParaRPr>
          </a:p>
        </p:txBody>
      </p:sp>
      <p:pic>
        <p:nvPicPr>
          <p:cNvPr id="6" name="Picture 44" descr="Don't download directly from image, use link abov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284" y="6167391"/>
            <a:ext cx="1933504" cy="507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Line 6"/>
          <p:cNvSpPr>
            <a:spLocks noChangeShapeType="1"/>
          </p:cNvSpPr>
          <p:nvPr/>
        </p:nvSpPr>
        <p:spPr bwMode="auto">
          <a:xfrm>
            <a:off x="168275" y="1003300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2" name="Line 7"/>
          <p:cNvSpPr>
            <a:spLocks noChangeShapeType="1"/>
          </p:cNvSpPr>
          <p:nvPr/>
        </p:nvSpPr>
        <p:spPr bwMode="auto">
          <a:xfrm>
            <a:off x="115888" y="6105525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2443163" y="279400"/>
            <a:ext cx="6448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 smtClean="0">
                <a:solidFill>
                  <a:srgbClr val="4D4D4D"/>
                </a:solidFill>
              </a:rPr>
              <a:t>Measures</a:t>
            </a:r>
            <a:endParaRPr lang="de-DE" sz="3600" dirty="0">
              <a:solidFill>
                <a:srgbClr val="4D4D4D"/>
              </a:solidFill>
            </a:endParaRPr>
          </a:p>
        </p:txBody>
      </p:sp>
      <p:sp>
        <p:nvSpPr>
          <p:cNvPr id="5" name="Rectangle 11"/>
          <p:cNvSpPr txBox="1">
            <a:spLocks noChangeArrowheads="1"/>
          </p:cNvSpPr>
          <p:nvPr/>
        </p:nvSpPr>
        <p:spPr bwMode="auto">
          <a:xfrm>
            <a:off x="631825" y="1233488"/>
            <a:ext cx="8131175" cy="473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 3" pitchFamily="18" charset="2"/>
              <a:buChar char="u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60000"/>
              <a:buFont typeface="Wingdings 3" pitchFamily="18" charset="2"/>
              <a:buChar char="w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65000"/>
              <a:buFont typeface="Wingdings 3" pitchFamily="18" charset="2"/>
              <a:buChar char="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eaLnBrk="1" hangingPunct="1">
              <a:buSzTx/>
              <a:buFont typeface="Wingdings 3" pitchFamily="18" charset="2"/>
              <a:buAutoNum type="arabicParenBoth"/>
            </a:pPr>
            <a:endParaRPr lang="en-GB" sz="2000" dirty="0" smtClean="0">
              <a:solidFill>
                <a:srgbClr val="4D4D4D"/>
              </a:solidFill>
            </a:endParaRPr>
          </a:p>
          <a:p>
            <a:pPr eaLnBrk="1" hangingPunct="1">
              <a:buSzTx/>
              <a:buFont typeface="Wingdings" pitchFamily="2" charset="2"/>
              <a:buChar char="§"/>
            </a:pPr>
            <a:r>
              <a:rPr lang="en-GB" sz="2000" dirty="0">
                <a:solidFill>
                  <a:srgbClr val="4D4D4D"/>
                </a:solidFill>
              </a:rPr>
              <a:t>To measure working conditions, we rely on core assumptions of existing theoretical models of work stress (the demand-control-support and the effort-reward imbalance model) and </a:t>
            </a:r>
            <a:r>
              <a:rPr lang="en-GB" sz="2000" dirty="0" smtClean="0">
                <a:solidFill>
                  <a:srgbClr val="4D4D4D"/>
                </a:solidFill>
              </a:rPr>
              <a:t>distinguish </a:t>
            </a:r>
            <a:r>
              <a:rPr lang="en-GB" sz="2000" b="1" dirty="0">
                <a:solidFill>
                  <a:srgbClr val="4D4D4D"/>
                </a:solidFill>
              </a:rPr>
              <a:t>four types of </a:t>
            </a:r>
            <a:r>
              <a:rPr lang="en-GB" sz="2000" b="1" dirty="0" smtClean="0">
                <a:solidFill>
                  <a:srgbClr val="4D4D4D"/>
                </a:solidFill>
              </a:rPr>
              <a:t>unhealthy working </a:t>
            </a:r>
            <a:r>
              <a:rPr lang="en-GB" sz="2000" b="1" dirty="0">
                <a:solidFill>
                  <a:srgbClr val="4D4D4D"/>
                </a:solidFill>
              </a:rPr>
              <a:t>conditions </a:t>
            </a:r>
            <a:r>
              <a:rPr lang="en-GB" sz="2000" dirty="0">
                <a:solidFill>
                  <a:srgbClr val="4D4D4D"/>
                </a:solidFill>
              </a:rPr>
              <a:t>– referring to the time frame between the age of 40 and 55</a:t>
            </a:r>
            <a:r>
              <a:rPr lang="en-GB" sz="2000" dirty="0" smtClean="0">
                <a:solidFill>
                  <a:srgbClr val="4D4D4D"/>
                </a:solidFill>
              </a:rPr>
              <a:t>:</a:t>
            </a:r>
          </a:p>
          <a:p>
            <a:pPr marL="0" indent="0" eaLnBrk="1" hangingPunct="1">
              <a:buSzTx/>
              <a:buNone/>
            </a:pPr>
            <a:endParaRPr lang="en-GB" sz="2000" dirty="0">
              <a:solidFill>
                <a:srgbClr val="4D4D4D"/>
              </a:solidFill>
            </a:endParaRPr>
          </a:p>
          <a:p>
            <a:pPr marL="857250" lvl="1" indent="-457200" eaLnBrk="1" hangingPunct="1">
              <a:buSzTx/>
              <a:buFont typeface="+mj-lt"/>
              <a:buAutoNum type="arabicParenR"/>
            </a:pPr>
            <a:r>
              <a:rPr lang="en-GB" sz="1800" b="1" dirty="0" smtClean="0">
                <a:solidFill>
                  <a:srgbClr val="4D4D4D"/>
                </a:solidFill>
              </a:rPr>
              <a:t>a </a:t>
            </a:r>
            <a:r>
              <a:rPr lang="en-GB" sz="1800" b="1" dirty="0">
                <a:solidFill>
                  <a:srgbClr val="4D4D4D"/>
                </a:solidFill>
              </a:rPr>
              <a:t>stressful psychosocial work environment </a:t>
            </a:r>
            <a:r>
              <a:rPr lang="en-GB" sz="1800" dirty="0" smtClean="0">
                <a:solidFill>
                  <a:srgbClr val="4D4D4D"/>
                </a:solidFill>
              </a:rPr>
              <a:t>(in terms of low control and low reward in main mid-life occupation)</a:t>
            </a:r>
          </a:p>
          <a:p>
            <a:pPr marL="857250" lvl="1" indent="-457200" eaLnBrk="1" hangingPunct="1">
              <a:buSzTx/>
              <a:buFont typeface="+mj-lt"/>
              <a:buAutoNum type="arabicParenR"/>
            </a:pPr>
            <a:r>
              <a:rPr lang="en-GB" sz="1800" b="1" dirty="0" smtClean="0">
                <a:solidFill>
                  <a:srgbClr val="4D4D4D"/>
                </a:solidFill>
              </a:rPr>
              <a:t>a </a:t>
            </a:r>
            <a:r>
              <a:rPr lang="en-GB" sz="1800" b="1" dirty="0">
                <a:solidFill>
                  <a:srgbClr val="4D4D4D"/>
                </a:solidFill>
              </a:rPr>
              <a:t>disadvantaged occupational position </a:t>
            </a:r>
            <a:r>
              <a:rPr lang="en-GB" sz="1800" dirty="0">
                <a:solidFill>
                  <a:srgbClr val="4D4D4D"/>
                </a:solidFill>
              </a:rPr>
              <a:t>throughout </a:t>
            </a:r>
            <a:r>
              <a:rPr lang="en-GB" sz="1800" dirty="0" smtClean="0">
                <a:solidFill>
                  <a:srgbClr val="4D4D4D"/>
                </a:solidFill>
              </a:rPr>
              <a:t/>
            </a:r>
            <a:br>
              <a:rPr lang="en-GB" sz="1800" dirty="0" smtClean="0">
                <a:solidFill>
                  <a:srgbClr val="4D4D4D"/>
                </a:solidFill>
              </a:rPr>
            </a:br>
            <a:r>
              <a:rPr lang="en-GB" sz="1800" dirty="0" smtClean="0">
                <a:solidFill>
                  <a:srgbClr val="4D4D4D"/>
                </a:solidFill>
              </a:rPr>
              <a:t>the </a:t>
            </a:r>
            <a:r>
              <a:rPr lang="en-GB" sz="1800" dirty="0">
                <a:solidFill>
                  <a:srgbClr val="4D4D4D"/>
                </a:solidFill>
              </a:rPr>
              <a:t>whole period of </a:t>
            </a:r>
            <a:r>
              <a:rPr lang="en-GB" sz="1800" dirty="0" smtClean="0">
                <a:solidFill>
                  <a:srgbClr val="4D4D4D"/>
                </a:solidFill>
              </a:rPr>
              <a:t>mid-life (mean occupational position)</a:t>
            </a:r>
          </a:p>
          <a:p>
            <a:pPr marL="857250" lvl="1" indent="-457200" eaLnBrk="1" hangingPunct="1">
              <a:buSzTx/>
              <a:buFont typeface="+mj-lt"/>
              <a:buAutoNum type="arabicParenR"/>
            </a:pPr>
            <a:r>
              <a:rPr lang="en-GB" sz="1800" b="1" dirty="0" smtClean="0">
                <a:solidFill>
                  <a:srgbClr val="4D4D4D"/>
                </a:solidFill>
              </a:rPr>
              <a:t>experience </a:t>
            </a:r>
            <a:r>
              <a:rPr lang="en-GB" sz="1800" b="1" dirty="0">
                <a:solidFill>
                  <a:srgbClr val="4D4D4D"/>
                </a:solidFill>
              </a:rPr>
              <a:t>of involuntary job </a:t>
            </a:r>
            <a:r>
              <a:rPr lang="en-GB" sz="1800" b="1" dirty="0" smtClean="0">
                <a:solidFill>
                  <a:srgbClr val="4D4D4D"/>
                </a:solidFill>
              </a:rPr>
              <a:t>loss </a:t>
            </a:r>
            <a:r>
              <a:rPr lang="en-GB" sz="1800" dirty="0" smtClean="0">
                <a:solidFill>
                  <a:srgbClr val="4D4D4D"/>
                </a:solidFill>
              </a:rPr>
              <a:t>during mid-life (being left off)</a:t>
            </a:r>
          </a:p>
          <a:p>
            <a:pPr marL="857250" lvl="1" indent="-457200" eaLnBrk="1" hangingPunct="1">
              <a:buSzTx/>
              <a:buFont typeface="+mj-lt"/>
              <a:buAutoNum type="arabicParenR"/>
            </a:pPr>
            <a:r>
              <a:rPr lang="en-GB" sz="1800" b="1" dirty="0" smtClean="0">
                <a:solidFill>
                  <a:srgbClr val="4D4D4D"/>
                </a:solidFill>
              </a:rPr>
              <a:t>job instability </a:t>
            </a:r>
            <a:r>
              <a:rPr lang="en-GB" sz="1800" dirty="0" smtClean="0">
                <a:solidFill>
                  <a:srgbClr val="4D4D4D"/>
                </a:solidFill>
              </a:rPr>
              <a:t>during mid-life </a:t>
            </a:r>
            <a:r>
              <a:rPr lang="en-GB" sz="1800" dirty="0">
                <a:solidFill>
                  <a:srgbClr val="4D4D4D"/>
                </a:solidFill>
              </a:rPr>
              <a:t>(</a:t>
            </a:r>
            <a:r>
              <a:rPr lang="en-GB" sz="1800" dirty="0" smtClean="0">
                <a:solidFill>
                  <a:srgbClr val="4D4D4D"/>
                </a:solidFill>
              </a:rPr>
              <a:t>unemployment, discontinued</a:t>
            </a:r>
            <a:r>
              <a:rPr lang="en-GB" sz="1800" dirty="0">
                <a:solidFill>
                  <a:srgbClr val="4D4D4D"/>
                </a:solidFill>
              </a:rPr>
              <a:t>, fragmented working </a:t>
            </a:r>
            <a:r>
              <a:rPr lang="en-GB" sz="1800" dirty="0" smtClean="0">
                <a:solidFill>
                  <a:srgbClr val="4D4D4D"/>
                </a:solidFill>
              </a:rPr>
              <a:t>career)</a:t>
            </a:r>
          </a:p>
        </p:txBody>
      </p:sp>
    </p:spTree>
    <p:extLst>
      <p:ext uri="{BB962C8B-B14F-4D97-AF65-F5344CB8AC3E}">
        <p14:creationId xmlns:p14="http://schemas.microsoft.com/office/powerpoint/2010/main" val="191562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Line 6"/>
          <p:cNvSpPr>
            <a:spLocks noChangeShapeType="1"/>
          </p:cNvSpPr>
          <p:nvPr/>
        </p:nvSpPr>
        <p:spPr bwMode="auto">
          <a:xfrm>
            <a:off x="168275" y="1003300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2" name="Line 7"/>
          <p:cNvSpPr>
            <a:spLocks noChangeShapeType="1"/>
          </p:cNvSpPr>
          <p:nvPr/>
        </p:nvSpPr>
        <p:spPr bwMode="auto">
          <a:xfrm>
            <a:off x="115888" y="6105525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2443163" y="279400"/>
            <a:ext cx="6448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 smtClean="0">
                <a:solidFill>
                  <a:srgbClr val="4D4D4D"/>
                </a:solidFill>
              </a:rPr>
              <a:t>Results</a:t>
            </a:r>
            <a:endParaRPr lang="de-DE" sz="3600" dirty="0">
              <a:solidFill>
                <a:srgbClr val="4D4D4D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920749"/>
            <a:ext cx="5146675" cy="560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38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Line 6"/>
          <p:cNvSpPr>
            <a:spLocks noChangeShapeType="1"/>
          </p:cNvSpPr>
          <p:nvPr/>
        </p:nvSpPr>
        <p:spPr bwMode="auto">
          <a:xfrm>
            <a:off x="168275" y="1003300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2" name="Line 7"/>
          <p:cNvSpPr>
            <a:spLocks noChangeShapeType="1"/>
          </p:cNvSpPr>
          <p:nvPr/>
        </p:nvSpPr>
        <p:spPr bwMode="auto">
          <a:xfrm>
            <a:off x="115888" y="6105525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2443163" y="279400"/>
            <a:ext cx="6448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 smtClean="0">
                <a:solidFill>
                  <a:srgbClr val="4D4D4D"/>
                </a:solidFill>
              </a:rPr>
              <a:t>Results</a:t>
            </a:r>
            <a:endParaRPr lang="de-DE" sz="3600" dirty="0">
              <a:solidFill>
                <a:srgbClr val="4D4D4D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704995"/>
              </p:ext>
            </p:extLst>
          </p:nvPr>
        </p:nvGraphicFramePr>
        <p:xfrm>
          <a:off x="425151" y="1848719"/>
          <a:ext cx="8229601" cy="3995928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46937"/>
                <a:gridCol w="3052145"/>
                <a:gridCol w="1697283"/>
                <a:gridCol w="808309"/>
                <a:gridCol w="808309"/>
                <a:gridCol w="808309"/>
                <a:gridCol w="808309"/>
              </a:tblGrid>
              <a:tr h="159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Male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Female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5938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Psychosocial stress during mid-life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  <a:tr h="159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Low work control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1.68***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1.27**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  <a:tr h="159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  <a:tr h="159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Low reward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1.58***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1.37***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  <a:tr h="159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  <a:tr h="15938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Disadvantaged occupational position throughout mid-life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  <a:tr h="159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Mean occup. position during mid-life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Very low 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1.77***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1.92***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  <a:tr h="159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Low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1.26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1.50**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  <a:tr h="159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High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1.22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1.28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  <a:tr h="159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Very high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  <a:tr h="15938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Involuntary job loss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  <a:tr h="159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Laid off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1.54*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0.84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  <a:tr h="159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  <a:tr h="15938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Job instability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  <a:tr h="159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Period of unemployment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1.72*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0.78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  <a:tr h="159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  <a:tr h="159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Discontinuous and fragmented career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1.67***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1.17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  <a:tr h="159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57199" y="6105525"/>
            <a:ext cx="81655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p &lt; 0.05; ** p &lt; 0.01; *** p &lt; 0.001</a:t>
            </a:r>
          </a:p>
          <a:p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adjusted </a:t>
            </a:r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for age, childhood social position and child health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199" y="1179840"/>
            <a:ext cx="82391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 smtClean="0">
                <a:latin typeface="Times New Roman" pitchFamily="18" charset="0"/>
                <a:cs typeface="Times New Roman" pitchFamily="18" charset="0"/>
              </a:rPr>
              <a:t>Association </a:t>
            </a:r>
            <a:r>
              <a:rPr lang="en-GB" sz="1400" b="1" dirty="0">
                <a:latin typeface="Times New Roman" pitchFamily="18" charset="0"/>
                <a:cs typeface="Times New Roman" pitchFamily="18" charset="0"/>
              </a:rPr>
              <a:t>between mid-life working conditions and high depressive symptoms in older ages: Results of multilevel logistic regression analyses (odds ratios and significance levels, N=8609). </a:t>
            </a:r>
          </a:p>
        </p:txBody>
      </p:sp>
    </p:spTree>
    <p:extLst>
      <p:ext uri="{BB962C8B-B14F-4D97-AF65-F5344CB8AC3E}">
        <p14:creationId xmlns:p14="http://schemas.microsoft.com/office/powerpoint/2010/main" val="191562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3" y="173038"/>
            <a:ext cx="2543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Line 6"/>
          <p:cNvSpPr>
            <a:spLocks noChangeShapeType="1"/>
          </p:cNvSpPr>
          <p:nvPr/>
        </p:nvSpPr>
        <p:spPr bwMode="auto">
          <a:xfrm>
            <a:off x="168275" y="1003300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0484" name="Line 7"/>
          <p:cNvSpPr>
            <a:spLocks noChangeShapeType="1"/>
          </p:cNvSpPr>
          <p:nvPr/>
        </p:nvSpPr>
        <p:spPr bwMode="auto">
          <a:xfrm>
            <a:off x="115888" y="6105525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0485" name="Text Box 9"/>
          <p:cNvSpPr txBox="1">
            <a:spLocks noChangeArrowheads="1"/>
          </p:cNvSpPr>
          <p:nvPr/>
        </p:nvSpPr>
        <p:spPr bwMode="auto">
          <a:xfrm>
            <a:off x="2443163" y="279400"/>
            <a:ext cx="6448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>
                <a:solidFill>
                  <a:srgbClr val="4D4D4D"/>
                </a:solidFill>
              </a:rPr>
              <a:t>Results</a:t>
            </a:r>
            <a:endParaRPr lang="de-DE" sz="3600" dirty="0">
              <a:solidFill>
                <a:srgbClr val="4D4D4D"/>
              </a:solidFill>
            </a:endParaRPr>
          </a:p>
        </p:txBody>
      </p:sp>
      <p:pic>
        <p:nvPicPr>
          <p:cNvPr id="20486" name="Picture 7" descr="g_all_Qo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1228725"/>
            <a:ext cx="8462962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736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Line 6"/>
          <p:cNvSpPr>
            <a:spLocks noChangeShapeType="1"/>
          </p:cNvSpPr>
          <p:nvPr/>
        </p:nvSpPr>
        <p:spPr bwMode="auto">
          <a:xfrm>
            <a:off x="168275" y="1003300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2" name="Line 7"/>
          <p:cNvSpPr>
            <a:spLocks noChangeShapeType="1"/>
          </p:cNvSpPr>
          <p:nvPr/>
        </p:nvSpPr>
        <p:spPr bwMode="auto">
          <a:xfrm>
            <a:off x="115888" y="6105525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2443163" y="279400"/>
            <a:ext cx="6448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 smtClean="0">
                <a:solidFill>
                  <a:srgbClr val="4D4D4D"/>
                </a:solidFill>
              </a:rPr>
              <a:t>Summary I</a:t>
            </a:r>
            <a:endParaRPr lang="de-DE" sz="3600" dirty="0">
              <a:solidFill>
                <a:srgbClr val="4D4D4D"/>
              </a:solidFill>
            </a:endParaRPr>
          </a:p>
        </p:txBody>
      </p:sp>
      <p:sp>
        <p:nvSpPr>
          <p:cNvPr id="7174" name="Rectangle 11"/>
          <p:cNvSpPr>
            <a:spLocks noGrp="1" noChangeArrowheads="1"/>
          </p:cNvSpPr>
          <p:nvPr>
            <p:ph type="body" idx="4294967295"/>
          </p:nvPr>
        </p:nvSpPr>
        <p:spPr>
          <a:xfrm>
            <a:off x="631825" y="1233488"/>
            <a:ext cx="8076746" cy="4730750"/>
          </a:xfrm>
          <a:noFill/>
        </p:spPr>
        <p:txBody>
          <a:bodyPr/>
          <a:lstStyle/>
          <a:p>
            <a:pPr marL="457200" indent="-457200" eaLnBrk="1" hangingPunct="1">
              <a:buSzTx/>
              <a:buFont typeface="Wingdings 3" pitchFamily="18" charset="2"/>
              <a:buAutoNum type="arabicParenBoth"/>
            </a:pPr>
            <a:endParaRPr lang="en-GB" sz="2000" dirty="0" smtClean="0">
              <a:solidFill>
                <a:srgbClr val="4D4D4D"/>
              </a:solidFill>
            </a:endParaRPr>
          </a:p>
          <a:p>
            <a:r>
              <a:rPr lang="en-GB" sz="2000" dirty="0">
                <a:solidFill>
                  <a:srgbClr val="4D4D4D"/>
                </a:solidFill>
              </a:rPr>
              <a:t>We found </a:t>
            </a:r>
            <a:r>
              <a:rPr lang="en-GB" sz="2000" dirty="0" smtClean="0">
                <a:solidFill>
                  <a:srgbClr val="4D4D4D"/>
                </a:solidFill>
              </a:rPr>
              <a:t>evidence </a:t>
            </a:r>
            <a:r>
              <a:rPr lang="en-GB" sz="2000" dirty="0">
                <a:solidFill>
                  <a:srgbClr val="4D4D4D"/>
                </a:solidFill>
              </a:rPr>
              <a:t>that people who experienced </a:t>
            </a:r>
            <a:r>
              <a:rPr lang="en-GB" sz="2000" dirty="0" smtClean="0">
                <a:solidFill>
                  <a:srgbClr val="4D4D4D"/>
                </a:solidFill>
              </a:rPr>
              <a:t>psychosocial stress at work or had low occupational positions during mid-life are </a:t>
            </a:r>
            <a:r>
              <a:rPr lang="en-GB" sz="2000" dirty="0">
                <a:solidFill>
                  <a:srgbClr val="4D4D4D"/>
                </a:solidFill>
              </a:rPr>
              <a:t>more likely to report poor health during </a:t>
            </a:r>
            <a:r>
              <a:rPr lang="en-GB" sz="2000" dirty="0" smtClean="0">
                <a:solidFill>
                  <a:srgbClr val="4D4D4D"/>
                </a:solidFill>
              </a:rPr>
              <a:t>retirement (similar results for other health outcomes).</a:t>
            </a:r>
          </a:p>
          <a:p>
            <a:endParaRPr lang="en-GB" sz="2000" dirty="0">
              <a:solidFill>
                <a:srgbClr val="4D4D4D"/>
              </a:solidFill>
            </a:endParaRPr>
          </a:p>
          <a:p>
            <a:r>
              <a:rPr lang="en-GB" sz="2000" dirty="0" smtClean="0">
                <a:solidFill>
                  <a:srgbClr val="4D4D4D"/>
                </a:solidFill>
              </a:rPr>
              <a:t>Moreover, </a:t>
            </a:r>
            <a:r>
              <a:rPr lang="en-GB" sz="2000" dirty="0">
                <a:solidFill>
                  <a:srgbClr val="4D4D4D"/>
                </a:solidFill>
              </a:rPr>
              <a:t>men with unstable working careers and an involuntary job loss were at higher risks to report </a:t>
            </a:r>
            <a:r>
              <a:rPr lang="en-GB" sz="2000" dirty="0" smtClean="0">
                <a:solidFill>
                  <a:srgbClr val="4D4D4D"/>
                </a:solidFill>
              </a:rPr>
              <a:t>poor health in </a:t>
            </a:r>
            <a:r>
              <a:rPr lang="en-GB" sz="2000" dirty="0">
                <a:solidFill>
                  <a:srgbClr val="4D4D4D"/>
                </a:solidFill>
              </a:rPr>
              <a:t>later life.</a:t>
            </a:r>
          </a:p>
          <a:p>
            <a:endParaRPr lang="de-DE" sz="2000" dirty="0" smtClean="0">
              <a:solidFill>
                <a:srgbClr val="4D4D4D"/>
              </a:solidFill>
            </a:endParaRPr>
          </a:p>
          <a:p>
            <a:r>
              <a:rPr lang="en-GB" sz="2000" dirty="0">
                <a:solidFill>
                  <a:srgbClr val="4D4D4D"/>
                </a:solidFill>
              </a:rPr>
              <a:t>We </a:t>
            </a:r>
            <a:r>
              <a:rPr lang="en-GB" sz="2000" dirty="0" smtClean="0">
                <a:solidFill>
                  <a:srgbClr val="4D4D4D"/>
                </a:solidFill>
              </a:rPr>
              <a:t>also found </a:t>
            </a:r>
            <a:r>
              <a:rPr lang="en-GB" sz="2000" dirty="0">
                <a:solidFill>
                  <a:srgbClr val="4D4D4D"/>
                </a:solidFill>
              </a:rPr>
              <a:t>higher hazards of </a:t>
            </a:r>
            <a:r>
              <a:rPr lang="en-GB" sz="2000" dirty="0" smtClean="0">
                <a:solidFill>
                  <a:srgbClr val="4D4D4D"/>
                </a:solidFill>
              </a:rPr>
              <a:t>earlier labour </a:t>
            </a:r>
            <a:r>
              <a:rPr lang="en-GB" sz="2000" dirty="0">
                <a:solidFill>
                  <a:srgbClr val="4D4D4D"/>
                </a:solidFill>
              </a:rPr>
              <a:t>market </a:t>
            </a:r>
            <a:r>
              <a:rPr lang="en-GB" sz="2000" dirty="0" smtClean="0">
                <a:solidFill>
                  <a:srgbClr val="4D4D4D"/>
                </a:solidFill>
              </a:rPr>
              <a:t>exits among </a:t>
            </a:r>
            <a:r>
              <a:rPr lang="en-GB" sz="2000" dirty="0">
                <a:solidFill>
                  <a:srgbClr val="4D4D4D"/>
                </a:solidFill>
              </a:rPr>
              <a:t>workers who experienced poor working </a:t>
            </a:r>
            <a:r>
              <a:rPr lang="en-GB" sz="2000" dirty="0" smtClean="0">
                <a:solidFill>
                  <a:srgbClr val="4D4D4D"/>
                </a:solidFill>
              </a:rPr>
              <a:t>conditions, </a:t>
            </a:r>
            <a:r>
              <a:rPr lang="en-GB" sz="2000" dirty="0">
                <a:solidFill>
                  <a:srgbClr val="4D4D4D"/>
                </a:solidFill>
              </a:rPr>
              <a:t>in terms of low control at </a:t>
            </a:r>
            <a:r>
              <a:rPr lang="en-GB" sz="2000" dirty="0" smtClean="0">
                <a:solidFill>
                  <a:srgbClr val="4D4D4D"/>
                </a:solidFill>
              </a:rPr>
              <a:t>work and low reward.</a:t>
            </a:r>
            <a:endParaRPr lang="en-GB" sz="2000" dirty="0">
              <a:solidFill>
                <a:srgbClr val="4D4D4D"/>
              </a:solidFill>
            </a:endParaRPr>
          </a:p>
          <a:p>
            <a:endParaRPr lang="en-GB" sz="2000" dirty="0" smtClean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07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Line 6"/>
          <p:cNvSpPr>
            <a:spLocks noChangeShapeType="1"/>
          </p:cNvSpPr>
          <p:nvPr/>
        </p:nvSpPr>
        <p:spPr bwMode="auto">
          <a:xfrm>
            <a:off x="168275" y="1003300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2" name="Line 7"/>
          <p:cNvSpPr>
            <a:spLocks noChangeShapeType="1"/>
          </p:cNvSpPr>
          <p:nvPr/>
        </p:nvSpPr>
        <p:spPr bwMode="auto">
          <a:xfrm>
            <a:off x="115888" y="6105525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2443163" y="279400"/>
            <a:ext cx="6448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 smtClean="0">
                <a:solidFill>
                  <a:srgbClr val="4D4D4D"/>
                </a:solidFill>
              </a:rPr>
              <a:t>Methods</a:t>
            </a:r>
            <a:endParaRPr lang="de-DE" sz="3600" dirty="0">
              <a:solidFill>
                <a:srgbClr val="4D4D4D"/>
              </a:solidFill>
            </a:endParaRPr>
          </a:p>
        </p:txBody>
      </p:sp>
      <p:sp>
        <p:nvSpPr>
          <p:cNvPr id="7174" name="Rectangle 11"/>
          <p:cNvSpPr>
            <a:spLocks noGrp="1" noChangeArrowheads="1"/>
          </p:cNvSpPr>
          <p:nvPr>
            <p:ph type="body" idx="4294967295"/>
          </p:nvPr>
        </p:nvSpPr>
        <p:spPr>
          <a:xfrm>
            <a:off x="471488" y="1223963"/>
            <a:ext cx="8369300" cy="4730750"/>
          </a:xfrm>
          <a:noFill/>
        </p:spPr>
        <p:txBody>
          <a:bodyPr/>
          <a:lstStyle/>
          <a:p>
            <a:r>
              <a:rPr lang="de-DE" sz="2000" dirty="0" err="1" smtClean="0">
                <a:solidFill>
                  <a:srgbClr val="4D4D4D"/>
                </a:solidFill>
              </a:rPr>
              <a:t>To</a:t>
            </a:r>
            <a:r>
              <a:rPr lang="de-DE" sz="2000" dirty="0" smtClean="0">
                <a:solidFill>
                  <a:srgbClr val="4D4D4D"/>
                </a:solidFill>
              </a:rPr>
              <a:t> </a:t>
            </a:r>
            <a:r>
              <a:rPr lang="de-DE" sz="2000" dirty="0" err="1" smtClean="0">
                <a:solidFill>
                  <a:srgbClr val="4D4D4D"/>
                </a:solidFill>
              </a:rPr>
              <a:t>study</a:t>
            </a:r>
            <a:r>
              <a:rPr lang="de-DE" sz="2000" dirty="0" smtClean="0">
                <a:solidFill>
                  <a:srgbClr val="4D4D4D"/>
                </a:solidFill>
              </a:rPr>
              <a:t> </a:t>
            </a:r>
            <a:r>
              <a:rPr lang="de-DE" sz="2000" dirty="0" err="1" smtClean="0">
                <a:solidFill>
                  <a:srgbClr val="4D4D4D"/>
                </a:solidFill>
              </a:rPr>
              <a:t>the</a:t>
            </a:r>
            <a:r>
              <a:rPr lang="de-DE" sz="2000" dirty="0" smtClean="0">
                <a:solidFill>
                  <a:srgbClr val="4D4D4D"/>
                </a:solidFill>
              </a:rPr>
              <a:t> </a:t>
            </a:r>
            <a:r>
              <a:rPr lang="de-DE" sz="2000" dirty="0" err="1" smtClean="0">
                <a:solidFill>
                  <a:srgbClr val="4D4D4D"/>
                </a:solidFill>
              </a:rPr>
              <a:t>next</a:t>
            </a:r>
            <a:r>
              <a:rPr lang="de-DE" sz="2000" dirty="0" smtClean="0">
                <a:solidFill>
                  <a:srgbClr val="4D4D4D"/>
                </a:solidFill>
              </a:rPr>
              <a:t> </a:t>
            </a:r>
            <a:r>
              <a:rPr lang="de-DE" sz="2000" dirty="0" err="1" smtClean="0">
                <a:solidFill>
                  <a:srgbClr val="4D4D4D"/>
                </a:solidFill>
              </a:rPr>
              <a:t>research</a:t>
            </a:r>
            <a:r>
              <a:rPr lang="de-DE" sz="2000" dirty="0" smtClean="0">
                <a:solidFill>
                  <a:srgbClr val="4D4D4D"/>
                </a:solidFill>
              </a:rPr>
              <a:t> </a:t>
            </a:r>
            <a:r>
              <a:rPr lang="de-DE" sz="2000" dirty="0" err="1" smtClean="0">
                <a:solidFill>
                  <a:srgbClr val="4D4D4D"/>
                </a:solidFill>
              </a:rPr>
              <a:t>question</a:t>
            </a:r>
            <a:r>
              <a:rPr lang="de-DE" sz="2000" dirty="0" smtClean="0">
                <a:solidFill>
                  <a:srgbClr val="4D4D4D"/>
                </a:solidFill>
              </a:rPr>
              <a:t> (</a:t>
            </a:r>
            <a:r>
              <a:rPr lang="de-DE" sz="2000" dirty="0" err="1" smtClean="0">
                <a:solidFill>
                  <a:srgbClr val="4D4D4D"/>
                </a:solidFill>
              </a:rPr>
              <a:t>variations</a:t>
            </a:r>
            <a:r>
              <a:rPr lang="de-DE" sz="2000" dirty="0" smtClean="0">
                <a:solidFill>
                  <a:srgbClr val="4D4D4D"/>
                </a:solidFill>
              </a:rPr>
              <a:t> of midlife </a:t>
            </a:r>
            <a:r>
              <a:rPr lang="de-DE" sz="2000" dirty="0" err="1" smtClean="0">
                <a:solidFill>
                  <a:srgbClr val="4D4D4D"/>
                </a:solidFill>
              </a:rPr>
              <a:t>working</a:t>
            </a:r>
            <a:r>
              <a:rPr lang="de-DE" sz="2000" dirty="0" smtClean="0">
                <a:solidFill>
                  <a:srgbClr val="4D4D4D"/>
                </a:solidFill>
              </a:rPr>
              <a:t> </a:t>
            </a:r>
            <a:r>
              <a:rPr lang="de-DE" sz="2000" dirty="0" err="1" smtClean="0">
                <a:solidFill>
                  <a:srgbClr val="4D4D4D"/>
                </a:solidFill>
              </a:rPr>
              <a:t>conditions</a:t>
            </a:r>
            <a:r>
              <a:rPr lang="de-DE" sz="2000" dirty="0" smtClean="0">
                <a:solidFill>
                  <a:srgbClr val="4D4D4D"/>
                </a:solidFill>
              </a:rPr>
              <a:t>), </a:t>
            </a:r>
            <a:r>
              <a:rPr lang="de-DE" sz="2000" dirty="0" err="1" smtClean="0">
                <a:solidFill>
                  <a:srgbClr val="4D4D4D"/>
                </a:solidFill>
              </a:rPr>
              <a:t>we</a:t>
            </a:r>
            <a:r>
              <a:rPr lang="de-DE" sz="2000" dirty="0" smtClean="0">
                <a:solidFill>
                  <a:srgbClr val="4D4D4D"/>
                </a:solidFill>
              </a:rPr>
              <a:t> </a:t>
            </a:r>
            <a:r>
              <a:rPr lang="de-DE" sz="2000" dirty="0" err="1" smtClean="0">
                <a:solidFill>
                  <a:srgbClr val="4D4D4D"/>
                </a:solidFill>
              </a:rPr>
              <a:t>focus</a:t>
            </a:r>
            <a:r>
              <a:rPr lang="de-DE" sz="2000" dirty="0" smtClean="0">
                <a:solidFill>
                  <a:srgbClr val="4D4D4D"/>
                </a:solidFill>
              </a:rPr>
              <a:t> on work stress among employed </a:t>
            </a:r>
            <a:r>
              <a:rPr lang="de-DE" sz="2000" dirty="0" err="1" smtClean="0">
                <a:solidFill>
                  <a:srgbClr val="4D4D4D"/>
                </a:solidFill>
              </a:rPr>
              <a:t>people</a:t>
            </a:r>
            <a:r>
              <a:rPr lang="de-DE" sz="2000" dirty="0" smtClean="0">
                <a:solidFill>
                  <a:srgbClr val="4D4D4D"/>
                </a:solidFill>
              </a:rPr>
              <a:t> </a:t>
            </a:r>
            <a:r>
              <a:rPr lang="de-DE" sz="2000" dirty="0" err="1" smtClean="0">
                <a:solidFill>
                  <a:srgbClr val="4D4D4D"/>
                </a:solidFill>
              </a:rPr>
              <a:t>and</a:t>
            </a:r>
            <a:r>
              <a:rPr lang="de-DE" sz="2000" dirty="0" smtClean="0">
                <a:solidFill>
                  <a:srgbClr val="4D4D4D"/>
                </a:solidFill>
              </a:rPr>
              <a:t> </a:t>
            </a:r>
            <a:r>
              <a:rPr lang="de-DE" sz="2000" dirty="0" err="1" smtClean="0">
                <a:solidFill>
                  <a:srgbClr val="4D4D4D"/>
                </a:solidFill>
              </a:rPr>
              <a:t>include</a:t>
            </a:r>
            <a:r>
              <a:rPr lang="de-DE" sz="2000" dirty="0" smtClean="0">
                <a:solidFill>
                  <a:srgbClr val="4D4D4D"/>
                </a:solidFill>
              </a:rPr>
              <a:t> additonal data from three ageing studies (Total: 18 countries). </a:t>
            </a:r>
            <a:endParaRPr lang="en-GB" sz="2000" dirty="0">
              <a:solidFill>
                <a:srgbClr val="4D4D4D"/>
              </a:solidFill>
            </a:endParaRPr>
          </a:p>
          <a:p>
            <a:endParaRPr lang="en-GB" sz="2000" dirty="0" smtClean="0">
              <a:solidFill>
                <a:srgbClr val="4D4D4D"/>
              </a:solidFill>
            </a:endParaRPr>
          </a:p>
        </p:txBody>
      </p:sp>
      <p:graphicFrame>
        <p:nvGraphicFramePr>
          <p:cNvPr id="6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847368"/>
              </p:ext>
            </p:extLst>
          </p:nvPr>
        </p:nvGraphicFramePr>
        <p:xfrm>
          <a:off x="376239" y="2338546"/>
          <a:ext cx="8110536" cy="362410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52251"/>
                <a:gridCol w="1351657"/>
                <a:gridCol w="1351657"/>
                <a:gridCol w="1351657"/>
                <a:gridCol w="1351657"/>
                <a:gridCol w="1351657"/>
              </a:tblGrid>
              <a:tr h="313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de-DE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ELSA</a:t>
                      </a:r>
                      <a:endParaRPr lang="de-DE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SHARE </a:t>
                      </a:r>
                      <a:endParaRPr lang="de-DE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HRS</a:t>
                      </a:r>
                      <a:endParaRPr lang="de-DE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KLoSA</a:t>
                      </a:r>
                      <a:endParaRPr lang="de-DE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JStar</a:t>
                      </a:r>
                      <a:endParaRPr lang="de-DE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25605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Countries</a:t>
                      </a:r>
                      <a:endParaRPr lang="de-DE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England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Sweden, Denmark, the Netherlands, Germany,  Belgium, France, Switzerland, Austria, Italy, Spain, Greece,  Czech Republic, Poland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United States of America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South Korea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Japan</a:t>
                      </a:r>
                      <a:endParaRPr lang="de-DE" sz="14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313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Year</a:t>
                      </a:r>
                      <a:endParaRPr lang="de-DE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2293 (2006)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8692 (2006)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1739 (2006)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1893 (2006)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1512 (2007)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437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Mean age</a:t>
                      </a:r>
                      <a:endParaRPr lang="de-DE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17780" marB="177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56.2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55.9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57.4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55.9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57.5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605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Line 6"/>
          <p:cNvSpPr>
            <a:spLocks noChangeShapeType="1"/>
          </p:cNvSpPr>
          <p:nvPr/>
        </p:nvSpPr>
        <p:spPr bwMode="auto">
          <a:xfrm>
            <a:off x="168275" y="1003300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2" name="Line 7"/>
          <p:cNvSpPr>
            <a:spLocks noChangeShapeType="1"/>
          </p:cNvSpPr>
          <p:nvPr/>
        </p:nvSpPr>
        <p:spPr bwMode="auto">
          <a:xfrm>
            <a:off x="115888" y="6105525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2443163" y="279400"/>
            <a:ext cx="6448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 smtClean="0">
                <a:solidFill>
                  <a:srgbClr val="4D4D4D"/>
                </a:solidFill>
              </a:rPr>
              <a:t>Methods</a:t>
            </a:r>
            <a:endParaRPr lang="de-DE" sz="3600" dirty="0">
              <a:solidFill>
                <a:srgbClr val="4D4D4D"/>
              </a:solidFill>
            </a:endParaRPr>
          </a:p>
        </p:txBody>
      </p:sp>
      <p:sp>
        <p:nvSpPr>
          <p:cNvPr id="7174" name="Rectangle 11"/>
          <p:cNvSpPr>
            <a:spLocks noGrp="1" noChangeArrowheads="1"/>
          </p:cNvSpPr>
          <p:nvPr>
            <p:ph type="body" idx="4294967295"/>
          </p:nvPr>
        </p:nvSpPr>
        <p:spPr>
          <a:xfrm>
            <a:off x="631825" y="1233488"/>
            <a:ext cx="7512050" cy="4730750"/>
          </a:xfrm>
          <a:noFill/>
        </p:spPr>
        <p:txBody>
          <a:bodyPr/>
          <a:lstStyle/>
          <a:p>
            <a:pPr marL="457200" indent="-457200" eaLnBrk="1" hangingPunct="1">
              <a:buSzTx/>
              <a:buFont typeface="Wingdings 3" pitchFamily="18" charset="2"/>
              <a:buAutoNum type="arabicParenBoth"/>
            </a:pPr>
            <a:endParaRPr lang="en-GB" sz="2000" dirty="0" smtClean="0">
              <a:solidFill>
                <a:srgbClr val="4D4D4D"/>
              </a:solidFill>
            </a:endParaRPr>
          </a:p>
          <a:p>
            <a:r>
              <a:rPr lang="en-GB" sz="2000" dirty="0">
                <a:solidFill>
                  <a:srgbClr val="4D4D4D"/>
                </a:solidFill>
              </a:rPr>
              <a:t>We </a:t>
            </a:r>
            <a:r>
              <a:rPr lang="en-GB" sz="2000" dirty="0" smtClean="0">
                <a:solidFill>
                  <a:srgbClr val="4D4D4D"/>
                </a:solidFill>
              </a:rPr>
              <a:t>choose specific macro indicators related to labour market policies of a country taken from OECD. </a:t>
            </a:r>
            <a:endParaRPr lang="en-GB" sz="2000" dirty="0">
              <a:solidFill>
                <a:srgbClr val="4D4D4D"/>
              </a:solidFill>
            </a:endParaRPr>
          </a:p>
          <a:p>
            <a:pPr marL="800100" lvl="1" indent="-342900">
              <a:buSzPct val="100000"/>
              <a:buFont typeface="+mj-lt"/>
              <a:buAutoNum type="arabicParenR"/>
            </a:pPr>
            <a:r>
              <a:rPr lang="de-DE" sz="2000" dirty="0" smtClean="0">
                <a:solidFill>
                  <a:srgbClr val="4D4D4D"/>
                </a:solidFill>
              </a:rPr>
              <a:t>Percentage of adult workers who stated that they received workplace training or education, such as training programs for older adults (lifelong learning)</a:t>
            </a:r>
          </a:p>
          <a:p>
            <a:pPr marL="800100" lvl="1" indent="-342900">
              <a:buSzPct val="100000"/>
              <a:buFont typeface="+mj-lt"/>
              <a:buAutoNum type="arabicParenR"/>
            </a:pPr>
            <a:r>
              <a:rPr lang="en-GB" sz="2000" dirty="0">
                <a:solidFill>
                  <a:srgbClr val="4D4D4D"/>
                </a:solidFill>
              </a:rPr>
              <a:t>the amount of the state’s investments in active labour market policies </a:t>
            </a:r>
            <a:r>
              <a:rPr lang="en-GB" sz="2000" dirty="0" smtClean="0">
                <a:solidFill>
                  <a:srgbClr val="4D4D4D"/>
                </a:solidFill>
              </a:rPr>
              <a:t>(</a:t>
            </a:r>
            <a:r>
              <a:rPr lang="de-DE" sz="2000" dirty="0" smtClean="0">
                <a:solidFill>
                  <a:srgbClr val="4D4D4D"/>
                </a:solidFill>
              </a:rPr>
              <a:t>as % of GDP)</a:t>
            </a:r>
          </a:p>
          <a:p>
            <a:pPr lvl="1"/>
            <a:endParaRPr lang="de-DE" sz="2000" dirty="0">
              <a:solidFill>
                <a:srgbClr val="4D4D4D"/>
              </a:solidFill>
            </a:endParaRPr>
          </a:p>
          <a:p>
            <a:r>
              <a:rPr lang="de-DE" sz="2000" dirty="0" smtClean="0">
                <a:solidFill>
                  <a:srgbClr val="4D4D4D"/>
                </a:solidFill>
              </a:rPr>
              <a:t>Both aspects are thought to be related to `good´ Working conditions, since they improve the level of qualification and influence job stability. </a:t>
            </a:r>
            <a:endParaRPr lang="en-GB" sz="2000" dirty="0" smtClean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0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Line 6"/>
          <p:cNvSpPr>
            <a:spLocks noChangeShapeType="1"/>
          </p:cNvSpPr>
          <p:nvPr/>
        </p:nvSpPr>
        <p:spPr bwMode="auto">
          <a:xfrm>
            <a:off x="168275" y="1003300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2" name="Line 7"/>
          <p:cNvSpPr>
            <a:spLocks noChangeShapeType="1"/>
          </p:cNvSpPr>
          <p:nvPr/>
        </p:nvSpPr>
        <p:spPr bwMode="auto">
          <a:xfrm>
            <a:off x="115888" y="6105525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2443163" y="279400"/>
            <a:ext cx="6448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>
                <a:solidFill>
                  <a:srgbClr val="4D4D4D"/>
                </a:solidFill>
              </a:rPr>
              <a:t>Results</a:t>
            </a:r>
            <a:endParaRPr lang="de-DE" sz="3600" dirty="0">
              <a:solidFill>
                <a:srgbClr val="4D4D4D"/>
              </a:solidFill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214438"/>
            <a:ext cx="8593138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197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Line 6"/>
          <p:cNvSpPr>
            <a:spLocks noChangeShapeType="1"/>
          </p:cNvSpPr>
          <p:nvPr/>
        </p:nvSpPr>
        <p:spPr bwMode="auto">
          <a:xfrm>
            <a:off x="168275" y="1003300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2" name="Line 7"/>
          <p:cNvSpPr>
            <a:spLocks noChangeShapeType="1"/>
          </p:cNvSpPr>
          <p:nvPr/>
        </p:nvSpPr>
        <p:spPr bwMode="auto">
          <a:xfrm>
            <a:off x="115888" y="6105525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2443163" y="279400"/>
            <a:ext cx="6448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 smtClean="0">
                <a:solidFill>
                  <a:srgbClr val="4D4D4D"/>
                </a:solidFill>
              </a:rPr>
              <a:t>Results</a:t>
            </a:r>
            <a:endParaRPr lang="de-DE" sz="3600" dirty="0">
              <a:solidFill>
                <a:srgbClr val="4D4D4D"/>
              </a:solidFill>
            </a:endParaRPr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1366837"/>
            <a:ext cx="8569325" cy="473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197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Line 6"/>
          <p:cNvSpPr>
            <a:spLocks noChangeShapeType="1"/>
          </p:cNvSpPr>
          <p:nvPr/>
        </p:nvSpPr>
        <p:spPr bwMode="auto">
          <a:xfrm>
            <a:off x="168275" y="1003300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2" name="Line 7"/>
          <p:cNvSpPr>
            <a:spLocks noChangeShapeType="1"/>
          </p:cNvSpPr>
          <p:nvPr/>
        </p:nvSpPr>
        <p:spPr bwMode="auto">
          <a:xfrm>
            <a:off x="115888" y="6105525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2443163" y="279400"/>
            <a:ext cx="6448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>
                <a:solidFill>
                  <a:srgbClr val="4D4D4D"/>
                </a:solidFill>
              </a:rPr>
              <a:t>Results</a:t>
            </a:r>
            <a:endParaRPr lang="de-DE" sz="3600" dirty="0">
              <a:solidFill>
                <a:srgbClr val="4D4D4D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233515"/>
              </p:ext>
            </p:extLst>
          </p:nvPr>
        </p:nvGraphicFramePr>
        <p:xfrm>
          <a:off x="415664" y="4137501"/>
          <a:ext cx="8230122" cy="16002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023555"/>
                <a:gridCol w="159738"/>
                <a:gridCol w="2593970"/>
                <a:gridCol w="2452859"/>
              </a:tblGrid>
              <a:tr h="268678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169" marR="6716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169" marR="6716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Times New Roman"/>
                          <a:ea typeface="Times New Roman"/>
                        </a:rPr>
                        <a:t>Effort-Reward Imbalance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169" marR="6716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Times New Roman"/>
                          <a:ea typeface="Times New Roman"/>
                        </a:rPr>
                        <a:t>Low control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169" marR="6716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68678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Times New Roman"/>
                          <a:ea typeface="Times New Roman"/>
                        </a:rPr>
                        <a:t>Individual factors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169" marR="6716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169" marR="6716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  <a:latin typeface="Times New Roman"/>
                          <a:ea typeface="Times New Roman"/>
                        </a:rPr>
                        <a:t>28 %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169" marR="6716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Times New Roman"/>
                          <a:ea typeface="Times New Roman"/>
                        </a:rPr>
                        <a:t>1 </a:t>
                      </a:r>
                      <a:r>
                        <a:rPr lang="de-DE" sz="1400" dirty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169" marR="6716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68678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Times New Roman"/>
                          <a:ea typeface="Times New Roman"/>
                        </a:rPr>
                        <a:t>Individual factors </a:t>
                      </a:r>
                      <a:r>
                        <a:rPr lang="de-DE" sz="1400" dirty="0">
                          <a:effectLst/>
                          <a:latin typeface="Times New Roman"/>
                          <a:ea typeface="Times New Roman"/>
                        </a:rPr>
                        <a:t>+ ALMP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169" marR="6716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169" marR="6716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  <a:latin typeface="Times New Roman"/>
                          <a:ea typeface="Times New Roman"/>
                        </a:rPr>
                        <a:t>32 %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169" marR="6716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  <a:latin typeface="Times New Roman"/>
                          <a:ea typeface="Times New Roman"/>
                        </a:rPr>
                        <a:t>27 %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169" marR="6716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68678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Times New Roman"/>
                          <a:ea typeface="Times New Roman"/>
                        </a:rPr>
                        <a:t>Individual factors </a:t>
                      </a:r>
                      <a:r>
                        <a:rPr lang="de-DE" sz="1400" dirty="0"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de-DE" sz="1400" dirty="0" smtClean="0">
                          <a:effectLst/>
                          <a:latin typeface="Times New Roman"/>
                          <a:ea typeface="Times New Roman"/>
                        </a:rPr>
                        <a:t>Lifelong learning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169" marR="6716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169" marR="6716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  <a:latin typeface="Times New Roman"/>
                          <a:ea typeface="Times New Roman"/>
                        </a:rPr>
                        <a:t>62 %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169" marR="6716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  <a:latin typeface="Times New Roman"/>
                          <a:ea typeface="Times New Roman"/>
                        </a:rPr>
                        <a:t>64 %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169" marR="6716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68678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169" marR="6716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169" marR="6716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169" marR="6716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169" marR="6716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11"/>
          <p:cNvSpPr txBox="1">
            <a:spLocks noChangeArrowheads="1"/>
          </p:cNvSpPr>
          <p:nvPr/>
        </p:nvSpPr>
        <p:spPr bwMode="auto">
          <a:xfrm>
            <a:off x="631825" y="1157288"/>
            <a:ext cx="8208963" cy="267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 3" pitchFamily="18" charset="2"/>
              <a:buChar char="u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60000"/>
              <a:buFont typeface="Wingdings 3" pitchFamily="18" charset="2"/>
              <a:buChar char="w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65000"/>
              <a:buFont typeface="Wingdings 3" pitchFamily="18" charset="2"/>
              <a:buChar char="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eaLnBrk="1" hangingPunct="1">
              <a:buSzTx/>
              <a:buFont typeface="Wingdings 3" pitchFamily="18" charset="2"/>
              <a:buAutoNum type="arabicParenBoth"/>
            </a:pPr>
            <a:endParaRPr lang="en-GB" sz="2000" dirty="0" smtClean="0">
              <a:solidFill>
                <a:srgbClr val="4D4D4D"/>
              </a:solidFill>
            </a:endParaRPr>
          </a:p>
          <a:p>
            <a:r>
              <a:rPr lang="en-GB" sz="2000" dirty="0" smtClean="0">
                <a:solidFill>
                  <a:srgbClr val="4D4D4D"/>
                </a:solidFill>
              </a:rPr>
              <a:t>We additionally conducted </a:t>
            </a:r>
            <a:r>
              <a:rPr lang="en-GB" sz="2000" dirty="0">
                <a:solidFill>
                  <a:srgbClr val="4D4D4D"/>
                </a:solidFill>
              </a:rPr>
              <a:t>multilevel models </a:t>
            </a:r>
            <a:r>
              <a:rPr lang="en-GB" sz="2000" dirty="0" smtClean="0">
                <a:solidFill>
                  <a:srgbClr val="4D4D4D"/>
                </a:solidFill>
              </a:rPr>
              <a:t>and studied to </a:t>
            </a:r>
            <a:r>
              <a:rPr lang="en-GB" sz="2000" dirty="0">
                <a:solidFill>
                  <a:srgbClr val="4D4D4D"/>
                </a:solidFill>
              </a:rPr>
              <a:t>what degree between-country variations of work stress can be attributed to </a:t>
            </a:r>
            <a:r>
              <a:rPr lang="en-GB" sz="2000" dirty="0" smtClean="0">
                <a:solidFill>
                  <a:srgbClr val="4D4D4D"/>
                </a:solidFill>
              </a:rPr>
              <a:t>the macro factors under study. </a:t>
            </a:r>
            <a:endParaRPr lang="en-GB" sz="2000" dirty="0">
              <a:solidFill>
                <a:srgbClr val="4D4D4D"/>
              </a:solidFill>
            </a:endParaRPr>
          </a:p>
          <a:p>
            <a:r>
              <a:rPr lang="en-GB" sz="2000" dirty="0">
                <a:solidFill>
                  <a:srgbClr val="4D4D4D"/>
                </a:solidFill>
              </a:rPr>
              <a:t>Importantly, </a:t>
            </a:r>
            <a:r>
              <a:rPr lang="en-GB" sz="2000" dirty="0" smtClean="0">
                <a:solidFill>
                  <a:srgbClr val="4D4D4D"/>
                </a:solidFill>
              </a:rPr>
              <a:t>this also allows to </a:t>
            </a:r>
            <a:r>
              <a:rPr lang="en-GB" sz="2000" dirty="0">
                <a:solidFill>
                  <a:srgbClr val="4D4D4D"/>
                </a:solidFill>
              </a:rPr>
              <a:t>account for population composition by including </a:t>
            </a:r>
            <a:r>
              <a:rPr lang="en-GB" sz="2000" dirty="0" smtClean="0">
                <a:solidFill>
                  <a:srgbClr val="4D4D4D"/>
                </a:solidFill>
              </a:rPr>
              <a:t>individual variables (gender, age, education, income, self-employment, work time). </a:t>
            </a:r>
          </a:p>
          <a:p>
            <a:endParaRPr lang="en-GB" sz="2000" dirty="0" smtClean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49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Line 6"/>
          <p:cNvSpPr>
            <a:spLocks noChangeShapeType="1"/>
          </p:cNvSpPr>
          <p:nvPr/>
        </p:nvSpPr>
        <p:spPr bwMode="auto">
          <a:xfrm>
            <a:off x="168275" y="1003300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2" name="Line 7"/>
          <p:cNvSpPr>
            <a:spLocks noChangeShapeType="1"/>
          </p:cNvSpPr>
          <p:nvPr/>
        </p:nvSpPr>
        <p:spPr bwMode="auto">
          <a:xfrm>
            <a:off x="115888" y="6105525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2443163" y="279400"/>
            <a:ext cx="6448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 smtClean="0">
                <a:solidFill>
                  <a:srgbClr val="4D4D4D"/>
                </a:solidFill>
              </a:rPr>
              <a:t>Background</a:t>
            </a:r>
            <a:endParaRPr lang="de-DE" sz="3600" dirty="0">
              <a:solidFill>
                <a:srgbClr val="4D4D4D"/>
              </a:solidFill>
            </a:endParaRPr>
          </a:p>
        </p:txBody>
      </p:sp>
      <p:sp>
        <p:nvSpPr>
          <p:cNvPr id="6" name="Rectangle 11"/>
          <p:cNvSpPr txBox="1">
            <a:spLocks noChangeArrowheads="1"/>
          </p:cNvSpPr>
          <p:nvPr/>
        </p:nvSpPr>
        <p:spPr bwMode="auto">
          <a:xfrm>
            <a:off x="631825" y="1233488"/>
            <a:ext cx="7495225" cy="473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 3" pitchFamily="18" charset="2"/>
              <a:buChar char="u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60000"/>
              <a:buFont typeface="Wingdings 3" pitchFamily="18" charset="2"/>
              <a:buChar char="w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65000"/>
              <a:buFont typeface="Wingdings 3" pitchFamily="18" charset="2"/>
              <a:buChar char="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eaLnBrk="1" hangingPunct="1">
              <a:buSzTx/>
              <a:buFont typeface="Wingdings 3" pitchFamily="18" charset="2"/>
              <a:buAutoNum type="arabicParenBoth"/>
            </a:pPr>
            <a:endParaRPr lang="en-GB" sz="2000" dirty="0" smtClean="0">
              <a:solidFill>
                <a:srgbClr val="4D4D4D"/>
              </a:solidFill>
            </a:endParaRPr>
          </a:p>
          <a:p>
            <a:pPr marL="457200" indent="-457200" eaLnBrk="1" hangingPunct="1">
              <a:buSzTx/>
            </a:pPr>
            <a:r>
              <a:rPr lang="en-US" sz="2000" dirty="0" smtClean="0">
                <a:solidFill>
                  <a:srgbClr val="4D4D4D"/>
                </a:solidFill>
              </a:rPr>
              <a:t>Whereas the descriptive evidence of current health inequalities of older populations is convincing, the explanations proposed so far are less conclusive.</a:t>
            </a:r>
          </a:p>
          <a:p>
            <a:pPr marL="457200" indent="-457200" eaLnBrk="1" hangingPunct="1">
              <a:buSzTx/>
            </a:pPr>
            <a:endParaRPr lang="en-US" sz="2000" dirty="0" smtClean="0">
              <a:solidFill>
                <a:srgbClr val="4D4D4D"/>
              </a:solidFill>
            </a:endParaRPr>
          </a:p>
          <a:p>
            <a:pPr marL="457200" indent="-457200" eaLnBrk="1" hangingPunct="1">
              <a:buSzTx/>
            </a:pPr>
            <a:r>
              <a:rPr lang="en-US" sz="2000" dirty="0" smtClean="0">
                <a:solidFill>
                  <a:srgbClr val="4D4D4D"/>
                </a:solidFill>
              </a:rPr>
              <a:t>From a life course perspective, conditions during earlier stages of the life course, such as working conditions during midlife are of interest.</a:t>
            </a:r>
          </a:p>
          <a:p>
            <a:pPr marL="457200" indent="-457200" eaLnBrk="1" hangingPunct="1">
              <a:buSzTx/>
            </a:pPr>
            <a:endParaRPr lang="en-US" sz="2000" dirty="0">
              <a:solidFill>
                <a:srgbClr val="4D4D4D"/>
              </a:solidFill>
            </a:endParaRPr>
          </a:p>
          <a:p>
            <a:pPr marL="457200" indent="-457200" eaLnBrk="1" hangingPunct="1">
              <a:buSzTx/>
            </a:pPr>
            <a:r>
              <a:rPr lang="en-US" sz="2000" dirty="0" smtClean="0">
                <a:solidFill>
                  <a:srgbClr val="4D4D4D"/>
                </a:solidFill>
              </a:rPr>
              <a:t>Moreover, it is of interest to invest if national social and </a:t>
            </a:r>
            <a:r>
              <a:rPr lang="en-US" sz="2000" dirty="0" err="1" smtClean="0">
                <a:solidFill>
                  <a:srgbClr val="4D4D4D"/>
                </a:solidFill>
              </a:rPr>
              <a:t>labour</a:t>
            </a:r>
            <a:r>
              <a:rPr lang="en-US" sz="2000" dirty="0" smtClean="0">
                <a:solidFill>
                  <a:srgbClr val="4D4D4D"/>
                </a:solidFill>
              </a:rPr>
              <a:t> market policies affects working conditions.</a:t>
            </a:r>
          </a:p>
          <a:p>
            <a:pPr marL="400050" lvl="1" indent="0" eaLnBrk="1" hangingPunct="1">
              <a:buSzTx/>
              <a:buNone/>
            </a:pPr>
            <a:endParaRPr lang="en-US" sz="1600" dirty="0" smtClean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04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Line 6"/>
          <p:cNvSpPr>
            <a:spLocks noChangeShapeType="1"/>
          </p:cNvSpPr>
          <p:nvPr/>
        </p:nvSpPr>
        <p:spPr bwMode="auto">
          <a:xfrm>
            <a:off x="168275" y="1003300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2" name="Line 7"/>
          <p:cNvSpPr>
            <a:spLocks noChangeShapeType="1"/>
          </p:cNvSpPr>
          <p:nvPr/>
        </p:nvSpPr>
        <p:spPr bwMode="auto">
          <a:xfrm>
            <a:off x="115888" y="6105525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2443163" y="279400"/>
            <a:ext cx="6448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 smtClean="0">
                <a:solidFill>
                  <a:srgbClr val="4D4D4D"/>
                </a:solidFill>
              </a:rPr>
              <a:t>Summary II</a:t>
            </a:r>
            <a:endParaRPr lang="de-DE" sz="3600" dirty="0">
              <a:solidFill>
                <a:srgbClr val="4D4D4D"/>
              </a:solidFill>
            </a:endParaRPr>
          </a:p>
        </p:txBody>
      </p:sp>
      <p:sp>
        <p:nvSpPr>
          <p:cNvPr id="7174" name="Rectangle 11"/>
          <p:cNvSpPr>
            <a:spLocks noGrp="1" noChangeArrowheads="1"/>
          </p:cNvSpPr>
          <p:nvPr>
            <p:ph type="body" idx="4294967295"/>
          </p:nvPr>
        </p:nvSpPr>
        <p:spPr>
          <a:xfrm>
            <a:off x="631825" y="1233488"/>
            <a:ext cx="7673975" cy="4730750"/>
          </a:xfrm>
          <a:noFill/>
        </p:spPr>
        <p:txBody>
          <a:bodyPr/>
          <a:lstStyle/>
          <a:p>
            <a:pPr marL="457200" indent="-457200" eaLnBrk="1" hangingPunct="1">
              <a:buSzTx/>
              <a:buFont typeface="Wingdings 3" pitchFamily="18" charset="2"/>
              <a:buAutoNum type="arabicParenBoth"/>
            </a:pPr>
            <a:endParaRPr lang="en-GB" sz="2000" dirty="0" smtClean="0">
              <a:solidFill>
                <a:srgbClr val="4D4D4D"/>
              </a:solidFill>
            </a:endParaRPr>
          </a:p>
          <a:p>
            <a:r>
              <a:rPr lang="en-GB" sz="2000" dirty="0" smtClean="0">
                <a:solidFill>
                  <a:srgbClr val="4D4D4D"/>
                </a:solidFill>
              </a:rPr>
              <a:t>Midlife working conditions, in terms of psychosocial stress at work, were generally better in </a:t>
            </a:r>
            <a:r>
              <a:rPr lang="en-GB" sz="2000" dirty="0">
                <a:solidFill>
                  <a:srgbClr val="4D4D4D"/>
                </a:solidFill>
              </a:rPr>
              <a:t>countries with a pronounced active labour market </a:t>
            </a:r>
            <a:r>
              <a:rPr lang="en-GB" sz="2000" dirty="0" smtClean="0">
                <a:solidFill>
                  <a:srgbClr val="4D4D4D"/>
                </a:solidFill>
              </a:rPr>
              <a:t>policy and high </a:t>
            </a:r>
            <a:r>
              <a:rPr lang="en-GB" sz="2000" dirty="0">
                <a:solidFill>
                  <a:srgbClr val="4D4D4D"/>
                </a:solidFill>
              </a:rPr>
              <a:t>participation rates in training programs for adults (lifelong learning</a:t>
            </a:r>
            <a:r>
              <a:rPr lang="en-GB" sz="2000" dirty="0" smtClean="0">
                <a:solidFill>
                  <a:srgbClr val="4D4D4D"/>
                </a:solidFill>
              </a:rPr>
              <a:t>).</a:t>
            </a:r>
          </a:p>
          <a:p>
            <a:endParaRPr lang="en-GB" sz="2000" dirty="0">
              <a:solidFill>
                <a:srgbClr val="4D4D4D"/>
              </a:solidFill>
            </a:endParaRPr>
          </a:p>
          <a:p>
            <a:r>
              <a:rPr lang="de-DE" sz="2000" dirty="0" smtClean="0">
                <a:solidFill>
                  <a:srgbClr val="4D4D4D"/>
                </a:solidFill>
              </a:rPr>
              <a:t>Multilevel analyses suggest that between-country variations </a:t>
            </a:r>
            <a:r>
              <a:rPr lang="de-DE" sz="2000" dirty="0" err="1" smtClean="0">
                <a:solidFill>
                  <a:srgbClr val="4D4D4D"/>
                </a:solidFill>
              </a:rPr>
              <a:t>can</a:t>
            </a:r>
            <a:r>
              <a:rPr lang="de-DE" sz="2000" dirty="0" smtClean="0">
                <a:solidFill>
                  <a:srgbClr val="4D4D4D"/>
                </a:solidFill>
              </a:rPr>
              <a:t> </a:t>
            </a:r>
            <a:r>
              <a:rPr lang="de-DE" sz="2000" dirty="0" err="1" smtClean="0">
                <a:solidFill>
                  <a:srgbClr val="4D4D4D"/>
                </a:solidFill>
              </a:rPr>
              <a:t>substantially</a:t>
            </a:r>
            <a:r>
              <a:rPr lang="de-DE" sz="2000" dirty="0" smtClean="0">
                <a:solidFill>
                  <a:srgbClr val="4D4D4D"/>
                </a:solidFill>
              </a:rPr>
              <a:t> </a:t>
            </a:r>
            <a:r>
              <a:rPr lang="de-DE" sz="2000" dirty="0" err="1" smtClean="0">
                <a:solidFill>
                  <a:srgbClr val="4D4D4D"/>
                </a:solidFill>
              </a:rPr>
              <a:t>be</a:t>
            </a:r>
            <a:r>
              <a:rPr lang="de-DE" sz="2000" dirty="0" smtClean="0">
                <a:solidFill>
                  <a:srgbClr val="4D4D4D"/>
                </a:solidFill>
              </a:rPr>
              <a:t> </a:t>
            </a:r>
            <a:r>
              <a:rPr lang="de-DE" sz="2000" dirty="0" err="1" smtClean="0">
                <a:solidFill>
                  <a:srgbClr val="4D4D4D"/>
                </a:solidFill>
              </a:rPr>
              <a:t>explained</a:t>
            </a:r>
            <a:r>
              <a:rPr lang="de-DE" sz="2000" dirty="0" smtClean="0">
                <a:solidFill>
                  <a:srgbClr val="4D4D4D"/>
                </a:solidFill>
              </a:rPr>
              <a:t> by lifelong learning.  </a:t>
            </a:r>
            <a:endParaRPr lang="en-GB" sz="2000" dirty="0" smtClean="0">
              <a:solidFill>
                <a:srgbClr val="4D4D4D"/>
              </a:solidFill>
            </a:endParaRPr>
          </a:p>
          <a:p>
            <a:endParaRPr lang="en-GB" sz="2000" dirty="0">
              <a:solidFill>
                <a:srgbClr val="4D4D4D"/>
              </a:solidFill>
            </a:endParaRPr>
          </a:p>
          <a:p>
            <a:endParaRPr lang="en-GB" sz="2000" dirty="0" smtClean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60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Line 6"/>
          <p:cNvSpPr>
            <a:spLocks noChangeShapeType="1"/>
          </p:cNvSpPr>
          <p:nvPr/>
        </p:nvSpPr>
        <p:spPr bwMode="auto">
          <a:xfrm>
            <a:off x="168275" y="1003300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2" name="Line 7"/>
          <p:cNvSpPr>
            <a:spLocks noChangeShapeType="1"/>
          </p:cNvSpPr>
          <p:nvPr/>
        </p:nvSpPr>
        <p:spPr bwMode="auto">
          <a:xfrm>
            <a:off x="115888" y="6105525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2443163" y="279400"/>
            <a:ext cx="6448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 smtClean="0">
                <a:solidFill>
                  <a:srgbClr val="4D4D4D"/>
                </a:solidFill>
              </a:rPr>
              <a:t>Conclusions</a:t>
            </a:r>
            <a:endParaRPr lang="de-DE" sz="3600" dirty="0">
              <a:solidFill>
                <a:srgbClr val="4D4D4D"/>
              </a:solidFill>
            </a:endParaRPr>
          </a:p>
        </p:txBody>
      </p:sp>
      <p:sp>
        <p:nvSpPr>
          <p:cNvPr id="7174" name="Rectangle 11"/>
          <p:cNvSpPr>
            <a:spLocks noGrp="1" noChangeArrowheads="1"/>
          </p:cNvSpPr>
          <p:nvPr>
            <p:ph type="body" idx="4294967295"/>
          </p:nvPr>
        </p:nvSpPr>
        <p:spPr>
          <a:xfrm>
            <a:off x="631825" y="1233488"/>
            <a:ext cx="8076746" cy="4730750"/>
          </a:xfrm>
          <a:noFill/>
        </p:spPr>
        <p:txBody>
          <a:bodyPr/>
          <a:lstStyle/>
          <a:p>
            <a:pPr lvl="0"/>
            <a:endParaRPr lang="en-GB" sz="2000" dirty="0">
              <a:solidFill>
                <a:srgbClr val="4D4D4D"/>
              </a:solidFill>
            </a:endParaRPr>
          </a:p>
          <a:p>
            <a:pPr lvl="0"/>
            <a:r>
              <a:rPr lang="en-GB" sz="2000" dirty="0">
                <a:solidFill>
                  <a:srgbClr val="4D4D4D"/>
                </a:solidFill>
              </a:rPr>
              <a:t>In conclusion, results demonstrate robust associations of </a:t>
            </a:r>
            <a:r>
              <a:rPr lang="en-GB" sz="2000" dirty="0" smtClean="0">
                <a:solidFill>
                  <a:srgbClr val="4D4D4D"/>
                </a:solidFill>
              </a:rPr>
              <a:t>the studied working </a:t>
            </a:r>
            <a:r>
              <a:rPr lang="en-GB" sz="2000" dirty="0">
                <a:solidFill>
                  <a:srgbClr val="4D4D4D"/>
                </a:solidFill>
              </a:rPr>
              <a:t>conditions in mid-life </a:t>
            </a:r>
            <a:r>
              <a:rPr lang="en-GB" sz="2000" dirty="0" smtClean="0">
                <a:solidFill>
                  <a:srgbClr val="4D4D4D"/>
                </a:solidFill>
              </a:rPr>
              <a:t>with health after </a:t>
            </a:r>
            <a:r>
              <a:rPr lang="en-GB" sz="2000" dirty="0">
                <a:solidFill>
                  <a:srgbClr val="4D4D4D"/>
                </a:solidFill>
              </a:rPr>
              <a:t>labour market </a:t>
            </a:r>
            <a:r>
              <a:rPr lang="en-GB" sz="2000" dirty="0" smtClean="0">
                <a:solidFill>
                  <a:srgbClr val="4D4D4D"/>
                </a:solidFill>
              </a:rPr>
              <a:t>exit and hazards of </a:t>
            </a:r>
            <a:r>
              <a:rPr lang="en-GB" sz="2000" dirty="0">
                <a:solidFill>
                  <a:srgbClr val="4D4D4D"/>
                </a:solidFill>
              </a:rPr>
              <a:t>earlier labour market </a:t>
            </a:r>
            <a:r>
              <a:rPr lang="en-GB" sz="2000" dirty="0" smtClean="0">
                <a:solidFill>
                  <a:srgbClr val="4D4D4D"/>
                </a:solidFill>
              </a:rPr>
              <a:t>exits.</a:t>
            </a:r>
            <a:endParaRPr lang="en-GB" sz="2000" dirty="0">
              <a:solidFill>
                <a:srgbClr val="4D4D4D"/>
              </a:solidFill>
            </a:endParaRPr>
          </a:p>
          <a:p>
            <a:pPr lvl="0"/>
            <a:endParaRPr lang="en-GB" sz="2000" dirty="0">
              <a:solidFill>
                <a:srgbClr val="4D4D4D"/>
              </a:solidFill>
            </a:endParaRPr>
          </a:p>
          <a:p>
            <a:pPr lvl="0"/>
            <a:r>
              <a:rPr lang="en-GB" sz="2000" dirty="0" smtClean="0">
                <a:solidFill>
                  <a:srgbClr val="4D4D4D"/>
                </a:solidFill>
              </a:rPr>
              <a:t>Furthermore, results </a:t>
            </a:r>
            <a:r>
              <a:rPr lang="en-GB" sz="2000" dirty="0">
                <a:solidFill>
                  <a:srgbClr val="4D4D4D"/>
                </a:solidFill>
              </a:rPr>
              <a:t>show that an active labour policy for older workers and the investment into continued education during working are positively related to a favourable psychosocial work environment.</a:t>
            </a:r>
          </a:p>
          <a:p>
            <a:pPr lvl="0"/>
            <a:endParaRPr lang="en-GB" sz="2000" dirty="0">
              <a:solidFill>
                <a:srgbClr val="4D4D4D"/>
              </a:solidFill>
            </a:endParaRPr>
          </a:p>
          <a:p>
            <a:pPr lvl="0"/>
            <a:endParaRPr lang="de-DE" sz="2000" dirty="0">
              <a:solidFill>
                <a:srgbClr val="4D4D4D"/>
              </a:solidFill>
            </a:endParaRPr>
          </a:p>
          <a:p>
            <a:pPr lvl="0"/>
            <a:endParaRPr lang="en-GB" sz="2000" dirty="0">
              <a:solidFill>
                <a:srgbClr val="4D4D4D"/>
              </a:solidFill>
            </a:endParaRPr>
          </a:p>
          <a:p>
            <a:pPr lvl="0"/>
            <a:endParaRPr lang="en-GB" sz="2000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75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Line 6"/>
          <p:cNvSpPr>
            <a:spLocks noChangeShapeType="1"/>
          </p:cNvSpPr>
          <p:nvPr/>
        </p:nvSpPr>
        <p:spPr bwMode="auto">
          <a:xfrm>
            <a:off x="168275" y="1003300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2" name="Line 7"/>
          <p:cNvSpPr>
            <a:spLocks noChangeShapeType="1"/>
          </p:cNvSpPr>
          <p:nvPr/>
        </p:nvSpPr>
        <p:spPr bwMode="auto">
          <a:xfrm>
            <a:off x="115888" y="6105525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729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Line 6"/>
          <p:cNvSpPr>
            <a:spLocks noChangeShapeType="1"/>
          </p:cNvSpPr>
          <p:nvPr/>
        </p:nvSpPr>
        <p:spPr bwMode="auto">
          <a:xfrm>
            <a:off x="168275" y="1003300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2" name="Line 7"/>
          <p:cNvSpPr>
            <a:spLocks noChangeShapeType="1"/>
          </p:cNvSpPr>
          <p:nvPr/>
        </p:nvSpPr>
        <p:spPr bwMode="auto">
          <a:xfrm>
            <a:off x="115888" y="6105525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2443163" y="279400"/>
            <a:ext cx="6448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 smtClean="0">
                <a:solidFill>
                  <a:srgbClr val="4D4D4D"/>
                </a:solidFill>
              </a:rPr>
              <a:t>Background</a:t>
            </a:r>
            <a:endParaRPr lang="de-DE" sz="3600" dirty="0">
              <a:solidFill>
                <a:srgbClr val="4D4D4D"/>
              </a:solidFill>
            </a:endParaRPr>
          </a:p>
        </p:txBody>
      </p:sp>
      <p:sp>
        <p:nvSpPr>
          <p:cNvPr id="21" name="Rectangle 60"/>
          <p:cNvSpPr>
            <a:spLocks noChangeArrowheads="1"/>
          </p:cNvSpPr>
          <p:nvPr/>
        </p:nvSpPr>
        <p:spPr bwMode="auto">
          <a:xfrm>
            <a:off x="380998" y="1386248"/>
            <a:ext cx="8394700" cy="341632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endParaRPr lang="de-DE" sz="2400" dirty="0" smtClean="0">
              <a:solidFill>
                <a:srgbClr val="4D4D4D"/>
              </a:solidFill>
            </a:endParaRPr>
          </a:p>
          <a:p>
            <a:pPr algn="ctr">
              <a:defRPr/>
            </a:pPr>
            <a:r>
              <a:rPr lang="de-DE" sz="2400" dirty="0">
                <a:solidFill>
                  <a:srgbClr val="4D4D4D"/>
                </a:solidFill>
              </a:rPr>
              <a:t>Socio-political background (welfare state)</a:t>
            </a:r>
          </a:p>
          <a:p>
            <a:pPr algn="ctr">
              <a:defRPr/>
            </a:pPr>
            <a:endParaRPr lang="de-DE" sz="2400" dirty="0">
              <a:solidFill>
                <a:srgbClr val="4D4D4D"/>
              </a:solidFill>
            </a:endParaRPr>
          </a:p>
          <a:p>
            <a:pPr algn="ctr">
              <a:defRPr/>
            </a:pPr>
            <a:endParaRPr lang="de-DE" sz="2400" dirty="0">
              <a:solidFill>
                <a:srgbClr val="4D4D4D"/>
              </a:solidFill>
            </a:endParaRPr>
          </a:p>
          <a:p>
            <a:pPr algn="ctr">
              <a:defRPr/>
            </a:pPr>
            <a:endParaRPr lang="de-DE" sz="2400" dirty="0"/>
          </a:p>
          <a:p>
            <a:pPr algn="ctr">
              <a:defRPr/>
            </a:pPr>
            <a:endParaRPr lang="de-DE" sz="2400" dirty="0"/>
          </a:p>
          <a:p>
            <a:pPr algn="ctr">
              <a:defRPr/>
            </a:pPr>
            <a:endParaRPr lang="de-DE" sz="2400" dirty="0"/>
          </a:p>
          <a:p>
            <a:pPr algn="ctr">
              <a:defRPr/>
            </a:pPr>
            <a:endParaRPr lang="de-DE" sz="2400" dirty="0"/>
          </a:p>
          <a:p>
            <a:pPr algn="ctr">
              <a:defRPr/>
            </a:pPr>
            <a:endParaRPr lang="de-DE" sz="2400" dirty="0"/>
          </a:p>
        </p:txBody>
      </p:sp>
      <p:sp>
        <p:nvSpPr>
          <p:cNvPr id="22" name="AutoShape 4"/>
          <p:cNvSpPr>
            <a:spLocks noChangeArrowheads="1"/>
          </p:cNvSpPr>
          <p:nvPr/>
        </p:nvSpPr>
        <p:spPr bwMode="auto">
          <a:xfrm>
            <a:off x="4219573" y="3467470"/>
            <a:ext cx="4102100" cy="684213"/>
          </a:xfrm>
          <a:prstGeom prst="rightArrow">
            <a:avLst>
              <a:gd name="adj1" fmla="val 46426"/>
              <a:gd name="adj2" fmla="val 55873"/>
            </a:avLst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23" name="AutoShape 5"/>
          <p:cNvSpPr>
            <a:spLocks noChangeArrowheads="1"/>
          </p:cNvSpPr>
          <p:nvPr/>
        </p:nvSpPr>
        <p:spPr bwMode="auto">
          <a:xfrm>
            <a:off x="857248" y="3645270"/>
            <a:ext cx="4676775" cy="323850"/>
          </a:xfrm>
          <a:prstGeom prst="homePlate">
            <a:avLst>
              <a:gd name="adj" fmla="val 70936"/>
            </a:avLst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24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319197"/>
              </p:ext>
            </p:extLst>
          </p:nvPr>
        </p:nvGraphicFramePr>
        <p:xfrm>
          <a:off x="742948" y="4092945"/>
          <a:ext cx="7864475" cy="409575"/>
        </p:xfrm>
        <a:graphic>
          <a:graphicData uri="http://schemas.openxmlformats.org/drawingml/2006/table">
            <a:tbl>
              <a:tblPr/>
              <a:tblGrid>
                <a:gridCol w="1123950"/>
                <a:gridCol w="1123950"/>
                <a:gridCol w="1122363"/>
                <a:gridCol w="1123950"/>
                <a:gridCol w="1122362"/>
                <a:gridCol w="1123950"/>
                <a:gridCol w="1123950"/>
              </a:tblGrid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65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" name="Text Box 57"/>
          <p:cNvSpPr txBox="1">
            <a:spLocks noChangeArrowheads="1"/>
          </p:cNvSpPr>
          <p:nvPr/>
        </p:nvSpPr>
        <p:spPr bwMode="auto">
          <a:xfrm>
            <a:off x="5000623" y="3094408"/>
            <a:ext cx="3321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4D4D4D"/>
                </a:solidFill>
              </a:rPr>
              <a:t>Health and retirement behavior</a:t>
            </a:r>
          </a:p>
        </p:txBody>
      </p:sp>
      <p:sp>
        <p:nvSpPr>
          <p:cNvPr id="27" name="Text Box 57"/>
          <p:cNvSpPr txBox="1">
            <a:spLocks noChangeArrowheads="1"/>
          </p:cNvSpPr>
          <p:nvPr/>
        </p:nvSpPr>
        <p:spPr bwMode="auto">
          <a:xfrm>
            <a:off x="1196884" y="3085954"/>
            <a:ext cx="28135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4D4D4D"/>
                </a:solidFill>
              </a:rPr>
              <a:t>Midlife working conditions</a:t>
            </a:r>
            <a:endParaRPr lang="en-US" dirty="0">
              <a:solidFill>
                <a:srgbClr val="4D4D4D"/>
              </a:solidFill>
            </a:endParaRPr>
          </a:p>
        </p:txBody>
      </p:sp>
      <p:cxnSp>
        <p:nvCxnSpPr>
          <p:cNvPr id="28" name="Curved Connector 27"/>
          <p:cNvCxnSpPr/>
          <p:nvPr/>
        </p:nvCxnSpPr>
        <p:spPr bwMode="auto">
          <a:xfrm flipV="1">
            <a:off x="2603679" y="2509852"/>
            <a:ext cx="1079556" cy="470018"/>
          </a:xfrm>
          <a:prstGeom prst="curvedConnector3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Freeform 59"/>
          <p:cNvSpPr>
            <a:spLocks/>
          </p:cNvSpPr>
          <p:nvPr/>
        </p:nvSpPr>
        <p:spPr bwMode="auto">
          <a:xfrm>
            <a:off x="3042513" y="2605805"/>
            <a:ext cx="3071669" cy="480149"/>
          </a:xfrm>
          <a:custGeom>
            <a:avLst/>
            <a:gdLst>
              <a:gd name="T0" fmla="*/ 0 w 1689"/>
              <a:gd name="T1" fmla="*/ 539 h 539"/>
              <a:gd name="T2" fmla="*/ 729 w 1689"/>
              <a:gd name="T3" fmla="*/ 46 h 539"/>
              <a:gd name="T4" fmla="*/ 1689 w 1689"/>
              <a:gd name="T5" fmla="*/ 264 h 539"/>
              <a:gd name="T6" fmla="*/ 0 60000 65536"/>
              <a:gd name="T7" fmla="*/ 0 60000 65536"/>
              <a:gd name="T8" fmla="*/ 0 60000 65536"/>
              <a:gd name="T9" fmla="*/ 0 w 1689"/>
              <a:gd name="T10" fmla="*/ 0 h 539"/>
              <a:gd name="T11" fmla="*/ 1689 w 1689"/>
              <a:gd name="T12" fmla="*/ 539 h 539"/>
              <a:gd name="connsiteX0" fmla="*/ 0 w 9568"/>
              <a:gd name="connsiteY0" fmla="*/ 9211 h 9608"/>
              <a:gd name="connsiteX1" fmla="*/ 4316 w 9568"/>
              <a:gd name="connsiteY1" fmla="*/ 64 h 9608"/>
              <a:gd name="connsiteX2" fmla="*/ 9568 w 9568"/>
              <a:gd name="connsiteY2" fmla="*/ 9608 h 9608"/>
              <a:gd name="connsiteX0" fmla="*/ 0 w 10000"/>
              <a:gd name="connsiteY0" fmla="*/ 9634 h 10047"/>
              <a:gd name="connsiteX1" fmla="*/ 4511 w 10000"/>
              <a:gd name="connsiteY1" fmla="*/ 114 h 10047"/>
              <a:gd name="connsiteX2" fmla="*/ 10000 w 10000"/>
              <a:gd name="connsiteY2" fmla="*/ 10047 h 10047"/>
              <a:gd name="connsiteX0" fmla="*/ 0 w 10000"/>
              <a:gd name="connsiteY0" fmla="*/ 5950 h 6363"/>
              <a:gd name="connsiteX1" fmla="*/ 4564 w 10000"/>
              <a:gd name="connsiteY1" fmla="*/ 346 h 6363"/>
              <a:gd name="connsiteX2" fmla="*/ 10000 w 10000"/>
              <a:gd name="connsiteY2" fmla="*/ 6363 h 6363"/>
              <a:gd name="connsiteX0" fmla="*/ 0 w 10000"/>
              <a:gd name="connsiteY0" fmla="*/ 13007 h 13656"/>
              <a:gd name="connsiteX1" fmla="*/ 4678 w 10000"/>
              <a:gd name="connsiteY1" fmla="*/ 242 h 13656"/>
              <a:gd name="connsiteX2" fmla="*/ 10000 w 10000"/>
              <a:gd name="connsiteY2" fmla="*/ 13656 h 13656"/>
              <a:gd name="connsiteX0" fmla="*/ 0 w 10000"/>
              <a:gd name="connsiteY0" fmla="*/ 12765 h 13414"/>
              <a:gd name="connsiteX1" fmla="*/ 4678 w 10000"/>
              <a:gd name="connsiteY1" fmla="*/ 0 h 13414"/>
              <a:gd name="connsiteX2" fmla="*/ 10000 w 10000"/>
              <a:gd name="connsiteY2" fmla="*/ 13414 h 13414"/>
              <a:gd name="connsiteX0" fmla="*/ 0 w 10000"/>
              <a:gd name="connsiteY0" fmla="*/ 7488 h 8137"/>
              <a:gd name="connsiteX1" fmla="*/ 4746 w 10000"/>
              <a:gd name="connsiteY1" fmla="*/ 0 h 8137"/>
              <a:gd name="connsiteX2" fmla="*/ 10000 w 10000"/>
              <a:gd name="connsiteY2" fmla="*/ 8137 h 8137"/>
              <a:gd name="connsiteX0" fmla="*/ 0 w 10000"/>
              <a:gd name="connsiteY0" fmla="*/ 9202 h 10000"/>
              <a:gd name="connsiteX1" fmla="*/ 4746 w 10000"/>
              <a:gd name="connsiteY1" fmla="*/ 0 h 10000"/>
              <a:gd name="connsiteX2" fmla="*/ 10000 w 10000"/>
              <a:gd name="connsiteY2" fmla="*/ 10000 h 10000"/>
              <a:gd name="connsiteX0" fmla="*/ 0 w 10000"/>
              <a:gd name="connsiteY0" fmla="*/ 9444 h 10242"/>
              <a:gd name="connsiteX1" fmla="*/ 4746 w 10000"/>
              <a:gd name="connsiteY1" fmla="*/ 242 h 10242"/>
              <a:gd name="connsiteX2" fmla="*/ 10000 w 10000"/>
              <a:gd name="connsiteY2" fmla="*/ 10242 h 10242"/>
              <a:gd name="connsiteX0" fmla="*/ 0 w 10387"/>
              <a:gd name="connsiteY0" fmla="*/ 9210 h 13019"/>
              <a:gd name="connsiteX1" fmla="*/ 4746 w 10387"/>
              <a:gd name="connsiteY1" fmla="*/ 8 h 13019"/>
              <a:gd name="connsiteX2" fmla="*/ 10387 w 10387"/>
              <a:gd name="connsiteY2" fmla="*/ 13019 h 13019"/>
              <a:gd name="connsiteX0" fmla="*/ 0 w 10387"/>
              <a:gd name="connsiteY0" fmla="*/ 9205 h 13014"/>
              <a:gd name="connsiteX1" fmla="*/ 4746 w 10387"/>
              <a:gd name="connsiteY1" fmla="*/ 3 h 13014"/>
              <a:gd name="connsiteX2" fmla="*/ 10387 w 10387"/>
              <a:gd name="connsiteY2" fmla="*/ 13014 h 13014"/>
              <a:gd name="connsiteX0" fmla="*/ 0 w 10410"/>
              <a:gd name="connsiteY0" fmla="*/ 10826 h 13014"/>
              <a:gd name="connsiteX1" fmla="*/ 4769 w 10410"/>
              <a:gd name="connsiteY1" fmla="*/ 3 h 13014"/>
              <a:gd name="connsiteX2" fmla="*/ 10410 w 10410"/>
              <a:gd name="connsiteY2" fmla="*/ 13014 h 13014"/>
              <a:gd name="connsiteX0" fmla="*/ 0 w 10410"/>
              <a:gd name="connsiteY0" fmla="*/ 10826 h 13014"/>
              <a:gd name="connsiteX1" fmla="*/ 4769 w 10410"/>
              <a:gd name="connsiteY1" fmla="*/ 3 h 13014"/>
              <a:gd name="connsiteX2" fmla="*/ 10410 w 10410"/>
              <a:gd name="connsiteY2" fmla="*/ 13014 h 13014"/>
              <a:gd name="connsiteX0" fmla="*/ 0 w 10410"/>
              <a:gd name="connsiteY0" fmla="*/ 10826 h 13014"/>
              <a:gd name="connsiteX1" fmla="*/ 4769 w 10410"/>
              <a:gd name="connsiteY1" fmla="*/ 3 h 13014"/>
              <a:gd name="connsiteX2" fmla="*/ 10410 w 10410"/>
              <a:gd name="connsiteY2" fmla="*/ 13014 h 13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10" h="13014">
                <a:moveTo>
                  <a:pt x="0" y="10826"/>
                </a:moveTo>
                <a:cubicBezTo>
                  <a:pt x="1841" y="4555"/>
                  <a:pt x="3212" y="327"/>
                  <a:pt x="4769" y="3"/>
                </a:cubicBezTo>
                <a:cubicBezTo>
                  <a:pt x="6576" y="-91"/>
                  <a:pt x="8296" y="2844"/>
                  <a:pt x="10410" y="13014"/>
                </a:cubicBezTo>
              </a:path>
            </a:pathLst>
          </a:custGeom>
          <a:noFill/>
          <a:ln w="50800" cap="flat" cmpd="sng">
            <a:solidFill>
              <a:srgbClr val="4D4D4D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772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6" grpId="0"/>
      <p:bldP spid="27" grpId="0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Line 6"/>
          <p:cNvSpPr>
            <a:spLocks noChangeShapeType="1"/>
          </p:cNvSpPr>
          <p:nvPr/>
        </p:nvSpPr>
        <p:spPr bwMode="auto">
          <a:xfrm>
            <a:off x="168275" y="1003300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2" name="Line 7"/>
          <p:cNvSpPr>
            <a:spLocks noChangeShapeType="1"/>
          </p:cNvSpPr>
          <p:nvPr/>
        </p:nvSpPr>
        <p:spPr bwMode="auto">
          <a:xfrm>
            <a:off x="115888" y="6105525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2443163" y="279400"/>
            <a:ext cx="6448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 smtClean="0">
                <a:solidFill>
                  <a:srgbClr val="4D4D4D"/>
                </a:solidFill>
              </a:rPr>
              <a:t>Objectives</a:t>
            </a:r>
            <a:endParaRPr lang="de-DE" sz="3600" dirty="0">
              <a:solidFill>
                <a:srgbClr val="4D4D4D"/>
              </a:solidFill>
            </a:endParaRPr>
          </a:p>
        </p:txBody>
      </p:sp>
      <p:sp>
        <p:nvSpPr>
          <p:cNvPr id="8" name="Rectangle 11"/>
          <p:cNvSpPr txBox="1">
            <a:spLocks noChangeArrowheads="1"/>
          </p:cNvSpPr>
          <p:nvPr/>
        </p:nvSpPr>
        <p:spPr bwMode="auto">
          <a:xfrm>
            <a:off x="631825" y="1233488"/>
            <a:ext cx="7940675" cy="473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 3" pitchFamily="18" charset="2"/>
              <a:buChar char="u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60000"/>
              <a:buFont typeface="Wingdings 3" pitchFamily="18" charset="2"/>
              <a:buChar char="w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65000"/>
              <a:buFont typeface="Wingdings 3" pitchFamily="18" charset="2"/>
              <a:buChar char="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eaLnBrk="1" hangingPunct="1">
              <a:buSzTx/>
              <a:buFont typeface="Wingdings 3" pitchFamily="18" charset="2"/>
              <a:buAutoNum type="arabicParenBoth"/>
            </a:pPr>
            <a:endParaRPr lang="en-GB" sz="2000" dirty="0" smtClean="0">
              <a:solidFill>
                <a:srgbClr val="4D4D4D"/>
              </a:solidFill>
            </a:endParaRPr>
          </a:p>
          <a:p>
            <a:pPr marL="457200" indent="-457200" eaLnBrk="1" hangingPunct="1">
              <a:buSzTx/>
              <a:buFont typeface="+mj-lt"/>
              <a:buAutoNum type="arabicParenR"/>
            </a:pPr>
            <a:r>
              <a:rPr lang="en-US" sz="2000" dirty="0" smtClean="0">
                <a:solidFill>
                  <a:srgbClr val="4D4D4D"/>
                </a:solidFill>
              </a:rPr>
              <a:t>To describe midlife working conditions based </a:t>
            </a:r>
            <a:r>
              <a:rPr lang="en-US" sz="2000" dirty="0">
                <a:solidFill>
                  <a:srgbClr val="4D4D4D"/>
                </a:solidFill>
              </a:rPr>
              <a:t>on retrospective </a:t>
            </a:r>
            <a:r>
              <a:rPr lang="en-US" sz="2000" dirty="0" err="1">
                <a:solidFill>
                  <a:srgbClr val="4D4D4D"/>
                </a:solidFill>
              </a:rPr>
              <a:t>lifegrid</a:t>
            </a:r>
            <a:r>
              <a:rPr lang="en-US" sz="2000" dirty="0">
                <a:solidFill>
                  <a:srgbClr val="4D4D4D"/>
                </a:solidFill>
              </a:rPr>
              <a:t> </a:t>
            </a:r>
            <a:r>
              <a:rPr lang="en-US" sz="2000" dirty="0" smtClean="0">
                <a:solidFill>
                  <a:srgbClr val="4D4D4D"/>
                </a:solidFill>
              </a:rPr>
              <a:t>data (SHARE and ELSA)</a:t>
            </a:r>
            <a:r>
              <a:rPr lang="en-GB" sz="2000" dirty="0" smtClean="0">
                <a:solidFill>
                  <a:srgbClr val="4D4D4D"/>
                </a:solidFill>
              </a:rPr>
              <a:t>.</a:t>
            </a:r>
          </a:p>
          <a:p>
            <a:pPr marL="457200" indent="-457200" eaLnBrk="1" hangingPunct="1">
              <a:buSzTx/>
              <a:buFont typeface="+mj-lt"/>
              <a:buAutoNum type="arabicParenR"/>
            </a:pPr>
            <a:endParaRPr lang="en-GB" sz="2000" dirty="0" smtClean="0">
              <a:solidFill>
                <a:srgbClr val="4D4D4D"/>
              </a:solidFill>
            </a:endParaRPr>
          </a:p>
          <a:p>
            <a:pPr marL="457200" indent="-457200" eaLnBrk="1" hangingPunct="1">
              <a:buSzTx/>
              <a:buFont typeface="+mj-lt"/>
              <a:buAutoNum type="arabicParenR"/>
            </a:pPr>
            <a:r>
              <a:rPr lang="en-GB" sz="2000" dirty="0" smtClean="0">
                <a:solidFill>
                  <a:srgbClr val="4D4D4D"/>
                </a:solidFill>
              </a:rPr>
              <a:t>To study long-term influences of these mid-life working conditions on… </a:t>
            </a:r>
          </a:p>
          <a:p>
            <a:pPr marL="457200" lvl="1" indent="0" eaLnBrk="1" hangingPunct="1">
              <a:buSzTx/>
              <a:buFont typeface="Wingdings 3" pitchFamily="18" charset="2"/>
              <a:buNone/>
            </a:pPr>
            <a:r>
              <a:rPr lang="en-GB" sz="2000" dirty="0" smtClean="0">
                <a:solidFill>
                  <a:srgbClr val="4D4D4D"/>
                </a:solidFill>
              </a:rPr>
              <a:t>… health among men and women who left the labour exit.</a:t>
            </a:r>
          </a:p>
          <a:p>
            <a:pPr marL="457200" lvl="1" indent="0" eaLnBrk="1" hangingPunct="1">
              <a:buSzTx/>
              <a:buFont typeface="Wingdings 3" pitchFamily="18" charset="2"/>
              <a:buNone/>
            </a:pPr>
            <a:r>
              <a:rPr lang="en-GB" sz="2000" dirty="0" smtClean="0">
                <a:solidFill>
                  <a:srgbClr val="4D4D4D"/>
                </a:solidFill>
              </a:rPr>
              <a:t>… retirement behaviour.</a:t>
            </a:r>
          </a:p>
          <a:p>
            <a:pPr marL="914400" lvl="1" indent="-457200" eaLnBrk="1" hangingPunct="1">
              <a:buSzTx/>
              <a:buFont typeface="+mj-lt"/>
              <a:buAutoNum type="arabicParenR"/>
            </a:pPr>
            <a:endParaRPr lang="en-GB" sz="2000" dirty="0" smtClean="0">
              <a:solidFill>
                <a:srgbClr val="4D4D4D"/>
              </a:solidFill>
            </a:endParaRPr>
          </a:p>
          <a:p>
            <a:pPr marL="457200" indent="-457200" eaLnBrk="1" hangingPunct="1">
              <a:buSzTx/>
              <a:buFont typeface="+mj-lt"/>
              <a:buAutoNum type="arabicParenR"/>
            </a:pPr>
            <a:r>
              <a:rPr lang="en-US" sz="2000" dirty="0" smtClean="0">
                <a:solidFill>
                  <a:srgbClr val="4D4D4D"/>
                </a:solidFill>
              </a:rPr>
              <a:t>To analyze possible cross-national variations of working conditions according to different macro indicators related to </a:t>
            </a:r>
            <a:r>
              <a:rPr lang="en-US" sz="2000" dirty="0" err="1" smtClean="0">
                <a:solidFill>
                  <a:srgbClr val="4D4D4D"/>
                </a:solidFill>
              </a:rPr>
              <a:t>labour</a:t>
            </a:r>
            <a:r>
              <a:rPr lang="en-US" sz="2000" dirty="0" smtClean="0">
                <a:solidFill>
                  <a:srgbClr val="4D4D4D"/>
                </a:solidFill>
              </a:rPr>
              <a:t> market policies (SHARE, ELSA, HRS, </a:t>
            </a:r>
            <a:r>
              <a:rPr lang="en-US" sz="2000" dirty="0" err="1" smtClean="0">
                <a:solidFill>
                  <a:srgbClr val="4D4D4D"/>
                </a:solidFill>
              </a:rPr>
              <a:t>KLoSA</a:t>
            </a:r>
            <a:r>
              <a:rPr lang="en-US" sz="2000" dirty="0" smtClean="0">
                <a:solidFill>
                  <a:srgbClr val="4D4D4D"/>
                </a:solidFill>
              </a:rPr>
              <a:t>, </a:t>
            </a:r>
            <a:r>
              <a:rPr lang="en-US" sz="2000" dirty="0" err="1" smtClean="0">
                <a:solidFill>
                  <a:srgbClr val="4D4D4D"/>
                </a:solidFill>
              </a:rPr>
              <a:t>JStar</a:t>
            </a:r>
            <a:r>
              <a:rPr lang="en-US" sz="2000" dirty="0" smtClean="0">
                <a:solidFill>
                  <a:srgbClr val="4D4D4D"/>
                </a:solidFill>
              </a:rPr>
              <a:t>).</a:t>
            </a:r>
            <a:endParaRPr lang="en-GB" sz="2000" dirty="0" smtClean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88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Line 6"/>
          <p:cNvSpPr>
            <a:spLocks noChangeShapeType="1"/>
          </p:cNvSpPr>
          <p:nvPr/>
        </p:nvSpPr>
        <p:spPr bwMode="auto">
          <a:xfrm>
            <a:off x="168275" y="1003300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2" name="Line 7"/>
          <p:cNvSpPr>
            <a:spLocks noChangeShapeType="1"/>
          </p:cNvSpPr>
          <p:nvPr/>
        </p:nvSpPr>
        <p:spPr bwMode="auto">
          <a:xfrm>
            <a:off x="115888" y="6105525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2443163" y="279400"/>
            <a:ext cx="6448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 smtClean="0">
                <a:solidFill>
                  <a:srgbClr val="4D4D4D"/>
                </a:solidFill>
              </a:rPr>
              <a:t>Methods</a:t>
            </a:r>
            <a:endParaRPr lang="de-DE" sz="3600" dirty="0">
              <a:solidFill>
                <a:srgbClr val="4D4D4D"/>
              </a:solidFill>
            </a:endParaRPr>
          </a:p>
        </p:txBody>
      </p:sp>
      <p:pic>
        <p:nvPicPr>
          <p:cNvPr id="5" name="Picture 51" descr="share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5205413"/>
            <a:ext cx="1541462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57150" y="4076700"/>
          <a:ext cx="5873750" cy="194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Image" r:id="rId5" imgW="11022222" imgH="3657143" progId="Photoshop.Image.7">
                  <p:embed/>
                </p:oleObj>
              </mc:Choice>
              <mc:Fallback>
                <p:oleObj name="Image" r:id="rId5" imgW="11022222" imgH="3657143" progId="Photoshop.Image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" y="4076700"/>
                        <a:ext cx="5873750" cy="194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115888" y="6105525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" name="Freeform 1"/>
          <p:cNvSpPr>
            <a:spLocks noChangeArrowheads="1"/>
          </p:cNvSpPr>
          <p:nvPr/>
        </p:nvSpPr>
        <p:spPr bwMode="auto">
          <a:xfrm>
            <a:off x="7934325" y="5172075"/>
            <a:ext cx="233363" cy="100013"/>
          </a:xfrm>
          <a:custGeom>
            <a:avLst/>
            <a:gdLst>
              <a:gd name="T0" fmla="*/ 2147483647 w 746"/>
              <a:gd name="T1" fmla="*/ 2147483647 h 318"/>
              <a:gd name="T2" fmla="*/ 2147483647 w 746"/>
              <a:gd name="T3" fmla="*/ 2147483647 h 318"/>
              <a:gd name="T4" fmla="*/ 2147483647 w 746"/>
              <a:gd name="T5" fmla="*/ 2147483647 h 318"/>
              <a:gd name="T6" fmla="*/ 774234678 w 746"/>
              <a:gd name="T7" fmla="*/ 2147483647 h 318"/>
              <a:gd name="T8" fmla="*/ 0 w 746"/>
              <a:gd name="T9" fmla="*/ 0 h 318"/>
              <a:gd name="T10" fmla="*/ 2147483647 w 746"/>
              <a:gd name="T11" fmla="*/ 1599936281 h 318"/>
              <a:gd name="T12" fmla="*/ 2147483647 w 746"/>
              <a:gd name="T13" fmla="*/ 2147483647 h 318"/>
              <a:gd name="T14" fmla="*/ 2147483647 w 746"/>
              <a:gd name="T15" fmla="*/ 2147483647 h 318"/>
              <a:gd name="T16" fmla="*/ 2147483647 w 746"/>
              <a:gd name="T17" fmla="*/ 2147483647 h 318"/>
              <a:gd name="T18" fmla="*/ 2147483647 w 746"/>
              <a:gd name="T19" fmla="*/ 2147483647 h 318"/>
              <a:gd name="T20" fmla="*/ 2147483647 w 746"/>
              <a:gd name="T21" fmla="*/ 2147483647 h 318"/>
              <a:gd name="T22" fmla="*/ 2147483647 w 746"/>
              <a:gd name="T23" fmla="*/ 2147483647 h 31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46"/>
              <a:gd name="T37" fmla="*/ 0 h 318"/>
              <a:gd name="T38" fmla="*/ 746 w 746"/>
              <a:gd name="T39" fmla="*/ 318 h 31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46" h="318">
                <a:moveTo>
                  <a:pt x="406" y="317"/>
                </a:moveTo>
                <a:lnTo>
                  <a:pt x="361" y="249"/>
                </a:lnTo>
                <a:lnTo>
                  <a:pt x="159" y="249"/>
                </a:lnTo>
                <a:lnTo>
                  <a:pt x="22" y="91"/>
                </a:lnTo>
                <a:lnTo>
                  <a:pt x="0" y="0"/>
                </a:lnTo>
                <a:lnTo>
                  <a:pt x="181" y="45"/>
                </a:lnTo>
                <a:lnTo>
                  <a:pt x="361" y="158"/>
                </a:lnTo>
                <a:lnTo>
                  <a:pt x="543" y="115"/>
                </a:lnTo>
                <a:lnTo>
                  <a:pt x="587" y="182"/>
                </a:lnTo>
                <a:lnTo>
                  <a:pt x="745" y="158"/>
                </a:lnTo>
                <a:lnTo>
                  <a:pt x="745" y="249"/>
                </a:lnTo>
                <a:lnTo>
                  <a:pt x="406" y="317"/>
                </a:lnTo>
              </a:path>
            </a:pathLst>
          </a:custGeom>
          <a:solidFill>
            <a:srgbClr val="F8C592"/>
          </a:solidFill>
          <a:ln w="9360">
            <a:solidFill>
              <a:srgbClr val="01010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9" name="Freeform 3"/>
          <p:cNvSpPr>
            <a:spLocks noChangeArrowheads="1"/>
          </p:cNvSpPr>
          <p:nvPr/>
        </p:nvSpPr>
        <p:spPr bwMode="auto">
          <a:xfrm>
            <a:off x="7310438" y="1530350"/>
            <a:ext cx="936625" cy="1843088"/>
          </a:xfrm>
          <a:custGeom>
            <a:avLst/>
            <a:gdLst>
              <a:gd name="T0" fmla="*/ 2147483647 w 2987"/>
              <a:gd name="T1" fmla="*/ 2147483647 h 5884"/>
              <a:gd name="T2" fmla="*/ 2147483647 w 2987"/>
              <a:gd name="T3" fmla="*/ 2147483647 h 5884"/>
              <a:gd name="T4" fmla="*/ 2147483647 w 2987"/>
              <a:gd name="T5" fmla="*/ 2147483647 h 5884"/>
              <a:gd name="T6" fmla="*/ 2147483647 w 2987"/>
              <a:gd name="T7" fmla="*/ 2147483647 h 5884"/>
              <a:gd name="T8" fmla="*/ 2147483647 w 2987"/>
              <a:gd name="T9" fmla="*/ 2147483647 h 5884"/>
              <a:gd name="T10" fmla="*/ 2147483647 w 2987"/>
              <a:gd name="T11" fmla="*/ 2147483647 h 5884"/>
              <a:gd name="T12" fmla="*/ 2147483647 w 2987"/>
              <a:gd name="T13" fmla="*/ 2147483647 h 5884"/>
              <a:gd name="T14" fmla="*/ 2147483647 w 2987"/>
              <a:gd name="T15" fmla="*/ 2147483647 h 5884"/>
              <a:gd name="T16" fmla="*/ 2147483647 w 2987"/>
              <a:gd name="T17" fmla="*/ 2147483647 h 5884"/>
              <a:gd name="T18" fmla="*/ 2147483647 w 2987"/>
              <a:gd name="T19" fmla="*/ 2147483647 h 5884"/>
              <a:gd name="T20" fmla="*/ 2147483647 w 2987"/>
              <a:gd name="T21" fmla="*/ 2147483647 h 5884"/>
              <a:gd name="T22" fmla="*/ 2147483647 w 2987"/>
              <a:gd name="T23" fmla="*/ 2147483647 h 5884"/>
              <a:gd name="T24" fmla="*/ 2147483647 w 2987"/>
              <a:gd name="T25" fmla="*/ 2147483647 h 5884"/>
              <a:gd name="T26" fmla="*/ 2147483647 w 2987"/>
              <a:gd name="T27" fmla="*/ 2147483647 h 5884"/>
              <a:gd name="T28" fmla="*/ 2147483647 w 2987"/>
              <a:gd name="T29" fmla="*/ 2147483647 h 5884"/>
              <a:gd name="T30" fmla="*/ 2147483647 w 2987"/>
              <a:gd name="T31" fmla="*/ 2147483647 h 5884"/>
              <a:gd name="T32" fmla="*/ 2147483647 w 2987"/>
              <a:gd name="T33" fmla="*/ 2147483647 h 5884"/>
              <a:gd name="T34" fmla="*/ 2147483647 w 2987"/>
              <a:gd name="T35" fmla="*/ 2147483647 h 5884"/>
              <a:gd name="T36" fmla="*/ 2147483647 w 2987"/>
              <a:gd name="T37" fmla="*/ 2147483647 h 5884"/>
              <a:gd name="T38" fmla="*/ 2147483647 w 2987"/>
              <a:gd name="T39" fmla="*/ 2147483647 h 5884"/>
              <a:gd name="T40" fmla="*/ 2147483647 w 2987"/>
              <a:gd name="T41" fmla="*/ 2147483647 h 5884"/>
              <a:gd name="T42" fmla="*/ 2147483647 w 2987"/>
              <a:gd name="T43" fmla="*/ 2147483647 h 5884"/>
              <a:gd name="T44" fmla="*/ 2147483647 w 2987"/>
              <a:gd name="T45" fmla="*/ 2147483647 h 5884"/>
              <a:gd name="T46" fmla="*/ 2147483647 w 2987"/>
              <a:gd name="T47" fmla="*/ 2147483647 h 5884"/>
              <a:gd name="T48" fmla="*/ 2147483647 w 2987"/>
              <a:gd name="T49" fmla="*/ 2147483647 h 5884"/>
              <a:gd name="T50" fmla="*/ 2147483647 w 2987"/>
              <a:gd name="T51" fmla="*/ 2147483647 h 5884"/>
              <a:gd name="T52" fmla="*/ 2147483647 w 2987"/>
              <a:gd name="T53" fmla="*/ 2147483647 h 5884"/>
              <a:gd name="T54" fmla="*/ 2147483647 w 2987"/>
              <a:gd name="T55" fmla="*/ 2147483647 h 5884"/>
              <a:gd name="T56" fmla="*/ 2147483647 w 2987"/>
              <a:gd name="T57" fmla="*/ 2147483647 h 5884"/>
              <a:gd name="T58" fmla="*/ 2147483647 w 2987"/>
              <a:gd name="T59" fmla="*/ 2147483647 h 5884"/>
              <a:gd name="T60" fmla="*/ 2147483647 w 2987"/>
              <a:gd name="T61" fmla="*/ 2147483647 h 5884"/>
              <a:gd name="T62" fmla="*/ 2147483647 w 2987"/>
              <a:gd name="T63" fmla="*/ 2147483647 h 5884"/>
              <a:gd name="T64" fmla="*/ 2147483647 w 2987"/>
              <a:gd name="T65" fmla="*/ 2147483647 h 5884"/>
              <a:gd name="T66" fmla="*/ 2147483647 w 2987"/>
              <a:gd name="T67" fmla="*/ 2147483647 h 5884"/>
              <a:gd name="T68" fmla="*/ 2147483647 w 2987"/>
              <a:gd name="T69" fmla="*/ 2147483647 h 5884"/>
              <a:gd name="T70" fmla="*/ 2147483647 w 2987"/>
              <a:gd name="T71" fmla="*/ 2147483647 h 5884"/>
              <a:gd name="T72" fmla="*/ 2147483647 w 2987"/>
              <a:gd name="T73" fmla="*/ 2147483647 h 5884"/>
              <a:gd name="T74" fmla="*/ 2147483647 w 2987"/>
              <a:gd name="T75" fmla="*/ 2147483647 h 5884"/>
              <a:gd name="T76" fmla="*/ 2147483647 w 2987"/>
              <a:gd name="T77" fmla="*/ 2147483647 h 5884"/>
              <a:gd name="T78" fmla="*/ 0 w 2987"/>
              <a:gd name="T79" fmla="*/ 2147483647 h 5884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987"/>
              <a:gd name="T121" fmla="*/ 0 h 5884"/>
              <a:gd name="T122" fmla="*/ 2987 w 2987"/>
              <a:gd name="T123" fmla="*/ 5884 h 5884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987" h="5884">
                <a:moveTo>
                  <a:pt x="22" y="4526"/>
                </a:moveTo>
                <a:lnTo>
                  <a:pt x="135" y="4526"/>
                </a:lnTo>
                <a:lnTo>
                  <a:pt x="135" y="4343"/>
                </a:lnTo>
                <a:lnTo>
                  <a:pt x="293" y="4004"/>
                </a:lnTo>
                <a:lnTo>
                  <a:pt x="250" y="3733"/>
                </a:lnTo>
                <a:lnTo>
                  <a:pt x="406" y="3711"/>
                </a:lnTo>
                <a:lnTo>
                  <a:pt x="406" y="3574"/>
                </a:lnTo>
                <a:lnTo>
                  <a:pt x="293" y="3553"/>
                </a:lnTo>
                <a:lnTo>
                  <a:pt x="250" y="3123"/>
                </a:lnTo>
                <a:lnTo>
                  <a:pt x="363" y="2513"/>
                </a:lnTo>
                <a:lnTo>
                  <a:pt x="519" y="2421"/>
                </a:lnTo>
                <a:lnTo>
                  <a:pt x="634" y="2489"/>
                </a:lnTo>
                <a:lnTo>
                  <a:pt x="723" y="2354"/>
                </a:lnTo>
                <a:lnTo>
                  <a:pt x="678" y="2263"/>
                </a:lnTo>
                <a:lnTo>
                  <a:pt x="836" y="1900"/>
                </a:lnTo>
                <a:lnTo>
                  <a:pt x="949" y="1470"/>
                </a:lnTo>
                <a:lnTo>
                  <a:pt x="1086" y="1470"/>
                </a:lnTo>
                <a:lnTo>
                  <a:pt x="1153" y="1110"/>
                </a:lnTo>
                <a:lnTo>
                  <a:pt x="1312" y="973"/>
                </a:lnTo>
                <a:lnTo>
                  <a:pt x="1336" y="769"/>
                </a:lnTo>
                <a:lnTo>
                  <a:pt x="1607" y="543"/>
                </a:lnTo>
                <a:lnTo>
                  <a:pt x="1742" y="612"/>
                </a:lnTo>
                <a:lnTo>
                  <a:pt x="1900" y="272"/>
                </a:lnTo>
                <a:lnTo>
                  <a:pt x="2217" y="317"/>
                </a:lnTo>
                <a:lnTo>
                  <a:pt x="2285" y="0"/>
                </a:lnTo>
                <a:lnTo>
                  <a:pt x="2421" y="70"/>
                </a:lnTo>
                <a:lnTo>
                  <a:pt x="2602" y="250"/>
                </a:lnTo>
                <a:lnTo>
                  <a:pt x="2827" y="408"/>
                </a:lnTo>
                <a:lnTo>
                  <a:pt x="2873" y="567"/>
                </a:lnTo>
                <a:lnTo>
                  <a:pt x="2849" y="793"/>
                </a:lnTo>
                <a:lnTo>
                  <a:pt x="2919" y="838"/>
                </a:lnTo>
                <a:lnTo>
                  <a:pt x="2873" y="927"/>
                </a:lnTo>
                <a:lnTo>
                  <a:pt x="2986" y="1155"/>
                </a:lnTo>
                <a:lnTo>
                  <a:pt x="2873" y="1336"/>
                </a:lnTo>
                <a:lnTo>
                  <a:pt x="2986" y="1629"/>
                </a:lnTo>
                <a:lnTo>
                  <a:pt x="2782" y="1629"/>
                </a:lnTo>
                <a:lnTo>
                  <a:pt x="2669" y="1540"/>
                </a:lnTo>
                <a:lnTo>
                  <a:pt x="2578" y="1742"/>
                </a:lnTo>
                <a:lnTo>
                  <a:pt x="2510" y="1698"/>
                </a:lnTo>
                <a:lnTo>
                  <a:pt x="2352" y="1900"/>
                </a:lnTo>
                <a:lnTo>
                  <a:pt x="2285" y="2150"/>
                </a:lnTo>
                <a:lnTo>
                  <a:pt x="2330" y="2285"/>
                </a:lnTo>
                <a:lnTo>
                  <a:pt x="2172" y="2580"/>
                </a:lnTo>
                <a:lnTo>
                  <a:pt x="2013" y="2534"/>
                </a:lnTo>
                <a:lnTo>
                  <a:pt x="1991" y="2693"/>
                </a:lnTo>
                <a:lnTo>
                  <a:pt x="1650" y="2851"/>
                </a:lnTo>
                <a:lnTo>
                  <a:pt x="1629" y="2964"/>
                </a:lnTo>
                <a:lnTo>
                  <a:pt x="1492" y="3077"/>
                </a:lnTo>
                <a:lnTo>
                  <a:pt x="1492" y="3257"/>
                </a:lnTo>
                <a:lnTo>
                  <a:pt x="1449" y="3303"/>
                </a:lnTo>
                <a:lnTo>
                  <a:pt x="1470" y="3394"/>
                </a:lnTo>
                <a:lnTo>
                  <a:pt x="1379" y="3483"/>
                </a:lnTo>
                <a:lnTo>
                  <a:pt x="1357" y="3620"/>
                </a:lnTo>
                <a:lnTo>
                  <a:pt x="1379" y="3755"/>
                </a:lnTo>
                <a:lnTo>
                  <a:pt x="1336" y="3800"/>
                </a:lnTo>
                <a:lnTo>
                  <a:pt x="1425" y="3959"/>
                </a:lnTo>
                <a:lnTo>
                  <a:pt x="1492" y="3913"/>
                </a:lnTo>
                <a:lnTo>
                  <a:pt x="1561" y="4141"/>
                </a:lnTo>
                <a:lnTo>
                  <a:pt x="1650" y="4163"/>
                </a:lnTo>
                <a:lnTo>
                  <a:pt x="1629" y="4276"/>
                </a:lnTo>
                <a:lnTo>
                  <a:pt x="1516" y="4547"/>
                </a:lnTo>
                <a:lnTo>
                  <a:pt x="1336" y="4593"/>
                </a:lnTo>
                <a:lnTo>
                  <a:pt x="1153" y="4840"/>
                </a:lnTo>
                <a:lnTo>
                  <a:pt x="1086" y="4956"/>
                </a:lnTo>
                <a:lnTo>
                  <a:pt x="1132" y="5112"/>
                </a:lnTo>
                <a:lnTo>
                  <a:pt x="1062" y="5316"/>
                </a:lnTo>
                <a:lnTo>
                  <a:pt x="927" y="5679"/>
                </a:lnTo>
                <a:lnTo>
                  <a:pt x="793" y="5542"/>
                </a:lnTo>
                <a:lnTo>
                  <a:pt x="589" y="5679"/>
                </a:lnTo>
                <a:lnTo>
                  <a:pt x="565" y="5837"/>
                </a:lnTo>
                <a:lnTo>
                  <a:pt x="430" y="5813"/>
                </a:lnTo>
                <a:lnTo>
                  <a:pt x="339" y="5883"/>
                </a:lnTo>
                <a:lnTo>
                  <a:pt x="272" y="5813"/>
                </a:lnTo>
                <a:lnTo>
                  <a:pt x="293" y="5679"/>
                </a:lnTo>
                <a:lnTo>
                  <a:pt x="250" y="5542"/>
                </a:lnTo>
                <a:lnTo>
                  <a:pt x="293" y="5316"/>
                </a:lnTo>
                <a:lnTo>
                  <a:pt x="135" y="5068"/>
                </a:lnTo>
                <a:lnTo>
                  <a:pt x="113" y="4886"/>
                </a:lnTo>
                <a:lnTo>
                  <a:pt x="113" y="4706"/>
                </a:lnTo>
                <a:lnTo>
                  <a:pt x="0" y="4660"/>
                </a:lnTo>
                <a:lnTo>
                  <a:pt x="22" y="4526"/>
                </a:lnTo>
              </a:path>
            </a:pathLst>
          </a:custGeom>
          <a:solidFill>
            <a:srgbClr val="FFCC99"/>
          </a:solidFill>
          <a:ln w="9360">
            <a:solidFill>
              <a:srgbClr val="01010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" name="Freeform 4"/>
          <p:cNvSpPr>
            <a:spLocks noChangeArrowheads="1"/>
          </p:cNvSpPr>
          <p:nvPr/>
        </p:nvSpPr>
        <p:spPr bwMode="auto">
          <a:xfrm>
            <a:off x="7091363" y="3181350"/>
            <a:ext cx="184150" cy="219075"/>
          </a:xfrm>
          <a:custGeom>
            <a:avLst/>
            <a:gdLst>
              <a:gd name="T0" fmla="*/ 2147483647 w 588"/>
              <a:gd name="T1" fmla="*/ 2147483647 h 703"/>
              <a:gd name="T2" fmla="*/ 2147483647 w 588"/>
              <a:gd name="T3" fmla="*/ 2147483647 h 703"/>
              <a:gd name="T4" fmla="*/ 2147483647 w 588"/>
              <a:gd name="T5" fmla="*/ 2147483647 h 703"/>
              <a:gd name="T6" fmla="*/ 2147483647 w 588"/>
              <a:gd name="T7" fmla="*/ 2147483647 h 703"/>
              <a:gd name="T8" fmla="*/ 2147483647 w 588"/>
              <a:gd name="T9" fmla="*/ 0 h 703"/>
              <a:gd name="T10" fmla="*/ 2147483647 w 588"/>
              <a:gd name="T11" fmla="*/ 2147483647 h 703"/>
              <a:gd name="T12" fmla="*/ 0 w 588"/>
              <a:gd name="T13" fmla="*/ 2147483647 h 703"/>
              <a:gd name="T14" fmla="*/ 1584903855 w 588"/>
              <a:gd name="T15" fmla="*/ 2147483647 h 703"/>
              <a:gd name="T16" fmla="*/ 2147483647 w 588"/>
              <a:gd name="T17" fmla="*/ 2147483647 h 703"/>
              <a:gd name="T18" fmla="*/ 2147483647 w 588"/>
              <a:gd name="T19" fmla="*/ 2147483647 h 703"/>
              <a:gd name="T20" fmla="*/ 2147483647 w 588"/>
              <a:gd name="T21" fmla="*/ 2147483647 h 703"/>
              <a:gd name="T22" fmla="*/ 2147483647 w 588"/>
              <a:gd name="T23" fmla="*/ 2147483647 h 703"/>
              <a:gd name="T24" fmla="*/ 2147483647 w 588"/>
              <a:gd name="T25" fmla="*/ 2147483647 h 703"/>
              <a:gd name="T26" fmla="*/ 2147483647 w 588"/>
              <a:gd name="T27" fmla="*/ 2147483647 h 70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588"/>
              <a:gd name="T43" fmla="*/ 0 h 703"/>
              <a:gd name="T44" fmla="*/ 588 w 588"/>
              <a:gd name="T45" fmla="*/ 703 h 703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588" h="703">
                <a:moveTo>
                  <a:pt x="317" y="680"/>
                </a:moveTo>
                <a:lnTo>
                  <a:pt x="362" y="385"/>
                </a:lnTo>
                <a:lnTo>
                  <a:pt x="587" y="272"/>
                </a:lnTo>
                <a:lnTo>
                  <a:pt x="521" y="183"/>
                </a:lnTo>
                <a:lnTo>
                  <a:pt x="497" y="0"/>
                </a:lnTo>
                <a:lnTo>
                  <a:pt x="250" y="92"/>
                </a:lnTo>
                <a:lnTo>
                  <a:pt x="0" y="92"/>
                </a:lnTo>
                <a:lnTo>
                  <a:pt x="45" y="363"/>
                </a:lnTo>
                <a:lnTo>
                  <a:pt x="91" y="476"/>
                </a:lnTo>
                <a:lnTo>
                  <a:pt x="67" y="656"/>
                </a:lnTo>
                <a:lnTo>
                  <a:pt x="67" y="680"/>
                </a:lnTo>
                <a:lnTo>
                  <a:pt x="137" y="680"/>
                </a:lnTo>
                <a:lnTo>
                  <a:pt x="226" y="702"/>
                </a:lnTo>
                <a:lnTo>
                  <a:pt x="317" y="680"/>
                </a:lnTo>
              </a:path>
            </a:pathLst>
          </a:custGeom>
          <a:solidFill>
            <a:srgbClr val="FFCC99"/>
          </a:solidFill>
          <a:ln w="9360">
            <a:solidFill>
              <a:srgbClr val="01010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1" name="Freeform 5"/>
          <p:cNvSpPr>
            <a:spLocks noChangeArrowheads="1"/>
          </p:cNvSpPr>
          <p:nvPr/>
        </p:nvSpPr>
        <p:spPr bwMode="auto">
          <a:xfrm>
            <a:off x="5800725" y="3209925"/>
            <a:ext cx="347663" cy="419100"/>
          </a:xfrm>
          <a:custGeom>
            <a:avLst/>
            <a:gdLst>
              <a:gd name="T0" fmla="*/ 2147483647 w 1110"/>
              <a:gd name="T1" fmla="*/ 2147483647 h 1335"/>
              <a:gd name="T2" fmla="*/ 2147483647 w 1110"/>
              <a:gd name="T3" fmla="*/ 2147483647 h 1335"/>
              <a:gd name="T4" fmla="*/ 2147483647 w 1110"/>
              <a:gd name="T5" fmla="*/ 2147483647 h 1335"/>
              <a:gd name="T6" fmla="*/ 2147483647 w 1110"/>
              <a:gd name="T7" fmla="*/ 2147483647 h 1335"/>
              <a:gd name="T8" fmla="*/ 2147483647 w 1110"/>
              <a:gd name="T9" fmla="*/ 2147483647 h 1335"/>
              <a:gd name="T10" fmla="*/ 2147483647 w 1110"/>
              <a:gd name="T11" fmla="*/ 2147483647 h 1335"/>
              <a:gd name="T12" fmla="*/ 2147483647 w 1110"/>
              <a:gd name="T13" fmla="*/ 2147483647 h 1335"/>
              <a:gd name="T14" fmla="*/ 2147483647 w 1110"/>
              <a:gd name="T15" fmla="*/ 2147483647 h 1335"/>
              <a:gd name="T16" fmla="*/ 2147483647 w 1110"/>
              <a:gd name="T17" fmla="*/ 2147483647 h 1335"/>
              <a:gd name="T18" fmla="*/ 2147483647 w 1110"/>
              <a:gd name="T19" fmla="*/ 2147483647 h 1335"/>
              <a:gd name="T20" fmla="*/ 2147483647 w 1110"/>
              <a:gd name="T21" fmla="*/ 2147483647 h 1335"/>
              <a:gd name="T22" fmla="*/ 2147483647 w 1110"/>
              <a:gd name="T23" fmla="*/ 2147483647 h 1335"/>
              <a:gd name="T24" fmla="*/ 2147483647 w 1110"/>
              <a:gd name="T25" fmla="*/ 2147483647 h 1335"/>
              <a:gd name="T26" fmla="*/ 2147483647 w 1110"/>
              <a:gd name="T27" fmla="*/ 2147483647 h 1335"/>
              <a:gd name="T28" fmla="*/ 2147483647 w 1110"/>
              <a:gd name="T29" fmla="*/ 2147483647 h 1335"/>
              <a:gd name="T30" fmla="*/ 2147483647 w 1110"/>
              <a:gd name="T31" fmla="*/ 2147483647 h 1335"/>
              <a:gd name="T32" fmla="*/ 2147483647 w 1110"/>
              <a:gd name="T33" fmla="*/ 2147483647 h 1335"/>
              <a:gd name="T34" fmla="*/ 2147483647 w 1110"/>
              <a:gd name="T35" fmla="*/ 2147483647 h 1335"/>
              <a:gd name="T36" fmla="*/ 2147483647 w 1110"/>
              <a:gd name="T37" fmla="*/ 2147483647 h 1335"/>
              <a:gd name="T38" fmla="*/ 2147483647 w 1110"/>
              <a:gd name="T39" fmla="*/ 2147483647 h 1335"/>
              <a:gd name="T40" fmla="*/ 2147483647 w 1110"/>
              <a:gd name="T41" fmla="*/ 2147483647 h 1335"/>
              <a:gd name="T42" fmla="*/ 2147483647 w 1110"/>
              <a:gd name="T43" fmla="*/ 2147483647 h 1335"/>
              <a:gd name="T44" fmla="*/ 0 w 1110"/>
              <a:gd name="T45" fmla="*/ 2147483647 h 1335"/>
              <a:gd name="T46" fmla="*/ 2147483647 w 1110"/>
              <a:gd name="T47" fmla="*/ 2147483647 h 1335"/>
              <a:gd name="T48" fmla="*/ 2147483647 w 1110"/>
              <a:gd name="T49" fmla="*/ 2147483647 h 1335"/>
              <a:gd name="T50" fmla="*/ 2147483647 w 1110"/>
              <a:gd name="T51" fmla="*/ 2147483647 h 1335"/>
              <a:gd name="T52" fmla="*/ 2147483647 w 1110"/>
              <a:gd name="T53" fmla="*/ 2147483647 h 1335"/>
              <a:gd name="T54" fmla="*/ 2147483647 w 1110"/>
              <a:gd name="T55" fmla="*/ 2147483647 h 1335"/>
              <a:gd name="T56" fmla="*/ 2147483647 w 1110"/>
              <a:gd name="T57" fmla="*/ 2147483647 h 1335"/>
              <a:gd name="T58" fmla="*/ 2147483647 w 1110"/>
              <a:gd name="T59" fmla="*/ 2147483647 h 1335"/>
              <a:gd name="T60" fmla="*/ 2147483647 w 1110"/>
              <a:gd name="T61" fmla="*/ 2147483647 h 1335"/>
              <a:gd name="T62" fmla="*/ 2147483647 w 1110"/>
              <a:gd name="T63" fmla="*/ 2147483647 h 1335"/>
              <a:gd name="T64" fmla="*/ 2147483647 w 1110"/>
              <a:gd name="T65" fmla="*/ 2147483647 h 1335"/>
              <a:gd name="T66" fmla="*/ 2147483647 w 1110"/>
              <a:gd name="T67" fmla="*/ 2147483647 h 1335"/>
              <a:gd name="T68" fmla="*/ 2147483647 w 1110"/>
              <a:gd name="T69" fmla="*/ 2147483647 h 1335"/>
              <a:gd name="T70" fmla="*/ 2147483647 w 1110"/>
              <a:gd name="T71" fmla="*/ 2147483647 h 1335"/>
              <a:gd name="T72" fmla="*/ 2147483647 w 1110"/>
              <a:gd name="T73" fmla="*/ 2147483647 h 1335"/>
              <a:gd name="T74" fmla="*/ 2147483647 w 1110"/>
              <a:gd name="T75" fmla="*/ 2147483647 h 1335"/>
              <a:gd name="T76" fmla="*/ 2147483647 w 1110"/>
              <a:gd name="T77" fmla="*/ 2147483647 h 1335"/>
              <a:gd name="T78" fmla="*/ 2147483647 w 1110"/>
              <a:gd name="T79" fmla="*/ 2147483647 h 1335"/>
              <a:gd name="T80" fmla="*/ 2147483647 w 1110"/>
              <a:gd name="T81" fmla="*/ 2147483647 h 1335"/>
              <a:gd name="T82" fmla="*/ 2147483647 w 1110"/>
              <a:gd name="T83" fmla="*/ 2147483647 h 1335"/>
              <a:gd name="T84" fmla="*/ 2147483647 w 1110"/>
              <a:gd name="T85" fmla="*/ 2147483647 h 1335"/>
              <a:gd name="T86" fmla="*/ 2147483647 w 1110"/>
              <a:gd name="T87" fmla="*/ 71057064 h 1335"/>
              <a:gd name="T88" fmla="*/ 2147483647 w 1110"/>
              <a:gd name="T89" fmla="*/ 0 h 1335"/>
              <a:gd name="T90" fmla="*/ 2147483647 w 1110"/>
              <a:gd name="T91" fmla="*/ 0 h 1335"/>
              <a:gd name="T92" fmla="*/ 2147483647 w 1110"/>
              <a:gd name="T93" fmla="*/ 0 h 1335"/>
              <a:gd name="T94" fmla="*/ 2147483647 w 1110"/>
              <a:gd name="T95" fmla="*/ 2147483647 h 1335"/>
              <a:gd name="T96" fmla="*/ 2147483647 w 1110"/>
              <a:gd name="T97" fmla="*/ 2147483647 h 1335"/>
              <a:gd name="T98" fmla="*/ 2147483647 w 1110"/>
              <a:gd name="T99" fmla="*/ 2147483647 h 1335"/>
              <a:gd name="T100" fmla="*/ 2147483647 w 1110"/>
              <a:gd name="T101" fmla="*/ 2147483647 h 1335"/>
              <a:gd name="T102" fmla="*/ 2147483647 w 1110"/>
              <a:gd name="T103" fmla="*/ 2147483647 h 1335"/>
              <a:gd name="T104" fmla="*/ 2147483647 w 1110"/>
              <a:gd name="T105" fmla="*/ 2147483647 h 1335"/>
              <a:gd name="T106" fmla="*/ 2147483647 w 1110"/>
              <a:gd name="T107" fmla="*/ 2147483647 h 1335"/>
              <a:gd name="T108" fmla="*/ 2147483647 w 1110"/>
              <a:gd name="T109" fmla="*/ 2147483647 h 1335"/>
              <a:gd name="T110" fmla="*/ 2147483647 w 1110"/>
              <a:gd name="T111" fmla="*/ 2147483647 h 1335"/>
              <a:gd name="T112" fmla="*/ 2147483647 w 1110"/>
              <a:gd name="T113" fmla="*/ 2147483647 h 1335"/>
              <a:gd name="T114" fmla="*/ 2147483647 w 1110"/>
              <a:gd name="T115" fmla="*/ 2147483647 h 1335"/>
              <a:gd name="T116" fmla="*/ 2147483647 w 1110"/>
              <a:gd name="T117" fmla="*/ 2147483647 h 1335"/>
              <a:gd name="T118" fmla="*/ 2147483647 w 1110"/>
              <a:gd name="T119" fmla="*/ 2147483647 h 1335"/>
              <a:gd name="T120" fmla="*/ 2147483647 w 1110"/>
              <a:gd name="T121" fmla="*/ 2147483647 h 1335"/>
              <a:gd name="T122" fmla="*/ 2147483647 w 1110"/>
              <a:gd name="T123" fmla="*/ 2147483647 h 1335"/>
              <a:gd name="T124" fmla="*/ 2147483647 w 1110"/>
              <a:gd name="T125" fmla="*/ 2147483647 h 1335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110"/>
              <a:gd name="T190" fmla="*/ 0 h 1335"/>
              <a:gd name="T191" fmla="*/ 1110 w 1110"/>
              <a:gd name="T192" fmla="*/ 1335 h 1335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110" h="1335">
                <a:moveTo>
                  <a:pt x="1085" y="406"/>
                </a:moveTo>
                <a:lnTo>
                  <a:pt x="1085" y="406"/>
                </a:lnTo>
                <a:lnTo>
                  <a:pt x="1106" y="445"/>
                </a:lnTo>
                <a:lnTo>
                  <a:pt x="1109" y="450"/>
                </a:lnTo>
                <a:lnTo>
                  <a:pt x="1109" y="451"/>
                </a:lnTo>
                <a:lnTo>
                  <a:pt x="990" y="549"/>
                </a:lnTo>
                <a:lnTo>
                  <a:pt x="975" y="562"/>
                </a:lnTo>
                <a:lnTo>
                  <a:pt x="973" y="563"/>
                </a:lnTo>
                <a:lnTo>
                  <a:pt x="973" y="564"/>
                </a:lnTo>
                <a:lnTo>
                  <a:pt x="933" y="683"/>
                </a:lnTo>
                <a:lnTo>
                  <a:pt x="928" y="698"/>
                </a:lnTo>
                <a:lnTo>
                  <a:pt x="927" y="700"/>
                </a:lnTo>
                <a:lnTo>
                  <a:pt x="927" y="701"/>
                </a:lnTo>
                <a:lnTo>
                  <a:pt x="973" y="767"/>
                </a:lnTo>
                <a:lnTo>
                  <a:pt x="913" y="907"/>
                </a:lnTo>
                <a:lnTo>
                  <a:pt x="906" y="924"/>
                </a:lnTo>
                <a:lnTo>
                  <a:pt x="905" y="926"/>
                </a:lnTo>
                <a:lnTo>
                  <a:pt x="905" y="1130"/>
                </a:lnTo>
                <a:lnTo>
                  <a:pt x="679" y="1063"/>
                </a:lnTo>
                <a:lnTo>
                  <a:pt x="541" y="1221"/>
                </a:lnTo>
                <a:lnTo>
                  <a:pt x="523" y="1241"/>
                </a:lnTo>
                <a:lnTo>
                  <a:pt x="521" y="1243"/>
                </a:lnTo>
                <a:lnTo>
                  <a:pt x="384" y="1265"/>
                </a:lnTo>
                <a:lnTo>
                  <a:pt x="226" y="1326"/>
                </a:lnTo>
                <a:lnTo>
                  <a:pt x="207" y="1333"/>
                </a:lnTo>
                <a:lnTo>
                  <a:pt x="204" y="1334"/>
                </a:lnTo>
                <a:lnTo>
                  <a:pt x="204" y="1243"/>
                </a:lnTo>
                <a:lnTo>
                  <a:pt x="113" y="1243"/>
                </a:lnTo>
                <a:lnTo>
                  <a:pt x="158" y="1152"/>
                </a:lnTo>
                <a:lnTo>
                  <a:pt x="0" y="1130"/>
                </a:lnTo>
                <a:lnTo>
                  <a:pt x="67" y="1084"/>
                </a:lnTo>
                <a:lnTo>
                  <a:pt x="128" y="1005"/>
                </a:lnTo>
                <a:lnTo>
                  <a:pt x="136" y="995"/>
                </a:lnTo>
                <a:lnTo>
                  <a:pt x="137" y="994"/>
                </a:lnTo>
                <a:lnTo>
                  <a:pt x="137" y="993"/>
                </a:lnTo>
                <a:lnTo>
                  <a:pt x="215" y="1014"/>
                </a:lnTo>
                <a:lnTo>
                  <a:pt x="225" y="1017"/>
                </a:lnTo>
                <a:lnTo>
                  <a:pt x="226" y="1017"/>
                </a:lnTo>
                <a:lnTo>
                  <a:pt x="226" y="926"/>
                </a:lnTo>
                <a:lnTo>
                  <a:pt x="204" y="791"/>
                </a:lnTo>
                <a:lnTo>
                  <a:pt x="249" y="722"/>
                </a:lnTo>
                <a:lnTo>
                  <a:pt x="158" y="655"/>
                </a:lnTo>
                <a:lnTo>
                  <a:pt x="249" y="521"/>
                </a:lnTo>
                <a:lnTo>
                  <a:pt x="182" y="406"/>
                </a:lnTo>
                <a:lnTo>
                  <a:pt x="295" y="317"/>
                </a:lnTo>
                <a:lnTo>
                  <a:pt x="373" y="394"/>
                </a:lnTo>
                <a:lnTo>
                  <a:pt x="383" y="404"/>
                </a:lnTo>
                <a:lnTo>
                  <a:pt x="384" y="405"/>
                </a:lnTo>
                <a:lnTo>
                  <a:pt x="384" y="406"/>
                </a:lnTo>
                <a:lnTo>
                  <a:pt x="475" y="406"/>
                </a:lnTo>
                <a:lnTo>
                  <a:pt x="475" y="317"/>
                </a:lnTo>
                <a:lnTo>
                  <a:pt x="555" y="276"/>
                </a:lnTo>
                <a:lnTo>
                  <a:pt x="565" y="271"/>
                </a:lnTo>
                <a:lnTo>
                  <a:pt x="566" y="271"/>
                </a:lnTo>
                <a:lnTo>
                  <a:pt x="408" y="225"/>
                </a:lnTo>
                <a:lnTo>
                  <a:pt x="507" y="185"/>
                </a:lnTo>
                <a:lnTo>
                  <a:pt x="519" y="180"/>
                </a:lnTo>
                <a:lnTo>
                  <a:pt x="521" y="180"/>
                </a:lnTo>
                <a:lnTo>
                  <a:pt x="543" y="21"/>
                </a:lnTo>
                <a:lnTo>
                  <a:pt x="641" y="2"/>
                </a:lnTo>
                <a:lnTo>
                  <a:pt x="653" y="0"/>
                </a:lnTo>
                <a:lnTo>
                  <a:pt x="655" y="0"/>
                </a:lnTo>
                <a:lnTo>
                  <a:pt x="701" y="67"/>
                </a:lnTo>
                <a:lnTo>
                  <a:pt x="760" y="127"/>
                </a:lnTo>
                <a:lnTo>
                  <a:pt x="767" y="134"/>
                </a:lnTo>
                <a:lnTo>
                  <a:pt x="768" y="135"/>
                </a:lnTo>
                <a:lnTo>
                  <a:pt x="768" y="136"/>
                </a:lnTo>
                <a:lnTo>
                  <a:pt x="630" y="254"/>
                </a:lnTo>
                <a:lnTo>
                  <a:pt x="612" y="268"/>
                </a:lnTo>
                <a:lnTo>
                  <a:pt x="610" y="270"/>
                </a:lnTo>
                <a:lnTo>
                  <a:pt x="610" y="271"/>
                </a:lnTo>
                <a:lnTo>
                  <a:pt x="670" y="369"/>
                </a:lnTo>
                <a:lnTo>
                  <a:pt x="678" y="382"/>
                </a:lnTo>
                <a:lnTo>
                  <a:pt x="679" y="383"/>
                </a:lnTo>
                <a:lnTo>
                  <a:pt x="679" y="384"/>
                </a:lnTo>
                <a:lnTo>
                  <a:pt x="778" y="343"/>
                </a:lnTo>
                <a:lnTo>
                  <a:pt x="790" y="338"/>
                </a:lnTo>
                <a:lnTo>
                  <a:pt x="792" y="338"/>
                </a:lnTo>
                <a:lnTo>
                  <a:pt x="910" y="457"/>
                </a:lnTo>
                <a:lnTo>
                  <a:pt x="925" y="472"/>
                </a:lnTo>
                <a:lnTo>
                  <a:pt x="927" y="474"/>
                </a:lnTo>
                <a:lnTo>
                  <a:pt x="927" y="475"/>
                </a:lnTo>
                <a:lnTo>
                  <a:pt x="1085" y="406"/>
                </a:lnTo>
              </a:path>
            </a:pathLst>
          </a:custGeom>
          <a:noFill/>
          <a:ln w="9398">
            <a:solidFill>
              <a:srgbClr val="01010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Freeform 7"/>
          <p:cNvSpPr>
            <a:spLocks noChangeArrowheads="1"/>
          </p:cNvSpPr>
          <p:nvPr/>
        </p:nvSpPr>
        <p:spPr bwMode="auto">
          <a:xfrm>
            <a:off x="5849938" y="4386263"/>
            <a:ext cx="830262" cy="652462"/>
          </a:xfrm>
          <a:custGeom>
            <a:avLst/>
            <a:gdLst>
              <a:gd name="T0" fmla="*/ 2147483647 w 2648"/>
              <a:gd name="T1" fmla="*/ 2147483647 h 2084"/>
              <a:gd name="T2" fmla="*/ 2147483647 w 2648"/>
              <a:gd name="T3" fmla="*/ 2147483647 h 2084"/>
              <a:gd name="T4" fmla="*/ 2147483647 w 2648"/>
              <a:gd name="T5" fmla="*/ 2147483647 h 2084"/>
              <a:gd name="T6" fmla="*/ 2147483647 w 2648"/>
              <a:gd name="T7" fmla="*/ 2147483647 h 2084"/>
              <a:gd name="T8" fmla="*/ 2147483647 w 2648"/>
              <a:gd name="T9" fmla="*/ 2147483647 h 2084"/>
              <a:gd name="T10" fmla="*/ 2147483647 w 2648"/>
              <a:gd name="T11" fmla="*/ 2147483647 h 2084"/>
              <a:gd name="T12" fmla="*/ 2147483647 w 2648"/>
              <a:gd name="T13" fmla="*/ 2147483647 h 2084"/>
              <a:gd name="T14" fmla="*/ 2147483647 w 2648"/>
              <a:gd name="T15" fmla="*/ 2147483647 h 2084"/>
              <a:gd name="T16" fmla="*/ 2147483647 w 2648"/>
              <a:gd name="T17" fmla="*/ 2147483647 h 2084"/>
              <a:gd name="T18" fmla="*/ 2147483647 w 2648"/>
              <a:gd name="T19" fmla="*/ 2147483647 h 2084"/>
              <a:gd name="T20" fmla="*/ 2147483647 w 2648"/>
              <a:gd name="T21" fmla="*/ 2147483647 h 2084"/>
              <a:gd name="T22" fmla="*/ 2147483647 w 2648"/>
              <a:gd name="T23" fmla="*/ 2147483647 h 2084"/>
              <a:gd name="T24" fmla="*/ 2147483647 w 2648"/>
              <a:gd name="T25" fmla="*/ 2147483647 h 2084"/>
              <a:gd name="T26" fmla="*/ 2147483647 w 2648"/>
              <a:gd name="T27" fmla="*/ 2147483647 h 2084"/>
              <a:gd name="T28" fmla="*/ 2147483647 w 2648"/>
              <a:gd name="T29" fmla="*/ 2147483647 h 2084"/>
              <a:gd name="T30" fmla="*/ 2147483647 w 2648"/>
              <a:gd name="T31" fmla="*/ 2147483647 h 2084"/>
              <a:gd name="T32" fmla="*/ 2147483647 w 2648"/>
              <a:gd name="T33" fmla="*/ 2147483647 h 2084"/>
              <a:gd name="T34" fmla="*/ 2147483647 w 2648"/>
              <a:gd name="T35" fmla="*/ 2147483647 h 2084"/>
              <a:gd name="T36" fmla="*/ 2147483647 w 2648"/>
              <a:gd name="T37" fmla="*/ 2147483647 h 2084"/>
              <a:gd name="T38" fmla="*/ 2147483647 w 2648"/>
              <a:gd name="T39" fmla="*/ 2147483647 h 2084"/>
              <a:gd name="T40" fmla="*/ 2147483647 w 2648"/>
              <a:gd name="T41" fmla="*/ 2147483647 h 2084"/>
              <a:gd name="T42" fmla="*/ 2147483647 w 2648"/>
              <a:gd name="T43" fmla="*/ 2147483647 h 2084"/>
              <a:gd name="T44" fmla="*/ 2147483647 w 2648"/>
              <a:gd name="T45" fmla="*/ 2147483647 h 2084"/>
              <a:gd name="T46" fmla="*/ 2147483647 w 2648"/>
              <a:gd name="T47" fmla="*/ 2147483647 h 2084"/>
              <a:gd name="T48" fmla="*/ 2147483647 w 2648"/>
              <a:gd name="T49" fmla="*/ 2147483647 h 2084"/>
              <a:gd name="T50" fmla="*/ 2147483647 w 2648"/>
              <a:gd name="T51" fmla="*/ 2147483647 h 2084"/>
              <a:gd name="T52" fmla="*/ 2147483647 w 2648"/>
              <a:gd name="T53" fmla="*/ 2147483647 h 2084"/>
              <a:gd name="T54" fmla="*/ 2147483647 w 2648"/>
              <a:gd name="T55" fmla="*/ 2147483647 h 2084"/>
              <a:gd name="T56" fmla="*/ 2147483647 w 2648"/>
              <a:gd name="T57" fmla="*/ 2147483647 h 2084"/>
              <a:gd name="T58" fmla="*/ 2147483647 w 2648"/>
              <a:gd name="T59" fmla="*/ 2147483647 h 2084"/>
              <a:gd name="T60" fmla="*/ 2147483647 w 2648"/>
              <a:gd name="T61" fmla="*/ 0 h 2084"/>
              <a:gd name="T62" fmla="*/ 2147483647 w 2648"/>
              <a:gd name="T63" fmla="*/ 847579362 h 2084"/>
              <a:gd name="T64" fmla="*/ 2147483647 w 2648"/>
              <a:gd name="T65" fmla="*/ 2147483647 h 2084"/>
              <a:gd name="T66" fmla="*/ 0 w 2648"/>
              <a:gd name="T67" fmla="*/ 2147483647 h 2084"/>
              <a:gd name="T68" fmla="*/ 848703349 w 2648"/>
              <a:gd name="T69" fmla="*/ 2147483647 h 2084"/>
              <a:gd name="T70" fmla="*/ 2147483647 w 2648"/>
              <a:gd name="T71" fmla="*/ 2147483647 h 2084"/>
              <a:gd name="T72" fmla="*/ 2147483647 w 2648"/>
              <a:gd name="T73" fmla="*/ 2147483647 h 2084"/>
              <a:gd name="T74" fmla="*/ 2147483647 w 2648"/>
              <a:gd name="T75" fmla="*/ 2147483647 h 2084"/>
              <a:gd name="T76" fmla="*/ 2147483647 w 2648"/>
              <a:gd name="T77" fmla="*/ 2147483647 h 2084"/>
              <a:gd name="T78" fmla="*/ 2147483647 w 2648"/>
              <a:gd name="T79" fmla="*/ 2147483647 h 2084"/>
              <a:gd name="T80" fmla="*/ 2147483647 w 2648"/>
              <a:gd name="T81" fmla="*/ 2147483647 h 2084"/>
              <a:gd name="T82" fmla="*/ 2147483647 w 2648"/>
              <a:gd name="T83" fmla="*/ 2147483647 h 2084"/>
              <a:gd name="T84" fmla="*/ 2147483647 w 2648"/>
              <a:gd name="T85" fmla="*/ 2147483647 h 2084"/>
              <a:gd name="T86" fmla="*/ 2147483647 w 2648"/>
              <a:gd name="T87" fmla="*/ 2147483647 h 2084"/>
              <a:gd name="T88" fmla="*/ 2147483647 w 2648"/>
              <a:gd name="T89" fmla="*/ 2147483647 h 2084"/>
              <a:gd name="T90" fmla="*/ 2147483647 w 2648"/>
              <a:gd name="T91" fmla="*/ 2147483647 h 2084"/>
              <a:gd name="T92" fmla="*/ 2147483647 w 2648"/>
              <a:gd name="T93" fmla="*/ 2147483647 h 2084"/>
              <a:gd name="T94" fmla="*/ 2147483647 w 2648"/>
              <a:gd name="T95" fmla="*/ 2147483647 h 2084"/>
              <a:gd name="T96" fmla="*/ 2147483647 w 2648"/>
              <a:gd name="T97" fmla="*/ 2147483647 h 2084"/>
              <a:gd name="T98" fmla="*/ 2147483647 w 2648"/>
              <a:gd name="T99" fmla="*/ 2147483647 h 2084"/>
              <a:gd name="T100" fmla="*/ 2147483647 w 2648"/>
              <a:gd name="T101" fmla="*/ 2147483647 h 2084"/>
              <a:gd name="T102" fmla="*/ 2147483647 w 2648"/>
              <a:gd name="T103" fmla="*/ 2147483647 h 2084"/>
              <a:gd name="T104" fmla="*/ 2147483647 w 2648"/>
              <a:gd name="T105" fmla="*/ 2147483647 h 2084"/>
              <a:gd name="T106" fmla="*/ 2147483647 w 2648"/>
              <a:gd name="T107" fmla="*/ 2147483647 h 2084"/>
              <a:gd name="T108" fmla="*/ 2147483647 w 2648"/>
              <a:gd name="T109" fmla="*/ 2147483647 h 2084"/>
              <a:gd name="T110" fmla="*/ 2147483647 w 2648"/>
              <a:gd name="T111" fmla="*/ 2147483647 h 2084"/>
              <a:gd name="T112" fmla="*/ 2147483647 w 2648"/>
              <a:gd name="T113" fmla="*/ 2147483647 h 208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2648"/>
              <a:gd name="T172" fmla="*/ 0 h 2084"/>
              <a:gd name="T173" fmla="*/ 2648 w 2648"/>
              <a:gd name="T174" fmla="*/ 2084 h 2084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2648" h="2084">
                <a:moveTo>
                  <a:pt x="656" y="2083"/>
                </a:moveTo>
                <a:lnTo>
                  <a:pt x="702" y="2013"/>
                </a:lnTo>
                <a:lnTo>
                  <a:pt x="838" y="2037"/>
                </a:lnTo>
                <a:lnTo>
                  <a:pt x="973" y="1968"/>
                </a:lnTo>
                <a:lnTo>
                  <a:pt x="1177" y="1946"/>
                </a:lnTo>
                <a:lnTo>
                  <a:pt x="1470" y="1992"/>
                </a:lnTo>
                <a:lnTo>
                  <a:pt x="1583" y="1855"/>
                </a:lnTo>
                <a:lnTo>
                  <a:pt x="1766" y="1833"/>
                </a:lnTo>
                <a:lnTo>
                  <a:pt x="1833" y="1607"/>
                </a:lnTo>
                <a:lnTo>
                  <a:pt x="1900" y="1470"/>
                </a:lnTo>
                <a:lnTo>
                  <a:pt x="1833" y="1268"/>
                </a:lnTo>
                <a:lnTo>
                  <a:pt x="2013" y="1019"/>
                </a:lnTo>
                <a:lnTo>
                  <a:pt x="2150" y="973"/>
                </a:lnTo>
                <a:lnTo>
                  <a:pt x="2150" y="882"/>
                </a:lnTo>
                <a:lnTo>
                  <a:pt x="2580" y="726"/>
                </a:lnTo>
                <a:lnTo>
                  <a:pt x="2647" y="498"/>
                </a:lnTo>
                <a:lnTo>
                  <a:pt x="2510" y="521"/>
                </a:lnTo>
                <a:lnTo>
                  <a:pt x="2352" y="454"/>
                </a:lnTo>
                <a:lnTo>
                  <a:pt x="2285" y="521"/>
                </a:lnTo>
                <a:lnTo>
                  <a:pt x="2239" y="454"/>
                </a:lnTo>
                <a:lnTo>
                  <a:pt x="2080" y="363"/>
                </a:lnTo>
                <a:lnTo>
                  <a:pt x="2013" y="409"/>
                </a:lnTo>
                <a:lnTo>
                  <a:pt x="1583" y="159"/>
                </a:lnTo>
                <a:lnTo>
                  <a:pt x="1312" y="204"/>
                </a:lnTo>
                <a:lnTo>
                  <a:pt x="1223" y="113"/>
                </a:lnTo>
                <a:lnTo>
                  <a:pt x="1064" y="159"/>
                </a:lnTo>
                <a:lnTo>
                  <a:pt x="951" y="91"/>
                </a:lnTo>
                <a:lnTo>
                  <a:pt x="793" y="159"/>
                </a:lnTo>
                <a:lnTo>
                  <a:pt x="747" y="68"/>
                </a:lnTo>
                <a:lnTo>
                  <a:pt x="634" y="91"/>
                </a:lnTo>
                <a:lnTo>
                  <a:pt x="476" y="0"/>
                </a:lnTo>
                <a:lnTo>
                  <a:pt x="250" y="24"/>
                </a:lnTo>
                <a:lnTo>
                  <a:pt x="159" y="91"/>
                </a:lnTo>
                <a:lnTo>
                  <a:pt x="0" y="91"/>
                </a:lnTo>
                <a:lnTo>
                  <a:pt x="24" y="183"/>
                </a:lnTo>
                <a:lnTo>
                  <a:pt x="113" y="250"/>
                </a:lnTo>
                <a:lnTo>
                  <a:pt x="159" y="409"/>
                </a:lnTo>
                <a:lnTo>
                  <a:pt x="226" y="409"/>
                </a:lnTo>
                <a:lnTo>
                  <a:pt x="226" y="498"/>
                </a:lnTo>
                <a:lnTo>
                  <a:pt x="567" y="521"/>
                </a:lnTo>
                <a:lnTo>
                  <a:pt x="634" y="656"/>
                </a:lnTo>
                <a:lnTo>
                  <a:pt x="567" y="747"/>
                </a:lnTo>
                <a:lnTo>
                  <a:pt x="521" y="747"/>
                </a:lnTo>
                <a:lnTo>
                  <a:pt x="476" y="906"/>
                </a:lnTo>
                <a:lnTo>
                  <a:pt x="430" y="951"/>
                </a:lnTo>
                <a:lnTo>
                  <a:pt x="497" y="1019"/>
                </a:lnTo>
                <a:lnTo>
                  <a:pt x="430" y="1132"/>
                </a:lnTo>
                <a:lnTo>
                  <a:pt x="363" y="1199"/>
                </a:lnTo>
                <a:lnTo>
                  <a:pt x="385" y="1425"/>
                </a:lnTo>
                <a:lnTo>
                  <a:pt x="363" y="1516"/>
                </a:lnTo>
                <a:lnTo>
                  <a:pt x="317" y="1540"/>
                </a:lnTo>
                <a:lnTo>
                  <a:pt x="317" y="1653"/>
                </a:lnTo>
                <a:lnTo>
                  <a:pt x="296" y="1742"/>
                </a:lnTo>
                <a:lnTo>
                  <a:pt x="317" y="1855"/>
                </a:lnTo>
                <a:lnTo>
                  <a:pt x="497" y="1855"/>
                </a:lnTo>
                <a:lnTo>
                  <a:pt x="567" y="2083"/>
                </a:lnTo>
                <a:lnTo>
                  <a:pt x="656" y="2083"/>
                </a:lnTo>
              </a:path>
            </a:pathLst>
          </a:custGeom>
          <a:solidFill>
            <a:srgbClr val="FFCC99"/>
          </a:solidFill>
          <a:ln w="9360">
            <a:solidFill>
              <a:srgbClr val="01010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3" name="Freeform 8"/>
          <p:cNvSpPr>
            <a:spLocks noChangeArrowheads="1"/>
          </p:cNvSpPr>
          <p:nvPr/>
        </p:nvSpPr>
        <p:spPr bwMode="auto">
          <a:xfrm>
            <a:off x="6176963" y="3776663"/>
            <a:ext cx="873125" cy="773112"/>
          </a:xfrm>
          <a:custGeom>
            <a:avLst/>
            <a:gdLst>
              <a:gd name="T0" fmla="*/ 2147483647 w 2785"/>
              <a:gd name="T1" fmla="*/ 2147483647 h 2467"/>
              <a:gd name="T2" fmla="*/ 2147483647 w 2785"/>
              <a:gd name="T3" fmla="*/ 2147483647 h 2467"/>
              <a:gd name="T4" fmla="*/ 2147483647 w 2785"/>
              <a:gd name="T5" fmla="*/ 2147483647 h 2467"/>
              <a:gd name="T6" fmla="*/ 2147483647 w 2785"/>
              <a:gd name="T7" fmla="*/ 2147483647 h 2467"/>
              <a:gd name="T8" fmla="*/ 2147483647 w 2785"/>
              <a:gd name="T9" fmla="*/ 2147483647 h 2467"/>
              <a:gd name="T10" fmla="*/ 2147483647 w 2785"/>
              <a:gd name="T11" fmla="*/ 2147483647 h 2467"/>
              <a:gd name="T12" fmla="*/ 2147483647 w 2785"/>
              <a:gd name="T13" fmla="*/ 2147483647 h 2467"/>
              <a:gd name="T14" fmla="*/ 2147483647 w 2785"/>
              <a:gd name="T15" fmla="*/ 2147483647 h 2467"/>
              <a:gd name="T16" fmla="*/ 2147483647 w 2785"/>
              <a:gd name="T17" fmla="*/ 2147483647 h 2467"/>
              <a:gd name="T18" fmla="*/ 2147483647 w 2785"/>
              <a:gd name="T19" fmla="*/ 2147483647 h 2467"/>
              <a:gd name="T20" fmla="*/ 2147483647 w 2785"/>
              <a:gd name="T21" fmla="*/ 2147483647 h 2467"/>
              <a:gd name="T22" fmla="*/ 2147483647 w 2785"/>
              <a:gd name="T23" fmla="*/ 2147483647 h 2467"/>
              <a:gd name="T24" fmla="*/ 2147483647 w 2785"/>
              <a:gd name="T25" fmla="*/ 2147483647 h 2467"/>
              <a:gd name="T26" fmla="*/ 2147483647 w 2785"/>
              <a:gd name="T27" fmla="*/ 2147483647 h 2467"/>
              <a:gd name="T28" fmla="*/ 2147483647 w 2785"/>
              <a:gd name="T29" fmla="*/ 2147483647 h 2467"/>
              <a:gd name="T30" fmla="*/ 2147483647 w 2785"/>
              <a:gd name="T31" fmla="*/ 2147483647 h 2467"/>
              <a:gd name="T32" fmla="*/ 2147483647 w 2785"/>
              <a:gd name="T33" fmla="*/ 2147483647 h 2467"/>
              <a:gd name="T34" fmla="*/ 2147483647 w 2785"/>
              <a:gd name="T35" fmla="*/ 2147483647 h 2467"/>
              <a:gd name="T36" fmla="*/ 2147483647 w 2785"/>
              <a:gd name="T37" fmla="*/ 2147483647 h 2467"/>
              <a:gd name="T38" fmla="*/ 2147483647 w 2785"/>
              <a:gd name="T39" fmla="*/ 2147483647 h 2467"/>
              <a:gd name="T40" fmla="*/ 2147483647 w 2785"/>
              <a:gd name="T41" fmla="*/ 2147483647 h 2467"/>
              <a:gd name="T42" fmla="*/ 2147483647 w 2785"/>
              <a:gd name="T43" fmla="*/ 2147483647 h 2467"/>
              <a:gd name="T44" fmla="*/ 2147483647 w 2785"/>
              <a:gd name="T45" fmla="*/ 2147483647 h 2467"/>
              <a:gd name="T46" fmla="*/ 2147483647 w 2785"/>
              <a:gd name="T47" fmla="*/ 2147483647 h 2467"/>
              <a:gd name="T48" fmla="*/ 2147483647 w 2785"/>
              <a:gd name="T49" fmla="*/ 0 h 2467"/>
              <a:gd name="T50" fmla="*/ 2147483647 w 2785"/>
              <a:gd name="T51" fmla="*/ 2147483647 h 2467"/>
              <a:gd name="T52" fmla="*/ 2147483647 w 2785"/>
              <a:gd name="T53" fmla="*/ 2147483647 h 2467"/>
              <a:gd name="T54" fmla="*/ 2147483647 w 2785"/>
              <a:gd name="T55" fmla="*/ 2147483647 h 2467"/>
              <a:gd name="T56" fmla="*/ 2147483647 w 2785"/>
              <a:gd name="T57" fmla="*/ 2147483647 h 2467"/>
              <a:gd name="T58" fmla="*/ 2147483647 w 2785"/>
              <a:gd name="T59" fmla="*/ 2147483647 h 2467"/>
              <a:gd name="T60" fmla="*/ 2147483647 w 2785"/>
              <a:gd name="T61" fmla="*/ 2147483647 h 2467"/>
              <a:gd name="T62" fmla="*/ 2147483647 w 2785"/>
              <a:gd name="T63" fmla="*/ 2147483647 h 2467"/>
              <a:gd name="T64" fmla="*/ 849801762 w 2785"/>
              <a:gd name="T65" fmla="*/ 2147483647 h 2467"/>
              <a:gd name="T66" fmla="*/ 0 w 2785"/>
              <a:gd name="T67" fmla="*/ 2147483647 h 2467"/>
              <a:gd name="T68" fmla="*/ 2147483647 w 2785"/>
              <a:gd name="T69" fmla="*/ 2147483647 h 2467"/>
              <a:gd name="T70" fmla="*/ 2147483647 w 2785"/>
              <a:gd name="T71" fmla="*/ 2147483647 h 2467"/>
              <a:gd name="T72" fmla="*/ 2147483647 w 2785"/>
              <a:gd name="T73" fmla="*/ 2147483647 h 2467"/>
              <a:gd name="T74" fmla="*/ 2147483647 w 2785"/>
              <a:gd name="T75" fmla="*/ 2147483647 h 2467"/>
              <a:gd name="T76" fmla="*/ 2147483647 w 2785"/>
              <a:gd name="T77" fmla="*/ 2147483647 h 2467"/>
              <a:gd name="T78" fmla="*/ 2147483647 w 2785"/>
              <a:gd name="T79" fmla="*/ 2147483647 h 2467"/>
              <a:gd name="T80" fmla="*/ 2147483647 w 2785"/>
              <a:gd name="T81" fmla="*/ 2147483647 h 246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2785"/>
              <a:gd name="T124" fmla="*/ 0 h 2467"/>
              <a:gd name="T125" fmla="*/ 2785 w 2785"/>
              <a:gd name="T126" fmla="*/ 2467 h 246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2785" h="2467">
                <a:moveTo>
                  <a:pt x="543" y="2104"/>
                </a:moveTo>
                <a:lnTo>
                  <a:pt x="973" y="2354"/>
                </a:lnTo>
                <a:lnTo>
                  <a:pt x="1040" y="2308"/>
                </a:lnTo>
                <a:lnTo>
                  <a:pt x="1199" y="2399"/>
                </a:lnTo>
                <a:lnTo>
                  <a:pt x="1268" y="2330"/>
                </a:lnTo>
                <a:lnTo>
                  <a:pt x="1312" y="2399"/>
                </a:lnTo>
                <a:lnTo>
                  <a:pt x="1470" y="2466"/>
                </a:lnTo>
                <a:lnTo>
                  <a:pt x="1607" y="2443"/>
                </a:lnTo>
                <a:lnTo>
                  <a:pt x="1607" y="2330"/>
                </a:lnTo>
                <a:lnTo>
                  <a:pt x="1742" y="2262"/>
                </a:lnTo>
                <a:lnTo>
                  <a:pt x="1766" y="2171"/>
                </a:lnTo>
                <a:lnTo>
                  <a:pt x="2083" y="2284"/>
                </a:lnTo>
                <a:lnTo>
                  <a:pt x="2241" y="2399"/>
                </a:lnTo>
                <a:lnTo>
                  <a:pt x="2376" y="2308"/>
                </a:lnTo>
                <a:lnTo>
                  <a:pt x="2467" y="2149"/>
                </a:lnTo>
                <a:lnTo>
                  <a:pt x="2580" y="2195"/>
                </a:lnTo>
                <a:lnTo>
                  <a:pt x="2556" y="2104"/>
                </a:lnTo>
                <a:lnTo>
                  <a:pt x="2398" y="2104"/>
                </a:lnTo>
                <a:lnTo>
                  <a:pt x="2398" y="1969"/>
                </a:lnTo>
                <a:lnTo>
                  <a:pt x="2467" y="1924"/>
                </a:lnTo>
                <a:lnTo>
                  <a:pt x="2443" y="1832"/>
                </a:lnTo>
                <a:lnTo>
                  <a:pt x="2354" y="1765"/>
                </a:lnTo>
                <a:lnTo>
                  <a:pt x="2467" y="1585"/>
                </a:lnTo>
                <a:lnTo>
                  <a:pt x="2398" y="1515"/>
                </a:lnTo>
                <a:lnTo>
                  <a:pt x="2534" y="1470"/>
                </a:lnTo>
                <a:lnTo>
                  <a:pt x="2489" y="1357"/>
                </a:lnTo>
                <a:lnTo>
                  <a:pt x="2398" y="1357"/>
                </a:lnTo>
                <a:lnTo>
                  <a:pt x="2309" y="1448"/>
                </a:lnTo>
                <a:lnTo>
                  <a:pt x="2196" y="1448"/>
                </a:lnTo>
                <a:lnTo>
                  <a:pt x="2241" y="1335"/>
                </a:lnTo>
                <a:lnTo>
                  <a:pt x="2330" y="1177"/>
                </a:lnTo>
                <a:lnTo>
                  <a:pt x="2467" y="1109"/>
                </a:lnTo>
                <a:lnTo>
                  <a:pt x="2647" y="1042"/>
                </a:lnTo>
                <a:lnTo>
                  <a:pt x="2647" y="883"/>
                </a:lnTo>
                <a:lnTo>
                  <a:pt x="2784" y="655"/>
                </a:lnTo>
                <a:lnTo>
                  <a:pt x="2556" y="634"/>
                </a:lnTo>
                <a:lnTo>
                  <a:pt x="2422" y="566"/>
                </a:lnTo>
                <a:lnTo>
                  <a:pt x="2285" y="566"/>
                </a:lnTo>
                <a:lnTo>
                  <a:pt x="2217" y="542"/>
                </a:lnTo>
                <a:lnTo>
                  <a:pt x="2126" y="521"/>
                </a:lnTo>
                <a:lnTo>
                  <a:pt x="2083" y="453"/>
                </a:lnTo>
                <a:lnTo>
                  <a:pt x="2059" y="362"/>
                </a:lnTo>
                <a:lnTo>
                  <a:pt x="1992" y="384"/>
                </a:lnTo>
                <a:lnTo>
                  <a:pt x="1924" y="362"/>
                </a:lnTo>
                <a:lnTo>
                  <a:pt x="1924" y="249"/>
                </a:lnTo>
                <a:lnTo>
                  <a:pt x="1833" y="295"/>
                </a:lnTo>
                <a:lnTo>
                  <a:pt x="1766" y="249"/>
                </a:lnTo>
                <a:lnTo>
                  <a:pt x="1766" y="182"/>
                </a:lnTo>
                <a:lnTo>
                  <a:pt x="1698" y="112"/>
                </a:lnTo>
                <a:lnTo>
                  <a:pt x="1653" y="0"/>
                </a:lnTo>
                <a:lnTo>
                  <a:pt x="1583" y="0"/>
                </a:lnTo>
                <a:lnTo>
                  <a:pt x="1470" y="91"/>
                </a:lnTo>
                <a:lnTo>
                  <a:pt x="1427" y="204"/>
                </a:lnTo>
                <a:lnTo>
                  <a:pt x="1223" y="271"/>
                </a:lnTo>
                <a:lnTo>
                  <a:pt x="1019" y="453"/>
                </a:lnTo>
                <a:lnTo>
                  <a:pt x="747" y="453"/>
                </a:lnTo>
                <a:lnTo>
                  <a:pt x="769" y="340"/>
                </a:lnTo>
                <a:lnTo>
                  <a:pt x="634" y="340"/>
                </a:lnTo>
                <a:lnTo>
                  <a:pt x="613" y="430"/>
                </a:lnTo>
                <a:lnTo>
                  <a:pt x="567" y="453"/>
                </a:lnTo>
                <a:lnTo>
                  <a:pt x="680" y="612"/>
                </a:lnTo>
                <a:lnTo>
                  <a:pt x="543" y="588"/>
                </a:lnTo>
                <a:lnTo>
                  <a:pt x="498" y="655"/>
                </a:lnTo>
                <a:lnTo>
                  <a:pt x="409" y="542"/>
                </a:lnTo>
                <a:lnTo>
                  <a:pt x="272" y="634"/>
                </a:lnTo>
                <a:lnTo>
                  <a:pt x="24" y="612"/>
                </a:lnTo>
                <a:lnTo>
                  <a:pt x="24" y="679"/>
                </a:lnTo>
                <a:lnTo>
                  <a:pt x="0" y="768"/>
                </a:lnTo>
                <a:lnTo>
                  <a:pt x="113" y="838"/>
                </a:lnTo>
                <a:lnTo>
                  <a:pt x="204" y="814"/>
                </a:lnTo>
                <a:lnTo>
                  <a:pt x="317" y="951"/>
                </a:lnTo>
                <a:lnTo>
                  <a:pt x="430" y="972"/>
                </a:lnTo>
                <a:lnTo>
                  <a:pt x="543" y="1085"/>
                </a:lnTo>
                <a:lnTo>
                  <a:pt x="522" y="1155"/>
                </a:lnTo>
                <a:lnTo>
                  <a:pt x="567" y="1313"/>
                </a:lnTo>
                <a:lnTo>
                  <a:pt x="726" y="1357"/>
                </a:lnTo>
                <a:lnTo>
                  <a:pt x="747" y="1448"/>
                </a:lnTo>
                <a:lnTo>
                  <a:pt x="726" y="1515"/>
                </a:lnTo>
                <a:lnTo>
                  <a:pt x="769" y="1719"/>
                </a:lnTo>
                <a:lnTo>
                  <a:pt x="726" y="1652"/>
                </a:lnTo>
                <a:lnTo>
                  <a:pt x="680" y="1811"/>
                </a:lnTo>
                <a:lnTo>
                  <a:pt x="680" y="1924"/>
                </a:lnTo>
                <a:lnTo>
                  <a:pt x="543" y="2104"/>
                </a:lnTo>
              </a:path>
            </a:pathLst>
          </a:custGeom>
          <a:solidFill>
            <a:srgbClr val="FFCC99"/>
          </a:solidFill>
          <a:ln w="9360">
            <a:solidFill>
              <a:srgbClr val="01010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4" name="Freeform 9"/>
          <p:cNvSpPr>
            <a:spLocks noChangeArrowheads="1"/>
          </p:cNvSpPr>
          <p:nvPr/>
        </p:nvSpPr>
        <p:spPr bwMode="auto">
          <a:xfrm>
            <a:off x="7254875" y="4945063"/>
            <a:ext cx="190500" cy="128587"/>
          </a:xfrm>
          <a:custGeom>
            <a:avLst/>
            <a:gdLst>
              <a:gd name="T0" fmla="*/ 2147483647 w 610"/>
              <a:gd name="T1" fmla="*/ 2147483647 h 410"/>
              <a:gd name="T2" fmla="*/ 2147483647 w 610"/>
              <a:gd name="T3" fmla="*/ 2147483647 h 410"/>
              <a:gd name="T4" fmla="*/ 2147483647 w 610"/>
              <a:gd name="T5" fmla="*/ 2147483647 h 410"/>
              <a:gd name="T6" fmla="*/ 0 w 610"/>
              <a:gd name="T7" fmla="*/ 2147483647 h 410"/>
              <a:gd name="T8" fmla="*/ 770570006 w 610"/>
              <a:gd name="T9" fmla="*/ 0 h 410"/>
              <a:gd name="T10" fmla="*/ 2147483647 w 610"/>
              <a:gd name="T11" fmla="*/ 1629265176 h 410"/>
              <a:gd name="T12" fmla="*/ 2147483647 w 610"/>
              <a:gd name="T13" fmla="*/ 1629265176 h 410"/>
              <a:gd name="T14" fmla="*/ 2147483647 w 610"/>
              <a:gd name="T15" fmla="*/ 2147483647 h 410"/>
              <a:gd name="T16" fmla="*/ 2147483647 w 610"/>
              <a:gd name="T17" fmla="*/ 2147483647 h 410"/>
              <a:gd name="T18" fmla="*/ 2147483647 w 610"/>
              <a:gd name="T19" fmla="*/ 2147483647 h 410"/>
              <a:gd name="T20" fmla="*/ 2147483647 w 610"/>
              <a:gd name="T21" fmla="*/ 2147483647 h 41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10"/>
              <a:gd name="T34" fmla="*/ 0 h 410"/>
              <a:gd name="T35" fmla="*/ 610 w 610"/>
              <a:gd name="T36" fmla="*/ 410 h 41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10" h="410">
                <a:moveTo>
                  <a:pt x="518" y="409"/>
                </a:moveTo>
                <a:lnTo>
                  <a:pt x="359" y="272"/>
                </a:lnTo>
                <a:lnTo>
                  <a:pt x="225" y="272"/>
                </a:lnTo>
                <a:lnTo>
                  <a:pt x="0" y="92"/>
                </a:lnTo>
                <a:lnTo>
                  <a:pt x="22" y="0"/>
                </a:lnTo>
                <a:lnTo>
                  <a:pt x="292" y="46"/>
                </a:lnTo>
                <a:lnTo>
                  <a:pt x="585" y="46"/>
                </a:lnTo>
                <a:lnTo>
                  <a:pt x="609" y="159"/>
                </a:lnTo>
                <a:lnTo>
                  <a:pt x="564" y="205"/>
                </a:lnTo>
                <a:lnTo>
                  <a:pt x="609" y="272"/>
                </a:lnTo>
                <a:lnTo>
                  <a:pt x="518" y="409"/>
                </a:lnTo>
              </a:path>
            </a:pathLst>
          </a:custGeom>
          <a:solidFill>
            <a:srgbClr val="FFCC99"/>
          </a:solidFill>
          <a:ln w="9360">
            <a:solidFill>
              <a:srgbClr val="01010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" name="Freeform 10"/>
          <p:cNvSpPr>
            <a:spLocks noChangeArrowheads="1"/>
          </p:cNvSpPr>
          <p:nvPr/>
        </p:nvSpPr>
        <p:spPr bwMode="auto">
          <a:xfrm>
            <a:off x="6915150" y="4187825"/>
            <a:ext cx="750888" cy="787400"/>
          </a:xfrm>
          <a:custGeom>
            <a:avLst/>
            <a:gdLst>
              <a:gd name="T0" fmla="*/ 2147483647 w 2398"/>
              <a:gd name="T1" fmla="*/ 2147483647 h 2512"/>
              <a:gd name="T2" fmla="*/ 2147483647 w 2398"/>
              <a:gd name="T3" fmla="*/ 2147483647 h 2512"/>
              <a:gd name="T4" fmla="*/ 2147483647 w 2398"/>
              <a:gd name="T5" fmla="*/ 2147483647 h 2512"/>
              <a:gd name="T6" fmla="*/ 2147483647 w 2398"/>
              <a:gd name="T7" fmla="*/ 2147483647 h 2512"/>
              <a:gd name="T8" fmla="*/ 2147483647 w 2398"/>
              <a:gd name="T9" fmla="*/ 2147483647 h 2512"/>
              <a:gd name="T10" fmla="*/ 2147483647 w 2398"/>
              <a:gd name="T11" fmla="*/ 2147483647 h 2512"/>
              <a:gd name="T12" fmla="*/ 2147483647 w 2398"/>
              <a:gd name="T13" fmla="*/ 2147483647 h 2512"/>
              <a:gd name="T14" fmla="*/ 2147483647 w 2398"/>
              <a:gd name="T15" fmla="*/ 2147483647 h 2512"/>
              <a:gd name="T16" fmla="*/ 2147483647 w 2398"/>
              <a:gd name="T17" fmla="*/ 2147483647 h 2512"/>
              <a:gd name="T18" fmla="*/ 2147483647 w 2398"/>
              <a:gd name="T19" fmla="*/ 2147483647 h 2512"/>
              <a:gd name="T20" fmla="*/ 2147483647 w 2398"/>
              <a:gd name="T21" fmla="*/ 2147483647 h 2512"/>
              <a:gd name="T22" fmla="*/ 2147483647 w 2398"/>
              <a:gd name="T23" fmla="*/ 2147483647 h 2512"/>
              <a:gd name="T24" fmla="*/ 2147483647 w 2398"/>
              <a:gd name="T25" fmla="*/ 2147483647 h 2512"/>
              <a:gd name="T26" fmla="*/ 2147483647 w 2398"/>
              <a:gd name="T27" fmla="*/ 2147483647 h 2512"/>
              <a:gd name="T28" fmla="*/ 2147483647 w 2398"/>
              <a:gd name="T29" fmla="*/ 2147483647 h 2512"/>
              <a:gd name="T30" fmla="*/ 2147483647 w 2398"/>
              <a:gd name="T31" fmla="*/ 2147483647 h 2512"/>
              <a:gd name="T32" fmla="*/ 2147483647 w 2398"/>
              <a:gd name="T33" fmla="*/ 2147483647 h 2512"/>
              <a:gd name="T34" fmla="*/ 2147483647 w 2398"/>
              <a:gd name="T35" fmla="*/ 2147483647 h 2512"/>
              <a:gd name="T36" fmla="*/ 2147483647 w 2398"/>
              <a:gd name="T37" fmla="*/ 2147483647 h 2512"/>
              <a:gd name="T38" fmla="*/ 2147483647 w 2398"/>
              <a:gd name="T39" fmla="*/ 2147483647 h 2512"/>
              <a:gd name="T40" fmla="*/ 2147483647 w 2398"/>
              <a:gd name="T41" fmla="*/ 2147483647 h 2512"/>
              <a:gd name="T42" fmla="*/ 2147483647 w 2398"/>
              <a:gd name="T43" fmla="*/ 2147483647 h 2512"/>
              <a:gd name="T44" fmla="*/ 2147483647 w 2398"/>
              <a:gd name="T45" fmla="*/ 2147483647 h 2512"/>
              <a:gd name="T46" fmla="*/ 2147483647 w 2398"/>
              <a:gd name="T47" fmla="*/ 2147483647 h 2512"/>
              <a:gd name="T48" fmla="*/ 1553715649 w 2398"/>
              <a:gd name="T49" fmla="*/ 2147483647 h 2512"/>
              <a:gd name="T50" fmla="*/ 2147483647 w 2398"/>
              <a:gd name="T51" fmla="*/ 2147483647 h 2512"/>
              <a:gd name="T52" fmla="*/ 0 w 2398"/>
              <a:gd name="T53" fmla="*/ 2147483647 h 2512"/>
              <a:gd name="T54" fmla="*/ 1553715649 w 2398"/>
              <a:gd name="T55" fmla="*/ 2147483647 h 2512"/>
              <a:gd name="T56" fmla="*/ 2147483647 w 2398"/>
              <a:gd name="T57" fmla="*/ 2147483647 h 2512"/>
              <a:gd name="T58" fmla="*/ 2147483647 w 2398"/>
              <a:gd name="T59" fmla="*/ 2147483647 h 2512"/>
              <a:gd name="T60" fmla="*/ 2147483647 w 2398"/>
              <a:gd name="T61" fmla="*/ 2147483647 h 2512"/>
              <a:gd name="T62" fmla="*/ 2147483647 w 2398"/>
              <a:gd name="T63" fmla="*/ 2147483647 h 2512"/>
              <a:gd name="T64" fmla="*/ 2147483647 w 2398"/>
              <a:gd name="T65" fmla="*/ 1557330524 h 251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398"/>
              <a:gd name="T100" fmla="*/ 0 h 2512"/>
              <a:gd name="T101" fmla="*/ 2398 w 2398"/>
              <a:gd name="T102" fmla="*/ 2512 h 251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398" h="2512">
                <a:moveTo>
                  <a:pt x="815" y="0"/>
                </a:moveTo>
                <a:lnTo>
                  <a:pt x="927" y="68"/>
                </a:lnTo>
                <a:lnTo>
                  <a:pt x="1129" y="22"/>
                </a:lnTo>
                <a:lnTo>
                  <a:pt x="1220" y="68"/>
                </a:lnTo>
                <a:lnTo>
                  <a:pt x="1287" y="157"/>
                </a:lnTo>
                <a:lnTo>
                  <a:pt x="1537" y="202"/>
                </a:lnTo>
                <a:lnTo>
                  <a:pt x="1491" y="293"/>
                </a:lnTo>
                <a:lnTo>
                  <a:pt x="1582" y="385"/>
                </a:lnTo>
                <a:lnTo>
                  <a:pt x="1558" y="474"/>
                </a:lnTo>
                <a:lnTo>
                  <a:pt x="1515" y="519"/>
                </a:lnTo>
                <a:lnTo>
                  <a:pt x="1537" y="565"/>
                </a:lnTo>
                <a:lnTo>
                  <a:pt x="1469" y="498"/>
                </a:lnTo>
                <a:lnTo>
                  <a:pt x="1445" y="406"/>
                </a:lnTo>
                <a:lnTo>
                  <a:pt x="1311" y="428"/>
                </a:lnTo>
                <a:lnTo>
                  <a:pt x="1198" y="519"/>
                </a:lnTo>
                <a:lnTo>
                  <a:pt x="1265" y="632"/>
                </a:lnTo>
                <a:lnTo>
                  <a:pt x="1220" y="769"/>
                </a:lnTo>
                <a:lnTo>
                  <a:pt x="1469" y="995"/>
                </a:lnTo>
                <a:lnTo>
                  <a:pt x="1537" y="1242"/>
                </a:lnTo>
                <a:lnTo>
                  <a:pt x="1717" y="1447"/>
                </a:lnTo>
                <a:lnTo>
                  <a:pt x="1943" y="1470"/>
                </a:lnTo>
                <a:lnTo>
                  <a:pt x="1875" y="1583"/>
                </a:lnTo>
                <a:lnTo>
                  <a:pt x="1988" y="1696"/>
                </a:lnTo>
                <a:lnTo>
                  <a:pt x="2171" y="1718"/>
                </a:lnTo>
                <a:lnTo>
                  <a:pt x="2397" y="1968"/>
                </a:lnTo>
                <a:lnTo>
                  <a:pt x="2284" y="2102"/>
                </a:lnTo>
                <a:lnTo>
                  <a:pt x="2171" y="1900"/>
                </a:lnTo>
                <a:lnTo>
                  <a:pt x="2101" y="1831"/>
                </a:lnTo>
                <a:lnTo>
                  <a:pt x="1988" y="1968"/>
                </a:lnTo>
                <a:lnTo>
                  <a:pt x="2079" y="2148"/>
                </a:lnTo>
                <a:lnTo>
                  <a:pt x="2058" y="2285"/>
                </a:lnTo>
                <a:lnTo>
                  <a:pt x="1967" y="2307"/>
                </a:lnTo>
                <a:lnTo>
                  <a:pt x="1943" y="2443"/>
                </a:lnTo>
                <a:lnTo>
                  <a:pt x="1830" y="2511"/>
                </a:lnTo>
                <a:lnTo>
                  <a:pt x="1741" y="2443"/>
                </a:lnTo>
                <a:lnTo>
                  <a:pt x="1875" y="2215"/>
                </a:lnTo>
                <a:lnTo>
                  <a:pt x="1762" y="1968"/>
                </a:lnTo>
                <a:lnTo>
                  <a:pt x="1671" y="1944"/>
                </a:lnTo>
                <a:lnTo>
                  <a:pt x="1604" y="1855"/>
                </a:lnTo>
                <a:lnTo>
                  <a:pt x="1445" y="1672"/>
                </a:lnTo>
                <a:lnTo>
                  <a:pt x="1243" y="1651"/>
                </a:lnTo>
                <a:lnTo>
                  <a:pt x="904" y="1312"/>
                </a:lnTo>
                <a:lnTo>
                  <a:pt x="791" y="1130"/>
                </a:lnTo>
                <a:lnTo>
                  <a:pt x="815" y="1086"/>
                </a:lnTo>
                <a:lnTo>
                  <a:pt x="745" y="949"/>
                </a:lnTo>
                <a:lnTo>
                  <a:pt x="723" y="791"/>
                </a:lnTo>
                <a:lnTo>
                  <a:pt x="452" y="700"/>
                </a:lnTo>
                <a:lnTo>
                  <a:pt x="226" y="882"/>
                </a:lnTo>
                <a:lnTo>
                  <a:pt x="202" y="791"/>
                </a:lnTo>
                <a:lnTo>
                  <a:pt x="44" y="791"/>
                </a:lnTo>
                <a:lnTo>
                  <a:pt x="44" y="656"/>
                </a:lnTo>
                <a:lnTo>
                  <a:pt x="113" y="611"/>
                </a:lnTo>
                <a:lnTo>
                  <a:pt x="89" y="519"/>
                </a:lnTo>
                <a:lnTo>
                  <a:pt x="0" y="452"/>
                </a:lnTo>
                <a:lnTo>
                  <a:pt x="113" y="272"/>
                </a:lnTo>
                <a:lnTo>
                  <a:pt x="44" y="202"/>
                </a:lnTo>
                <a:lnTo>
                  <a:pt x="159" y="157"/>
                </a:lnTo>
                <a:lnTo>
                  <a:pt x="315" y="181"/>
                </a:lnTo>
                <a:lnTo>
                  <a:pt x="361" y="113"/>
                </a:lnTo>
                <a:lnTo>
                  <a:pt x="406" y="226"/>
                </a:lnTo>
                <a:lnTo>
                  <a:pt x="497" y="226"/>
                </a:lnTo>
                <a:lnTo>
                  <a:pt x="519" y="135"/>
                </a:lnTo>
                <a:lnTo>
                  <a:pt x="656" y="202"/>
                </a:lnTo>
                <a:lnTo>
                  <a:pt x="723" y="157"/>
                </a:lnTo>
                <a:lnTo>
                  <a:pt x="678" y="113"/>
                </a:lnTo>
                <a:lnTo>
                  <a:pt x="723" y="44"/>
                </a:lnTo>
                <a:lnTo>
                  <a:pt x="815" y="0"/>
                </a:lnTo>
              </a:path>
            </a:pathLst>
          </a:custGeom>
          <a:solidFill>
            <a:srgbClr val="FFCC99"/>
          </a:solidFill>
          <a:ln w="9360">
            <a:solidFill>
              <a:srgbClr val="01010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6" name="Freeform 11"/>
          <p:cNvSpPr>
            <a:spLocks noChangeArrowheads="1"/>
          </p:cNvSpPr>
          <p:nvPr/>
        </p:nvSpPr>
        <p:spPr bwMode="auto">
          <a:xfrm>
            <a:off x="6915150" y="3394075"/>
            <a:ext cx="585788" cy="758825"/>
          </a:xfrm>
          <a:custGeom>
            <a:avLst/>
            <a:gdLst>
              <a:gd name="T0" fmla="*/ 2147483647 w 1876"/>
              <a:gd name="T1" fmla="*/ 2147483647 h 2419"/>
              <a:gd name="T2" fmla="*/ 2147483647 w 1876"/>
              <a:gd name="T3" fmla="*/ 2147483647 h 2419"/>
              <a:gd name="T4" fmla="*/ 2147483647 w 1876"/>
              <a:gd name="T5" fmla="*/ 2147483647 h 2419"/>
              <a:gd name="T6" fmla="*/ 0 w 1876"/>
              <a:gd name="T7" fmla="*/ 2147483647 h 2419"/>
              <a:gd name="T8" fmla="*/ 0 w 1876"/>
              <a:gd name="T9" fmla="*/ 2147483647 h 2419"/>
              <a:gd name="T10" fmla="*/ 2147483647 w 1876"/>
              <a:gd name="T11" fmla="*/ 2147483647 h 2419"/>
              <a:gd name="T12" fmla="*/ 2147483647 w 1876"/>
              <a:gd name="T13" fmla="*/ 2147483647 h 2419"/>
              <a:gd name="T14" fmla="*/ 2147483647 w 1876"/>
              <a:gd name="T15" fmla="*/ 2147483647 h 2419"/>
              <a:gd name="T16" fmla="*/ 2147483647 w 1876"/>
              <a:gd name="T17" fmla="*/ 2147483647 h 2419"/>
              <a:gd name="T18" fmla="*/ 2147483647 w 1876"/>
              <a:gd name="T19" fmla="*/ 2147483647 h 2419"/>
              <a:gd name="T20" fmla="*/ 2147483647 w 1876"/>
              <a:gd name="T21" fmla="*/ 2147483647 h 2419"/>
              <a:gd name="T22" fmla="*/ 2147483647 w 1876"/>
              <a:gd name="T23" fmla="*/ 2147483647 h 2419"/>
              <a:gd name="T24" fmla="*/ 2147483647 w 1876"/>
              <a:gd name="T25" fmla="*/ 0 h 2419"/>
              <a:gd name="T26" fmla="*/ 2147483647 w 1876"/>
              <a:gd name="T27" fmla="*/ 0 h 2419"/>
              <a:gd name="T28" fmla="*/ 2147483647 w 1876"/>
              <a:gd name="T29" fmla="*/ 2147483647 h 2419"/>
              <a:gd name="T30" fmla="*/ 2147483647 w 1876"/>
              <a:gd name="T31" fmla="*/ 2147483647 h 2419"/>
              <a:gd name="T32" fmla="*/ 2147483647 w 1876"/>
              <a:gd name="T33" fmla="*/ 2147483647 h 2419"/>
              <a:gd name="T34" fmla="*/ 2147483647 w 1876"/>
              <a:gd name="T35" fmla="*/ 2147483647 h 2419"/>
              <a:gd name="T36" fmla="*/ 2147483647 w 1876"/>
              <a:gd name="T37" fmla="*/ 2147483647 h 2419"/>
              <a:gd name="T38" fmla="*/ 2147483647 w 1876"/>
              <a:gd name="T39" fmla="*/ 2147483647 h 2419"/>
              <a:gd name="T40" fmla="*/ 2147483647 w 1876"/>
              <a:gd name="T41" fmla="*/ 2147483647 h 2419"/>
              <a:gd name="T42" fmla="*/ 2147483647 w 1876"/>
              <a:gd name="T43" fmla="*/ 2147483647 h 2419"/>
              <a:gd name="T44" fmla="*/ 2147483647 w 1876"/>
              <a:gd name="T45" fmla="*/ 2147483647 h 2419"/>
              <a:gd name="T46" fmla="*/ 2147483647 w 1876"/>
              <a:gd name="T47" fmla="*/ 2147483647 h 2419"/>
              <a:gd name="T48" fmla="*/ 2147483647 w 1876"/>
              <a:gd name="T49" fmla="*/ 2147483647 h 2419"/>
              <a:gd name="T50" fmla="*/ 2147483647 w 1876"/>
              <a:gd name="T51" fmla="*/ 2147483647 h 2419"/>
              <a:gd name="T52" fmla="*/ 2147483647 w 1876"/>
              <a:gd name="T53" fmla="*/ 2147483647 h 2419"/>
              <a:gd name="T54" fmla="*/ 2147483647 w 1876"/>
              <a:gd name="T55" fmla="*/ 2147483647 h 2419"/>
              <a:gd name="T56" fmla="*/ 2147483647 w 1876"/>
              <a:gd name="T57" fmla="*/ 2147483647 h 2419"/>
              <a:gd name="T58" fmla="*/ 2147483647 w 1876"/>
              <a:gd name="T59" fmla="*/ 2147483647 h 2419"/>
              <a:gd name="T60" fmla="*/ 2147483647 w 1876"/>
              <a:gd name="T61" fmla="*/ 2147483647 h 2419"/>
              <a:gd name="T62" fmla="*/ 2147483647 w 1876"/>
              <a:gd name="T63" fmla="*/ 2147483647 h 241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876"/>
              <a:gd name="T97" fmla="*/ 0 h 2419"/>
              <a:gd name="T98" fmla="*/ 1876 w 1876"/>
              <a:gd name="T99" fmla="*/ 2419 h 241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876" h="2419">
                <a:moveTo>
                  <a:pt x="293" y="2262"/>
                </a:moveTo>
                <a:lnTo>
                  <a:pt x="293" y="2103"/>
                </a:lnTo>
                <a:lnTo>
                  <a:pt x="430" y="1875"/>
                </a:lnTo>
                <a:lnTo>
                  <a:pt x="202" y="1854"/>
                </a:lnTo>
                <a:lnTo>
                  <a:pt x="68" y="1786"/>
                </a:lnTo>
                <a:lnTo>
                  <a:pt x="68" y="1673"/>
                </a:lnTo>
                <a:lnTo>
                  <a:pt x="68" y="1560"/>
                </a:lnTo>
                <a:lnTo>
                  <a:pt x="0" y="1491"/>
                </a:lnTo>
                <a:lnTo>
                  <a:pt x="22" y="1378"/>
                </a:lnTo>
                <a:lnTo>
                  <a:pt x="0" y="1265"/>
                </a:lnTo>
                <a:lnTo>
                  <a:pt x="44" y="1198"/>
                </a:lnTo>
                <a:lnTo>
                  <a:pt x="68" y="1085"/>
                </a:lnTo>
                <a:lnTo>
                  <a:pt x="180" y="1061"/>
                </a:lnTo>
                <a:lnTo>
                  <a:pt x="226" y="926"/>
                </a:lnTo>
                <a:lnTo>
                  <a:pt x="159" y="881"/>
                </a:lnTo>
                <a:lnTo>
                  <a:pt x="202" y="790"/>
                </a:lnTo>
                <a:lnTo>
                  <a:pt x="248" y="722"/>
                </a:lnTo>
                <a:lnTo>
                  <a:pt x="293" y="588"/>
                </a:lnTo>
                <a:lnTo>
                  <a:pt x="361" y="429"/>
                </a:lnTo>
                <a:lnTo>
                  <a:pt x="678" y="405"/>
                </a:lnTo>
                <a:lnTo>
                  <a:pt x="858" y="451"/>
                </a:lnTo>
                <a:lnTo>
                  <a:pt x="656" y="316"/>
                </a:lnTo>
                <a:lnTo>
                  <a:pt x="702" y="203"/>
                </a:lnTo>
                <a:lnTo>
                  <a:pt x="656" y="91"/>
                </a:lnTo>
                <a:lnTo>
                  <a:pt x="632" y="0"/>
                </a:lnTo>
                <a:lnTo>
                  <a:pt x="702" y="0"/>
                </a:lnTo>
                <a:lnTo>
                  <a:pt x="791" y="22"/>
                </a:lnTo>
                <a:lnTo>
                  <a:pt x="882" y="0"/>
                </a:lnTo>
                <a:lnTo>
                  <a:pt x="949" y="203"/>
                </a:lnTo>
                <a:lnTo>
                  <a:pt x="1152" y="225"/>
                </a:lnTo>
                <a:lnTo>
                  <a:pt x="1108" y="338"/>
                </a:lnTo>
                <a:lnTo>
                  <a:pt x="1469" y="225"/>
                </a:lnTo>
                <a:lnTo>
                  <a:pt x="1671" y="338"/>
                </a:lnTo>
                <a:lnTo>
                  <a:pt x="1650" y="496"/>
                </a:lnTo>
                <a:lnTo>
                  <a:pt x="1875" y="542"/>
                </a:lnTo>
                <a:lnTo>
                  <a:pt x="1854" y="701"/>
                </a:lnTo>
                <a:lnTo>
                  <a:pt x="1784" y="813"/>
                </a:lnTo>
                <a:lnTo>
                  <a:pt x="1854" y="948"/>
                </a:lnTo>
                <a:lnTo>
                  <a:pt x="1808" y="1039"/>
                </a:lnTo>
                <a:lnTo>
                  <a:pt x="1854" y="1198"/>
                </a:lnTo>
                <a:lnTo>
                  <a:pt x="1854" y="1332"/>
                </a:lnTo>
                <a:lnTo>
                  <a:pt x="1830" y="1515"/>
                </a:lnTo>
                <a:lnTo>
                  <a:pt x="1671" y="1582"/>
                </a:lnTo>
                <a:lnTo>
                  <a:pt x="1424" y="1695"/>
                </a:lnTo>
                <a:lnTo>
                  <a:pt x="1469" y="1786"/>
                </a:lnTo>
                <a:lnTo>
                  <a:pt x="1491" y="1899"/>
                </a:lnTo>
                <a:lnTo>
                  <a:pt x="1582" y="2012"/>
                </a:lnTo>
                <a:lnTo>
                  <a:pt x="1558" y="2058"/>
                </a:lnTo>
                <a:lnTo>
                  <a:pt x="1491" y="2058"/>
                </a:lnTo>
                <a:lnTo>
                  <a:pt x="1333" y="2238"/>
                </a:lnTo>
                <a:lnTo>
                  <a:pt x="1356" y="2329"/>
                </a:lnTo>
                <a:lnTo>
                  <a:pt x="1400" y="2351"/>
                </a:lnTo>
                <a:lnTo>
                  <a:pt x="1378" y="2418"/>
                </a:lnTo>
                <a:lnTo>
                  <a:pt x="1287" y="2418"/>
                </a:lnTo>
                <a:lnTo>
                  <a:pt x="1174" y="2305"/>
                </a:lnTo>
                <a:lnTo>
                  <a:pt x="1108" y="2351"/>
                </a:lnTo>
                <a:lnTo>
                  <a:pt x="973" y="2375"/>
                </a:lnTo>
                <a:lnTo>
                  <a:pt x="904" y="2329"/>
                </a:lnTo>
                <a:lnTo>
                  <a:pt x="836" y="2418"/>
                </a:lnTo>
                <a:lnTo>
                  <a:pt x="815" y="2375"/>
                </a:lnTo>
                <a:lnTo>
                  <a:pt x="702" y="2375"/>
                </a:lnTo>
                <a:lnTo>
                  <a:pt x="656" y="2284"/>
                </a:lnTo>
                <a:lnTo>
                  <a:pt x="474" y="2305"/>
                </a:lnTo>
                <a:lnTo>
                  <a:pt x="293" y="2262"/>
                </a:lnTo>
              </a:path>
            </a:pathLst>
          </a:custGeom>
          <a:solidFill>
            <a:srgbClr val="FFCC99"/>
          </a:solidFill>
          <a:ln w="9360">
            <a:solidFill>
              <a:srgbClr val="01010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" name="Freeform 12"/>
          <p:cNvSpPr>
            <a:spLocks noChangeArrowheads="1"/>
          </p:cNvSpPr>
          <p:nvPr/>
        </p:nvSpPr>
        <p:spPr bwMode="auto">
          <a:xfrm>
            <a:off x="6735763" y="3543300"/>
            <a:ext cx="269875" cy="282575"/>
          </a:xfrm>
          <a:custGeom>
            <a:avLst/>
            <a:gdLst>
              <a:gd name="T0" fmla="*/ 2147483647 w 861"/>
              <a:gd name="T1" fmla="*/ 2147483647 h 904"/>
              <a:gd name="T2" fmla="*/ 2147483647 w 861"/>
              <a:gd name="T3" fmla="*/ 2147483647 h 904"/>
              <a:gd name="T4" fmla="*/ 2147483647 w 861"/>
              <a:gd name="T5" fmla="*/ 2147483647 h 904"/>
              <a:gd name="T6" fmla="*/ 2147483647 w 861"/>
              <a:gd name="T7" fmla="*/ 2147483647 h 904"/>
              <a:gd name="T8" fmla="*/ 2147483647 w 861"/>
              <a:gd name="T9" fmla="*/ 2147483647 h 904"/>
              <a:gd name="T10" fmla="*/ 2147483647 w 861"/>
              <a:gd name="T11" fmla="*/ 2147483647 h 904"/>
              <a:gd name="T12" fmla="*/ 2147483647 w 861"/>
              <a:gd name="T13" fmla="*/ 2147483647 h 904"/>
              <a:gd name="T14" fmla="*/ 2147483647 w 861"/>
              <a:gd name="T15" fmla="*/ 2147483647 h 904"/>
              <a:gd name="T16" fmla="*/ 2147483647 w 861"/>
              <a:gd name="T17" fmla="*/ 2147483647 h 904"/>
              <a:gd name="T18" fmla="*/ 2147483647 w 861"/>
              <a:gd name="T19" fmla="*/ 2147483647 h 904"/>
              <a:gd name="T20" fmla="*/ 2147483647 w 861"/>
              <a:gd name="T21" fmla="*/ 2147483647 h 904"/>
              <a:gd name="T22" fmla="*/ 2147483647 w 861"/>
              <a:gd name="T23" fmla="*/ 2147483647 h 904"/>
              <a:gd name="T24" fmla="*/ 2147483647 w 861"/>
              <a:gd name="T25" fmla="*/ 2147483647 h 904"/>
              <a:gd name="T26" fmla="*/ 2147483647 w 861"/>
              <a:gd name="T27" fmla="*/ 2147483647 h 904"/>
              <a:gd name="T28" fmla="*/ 2147483647 w 861"/>
              <a:gd name="T29" fmla="*/ 2147483647 h 904"/>
              <a:gd name="T30" fmla="*/ 2147483647 w 861"/>
              <a:gd name="T31" fmla="*/ 2147483647 h 904"/>
              <a:gd name="T32" fmla="*/ 2147483647 w 861"/>
              <a:gd name="T33" fmla="*/ 2147483647 h 904"/>
              <a:gd name="T34" fmla="*/ 2147483647 w 861"/>
              <a:gd name="T35" fmla="*/ 2147483647 h 904"/>
              <a:gd name="T36" fmla="*/ 2147483647 w 861"/>
              <a:gd name="T37" fmla="*/ 2147483647 h 904"/>
              <a:gd name="T38" fmla="*/ 2147483647 w 861"/>
              <a:gd name="T39" fmla="*/ 2147483647 h 904"/>
              <a:gd name="T40" fmla="*/ 2147483647 w 861"/>
              <a:gd name="T41" fmla="*/ 2147483647 h 904"/>
              <a:gd name="T42" fmla="*/ 2147483647 w 861"/>
              <a:gd name="T43" fmla="*/ 2147483647 h 904"/>
              <a:gd name="T44" fmla="*/ 2147483647 w 861"/>
              <a:gd name="T45" fmla="*/ 0 h 904"/>
              <a:gd name="T46" fmla="*/ 2147483647 w 861"/>
              <a:gd name="T47" fmla="*/ 2147483647 h 904"/>
              <a:gd name="T48" fmla="*/ 2147483647 w 861"/>
              <a:gd name="T49" fmla="*/ 2147483647 h 904"/>
              <a:gd name="T50" fmla="*/ 2147483647 w 861"/>
              <a:gd name="T51" fmla="*/ 2147483647 h 904"/>
              <a:gd name="T52" fmla="*/ 2147483647 w 861"/>
              <a:gd name="T53" fmla="*/ 2147483647 h 904"/>
              <a:gd name="T54" fmla="*/ 2147483647 w 861"/>
              <a:gd name="T55" fmla="*/ 2147483647 h 904"/>
              <a:gd name="T56" fmla="*/ 2147483647 w 861"/>
              <a:gd name="T57" fmla="*/ 2147483647 h 904"/>
              <a:gd name="T58" fmla="*/ 2147483647 w 861"/>
              <a:gd name="T59" fmla="*/ 2147483647 h 904"/>
              <a:gd name="T60" fmla="*/ 2147483647 w 861"/>
              <a:gd name="T61" fmla="*/ 2147483647 h 904"/>
              <a:gd name="T62" fmla="*/ 2147483647 w 861"/>
              <a:gd name="T63" fmla="*/ 2147483647 h 904"/>
              <a:gd name="T64" fmla="*/ 2147483647 w 861"/>
              <a:gd name="T65" fmla="*/ 2147483647 h 904"/>
              <a:gd name="T66" fmla="*/ 2147483647 w 861"/>
              <a:gd name="T67" fmla="*/ 2147483647 h 904"/>
              <a:gd name="T68" fmla="*/ 2147483647 w 861"/>
              <a:gd name="T69" fmla="*/ 2147483647 h 904"/>
              <a:gd name="T70" fmla="*/ 2147483647 w 861"/>
              <a:gd name="T71" fmla="*/ 2147483647 h 904"/>
              <a:gd name="T72" fmla="*/ 2147483647 w 861"/>
              <a:gd name="T73" fmla="*/ 2147483647 h 904"/>
              <a:gd name="T74" fmla="*/ 2147483647 w 861"/>
              <a:gd name="T75" fmla="*/ 2147483647 h 904"/>
              <a:gd name="T76" fmla="*/ 2147483647 w 861"/>
              <a:gd name="T77" fmla="*/ 2147483647 h 904"/>
              <a:gd name="T78" fmla="*/ 2147483647 w 861"/>
              <a:gd name="T79" fmla="*/ 2147483647 h 904"/>
              <a:gd name="T80" fmla="*/ 2147483647 w 861"/>
              <a:gd name="T81" fmla="*/ 2147483647 h 904"/>
              <a:gd name="T82" fmla="*/ 2147483647 w 861"/>
              <a:gd name="T83" fmla="*/ 2147483647 h 904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861"/>
              <a:gd name="T127" fmla="*/ 0 h 904"/>
              <a:gd name="T128" fmla="*/ 861 w 861"/>
              <a:gd name="T129" fmla="*/ 904 h 904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861" h="904">
                <a:moveTo>
                  <a:pt x="318" y="656"/>
                </a:moveTo>
                <a:lnTo>
                  <a:pt x="318" y="656"/>
                </a:lnTo>
                <a:lnTo>
                  <a:pt x="159" y="745"/>
                </a:lnTo>
                <a:lnTo>
                  <a:pt x="0" y="677"/>
                </a:lnTo>
                <a:lnTo>
                  <a:pt x="113" y="768"/>
                </a:lnTo>
                <a:lnTo>
                  <a:pt x="318" y="723"/>
                </a:lnTo>
                <a:lnTo>
                  <a:pt x="475" y="782"/>
                </a:lnTo>
                <a:lnTo>
                  <a:pt x="495" y="789"/>
                </a:lnTo>
                <a:lnTo>
                  <a:pt x="497" y="790"/>
                </a:lnTo>
                <a:lnTo>
                  <a:pt x="498" y="790"/>
                </a:lnTo>
                <a:lnTo>
                  <a:pt x="519" y="889"/>
                </a:lnTo>
                <a:lnTo>
                  <a:pt x="521" y="902"/>
                </a:lnTo>
                <a:lnTo>
                  <a:pt x="522" y="903"/>
                </a:lnTo>
                <a:lnTo>
                  <a:pt x="589" y="903"/>
                </a:lnTo>
                <a:lnTo>
                  <a:pt x="569" y="805"/>
                </a:lnTo>
                <a:lnTo>
                  <a:pt x="567" y="792"/>
                </a:lnTo>
                <a:lnTo>
                  <a:pt x="567" y="791"/>
                </a:lnTo>
                <a:lnTo>
                  <a:pt x="567" y="790"/>
                </a:lnTo>
                <a:lnTo>
                  <a:pt x="605" y="732"/>
                </a:lnTo>
                <a:lnTo>
                  <a:pt x="610" y="724"/>
                </a:lnTo>
                <a:lnTo>
                  <a:pt x="611" y="724"/>
                </a:lnTo>
                <a:lnTo>
                  <a:pt x="611" y="723"/>
                </a:lnTo>
                <a:lnTo>
                  <a:pt x="632" y="625"/>
                </a:lnTo>
                <a:lnTo>
                  <a:pt x="634" y="612"/>
                </a:lnTo>
                <a:lnTo>
                  <a:pt x="635" y="611"/>
                </a:lnTo>
                <a:lnTo>
                  <a:pt x="635" y="610"/>
                </a:lnTo>
                <a:lnTo>
                  <a:pt x="733" y="589"/>
                </a:lnTo>
                <a:lnTo>
                  <a:pt x="745" y="587"/>
                </a:lnTo>
                <a:lnTo>
                  <a:pt x="746" y="586"/>
                </a:lnTo>
                <a:lnTo>
                  <a:pt x="747" y="586"/>
                </a:lnTo>
                <a:lnTo>
                  <a:pt x="793" y="451"/>
                </a:lnTo>
                <a:lnTo>
                  <a:pt x="726" y="406"/>
                </a:lnTo>
                <a:lnTo>
                  <a:pt x="769" y="315"/>
                </a:lnTo>
                <a:lnTo>
                  <a:pt x="815" y="247"/>
                </a:lnTo>
                <a:lnTo>
                  <a:pt x="860" y="113"/>
                </a:lnTo>
                <a:lnTo>
                  <a:pt x="815" y="0"/>
                </a:lnTo>
                <a:lnTo>
                  <a:pt x="656" y="21"/>
                </a:lnTo>
                <a:lnTo>
                  <a:pt x="498" y="134"/>
                </a:lnTo>
                <a:lnTo>
                  <a:pt x="399" y="194"/>
                </a:lnTo>
                <a:lnTo>
                  <a:pt x="386" y="201"/>
                </a:lnTo>
                <a:lnTo>
                  <a:pt x="385" y="202"/>
                </a:lnTo>
                <a:lnTo>
                  <a:pt x="363" y="338"/>
                </a:lnTo>
                <a:lnTo>
                  <a:pt x="522" y="497"/>
                </a:lnTo>
                <a:lnTo>
                  <a:pt x="385" y="564"/>
                </a:lnTo>
                <a:lnTo>
                  <a:pt x="385" y="543"/>
                </a:lnTo>
                <a:lnTo>
                  <a:pt x="424" y="482"/>
                </a:lnTo>
                <a:lnTo>
                  <a:pt x="429" y="475"/>
                </a:lnTo>
                <a:lnTo>
                  <a:pt x="430" y="474"/>
                </a:lnTo>
                <a:lnTo>
                  <a:pt x="430" y="473"/>
                </a:lnTo>
                <a:lnTo>
                  <a:pt x="332" y="375"/>
                </a:lnTo>
                <a:lnTo>
                  <a:pt x="319" y="362"/>
                </a:lnTo>
                <a:lnTo>
                  <a:pt x="318" y="361"/>
                </a:lnTo>
                <a:lnTo>
                  <a:pt x="318" y="360"/>
                </a:lnTo>
                <a:lnTo>
                  <a:pt x="183" y="497"/>
                </a:lnTo>
                <a:lnTo>
                  <a:pt x="319" y="556"/>
                </a:lnTo>
                <a:lnTo>
                  <a:pt x="336" y="563"/>
                </a:lnTo>
                <a:lnTo>
                  <a:pt x="338" y="564"/>
                </a:lnTo>
                <a:lnTo>
                  <a:pt x="339" y="564"/>
                </a:lnTo>
                <a:lnTo>
                  <a:pt x="339" y="586"/>
                </a:lnTo>
                <a:lnTo>
                  <a:pt x="226" y="564"/>
                </a:lnTo>
                <a:lnTo>
                  <a:pt x="306" y="624"/>
                </a:lnTo>
                <a:lnTo>
                  <a:pt x="316" y="631"/>
                </a:lnTo>
                <a:lnTo>
                  <a:pt x="317" y="632"/>
                </a:lnTo>
                <a:lnTo>
                  <a:pt x="318" y="632"/>
                </a:lnTo>
                <a:lnTo>
                  <a:pt x="318" y="656"/>
                </a:lnTo>
              </a:path>
            </a:pathLst>
          </a:custGeom>
          <a:solidFill>
            <a:srgbClr val="FFCC99"/>
          </a:solidFill>
          <a:ln w="9360">
            <a:solidFill>
              <a:srgbClr val="01010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Freeform 13"/>
          <p:cNvSpPr>
            <a:spLocks noChangeArrowheads="1"/>
          </p:cNvSpPr>
          <p:nvPr/>
        </p:nvSpPr>
        <p:spPr bwMode="auto">
          <a:xfrm>
            <a:off x="6694488" y="3754438"/>
            <a:ext cx="227012" cy="192087"/>
          </a:xfrm>
          <a:custGeom>
            <a:avLst/>
            <a:gdLst>
              <a:gd name="T0" fmla="*/ 2147483647 w 724"/>
              <a:gd name="T1" fmla="*/ 2147483647 h 611"/>
              <a:gd name="T2" fmla="*/ 2147483647 w 724"/>
              <a:gd name="T3" fmla="*/ 2147483647 h 611"/>
              <a:gd name="T4" fmla="*/ 2147483647 w 724"/>
              <a:gd name="T5" fmla="*/ 2147483647 h 611"/>
              <a:gd name="T6" fmla="*/ 2147483647 w 724"/>
              <a:gd name="T7" fmla="*/ 1641955876 h 611"/>
              <a:gd name="T8" fmla="*/ 2147483647 w 724"/>
              <a:gd name="T9" fmla="*/ 2147483647 h 611"/>
              <a:gd name="T10" fmla="*/ 2147483647 w 724"/>
              <a:gd name="T11" fmla="*/ 0 h 611"/>
              <a:gd name="T12" fmla="*/ 0 w 724"/>
              <a:gd name="T13" fmla="*/ 2147483647 h 611"/>
              <a:gd name="T14" fmla="*/ 1590935305 w 724"/>
              <a:gd name="T15" fmla="*/ 2147483647 h 611"/>
              <a:gd name="T16" fmla="*/ 2147483647 w 724"/>
              <a:gd name="T17" fmla="*/ 2147483647 h 611"/>
              <a:gd name="T18" fmla="*/ 2147483647 w 724"/>
              <a:gd name="T19" fmla="*/ 2147483647 h 611"/>
              <a:gd name="T20" fmla="*/ 2147483647 w 724"/>
              <a:gd name="T21" fmla="*/ 2147483647 h 611"/>
              <a:gd name="T22" fmla="*/ 2147483647 w 724"/>
              <a:gd name="T23" fmla="*/ 2147483647 h 611"/>
              <a:gd name="T24" fmla="*/ 2147483647 w 724"/>
              <a:gd name="T25" fmla="*/ 2147483647 h 611"/>
              <a:gd name="T26" fmla="*/ 2147483647 w 724"/>
              <a:gd name="T27" fmla="*/ 2147483647 h 611"/>
              <a:gd name="T28" fmla="*/ 2147483647 w 724"/>
              <a:gd name="T29" fmla="*/ 2147483647 h 611"/>
              <a:gd name="T30" fmla="*/ 2147483647 w 724"/>
              <a:gd name="T31" fmla="*/ 2147483647 h 611"/>
              <a:gd name="T32" fmla="*/ 2147483647 w 724"/>
              <a:gd name="T33" fmla="*/ 2147483647 h 611"/>
              <a:gd name="T34" fmla="*/ 2147483647 w 724"/>
              <a:gd name="T35" fmla="*/ 2147483647 h 611"/>
              <a:gd name="T36" fmla="*/ 2147483647 w 724"/>
              <a:gd name="T37" fmla="*/ 2147483647 h 611"/>
              <a:gd name="T38" fmla="*/ 2147483647 w 724"/>
              <a:gd name="T39" fmla="*/ 2147483647 h 611"/>
              <a:gd name="T40" fmla="*/ 2147483647 w 724"/>
              <a:gd name="T41" fmla="*/ 2147483647 h 6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24"/>
              <a:gd name="T64" fmla="*/ 0 h 611"/>
              <a:gd name="T65" fmla="*/ 724 w 724"/>
              <a:gd name="T66" fmla="*/ 611 h 611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24" h="611">
                <a:moveTo>
                  <a:pt x="723" y="226"/>
                </a:moveTo>
                <a:lnTo>
                  <a:pt x="656" y="226"/>
                </a:lnTo>
                <a:lnTo>
                  <a:pt x="632" y="113"/>
                </a:lnTo>
                <a:lnTo>
                  <a:pt x="452" y="46"/>
                </a:lnTo>
                <a:lnTo>
                  <a:pt x="247" y="91"/>
                </a:lnTo>
                <a:lnTo>
                  <a:pt x="134" y="0"/>
                </a:lnTo>
                <a:lnTo>
                  <a:pt x="0" y="68"/>
                </a:lnTo>
                <a:lnTo>
                  <a:pt x="45" y="180"/>
                </a:lnTo>
                <a:lnTo>
                  <a:pt x="113" y="250"/>
                </a:lnTo>
                <a:lnTo>
                  <a:pt x="113" y="317"/>
                </a:lnTo>
                <a:lnTo>
                  <a:pt x="180" y="363"/>
                </a:lnTo>
                <a:lnTo>
                  <a:pt x="271" y="317"/>
                </a:lnTo>
                <a:lnTo>
                  <a:pt x="271" y="430"/>
                </a:lnTo>
                <a:lnTo>
                  <a:pt x="339" y="452"/>
                </a:lnTo>
                <a:lnTo>
                  <a:pt x="406" y="430"/>
                </a:lnTo>
                <a:lnTo>
                  <a:pt x="430" y="521"/>
                </a:lnTo>
                <a:lnTo>
                  <a:pt x="473" y="589"/>
                </a:lnTo>
                <a:lnTo>
                  <a:pt x="564" y="610"/>
                </a:lnTo>
                <a:lnTo>
                  <a:pt x="564" y="521"/>
                </a:lnTo>
                <a:lnTo>
                  <a:pt x="701" y="339"/>
                </a:lnTo>
                <a:lnTo>
                  <a:pt x="723" y="226"/>
                </a:lnTo>
              </a:path>
            </a:pathLst>
          </a:custGeom>
          <a:solidFill>
            <a:srgbClr val="FFCC99"/>
          </a:solidFill>
          <a:ln w="9360">
            <a:solidFill>
              <a:srgbClr val="01010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Freeform 14"/>
          <p:cNvSpPr>
            <a:spLocks noChangeArrowheads="1"/>
          </p:cNvSpPr>
          <p:nvPr/>
        </p:nvSpPr>
        <p:spPr bwMode="auto">
          <a:xfrm>
            <a:off x="6864350" y="4102100"/>
            <a:ext cx="276225" cy="157163"/>
          </a:xfrm>
          <a:custGeom>
            <a:avLst/>
            <a:gdLst>
              <a:gd name="T0" fmla="*/ 2147483647 w 882"/>
              <a:gd name="T1" fmla="*/ 0 h 498"/>
              <a:gd name="T2" fmla="*/ 2147483647 w 882"/>
              <a:gd name="T3" fmla="*/ 2147483647 h 498"/>
              <a:gd name="T4" fmla="*/ 2147483647 w 882"/>
              <a:gd name="T5" fmla="*/ 2147483647 h 498"/>
              <a:gd name="T6" fmla="*/ 1588827596 w 882"/>
              <a:gd name="T7" fmla="*/ 2147483647 h 498"/>
              <a:gd name="T8" fmla="*/ 0 w 882"/>
              <a:gd name="T9" fmla="*/ 2147483647 h 498"/>
              <a:gd name="T10" fmla="*/ 2147483647 w 882"/>
              <a:gd name="T11" fmla="*/ 2147483647 h 498"/>
              <a:gd name="T12" fmla="*/ 2147483647 w 882"/>
              <a:gd name="T13" fmla="*/ 2147483647 h 498"/>
              <a:gd name="T14" fmla="*/ 2147483647 w 882"/>
              <a:gd name="T15" fmla="*/ 2147483647 h 498"/>
              <a:gd name="T16" fmla="*/ 2147483647 w 882"/>
              <a:gd name="T17" fmla="*/ 2147483647 h 498"/>
              <a:gd name="T18" fmla="*/ 2147483647 w 882"/>
              <a:gd name="T19" fmla="*/ 2147483647 h 498"/>
              <a:gd name="T20" fmla="*/ 2147483647 w 882"/>
              <a:gd name="T21" fmla="*/ 2147483647 h 498"/>
              <a:gd name="T22" fmla="*/ 2147483647 w 882"/>
              <a:gd name="T23" fmla="*/ 2147483647 h 498"/>
              <a:gd name="T24" fmla="*/ 2147483647 w 882"/>
              <a:gd name="T25" fmla="*/ 2147483647 h 498"/>
              <a:gd name="T26" fmla="*/ 2147483647 w 882"/>
              <a:gd name="T27" fmla="*/ 2147483647 h 498"/>
              <a:gd name="T28" fmla="*/ 2147483647 w 882"/>
              <a:gd name="T29" fmla="*/ 2147483647 h 498"/>
              <a:gd name="T30" fmla="*/ 2147483647 w 882"/>
              <a:gd name="T31" fmla="*/ 2147483647 h 498"/>
              <a:gd name="T32" fmla="*/ 2147483647 w 882"/>
              <a:gd name="T33" fmla="*/ 2147483647 h 498"/>
              <a:gd name="T34" fmla="*/ 2147483647 w 882"/>
              <a:gd name="T35" fmla="*/ 2147483647 h 498"/>
              <a:gd name="T36" fmla="*/ 2147483647 w 882"/>
              <a:gd name="T37" fmla="*/ 2147483647 h 498"/>
              <a:gd name="T38" fmla="*/ 2147483647 w 882"/>
              <a:gd name="T39" fmla="*/ 2147483647 h 498"/>
              <a:gd name="T40" fmla="*/ 2147483647 w 882"/>
              <a:gd name="T41" fmla="*/ 789298586 h 498"/>
              <a:gd name="T42" fmla="*/ 2147483647 w 882"/>
              <a:gd name="T43" fmla="*/ 1542642832 h 498"/>
              <a:gd name="T44" fmla="*/ 2147483647 w 882"/>
              <a:gd name="T45" fmla="*/ 0 h 49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882"/>
              <a:gd name="T70" fmla="*/ 0 h 498"/>
              <a:gd name="T71" fmla="*/ 882 w 882"/>
              <a:gd name="T72" fmla="*/ 498 h 49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882" h="498">
                <a:moveTo>
                  <a:pt x="451" y="0"/>
                </a:moveTo>
                <a:lnTo>
                  <a:pt x="271" y="67"/>
                </a:lnTo>
                <a:lnTo>
                  <a:pt x="134" y="135"/>
                </a:lnTo>
                <a:lnTo>
                  <a:pt x="45" y="293"/>
                </a:lnTo>
                <a:lnTo>
                  <a:pt x="0" y="406"/>
                </a:lnTo>
                <a:lnTo>
                  <a:pt x="113" y="406"/>
                </a:lnTo>
                <a:lnTo>
                  <a:pt x="202" y="315"/>
                </a:lnTo>
                <a:lnTo>
                  <a:pt x="293" y="315"/>
                </a:lnTo>
                <a:lnTo>
                  <a:pt x="338" y="428"/>
                </a:lnTo>
                <a:lnTo>
                  <a:pt x="473" y="452"/>
                </a:lnTo>
                <a:lnTo>
                  <a:pt x="519" y="384"/>
                </a:lnTo>
                <a:lnTo>
                  <a:pt x="564" y="497"/>
                </a:lnTo>
                <a:lnTo>
                  <a:pt x="655" y="497"/>
                </a:lnTo>
                <a:lnTo>
                  <a:pt x="677" y="406"/>
                </a:lnTo>
                <a:lnTo>
                  <a:pt x="814" y="473"/>
                </a:lnTo>
                <a:lnTo>
                  <a:pt x="881" y="428"/>
                </a:lnTo>
                <a:lnTo>
                  <a:pt x="836" y="384"/>
                </a:lnTo>
                <a:lnTo>
                  <a:pt x="881" y="315"/>
                </a:lnTo>
                <a:lnTo>
                  <a:pt x="768" y="226"/>
                </a:lnTo>
                <a:lnTo>
                  <a:pt x="860" y="113"/>
                </a:lnTo>
                <a:lnTo>
                  <a:pt x="814" y="22"/>
                </a:lnTo>
                <a:lnTo>
                  <a:pt x="632" y="43"/>
                </a:lnTo>
                <a:lnTo>
                  <a:pt x="451" y="0"/>
                </a:lnTo>
              </a:path>
            </a:pathLst>
          </a:custGeom>
          <a:solidFill>
            <a:srgbClr val="FFCC99"/>
          </a:solidFill>
          <a:ln w="9360">
            <a:solidFill>
              <a:srgbClr val="01010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0" name="Freeform 15"/>
          <p:cNvSpPr>
            <a:spLocks noChangeArrowheads="1"/>
          </p:cNvSpPr>
          <p:nvPr/>
        </p:nvSpPr>
        <p:spPr bwMode="auto">
          <a:xfrm>
            <a:off x="7105650" y="4024313"/>
            <a:ext cx="515938" cy="247650"/>
          </a:xfrm>
          <a:custGeom>
            <a:avLst/>
            <a:gdLst>
              <a:gd name="T0" fmla="*/ 2147483647 w 1651"/>
              <a:gd name="T1" fmla="*/ 2147483647 h 794"/>
              <a:gd name="T2" fmla="*/ 2147483647 w 1651"/>
              <a:gd name="T3" fmla="*/ 2147483647 h 794"/>
              <a:gd name="T4" fmla="*/ 2147483647 w 1651"/>
              <a:gd name="T5" fmla="*/ 2147483647 h 794"/>
              <a:gd name="T6" fmla="*/ 2147483647 w 1651"/>
              <a:gd name="T7" fmla="*/ 2147483647 h 794"/>
              <a:gd name="T8" fmla="*/ 2147483647 w 1651"/>
              <a:gd name="T9" fmla="*/ 2147483647 h 794"/>
              <a:gd name="T10" fmla="*/ 2147483647 w 1651"/>
              <a:gd name="T11" fmla="*/ 2147483647 h 794"/>
              <a:gd name="T12" fmla="*/ 2147483647 w 1651"/>
              <a:gd name="T13" fmla="*/ 2147483647 h 794"/>
              <a:gd name="T14" fmla="*/ 0 w 1651"/>
              <a:gd name="T15" fmla="*/ 2147483647 h 794"/>
              <a:gd name="T16" fmla="*/ 2147483647 w 1651"/>
              <a:gd name="T17" fmla="*/ 2147483647 h 794"/>
              <a:gd name="T18" fmla="*/ 2147483647 w 1651"/>
              <a:gd name="T19" fmla="*/ 2147483647 h 794"/>
              <a:gd name="T20" fmla="*/ 2147483647 w 1651"/>
              <a:gd name="T21" fmla="*/ 2147483647 h 794"/>
              <a:gd name="T22" fmla="*/ 2147483647 w 1651"/>
              <a:gd name="T23" fmla="*/ 2147483647 h 794"/>
              <a:gd name="T24" fmla="*/ 2147483647 w 1651"/>
              <a:gd name="T25" fmla="*/ 2147483647 h 794"/>
              <a:gd name="T26" fmla="*/ 2147483647 w 1651"/>
              <a:gd name="T27" fmla="*/ 2147483647 h 794"/>
              <a:gd name="T28" fmla="*/ 2147483647 w 1651"/>
              <a:gd name="T29" fmla="*/ 2147483647 h 794"/>
              <a:gd name="T30" fmla="*/ 2147483647 w 1651"/>
              <a:gd name="T31" fmla="*/ 2147483647 h 794"/>
              <a:gd name="T32" fmla="*/ 2147483647 w 1651"/>
              <a:gd name="T33" fmla="*/ 2147483647 h 794"/>
              <a:gd name="T34" fmla="*/ 2147483647 w 1651"/>
              <a:gd name="T35" fmla="*/ 2147483647 h 794"/>
              <a:gd name="T36" fmla="*/ 2147483647 w 1651"/>
              <a:gd name="T37" fmla="*/ 2147483647 h 794"/>
              <a:gd name="T38" fmla="*/ 2147483647 w 1651"/>
              <a:gd name="T39" fmla="*/ 2147483647 h 794"/>
              <a:gd name="T40" fmla="*/ 2147483647 w 1651"/>
              <a:gd name="T41" fmla="*/ 1610514864 h 794"/>
              <a:gd name="T42" fmla="*/ 2147483647 w 1651"/>
              <a:gd name="T43" fmla="*/ 1610514864 h 794"/>
              <a:gd name="T44" fmla="*/ 2147483647 w 1651"/>
              <a:gd name="T45" fmla="*/ 0 h 794"/>
              <a:gd name="T46" fmla="*/ 2147483647 w 1651"/>
              <a:gd name="T47" fmla="*/ 2147483647 h 794"/>
              <a:gd name="T48" fmla="*/ 2147483647 w 1651"/>
              <a:gd name="T49" fmla="*/ 0 h 794"/>
              <a:gd name="T50" fmla="*/ 2147483647 w 1651"/>
              <a:gd name="T51" fmla="*/ 0 h 794"/>
              <a:gd name="T52" fmla="*/ 2147483647 w 1651"/>
              <a:gd name="T53" fmla="*/ 2147483647 h 794"/>
              <a:gd name="T54" fmla="*/ 2147483647 w 1651"/>
              <a:gd name="T55" fmla="*/ 2147483647 h 794"/>
              <a:gd name="T56" fmla="*/ 2147483647 w 1651"/>
              <a:gd name="T57" fmla="*/ 2147483647 h 794"/>
              <a:gd name="T58" fmla="*/ 2147483647 w 1651"/>
              <a:gd name="T59" fmla="*/ 2147483647 h 794"/>
              <a:gd name="T60" fmla="*/ 2147483647 w 1651"/>
              <a:gd name="T61" fmla="*/ 2147483647 h 794"/>
              <a:gd name="T62" fmla="*/ 2147483647 w 1651"/>
              <a:gd name="T63" fmla="*/ 2147483647 h 794"/>
              <a:gd name="T64" fmla="*/ 2147483647 w 1651"/>
              <a:gd name="T65" fmla="*/ 2147483647 h 794"/>
              <a:gd name="T66" fmla="*/ 2147483647 w 1651"/>
              <a:gd name="T67" fmla="*/ 2147483647 h 794"/>
              <a:gd name="T68" fmla="*/ 2147483647 w 1651"/>
              <a:gd name="T69" fmla="*/ 2147483647 h 794"/>
              <a:gd name="T70" fmla="*/ 2147483647 w 1651"/>
              <a:gd name="T71" fmla="*/ 2147483647 h 794"/>
              <a:gd name="T72" fmla="*/ 2147483647 w 1651"/>
              <a:gd name="T73" fmla="*/ 2147483647 h 794"/>
              <a:gd name="T74" fmla="*/ 2147483647 w 1651"/>
              <a:gd name="T75" fmla="*/ 2147483647 h 79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651"/>
              <a:gd name="T115" fmla="*/ 0 h 794"/>
              <a:gd name="T116" fmla="*/ 1651 w 1651"/>
              <a:gd name="T117" fmla="*/ 794 h 794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651" h="794">
                <a:moveTo>
                  <a:pt x="927" y="723"/>
                </a:moveTo>
                <a:lnTo>
                  <a:pt x="677" y="678"/>
                </a:lnTo>
                <a:lnTo>
                  <a:pt x="610" y="589"/>
                </a:lnTo>
                <a:lnTo>
                  <a:pt x="519" y="543"/>
                </a:lnTo>
                <a:lnTo>
                  <a:pt x="317" y="589"/>
                </a:lnTo>
                <a:lnTo>
                  <a:pt x="205" y="521"/>
                </a:lnTo>
                <a:lnTo>
                  <a:pt x="113" y="565"/>
                </a:lnTo>
                <a:lnTo>
                  <a:pt x="0" y="476"/>
                </a:lnTo>
                <a:lnTo>
                  <a:pt x="92" y="363"/>
                </a:lnTo>
                <a:lnTo>
                  <a:pt x="205" y="363"/>
                </a:lnTo>
                <a:lnTo>
                  <a:pt x="226" y="406"/>
                </a:lnTo>
                <a:lnTo>
                  <a:pt x="294" y="317"/>
                </a:lnTo>
                <a:lnTo>
                  <a:pt x="363" y="363"/>
                </a:lnTo>
                <a:lnTo>
                  <a:pt x="498" y="339"/>
                </a:lnTo>
                <a:lnTo>
                  <a:pt x="564" y="293"/>
                </a:lnTo>
                <a:lnTo>
                  <a:pt x="677" y="406"/>
                </a:lnTo>
                <a:lnTo>
                  <a:pt x="768" y="406"/>
                </a:lnTo>
                <a:lnTo>
                  <a:pt x="790" y="339"/>
                </a:lnTo>
                <a:lnTo>
                  <a:pt x="746" y="317"/>
                </a:lnTo>
                <a:lnTo>
                  <a:pt x="723" y="226"/>
                </a:lnTo>
                <a:lnTo>
                  <a:pt x="881" y="46"/>
                </a:lnTo>
                <a:lnTo>
                  <a:pt x="948" y="46"/>
                </a:lnTo>
                <a:lnTo>
                  <a:pt x="972" y="0"/>
                </a:lnTo>
                <a:lnTo>
                  <a:pt x="1107" y="67"/>
                </a:lnTo>
                <a:lnTo>
                  <a:pt x="1265" y="0"/>
                </a:lnTo>
                <a:lnTo>
                  <a:pt x="1402" y="0"/>
                </a:lnTo>
                <a:lnTo>
                  <a:pt x="1469" y="67"/>
                </a:lnTo>
                <a:lnTo>
                  <a:pt x="1604" y="91"/>
                </a:lnTo>
                <a:lnTo>
                  <a:pt x="1650" y="293"/>
                </a:lnTo>
                <a:lnTo>
                  <a:pt x="1604" y="385"/>
                </a:lnTo>
                <a:lnTo>
                  <a:pt x="1491" y="497"/>
                </a:lnTo>
                <a:lnTo>
                  <a:pt x="1402" y="678"/>
                </a:lnTo>
                <a:lnTo>
                  <a:pt x="1402" y="793"/>
                </a:lnTo>
                <a:lnTo>
                  <a:pt x="1265" y="723"/>
                </a:lnTo>
                <a:lnTo>
                  <a:pt x="1152" y="747"/>
                </a:lnTo>
                <a:lnTo>
                  <a:pt x="1107" y="702"/>
                </a:lnTo>
                <a:lnTo>
                  <a:pt x="1018" y="793"/>
                </a:lnTo>
                <a:lnTo>
                  <a:pt x="927" y="723"/>
                </a:lnTo>
              </a:path>
            </a:pathLst>
          </a:custGeom>
          <a:solidFill>
            <a:srgbClr val="FFCC99"/>
          </a:solidFill>
          <a:ln w="9360">
            <a:solidFill>
              <a:srgbClr val="01010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1" name="Freeform 16"/>
          <p:cNvSpPr>
            <a:spLocks noChangeArrowheads="1"/>
          </p:cNvSpPr>
          <p:nvPr/>
        </p:nvSpPr>
        <p:spPr bwMode="auto">
          <a:xfrm>
            <a:off x="7381875" y="4244975"/>
            <a:ext cx="161925" cy="134938"/>
          </a:xfrm>
          <a:custGeom>
            <a:avLst/>
            <a:gdLst>
              <a:gd name="T0" fmla="*/ 1588477923 w 522"/>
              <a:gd name="T1" fmla="*/ 2147483647 h 431"/>
              <a:gd name="T2" fmla="*/ 1588477923 w 522"/>
              <a:gd name="T3" fmla="*/ 2147483647 h 431"/>
              <a:gd name="T4" fmla="*/ 2147483647 w 522"/>
              <a:gd name="T5" fmla="*/ 2147483647 h 431"/>
              <a:gd name="T6" fmla="*/ 2147483647 w 522"/>
              <a:gd name="T7" fmla="*/ 2147483647 h 431"/>
              <a:gd name="T8" fmla="*/ 2147483647 w 522"/>
              <a:gd name="T9" fmla="*/ 2147483647 h 431"/>
              <a:gd name="T10" fmla="*/ 2147483647 w 522"/>
              <a:gd name="T11" fmla="*/ 2147483647 h 431"/>
              <a:gd name="T12" fmla="*/ 2147483647 w 522"/>
              <a:gd name="T13" fmla="*/ 742990020 h 431"/>
              <a:gd name="T14" fmla="*/ 2147483647 w 522"/>
              <a:gd name="T15" fmla="*/ 1592135829 h 431"/>
              <a:gd name="T16" fmla="*/ 2147483647 w 522"/>
              <a:gd name="T17" fmla="*/ 0 h 431"/>
              <a:gd name="T18" fmla="*/ 2147483647 w 522"/>
              <a:gd name="T19" fmla="*/ 2147483647 h 431"/>
              <a:gd name="T20" fmla="*/ 1588477923 w 522"/>
              <a:gd name="T21" fmla="*/ 742990020 h 431"/>
              <a:gd name="T22" fmla="*/ 0 w 522"/>
              <a:gd name="T23" fmla="*/ 2147483647 h 431"/>
              <a:gd name="T24" fmla="*/ 2147483647 w 522"/>
              <a:gd name="T25" fmla="*/ 2147483647 h 431"/>
              <a:gd name="T26" fmla="*/ 2147483647 w 522"/>
              <a:gd name="T27" fmla="*/ 2147483647 h 431"/>
              <a:gd name="T28" fmla="*/ 828783566 w 522"/>
              <a:gd name="T29" fmla="*/ 2147483647 h 431"/>
              <a:gd name="T30" fmla="*/ 1588477923 w 522"/>
              <a:gd name="T31" fmla="*/ 2147483647 h 43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22"/>
              <a:gd name="T49" fmla="*/ 0 h 431"/>
              <a:gd name="T50" fmla="*/ 522 w 522"/>
              <a:gd name="T51" fmla="*/ 431 h 43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22" h="431">
                <a:moveTo>
                  <a:pt x="46" y="384"/>
                </a:moveTo>
                <a:lnTo>
                  <a:pt x="46" y="430"/>
                </a:lnTo>
                <a:lnTo>
                  <a:pt x="271" y="317"/>
                </a:lnTo>
                <a:lnTo>
                  <a:pt x="293" y="158"/>
                </a:lnTo>
                <a:lnTo>
                  <a:pt x="430" y="158"/>
                </a:lnTo>
                <a:lnTo>
                  <a:pt x="521" y="91"/>
                </a:lnTo>
                <a:lnTo>
                  <a:pt x="384" y="21"/>
                </a:lnTo>
                <a:lnTo>
                  <a:pt x="271" y="45"/>
                </a:lnTo>
                <a:lnTo>
                  <a:pt x="226" y="0"/>
                </a:lnTo>
                <a:lnTo>
                  <a:pt x="137" y="91"/>
                </a:lnTo>
                <a:lnTo>
                  <a:pt x="46" y="21"/>
                </a:lnTo>
                <a:lnTo>
                  <a:pt x="0" y="112"/>
                </a:lnTo>
                <a:lnTo>
                  <a:pt x="91" y="204"/>
                </a:lnTo>
                <a:lnTo>
                  <a:pt x="67" y="293"/>
                </a:lnTo>
                <a:lnTo>
                  <a:pt x="24" y="338"/>
                </a:lnTo>
                <a:lnTo>
                  <a:pt x="46" y="384"/>
                </a:lnTo>
              </a:path>
            </a:pathLst>
          </a:custGeom>
          <a:noFill/>
          <a:ln w="9398">
            <a:solidFill>
              <a:srgbClr val="01010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" name="Freeform 17"/>
          <p:cNvSpPr>
            <a:spLocks noChangeArrowheads="1"/>
          </p:cNvSpPr>
          <p:nvPr/>
        </p:nvSpPr>
        <p:spPr bwMode="auto">
          <a:xfrm>
            <a:off x="7770813" y="4705350"/>
            <a:ext cx="439737" cy="431800"/>
          </a:xfrm>
          <a:custGeom>
            <a:avLst/>
            <a:gdLst>
              <a:gd name="T0" fmla="*/ 2147483647 w 1404"/>
              <a:gd name="T1" fmla="*/ 740263578 h 1380"/>
              <a:gd name="T2" fmla="*/ 2147483647 w 1404"/>
              <a:gd name="T3" fmla="*/ 2147483647 h 1380"/>
              <a:gd name="T4" fmla="*/ 2147483647 w 1404"/>
              <a:gd name="T5" fmla="*/ 2147483647 h 1380"/>
              <a:gd name="T6" fmla="*/ 2147483647 w 1404"/>
              <a:gd name="T7" fmla="*/ 2147483647 h 1380"/>
              <a:gd name="T8" fmla="*/ 2147483647 w 1404"/>
              <a:gd name="T9" fmla="*/ 0 h 1380"/>
              <a:gd name="T10" fmla="*/ 2147483647 w 1404"/>
              <a:gd name="T11" fmla="*/ 1586361924 h 1380"/>
              <a:gd name="T12" fmla="*/ 2147483647 w 1404"/>
              <a:gd name="T13" fmla="*/ 2147483647 h 1380"/>
              <a:gd name="T14" fmla="*/ 2147483647 w 1404"/>
              <a:gd name="T15" fmla="*/ 2147483647 h 1380"/>
              <a:gd name="T16" fmla="*/ 2147483647 w 1404"/>
              <a:gd name="T17" fmla="*/ 2147483647 h 1380"/>
              <a:gd name="T18" fmla="*/ 2147483647 w 1404"/>
              <a:gd name="T19" fmla="*/ 2147483647 h 1380"/>
              <a:gd name="T20" fmla="*/ 2147483647 w 1404"/>
              <a:gd name="T21" fmla="*/ 2147483647 h 1380"/>
              <a:gd name="T22" fmla="*/ 2147483647 w 1404"/>
              <a:gd name="T23" fmla="*/ 2147483647 h 1380"/>
              <a:gd name="T24" fmla="*/ 2147483647 w 1404"/>
              <a:gd name="T25" fmla="*/ 2147483647 h 1380"/>
              <a:gd name="T26" fmla="*/ 2147483647 w 1404"/>
              <a:gd name="T27" fmla="*/ 2147483647 h 1380"/>
              <a:gd name="T28" fmla="*/ 2147483647 w 1404"/>
              <a:gd name="T29" fmla="*/ 2147483647 h 1380"/>
              <a:gd name="T30" fmla="*/ 2147483647 w 1404"/>
              <a:gd name="T31" fmla="*/ 2147483647 h 1380"/>
              <a:gd name="T32" fmla="*/ 2147483647 w 1404"/>
              <a:gd name="T33" fmla="*/ 2147483647 h 1380"/>
              <a:gd name="T34" fmla="*/ 2147483647 w 1404"/>
              <a:gd name="T35" fmla="*/ 2147483647 h 1380"/>
              <a:gd name="T36" fmla="*/ 2147483647 w 1404"/>
              <a:gd name="T37" fmla="*/ 2147483647 h 1380"/>
              <a:gd name="T38" fmla="*/ 2147483647 w 1404"/>
              <a:gd name="T39" fmla="*/ 2147483647 h 1380"/>
              <a:gd name="T40" fmla="*/ 2147483647 w 1404"/>
              <a:gd name="T41" fmla="*/ 2147483647 h 1380"/>
              <a:gd name="T42" fmla="*/ 2147483647 w 1404"/>
              <a:gd name="T43" fmla="*/ 2147483647 h 1380"/>
              <a:gd name="T44" fmla="*/ 2147483647 w 1404"/>
              <a:gd name="T45" fmla="*/ 2147483647 h 1380"/>
              <a:gd name="T46" fmla="*/ 2147483647 w 1404"/>
              <a:gd name="T47" fmla="*/ 2147483647 h 1380"/>
              <a:gd name="T48" fmla="*/ 2147483647 w 1404"/>
              <a:gd name="T49" fmla="*/ 2147483647 h 1380"/>
              <a:gd name="T50" fmla="*/ 2147483647 w 1404"/>
              <a:gd name="T51" fmla="*/ 2147483647 h 1380"/>
              <a:gd name="T52" fmla="*/ 2147483647 w 1404"/>
              <a:gd name="T53" fmla="*/ 2147483647 h 1380"/>
              <a:gd name="T54" fmla="*/ 2147483647 w 1404"/>
              <a:gd name="T55" fmla="*/ 2147483647 h 1380"/>
              <a:gd name="T56" fmla="*/ 2147483647 w 1404"/>
              <a:gd name="T57" fmla="*/ 2147483647 h 1380"/>
              <a:gd name="T58" fmla="*/ 2147483647 w 1404"/>
              <a:gd name="T59" fmla="*/ 2147483647 h 1380"/>
              <a:gd name="T60" fmla="*/ 2147483647 w 1404"/>
              <a:gd name="T61" fmla="*/ 2147483647 h 1380"/>
              <a:gd name="T62" fmla="*/ 2147483647 w 1404"/>
              <a:gd name="T63" fmla="*/ 2147483647 h 1380"/>
              <a:gd name="T64" fmla="*/ 2147483647 w 1404"/>
              <a:gd name="T65" fmla="*/ 2147483647 h 1380"/>
              <a:gd name="T66" fmla="*/ 2147483647 w 1404"/>
              <a:gd name="T67" fmla="*/ 2147483647 h 1380"/>
              <a:gd name="T68" fmla="*/ 2147483647 w 1404"/>
              <a:gd name="T69" fmla="*/ 2147483647 h 1380"/>
              <a:gd name="T70" fmla="*/ 2147483647 w 1404"/>
              <a:gd name="T71" fmla="*/ 2147483647 h 1380"/>
              <a:gd name="T72" fmla="*/ 2147483647 w 1404"/>
              <a:gd name="T73" fmla="*/ 2147483647 h 1380"/>
              <a:gd name="T74" fmla="*/ 2147483647 w 1404"/>
              <a:gd name="T75" fmla="*/ 2147483647 h 1380"/>
              <a:gd name="T76" fmla="*/ 2147483647 w 1404"/>
              <a:gd name="T77" fmla="*/ 2147483647 h 1380"/>
              <a:gd name="T78" fmla="*/ 2147483647 w 1404"/>
              <a:gd name="T79" fmla="*/ 2147483647 h 1380"/>
              <a:gd name="T80" fmla="*/ 2147483647 w 1404"/>
              <a:gd name="T81" fmla="*/ 2147483647 h 1380"/>
              <a:gd name="T82" fmla="*/ 2147483647 w 1404"/>
              <a:gd name="T83" fmla="*/ 2147483647 h 1380"/>
              <a:gd name="T84" fmla="*/ 2147483647 w 1404"/>
              <a:gd name="T85" fmla="*/ 2147483647 h 1380"/>
              <a:gd name="T86" fmla="*/ 2147483647 w 1404"/>
              <a:gd name="T87" fmla="*/ 2147483647 h 1380"/>
              <a:gd name="T88" fmla="*/ 2147483647 w 1404"/>
              <a:gd name="T89" fmla="*/ 2147483647 h 1380"/>
              <a:gd name="T90" fmla="*/ 2147483647 w 1404"/>
              <a:gd name="T91" fmla="*/ 2147483647 h 1380"/>
              <a:gd name="T92" fmla="*/ 2147483647 w 1404"/>
              <a:gd name="T93" fmla="*/ 2147483647 h 1380"/>
              <a:gd name="T94" fmla="*/ 2147483647 w 1404"/>
              <a:gd name="T95" fmla="*/ 2147483647 h 1380"/>
              <a:gd name="T96" fmla="*/ 775939783 w 1404"/>
              <a:gd name="T97" fmla="*/ 2147483647 h 1380"/>
              <a:gd name="T98" fmla="*/ 0 w 1404"/>
              <a:gd name="T99" fmla="*/ 2147483647 h 1380"/>
              <a:gd name="T100" fmla="*/ 2147483647 w 1404"/>
              <a:gd name="T101" fmla="*/ 2147483647 h 1380"/>
              <a:gd name="T102" fmla="*/ 2147483647 w 1404"/>
              <a:gd name="T103" fmla="*/ 2147483647 h 1380"/>
              <a:gd name="T104" fmla="*/ 2147483647 w 1404"/>
              <a:gd name="T105" fmla="*/ 2147483647 h 1380"/>
              <a:gd name="T106" fmla="*/ 2147483647 w 1404"/>
              <a:gd name="T107" fmla="*/ 2147483647 h 1380"/>
              <a:gd name="T108" fmla="*/ 2147483647 w 1404"/>
              <a:gd name="T109" fmla="*/ 2147483647 h 1380"/>
              <a:gd name="T110" fmla="*/ 2147483647 w 1404"/>
              <a:gd name="T111" fmla="*/ 2147483647 h 1380"/>
              <a:gd name="T112" fmla="*/ 2147483647 w 1404"/>
              <a:gd name="T113" fmla="*/ 2147483647 h 1380"/>
              <a:gd name="T114" fmla="*/ 2147483647 w 1404"/>
              <a:gd name="T115" fmla="*/ 2147483647 h 1380"/>
              <a:gd name="T116" fmla="*/ 2147483647 w 1404"/>
              <a:gd name="T117" fmla="*/ 740263578 h 138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404"/>
              <a:gd name="T178" fmla="*/ 0 h 1380"/>
              <a:gd name="T179" fmla="*/ 1404 w 1404"/>
              <a:gd name="T180" fmla="*/ 1380 h 138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404" h="1380">
                <a:moveTo>
                  <a:pt x="723" y="21"/>
                </a:moveTo>
                <a:lnTo>
                  <a:pt x="860" y="134"/>
                </a:lnTo>
                <a:lnTo>
                  <a:pt x="951" y="67"/>
                </a:lnTo>
                <a:lnTo>
                  <a:pt x="1336" y="67"/>
                </a:lnTo>
                <a:lnTo>
                  <a:pt x="1357" y="0"/>
                </a:lnTo>
                <a:lnTo>
                  <a:pt x="1403" y="45"/>
                </a:lnTo>
                <a:lnTo>
                  <a:pt x="1379" y="226"/>
                </a:lnTo>
                <a:lnTo>
                  <a:pt x="1266" y="271"/>
                </a:lnTo>
                <a:lnTo>
                  <a:pt x="1223" y="362"/>
                </a:lnTo>
                <a:lnTo>
                  <a:pt x="1108" y="271"/>
                </a:lnTo>
                <a:lnTo>
                  <a:pt x="973" y="249"/>
                </a:lnTo>
                <a:lnTo>
                  <a:pt x="860" y="384"/>
                </a:lnTo>
                <a:lnTo>
                  <a:pt x="815" y="451"/>
                </a:lnTo>
                <a:lnTo>
                  <a:pt x="747" y="362"/>
                </a:lnTo>
                <a:lnTo>
                  <a:pt x="680" y="384"/>
                </a:lnTo>
                <a:lnTo>
                  <a:pt x="610" y="271"/>
                </a:lnTo>
                <a:lnTo>
                  <a:pt x="589" y="430"/>
                </a:lnTo>
                <a:lnTo>
                  <a:pt x="836" y="768"/>
                </a:lnTo>
                <a:lnTo>
                  <a:pt x="927" y="949"/>
                </a:lnTo>
                <a:lnTo>
                  <a:pt x="860" y="994"/>
                </a:lnTo>
                <a:lnTo>
                  <a:pt x="747" y="768"/>
                </a:lnTo>
                <a:lnTo>
                  <a:pt x="521" y="677"/>
                </a:lnTo>
                <a:lnTo>
                  <a:pt x="521" y="768"/>
                </a:lnTo>
                <a:lnTo>
                  <a:pt x="610" y="768"/>
                </a:lnTo>
                <a:lnTo>
                  <a:pt x="793" y="881"/>
                </a:lnTo>
                <a:lnTo>
                  <a:pt x="769" y="973"/>
                </a:lnTo>
                <a:lnTo>
                  <a:pt x="860" y="1040"/>
                </a:lnTo>
                <a:lnTo>
                  <a:pt x="951" y="1040"/>
                </a:lnTo>
                <a:lnTo>
                  <a:pt x="1040" y="1131"/>
                </a:lnTo>
                <a:lnTo>
                  <a:pt x="951" y="1177"/>
                </a:lnTo>
                <a:lnTo>
                  <a:pt x="882" y="1153"/>
                </a:lnTo>
                <a:lnTo>
                  <a:pt x="815" y="1198"/>
                </a:lnTo>
                <a:lnTo>
                  <a:pt x="793" y="1107"/>
                </a:lnTo>
                <a:lnTo>
                  <a:pt x="656" y="927"/>
                </a:lnTo>
                <a:lnTo>
                  <a:pt x="589" y="973"/>
                </a:lnTo>
                <a:lnTo>
                  <a:pt x="723" y="1177"/>
                </a:lnTo>
                <a:lnTo>
                  <a:pt x="543" y="1153"/>
                </a:lnTo>
                <a:lnTo>
                  <a:pt x="565" y="1379"/>
                </a:lnTo>
                <a:lnTo>
                  <a:pt x="476" y="1290"/>
                </a:lnTo>
                <a:lnTo>
                  <a:pt x="409" y="1379"/>
                </a:lnTo>
                <a:lnTo>
                  <a:pt x="409" y="1177"/>
                </a:lnTo>
                <a:lnTo>
                  <a:pt x="293" y="1266"/>
                </a:lnTo>
                <a:lnTo>
                  <a:pt x="226" y="1244"/>
                </a:lnTo>
                <a:lnTo>
                  <a:pt x="250" y="1064"/>
                </a:lnTo>
                <a:lnTo>
                  <a:pt x="226" y="905"/>
                </a:lnTo>
                <a:lnTo>
                  <a:pt x="452" y="905"/>
                </a:lnTo>
                <a:lnTo>
                  <a:pt x="430" y="814"/>
                </a:lnTo>
                <a:lnTo>
                  <a:pt x="180" y="860"/>
                </a:lnTo>
                <a:lnTo>
                  <a:pt x="22" y="521"/>
                </a:lnTo>
                <a:lnTo>
                  <a:pt x="0" y="451"/>
                </a:lnTo>
                <a:lnTo>
                  <a:pt x="91" y="451"/>
                </a:lnTo>
                <a:lnTo>
                  <a:pt x="91" y="384"/>
                </a:lnTo>
                <a:lnTo>
                  <a:pt x="180" y="406"/>
                </a:lnTo>
                <a:lnTo>
                  <a:pt x="250" y="338"/>
                </a:lnTo>
                <a:lnTo>
                  <a:pt x="250" y="249"/>
                </a:lnTo>
                <a:lnTo>
                  <a:pt x="339" y="180"/>
                </a:lnTo>
                <a:lnTo>
                  <a:pt x="452" y="204"/>
                </a:lnTo>
                <a:lnTo>
                  <a:pt x="634" y="134"/>
                </a:lnTo>
                <a:lnTo>
                  <a:pt x="723" y="21"/>
                </a:lnTo>
              </a:path>
            </a:pathLst>
          </a:custGeom>
          <a:solidFill>
            <a:srgbClr val="FFCC99"/>
          </a:solidFill>
          <a:ln w="9360">
            <a:solidFill>
              <a:srgbClr val="01010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3" name="Freeform 18"/>
          <p:cNvSpPr>
            <a:spLocks noChangeArrowheads="1"/>
          </p:cNvSpPr>
          <p:nvPr/>
        </p:nvSpPr>
        <p:spPr bwMode="auto">
          <a:xfrm>
            <a:off x="7361238" y="3868738"/>
            <a:ext cx="354012" cy="185737"/>
          </a:xfrm>
          <a:custGeom>
            <a:avLst/>
            <a:gdLst>
              <a:gd name="T0" fmla="*/ 2147483647 w 1132"/>
              <a:gd name="T1" fmla="*/ 2147483647 h 589"/>
              <a:gd name="T2" fmla="*/ 2147483647 w 1132"/>
              <a:gd name="T3" fmla="*/ 2147483647 h 589"/>
              <a:gd name="T4" fmla="*/ 2147483647 w 1132"/>
              <a:gd name="T5" fmla="*/ 2147483647 h 589"/>
              <a:gd name="T6" fmla="*/ 2147483647 w 1132"/>
              <a:gd name="T7" fmla="*/ 2147483647 h 589"/>
              <a:gd name="T8" fmla="*/ 2147483647 w 1132"/>
              <a:gd name="T9" fmla="*/ 2147483647 h 589"/>
              <a:gd name="T10" fmla="*/ 2147483647 w 1132"/>
              <a:gd name="T11" fmla="*/ 2147483647 h 589"/>
              <a:gd name="T12" fmla="*/ 2147483647 w 1132"/>
              <a:gd name="T13" fmla="*/ 2147483647 h 589"/>
              <a:gd name="T14" fmla="*/ 2147483647 w 1132"/>
              <a:gd name="T15" fmla="*/ 2147483647 h 589"/>
              <a:gd name="T16" fmla="*/ 2147483647 w 1132"/>
              <a:gd name="T17" fmla="*/ 2147483647 h 589"/>
              <a:gd name="T18" fmla="*/ 2147483647 w 1132"/>
              <a:gd name="T19" fmla="*/ 2147483647 h 589"/>
              <a:gd name="T20" fmla="*/ 2147483647 w 1132"/>
              <a:gd name="T21" fmla="*/ 2147483647 h 589"/>
              <a:gd name="T22" fmla="*/ 1586232643 w 1132"/>
              <a:gd name="T23" fmla="*/ 2147483647 h 589"/>
              <a:gd name="T24" fmla="*/ 0 w 1132"/>
              <a:gd name="T25" fmla="*/ 2147483647 h 589"/>
              <a:gd name="T26" fmla="*/ 2147483647 w 1132"/>
              <a:gd name="T27" fmla="*/ 2147483647 h 589"/>
              <a:gd name="T28" fmla="*/ 2147483647 w 1132"/>
              <a:gd name="T29" fmla="*/ 0 h 589"/>
              <a:gd name="T30" fmla="*/ 2147483647 w 1132"/>
              <a:gd name="T31" fmla="*/ 0 h 589"/>
              <a:gd name="T32" fmla="*/ 2147483647 w 1132"/>
              <a:gd name="T33" fmla="*/ 2147483647 h 589"/>
              <a:gd name="T34" fmla="*/ 2147483647 w 1132"/>
              <a:gd name="T35" fmla="*/ 2147483647 h 589"/>
              <a:gd name="T36" fmla="*/ 2147483647 w 1132"/>
              <a:gd name="T37" fmla="*/ 2147483647 h 589"/>
              <a:gd name="T38" fmla="*/ 2147483647 w 1132"/>
              <a:gd name="T39" fmla="*/ 2147483647 h 589"/>
              <a:gd name="T40" fmla="*/ 2147483647 w 1132"/>
              <a:gd name="T41" fmla="*/ 2147483647 h 589"/>
              <a:gd name="T42" fmla="*/ 2147483647 w 1132"/>
              <a:gd name="T43" fmla="*/ 2147483647 h 589"/>
              <a:gd name="T44" fmla="*/ 2147483647 w 1132"/>
              <a:gd name="T45" fmla="*/ 2147483647 h 589"/>
              <a:gd name="T46" fmla="*/ 2147483647 w 1132"/>
              <a:gd name="T47" fmla="*/ 2147483647 h 589"/>
              <a:gd name="T48" fmla="*/ 2147483647 w 1132"/>
              <a:gd name="T49" fmla="*/ 2147483647 h 58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132"/>
              <a:gd name="T76" fmla="*/ 0 h 589"/>
              <a:gd name="T77" fmla="*/ 1132 w 1132"/>
              <a:gd name="T78" fmla="*/ 589 h 589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132" h="589">
                <a:moveTo>
                  <a:pt x="1131" y="384"/>
                </a:moveTo>
                <a:lnTo>
                  <a:pt x="1107" y="430"/>
                </a:lnTo>
                <a:lnTo>
                  <a:pt x="973" y="406"/>
                </a:lnTo>
                <a:lnTo>
                  <a:pt x="903" y="497"/>
                </a:lnTo>
                <a:lnTo>
                  <a:pt x="790" y="588"/>
                </a:lnTo>
                <a:lnTo>
                  <a:pt x="655" y="564"/>
                </a:lnTo>
                <a:lnTo>
                  <a:pt x="588" y="497"/>
                </a:lnTo>
                <a:lnTo>
                  <a:pt x="451" y="497"/>
                </a:lnTo>
                <a:lnTo>
                  <a:pt x="293" y="564"/>
                </a:lnTo>
                <a:lnTo>
                  <a:pt x="158" y="497"/>
                </a:lnTo>
                <a:lnTo>
                  <a:pt x="67" y="384"/>
                </a:lnTo>
                <a:lnTo>
                  <a:pt x="45" y="271"/>
                </a:lnTo>
                <a:lnTo>
                  <a:pt x="0" y="180"/>
                </a:lnTo>
                <a:lnTo>
                  <a:pt x="247" y="67"/>
                </a:lnTo>
                <a:lnTo>
                  <a:pt x="406" y="0"/>
                </a:lnTo>
                <a:lnTo>
                  <a:pt x="519" y="0"/>
                </a:lnTo>
                <a:lnTo>
                  <a:pt x="564" y="67"/>
                </a:lnTo>
                <a:lnTo>
                  <a:pt x="723" y="113"/>
                </a:lnTo>
                <a:lnTo>
                  <a:pt x="701" y="158"/>
                </a:lnTo>
                <a:lnTo>
                  <a:pt x="768" y="204"/>
                </a:lnTo>
                <a:lnTo>
                  <a:pt x="814" y="226"/>
                </a:lnTo>
                <a:lnTo>
                  <a:pt x="836" y="135"/>
                </a:lnTo>
                <a:lnTo>
                  <a:pt x="973" y="180"/>
                </a:lnTo>
                <a:lnTo>
                  <a:pt x="994" y="293"/>
                </a:lnTo>
                <a:lnTo>
                  <a:pt x="1131" y="384"/>
                </a:lnTo>
              </a:path>
            </a:pathLst>
          </a:custGeom>
          <a:solidFill>
            <a:srgbClr val="FFCC99"/>
          </a:solidFill>
          <a:ln w="9360">
            <a:solidFill>
              <a:srgbClr val="01010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4" name="Freeform 19"/>
          <p:cNvSpPr>
            <a:spLocks noChangeArrowheads="1"/>
          </p:cNvSpPr>
          <p:nvPr/>
        </p:nvSpPr>
        <p:spPr bwMode="auto">
          <a:xfrm>
            <a:off x="8642350" y="5427663"/>
            <a:ext cx="100013" cy="255587"/>
          </a:xfrm>
          <a:custGeom>
            <a:avLst/>
            <a:gdLst>
              <a:gd name="T0" fmla="*/ 2147483647 w 318"/>
              <a:gd name="T1" fmla="*/ 2147483647 h 815"/>
              <a:gd name="T2" fmla="*/ 2147483647 w 318"/>
              <a:gd name="T3" fmla="*/ 2147483647 h 815"/>
              <a:gd name="T4" fmla="*/ 2147483647 w 318"/>
              <a:gd name="T5" fmla="*/ 2147483647 h 815"/>
              <a:gd name="T6" fmla="*/ 2147483647 w 318"/>
              <a:gd name="T7" fmla="*/ 2147483647 h 815"/>
              <a:gd name="T8" fmla="*/ 2147483647 w 318"/>
              <a:gd name="T9" fmla="*/ 2147483647 h 815"/>
              <a:gd name="T10" fmla="*/ 2147483647 w 318"/>
              <a:gd name="T11" fmla="*/ 1594799054 h 815"/>
              <a:gd name="T12" fmla="*/ 2147483647 w 318"/>
              <a:gd name="T13" fmla="*/ 0 h 815"/>
              <a:gd name="T14" fmla="*/ 2147483647 w 318"/>
              <a:gd name="T15" fmla="*/ 2147483647 h 815"/>
              <a:gd name="T16" fmla="*/ 1635446544 w 318"/>
              <a:gd name="T17" fmla="*/ 2147483647 h 815"/>
              <a:gd name="T18" fmla="*/ 0 w 318"/>
              <a:gd name="T19" fmla="*/ 2147483647 h 815"/>
              <a:gd name="T20" fmla="*/ 0 w 318"/>
              <a:gd name="T21" fmla="*/ 2147483647 h 815"/>
              <a:gd name="T22" fmla="*/ 2147483647 w 318"/>
              <a:gd name="T23" fmla="*/ 2147483647 h 81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18"/>
              <a:gd name="T37" fmla="*/ 0 h 815"/>
              <a:gd name="T38" fmla="*/ 318 w 318"/>
              <a:gd name="T39" fmla="*/ 815 h 81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18" h="815">
                <a:moveTo>
                  <a:pt x="91" y="814"/>
                </a:moveTo>
                <a:lnTo>
                  <a:pt x="204" y="588"/>
                </a:lnTo>
                <a:lnTo>
                  <a:pt x="182" y="499"/>
                </a:lnTo>
                <a:lnTo>
                  <a:pt x="204" y="295"/>
                </a:lnTo>
                <a:lnTo>
                  <a:pt x="295" y="271"/>
                </a:lnTo>
                <a:lnTo>
                  <a:pt x="317" y="45"/>
                </a:lnTo>
                <a:lnTo>
                  <a:pt x="271" y="0"/>
                </a:lnTo>
                <a:lnTo>
                  <a:pt x="113" y="137"/>
                </a:lnTo>
                <a:lnTo>
                  <a:pt x="46" y="408"/>
                </a:lnTo>
                <a:lnTo>
                  <a:pt x="0" y="567"/>
                </a:lnTo>
                <a:lnTo>
                  <a:pt x="0" y="588"/>
                </a:lnTo>
                <a:lnTo>
                  <a:pt x="91" y="814"/>
                </a:lnTo>
              </a:path>
            </a:pathLst>
          </a:custGeom>
          <a:solidFill>
            <a:srgbClr val="FFCC99"/>
          </a:solidFill>
          <a:ln w="9398">
            <a:solidFill>
              <a:srgbClr val="01010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5" name="Freeform 20"/>
          <p:cNvSpPr>
            <a:spLocks noChangeArrowheads="1"/>
          </p:cNvSpPr>
          <p:nvPr/>
        </p:nvSpPr>
        <p:spPr bwMode="auto">
          <a:xfrm>
            <a:off x="7472363" y="3422650"/>
            <a:ext cx="617537" cy="615950"/>
          </a:xfrm>
          <a:custGeom>
            <a:avLst/>
            <a:gdLst>
              <a:gd name="T0" fmla="*/ 2147483647 w 1971"/>
              <a:gd name="T1" fmla="*/ 2147483647 h 1968"/>
              <a:gd name="T2" fmla="*/ 2147483647 w 1971"/>
              <a:gd name="T3" fmla="*/ 2147483647 h 1968"/>
              <a:gd name="T4" fmla="*/ 2147483647 w 1971"/>
              <a:gd name="T5" fmla="*/ 2147483647 h 1968"/>
              <a:gd name="T6" fmla="*/ 2147483647 w 1971"/>
              <a:gd name="T7" fmla="*/ 2147483647 h 1968"/>
              <a:gd name="T8" fmla="*/ 2147483647 w 1971"/>
              <a:gd name="T9" fmla="*/ 2147483647 h 1968"/>
              <a:gd name="T10" fmla="*/ 2147483647 w 1971"/>
              <a:gd name="T11" fmla="*/ 2147483647 h 1968"/>
              <a:gd name="T12" fmla="*/ 2147483647 w 1971"/>
              <a:gd name="T13" fmla="*/ 2147483647 h 1968"/>
              <a:gd name="T14" fmla="*/ 2147483647 w 1971"/>
              <a:gd name="T15" fmla="*/ 2147483647 h 1968"/>
              <a:gd name="T16" fmla="*/ 2147483647 w 1971"/>
              <a:gd name="T17" fmla="*/ 2147483647 h 1968"/>
              <a:gd name="T18" fmla="*/ 2147483647 w 1971"/>
              <a:gd name="T19" fmla="*/ 2147483647 h 1968"/>
              <a:gd name="T20" fmla="*/ 2147483647 w 1971"/>
              <a:gd name="T21" fmla="*/ 2147483647 h 1968"/>
              <a:gd name="T22" fmla="*/ 2147483647 w 1971"/>
              <a:gd name="T23" fmla="*/ 2147483647 h 1968"/>
              <a:gd name="T24" fmla="*/ 2147483647 w 1971"/>
              <a:gd name="T25" fmla="*/ 2147483647 h 1968"/>
              <a:gd name="T26" fmla="*/ 2147483647 w 1971"/>
              <a:gd name="T27" fmla="*/ 2147483647 h 1968"/>
              <a:gd name="T28" fmla="*/ 2147483647 w 1971"/>
              <a:gd name="T29" fmla="*/ 2147483647 h 1968"/>
              <a:gd name="T30" fmla="*/ 2147483647 w 1971"/>
              <a:gd name="T31" fmla="*/ 2147483647 h 1968"/>
              <a:gd name="T32" fmla="*/ 2147483647 w 1971"/>
              <a:gd name="T33" fmla="*/ 2147483647 h 1968"/>
              <a:gd name="T34" fmla="*/ 2147483647 w 1971"/>
              <a:gd name="T35" fmla="*/ 2147483647 h 1968"/>
              <a:gd name="T36" fmla="*/ 2147483647 w 1971"/>
              <a:gd name="T37" fmla="*/ 2147483647 h 1968"/>
              <a:gd name="T38" fmla="*/ 2147483647 w 1971"/>
              <a:gd name="T39" fmla="*/ 2147483647 h 1968"/>
              <a:gd name="T40" fmla="*/ 2147483647 w 1971"/>
              <a:gd name="T41" fmla="*/ 2147483647 h 1968"/>
              <a:gd name="T42" fmla="*/ 2147483647 w 1971"/>
              <a:gd name="T43" fmla="*/ 2147483647 h 1968"/>
              <a:gd name="T44" fmla="*/ 1625695984 w 1971"/>
              <a:gd name="T45" fmla="*/ 2147483647 h 1968"/>
              <a:gd name="T46" fmla="*/ 2147483647 w 1971"/>
              <a:gd name="T47" fmla="*/ 2147483647 h 1968"/>
              <a:gd name="T48" fmla="*/ 2147483647 w 1971"/>
              <a:gd name="T49" fmla="*/ 2147483647 h 1968"/>
              <a:gd name="T50" fmla="*/ 848235893 w 1971"/>
              <a:gd name="T51" fmla="*/ 2147483647 h 1968"/>
              <a:gd name="T52" fmla="*/ 2147483647 w 1971"/>
              <a:gd name="T53" fmla="*/ 2147483647 h 1968"/>
              <a:gd name="T54" fmla="*/ 0 w 1971"/>
              <a:gd name="T55" fmla="*/ 2147483647 h 1968"/>
              <a:gd name="T56" fmla="*/ 2147483647 w 1971"/>
              <a:gd name="T57" fmla="*/ 2147483647 h 1968"/>
              <a:gd name="T58" fmla="*/ 2147483647 w 1971"/>
              <a:gd name="T59" fmla="*/ 2147483647 h 1968"/>
              <a:gd name="T60" fmla="*/ 2147483647 w 1971"/>
              <a:gd name="T61" fmla="*/ 2147483647 h 1968"/>
              <a:gd name="T62" fmla="*/ 2147483647 w 1971"/>
              <a:gd name="T63" fmla="*/ 2147483647 h 1968"/>
              <a:gd name="T64" fmla="*/ 2147483647 w 1971"/>
              <a:gd name="T65" fmla="*/ 2147483647 h 1968"/>
              <a:gd name="T66" fmla="*/ 2147483647 w 1971"/>
              <a:gd name="T67" fmla="*/ 0 h 1968"/>
              <a:gd name="T68" fmla="*/ 2147483647 w 1971"/>
              <a:gd name="T69" fmla="*/ 2147483647 h 1968"/>
              <a:gd name="T70" fmla="*/ 2147483647 w 1971"/>
              <a:gd name="T71" fmla="*/ 2147483647 h 1968"/>
              <a:gd name="T72" fmla="*/ 2147483647 w 1971"/>
              <a:gd name="T73" fmla="*/ 2147483647 h 1968"/>
              <a:gd name="T74" fmla="*/ 2147483647 w 1971"/>
              <a:gd name="T75" fmla="*/ 2147483647 h 1968"/>
              <a:gd name="T76" fmla="*/ 2147483647 w 1971"/>
              <a:gd name="T77" fmla="*/ 2147483647 h 1968"/>
              <a:gd name="T78" fmla="*/ 2147483647 w 1971"/>
              <a:gd name="T79" fmla="*/ 2147483647 h 1968"/>
              <a:gd name="T80" fmla="*/ 2147483647 w 1971"/>
              <a:gd name="T81" fmla="*/ 2147483647 h 1968"/>
              <a:gd name="T82" fmla="*/ 2147483647 w 1971"/>
              <a:gd name="T83" fmla="*/ 2147483647 h 1968"/>
              <a:gd name="T84" fmla="*/ 2147483647 w 1971"/>
              <a:gd name="T85" fmla="*/ 2147483647 h 1968"/>
              <a:gd name="T86" fmla="*/ 2147483647 w 1971"/>
              <a:gd name="T87" fmla="*/ 2147483647 h 1968"/>
              <a:gd name="T88" fmla="*/ 2147483647 w 1971"/>
              <a:gd name="T89" fmla="*/ 2147483647 h 1968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971"/>
              <a:gd name="T136" fmla="*/ 0 h 1968"/>
              <a:gd name="T137" fmla="*/ 1971 w 1971"/>
              <a:gd name="T138" fmla="*/ 1968 h 1968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971" h="1968">
                <a:moveTo>
                  <a:pt x="1924" y="1265"/>
                </a:moveTo>
                <a:lnTo>
                  <a:pt x="1924" y="1357"/>
                </a:lnTo>
                <a:lnTo>
                  <a:pt x="1970" y="1424"/>
                </a:lnTo>
                <a:lnTo>
                  <a:pt x="1631" y="1763"/>
                </a:lnTo>
                <a:lnTo>
                  <a:pt x="1585" y="1967"/>
                </a:lnTo>
                <a:lnTo>
                  <a:pt x="1381" y="1876"/>
                </a:lnTo>
                <a:lnTo>
                  <a:pt x="1314" y="1897"/>
                </a:lnTo>
                <a:lnTo>
                  <a:pt x="1223" y="1830"/>
                </a:lnTo>
                <a:lnTo>
                  <a:pt x="997" y="1876"/>
                </a:lnTo>
                <a:lnTo>
                  <a:pt x="906" y="1784"/>
                </a:lnTo>
                <a:lnTo>
                  <a:pt x="793" y="1784"/>
                </a:lnTo>
                <a:lnTo>
                  <a:pt x="771" y="1808"/>
                </a:lnTo>
                <a:lnTo>
                  <a:pt x="771" y="1784"/>
                </a:lnTo>
                <a:lnTo>
                  <a:pt x="634" y="1717"/>
                </a:lnTo>
                <a:lnTo>
                  <a:pt x="613" y="1604"/>
                </a:lnTo>
                <a:lnTo>
                  <a:pt x="476" y="1559"/>
                </a:lnTo>
                <a:lnTo>
                  <a:pt x="454" y="1650"/>
                </a:lnTo>
                <a:lnTo>
                  <a:pt x="408" y="1628"/>
                </a:lnTo>
                <a:lnTo>
                  <a:pt x="341" y="1582"/>
                </a:lnTo>
                <a:lnTo>
                  <a:pt x="363" y="1537"/>
                </a:lnTo>
                <a:lnTo>
                  <a:pt x="204" y="1491"/>
                </a:lnTo>
                <a:lnTo>
                  <a:pt x="159" y="1424"/>
                </a:lnTo>
                <a:lnTo>
                  <a:pt x="46" y="1424"/>
                </a:lnTo>
                <a:lnTo>
                  <a:pt x="70" y="1241"/>
                </a:lnTo>
                <a:lnTo>
                  <a:pt x="70" y="1107"/>
                </a:lnTo>
                <a:lnTo>
                  <a:pt x="24" y="948"/>
                </a:lnTo>
                <a:lnTo>
                  <a:pt x="70" y="857"/>
                </a:lnTo>
                <a:lnTo>
                  <a:pt x="0" y="722"/>
                </a:lnTo>
                <a:lnTo>
                  <a:pt x="70" y="610"/>
                </a:lnTo>
                <a:lnTo>
                  <a:pt x="91" y="451"/>
                </a:lnTo>
                <a:lnTo>
                  <a:pt x="159" y="247"/>
                </a:lnTo>
                <a:lnTo>
                  <a:pt x="500" y="156"/>
                </a:lnTo>
                <a:lnTo>
                  <a:pt x="543" y="88"/>
                </a:lnTo>
                <a:lnTo>
                  <a:pt x="884" y="0"/>
                </a:lnTo>
                <a:lnTo>
                  <a:pt x="951" y="201"/>
                </a:lnTo>
                <a:lnTo>
                  <a:pt x="1177" y="271"/>
                </a:lnTo>
                <a:lnTo>
                  <a:pt x="1201" y="271"/>
                </a:lnTo>
                <a:lnTo>
                  <a:pt x="1494" y="293"/>
                </a:lnTo>
                <a:lnTo>
                  <a:pt x="1766" y="293"/>
                </a:lnTo>
                <a:lnTo>
                  <a:pt x="1878" y="451"/>
                </a:lnTo>
                <a:lnTo>
                  <a:pt x="1924" y="677"/>
                </a:lnTo>
                <a:lnTo>
                  <a:pt x="1924" y="927"/>
                </a:lnTo>
                <a:lnTo>
                  <a:pt x="1857" y="994"/>
                </a:lnTo>
                <a:lnTo>
                  <a:pt x="1924" y="1107"/>
                </a:lnTo>
                <a:lnTo>
                  <a:pt x="1924" y="1265"/>
                </a:lnTo>
              </a:path>
            </a:pathLst>
          </a:custGeom>
          <a:solidFill>
            <a:srgbClr val="FFCC99"/>
          </a:solidFill>
          <a:ln w="9360">
            <a:solidFill>
              <a:srgbClr val="01010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6" name="Gruppieren 43"/>
          <p:cNvGrpSpPr>
            <a:grpSpLocks/>
          </p:cNvGrpSpPr>
          <p:nvPr/>
        </p:nvGrpSpPr>
        <p:grpSpPr bwMode="auto">
          <a:xfrm>
            <a:off x="5837238" y="1162050"/>
            <a:ext cx="2911475" cy="3805238"/>
            <a:chOff x="1120775" y="1104900"/>
            <a:chExt cx="3346450" cy="4373563"/>
          </a:xfrm>
        </p:grpSpPr>
        <p:sp>
          <p:nvSpPr>
            <p:cNvPr id="27" name="Freeform 6"/>
            <p:cNvSpPr>
              <a:spLocks noChangeArrowheads="1"/>
            </p:cNvSpPr>
            <p:nvPr/>
          </p:nvSpPr>
          <p:spPr bwMode="auto">
            <a:xfrm>
              <a:off x="1120775" y="4957763"/>
              <a:ext cx="244475" cy="520700"/>
            </a:xfrm>
            <a:custGeom>
              <a:avLst/>
              <a:gdLst>
                <a:gd name="T0" fmla="*/ 2147483647 w 680"/>
                <a:gd name="T1" fmla="*/ 0 h 1447"/>
                <a:gd name="T2" fmla="*/ 2147483647 w 680"/>
                <a:gd name="T3" fmla="*/ 0 h 1447"/>
                <a:gd name="T4" fmla="*/ 2147483647 w 680"/>
                <a:gd name="T5" fmla="*/ 2147483647 h 1447"/>
                <a:gd name="T6" fmla="*/ 2147483647 w 680"/>
                <a:gd name="T7" fmla="*/ 2147483647 h 1447"/>
                <a:gd name="T8" fmla="*/ 2147483647 w 680"/>
                <a:gd name="T9" fmla="*/ 2147483647 h 1447"/>
                <a:gd name="T10" fmla="*/ 2147483647 w 680"/>
                <a:gd name="T11" fmla="*/ 2147483647 h 1447"/>
                <a:gd name="T12" fmla="*/ 2147483647 w 680"/>
                <a:gd name="T13" fmla="*/ 2147483647 h 1447"/>
                <a:gd name="T14" fmla="*/ 2147483647 w 680"/>
                <a:gd name="T15" fmla="*/ 2147483647 h 1447"/>
                <a:gd name="T16" fmla="*/ 2147483647 w 680"/>
                <a:gd name="T17" fmla="*/ 2147483647 h 1447"/>
                <a:gd name="T18" fmla="*/ 2147483647 w 680"/>
                <a:gd name="T19" fmla="*/ 2147483647 h 1447"/>
                <a:gd name="T20" fmla="*/ 2147483647 w 680"/>
                <a:gd name="T21" fmla="*/ 2147483647 h 1447"/>
                <a:gd name="T22" fmla="*/ 2147483647 w 680"/>
                <a:gd name="T23" fmla="*/ 2147483647 h 1447"/>
                <a:gd name="T24" fmla="*/ 2147483647 w 680"/>
                <a:gd name="T25" fmla="*/ 2147483647 h 1447"/>
                <a:gd name="T26" fmla="*/ 2147483647 w 680"/>
                <a:gd name="T27" fmla="*/ 2147483647 h 1447"/>
                <a:gd name="T28" fmla="*/ 2147483647 w 680"/>
                <a:gd name="T29" fmla="*/ 2147483647 h 1447"/>
                <a:gd name="T30" fmla="*/ 2147483647 w 680"/>
                <a:gd name="T31" fmla="*/ 2147483647 h 1447"/>
                <a:gd name="T32" fmla="*/ 2147483647 w 680"/>
                <a:gd name="T33" fmla="*/ 2147483647 h 1447"/>
                <a:gd name="T34" fmla="*/ 2147483647 w 680"/>
                <a:gd name="T35" fmla="*/ 2147483647 h 1447"/>
                <a:gd name="T36" fmla="*/ 2147483647 w 680"/>
                <a:gd name="T37" fmla="*/ 2147483647 h 1447"/>
                <a:gd name="T38" fmla="*/ 2147483647 w 680"/>
                <a:gd name="T39" fmla="*/ 2147483647 h 1447"/>
                <a:gd name="T40" fmla="*/ 2147483647 w 680"/>
                <a:gd name="T41" fmla="*/ 2147483647 h 1447"/>
                <a:gd name="T42" fmla="*/ 2147483647 w 680"/>
                <a:gd name="T43" fmla="*/ 2147483647 h 1447"/>
                <a:gd name="T44" fmla="*/ 1115350995 w 680"/>
                <a:gd name="T45" fmla="*/ 2147483647 h 1447"/>
                <a:gd name="T46" fmla="*/ 0 w 680"/>
                <a:gd name="T47" fmla="*/ 2147483647 h 1447"/>
                <a:gd name="T48" fmla="*/ 2147483647 w 680"/>
                <a:gd name="T49" fmla="*/ 2147483647 h 1447"/>
                <a:gd name="T50" fmla="*/ 2147483647 w 680"/>
                <a:gd name="T51" fmla="*/ 2096839840 h 1447"/>
                <a:gd name="T52" fmla="*/ 2147483647 w 680"/>
                <a:gd name="T53" fmla="*/ 0 h 1447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80"/>
                <a:gd name="T82" fmla="*/ 0 h 1447"/>
                <a:gd name="T83" fmla="*/ 680 w 680"/>
                <a:gd name="T84" fmla="*/ 1447 h 1447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80" h="1447">
                  <a:moveTo>
                    <a:pt x="204" y="0"/>
                  </a:moveTo>
                  <a:lnTo>
                    <a:pt x="271" y="0"/>
                  </a:lnTo>
                  <a:lnTo>
                    <a:pt x="271" y="89"/>
                  </a:lnTo>
                  <a:lnTo>
                    <a:pt x="612" y="112"/>
                  </a:lnTo>
                  <a:lnTo>
                    <a:pt x="679" y="247"/>
                  </a:lnTo>
                  <a:lnTo>
                    <a:pt x="612" y="338"/>
                  </a:lnTo>
                  <a:lnTo>
                    <a:pt x="566" y="338"/>
                  </a:lnTo>
                  <a:lnTo>
                    <a:pt x="521" y="497"/>
                  </a:lnTo>
                  <a:lnTo>
                    <a:pt x="475" y="542"/>
                  </a:lnTo>
                  <a:lnTo>
                    <a:pt x="542" y="610"/>
                  </a:lnTo>
                  <a:lnTo>
                    <a:pt x="475" y="723"/>
                  </a:lnTo>
                  <a:lnTo>
                    <a:pt x="408" y="790"/>
                  </a:lnTo>
                  <a:lnTo>
                    <a:pt x="430" y="1016"/>
                  </a:lnTo>
                  <a:lnTo>
                    <a:pt x="408" y="1107"/>
                  </a:lnTo>
                  <a:lnTo>
                    <a:pt x="362" y="1131"/>
                  </a:lnTo>
                  <a:lnTo>
                    <a:pt x="362" y="1244"/>
                  </a:lnTo>
                  <a:lnTo>
                    <a:pt x="341" y="1333"/>
                  </a:lnTo>
                  <a:lnTo>
                    <a:pt x="362" y="1446"/>
                  </a:lnTo>
                  <a:lnTo>
                    <a:pt x="113" y="1424"/>
                  </a:lnTo>
                  <a:lnTo>
                    <a:pt x="69" y="1357"/>
                  </a:lnTo>
                  <a:lnTo>
                    <a:pt x="91" y="1266"/>
                  </a:lnTo>
                  <a:lnTo>
                    <a:pt x="136" y="1061"/>
                  </a:lnTo>
                  <a:lnTo>
                    <a:pt x="24" y="1061"/>
                  </a:lnTo>
                  <a:lnTo>
                    <a:pt x="0" y="881"/>
                  </a:lnTo>
                  <a:lnTo>
                    <a:pt x="204" y="384"/>
                  </a:lnTo>
                  <a:lnTo>
                    <a:pt x="158" y="45"/>
                  </a:lnTo>
                  <a:lnTo>
                    <a:pt x="204" y="0"/>
                  </a:lnTo>
                </a:path>
              </a:pathLst>
            </a:custGeom>
            <a:noFill/>
            <a:ln w="9360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28" name="Group 21"/>
            <p:cNvGrpSpPr>
              <a:grpSpLocks/>
            </p:cNvGrpSpPr>
            <p:nvPr/>
          </p:nvGrpSpPr>
          <p:grpSpPr bwMode="auto">
            <a:xfrm>
              <a:off x="1300163" y="1104900"/>
              <a:ext cx="3167062" cy="4233863"/>
              <a:chOff x="819" y="696"/>
              <a:chExt cx="1995" cy="2667"/>
            </a:xfrm>
          </p:grpSpPr>
          <p:sp>
            <p:nvSpPr>
              <p:cNvPr id="29" name="Freeform 22"/>
              <p:cNvSpPr>
                <a:spLocks noChangeArrowheads="1"/>
              </p:cNvSpPr>
              <p:nvPr/>
            </p:nvSpPr>
            <p:spPr bwMode="auto">
              <a:xfrm>
                <a:off x="1224" y="3117"/>
                <a:ext cx="26" cy="31"/>
              </a:xfrm>
              <a:custGeom>
                <a:avLst/>
                <a:gdLst>
                  <a:gd name="T0" fmla="*/ 0 w 114"/>
                  <a:gd name="T1" fmla="*/ 1 h 137"/>
                  <a:gd name="T2" fmla="*/ 1 w 114"/>
                  <a:gd name="T3" fmla="*/ 0 h 137"/>
                  <a:gd name="T4" fmla="*/ 1 w 114"/>
                  <a:gd name="T5" fmla="*/ 1 h 137"/>
                  <a:gd name="T6" fmla="*/ 0 w 114"/>
                  <a:gd name="T7" fmla="*/ 2 h 137"/>
                  <a:gd name="T8" fmla="*/ 0 w 114"/>
                  <a:gd name="T9" fmla="*/ 1 h 1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4"/>
                  <a:gd name="T16" fmla="*/ 0 h 137"/>
                  <a:gd name="T17" fmla="*/ 114 w 114"/>
                  <a:gd name="T18" fmla="*/ 137 h 1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4" h="137">
                    <a:moveTo>
                      <a:pt x="0" y="69"/>
                    </a:moveTo>
                    <a:lnTo>
                      <a:pt x="69" y="0"/>
                    </a:lnTo>
                    <a:lnTo>
                      <a:pt x="113" y="69"/>
                    </a:lnTo>
                    <a:lnTo>
                      <a:pt x="46" y="136"/>
                    </a:lnTo>
                    <a:lnTo>
                      <a:pt x="0" y="69"/>
                    </a:lnTo>
                  </a:path>
                </a:pathLst>
              </a:custGeom>
              <a:noFill/>
              <a:ln w="9360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0" name="Freeform 23"/>
              <p:cNvSpPr>
                <a:spLocks noChangeArrowheads="1"/>
              </p:cNvSpPr>
              <p:nvPr/>
            </p:nvSpPr>
            <p:spPr bwMode="auto">
              <a:xfrm>
                <a:off x="2157" y="2323"/>
                <a:ext cx="134" cy="77"/>
              </a:xfrm>
              <a:custGeom>
                <a:avLst/>
                <a:gdLst>
                  <a:gd name="T0" fmla="*/ 0 w 590"/>
                  <a:gd name="T1" fmla="*/ 4 h 339"/>
                  <a:gd name="T2" fmla="*/ 7 w 590"/>
                  <a:gd name="T3" fmla="*/ 4 h 339"/>
                  <a:gd name="T4" fmla="*/ 7 w 590"/>
                  <a:gd name="T5" fmla="*/ 2 h 339"/>
                  <a:gd name="T6" fmla="*/ 3 w 590"/>
                  <a:gd name="T7" fmla="*/ 0 h 339"/>
                  <a:gd name="T8" fmla="*/ 3 w 590"/>
                  <a:gd name="T9" fmla="*/ 0 h 339"/>
                  <a:gd name="T10" fmla="*/ 0 w 590"/>
                  <a:gd name="T11" fmla="*/ 4 h 339"/>
                  <a:gd name="T12" fmla="*/ 0 w 590"/>
                  <a:gd name="T13" fmla="*/ 4 h 3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90"/>
                  <a:gd name="T22" fmla="*/ 0 h 339"/>
                  <a:gd name="T23" fmla="*/ 590 w 590"/>
                  <a:gd name="T24" fmla="*/ 339 h 3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90" h="339">
                    <a:moveTo>
                      <a:pt x="24" y="316"/>
                    </a:moveTo>
                    <a:lnTo>
                      <a:pt x="589" y="338"/>
                    </a:lnTo>
                    <a:lnTo>
                      <a:pt x="567" y="157"/>
                    </a:lnTo>
                    <a:lnTo>
                      <a:pt x="272" y="21"/>
                    </a:lnTo>
                    <a:lnTo>
                      <a:pt x="226" y="0"/>
                    </a:lnTo>
                    <a:lnTo>
                      <a:pt x="0" y="316"/>
                    </a:lnTo>
                    <a:lnTo>
                      <a:pt x="24" y="316"/>
                    </a:lnTo>
                  </a:path>
                </a:pathLst>
              </a:custGeom>
              <a:solidFill>
                <a:srgbClr val="FFFFFF"/>
              </a:solidFill>
              <a:ln w="936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1" name="Freeform 24"/>
              <p:cNvSpPr>
                <a:spLocks noChangeArrowheads="1"/>
              </p:cNvSpPr>
              <p:nvPr/>
            </p:nvSpPr>
            <p:spPr bwMode="auto">
              <a:xfrm>
                <a:off x="1988" y="2737"/>
                <a:ext cx="262" cy="123"/>
              </a:xfrm>
              <a:custGeom>
                <a:avLst/>
                <a:gdLst>
                  <a:gd name="T0" fmla="*/ 13 w 1156"/>
                  <a:gd name="T1" fmla="*/ 2 h 544"/>
                  <a:gd name="T2" fmla="*/ 11 w 1156"/>
                  <a:gd name="T3" fmla="*/ 1 h 544"/>
                  <a:gd name="T4" fmla="*/ 10 w 1156"/>
                  <a:gd name="T5" fmla="*/ 1 h 544"/>
                  <a:gd name="T6" fmla="*/ 9 w 1156"/>
                  <a:gd name="T7" fmla="*/ 0 h 544"/>
                  <a:gd name="T8" fmla="*/ 7 w 1156"/>
                  <a:gd name="T9" fmla="*/ 1 h 544"/>
                  <a:gd name="T10" fmla="*/ 5 w 1156"/>
                  <a:gd name="T11" fmla="*/ 0 h 544"/>
                  <a:gd name="T12" fmla="*/ 4 w 1156"/>
                  <a:gd name="T13" fmla="*/ 0 h 544"/>
                  <a:gd name="T14" fmla="*/ 4 w 1156"/>
                  <a:gd name="T15" fmla="*/ 1 h 544"/>
                  <a:gd name="T16" fmla="*/ 2 w 1156"/>
                  <a:gd name="T17" fmla="*/ 0 h 544"/>
                  <a:gd name="T18" fmla="*/ 1 w 1156"/>
                  <a:gd name="T19" fmla="*/ 2 h 544"/>
                  <a:gd name="T20" fmla="*/ 0 w 1156"/>
                  <a:gd name="T21" fmla="*/ 3 h 544"/>
                  <a:gd name="T22" fmla="*/ 0 w 1156"/>
                  <a:gd name="T23" fmla="*/ 5 h 544"/>
                  <a:gd name="T24" fmla="*/ 4 w 1156"/>
                  <a:gd name="T25" fmla="*/ 5 h 544"/>
                  <a:gd name="T26" fmla="*/ 5 w 1156"/>
                  <a:gd name="T27" fmla="*/ 6 h 544"/>
                  <a:gd name="T28" fmla="*/ 7 w 1156"/>
                  <a:gd name="T29" fmla="*/ 5 h 544"/>
                  <a:gd name="T30" fmla="*/ 10 w 1156"/>
                  <a:gd name="T31" fmla="*/ 5 h 544"/>
                  <a:gd name="T32" fmla="*/ 12 w 1156"/>
                  <a:gd name="T33" fmla="*/ 4 h 544"/>
                  <a:gd name="T34" fmla="*/ 13 w 1156"/>
                  <a:gd name="T35" fmla="*/ 4 h 544"/>
                  <a:gd name="T36" fmla="*/ 13 w 1156"/>
                  <a:gd name="T37" fmla="*/ 2 h 54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156"/>
                  <a:gd name="T58" fmla="*/ 0 h 544"/>
                  <a:gd name="T59" fmla="*/ 1156 w 1156"/>
                  <a:gd name="T60" fmla="*/ 544 h 54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156" h="544">
                    <a:moveTo>
                      <a:pt x="1155" y="183"/>
                    </a:moveTo>
                    <a:lnTo>
                      <a:pt x="951" y="92"/>
                    </a:lnTo>
                    <a:lnTo>
                      <a:pt x="884" y="113"/>
                    </a:lnTo>
                    <a:lnTo>
                      <a:pt x="793" y="46"/>
                    </a:lnTo>
                    <a:lnTo>
                      <a:pt x="567" y="92"/>
                    </a:lnTo>
                    <a:lnTo>
                      <a:pt x="476" y="0"/>
                    </a:lnTo>
                    <a:lnTo>
                      <a:pt x="363" y="0"/>
                    </a:lnTo>
                    <a:lnTo>
                      <a:pt x="317" y="70"/>
                    </a:lnTo>
                    <a:lnTo>
                      <a:pt x="183" y="46"/>
                    </a:lnTo>
                    <a:lnTo>
                      <a:pt x="113" y="137"/>
                    </a:lnTo>
                    <a:lnTo>
                      <a:pt x="0" y="228"/>
                    </a:lnTo>
                    <a:lnTo>
                      <a:pt x="46" y="430"/>
                    </a:lnTo>
                    <a:lnTo>
                      <a:pt x="363" y="476"/>
                    </a:lnTo>
                    <a:lnTo>
                      <a:pt x="430" y="543"/>
                    </a:lnTo>
                    <a:lnTo>
                      <a:pt x="634" y="409"/>
                    </a:lnTo>
                    <a:lnTo>
                      <a:pt x="906" y="387"/>
                    </a:lnTo>
                    <a:lnTo>
                      <a:pt x="1019" y="317"/>
                    </a:lnTo>
                    <a:lnTo>
                      <a:pt x="1110" y="317"/>
                    </a:lnTo>
                    <a:lnTo>
                      <a:pt x="1155" y="183"/>
                    </a:lnTo>
                  </a:path>
                </a:pathLst>
              </a:custGeom>
              <a:solidFill>
                <a:srgbClr val="FFFFFF"/>
              </a:solidFill>
              <a:ln w="936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2" name="Freeform 25"/>
              <p:cNvSpPr>
                <a:spLocks noChangeArrowheads="1"/>
              </p:cNvSpPr>
              <p:nvPr/>
            </p:nvSpPr>
            <p:spPr bwMode="auto">
              <a:xfrm>
                <a:off x="1916" y="3010"/>
                <a:ext cx="180" cy="144"/>
              </a:xfrm>
              <a:custGeom>
                <a:avLst/>
                <a:gdLst>
                  <a:gd name="T0" fmla="*/ 5 w 792"/>
                  <a:gd name="T1" fmla="*/ 8 h 633"/>
                  <a:gd name="T2" fmla="*/ 6 w 792"/>
                  <a:gd name="T3" fmla="*/ 7 h 633"/>
                  <a:gd name="T4" fmla="*/ 8 w 792"/>
                  <a:gd name="T5" fmla="*/ 5 h 633"/>
                  <a:gd name="T6" fmla="*/ 8 w 792"/>
                  <a:gd name="T7" fmla="*/ 4 h 633"/>
                  <a:gd name="T8" fmla="*/ 8 w 792"/>
                  <a:gd name="T9" fmla="*/ 3 h 633"/>
                  <a:gd name="T10" fmla="*/ 9 w 792"/>
                  <a:gd name="T11" fmla="*/ 3 h 633"/>
                  <a:gd name="T12" fmla="*/ 8 w 792"/>
                  <a:gd name="T13" fmla="*/ 2 h 633"/>
                  <a:gd name="T14" fmla="*/ 7 w 792"/>
                  <a:gd name="T15" fmla="*/ 2 h 633"/>
                  <a:gd name="T16" fmla="*/ 5 w 792"/>
                  <a:gd name="T17" fmla="*/ 0 h 633"/>
                  <a:gd name="T18" fmla="*/ 2 w 792"/>
                  <a:gd name="T19" fmla="*/ 0 h 633"/>
                  <a:gd name="T20" fmla="*/ 1 w 792"/>
                  <a:gd name="T21" fmla="*/ 0 h 633"/>
                  <a:gd name="T22" fmla="*/ 0 w 792"/>
                  <a:gd name="T23" fmla="*/ 0 h 633"/>
                  <a:gd name="T24" fmla="*/ 0 w 792"/>
                  <a:gd name="T25" fmla="*/ 2 h 633"/>
                  <a:gd name="T26" fmla="*/ 2 w 792"/>
                  <a:gd name="T27" fmla="*/ 5 h 633"/>
                  <a:gd name="T28" fmla="*/ 3 w 792"/>
                  <a:gd name="T29" fmla="*/ 5 h 633"/>
                  <a:gd name="T30" fmla="*/ 5 w 792"/>
                  <a:gd name="T31" fmla="*/ 8 h 63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792"/>
                  <a:gd name="T49" fmla="*/ 0 h 633"/>
                  <a:gd name="T50" fmla="*/ 792 w 792"/>
                  <a:gd name="T51" fmla="*/ 633 h 63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792" h="633">
                    <a:moveTo>
                      <a:pt x="428" y="632"/>
                    </a:moveTo>
                    <a:lnTo>
                      <a:pt x="519" y="610"/>
                    </a:lnTo>
                    <a:lnTo>
                      <a:pt x="723" y="452"/>
                    </a:lnTo>
                    <a:lnTo>
                      <a:pt x="632" y="361"/>
                    </a:lnTo>
                    <a:lnTo>
                      <a:pt x="723" y="248"/>
                    </a:lnTo>
                    <a:lnTo>
                      <a:pt x="791" y="248"/>
                    </a:lnTo>
                    <a:lnTo>
                      <a:pt x="723" y="135"/>
                    </a:lnTo>
                    <a:lnTo>
                      <a:pt x="610" y="157"/>
                    </a:lnTo>
                    <a:lnTo>
                      <a:pt x="452" y="44"/>
                    </a:lnTo>
                    <a:lnTo>
                      <a:pt x="159" y="44"/>
                    </a:lnTo>
                    <a:lnTo>
                      <a:pt x="89" y="0"/>
                    </a:lnTo>
                    <a:lnTo>
                      <a:pt x="22" y="22"/>
                    </a:lnTo>
                    <a:lnTo>
                      <a:pt x="0" y="135"/>
                    </a:lnTo>
                    <a:lnTo>
                      <a:pt x="159" y="406"/>
                    </a:lnTo>
                    <a:lnTo>
                      <a:pt x="226" y="406"/>
                    </a:lnTo>
                    <a:lnTo>
                      <a:pt x="428" y="632"/>
                    </a:lnTo>
                  </a:path>
                </a:pathLst>
              </a:custGeom>
              <a:solidFill>
                <a:srgbClr val="FFFFFF"/>
              </a:solidFill>
              <a:ln w="936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3" name="Freeform 26"/>
              <p:cNvSpPr>
                <a:spLocks noChangeArrowheads="1"/>
              </p:cNvSpPr>
              <p:nvPr/>
            </p:nvSpPr>
            <p:spPr bwMode="auto">
              <a:xfrm>
                <a:off x="2229" y="3107"/>
                <a:ext cx="298" cy="185"/>
              </a:xfrm>
              <a:custGeom>
                <a:avLst/>
                <a:gdLst>
                  <a:gd name="T0" fmla="*/ 13 w 1313"/>
                  <a:gd name="T1" fmla="*/ 8 h 815"/>
                  <a:gd name="T2" fmla="*/ 11 w 1313"/>
                  <a:gd name="T3" fmla="*/ 7 h 815"/>
                  <a:gd name="T4" fmla="*/ 10 w 1313"/>
                  <a:gd name="T5" fmla="*/ 8 h 815"/>
                  <a:gd name="T6" fmla="*/ 10 w 1313"/>
                  <a:gd name="T7" fmla="*/ 8 h 815"/>
                  <a:gd name="T8" fmla="*/ 9 w 1313"/>
                  <a:gd name="T9" fmla="*/ 9 h 815"/>
                  <a:gd name="T10" fmla="*/ 5 w 1313"/>
                  <a:gd name="T11" fmla="*/ 9 h 815"/>
                  <a:gd name="T12" fmla="*/ 4 w 1313"/>
                  <a:gd name="T13" fmla="*/ 10 h 815"/>
                  <a:gd name="T14" fmla="*/ 2 w 1313"/>
                  <a:gd name="T15" fmla="*/ 8 h 815"/>
                  <a:gd name="T16" fmla="*/ 0 w 1313"/>
                  <a:gd name="T17" fmla="*/ 6 h 815"/>
                  <a:gd name="T18" fmla="*/ 0 w 1313"/>
                  <a:gd name="T19" fmla="*/ 4 h 815"/>
                  <a:gd name="T20" fmla="*/ 1 w 1313"/>
                  <a:gd name="T21" fmla="*/ 3 h 815"/>
                  <a:gd name="T22" fmla="*/ 0 w 1313"/>
                  <a:gd name="T23" fmla="*/ 3 h 815"/>
                  <a:gd name="T24" fmla="*/ 0 w 1313"/>
                  <a:gd name="T25" fmla="*/ 2 h 815"/>
                  <a:gd name="T26" fmla="*/ 2 w 1313"/>
                  <a:gd name="T27" fmla="*/ 0 h 815"/>
                  <a:gd name="T28" fmla="*/ 3 w 1313"/>
                  <a:gd name="T29" fmla="*/ 1 h 815"/>
                  <a:gd name="T30" fmla="*/ 5 w 1313"/>
                  <a:gd name="T31" fmla="*/ 1 h 815"/>
                  <a:gd name="T32" fmla="*/ 7 w 1313"/>
                  <a:gd name="T33" fmla="*/ 2 h 815"/>
                  <a:gd name="T34" fmla="*/ 12 w 1313"/>
                  <a:gd name="T35" fmla="*/ 0 h 815"/>
                  <a:gd name="T36" fmla="*/ 15 w 1313"/>
                  <a:gd name="T37" fmla="*/ 2 h 815"/>
                  <a:gd name="T38" fmla="*/ 15 w 1313"/>
                  <a:gd name="T39" fmla="*/ 3 h 815"/>
                  <a:gd name="T40" fmla="*/ 13 w 1313"/>
                  <a:gd name="T41" fmla="*/ 3 h 815"/>
                  <a:gd name="T42" fmla="*/ 13 w 1313"/>
                  <a:gd name="T43" fmla="*/ 4 h 815"/>
                  <a:gd name="T44" fmla="*/ 12 w 1313"/>
                  <a:gd name="T45" fmla="*/ 6 h 815"/>
                  <a:gd name="T46" fmla="*/ 13 w 1313"/>
                  <a:gd name="T47" fmla="*/ 6 h 815"/>
                  <a:gd name="T48" fmla="*/ 14 w 1313"/>
                  <a:gd name="T49" fmla="*/ 8 h 815"/>
                  <a:gd name="T50" fmla="*/ 13 w 1313"/>
                  <a:gd name="T51" fmla="*/ 8 h 81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313"/>
                  <a:gd name="T79" fmla="*/ 0 h 815"/>
                  <a:gd name="T80" fmla="*/ 1313 w 1313"/>
                  <a:gd name="T81" fmla="*/ 815 h 815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313" h="815">
                    <a:moveTo>
                      <a:pt x="1153" y="656"/>
                    </a:moveTo>
                    <a:lnTo>
                      <a:pt x="949" y="634"/>
                    </a:lnTo>
                    <a:lnTo>
                      <a:pt x="860" y="725"/>
                    </a:lnTo>
                    <a:lnTo>
                      <a:pt x="814" y="680"/>
                    </a:lnTo>
                    <a:lnTo>
                      <a:pt x="793" y="747"/>
                    </a:lnTo>
                    <a:lnTo>
                      <a:pt x="408" y="747"/>
                    </a:lnTo>
                    <a:lnTo>
                      <a:pt x="317" y="814"/>
                    </a:lnTo>
                    <a:lnTo>
                      <a:pt x="180" y="701"/>
                    </a:lnTo>
                    <a:lnTo>
                      <a:pt x="22" y="476"/>
                    </a:lnTo>
                    <a:lnTo>
                      <a:pt x="0" y="341"/>
                    </a:lnTo>
                    <a:lnTo>
                      <a:pt x="67" y="271"/>
                    </a:lnTo>
                    <a:lnTo>
                      <a:pt x="0" y="250"/>
                    </a:lnTo>
                    <a:lnTo>
                      <a:pt x="22" y="137"/>
                    </a:lnTo>
                    <a:lnTo>
                      <a:pt x="180" y="0"/>
                    </a:lnTo>
                    <a:lnTo>
                      <a:pt x="226" y="91"/>
                    </a:lnTo>
                    <a:lnTo>
                      <a:pt x="384" y="70"/>
                    </a:lnTo>
                    <a:lnTo>
                      <a:pt x="589" y="137"/>
                    </a:lnTo>
                    <a:lnTo>
                      <a:pt x="1040" y="46"/>
                    </a:lnTo>
                    <a:lnTo>
                      <a:pt x="1312" y="159"/>
                    </a:lnTo>
                    <a:lnTo>
                      <a:pt x="1312" y="228"/>
                    </a:lnTo>
                    <a:lnTo>
                      <a:pt x="1153" y="271"/>
                    </a:lnTo>
                    <a:lnTo>
                      <a:pt x="1108" y="363"/>
                    </a:lnTo>
                    <a:lnTo>
                      <a:pt x="1040" y="476"/>
                    </a:lnTo>
                    <a:lnTo>
                      <a:pt x="1108" y="499"/>
                    </a:lnTo>
                    <a:lnTo>
                      <a:pt x="1177" y="656"/>
                    </a:lnTo>
                    <a:lnTo>
                      <a:pt x="1153" y="656"/>
                    </a:lnTo>
                  </a:path>
                </a:pathLst>
              </a:custGeom>
              <a:solidFill>
                <a:srgbClr val="FFFFFF"/>
              </a:solidFill>
              <a:ln w="936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4" name="Freeform 27"/>
              <p:cNvSpPr>
                <a:spLocks noChangeArrowheads="1"/>
              </p:cNvSpPr>
              <p:nvPr/>
            </p:nvSpPr>
            <p:spPr bwMode="auto">
              <a:xfrm>
                <a:off x="2270" y="860"/>
                <a:ext cx="503" cy="1072"/>
              </a:xfrm>
              <a:custGeom>
                <a:avLst/>
                <a:gdLst>
                  <a:gd name="T0" fmla="*/ 18 w 2218"/>
                  <a:gd name="T1" fmla="*/ 52 h 4729"/>
                  <a:gd name="T2" fmla="*/ 16 w 2218"/>
                  <a:gd name="T3" fmla="*/ 53 h 4729"/>
                  <a:gd name="T4" fmla="*/ 13 w 2218"/>
                  <a:gd name="T5" fmla="*/ 53 h 4729"/>
                  <a:gd name="T6" fmla="*/ 9 w 2218"/>
                  <a:gd name="T7" fmla="*/ 54 h 4729"/>
                  <a:gd name="T8" fmla="*/ 8 w 2218"/>
                  <a:gd name="T9" fmla="*/ 55 h 4729"/>
                  <a:gd name="T10" fmla="*/ 5 w 2218"/>
                  <a:gd name="T11" fmla="*/ 55 h 4729"/>
                  <a:gd name="T12" fmla="*/ 3 w 2218"/>
                  <a:gd name="T13" fmla="*/ 53 h 4729"/>
                  <a:gd name="T14" fmla="*/ 0 w 2218"/>
                  <a:gd name="T15" fmla="*/ 52 h 4729"/>
                  <a:gd name="T16" fmla="*/ 0 w 2218"/>
                  <a:gd name="T17" fmla="*/ 50 h 4729"/>
                  <a:gd name="T18" fmla="*/ 1 w 2218"/>
                  <a:gd name="T19" fmla="*/ 47 h 4729"/>
                  <a:gd name="T20" fmla="*/ 0 w 2218"/>
                  <a:gd name="T21" fmla="*/ 45 h 4729"/>
                  <a:gd name="T22" fmla="*/ 1 w 2218"/>
                  <a:gd name="T23" fmla="*/ 44 h 4729"/>
                  <a:gd name="T24" fmla="*/ 0 w 2218"/>
                  <a:gd name="T25" fmla="*/ 43 h 4729"/>
                  <a:gd name="T26" fmla="*/ 0 w 2218"/>
                  <a:gd name="T27" fmla="*/ 41 h 4729"/>
                  <a:gd name="T28" fmla="*/ 2 w 2218"/>
                  <a:gd name="T29" fmla="*/ 38 h 4729"/>
                  <a:gd name="T30" fmla="*/ 3 w 2218"/>
                  <a:gd name="T31" fmla="*/ 39 h 4729"/>
                  <a:gd name="T32" fmla="*/ 4 w 2218"/>
                  <a:gd name="T33" fmla="*/ 39 h 4729"/>
                  <a:gd name="T34" fmla="*/ 4 w 2218"/>
                  <a:gd name="T35" fmla="*/ 37 h 4729"/>
                  <a:gd name="T36" fmla="*/ 7 w 2218"/>
                  <a:gd name="T37" fmla="*/ 35 h 4729"/>
                  <a:gd name="T38" fmla="*/ 9 w 2218"/>
                  <a:gd name="T39" fmla="*/ 31 h 4729"/>
                  <a:gd name="T40" fmla="*/ 11 w 2218"/>
                  <a:gd name="T41" fmla="*/ 29 h 4729"/>
                  <a:gd name="T42" fmla="*/ 12 w 2218"/>
                  <a:gd name="T43" fmla="*/ 27 h 4729"/>
                  <a:gd name="T44" fmla="*/ 10 w 2218"/>
                  <a:gd name="T45" fmla="*/ 25 h 4729"/>
                  <a:gd name="T46" fmla="*/ 9 w 2218"/>
                  <a:gd name="T47" fmla="*/ 24 h 4729"/>
                  <a:gd name="T48" fmla="*/ 8 w 2218"/>
                  <a:gd name="T49" fmla="*/ 21 h 4729"/>
                  <a:gd name="T50" fmla="*/ 9 w 2218"/>
                  <a:gd name="T51" fmla="*/ 19 h 4729"/>
                  <a:gd name="T52" fmla="*/ 8 w 2218"/>
                  <a:gd name="T53" fmla="*/ 16 h 4729"/>
                  <a:gd name="T54" fmla="*/ 8 w 2218"/>
                  <a:gd name="T55" fmla="*/ 15 h 4729"/>
                  <a:gd name="T56" fmla="*/ 8 w 2218"/>
                  <a:gd name="T57" fmla="*/ 15 h 4729"/>
                  <a:gd name="T58" fmla="*/ 8 w 2218"/>
                  <a:gd name="T59" fmla="*/ 12 h 4729"/>
                  <a:gd name="T60" fmla="*/ 7 w 2218"/>
                  <a:gd name="T61" fmla="*/ 10 h 4729"/>
                  <a:gd name="T62" fmla="*/ 5 w 2218"/>
                  <a:gd name="T63" fmla="*/ 8 h 4729"/>
                  <a:gd name="T64" fmla="*/ 3 w 2218"/>
                  <a:gd name="T65" fmla="*/ 6 h 4729"/>
                  <a:gd name="T66" fmla="*/ 3 w 2218"/>
                  <a:gd name="T67" fmla="*/ 4 h 4729"/>
                  <a:gd name="T68" fmla="*/ 4 w 2218"/>
                  <a:gd name="T69" fmla="*/ 4 h 4729"/>
                  <a:gd name="T70" fmla="*/ 6 w 2218"/>
                  <a:gd name="T71" fmla="*/ 7 h 4729"/>
                  <a:gd name="T72" fmla="*/ 8 w 2218"/>
                  <a:gd name="T73" fmla="*/ 9 h 4729"/>
                  <a:gd name="T74" fmla="*/ 9 w 2218"/>
                  <a:gd name="T75" fmla="*/ 8 h 4729"/>
                  <a:gd name="T76" fmla="*/ 10 w 2218"/>
                  <a:gd name="T77" fmla="*/ 10 h 4729"/>
                  <a:gd name="T78" fmla="*/ 12 w 2218"/>
                  <a:gd name="T79" fmla="*/ 9 h 4729"/>
                  <a:gd name="T80" fmla="*/ 12 w 2218"/>
                  <a:gd name="T81" fmla="*/ 8 h 4729"/>
                  <a:gd name="T82" fmla="*/ 14 w 2218"/>
                  <a:gd name="T83" fmla="*/ 7 h 4729"/>
                  <a:gd name="T84" fmla="*/ 14 w 2218"/>
                  <a:gd name="T85" fmla="*/ 5 h 4729"/>
                  <a:gd name="T86" fmla="*/ 15 w 2218"/>
                  <a:gd name="T87" fmla="*/ 2 h 4729"/>
                  <a:gd name="T88" fmla="*/ 17 w 2218"/>
                  <a:gd name="T89" fmla="*/ 2 h 4729"/>
                  <a:gd name="T90" fmla="*/ 19 w 2218"/>
                  <a:gd name="T91" fmla="*/ 0 h 4729"/>
                  <a:gd name="T92" fmla="*/ 22 w 2218"/>
                  <a:gd name="T93" fmla="*/ 3 h 4729"/>
                  <a:gd name="T94" fmla="*/ 21 w 2218"/>
                  <a:gd name="T95" fmla="*/ 7 h 4729"/>
                  <a:gd name="T96" fmla="*/ 22 w 2218"/>
                  <a:gd name="T97" fmla="*/ 7 h 4729"/>
                  <a:gd name="T98" fmla="*/ 21 w 2218"/>
                  <a:gd name="T99" fmla="*/ 12 h 4729"/>
                  <a:gd name="T100" fmla="*/ 24 w 2218"/>
                  <a:gd name="T101" fmla="*/ 16 h 4729"/>
                  <a:gd name="T102" fmla="*/ 22 w 2218"/>
                  <a:gd name="T103" fmla="*/ 21 h 4729"/>
                  <a:gd name="T104" fmla="*/ 23 w 2218"/>
                  <a:gd name="T105" fmla="*/ 27 h 4729"/>
                  <a:gd name="T106" fmla="*/ 22 w 2218"/>
                  <a:gd name="T107" fmla="*/ 28 h 4729"/>
                  <a:gd name="T108" fmla="*/ 22 w 2218"/>
                  <a:gd name="T109" fmla="*/ 31 h 4729"/>
                  <a:gd name="T110" fmla="*/ 23 w 2218"/>
                  <a:gd name="T111" fmla="*/ 32 h 4729"/>
                  <a:gd name="T112" fmla="*/ 23 w 2218"/>
                  <a:gd name="T113" fmla="*/ 34 h 4729"/>
                  <a:gd name="T114" fmla="*/ 24 w 2218"/>
                  <a:gd name="T115" fmla="*/ 36 h 4729"/>
                  <a:gd name="T116" fmla="*/ 24 w 2218"/>
                  <a:gd name="T117" fmla="*/ 37 h 4729"/>
                  <a:gd name="T118" fmla="*/ 23 w 2218"/>
                  <a:gd name="T119" fmla="*/ 38 h 4729"/>
                  <a:gd name="T120" fmla="*/ 25 w 2218"/>
                  <a:gd name="T121" fmla="*/ 39 h 4729"/>
                  <a:gd name="T122" fmla="*/ 26 w 2218"/>
                  <a:gd name="T123" fmla="*/ 42 h 4729"/>
                  <a:gd name="T124" fmla="*/ 18 w 2218"/>
                  <a:gd name="T125" fmla="*/ 52 h 4729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2218"/>
                  <a:gd name="T190" fmla="*/ 0 h 4729"/>
                  <a:gd name="T191" fmla="*/ 2218 w 2218"/>
                  <a:gd name="T192" fmla="*/ 4729 h 4729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2218" h="4729">
                    <a:moveTo>
                      <a:pt x="1562" y="4456"/>
                    </a:moveTo>
                    <a:lnTo>
                      <a:pt x="1403" y="4548"/>
                    </a:lnTo>
                    <a:lnTo>
                      <a:pt x="1110" y="4593"/>
                    </a:lnTo>
                    <a:lnTo>
                      <a:pt x="793" y="4637"/>
                    </a:lnTo>
                    <a:lnTo>
                      <a:pt x="726" y="4728"/>
                    </a:lnTo>
                    <a:lnTo>
                      <a:pt x="430" y="4706"/>
                    </a:lnTo>
                    <a:lnTo>
                      <a:pt x="272" y="4569"/>
                    </a:lnTo>
                    <a:lnTo>
                      <a:pt x="0" y="4456"/>
                    </a:lnTo>
                    <a:lnTo>
                      <a:pt x="0" y="4276"/>
                    </a:lnTo>
                    <a:lnTo>
                      <a:pt x="70" y="4072"/>
                    </a:lnTo>
                    <a:lnTo>
                      <a:pt x="24" y="3892"/>
                    </a:lnTo>
                    <a:lnTo>
                      <a:pt x="113" y="3779"/>
                    </a:lnTo>
                    <a:lnTo>
                      <a:pt x="46" y="3709"/>
                    </a:lnTo>
                    <a:lnTo>
                      <a:pt x="46" y="3484"/>
                    </a:lnTo>
                    <a:lnTo>
                      <a:pt x="183" y="3279"/>
                    </a:lnTo>
                    <a:lnTo>
                      <a:pt x="250" y="3349"/>
                    </a:lnTo>
                    <a:lnTo>
                      <a:pt x="341" y="3303"/>
                    </a:lnTo>
                    <a:lnTo>
                      <a:pt x="317" y="3190"/>
                    </a:lnTo>
                    <a:lnTo>
                      <a:pt x="567" y="3032"/>
                    </a:lnTo>
                    <a:lnTo>
                      <a:pt x="793" y="2624"/>
                    </a:lnTo>
                    <a:lnTo>
                      <a:pt x="973" y="2535"/>
                    </a:lnTo>
                    <a:lnTo>
                      <a:pt x="997" y="2285"/>
                    </a:lnTo>
                    <a:lnTo>
                      <a:pt x="815" y="2172"/>
                    </a:lnTo>
                    <a:lnTo>
                      <a:pt x="793" y="2081"/>
                    </a:lnTo>
                    <a:lnTo>
                      <a:pt x="680" y="1788"/>
                    </a:lnTo>
                    <a:lnTo>
                      <a:pt x="793" y="1607"/>
                    </a:lnTo>
                    <a:lnTo>
                      <a:pt x="680" y="1379"/>
                    </a:lnTo>
                    <a:lnTo>
                      <a:pt x="726" y="1290"/>
                    </a:lnTo>
                    <a:lnTo>
                      <a:pt x="656" y="1245"/>
                    </a:lnTo>
                    <a:lnTo>
                      <a:pt x="680" y="1019"/>
                    </a:lnTo>
                    <a:lnTo>
                      <a:pt x="634" y="860"/>
                    </a:lnTo>
                    <a:lnTo>
                      <a:pt x="409" y="702"/>
                    </a:lnTo>
                    <a:lnTo>
                      <a:pt x="228" y="522"/>
                    </a:lnTo>
                    <a:lnTo>
                      <a:pt x="272" y="339"/>
                    </a:lnTo>
                    <a:lnTo>
                      <a:pt x="363" y="317"/>
                    </a:lnTo>
                    <a:lnTo>
                      <a:pt x="522" y="635"/>
                    </a:lnTo>
                    <a:lnTo>
                      <a:pt x="680" y="747"/>
                    </a:lnTo>
                    <a:lnTo>
                      <a:pt x="769" y="678"/>
                    </a:lnTo>
                    <a:lnTo>
                      <a:pt x="906" y="860"/>
                    </a:lnTo>
                    <a:lnTo>
                      <a:pt x="1019" y="747"/>
                    </a:lnTo>
                    <a:lnTo>
                      <a:pt x="1043" y="656"/>
                    </a:lnTo>
                    <a:lnTo>
                      <a:pt x="1223" y="589"/>
                    </a:lnTo>
                    <a:lnTo>
                      <a:pt x="1199" y="406"/>
                    </a:lnTo>
                    <a:lnTo>
                      <a:pt x="1312" y="159"/>
                    </a:lnTo>
                    <a:lnTo>
                      <a:pt x="1449" y="159"/>
                    </a:lnTo>
                    <a:lnTo>
                      <a:pt x="1607" y="0"/>
                    </a:lnTo>
                    <a:lnTo>
                      <a:pt x="1879" y="272"/>
                    </a:lnTo>
                    <a:lnTo>
                      <a:pt x="1787" y="589"/>
                    </a:lnTo>
                    <a:lnTo>
                      <a:pt x="1857" y="635"/>
                    </a:lnTo>
                    <a:lnTo>
                      <a:pt x="1833" y="1041"/>
                    </a:lnTo>
                    <a:lnTo>
                      <a:pt x="2083" y="1358"/>
                    </a:lnTo>
                    <a:lnTo>
                      <a:pt x="1857" y="1788"/>
                    </a:lnTo>
                    <a:lnTo>
                      <a:pt x="1992" y="2330"/>
                    </a:lnTo>
                    <a:lnTo>
                      <a:pt x="1900" y="2376"/>
                    </a:lnTo>
                    <a:lnTo>
                      <a:pt x="1900" y="2693"/>
                    </a:lnTo>
                    <a:lnTo>
                      <a:pt x="1992" y="2715"/>
                    </a:lnTo>
                    <a:lnTo>
                      <a:pt x="1992" y="2965"/>
                    </a:lnTo>
                    <a:lnTo>
                      <a:pt x="2083" y="3077"/>
                    </a:lnTo>
                    <a:lnTo>
                      <a:pt x="2059" y="3167"/>
                    </a:lnTo>
                    <a:lnTo>
                      <a:pt x="1946" y="3236"/>
                    </a:lnTo>
                    <a:lnTo>
                      <a:pt x="2128" y="3392"/>
                    </a:lnTo>
                    <a:lnTo>
                      <a:pt x="2217" y="3596"/>
                    </a:lnTo>
                    <a:lnTo>
                      <a:pt x="1562" y="4456"/>
                    </a:lnTo>
                  </a:path>
                </a:pathLst>
              </a:custGeom>
              <a:solidFill>
                <a:srgbClr val="FFFFFF"/>
              </a:solidFill>
              <a:ln w="936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5" name="Freeform 28"/>
              <p:cNvSpPr>
                <a:spLocks noChangeArrowheads="1"/>
              </p:cNvSpPr>
              <p:nvPr/>
            </p:nvSpPr>
            <p:spPr bwMode="auto">
              <a:xfrm>
                <a:off x="1486" y="696"/>
                <a:ext cx="1329" cy="1370"/>
              </a:xfrm>
              <a:custGeom>
                <a:avLst/>
                <a:gdLst>
                  <a:gd name="T0" fmla="*/ 16 w 5859"/>
                  <a:gd name="T1" fmla="*/ 64 h 6040"/>
                  <a:gd name="T2" fmla="*/ 20 w 5859"/>
                  <a:gd name="T3" fmla="*/ 57 h 6040"/>
                  <a:gd name="T4" fmla="*/ 18 w 5859"/>
                  <a:gd name="T5" fmla="*/ 50 h 6040"/>
                  <a:gd name="T6" fmla="*/ 22 w 5859"/>
                  <a:gd name="T7" fmla="*/ 43 h 6040"/>
                  <a:gd name="T8" fmla="*/ 24 w 5859"/>
                  <a:gd name="T9" fmla="*/ 36 h 6040"/>
                  <a:gd name="T10" fmla="*/ 28 w 5859"/>
                  <a:gd name="T11" fmla="*/ 27 h 6040"/>
                  <a:gd name="T12" fmla="*/ 34 w 5859"/>
                  <a:gd name="T13" fmla="*/ 20 h 6040"/>
                  <a:gd name="T14" fmla="*/ 41 w 5859"/>
                  <a:gd name="T15" fmla="*/ 17 h 6040"/>
                  <a:gd name="T16" fmla="*/ 44 w 5859"/>
                  <a:gd name="T17" fmla="*/ 12 h 6040"/>
                  <a:gd name="T18" fmla="*/ 48 w 5859"/>
                  <a:gd name="T19" fmla="*/ 17 h 6040"/>
                  <a:gd name="T20" fmla="*/ 52 w 5859"/>
                  <a:gd name="T21" fmla="*/ 17 h 6040"/>
                  <a:gd name="T22" fmla="*/ 54 w 5859"/>
                  <a:gd name="T23" fmla="*/ 13 h 6040"/>
                  <a:gd name="T24" fmla="*/ 59 w 5859"/>
                  <a:gd name="T25" fmla="*/ 8 h 6040"/>
                  <a:gd name="T26" fmla="*/ 62 w 5859"/>
                  <a:gd name="T27" fmla="*/ 16 h 6040"/>
                  <a:gd name="T28" fmla="*/ 66 w 5859"/>
                  <a:gd name="T29" fmla="*/ 12 h 6040"/>
                  <a:gd name="T30" fmla="*/ 63 w 5859"/>
                  <a:gd name="T31" fmla="*/ 10 h 6040"/>
                  <a:gd name="T32" fmla="*/ 61 w 5859"/>
                  <a:gd name="T33" fmla="*/ 7 h 6040"/>
                  <a:gd name="T34" fmla="*/ 66 w 5859"/>
                  <a:gd name="T35" fmla="*/ 7 h 6040"/>
                  <a:gd name="T36" fmla="*/ 66 w 5859"/>
                  <a:gd name="T37" fmla="*/ 3 h 6040"/>
                  <a:gd name="T38" fmla="*/ 61 w 5859"/>
                  <a:gd name="T39" fmla="*/ 3 h 6040"/>
                  <a:gd name="T40" fmla="*/ 61 w 5859"/>
                  <a:gd name="T41" fmla="*/ 1 h 6040"/>
                  <a:gd name="T42" fmla="*/ 56 w 5859"/>
                  <a:gd name="T43" fmla="*/ 5 h 6040"/>
                  <a:gd name="T44" fmla="*/ 56 w 5859"/>
                  <a:gd name="T45" fmla="*/ 1 h 6040"/>
                  <a:gd name="T46" fmla="*/ 52 w 5859"/>
                  <a:gd name="T47" fmla="*/ 6 h 6040"/>
                  <a:gd name="T48" fmla="*/ 51 w 5859"/>
                  <a:gd name="T49" fmla="*/ 0 h 6040"/>
                  <a:gd name="T50" fmla="*/ 50 w 5859"/>
                  <a:gd name="T51" fmla="*/ 3 h 6040"/>
                  <a:gd name="T52" fmla="*/ 48 w 5859"/>
                  <a:gd name="T53" fmla="*/ 8 h 6040"/>
                  <a:gd name="T54" fmla="*/ 44 w 5859"/>
                  <a:gd name="T55" fmla="*/ 5 h 6040"/>
                  <a:gd name="T56" fmla="*/ 44 w 5859"/>
                  <a:gd name="T57" fmla="*/ 7 h 6040"/>
                  <a:gd name="T58" fmla="*/ 40 w 5859"/>
                  <a:gd name="T59" fmla="*/ 10 h 6040"/>
                  <a:gd name="T60" fmla="*/ 38 w 5859"/>
                  <a:gd name="T61" fmla="*/ 8 h 6040"/>
                  <a:gd name="T62" fmla="*/ 32 w 5859"/>
                  <a:gd name="T63" fmla="*/ 10 h 6040"/>
                  <a:gd name="T64" fmla="*/ 35 w 5859"/>
                  <a:gd name="T65" fmla="*/ 11 h 6040"/>
                  <a:gd name="T66" fmla="*/ 32 w 5859"/>
                  <a:gd name="T67" fmla="*/ 16 h 6040"/>
                  <a:gd name="T68" fmla="*/ 30 w 5859"/>
                  <a:gd name="T69" fmla="*/ 18 h 6040"/>
                  <a:gd name="T70" fmla="*/ 29 w 5859"/>
                  <a:gd name="T71" fmla="*/ 18 h 6040"/>
                  <a:gd name="T72" fmla="*/ 28 w 5859"/>
                  <a:gd name="T73" fmla="*/ 20 h 6040"/>
                  <a:gd name="T74" fmla="*/ 27 w 5859"/>
                  <a:gd name="T75" fmla="*/ 22 h 6040"/>
                  <a:gd name="T76" fmla="*/ 26 w 5859"/>
                  <a:gd name="T77" fmla="*/ 25 h 6040"/>
                  <a:gd name="T78" fmla="*/ 23 w 5859"/>
                  <a:gd name="T79" fmla="*/ 29 h 6040"/>
                  <a:gd name="T80" fmla="*/ 21 w 5859"/>
                  <a:gd name="T81" fmla="*/ 31 h 6040"/>
                  <a:gd name="T82" fmla="*/ 20 w 5859"/>
                  <a:gd name="T83" fmla="*/ 35 h 6040"/>
                  <a:gd name="T84" fmla="*/ 18 w 5859"/>
                  <a:gd name="T85" fmla="*/ 37 h 6040"/>
                  <a:gd name="T86" fmla="*/ 17 w 5859"/>
                  <a:gd name="T87" fmla="*/ 38 h 6040"/>
                  <a:gd name="T88" fmla="*/ 15 w 5859"/>
                  <a:gd name="T89" fmla="*/ 41 h 6040"/>
                  <a:gd name="T90" fmla="*/ 14 w 5859"/>
                  <a:gd name="T91" fmla="*/ 45 h 6040"/>
                  <a:gd name="T92" fmla="*/ 12 w 5859"/>
                  <a:gd name="T93" fmla="*/ 45 h 6040"/>
                  <a:gd name="T94" fmla="*/ 10 w 5859"/>
                  <a:gd name="T95" fmla="*/ 47 h 6040"/>
                  <a:gd name="T96" fmla="*/ 6 w 5859"/>
                  <a:gd name="T97" fmla="*/ 47 h 6040"/>
                  <a:gd name="T98" fmla="*/ 3 w 5859"/>
                  <a:gd name="T99" fmla="*/ 49 h 6040"/>
                  <a:gd name="T100" fmla="*/ 1 w 5859"/>
                  <a:gd name="T101" fmla="*/ 51 h 6040"/>
                  <a:gd name="T102" fmla="*/ 1 w 5859"/>
                  <a:gd name="T103" fmla="*/ 55 h 6040"/>
                  <a:gd name="T104" fmla="*/ 6 w 5859"/>
                  <a:gd name="T105" fmla="*/ 56 h 6040"/>
                  <a:gd name="T106" fmla="*/ 1 w 5859"/>
                  <a:gd name="T107" fmla="*/ 57 h 6040"/>
                  <a:gd name="T108" fmla="*/ 2 w 5859"/>
                  <a:gd name="T109" fmla="*/ 61 h 6040"/>
                  <a:gd name="T110" fmla="*/ 0 w 5859"/>
                  <a:gd name="T111" fmla="*/ 64 h 6040"/>
                  <a:gd name="T112" fmla="*/ 2 w 5859"/>
                  <a:gd name="T113" fmla="*/ 66 h 6040"/>
                  <a:gd name="T114" fmla="*/ 3 w 5859"/>
                  <a:gd name="T115" fmla="*/ 68 h 6040"/>
                  <a:gd name="T116" fmla="*/ 6 w 5859"/>
                  <a:gd name="T117" fmla="*/ 69 h 6040"/>
                  <a:gd name="T118" fmla="*/ 10 w 5859"/>
                  <a:gd name="T119" fmla="*/ 68 h 6040"/>
                  <a:gd name="T120" fmla="*/ 13 w 5859"/>
                  <a:gd name="T121" fmla="*/ 64 h 6040"/>
                  <a:gd name="T122" fmla="*/ 16 w 5859"/>
                  <a:gd name="T123" fmla="*/ 65 h 6040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5859"/>
                  <a:gd name="T187" fmla="*/ 0 h 6040"/>
                  <a:gd name="T188" fmla="*/ 5859 w 5859"/>
                  <a:gd name="T189" fmla="*/ 6040 h 6040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5859" h="6040">
                    <a:moveTo>
                      <a:pt x="1287" y="5701"/>
                    </a:moveTo>
                    <a:lnTo>
                      <a:pt x="1400" y="5701"/>
                    </a:lnTo>
                    <a:lnTo>
                      <a:pt x="1400" y="5518"/>
                    </a:lnTo>
                    <a:lnTo>
                      <a:pt x="1558" y="5179"/>
                    </a:lnTo>
                    <a:lnTo>
                      <a:pt x="1515" y="4908"/>
                    </a:lnTo>
                    <a:lnTo>
                      <a:pt x="1671" y="4886"/>
                    </a:lnTo>
                    <a:lnTo>
                      <a:pt x="1671" y="4749"/>
                    </a:lnTo>
                    <a:lnTo>
                      <a:pt x="1558" y="4728"/>
                    </a:lnTo>
                    <a:lnTo>
                      <a:pt x="1515" y="4298"/>
                    </a:lnTo>
                    <a:lnTo>
                      <a:pt x="1628" y="3688"/>
                    </a:lnTo>
                    <a:lnTo>
                      <a:pt x="1784" y="3596"/>
                    </a:lnTo>
                    <a:lnTo>
                      <a:pt x="1899" y="3664"/>
                    </a:lnTo>
                    <a:lnTo>
                      <a:pt x="1988" y="3529"/>
                    </a:lnTo>
                    <a:lnTo>
                      <a:pt x="1943" y="3438"/>
                    </a:lnTo>
                    <a:lnTo>
                      <a:pt x="2101" y="3075"/>
                    </a:lnTo>
                    <a:lnTo>
                      <a:pt x="2214" y="2645"/>
                    </a:lnTo>
                    <a:lnTo>
                      <a:pt x="2351" y="2645"/>
                    </a:lnTo>
                    <a:lnTo>
                      <a:pt x="2418" y="2285"/>
                    </a:lnTo>
                    <a:lnTo>
                      <a:pt x="2577" y="2148"/>
                    </a:lnTo>
                    <a:lnTo>
                      <a:pt x="2601" y="1944"/>
                    </a:lnTo>
                    <a:lnTo>
                      <a:pt x="2872" y="1718"/>
                    </a:lnTo>
                    <a:lnTo>
                      <a:pt x="3007" y="1787"/>
                    </a:lnTo>
                    <a:lnTo>
                      <a:pt x="3165" y="1447"/>
                    </a:lnTo>
                    <a:lnTo>
                      <a:pt x="3482" y="1492"/>
                    </a:lnTo>
                    <a:lnTo>
                      <a:pt x="3550" y="1175"/>
                    </a:lnTo>
                    <a:lnTo>
                      <a:pt x="3686" y="1245"/>
                    </a:lnTo>
                    <a:lnTo>
                      <a:pt x="3730" y="1062"/>
                    </a:lnTo>
                    <a:lnTo>
                      <a:pt x="3821" y="1040"/>
                    </a:lnTo>
                    <a:lnTo>
                      <a:pt x="3980" y="1358"/>
                    </a:lnTo>
                    <a:lnTo>
                      <a:pt x="4138" y="1470"/>
                    </a:lnTo>
                    <a:lnTo>
                      <a:pt x="4227" y="1401"/>
                    </a:lnTo>
                    <a:lnTo>
                      <a:pt x="4364" y="1583"/>
                    </a:lnTo>
                    <a:lnTo>
                      <a:pt x="4477" y="1470"/>
                    </a:lnTo>
                    <a:lnTo>
                      <a:pt x="4501" y="1379"/>
                    </a:lnTo>
                    <a:lnTo>
                      <a:pt x="4681" y="1312"/>
                    </a:lnTo>
                    <a:lnTo>
                      <a:pt x="4657" y="1129"/>
                    </a:lnTo>
                    <a:lnTo>
                      <a:pt x="4770" y="882"/>
                    </a:lnTo>
                    <a:lnTo>
                      <a:pt x="4907" y="882"/>
                    </a:lnTo>
                    <a:lnTo>
                      <a:pt x="5065" y="723"/>
                    </a:lnTo>
                    <a:lnTo>
                      <a:pt x="5337" y="995"/>
                    </a:lnTo>
                    <a:lnTo>
                      <a:pt x="5245" y="1312"/>
                    </a:lnTo>
                    <a:lnTo>
                      <a:pt x="5315" y="1358"/>
                    </a:lnTo>
                    <a:lnTo>
                      <a:pt x="5450" y="1040"/>
                    </a:lnTo>
                    <a:lnTo>
                      <a:pt x="5675" y="1017"/>
                    </a:lnTo>
                    <a:lnTo>
                      <a:pt x="5743" y="836"/>
                    </a:lnTo>
                    <a:lnTo>
                      <a:pt x="5563" y="904"/>
                    </a:lnTo>
                    <a:lnTo>
                      <a:pt x="5428" y="858"/>
                    </a:lnTo>
                    <a:lnTo>
                      <a:pt x="5541" y="745"/>
                    </a:lnTo>
                    <a:lnTo>
                      <a:pt x="5337" y="702"/>
                    </a:lnTo>
                    <a:lnTo>
                      <a:pt x="5200" y="587"/>
                    </a:lnTo>
                    <a:lnTo>
                      <a:pt x="5428" y="610"/>
                    </a:lnTo>
                    <a:lnTo>
                      <a:pt x="5541" y="498"/>
                    </a:lnTo>
                    <a:lnTo>
                      <a:pt x="5630" y="565"/>
                    </a:lnTo>
                    <a:lnTo>
                      <a:pt x="5858" y="498"/>
                    </a:lnTo>
                    <a:lnTo>
                      <a:pt x="5654" y="406"/>
                    </a:lnTo>
                    <a:lnTo>
                      <a:pt x="5654" y="293"/>
                    </a:lnTo>
                    <a:lnTo>
                      <a:pt x="5428" y="248"/>
                    </a:lnTo>
                    <a:lnTo>
                      <a:pt x="5382" y="135"/>
                    </a:lnTo>
                    <a:lnTo>
                      <a:pt x="5224" y="248"/>
                    </a:lnTo>
                    <a:lnTo>
                      <a:pt x="5178" y="430"/>
                    </a:lnTo>
                    <a:lnTo>
                      <a:pt x="5087" y="385"/>
                    </a:lnTo>
                    <a:lnTo>
                      <a:pt x="5200" y="89"/>
                    </a:lnTo>
                    <a:lnTo>
                      <a:pt x="5044" y="0"/>
                    </a:lnTo>
                    <a:lnTo>
                      <a:pt x="4928" y="361"/>
                    </a:lnTo>
                    <a:lnTo>
                      <a:pt x="4816" y="385"/>
                    </a:lnTo>
                    <a:lnTo>
                      <a:pt x="4861" y="293"/>
                    </a:lnTo>
                    <a:lnTo>
                      <a:pt x="4885" y="135"/>
                    </a:lnTo>
                    <a:lnTo>
                      <a:pt x="4839" y="68"/>
                    </a:lnTo>
                    <a:lnTo>
                      <a:pt x="4681" y="293"/>
                    </a:lnTo>
                    <a:lnTo>
                      <a:pt x="4568" y="565"/>
                    </a:lnTo>
                    <a:lnTo>
                      <a:pt x="4455" y="543"/>
                    </a:lnTo>
                    <a:lnTo>
                      <a:pt x="4635" y="89"/>
                    </a:lnTo>
                    <a:lnTo>
                      <a:pt x="4477" y="135"/>
                    </a:lnTo>
                    <a:lnTo>
                      <a:pt x="4386" y="22"/>
                    </a:lnTo>
                    <a:lnTo>
                      <a:pt x="4342" y="89"/>
                    </a:lnTo>
                    <a:lnTo>
                      <a:pt x="4386" y="202"/>
                    </a:lnTo>
                    <a:lnTo>
                      <a:pt x="4318" y="272"/>
                    </a:lnTo>
                    <a:lnTo>
                      <a:pt x="4184" y="452"/>
                    </a:lnTo>
                    <a:lnTo>
                      <a:pt x="4205" y="632"/>
                    </a:lnTo>
                    <a:lnTo>
                      <a:pt x="4138" y="656"/>
                    </a:lnTo>
                    <a:lnTo>
                      <a:pt x="4025" y="406"/>
                    </a:lnTo>
                    <a:lnTo>
                      <a:pt x="3821" y="385"/>
                    </a:lnTo>
                    <a:lnTo>
                      <a:pt x="3799" y="452"/>
                    </a:lnTo>
                    <a:lnTo>
                      <a:pt x="3888" y="519"/>
                    </a:lnTo>
                    <a:lnTo>
                      <a:pt x="3843" y="678"/>
                    </a:lnTo>
                    <a:lnTo>
                      <a:pt x="3775" y="610"/>
                    </a:lnTo>
                    <a:lnTo>
                      <a:pt x="3595" y="702"/>
                    </a:lnTo>
                    <a:lnTo>
                      <a:pt x="3458" y="678"/>
                    </a:lnTo>
                    <a:lnTo>
                      <a:pt x="3415" y="836"/>
                    </a:lnTo>
                    <a:lnTo>
                      <a:pt x="3345" y="745"/>
                    </a:lnTo>
                    <a:lnTo>
                      <a:pt x="3165" y="928"/>
                    </a:lnTo>
                    <a:lnTo>
                      <a:pt x="3256" y="702"/>
                    </a:lnTo>
                    <a:lnTo>
                      <a:pt x="3187" y="656"/>
                    </a:lnTo>
                    <a:lnTo>
                      <a:pt x="3028" y="815"/>
                    </a:lnTo>
                    <a:lnTo>
                      <a:pt x="2781" y="882"/>
                    </a:lnTo>
                    <a:lnTo>
                      <a:pt x="2757" y="995"/>
                    </a:lnTo>
                    <a:lnTo>
                      <a:pt x="2872" y="1017"/>
                    </a:lnTo>
                    <a:lnTo>
                      <a:pt x="3028" y="928"/>
                    </a:lnTo>
                    <a:lnTo>
                      <a:pt x="2961" y="1040"/>
                    </a:lnTo>
                    <a:lnTo>
                      <a:pt x="2939" y="1175"/>
                    </a:lnTo>
                    <a:lnTo>
                      <a:pt x="2714" y="1334"/>
                    </a:lnTo>
                    <a:lnTo>
                      <a:pt x="2915" y="1425"/>
                    </a:lnTo>
                    <a:lnTo>
                      <a:pt x="2601" y="1425"/>
                    </a:lnTo>
                    <a:lnTo>
                      <a:pt x="2601" y="1538"/>
                    </a:lnTo>
                    <a:lnTo>
                      <a:pt x="2757" y="1583"/>
                    </a:lnTo>
                    <a:lnTo>
                      <a:pt x="2601" y="1764"/>
                    </a:lnTo>
                    <a:lnTo>
                      <a:pt x="2509" y="1516"/>
                    </a:lnTo>
                    <a:lnTo>
                      <a:pt x="2418" y="1629"/>
                    </a:lnTo>
                    <a:lnTo>
                      <a:pt x="2464" y="1696"/>
                    </a:lnTo>
                    <a:lnTo>
                      <a:pt x="2373" y="1742"/>
                    </a:lnTo>
                    <a:lnTo>
                      <a:pt x="2373" y="1831"/>
                    </a:lnTo>
                    <a:lnTo>
                      <a:pt x="2464" y="1922"/>
                    </a:lnTo>
                    <a:lnTo>
                      <a:pt x="2351" y="1900"/>
                    </a:lnTo>
                    <a:lnTo>
                      <a:pt x="2260" y="2059"/>
                    </a:lnTo>
                    <a:lnTo>
                      <a:pt x="2442" y="2126"/>
                    </a:lnTo>
                    <a:lnTo>
                      <a:pt x="2214" y="2126"/>
                    </a:lnTo>
                    <a:lnTo>
                      <a:pt x="1967" y="2285"/>
                    </a:lnTo>
                    <a:lnTo>
                      <a:pt x="1921" y="2419"/>
                    </a:lnTo>
                    <a:lnTo>
                      <a:pt x="2012" y="2532"/>
                    </a:lnTo>
                    <a:lnTo>
                      <a:pt x="1875" y="2556"/>
                    </a:lnTo>
                    <a:lnTo>
                      <a:pt x="1875" y="2645"/>
                    </a:lnTo>
                    <a:lnTo>
                      <a:pt x="1784" y="2624"/>
                    </a:lnTo>
                    <a:lnTo>
                      <a:pt x="1762" y="2736"/>
                    </a:lnTo>
                    <a:lnTo>
                      <a:pt x="1695" y="2782"/>
                    </a:lnTo>
                    <a:lnTo>
                      <a:pt x="1671" y="2986"/>
                    </a:lnTo>
                    <a:lnTo>
                      <a:pt x="1717" y="3053"/>
                    </a:lnTo>
                    <a:lnTo>
                      <a:pt x="1628" y="3030"/>
                    </a:lnTo>
                    <a:lnTo>
                      <a:pt x="1537" y="3166"/>
                    </a:lnTo>
                    <a:lnTo>
                      <a:pt x="1671" y="3212"/>
                    </a:lnTo>
                    <a:lnTo>
                      <a:pt x="1582" y="3212"/>
                    </a:lnTo>
                    <a:lnTo>
                      <a:pt x="1445" y="3279"/>
                    </a:lnTo>
                    <a:lnTo>
                      <a:pt x="1515" y="3371"/>
                    </a:lnTo>
                    <a:lnTo>
                      <a:pt x="1424" y="3371"/>
                    </a:lnTo>
                    <a:lnTo>
                      <a:pt x="1287" y="3529"/>
                    </a:lnTo>
                    <a:lnTo>
                      <a:pt x="1108" y="3642"/>
                    </a:lnTo>
                    <a:lnTo>
                      <a:pt x="1265" y="3755"/>
                    </a:lnTo>
                    <a:lnTo>
                      <a:pt x="1198" y="3844"/>
                    </a:lnTo>
                    <a:lnTo>
                      <a:pt x="1108" y="3709"/>
                    </a:lnTo>
                    <a:lnTo>
                      <a:pt x="1016" y="3755"/>
                    </a:lnTo>
                    <a:lnTo>
                      <a:pt x="1016" y="3890"/>
                    </a:lnTo>
                    <a:lnTo>
                      <a:pt x="927" y="3777"/>
                    </a:lnTo>
                    <a:lnTo>
                      <a:pt x="791" y="3935"/>
                    </a:lnTo>
                    <a:lnTo>
                      <a:pt x="882" y="4026"/>
                    </a:lnTo>
                    <a:lnTo>
                      <a:pt x="769" y="4094"/>
                    </a:lnTo>
                    <a:lnTo>
                      <a:pt x="702" y="3935"/>
                    </a:lnTo>
                    <a:lnTo>
                      <a:pt x="519" y="4002"/>
                    </a:lnTo>
                    <a:lnTo>
                      <a:pt x="587" y="4139"/>
                    </a:lnTo>
                    <a:lnTo>
                      <a:pt x="406" y="4094"/>
                    </a:lnTo>
                    <a:lnTo>
                      <a:pt x="293" y="4207"/>
                    </a:lnTo>
                    <a:lnTo>
                      <a:pt x="452" y="4274"/>
                    </a:lnTo>
                    <a:lnTo>
                      <a:pt x="180" y="4298"/>
                    </a:lnTo>
                    <a:lnTo>
                      <a:pt x="113" y="4343"/>
                    </a:lnTo>
                    <a:lnTo>
                      <a:pt x="293" y="4432"/>
                    </a:lnTo>
                    <a:lnTo>
                      <a:pt x="68" y="4432"/>
                    </a:lnTo>
                    <a:lnTo>
                      <a:pt x="113" y="4704"/>
                    </a:lnTo>
                    <a:lnTo>
                      <a:pt x="587" y="4682"/>
                    </a:lnTo>
                    <a:lnTo>
                      <a:pt x="565" y="4817"/>
                    </a:lnTo>
                    <a:lnTo>
                      <a:pt x="497" y="4841"/>
                    </a:lnTo>
                    <a:lnTo>
                      <a:pt x="474" y="4728"/>
                    </a:lnTo>
                    <a:lnTo>
                      <a:pt x="68" y="4749"/>
                    </a:lnTo>
                    <a:lnTo>
                      <a:pt x="89" y="4862"/>
                    </a:lnTo>
                    <a:lnTo>
                      <a:pt x="135" y="4954"/>
                    </a:lnTo>
                    <a:lnTo>
                      <a:pt x="113" y="5067"/>
                    </a:lnTo>
                    <a:lnTo>
                      <a:pt x="159" y="5225"/>
                    </a:lnTo>
                    <a:lnTo>
                      <a:pt x="315" y="5088"/>
                    </a:lnTo>
                    <a:lnTo>
                      <a:pt x="226" y="5271"/>
                    </a:lnTo>
                    <a:lnTo>
                      <a:pt x="0" y="5451"/>
                    </a:lnTo>
                    <a:lnTo>
                      <a:pt x="89" y="5518"/>
                    </a:lnTo>
                    <a:lnTo>
                      <a:pt x="272" y="5405"/>
                    </a:lnTo>
                    <a:lnTo>
                      <a:pt x="180" y="5655"/>
                    </a:lnTo>
                    <a:lnTo>
                      <a:pt x="113" y="5588"/>
                    </a:lnTo>
                    <a:lnTo>
                      <a:pt x="89" y="5701"/>
                    </a:lnTo>
                    <a:lnTo>
                      <a:pt x="272" y="5859"/>
                    </a:lnTo>
                    <a:lnTo>
                      <a:pt x="272" y="5972"/>
                    </a:lnTo>
                    <a:lnTo>
                      <a:pt x="474" y="6039"/>
                    </a:lnTo>
                    <a:lnTo>
                      <a:pt x="543" y="5926"/>
                    </a:lnTo>
                    <a:lnTo>
                      <a:pt x="656" y="5994"/>
                    </a:lnTo>
                    <a:lnTo>
                      <a:pt x="815" y="5814"/>
                    </a:lnTo>
                    <a:lnTo>
                      <a:pt x="882" y="5814"/>
                    </a:lnTo>
                    <a:lnTo>
                      <a:pt x="927" y="5631"/>
                    </a:lnTo>
                    <a:lnTo>
                      <a:pt x="1174" y="5588"/>
                    </a:lnTo>
                    <a:lnTo>
                      <a:pt x="1108" y="5473"/>
                    </a:lnTo>
                    <a:lnTo>
                      <a:pt x="1243" y="5360"/>
                    </a:lnTo>
                    <a:lnTo>
                      <a:pt x="1243" y="5518"/>
                    </a:lnTo>
                    <a:lnTo>
                      <a:pt x="1333" y="5588"/>
                    </a:lnTo>
                    <a:lnTo>
                      <a:pt x="1287" y="5701"/>
                    </a:lnTo>
                  </a:path>
                </a:pathLst>
              </a:custGeom>
              <a:solidFill>
                <a:srgbClr val="FFFFFF"/>
              </a:solidFill>
              <a:ln w="936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6" name="Freeform 29"/>
              <p:cNvSpPr>
                <a:spLocks noChangeArrowheads="1"/>
              </p:cNvSpPr>
              <p:nvPr/>
            </p:nvSpPr>
            <p:spPr bwMode="auto">
              <a:xfrm>
                <a:off x="916" y="1958"/>
                <a:ext cx="380" cy="683"/>
              </a:xfrm>
              <a:custGeom>
                <a:avLst/>
                <a:gdLst>
                  <a:gd name="T0" fmla="*/ 18 w 1675"/>
                  <a:gd name="T1" fmla="*/ 33 h 3010"/>
                  <a:gd name="T2" fmla="*/ 15 w 1675"/>
                  <a:gd name="T3" fmla="*/ 34 h 3010"/>
                  <a:gd name="T4" fmla="*/ 10 w 1675"/>
                  <a:gd name="T5" fmla="*/ 34 h 3010"/>
                  <a:gd name="T6" fmla="*/ 7 w 1675"/>
                  <a:gd name="T7" fmla="*/ 34 h 3010"/>
                  <a:gd name="T8" fmla="*/ 4 w 1675"/>
                  <a:gd name="T9" fmla="*/ 34 h 3010"/>
                  <a:gd name="T10" fmla="*/ 0 w 1675"/>
                  <a:gd name="T11" fmla="*/ 34 h 3010"/>
                  <a:gd name="T12" fmla="*/ 4 w 1675"/>
                  <a:gd name="T13" fmla="*/ 32 h 3010"/>
                  <a:gd name="T14" fmla="*/ 5 w 1675"/>
                  <a:gd name="T15" fmla="*/ 30 h 3010"/>
                  <a:gd name="T16" fmla="*/ 2 w 1675"/>
                  <a:gd name="T17" fmla="*/ 28 h 3010"/>
                  <a:gd name="T18" fmla="*/ 5 w 1675"/>
                  <a:gd name="T19" fmla="*/ 25 h 3010"/>
                  <a:gd name="T20" fmla="*/ 5 w 1675"/>
                  <a:gd name="T21" fmla="*/ 24 h 3010"/>
                  <a:gd name="T22" fmla="*/ 8 w 1675"/>
                  <a:gd name="T23" fmla="*/ 21 h 3010"/>
                  <a:gd name="T24" fmla="*/ 7 w 1675"/>
                  <a:gd name="T25" fmla="*/ 20 h 3010"/>
                  <a:gd name="T26" fmla="*/ 7 w 1675"/>
                  <a:gd name="T27" fmla="*/ 17 h 3010"/>
                  <a:gd name="T28" fmla="*/ 5 w 1675"/>
                  <a:gd name="T29" fmla="*/ 20 h 3010"/>
                  <a:gd name="T30" fmla="*/ 4 w 1675"/>
                  <a:gd name="T31" fmla="*/ 18 h 3010"/>
                  <a:gd name="T32" fmla="*/ 3 w 1675"/>
                  <a:gd name="T33" fmla="*/ 15 h 3010"/>
                  <a:gd name="T34" fmla="*/ 4 w 1675"/>
                  <a:gd name="T35" fmla="*/ 11 h 3010"/>
                  <a:gd name="T36" fmla="*/ 2 w 1675"/>
                  <a:gd name="T37" fmla="*/ 14 h 3010"/>
                  <a:gd name="T38" fmla="*/ 0 w 1675"/>
                  <a:gd name="T39" fmla="*/ 12 h 3010"/>
                  <a:gd name="T40" fmla="*/ 3 w 1675"/>
                  <a:gd name="T41" fmla="*/ 10 h 3010"/>
                  <a:gd name="T42" fmla="*/ 3 w 1675"/>
                  <a:gd name="T43" fmla="*/ 6 h 3010"/>
                  <a:gd name="T44" fmla="*/ 4 w 1675"/>
                  <a:gd name="T45" fmla="*/ 4 h 3010"/>
                  <a:gd name="T46" fmla="*/ 6 w 1675"/>
                  <a:gd name="T47" fmla="*/ 1 h 3010"/>
                  <a:gd name="T48" fmla="*/ 8 w 1675"/>
                  <a:gd name="T49" fmla="*/ 3 h 3010"/>
                  <a:gd name="T50" fmla="*/ 8 w 1675"/>
                  <a:gd name="T51" fmla="*/ 5 h 3010"/>
                  <a:gd name="T52" fmla="*/ 11 w 1675"/>
                  <a:gd name="T53" fmla="*/ 7 h 3010"/>
                  <a:gd name="T54" fmla="*/ 9 w 1675"/>
                  <a:gd name="T55" fmla="*/ 11 h 3010"/>
                  <a:gd name="T56" fmla="*/ 8 w 1675"/>
                  <a:gd name="T57" fmla="*/ 12 h 3010"/>
                  <a:gd name="T58" fmla="*/ 12 w 1675"/>
                  <a:gd name="T59" fmla="*/ 13 h 3010"/>
                  <a:gd name="T60" fmla="*/ 14 w 1675"/>
                  <a:gd name="T61" fmla="*/ 18 h 3010"/>
                  <a:gd name="T62" fmla="*/ 16 w 1675"/>
                  <a:gd name="T63" fmla="*/ 20 h 3010"/>
                  <a:gd name="T64" fmla="*/ 16 w 1675"/>
                  <a:gd name="T65" fmla="*/ 23 h 3010"/>
                  <a:gd name="T66" fmla="*/ 16 w 1675"/>
                  <a:gd name="T67" fmla="*/ 25 h 3010"/>
                  <a:gd name="T68" fmla="*/ 20 w 1675"/>
                  <a:gd name="T69" fmla="*/ 27 h 3010"/>
                  <a:gd name="T70" fmla="*/ 18 w 1675"/>
                  <a:gd name="T71" fmla="*/ 29 h 3010"/>
                  <a:gd name="T72" fmla="*/ 16 w 1675"/>
                  <a:gd name="T73" fmla="*/ 31 h 301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675"/>
                  <a:gd name="T112" fmla="*/ 0 h 3010"/>
                  <a:gd name="T113" fmla="*/ 1675 w 1675"/>
                  <a:gd name="T114" fmla="*/ 3010 h 301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675" h="3010">
                    <a:moveTo>
                      <a:pt x="1561" y="2713"/>
                    </a:moveTo>
                    <a:lnTo>
                      <a:pt x="1516" y="2850"/>
                    </a:lnTo>
                    <a:lnTo>
                      <a:pt x="1426" y="2804"/>
                    </a:lnTo>
                    <a:lnTo>
                      <a:pt x="1314" y="2893"/>
                    </a:lnTo>
                    <a:lnTo>
                      <a:pt x="927" y="2826"/>
                    </a:lnTo>
                    <a:lnTo>
                      <a:pt x="884" y="2893"/>
                    </a:lnTo>
                    <a:lnTo>
                      <a:pt x="680" y="2826"/>
                    </a:lnTo>
                    <a:lnTo>
                      <a:pt x="567" y="2893"/>
                    </a:lnTo>
                    <a:lnTo>
                      <a:pt x="475" y="3009"/>
                    </a:lnTo>
                    <a:lnTo>
                      <a:pt x="362" y="2917"/>
                    </a:lnTo>
                    <a:lnTo>
                      <a:pt x="158" y="3009"/>
                    </a:lnTo>
                    <a:lnTo>
                      <a:pt x="45" y="2893"/>
                    </a:lnTo>
                    <a:lnTo>
                      <a:pt x="228" y="2850"/>
                    </a:lnTo>
                    <a:lnTo>
                      <a:pt x="362" y="2737"/>
                    </a:lnTo>
                    <a:lnTo>
                      <a:pt x="634" y="2668"/>
                    </a:lnTo>
                    <a:lnTo>
                      <a:pt x="384" y="2555"/>
                    </a:lnTo>
                    <a:lnTo>
                      <a:pt x="182" y="2533"/>
                    </a:lnTo>
                    <a:lnTo>
                      <a:pt x="137" y="2420"/>
                    </a:lnTo>
                    <a:lnTo>
                      <a:pt x="362" y="2329"/>
                    </a:lnTo>
                    <a:lnTo>
                      <a:pt x="408" y="2170"/>
                    </a:lnTo>
                    <a:lnTo>
                      <a:pt x="228" y="2149"/>
                    </a:lnTo>
                    <a:lnTo>
                      <a:pt x="430" y="2012"/>
                    </a:lnTo>
                    <a:lnTo>
                      <a:pt x="725" y="1990"/>
                    </a:lnTo>
                    <a:lnTo>
                      <a:pt x="656" y="1832"/>
                    </a:lnTo>
                    <a:lnTo>
                      <a:pt x="792" y="1674"/>
                    </a:lnTo>
                    <a:lnTo>
                      <a:pt x="588" y="1719"/>
                    </a:lnTo>
                    <a:lnTo>
                      <a:pt x="543" y="1628"/>
                    </a:lnTo>
                    <a:lnTo>
                      <a:pt x="588" y="1448"/>
                    </a:lnTo>
                    <a:lnTo>
                      <a:pt x="475" y="1494"/>
                    </a:lnTo>
                    <a:lnTo>
                      <a:pt x="384" y="1740"/>
                    </a:lnTo>
                    <a:lnTo>
                      <a:pt x="295" y="1719"/>
                    </a:lnTo>
                    <a:lnTo>
                      <a:pt x="341" y="1537"/>
                    </a:lnTo>
                    <a:lnTo>
                      <a:pt x="204" y="1583"/>
                    </a:lnTo>
                    <a:lnTo>
                      <a:pt x="271" y="1290"/>
                    </a:lnTo>
                    <a:lnTo>
                      <a:pt x="430" y="1153"/>
                    </a:lnTo>
                    <a:lnTo>
                      <a:pt x="341" y="951"/>
                    </a:lnTo>
                    <a:lnTo>
                      <a:pt x="250" y="994"/>
                    </a:lnTo>
                    <a:lnTo>
                      <a:pt x="182" y="1177"/>
                    </a:lnTo>
                    <a:lnTo>
                      <a:pt x="113" y="1018"/>
                    </a:lnTo>
                    <a:lnTo>
                      <a:pt x="0" y="1040"/>
                    </a:lnTo>
                    <a:lnTo>
                      <a:pt x="158" y="951"/>
                    </a:lnTo>
                    <a:lnTo>
                      <a:pt x="228" y="838"/>
                    </a:lnTo>
                    <a:lnTo>
                      <a:pt x="113" y="701"/>
                    </a:lnTo>
                    <a:lnTo>
                      <a:pt x="228" y="543"/>
                    </a:lnTo>
                    <a:lnTo>
                      <a:pt x="271" y="250"/>
                    </a:lnTo>
                    <a:lnTo>
                      <a:pt x="317" y="339"/>
                    </a:lnTo>
                    <a:lnTo>
                      <a:pt x="408" y="0"/>
                    </a:lnTo>
                    <a:lnTo>
                      <a:pt x="543" y="91"/>
                    </a:lnTo>
                    <a:lnTo>
                      <a:pt x="860" y="91"/>
                    </a:lnTo>
                    <a:lnTo>
                      <a:pt x="656" y="295"/>
                    </a:lnTo>
                    <a:lnTo>
                      <a:pt x="588" y="451"/>
                    </a:lnTo>
                    <a:lnTo>
                      <a:pt x="701" y="430"/>
                    </a:lnTo>
                    <a:lnTo>
                      <a:pt x="1155" y="475"/>
                    </a:lnTo>
                    <a:lnTo>
                      <a:pt x="973" y="610"/>
                    </a:lnTo>
                    <a:lnTo>
                      <a:pt x="838" y="881"/>
                    </a:lnTo>
                    <a:lnTo>
                      <a:pt x="747" y="905"/>
                    </a:lnTo>
                    <a:lnTo>
                      <a:pt x="814" y="973"/>
                    </a:lnTo>
                    <a:lnTo>
                      <a:pt x="701" y="1040"/>
                    </a:lnTo>
                    <a:lnTo>
                      <a:pt x="860" y="1040"/>
                    </a:lnTo>
                    <a:lnTo>
                      <a:pt x="997" y="1131"/>
                    </a:lnTo>
                    <a:lnTo>
                      <a:pt x="1064" y="1516"/>
                    </a:lnTo>
                    <a:lnTo>
                      <a:pt x="1222" y="1561"/>
                    </a:lnTo>
                    <a:lnTo>
                      <a:pt x="1177" y="1652"/>
                    </a:lnTo>
                    <a:lnTo>
                      <a:pt x="1335" y="1740"/>
                    </a:lnTo>
                    <a:lnTo>
                      <a:pt x="1314" y="1877"/>
                    </a:lnTo>
                    <a:lnTo>
                      <a:pt x="1381" y="1990"/>
                    </a:lnTo>
                    <a:lnTo>
                      <a:pt x="1403" y="2103"/>
                    </a:lnTo>
                    <a:lnTo>
                      <a:pt x="1357" y="2170"/>
                    </a:lnTo>
                    <a:lnTo>
                      <a:pt x="1448" y="2149"/>
                    </a:lnTo>
                    <a:lnTo>
                      <a:pt x="1674" y="2307"/>
                    </a:lnTo>
                    <a:lnTo>
                      <a:pt x="1674" y="2533"/>
                    </a:lnTo>
                    <a:lnTo>
                      <a:pt x="1539" y="2509"/>
                    </a:lnTo>
                    <a:lnTo>
                      <a:pt x="1470" y="2622"/>
                    </a:lnTo>
                    <a:lnTo>
                      <a:pt x="1381" y="2668"/>
                    </a:lnTo>
                    <a:lnTo>
                      <a:pt x="1561" y="2713"/>
                    </a:lnTo>
                  </a:path>
                </a:pathLst>
              </a:custGeom>
              <a:solidFill>
                <a:srgbClr val="99CCFF"/>
              </a:solidFill>
              <a:ln w="939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7" name="Freeform 30"/>
              <p:cNvSpPr>
                <a:spLocks noChangeArrowheads="1"/>
              </p:cNvSpPr>
              <p:nvPr/>
            </p:nvSpPr>
            <p:spPr bwMode="auto">
              <a:xfrm>
                <a:off x="819" y="2168"/>
                <a:ext cx="108" cy="118"/>
              </a:xfrm>
              <a:custGeom>
                <a:avLst/>
                <a:gdLst>
                  <a:gd name="T0" fmla="*/ 6 w 476"/>
                  <a:gd name="T1" fmla="*/ 5 h 522"/>
                  <a:gd name="T2" fmla="*/ 5 w 476"/>
                  <a:gd name="T3" fmla="*/ 5 h 522"/>
                  <a:gd name="T4" fmla="*/ 6 w 476"/>
                  <a:gd name="T5" fmla="*/ 4 h 522"/>
                  <a:gd name="T6" fmla="*/ 5 w 476"/>
                  <a:gd name="T7" fmla="*/ 3 h 522"/>
                  <a:gd name="T8" fmla="*/ 5 w 476"/>
                  <a:gd name="T9" fmla="*/ 2 h 522"/>
                  <a:gd name="T10" fmla="*/ 4 w 476"/>
                  <a:gd name="T11" fmla="*/ 1 h 522"/>
                  <a:gd name="T12" fmla="*/ 3 w 476"/>
                  <a:gd name="T13" fmla="*/ 0 h 522"/>
                  <a:gd name="T14" fmla="*/ 1 w 476"/>
                  <a:gd name="T15" fmla="*/ 1 h 522"/>
                  <a:gd name="T16" fmla="*/ 2 w 476"/>
                  <a:gd name="T17" fmla="*/ 2 h 522"/>
                  <a:gd name="T18" fmla="*/ 0 w 476"/>
                  <a:gd name="T19" fmla="*/ 4 h 522"/>
                  <a:gd name="T20" fmla="*/ 1 w 476"/>
                  <a:gd name="T21" fmla="*/ 5 h 522"/>
                  <a:gd name="T22" fmla="*/ 2 w 476"/>
                  <a:gd name="T23" fmla="*/ 5 h 522"/>
                  <a:gd name="T24" fmla="*/ 4 w 476"/>
                  <a:gd name="T25" fmla="*/ 6 h 522"/>
                  <a:gd name="T26" fmla="*/ 6 w 476"/>
                  <a:gd name="T27" fmla="*/ 5 h 52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76"/>
                  <a:gd name="T43" fmla="*/ 0 h 522"/>
                  <a:gd name="T44" fmla="*/ 476 w 476"/>
                  <a:gd name="T45" fmla="*/ 522 h 52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76" h="522">
                    <a:moveTo>
                      <a:pt x="475" y="452"/>
                    </a:moveTo>
                    <a:lnTo>
                      <a:pt x="430" y="430"/>
                    </a:lnTo>
                    <a:lnTo>
                      <a:pt x="475" y="339"/>
                    </a:lnTo>
                    <a:lnTo>
                      <a:pt x="430" y="271"/>
                    </a:lnTo>
                    <a:lnTo>
                      <a:pt x="454" y="137"/>
                    </a:lnTo>
                    <a:lnTo>
                      <a:pt x="341" y="67"/>
                    </a:lnTo>
                    <a:lnTo>
                      <a:pt x="250" y="0"/>
                    </a:lnTo>
                    <a:lnTo>
                      <a:pt x="91" y="113"/>
                    </a:lnTo>
                    <a:lnTo>
                      <a:pt x="158" y="182"/>
                    </a:lnTo>
                    <a:lnTo>
                      <a:pt x="0" y="317"/>
                    </a:lnTo>
                    <a:lnTo>
                      <a:pt x="69" y="430"/>
                    </a:lnTo>
                    <a:lnTo>
                      <a:pt x="182" y="384"/>
                    </a:lnTo>
                    <a:lnTo>
                      <a:pt x="317" y="521"/>
                    </a:lnTo>
                    <a:lnTo>
                      <a:pt x="475" y="452"/>
                    </a:lnTo>
                  </a:path>
                </a:pathLst>
              </a:custGeom>
              <a:solidFill>
                <a:srgbClr val="FFFFFF"/>
              </a:solidFill>
              <a:ln w="936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8" name="Freeform 31"/>
              <p:cNvSpPr>
                <a:spLocks noChangeArrowheads="1"/>
              </p:cNvSpPr>
              <p:nvPr/>
            </p:nvSpPr>
            <p:spPr bwMode="auto">
              <a:xfrm>
                <a:off x="1455" y="2650"/>
                <a:ext cx="47" cy="67"/>
              </a:xfrm>
              <a:custGeom>
                <a:avLst/>
                <a:gdLst>
                  <a:gd name="T0" fmla="*/ 0 w 206"/>
                  <a:gd name="T1" fmla="*/ 3 h 296"/>
                  <a:gd name="T2" fmla="*/ 0 w 206"/>
                  <a:gd name="T3" fmla="*/ 2 h 296"/>
                  <a:gd name="T4" fmla="*/ 2 w 206"/>
                  <a:gd name="T5" fmla="*/ 0 h 296"/>
                  <a:gd name="T6" fmla="*/ 3 w 206"/>
                  <a:gd name="T7" fmla="*/ 1 h 296"/>
                  <a:gd name="T8" fmla="*/ 3 w 206"/>
                  <a:gd name="T9" fmla="*/ 2 h 296"/>
                  <a:gd name="T10" fmla="*/ 3 w 206"/>
                  <a:gd name="T11" fmla="*/ 3 h 296"/>
                  <a:gd name="T12" fmla="*/ 1 w 206"/>
                  <a:gd name="T13" fmla="*/ 3 h 296"/>
                  <a:gd name="T14" fmla="*/ 0 w 206"/>
                  <a:gd name="T15" fmla="*/ 3 h 29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06"/>
                  <a:gd name="T25" fmla="*/ 0 h 296"/>
                  <a:gd name="T26" fmla="*/ 206 w 206"/>
                  <a:gd name="T27" fmla="*/ 296 h 29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06" h="296">
                    <a:moveTo>
                      <a:pt x="0" y="271"/>
                    </a:moveTo>
                    <a:lnTo>
                      <a:pt x="0" y="182"/>
                    </a:lnTo>
                    <a:lnTo>
                      <a:pt x="137" y="0"/>
                    </a:lnTo>
                    <a:lnTo>
                      <a:pt x="205" y="69"/>
                    </a:lnTo>
                    <a:lnTo>
                      <a:pt x="205" y="182"/>
                    </a:lnTo>
                    <a:lnTo>
                      <a:pt x="205" y="295"/>
                    </a:lnTo>
                    <a:lnTo>
                      <a:pt x="68" y="295"/>
                    </a:lnTo>
                    <a:lnTo>
                      <a:pt x="0" y="271"/>
                    </a:lnTo>
                  </a:path>
                </a:pathLst>
              </a:custGeom>
              <a:solidFill>
                <a:srgbClr val="FFFFFF"/>
              </a:solidFill>
              <a:ln w="936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9" name="Freeform 32"/>
              <p:cNvSpPr>
                <a:spLocks noChangeArrowheads="1"/>
              </p:cNvSpPr>
              <p:nvPr/>
            </p:nvSpPr>
            <p:spPr bwMode="auto">
              <a:xfrm>
                <a:off x="1829" y="2928"/>
                <a:ext cx="251" cy="257"/>
              </a:xfrm>
              <a:custGeom>
                <a:avLst/>
                <a:gdLst>
                  <a:gd name="T0" fmla="*/ 6 w 1108"/>
                  <a:gd name="T1" fmla="*/ 1 h 1132"/>
                  <a:gd name="T2" fmla="*/ 6 w 1108"/>
                  <a:gd name="T3" fmla="*/ 0 h 1132"/>
                  <a:gd name="T4" fmla="*/ 7 w 1108"/>
                  <a:gd name="T5" fmla="*/ 0 h 1132"/>
                  <a:gd name="T6" fmla="*/ 10 w 1108"/>
                  <a:gd name="T7" fmla="*/ 3 h 1132"/>
                  <a:gd name="T8" fmla="*/ 10 w 1108"/>
                  <a:gd name="T9" fmla="*/ 3 h 1132"/>
                  <a:gd name="T10" fmla="*/ 11 w 1108"/>
                  <a:gd name="T11" fmla="*/ 3 h 1132"/>
                  <a:gd name="T12" fmla="*/ 13 w 1108"/>
                  <a:gd name="T13" fmla="*/ 3 h 1132"/>
                  <a:gd name="T14" fmla="*/ 13 w 1108"/>
                  <a:gd name="T15" fmla="*/ 6 h 1132"/>
                  <a:gd name="T16" fmla="*/ 12 w 1108"/>
                  <a:gd name="T17" fmla="*/ 6 h 1132"/>
                  <a:gd name="T18" fmla="*/ 10 w 1108"/>
                  <a:gd name="T19" fmla="*/ 5 h 1132"/>
                  <a:gd name="T20" fmla="*/ 6 w 1108"/>
                  <a:gd name="T21" fmla="*/ 5 h 1132"/>
                  <a:gd name="T22" fmla="*/ 5 w 1108"/>
                  <a:gd name="T23" fmla="*/ 4 h 1132"/>
                  <a:gd name="T24" fmla="*/ 5 w 1108"/>
                  <a:gd name="T25" fmla="*/ 5 h 1132"/>
                  <a:gd name="T26" fmla="*/ 5 w 1108"/>
                  <a:gd name="T27" fmla="*/ 6 h 1132"/>
                  <a:gd name="T28" fmla="*/ 6 w 1108"/>
                  <a:gd name="T29" fmla="*/ 9 h 1132"/>
                  <a:gd name="T30" fmla="*/ 7 w 1108"/>
                  <a:gd name="T31" fmla="*/ 9 h 1132"/>
                  <a:gd name="T32" fmla="*/ 10 w 1108"/>
                  <a:gd name="T33" fmla="*/ 12 h 1132"/>
                  <a:gd name="T34" fmla="*/ 10 w 1108"/>
                  <a:gd name="T35" fmla="*/ 13 h 1132"/>
                  <a:gd name="T36" fmla="*/ 9 w 1108"/>
                  <a:gd name="T37" fmla="*/ 13 h 1132"/>
                  <a:gd name="T38" fmla="*/ 7 w 1108"/>
                  <a:gd name="T39" fmla="*/ 12 h 1132"/>
                  <a:gd name="T40" fmla="*/ 7 w 1108"/>
                  <a:gd name="T41" fmla="*/ 11 h 1132"/>
                  <a:gd name="T42" fmla="*/ 5 w 1108"/>
                  <a:gd name="T43" fmla="*/ 11 h 1132"/>
                  <a:gd name="T44" fmla="*/ 2 w 1108"/>
                  <a:gd name="T45" fmla="*/ 7 h 1132"/>
                  <a:gd name="T46" fmla="*/ 0 w 1108"/>
                  <a:gd name="T47" fmla="*/ 6 h 1132"/>
                  <a:gd name="T48" fmla="*/ 0 w 1108"/>
                  <a:gd name="T49" fmla="*/ 5 h 1132"/>
                  <a:gd name="T50" fmla="*/ 3 w 1108"/>
                  <a:gd name="T51" fmla="*/ 4 h 1132"/>
                  <a:gd name="T52" fmla="*/ 3 w 1108"/>
                  <a:gd name="T53" fmla="*/ 2 h 1132"/>
                  <a:gd name="T54" fmla="*/ 5 w 1108"/>
                  <a:gd name="T55" fmla="*/ 2 h 1132"/>
                  <a:gd name="T56" fmla="*/ 6 w 1108"/>
                  <a:gd name="T57" fmla="*/ 1 h 1132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108"/>
                  <a:gd name="T88" fmla="*/ 0 h 1132"/>
                  <a:gd name="T89" fmla="*/ 1108 w 1108"/>
                  <a:gd name="T90" fmla="*/ 1132 h 1132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108" h="1132">
                    <a:moveTo>
                      <a:pt x="497" y="91"/>
                    </a:moveTo>
                    <a:lnTo>
                      <a:pt x="497" y="0"/>
                    </a:lnTo>
                    <a:lnTo>
                      <a:pt x="586" y="21"/>
                    </a:lnTo>
                    <a:lnTo>
                      <a:pt x="812" y="247"/>
                    </a:lnTo>
                    <a:lnTo>
                      <a:pt x="882" y="225"/>
                    </a:lnTo>
                    <a:lnTo>
                      <a:pt x="927" y="293"/>
                    </a:lnTo>
                    <a:lnTo>
                      <a:pt x="1107" y="225"/>
                    </a:lnTo>
                    <a:lnTo>
                      <a:pt x="1107" y="497"/>
                    </a:lnTo>
                    <a:lnTo>
                      <a:pt x="994" y="519"/>
                    </a:lnTo>
                    <a:lnTo>
                      <a:pt x="836" y="406"/>
                    </a:lnTo>
                    <a:lnTo>
                      <a:pt x="543" y="406"/>
                    </a:lnTo>
                    <a:lnTo>
                      <a:pt x="473" y="362"/>
                    </a:lnTo>
                    <a:lnTo>
                      <a:pt x="406" y="384"/>
                    </a:lnTo>
                    <a:lnTo>
                      <a:pt x="384" y="497"/>
                    </a:lnTo>
                    <a:lnTo>
                      <a:pt x="543" y="768"/>
                    </a:lnTo>
                    <a:lnTo>
                      <a:pt x="610" y="768"/>
                    </a:lnTo>
                    <a:lnTo>
                      <a:pt x="812" y="994"/>
                    </a:lnTo>
                    <a:lnTo>
                      <a:pt x="812" y="1131"/>
                    </a:lnTo>
                    <a:lnTo>
                      <a:pt x="769" y="1107"/>
                    </a:lnTo>
                    <a:lnTo>
                      <a:pt x="564" y="1018"/>
                    </a:lnTo>
                    <a:lnTo>
                      <a:pt x="564" y="905"/>
                    </a:lnTo>
                    <a:lnTo>
                      <a:pt x="473" y="949"/>
                    </a:lnTo>
                    <a:lnTo>
                      <a:pt x="156" y="564"/>
                    </a:lnTo>
                    <a:lnTo>
                      <a:pt x="0" y="519"/>
                    </a:lnTo>
                    <a:lnTo>
                      <a:pt x="22" y="430"/>
                    </a:lnTo>
                    <a:lnTo>
                      <a:pt x="247" y="317"/>
                    </a:lnTo>
                    <a:lnTo>
                      <a:pt x="269" y="158"/>
                    </a:lnTo>
                    <a:lnTo>
                      <a:pt x="406" y="158"/>
                    </a:lnTo>
                    <a:lnTo>
                      <a:pt x="497" y="91"/>
                    </a:lnTo>
                  </a:path>
                </a:pathLst>
              </a:custGeom>
              <a:solidFill>
                <a:srgbClr val="FFFFFF"/>
              </a:solidFill>
              <a:ln w="936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0" name="Freeform 33"/>
              <p:cNvSpPr>
                <a:spLocks noChangeArrowheads="1"/>
              </p:cNvSpPr>
              <p:nvPr/>
            </p:nvSpPr>
            <p:spPr bwMode="auto">
              <a:xfrm>
                <a:off x="2291" y="1964"/>
                <a:ext cx="282" cy="195"/>
              </a:xfrm>
              <a:custGeom>
                <a:avLst/>
                <a:gdLst>
                  <a:gd name="T0" fmla="*/ 5 w 1245"/>
                  <a:gd name="T1" fmla="*/ 8 h 858"/>
                  <a:gd name="T2" fmla="*/ 5 w 1245"/>
                  <a:gd name="T3" fmla="*/ 6 h 858"/>
                  <a:gd name="T4" fmla="*/ 3 w 1245"/>
                  <a:gd name="T5" fmla="*/ 5 h 858"/>
                  <a:gd name="T6" fmla="*/ 4 w 1245"/>
                  <a:gd name="T7" fmla="*/ 3 h 858"/>
                  <a:gd name="T8" fmla="*/ 1 w 1245"/>
                  <a:gd name="T9" fmla="*/ 4 h 858"/>
                  <a:gd name="T10" fmla="*/ 0 w 1245"/>
                  <a:gd name="T11" fmla="*/ 2 h 858"/>
                  <a:gd name="T12" fmla="*/ 5 w 1245"/>
                  <a:gd name="T13" fmla="*/ 1 h 858"/>
                  <a:gd name="T14" fmla="*/ 8 w 1245"/>
                  <a:gd name="T15" fmla="*/ 0 h 858"/>
                  <a:gd name="T16" fmla="*/ 13 w 1245"/>
                  <a:gd name="T17" fmla="*/ 2 h 858"/>
                  <a:gd name="T18" fmla="*/ 14 w 1245"/>
                  <a:gd name="T19" fmla="*/ 1 h 858"/>
                  <a:gd name="T20" fmla="*/ 14 w 1245"/>
                  <a:gd name="T21" fmla="*/ 2 h 858"/>
                  <a:gd name="T22" fmla="*/ 14 w 1245"/>
                  <a:gd name="T23" fmla="*/ 3 h 858"/>
                  <a:gd name="T24" fmla="*/ 13 w 1245"/>
                  <a:gd name="T25" fmla="*/ 4 h 858"/>
                  <a:gd name="T26" fmla="*/ 14 w 1245"/>
                  <a:gd name="T27" fmla="*/ 7 h 858"/>
                  <a:gd name="T28" fmla="*/ 14 w 1245"/>
                  <a:gd name="T29" fmla="*/ 9 h 858"/>
                  <a:gd name="T30" fmla="*/ 14 w 1245"/>
                  <a:gd name="T31" fmla="*/ 10 h 858"/>
                  <a:gd name="T32" fmla="*/ 13 w 1245"/>
                  <a:gd name="T33" fmla="*/ 10 h 858"/>
                  <a:gd name="T34" fmla="*/ 11 w 1245"/>
                  <a:gd name="T35" fmla="*/ 9 h 858"/>
                  <a:gd name="T36" fmla="*/ 10 w 1245"/>
                  <a:gd name="T37" fmla="*/ 8 h 858"/>
                  <a:gd name="T38" fmla="*/ 8 w 1245"/>
                  <a:gd name="T39" fmla="*/ 8 h 858"/>
                  <a:gd name="T40" fmla="*/ 7 w 1245"/>
                  <a:gd name="T41" fmla="*/ 7 h 858"/>
                  <a:gd name="T42" fmla="*/ 6 w 1245"/>
                  <a:gd name="T43" fmla="*/ 8 h 858"/>
                  <a:gd name="T44" fmla="*/ 5 w 1245"/>
                  <a:gd name="T45" fmla="*/ 8 h 85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245"/>
                  <a:gd name="T70" fmla="*/ 0 h 858"/>
                  <a:gd name="T71" fmla="*/ 1245 w 1245"/>
                  <a:gd name="T72" fmla="*/ 858 h 85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245" h="858">
                    <a:moveTo>
                      <a:pt x="451" y="632"/>
                    </a:moveTo>
                    <a:lnTo>
                      <a:pt x="475" y="519"/>
                    </a:lnTo>
                    <a:lnTo>
                      <a:pt x="293" y="473"/>
                    </a:lnTo>
                    <a:lnTo>
                      <a:pt x="317" y="247"/>
                    </a:lnTo>
                    <a:lnTo>
                      <a:pt x="112" y="338"/>
                    </a:lnTo>
                    <a:lnTo>
                      <a:pt x="0" y="202"/>
                    </a:lnTo>
                    <a:lnTo>
                      <a:pt x="451" y="89"/>
                    </a:lnTo>
                    <a:lnTo>
                      <a:pt x="655" y="0"/>
                    </a:lnTo>
                    <a:lnTo>
                      <a:pt x="1131" y="134"/>
                    </a:lnTo>
                    <a:lnTo>
                      <a:pt x="1220" y="113"/>
                    </a:lnTo>
                    <a:lnTo>
                      <a:pt x="1220" y="180"/>
                    </a:lnTo>
                    <a:lnTo>
                      <a:pt x="1198" y="293"/>
                    </a:lnTo>
                    <a:lnTo>
                      <a:pt x="1107" y="360"/>
                    </a:lnTo>
                    <a:lnTo>
                      <a:pt x="1244" y="610"/>
                    </a:lnTo>
                    <a:lnTo>
                      <a:pt x="1220" y="790"/>
                    </a:lnTo>
                    <a:lnTo>
                      <a:pt x="1176" y="857"/>
                    </a:lnTo>
                    <a:lnTo>
                      <a:pt x="1107" y="857"/>
                    </a:lnTo>
                    <a:lnTo>
                      <a:pt x="972" y="745"/>
                    </a:lnTo>
                    <a:lnTo>
                      <a:pt x="814" y="699"/>
                    </a:lnTo>
                    <a:lnTo>
                      <a:pt x="655" y="655"/>
                    </a:lnTo>
                    <a:lnTo>
                      <a:pt x="634" y="586"/>
                    </a:lnTo>
                    <a:lnTo>
                      <a:pt x="542" y="655"/>
                    </a:lnTo>
                    <a:lnTo>
                      <a:pt x="451" y="632"/>
                    </a:lnTo>
                  </a:path>
                </a:pathLst>
              </a:custGeom>
              <a:solidFill>
                <a:srgbClr val="FFFFFF"/>
              </a:solidFill>
              <a:ln w="936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1" name="Freeform 34"/>
              <p:cNvSpPr>
                <a:spLocks noChangeArrowheads="1"/>
              </p:cNvSpPr>
              <p:nvPr/>
            </p:nvSpPr>
            <p:spPr bwMode="auto">
              <a:xfrm>
                <a:off x="2224" y="2097"/>
                <a:ext cx="339" cy="206"/>
              </a:xfrm>
              <a:custGeom>
                <a:avLst/>
                <a:gdLst>
                  <a:gd name="T0" fmla="*/ 0 w 1493"/>
                  <a:gd name="T1" fmla="*/ 8 h 907"/>
                  <a:gd name="T2" fmla="*/ 0 w 1493"/>
                  <a:gd name="T3" fmla="*/ 5 h 907"/>
                  <a:gd name="T4" fmla="*/ 1 w 1493"/>
                  <a:gd name="T5" fmla="*/ 5 h 907"/>
                  <a:gd name="T6" fmla="*/ 2 w 1493"/>
                  <a:gd name="T7" fmla="*/ 2 h 907"/>
                  <a:gd name="T8" fmla="*/ 5 w 1493"/>
                  <a:gd name="T9" fmla="*/ 1 h 907"/>
                  <a:gd name="T10" fmla="*/ 6 w 1493"/>
                  <a:gd name="T11" fmla="*/ 5 h 907"/>
                  <a:gd name="T12" fmla="*/ 8 w 1493"/>
                  <a:gd name="T13" fmla="*/ 4 h 907"/>
                  <a:gd name="T14" fmla="*/ 8 w 1493"/>
                  <a:gd name="T15" fmla="*/ 1 h 907"/>
                  <a:gd name="T16" fmla="*/ 9 w 1493"/>
                  <a:gd name="T17" fmla="*/ 0 h 907"/>
                  <a:gd name="T18" fmla="*/ 10 w 1493"/>
                  <a:gd name="T19" fmla="*/ 1 h 907"/>
                  <a:gd name="T20" fmla="*/ 11 w 1493"/>
                  <a:gd name="T21" fmla="*/ 0 h 907"/>
                  <a:gd name="T22" fmla="*/ 11 w 1493"/>
                  <a:gd name="T23" fmla="*/ 1 h 907"/>
                  <a:gd name="T24" fmla="*/ 13 w 1493"/>
                  <a:gd name="T25" fmla="*/ 1 h 907"/>
                  <a:gd name="T26" fmla="*/ 15 w 1493"/>
                  <a:gd name="T27" fmla="*/ 2 h 907"/>
                  <a:gd name="T28" fmla="*/ 16 w 1493"/>
                  <a:gd name="T29" fmla="*/ 3 h 907"/>
                  <a:gd name="T30" fmla="*/ 17 w 1493"/>
                  <a:gd name="T31" fmla="*/ 3 h 907"/>
                  <a:gd name="T32" fmla="*/ 17 w 1493"/>
                  <a:gd name="T33" fmla="*/ 5 h 907"/>
                  <a:gd name="T34" fmla="*/ 17 w 1493"/>
                  <a:gd name="T35" fmla="*/ 7 h 907"/>
                  <a:gd name="T36" fmla="*/ 17 w 1493"/>
                  <a:gd name="T37" fmla="*/ 8 h 907"/>
                  <a:gd name="T38" fmla="*/ 17 w 1493"/>
                  <a:gd name="T39" fmla="*/ 10 h 907"/>
                  <a:gd name="T40" fmla="*/ 15 w 1493"/>
                  <a:gd name="T41" fmla="*/ 10 h 907"/>
                  <a:gd name="T42" fmla="*/ 14 w 1493"/>
                  <a:gd name="T43" fmla="*/ 11 h 907"/>
                  <a:gd name="T44" fmla="*/ 12 w 1493"/>
                  <a:gd name="T45" fmla="*/ 10 h 907"/>
                  <a:gd name="T46" fmla="*/ 12 w 1493"/>
                  <a:gd name="T47" fmla="*/ 9 h 907"/>
                  <a:gd name="T48" fmla="*/ 10 w 1493"/>
                  <a:gd name="T49" fmla="*/ 9 h 907"/>
                  <a:gd name="T50" fmla="*/ 9 w 1493"/>
                  <a:gd name="T51" fmla="*/ 8 h 907"/>
                  <a:gd name="T52" fmla="*/ 8 w 1493"/>
                  <a:gd name="T53" fmla="*/ 8 h 907"/>
                  <a:gd name="T54" fmla="*/ 8 w 1493"/>
                  <a:gd name="T55" fmla="*/ 7 h 907"/>
                  <a:gd name="T56" fmla="*/ 7 w 1493"/>
                  <a:gd name="T57" fmla="*/ 8 h 907"/>
                  <a:gd name="T58" fmla="*/ 7 w 1493"/>
                  <a:gd name="T59" fmla="*/ 7 h 907"/>
                  <a:gd name="T60" fmla="*/ 4 w 1493"/>
                  <a:gd name="T61" fmla="*/ 7 h 907"/>
                  <a:gd name="T62" fmla="*/ 3 w 1493"/>
                  <a:gd name="T63" fmla="*/ 8 h 907"/>
                  <a:gd name="T64" fmla="*/ 2 w 1493"/>
                  <a:gd name="T65" fmla="*/ 7 h 907"/>
                  <a:gd name="T66" fmla="*/ 0 w 1493"/>
                  <a:gd name="T67" fmla="*/ 8 h 907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493"/>
                  <a:gd name="T103" fmla="*/ 0 h 907"/>
                  <a:gd name="T104" fmla="*/ 1493 w 1493"/>
                  <a:gd name="T105" fmla="*/ 907 h 907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493" h="907">
                    <a:moveTo>
                      <a:pt x="0" y="656"/>
                    </a:moveTo>
                    <a:lnTo>
                      <a:pt x="22" y="430"/>
                    </a:lnTo>
                    <a:lnTo>
                      <a:pt x="113" y="408"/>
                    </a:lnTo>
                    <a:lnTo>
                      <a:pt x="135" y="182"/>
                    </a:lnTo>
                    <a:lnTo>
                      <a:pt x="385" y="113"/>
                    </a:lnTo>
                    <a:lnTo>
                      <a:pt x="543" y="384"/>
                    </a:lnTo>
                    <a:lnTo>
                      <a:pt x="724" y="363"/>
                    </a:lnTo>
                    <a:lnTo>
                      <a:pt x="724" y="91"/>
                    </a:lnTo>
                    <a:lnTo>
                      <a:pt x="745" y="46"/>
                    </a:lnTo>
                    <a:lnTo>
                      <a:pt x="836" y="69"/>
                    </a:lnTo>
                    <a:lnTo>
                      <a:pt x="928" y="0"/>
                    </a:lnTo>
                    <a:lnTo>
                      <a:pt x="949" y="69"/>
                    </a:lnTo>
                    <a:lnTo>
                      <a:pt x="1108" y="113"/>
                    </a:lnTo>
                    <a:lnTo>
                      <a:pt x="1266" y="159"/>
                    </a:lnTo>
                    <a:lnTo>
                      <a:pt x="1401" y="271"/>
                    </a:lnTo>
                    <a:lnTo>
                      <a:pt x="1470" y="271"/>
                    </a:lnTo>
                    <a:lnTo>
                      <a:pt x="1492" y="454"/>
                    </a:lnTo>
                    <a:lnTo>
                      <a:pt x="1425" y="567"/>
                    </a:lnTo>
                    <a:lnTo>
                      <a:pt x="1492" y="680"/>
                    </a:lnTo>
                    <a:lnTo>
                      <a:pt x="1470" y="814"/>
                    </a:lnTo>
                    <a:lnTo>
                      <a:pt x="1266" y="838"/>
                    </a:lnTo>
                    <a:lnTo>
                      <a:pt x="1175" y="906"/>
                    </a:lnTo>
                    <a:lnTo>
                      <a:pt x="1062" y="884"/>
                    </a:lnTo>
                    <a:lnTo>
                      <a:pt x="995" y="747"/>
                    </a:lnTo>
                    <a:lnTo>
                      <a:pt x="882" y="769"/>
                    </a:lnTo>
                    <a:lnTo>
                      <a:pt x="769" y="680"/>
                    </a:lnTo>
                    <a:lnTo>
                      <a:pt x="702" y="680"/>
                    </a:lnTo>
                    <a:lnTo>
                      <a:pt x="678" y="634"/>
                    </a:lnTo>
                    <a:lnTo>
                      <a:pt x="611" y="680"/>
                    </a:lnTo>
                    <a:lnTo>
                      <a:pt x="565" y="612"/>
                    </a:lnTo>
                    <a:lnTo>
                      <a:pt x="361" y="588"/>
                    </a:lnTo>
                    <a:lnTo>
                      <a:pt x="294" y="656"/>
                    </a:lnTo>
                    <a:lnTo>
                      <a:pt x="135" y="567"/>
                    </a:lnTo>
                    <a:lnTo>
                      <a:pt x="0" y="656"/>
                    </a:lnTo>
                  </a:path>
                </a:pathLst>
              </a:custGeom>
              <a:solidFill>
                <a:srgbClr val="FFFFFF"/>
              </a:solidFill>
              <a:ln w="936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2" name="Freeform 35"/>
              <p:cNvSpPr>
                <a:spLocks noChangeArrowheads="1"/>
              </p:cNvSpPr>
              <p:nvPr/>
            </p:nvSpPr>
            <p:spPr bwMode="auto">
              <a:xfrm>
                <a:off x="2219" y="2225"/>
                <a:ext cx="272" cy="174"/>
              </a:xfrm>
              <a:custGeom>
                <a:avLst/>
                <a:gdLst>
                  <a:gd name="T0" fmla="*/ 4 w 1199"/>
                  <a:gd name="T1" fmla="*/ 9 h 769"/>
                  <a:gd name="T2" fmla="*/ 3 w 1199"/>
                  <a:gd name="T3" fmla="*/ 7 h 769"/>
                  <a:gd name="T4" fmla="*/ 0 w 1199"/>
                  <a:gd name="T5" fmla="*/ 5 h 769"/>
                  <a:gd name="T6" fmla="*/ 1 w 1199"/>
                  <a:gd name="T7" fmla="*/ 5 h 769"/>
                  <a:gd name="T8" fmla="*/ 0 w 1199"/>
                  <a:gd name="T9" fmla="*/ 2 h 769"/>
                  <a:gd name="T10" fmla="*/ 0 w 1199"/>
                  <a:gd name="T11" fmla="*/ 1 h 769"/>
                  <a:gd name="T12" fmla="*/ 2 w 1199"/>
                  <a:gd name="T13" fmla="*/ 0 h 769"/>
                  <a:gd name="T14" fmla="*/ 4 w 1199"/>
                  <a:gd name="T15" fmla="*/ 1 h 769"/>
                  <a:gd name="T16" fmla="*/ 5 w 1199"/>
                  <a:gd name="T17" fmla="*/ 0 h 769"/>
                  <a:gd name="T18" fmla="*/ 7 w 1199"/>
                  <a:gd name="T19" fmla="*/ 0 h 769"/>
                  <a:gd name="T20" fmla="*/ 7 w 1199"/>
                  <a:gd name="T21" fmla="*/ 1 h 769"/>
                  <a:gd name="T22" fmla="*/ 8 w 1199"/>
                  <a:gd name="T23" fmla="*/ 1 h 769"/>
                  <a:gd name="T24" fmla="*/ 8 w 1199"/>
                  <a:gd name="T25" fmla="*/ 1 h 769"/>
                  <a:gd name="T26" fmla="*/ 9 w 1199"/>
                  <a:gd name="T27" fmla="*/ 1 h 769"/>
                  <a:gd name="T28" fmla="*/ 11 w 1199"/>
                  <a:gd name="T29" fmla="*/ 2 h 769"/>
                  <a:gd name="T30" fmla="*/ 12 w 1199"/>
                  <a:gd name="T31" fmla="*/ 2 h 769"/>
                  <a:gd name="T32" fmla="*/ 13 w 1199"/>
                  <a:gd name="T33" fmla="*/ 4 h 769"/>
                  <a:gd name="T34" fmla="*/ 14 w 1199"/>
                  <a:gd name="T35" fmla="*/ 4 h 769"/>
                  <a:gd name="T36" fmla="*/ 13 w 1199"/>
                  <a:gd name="T37" fmla="*/ 5 h 769"/>
                  <a:gd name="T38" fmla="*/ 14 w 1199"/>
                  <a:gd name="T39" fmla="*/ 5 h 769"/>
                  <a:gd name="T40" fmla="*/ 14 w 1199"/>
                  <a:gd name="T41" fmla="*/ 7 h 769"/>
                  <a:gd name="T42" fmla="*/ 12 w 1199"/>
                  <a:gd name="T43" fmla="*/ 6 h 769"/>
                  <a:gd name="T44" fmla="*/ 12 w 1199"/>
                  <a:gd name="T45" fmla="*/ 7 h 769"/>
                  <a:gd name="T46" fmla="*/ 12 w 1199"/>
                  <a:gd name="T47" fmla="*/ 7 h 769"/>
                  <a:gd name="T48" fmla="*/ 10 w 1199"/>
                  <a:gd name="T49" fmla="*/ 9 h 769"/>
                  <a:gd name="T50" fmla="*/ 6 w 1199"/>
                  <a:gd name="T51" fmla="*/ 7 h 769"/>
                  <a:gd name="T52" fmla="*/ 5 w 1199"/>
                  <a:gd name="T53" fmla="*/ 7 h 769"/>
                  <a:gd name="T54" fmla="*/ 4 w 1199"/>
                  <a:gd name="T55" fmla="*/ 9 h 76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199"/>
                  <a:gd name="T85" fmla="*/ 0 h 769"/>
                  <a:gd name="T86" fmla="*/ 1199 w 1199"/>
                  <a:gd name="T87" fmla="*/ 769 h 769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199" h="769">
                    <a:moveTo>
                      <a:pt x="317" y="768"/>
                    </a:moveTo>
                    <a:lnTo>
                      <a:pt x="295" y="587"/>
                    </a:lnTo>
                    <a:lnTo>
                      <a:pt x="0" y="451"/>
                    </a:lnTo>
                    <a:lnTo>
                      <a:pt x="112" y="384"/>
                    </a:lnTo>
                    <a:lnTo>
                      <a:pt x="23" y="202"/>
                    </a:lnTo>
                    <a:lnTo>
                      <a:pt x="23" y="89"/>
                    </a:lnTo>
                    <a:lnTo>
                      <a:pt x="158" y="0"/>
                    </a:lnTo>
                    <a:lnTo>
                      <a:pt x="317" y="89"/>
                    </a:lnTo>
                    <a:lnTo>
                      <a:pt x="384" y="21"/>
                    </a:lnTo>
                    <a:lnTo>
                      <a:pt x="588" y="45"/>
                    </a:lnTo>
                    <a:lnTo>
                      <a:pt x="634" y="113"/>
                    </a:lnTo>
                    <a:lnTo>
                      <a:pt x="701" y="67"/>
                    </a:lnTo>
                    <a:lnTo>
                      <a:pt x="725" y="113"/>
                    </a:lnTo>
                    <a:lnTo>
                      <a:pt x="792" y="113"/>
                    </a:lnTo>
                    <a:lnTo>
                      <a:pt x="905" y="202"/>
                    </a:lnTo>
                    <a:lnTo>
                      <a:pt x="1018" y="180"/>
                    </a:lnTo>
                    <a:lnTo>
                      <a:pt x="1085" y="317"/>
                    </a:lnTo>
                    <a:lnTo>
                      <a:pt x="1198" y="339"/>
                    </a:lnTo>
                    <a:lnTo>
                      <a:pt x="1109" y="406"/>
                    </a:lnTo>
                    <a:lnTo>
                      <a:pt x="1176" y="451"/>
                    </a:lnTo>
                    <a:lnTo>
                      <a:pt x="1176" y="563"/>
                    </a:lnTo>
                    <a:lnTo>
                      <a:pt x="1040" y="497"/>
                    </a:lnTo>
                    <a:lnTo>
                      <a:pt x="1018" y="587"/>
                    </a:lnTo>
                    <a:lnTo>
                      <a:pt x="1064" y="655"/>
                    </a:lnTo>
                    <a:lnTo>
                      <a:pt x="814" y="746"/>
                    </a:lnTo>
                    <a:lnTo>
                      <a:pt x="521" y="655"/>
                    </a:lnTo>
                    <a:lnTo>
                      <a:pt x="453" y="655"/>
                    </a:lnTo>
                    <a:lnTo>
                      <a:pt x="317" y="768"/>
                    </a:lnTo>
                  </a:path>
                </a:pathLst>
              </a:custGeom>
              <a:solidFill>
                <a:srgbClr val="FFFFFF"/>
              </a:solidFill>
              <a:ln w="936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3" name="Freeform 36"/>
              <p:cNvSpPr>
                <a:spLocks noChangeArrowheads="1"/>
              </p:cNvSpPr>
              <p:nvPr/>
            </p:nvSpPr>
            <p:spPr bwMode="auto">
              <a:xfrm>
                <a:off x="1942" y="2809"/>
                <a:ext cx="313" cy="185"/>
              </a:xfrm>
              <a:custGeom>
                <a:avLst/>
                <a:gdLst>
                  <a:gd name="T0" fmla="*/ 7 w 1380"/>
                  <a:gd name="T1" fmla="*/ 9 h 816"/>
                  <a:gd name="T2" fmla="*/ 11 w 1380"/>
                  <a:gd name="T3" fmla="*/ 8 h 816"/>
                  <a:gd name="T4" fmla="*/ 13 w 1380"/>
                  <a:gd name="T5" fmla="*/ 5 h 816"/>
                  <a:gd name="T6" fmla="*/ 13 w 1380"/>
                  <a:gd name="T7" fmla="*/ 3 h 816"/>
                  <a:gd name="T8" fmla="*/ 16 w 1380"/>
                  <a:gd name="T9" fmla="*/ 2 h 816"/>
                  <a:gd name="T10" fmla="*/ 15 w 1380"/>
                  <a:gd name="T11" fmla="*/ 0 h 816"/>
                  <a:gd name="T12" fmla="*/ 14 w 1380"/>
                  <a:gd name="T13" fmla="*/ 0 h 816"/>
                  <a:gd name="T14" fmla="*/ 13 w 1380"/>
                  <a:gd name="T15" fmla="*/ 1 h 816"/>
                  <a:gd name="T16" fmla="*/ 10 w 1380"/>
                  <a:gd name="T17" fmla="*/ 1 h 816"/>
                  <a:gd name="T18" fmla="*/ 7 w 1380"/>
                  <a:gd name="T19" fmla="*/ 3 h 816"/>
                  <a:gd name="T20" fmla="*/ 7 w 1380"/>
                  <a:gd name="T21" fmla="*/ 2 h 816"/>
                  <a:gd name="T22" fmla="*/ 3 w 1380"/>
                  <a:gd name="T23" fmla="*/ 1 h 816"/>
                  <a:gd name="T24" fmla="*/ 2 w 1380"/>
                  <a:gd name="T25" fmla="*/ 2 h 816"/>
                  <a:gd name="T26" fmla="*/ 1 w 1380"/>
                  <a:gd name="T27" fmla="*/ 4 h 816"/>
                  <a:gd name="T28" fmla="*/ 0 w 1380"/>
                  <a:gd name="T29" fmla="*/ 6 h 816"/>
                  <a:gd name="T30" fmla="*/ 0 w 1380"/>
                  <a:gd name="T31" fmla="*/ 6 h 816"/>
                  <a:gd name="T32" fmla="*/ 1 w 1380"/>
                  <a:gd name="T33" fmla="*/ 6 h 816"/>
                  <a:gd name="T34" fmla="*/ 4 w 1380"/>
                  <a:gd name="T35" fmla="*/ 9 h 816"/>
                  <a:gd name="T36" fmla="*/ 5 w 1380"/>
                  <a:gd name="T37" fmla="*/ 9 h 816"/>
                  <a:gd name="T38" fmla="*/ 5 w 1380"/>
                  <a:gd name="T39" fmla="*/ 10 h 816"/>
                  <a:gd name="T40" fmla="*/ 7 w 1380"/>
                  <a:gd name="T41" fmla="*/ 9 h 81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380"/>
                  <a:gd name="T64" fmla="*/ 0 h 816"/>
                  <a:gd name="T65" fmla="*/ 1380 w 1380"/>
                  <a:gd name="T66" fmla="*/ 816 h 81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380" h="816">
                    <a:moveTo>
                      <a:pt x="610" y="747"/>
                    </a:moveTo>
                    <a:lnTo>
                      <a:pt x="949" y="726"/>
                    </a:lnTo>
                    <a:lnTo>
                      <a:pt x="1153" y="430"/>
                    </a:lnTo>
                    <a:lnTo>
                      <a:pt x="1153" y="296"/>
                    </a:lnTo>
                    <a:lnTo>
                      <a:pt x="1379" y="183"/>
                    </a:lnTo>
                    <a:lnTo>
                      <a:pt x="1312" y="0"/>
                    </a:lnTo>
                    <a:lnTo>
                      <a:pt x="1221" y="0"/>
                    </a:lnTo>
                    <a:lnTo>
                      <a:pt x="1108" y="70"/>
                    </a:lnTo>
                    <a:lnTo>
                      <a:pt x="836" y="92"/>
                    </a:lnTo>
                    <a:lnTo>
                      <a:pt x="632" y="226"/>
                    </a:lnTo>
                    <a:lnTo>
                      <a:pt x="565" y="159"/>
                    </a:lnTo>
                    <a:lnTo>
                      <a:pt x="248" y="113"/>
                    </a:lnTo>
                    <a:lnTo>
                      <a:pt x="202" y="205"/>
                    </a:lnTo>
                    <a:lnTo>
                      <a:pt x="89" y="317"/>
                    </a:lnTo>
                    <a:lnTo>
                      <a:pt x="0" y="498"/>
                    </a:lnTo>
                    <a:lnTo>
                      <a:pt x="0" y="522"/>
                    </a:lnTo>
                    <a:lnTo>
                      <a:pt x="89" y="543"/>
                    </a:lnTo>
                    <a:lnTo>
                      <a:pt x="315" y="769"/>
                    </a:lnTo>
                    <a:lnTo>
                      <a:pt x="385" y="747"/>
                    </a:lnTo>
                    <a:lnTo>
                      <a:pt x="430" y="815"/>
                    </a:lnTo>
                    <a:lnTo>
                      <a:pt x="610" y="747"/>
                    </a:lnTo>
                  </a:path>
                </a:pathLst>
              </a:custGeom>
              <a:solidFill>
                <a:srgbClr val="FFFFFF"/>
              </a:solidFill>
              <a:ln w="936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4" name="Freeform 37"/>
              <p:cNvSpPr>
                <a:spLocks noChangeArrowheads="1"/>
              </p:cNvSpPr>
              <p:nvPr/>
            </p:nvSpPr>
            <p:spPr bwMode="auto">
              <a:xfrm>
                <a:off x="2157" y="2851"/>
                <a:ext cx="395" cy="292"/>
              </a:xfrm>
              <a:custGeom>
                <a:avLst/>
                <a:gdLst>
                  <a:gd name="T0" fmla="*/ 16 w 1743"/>
                  <a:gd name="T1" fmla="*/ 14 h 1289"/>
                  <a:gd name="T2" fmla="*/ 10 w 1743"/>
                  <a:gd name="T3" fmla="*/ 15 h 1289"/>
                  <a:gd name="T4" fmla="*/ 8 w 1743"/>
                  <a:gd name="T5" fmla="*/ 14 h 1289"/>
                  <a:gd name="T6" fmla="*/ 6 w 1743"/>
                  <a:gd name="T7" fmla="*/ 14 h 1289"/>
                  <a:gd name="T8" fmla="*/ 6 w 1743"/>
                  <a:gd name="T9" fmla="*/ 13 h 1289"/>
                  <a:gd name="T10" fmla="*/ 5 w 1743"/>
                  <a:gd name="T11" fmla="*/ 12 h 1289"/>
                  <a:gd name="T12" fmla="*/ 5 w 1743"/>
                  <a:gd name="T13" fmla="*/ 11 h 1289"/>
                  <a:gd name="T14" fmla="*/ 5 w 1743"/>
                  <a:gd name="T15" fmla="*/ 10 h 1289"/>
                  <a:gd name="T16" fmla="*/ 3 w 1743"/>
                  <a:gd name="T17" fmla="*/ 11 h 1289"/>
                  <a:gd name="T18" fmla="*/ 0 w 1743"/>
                  <a:gd name="T19" fmla="*/ 6 h 1289"/>
                  <a:gd name="T20" fmla="*/ 2 w 1743"/>
                  <a:gd name="T21" fmla="*/ 3 h 1289"/>
                  <a:gd name="T22" fmla="*/ 2 w 1743"/>
                  <a:gd name="T23" fmla="*/ 1 h 1289"/>
                  <a:gd name="T24" fmla="*/ 5 w 1743"/>
                  <a:gd name="T25" fmla="*/ 0 h 1289"/>
                  <a:gd name="T26" fmla="*/ 10 w 1743"/>
                  <a:gd name="T27" fmla="*/ 0 h 1289"/>
                  <a:gd name="T28" fmla="*/ 11 w 1743"/>
                  <a:gd name="T29" fmla="*/ 1 h 1289"/>
                  <a:gd name="T30" fmla="*/ 15 w 1743"/>
                  <a:gd name="T31" fmla="*/ 0 h 1289"/>
                  <a:gd name="T32" fmla="*/ 17 w 1743"/>
                  <a:gd name="T33" fmla="*/ 3 h 1289"/>
                  <a:gd name="T34" fmla="*/ 17 w 1743"/>
                  <a:gd name="T35" fmla="*/ 4 h 1289"/>
                  <a:gd name="T36" fmla="*/ 17 w 1743"/>
                  <a:gd name="T37" fmla="*/ 5 h 1289"/>
                  <a:gd name="T38" fmla="*/ 17 w 1743"/>
                  <a:gd name="T39" fmla="*/ 6 h 1289"/>
                  <a:gd name="T40" fmla="*/ 18 w 1743"/>
                  <a:gd name="T41" fmla="*/ 7 h 1289"/>
                  <a:gd name="T42" fmla="*/ 18 w 1743"/>
                  <a:gd name="T43" fmla="*/ 10 h 1289"/>
                  <a:gd name="T44" fmla="*/ 17 w 1743"/>
                  <a:gd name="T45" fmla="*/ 10 h 1289"/>
                  <a:gd name="T46" fmla="*/ 18 w 1743"/>
                  <a:gd name="T47" fmla="*/ 11 h 1289"/>
                  <a:gd name="T48" fmla="*/ 20 w 1743"/>
                  <a:gd name="T49" fmla="*/ 12 h 1289"/>
                  <a:gd name="T50" fmla="*/ 19 w 1743"/>
                  <a:gd name="T51" fmla="*/ 13 h 1289"/>
                  <a:gd name="T52" fmla="*/ 19 w 1743"/>
                  <a:gd name="T53" fmla="*/ 15 h 1289"/>
                  <a:gd name="T54" fmla="*/ 16 w 1743"/>
                  <a:gd name="T55" fmla="*/ 14 h 128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743"/>
                  <a:gd name="T85" fmla="*/ 0 h 1289"/>
                  <a:gd name="T86" fmla="*/ 1743 w 1743"/>
                  <a:gd name="T87" fmla="*/ 1289 h 1289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743" h="1289">
                    <a:moveTo>
                      <a:pt x="1357" y="1175"/>
                    </a:moveTo>
                    <a:lnTo>
                      <a:pt x="906" y="1266"/>
                    </a:lnTo>
                    <a:lnTo>
                      <a:pt x="701" y="1199"/>
                    </a:lnTo>
                    <a:lnTo>
                      <a:pt x="543" y="1220"/>
                    </a:lnTo>
                    <a:lnTo>
                      <a:pt x="497" y="1129"/>
                    </a:lnTo>
                    <a:lnTo>
                      <a:pt x="430" y="994"/>
                    </a:lnTo>
                    <a:lnTo>
                      <a:pt x="454" y="927"/>
                    </a:lnTo>
                    <a:lnTo>
                      <a:pt x="408" y="881"/>
                    </a:lnTo>
                    <a:lnTo>
                      <a:pt x="295" y="949"/>
                    </a:lnTo>
                    <a:lnTo>
                      <a:pt x="0" y="543"/>
                    </a:lnTo>
                    <a:lnTo>
                      <a:pt x="204" y="247"/>
                    </a:lnTo>
                    <a:lnTo>
                      <a:pt x="204" y="113"/>
                    </a:lnTo>
                    <a:lnTo>
                      <a:pt x="430" y="0"/>
                    </a:lnTo>
                    <a:lnTo>
                      <a:pt x="838" y="43"/>
                    </a:lnTo>
                    <a:lnTo>
                      <a:pt x="927" y="113"/>
                    </a:lnTo>
                    <a:lnTo>
                      <a:pt x="1312" y="43"/>
                    </a:lnTo>
                    <a:lnTo>
                      <a:pt x="1448" y="271"/>
                    </a:lnTo>
                    <a:lnTo>
                      <a:pt x="1448" y="360"/>
                    </a:lnTo>
                    <a:lnTo>
                      <a:pt x="1494" y="430"/>
                    </a:lnTo>
                    <a:lnTo>
                      <a:pt x="1494" y="543"/>
                    </a:lnTo>
                    <a:lnTo>
                      <a:pt x="1561" y="610"/>
                    </a:lnTo>
                    <a:lnTo>
                      <a:pt x="1516" y="836"/>
                    </a:lnTo>
                    <a:lnTo>
                      <a:pt x="1494" y="903"/>
                    </a:lnTo>
                    <a:lnTo>
                      <a:pt x="1583" y="927"/>
                    </a:lnTo>
                    <a:lnTo>
                      <a:pt x="1742" y="1016"/>
                    </a:lnTo>
                    <a:lnTo>
                      <a:pt x="1629" y="1153"/>
                    </a:lnTo>
                    <a:lnTo>
                      <a:pt x="1629" y="1288"/>
                    </a:lnTo>
                    <a:lnTo>
                      <a:pt x="1357" y="1175"/>
                    </a:lnTo>
                  </a:path>
                </a:pathLst>
              </a:custGeom>
              <a:solidFill>
                <a:srgbClr val="FFFFFF"/>
              </a:solidFill>
              <a:ln w="936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5" name="Freeform 38"/>
              <p:cNvSpPr>
                <a:spLocks noChangeArrowheads="1"/>
              </p:cNvSpPr>
              <p:nvPr/>
            </p:nvSpPr>
            <p:spPr bwMode="auto">
              <a:xfrm>
                <a:off x="2060" y="2974"/>
                <a:ext cx="210" cy="256"/>
              </a:xfrm>
              <a:custGeom>
                <a:avLst/>
                <a:gdLst>
                  <a:gd name="T0" fmla="*/ 5 w 928"/>
                  <a:gd name="T1" fmla="*/ 13 h 1130"/>
                  <a:gd name="T2" fmla="*/ 4 w 928"/>
                  <a:gd name="T3" fmla="*/ 11 h 1130"/>
                  <a:gd name="T4" fmla="*/ 5 w 928"/>
                  <a:gd name="T5" fmla="*/ 10 h 1130"/>
                  <a:gd name="T6" fmla="*/ 1 w 928"/>
                  <a:gd name="T7" fmla="*/ 7 h 1130"/>
                  <a:gd name="T8" fmla="*/ 0 w 928"/>
                  <a:gd name="T9" fmla="*/ 6 h 1130"/>
                  <a:gd name="T10" fmla="*/ 1 w 928"/>
                  <a:gd name="T11" fmla="*/ 5 h 1130"/>
                  <a:gd name="T12" fmla="*/ 2 w 928"/>
                  <a:gd name="T13" fmla="*/ 5 h 1130"/>
                  <a:gd name="T14" fmla="*/ 1 w 928"/>
                  <a:gd name="T15" fmla="*/ 3 h 1130"/>
                  <a:gd name="T16" fmla="*/ 1 w 928"/>
                  <a:gd name="T17" fmla="*/ 0 h 1130"/>
                  <a:gd name="T18" fmla="*/ 5 w 928"/>
                  <a:gd name="T19" fmla="*/ 0 h 1130"/>
                  <a:gd name="T20" fmla="*/ 8 w 928"/>
                  <a:gd name="T21" fmla="*/ 5 h 1130"/>
                  <a:gd name="T22" fmla="*/ 10 w 928"/>
                  <a:gd name="T23" fmla="*/ 4 h 1130"/>
                  <a:gd name="T24" fmla="*/ 10 w 928"/>
                  <a:gd name="T25" fmla="*/ 5 h 1130"/>
                  <a:gd name="T26" fmla="*/ 10 w 928"/>
                  <a:gd name="T27" fmla="*/ 5 h 1130"/>
                  <a:gd name="T28" fmla="*/ 11 w 928"/>
                  <a:gd name="T29" fmla="*/ 7 h 1130"/>
                  <a:gd name="T30" fmla="*/ 9 w 928"/>
                  <a:gd name="T31" fmla="*/ 8 h 1130"/>
                  <a:gd name="T32" fmla="*/ 9 w 928"/>
                  <a:gd name="T33" fmla="*/ 10 h 1130"/>
                  <a:gd name="T34" fmla="*/ 10 w 928"/>
                  <a:gd name="T35" fmla="*/ 10 h 1130"/>
                  <a:gd name="T36" fmla="*/ 9 w 928"/>
                  <a:gd name="T37" fmla="*/ 11 h 1130"/>
                  <a:gd name="T38" fmla="*/ 9 w 928"/>
                  <a:gd name="T39" fmla="*/ 12 h 1130"/>
                  <a:gd name="T40" fmla="*/ 5 w 928"/>
                  <a:gd name="T41" fmla="*/ 13 h 113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928"/>
                  <a:gd name="T64" fmla="*/ 0 h 1130"/>
                  <a:gd name="T65" fmla="*/ 928 w 928"/>
                  <a:gd name="T66" fmla="*/ 1130 h 113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928" h="1130">
                    <a:moveTo>
                      <a:pt x="408" y="1129"/>
                    </a:moveTo>
                    <a:lnTo>
                      <a:pt x="341" y="973"/>
                    </a:lnTo>
                    <a:lnTo>
                      <a:pt x="430" y="903"/>
                    </a:lnTo>
                    <a:lnTo>
                      <a:pt x="91" y="610"/>
                    </a:lnTo>
                    <a:lnTo>
                      <a:pt x="0" y="519"/>
                    </a:lnTo>
                    <a:lnTo>
                      <a:pt x="91" y="406"/>
                    </a:lnTo>
                    <a:lnTo>
                      <a:pt x="159" y="406"/>
                    </a:lnTo>
                    <a:lnTo>
                      <a:pt x="91" y="293"/>
                    </a:lnTo>
                    <a:lnTo>
                      <a:pt x="91" y="21"/>
                    </a:lnTo>
                    <a:lnTo>
                      <a:pt x="430" y="0"/>
                    </a:lnTo>
                    <a:lnTo>
                      <a:pt x="725" y="406"/>
                    </a:lnTo>
                    <a:lnTo>
                      <a:pt x="838" y="338"/>
                    </a:lnTo>
                    <a:lnTo>
                      <a:pt x="884" y="384"/>
                    </a:lnTo>
                    <a:lnTo>
                      <a:pt x="860" y="451"/>
                    </a:lnTo>
                    <a:lnTo>
                      <a:pt x="927" y="586"/>
                    </a:lnTo>
                    <a:lnTo>
                      <a:pt x="769" y="723"/>
                    </a:lnTo>
                    <a:lnTo>
                      <a:pt x="747" y="836"/>
                    </a:lnTo>
                    <a:lnTo>
                      <a:pt x="814" y="857"/>
                    </a:lnTo>
                    <a:lnTo>
                      <a:pt x="747" y="927"/>
                    </a:lnTo>
                    <a:lnTo>
                      <a:pt x="769" y="1062"/>
                    </a:lnTo>
                    <a:lnTo>
                      <a:pt x="408" y="1129"/>
                    </a:lnTo>
                  </a:path>
                </a:pathLst>
              </a:custGeom>
              <a:solidFill>
                <a:srgbClr val="FFFFFF"/>
              </a:solidFill>
              <a:ln w="936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6" name="Freeform 39"/>
              <p:cNvSpPr>
                <a:spLocks noChangeArrowheads="1"/>
              </p:cNvSpPr>
              <p:nvPr/>
            </p:nvSpPr>
            <p:spPr bwMode="auto">
              <a:xfrm>
                <a:off x="2060" y="3195"/>
                <a:ext cx="103" cy="169"/>
              </a:xfrm>
              <a:custGeom>
                <a:avLst/>
                <a:gdLst>
                  <a:gd name="T0" fmla="*/ 2 w 455"/>
                  <a:gd name="T1" fmla="*/ 9 h 745"/>
                  <a:gd name="T2" fmla="*/ 2 w 455"/>
                  <a:gd name="T3" fmla="*/ 8 h 745"/>
                  <a:gd name="T4" fmla="*/ 0 w 455"/>
                  <a:gd name="T5" fmla="*/ 7 h 745"/>
                  <a:gd name="T6" fmla="*/ 2 w 455"/>
                  <a:gd name="T7" fmla="*/ 4 h 745"/>
                  <a:gd name="T8" fmla="*/ 0 w 455"/>
                  <a:gd name="T9" fmla="*/ 1 h 745"/>
                  <a:gd name="T10" fmla="*/ 2 w 455"/>
                  <a:gd name="T11" fmla="*/ 2 h 745"/>
                  <a:gd name="T12" fmla="*/ 3 w 455"/>
                  <a:gd name="T13" fmla="*/ 0 h 745"/>
                  <a:gd name="T14" fmla="*/ 4 w 455"/>
                  <a:gd name="T15" fmla="*/ 0 h 745"/>
                  <a:gd name="T16" fmla="*/ 5 w 455"/>
                  <a:gd name="T17" fmla="*/ 2 h 745"/>
                  <a:gd name="T18" fmla="*/ 4 w 455"/>
                  <a:gd name="T19" fmla="*/ 5 h 745"/>
                  <a:gd name="T20" fmla="*/ 5 w 455"/>
                  <a:gd name="T21" fmla="*/ 6 h 745"/>
                  <a:gd name="T22" fmla="*/ 5 w 455"/>
                  <a:gd name="T23" fmla="*/ 7 h 745"/>
                  <a:gd name="T24" fmla="*/ 5 w 455"/>
                  <a:gd name="T25" fmla="*/ 8 h 745"/>
                  <a:gd name="T26" fmla="*/ 3 w 455"/>
                  <a:gd name="T27" fmla="*/ 8 h 745"/>
                  <a:gd name="T28" fmla="*/ 3 w 455"/>
                  <a:gd name="T29" fmla="*/ 9 h 745"/>
                  <a:gd name="T30" fmla="*/ 2 w 455"/>
                  <a:gd name="T31" fmla="*/ 9 h 74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55"/>
                  <a:gd name="T49" fmla="*/ 0 h 745"/>
                  <a:gd name="T50" fmla="*/ 455 w 455"/>
                  <a:gd name="T51" fmla="*/ 745 h 745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55" h="745">
                    <a:moveTo>
                      <a:pt x="204" y="744"/>
                    </a:moveTo>
                    <a:lnTo>
                      <a:pt x="204" y="699"/>
                    </a:lnTo>
                    <a:lnTo>
                      <a:pt x="46" y="564"/>
                    </a:lnTo>
                    <a:lnTo>
                      <a:pt x="137" y="314"/>
                    </a:lnTo>
                    <a:lnTo>
                      <a:pt x="0" y="112"/>
                    </a:lnTo>
                    <a:lnTo>
                      <a:pt x="159" y="134"/>
                    </a:lnTo>
                    <a:lnTo>
                      <a:pt x="226" y="21"/>
                    </a:lnTo>
                    <a:lnTo>
                      <a:pt x="341" y="0"/>
                    </a:lnTo>
                    <a:lnTo>
                      <a:pt x="408" y="156"/>
                    </a:lnTo>
                    <a:lnTo>
                      <a:pt x="363" y="427"/>
                    </a:lnTo>
                    <a:lnTo>
                      <a:pt x="454" y="542"/>
                    </a:lnTo>
                    <a:lnTo>
                      <a:pt x="454" y="631"/>
                    </a:lnTo>
                    <a:lnTo>
                      <a:pt x="384" y="699"/>
                    </a:lnTo>
                    <a:lnTo>
                      <a:pt x="295" y="677"/>
                    </a:lnTo>
                    <a:lnTo>
                      <a:pt x="295" y="744"/>
                    </a:lnTo>
                    <a:lnTo>
                      <a:pt x="204" y="744"/>
                    </a:lnTo>
                  </a:path>
                </a:pathLst>
              </a:custGeom>
              <a:solidFill>
                <a:srgbClr val="FFFFFF"/>
              </a:solidFill>
              <a:ln w="936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7" name="Freeform 40"/>
              <p:cNvSpPr>
                <a:spLocks noChangeArrowheads="1"/>
              </p:cNvSpPr>
              <p:nvPr/>
            </p:nvSpPr>
            <p:spPr bwMode="auto">
              <a:xfrm>
                <a:off x="2142" y="3215"/>
                <a:ext cx="128" cy="103"/>
              </a:xfrm>
              <a:custGeom>
                <a:avLst/>
                <a:gdLst>
                  <a:gd name="T0" fmla="*/ 0 w 565"/>
                  <a:gd name="T1" fmla="*/ 1 h 454"/>
                  <a:gd name="T2" fmla="*/ 0 w 565"/>
                  <a:gd name="T3" fmla="*/ 4 h 454"/>
                  <a:gd name="T4" fmla="*/ 1 w 565"/>
                  <a:gd name="T5" fmla="*/ 5 h 454"/>
                  <a:gd name="T6" fmla="*/ 2 w 565"/>
                  <a:gd name="T7" fmla="*/ 5 h 454"/>
                  <a:gd name="T8" fmla="*/ 3 w 565"/>
                  <a:gd name="T9" fmla="*/ 5 h 454"/>
                  <a:gd name="T10" fmla="*/ 5 w 565"/>
                  <a:gd name="T11" fmla="*/ 4 h 454"/>
                  <a:gd name="T12" fmla="*/ 7 w 565"/>
                  <a:gd name="T13" fmla="*/ 3 h 454"/>
                  <a:gd name="T14" fmla="*/ 5 w 565"/>
                  <a:gd name="T15" fmla="*/ 0 h 454"/>
                  <a:gd name="T16" fmla="*/ 0 w 565"/>
                  <a:gd name="T17" fmla="*/ 1 h 4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65"/>
                  <a:gd name="T28" fmla="*/ 0 h 454"/>
                  <a:gd name="T29" fmla="*/ 565 w 565"/>
                  <a:gd name="T30" fmla="*/ 454 h 45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65" h="454">
                    <a:moveTo>
                      <a:pt x="45" y="67"/>
                    </a:moveTo>
                    <a:lnTo>
                      <a:pt x="0" y="338"/>
                    </a:lnTo>
                    <a:lnTo>
                      <a:pt x="91" y="453"/>
                    </a:lnTo>
                    <a:lnTo>
                      <a:pt x="180" y="384"/>
                    </a:lnTo>
                    <a:lnTo>
                      <a:pt x="293" y="408"/>
                    </a:lnTo>
                    <a:lnTo>
                      <a:pt x="475" y="338"/>
                    </a:lnTo>
                    <a:lnTo>
                      <a:pt x="564" y="225"/>
                    </a:lnTo>
                    <a:lnTo>
                      <a:pt x="406" y="0"/>
                    </a:lnTo>
                    <a:lnTo>
                      <a:pt x="45" y="67"/>
                    </a:lnTo>
                  </a:path>
                </a:pathLst>
              </a:custGeom>
              <a:solidFill>
                <a:srgbClr val="FFFFFF"/>
              </a:solidFill>
              <a:ln w="936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8" name="Freeform 41"/>
              <p:cNvSpPr>
                <a:spLocks noChangeArrowheads="1"/>
              </p:cNvSpPr>
              <p:nvPr/>
            </p:nvSpPr>
            <p:spPr bwMode="auto">
              <a:xfrm>
                <a:off x="2014" y="3112"/>
                <a:ext cx="144" cy="108"/>
              </a:xfrm>
              <a:custGeom>
                <a:avLst/>
                <a:gdLst>
                  <a:gd name="T0" fmla="*/ 0 w 635"/>
                  <a:gd name="T1" fmla="*/ 2 h 476"/>
                  <a:gd name="T2" fmla="*/ 0 w 635"/>
                  <a:gd name="T3" fmla="*/ 4 h 476"/>
                  <a:gd name="T4" fmla="*/ 2 w 635"/>
                  <a:gd name="T5" fmla="*/ 6 h 476"/>
                  <a:gd name="T6" fmla="*/ 4 w 635"/>
                  <a:gd name="T7" fmla="*/ 6 h 476"/>
                  <a:gd name="T8" fmla="*/ 5 w 635"/>
                  <a:gd name="T9" fmla="*/ 5 h 476"/>
                  <a:gd name="T10" fmla="*/ 7 w 635"/>
                  <a:gd name="T11" fmla="*/ 4 h 476"/>
                  <a:gd name="T12" fmla="*/ 7 w 635"/>
                  <a:gd name="T13" fmla="*/ 3 h 476"/>
                  <a:gd name="T14" fmla="*/ 3 w 635"/>
                  <a:gd name="T15" fmla="*/ 0 h 476"/>
                  <a:gd name="T16" fmla="*/ 0 w 635"/>
                  <a:gd name="T17" fmla="*/ 2 h 47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35"/>
                  <a:gd name="T28" fmla="*/ 0 h 476"/>
                  <a:gd name="T29" fmla="*/ 635 w 635"/>
                  <a:gd name="T30" fmla="*/ 476 h 47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35" h="476">
                    <a:moveTo>
                      <a:pt x="0" y="180"/>
                    </a:moveTo>
                    <a:lnTo>
                      <a:pt x="24" y="339"/>
                    </a:lnTo>
                    <a:lnTo>
                      <a:pt x="204" y="475"/>
                    </a:lnTo>
                    <a:lnTo>
                      <a:pt x="363" y="475"/>
                    </a:lnTo>
                    <a:lnTo>
                      <a:pt x="430" y="384"/>
                    </a:lnTo>
                    <a:lnTo>
                      <a:pt x="567" y="363"/>
                    </a:lnTo>
                    <a:lnTo>
                      <a:pt x="634" y="293"/>
                    </a:lnTo>
                    <a:lnTo>
                      <a:pt x="295" y="0"/>
                    </a:lnTo>
                    <a:lnTo>
                      <a:pt x="0" y="180"/>
                    </a:lnTo>
                  </a:path>
                </a:pathLst>
              </a:custGeom>
              <a:solidFill>
                <a:srgbClr val="FFFFFF"/>
              </a:solidFill>
              <a:ln w="936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pic>
        <p:nvPicPr>
          <p:cNvPr id="49" name="Picture 53" descr="elsa_log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1136650"/>
            <a:ext cx="18716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Rectangle 11"/>
          <p:cNvSpPr txBox="1">
            <a:spLocks noChangeArrowheads="1"/>
          </p:cNvSpPr>
          <p:nvPr/>
        </p:nvSpPr>
        <p:spPr bwMode="auto">
          <a:xfrm>
            <a:off x="285749" y="1263650"/>
            <a:ext cx="5979320" cy="473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 3" pitchFamily="18" charset="2"/>
              <a:buChar char="u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60000"/>
              <a:buFont typeface="Wingdings 3" pitchFamily="18" charset="2"/>
              <a:buChar char="w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65000"/>
              <a:buFont typeface="Wingdings 3" pitchFamily="18" charset="2"/>
              <a:buChar char="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SzTx/>
              <a:buNone/>
            </a:pPr>
            <a:r>
              <a:rPr lang="en-US" sz="1800" b="1" dirty="0" smtClean="0">
                <a:solidFill>
                  <a:srgbClr val="4D4D4D"/>
                </a:solidFill>
              </a:rPr>
              <a:t>How to collect information on mid-life? </a:t>
            </a:r>
          </a:p>
          <a:p>
            <a:pPr marL="457200" indent="-457200" eaLnBrk="1" hangingPunct="1">
              <a:buSzTx/>
            </a:pPr>
            <a:r>
              <a:rPr lang="en-US" sz="1800" dirty="0" smtClean="0">
                <a:solidFill>
                  <a:srgbClr val="4D4D4D"/>
                </a:solidFill>
              </a:rPr>
              <a:t>While `regular´ waves of SHARE and ELSA collect information among employed people only, both surveys also include a specific retrospective survey with information on </a:t>
            </a:r>
            <a:r>
              <a:rPr lang="en-GB" sz="1800" dirty="0" smtClean="0">
                <a:solidFill>
                  <a:srgbClr val="4D4D4D"/>
                </a:solidFill>
              </a:rPr>
              <a:t>working life among people who already left the labour market.</a:t>
            </a:r>
            <a:endParaRPr lang="en-US" sz="1800" dirty="0" smtClean="0">
              <a:solidFill>
                <a:srgbClr val="4D4D4D"/>
              </a:solidFill>
            </a:endParaRPr>
          </a:p>
          <a:p>
            <a:pPr marL="457200" indent="-457200" eaLnBrk="1" hangingPunct="1">
              <a:buSzTx/>
            </a:pPr>
            <a:r>
              <a:rPr lang="en-GB" sz="1800" dirty="0" smtClean="0">
                <a:solidFill>
                  <a:srgbClr val="4D4D4D"/>
                </a:solidFill>
              </a:rPr>
              <a:t>This enables to link retrospective information on mid-life working conditions with data on </a:t>
            </a:r>
            <a:br>
              <a:rPr lang="en-GB" sz="1800" dirty="0" smtClean="0">
                <a:solidFill>
                  <a:srgbClr val="4D4D4D"/>
                </a:solidFill>
              </a:rPr>
            </a:br>
            <a:r>
              <a:rPr lang="en-GB" sz="1800" dirty="0" smtClean="0">
                <a:solidFill>
                  <a:srgbClr val="4D4D4D"/>
                </a:solidFill>
              </a:rPr>
              <a:t>health after labour market exit. </a:t>
            </a:r>
            <a:endParaRPr lang="en-US" sz="1800" dirty="0" smtClean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62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Line 6"/>
          <p:cNvSpPr>
            <a:spLocks noChangeShapeType="1"/>
          </p:cNvSpPr>
          <p:nvPr/>
        </p:nvSpPr>
        <p:spPr bwMode="auto">
          <a:xfrm>
            <a:off x="168275" y="1003300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2" name="Line 7"/>
          <p:cNvSpPr>
            <a:spLocks noChangeShapeType="1"/>
          </p:cNvSpPr>
          <p:nvPr/>
        </p:nvSpPr>
        <p:spPr bwMode="auto">
          <a:xfrm>
            <a:off x="115888" y="6105525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2443163" y="279400"/>
            <a:ext cx="6448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 err="1" smtClean="0">
                <a:solidFill>
                  <a:srgbClr val="4D4D4D"/>
                </a:solidFill>
              </a:rPr>
              <a:t>Lifegrid</a:t>
            </a:r>
            <a:endParaRPr lang="de-DE" sz="3600" dirty="0">
              <a:solidFill>
                <a:srgbClr val="4D4D4D"/>
              </a:solidFill>
            </a:endParaRPr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1147763"/>
            <a:ext cx="6632575" cy="479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168275" y="1003300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115888" y="6105525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" name="AutoShape 10"/>
          <p:cNvSpPr>
            <a:spLocks/>
          </p:cNvSpPr>
          <p:nvPr/>
        </p:nvSpPr>
        <p:spPr bwMode="auto">
          <a:xfrm>
            <a:off x="4368800" y="1625600"/>
            <a:ext cx="4241800" cy="1866900"/>
          </a:xfrm>
          <a:prstGeom prst="borderCallout2">
            <a:avLst>
              <a:gd name="adj1" fmla="val 6120"/>
              <a:gd name="adj2" fmla="val -1796"/>
              <a:gd name="adj3" fmla="val 6120"/>
              <a:gd name="adj4" fmla="val -16727"/>
              <a:gd name="adj5" fmla="val 156463"/>
              <a:gd name="adj6" fmla="val -59579"/>
            </a:avLst>
          </a:prstGeom>
          <a:solidFill>
            <a:srgbClr val="DDDDDD"/>
          </a:solidFill>
          <a:ln w="12700">
            <a:solidFill>
              <a:srgbClr val="4D4D4D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4576763" y="1697038"/>
            <a:ext cx="4040187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80000"/>
              <a:buFont typeface="Wingdings 3" pitchFamily="18" charset="2"/>
              <a:buNone/>
            </a:pPr>
            <a:r>
              <a:rPr lang="en-US" sz="1400" b="1">
                <a:solidFill>
                  <a:srgbClr val="4D4D4D"/>
                </a:solidFill>
              </a:rPr>
              <a:t>Information on each job since leaving full-time education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80000"/>
              <a:buFont typeface="Wingdings 3" pitchFamily="18" charset="2"/>
              <a:buChar char="u"/>
            </a:pPr>
            <a:r>
              <a:rPr lang="en-US" sz="1400">
                <a:solidFill>
                  <a:srgbClr val="4D4D4D"/>
                </a:solidFill>
              </a:rPr>
              <a:t>Social position (based on ISCO groups)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80000"/>
              <a:buFont typeface="Wingdings 3" pitchFamily="18" charset="2"/>
              <a:buChar char="u"/>
            </a:pPr>
            <a:r>
              <a:rPr lang="en-US" sz="1400">
                <a:solidFill>
                  <a:srgbClr val="4D4D4D"/>
                </a:solidFill>
              </a:rPr>
              <a:t>Job industry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80000"/>
              <a:buFont typeface="Wingdings 3" pitchFamily="18" charset="2"/>
              <a:buChar char="u"/>
            </a:pPr>
            <a:r>
              <a:rPr lang="en-US" sz="1400">
                <a:solidFill>
                  <a:srgbClr val="4D4D4D"/>
                </a:solidFill>
              </a:rPr>
              <a:t>Full or part time job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80000"/>
              <a:buFont typeface="Wingdings 3" pitchFamily="18" charset="2"/>
              <a:buChar char="u"/>
            </a:pPr>
            <a:r>
              <a:rPr lang="en-US" sz="1400">
                <a:solidFill>
                  <a:srgbClr val="4D4D4D"/>
                </a:solidFill>
              </a:rPr>
              <a:t>Monthly wage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80000"/>
              <a:buFont typeface="Wingdings 3" pitchFamily="18" charset="2"/>
              <a:buChar char="u"/>
            </a:pPr>
            <a:r>
              <a:rPr lang="en-US" sz="1400">
                <a:solidFill>
                  <a:srgbClr val="4D4D4D"/>
                </a:solidFill>
              </a:rPr>
              <a:t>Quality of work (main job or present job)</a:t>
            </a:r>
          </a:p>
        </p:txBody>
      </p:sp>
      <p:sp>
        <p:nvSpPr>
          <p:cNvPr id="10" name="AutoShape 11"/>
          <p:cNvSpPr>
            <a:spLocks/>
          </p:cNvSpPr>
          <p:nvPr/>
        </p:nvSpPr>
        <p:spPr bwMode="auto">
          <a:xfrm>
            <a:off x="4368800" y="3606800"/>
            <a:ext cx="4229100" cy="1905000"/>
          </a:xfrm>
          <a:prstGeom prst="borderCallout2">
            <a:avLst>
              <a:gd name="adj1" fmla="val 6000"/>
              <a:gd name="adj2" fmla="val -1801"/>
              <a:gd name="adj3" fmla="val 6000"/>
              <a:gd name="adj4" fmla="val -25449"/>
              <a:gd name="adj5" fmla="val 49333"/>
              <a:gd name="adj6" fmla="val -54954"/>
            </a:avLst>
          </a:prstGeom>
          <a:solidFill>
            <a:srgbClr val="DDDDDD"/>
          </a:solidFill>
          <a:ln w="12700">
            <a:solidFill>
              <a:srgbClr val="4D4D4D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4595813" y="3597275"/>
            <a:ext cx="4040187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80000"/>
              <a:buFont typeface="Wingdings 3" pitchFamily="18" charset="2"/>
              <a:buNone/>
            </a:pPr>
            <a:r>
              <a:rPr lang="en-US" sz="1400" b="1" dirty="0">
                <a:solidFill>
                  <a:srgbClr val="4D4D4D"/>
                </a:solidFill>
              </a:rPr>
              <a:t>Information on each existing gap lasting 6 month or longer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80000"/>
              <a:buFont typeface="Wingdings 3" pitchFamily="18" charset="2"/>
              <a:buChar char="u"/>
            </a:pPr>
            <a:r>
              <a:rPr lang="en-US" sz="1400" dirty="0">
                <a:solidFill>
                  <a:srgbClr val="4D4D4D"/>
                </a:solidFill>
              </a:rPr>
              <a:t>Unemployed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80000"/>
              <a:buFont typeface="Wingdings 3" pitchFamily="18" charset="2"/>
              <a:buChar char="u"/>
            </a:pPr>
            <a:r>
              <a:rPr lang="en-US" sz="1400" dirty="0">
                <a:solidFill>
                  <a:srgbClr val="4D4D4D"/>
                </a:solidFill>
              </a:rPr>
              <a:t>Sick and disabled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80000"/>
              <a:buFont typeface="Wingdings 3" pitchFamily="18" charset="2"/>
              <a:buChar char="u"/>
            </a:pPr>
            <a:r>
              <a:rPr lang="en-US" sz="1400" dirty="0">
                <a:solidFill>
                  <a:srgbClr val="4D4D4D"/>
                </a:solidFill>
              </a:rPr>
              <a:t>Looking after home or family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80000"/>
              <a:buFont typeface="Wingdings 3" pitchFamily="18" charset="2"/>
              <a:buChar char="u"/>
            </a:pPr>
            <a:r>
              <a:rPr lang="en-US" sz="1400" dirty="0">
                <a:solidFill>
                  <a:srgbClr val="4D4D4D"/>
                </a:solidFill>
              </a:rPr>
              <a:t>Retired from </a:t>
            </a:r>
            <a:r>
              <a:rPr lang="en-US" sz="1400" dirty="0" smtClean="0">
                <a:solidFill>
                  <a:srgbClr val="4D4D4D"/>
                </a:solidFill>
              </a:rPr>
              <a:t>work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80000"/>
              <a:buFont typeface="Wingdings 3" pitchFamily="18" charset="2"/>
              <a:buChar char="u"/>
            </a:pPr>
            <a:r>
              <a:rPr lang="en-US" sz="1400" dirty="0" smtClean="0">
                <a:solidFill>
                  <a:srgbClr val="4D4D4D"/>
                </a:solidFill>
              </a:rPr>
              <a:t>Job loss</a:t>
            </a:r>
            <a:endParaRPr lang="en-US" sz="1400" dirty="0">
              <a:solidFill>
                <a:srgbClr val="4D4D4D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80000"/>
              <a:buFont typeface="Wingdings 3" pitchFamily="18" charset="2"/>
              <a:buChar char="u"/>
            </a:pPr>
            <a:endParaRPr lang="en-US" sz="1400" dirty="0">
              <a:solidFill>
                <a:srgbClr val="4D4D4D"/>
              </a:solidFill>
            </a:endParaRP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5486400" y="5588000"/>
            <a:ext cx="2057400" cy="762000"/>
          </a:xfrm>
          <a:prstGeom prst="curvedUpArrow">
            <a:avLst>
              <a:gd name="adj1" fmla="val 54000"/>
              <a:gd name="adj2" fmla="val 108000"/>
              <a:gd name="adj3" fmla="val 33333"/>
            </a:avLst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 rot="10800000">
            <a:off x="5346700" y="838200"/>
            <a:ext cx="2057400" cy="762000"/>
          </a:xfrm>
          <a:prstGeom prst="curvedUpArrow">
            <a:avLst>
              <a:gd name="adj1" fmla="val 54000"/>
              <a:gd name="adj2" fmla="val 108000"/>
              <a:gd name="adj3" fmla="val 33333"/>
            </a:avLst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562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Line 6"/>
          <p:cNvSpPr>
            <a:spLocks noChangeShapeType="1"/>
          </p:cNvSpPr>
          <p:nvPr/>
        </p:nvSpPr>
        <p:spPr bwMode="auto">
          <a:xfrm>
            <a:off x="168275" y="1003300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2" name="Line 7"/>
          <p:cNvSpPr>
            <a:spLocks noChangeShapeType="1"/>
          </p:cNvSpPr>
          <p:nvPr/>
        </p:nvSpPr>
        <p:spPr bwMode="auto">
          <a:xfrm>
            <a:off x="115888" y="6105525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2443163" y="279400"/>
            <a:ext cx="6448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 smtClean="0">
                <a:solidFill>
                  <a:srgbClr val="4D4D4D"/>
                </a:solidFill>
              </a:rPr>
              <a:t>Background</a:t>
            </a:r>
            <a:endParaRPr lang="de-DE" sz="3600" dirty="0">
              <a:solidFill>
                <a:srgbClr val="4D4D4D"/>
              </a:solidFill>
            </a:endParaRPr>
          </a:p>
        </p:txBody>
      </p:sp>
      <p:sp>
        <p:nvSpPr>
          <p:cNvPr id="5" name="Rectangle 9"/>
          <p:cNvSpPr txBox="1">
            <a:spLocks noChangeArrowheads="1"/>
          </p:cNvSpPr>
          <p:nvPr/>
        </p:nvSpPr>
        <p:spPr bwMode="auto">
          <a:xfrm>
            <a:off x="750888" y="1806575"/>
            <a:ext cx="7286625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 3" pitchFamily="18" charset="2"/>
              <a:buChar char="u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60000"/>
              <a:buFont typeface="Wingdings 3" pitchFamily="18" charset="2"/>
              <a:buChar char="w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65000"/>
              <a:buFont typeface="Wingdings 3" pitchFamily="18" charset="2"/>
              <a:buChar char="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smtClean="0">
                <a:solidFill>
                  <a:srgbClr val="4D4D4D"/>
                </a:solidFill>
              </a:rPr>
              <a:t>On this basis, we derived the employment situation for each age between 15 and 65.</a:t>
            </a:r>
          </a:p>
          <a:p>
            <a:pPr>
              <a:buFont typeface="Wingdings 3" pitchFamily="18" charset="2"/>
              <a:buNone/>
            </a:pPr>
            <a:endParaRPr lang="en-US" sz="2000" smtClean="0">
              <a:solidFill>
                <a:srgbClr val="4D4D4D"/>
              </a:solidFill>
            </a:endParaRPr>
          </a:p>
          <a:p>
            <a:pPr>
              <a:buFont typeface="Wingdings 3" pitchFamily="18" charset="2"/>
              <a:buNone/>
            </a:pPr>
            <a:endParaRPr lang="en-US" sz="2000" smtClean="0">
              <a:solidFill>
                <a:srgbClr val="4D4D4D"/>
              </a:solidFill>
            </a:endParaRPr>
          </a:p>
          <a:p>
            <a:pPr lvl="1"/>
            <a:endParaRPr lang="en-US" sz="2000" smtClean="0">
              <a:solidFill>
                <a:srgbClr val="4D4D4D"/>
              </a:solidFill>
            </a:endParaRPr>
          </a:p>
          <a:p>
            <a:pPr lvl="1"/>
            <a:endParaRPr lang="en-US" sz="2000" dirty="0">
              <a:solidFill>
                <a:srgbClr val="4D4D4D"/>
              </a:solidFill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981075" y="2816225"/>
            <a:ext cx="6945313" cy="2536825"/>
          </a:xfrm>
          <a:prstGeom prst="rect">
            <a:avLst/>
          </a:prstGeom>
          <a:solidFill>
            <a:srgbClr val="DDDDDD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 b="1">
                <a:latin typeface="Courier New" pitchFamily="49" charset="0"/>
              </a:rPr>
              <a:t>. lab list  sitprof</a:t>
            </a:r>
          </a:p>
          <a:p>
            <a:endParaRPr lang="en-US" sz="1600" b="1">
              <a:latin typeface="Courier New" pitchFamily="49" charset="0"/>
            </a:endParaRPr>
          </a:p>
          <a:p>
            <a:r>
              <a:rPr lang="en-US" sz="1600" b="1">
                <a:latin typeface="Courier New" pitchFamily="49" charset="0"/>
              </a:rPr>
              <a:t>           1 working / full-time</a:t>
            </a:r>
          </a:p>
          <a:p>
            <a:r>
              <a:rPr lang="en-US" sz="1600" b="1">
                <a:latin typeface="Courier New" pitchFamily="49" charset="0"/>
              </a:rPr>
              <a:t>           2 working / part-time</a:t>
            </a:r>
          </a:p>
          <a:p>
            <a:r>
              <a:rPr lang="en-US" sz="1600" b="1">
                <a:latin typeface="Courier New" pitchFamily="49" charset="0"/>
              </a:rPr>
              <a:t>           3 unemployed</a:t>
            </a:r>
          </a:p>
          <a:p>
            <a:r>
              <a:rPr lang="en-US" sz="1600" b="1">
                <a:latin typeface="Courier New" pitchFamily="49" charset="0"/>
              </a:rPr>
              <a:t>           4 domestic work</a:t>
            </a:r>
          </a:p>
          <a:p>
            <a:r>
              <a:rPr lang="en-US" sz="1600" b="1">
                <a:latin typeface="Courier New" pitchFamily="49" charset="0"/>
              </a:rPr>
              <a:t>           5 retired</a:t>
            </a:r>
          </a:p>
          <a:p>
            <a:r>
              <a:rPr lang="en-US" sz="1600" b="1">
                <a:latin typeface="Courier New" pitchFamily="49" charset="0"/>
              </a:rPr>
              <a:t>           6 full-time education</a:t>
            </a:r>
          </a:p>
          <a:p>
            <a:r>
              <a:rPr lang="en-US" sz="1600" b="1">
                <a:latin typeface="Courier New" pitchFamily="49" charset="0"/>
              </a:rPr>
              <a:t>           7 other</a:t>
            </a:r>
          </a:p>
          <a:p>
            <a:endParaRPr lang="en-US" sz="1600" b="1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62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Line 6"/>
          <p:cNvSpPr>
            <a:spLocks noChangeShapeType="1"/>
          </p:cNvSpPr>
          <p:nvPr/>
        </p:nvSpPr>
        <p:spPr bwMode="auto">
          <a:xfrm>
            <a:off x="168275" y="1003300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2" name="Line 7"/>
          <p:cNvSpPr>
            <a:spLocks noChangeShapeType="1"/>
          </p:cNvSpPr>
          <p:nvPr/>
        </p:nvSpPr>
        <p:spPr bwMode="auto">
          <a:xfrm>
            <a:off x="115888" y="6105525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2443163" y="279400"/>
            <a:ext cx="6448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 smtClean="0">
                <a:solidFill>
                  <a:srgbClr val="4D4D4D"/>
                </a:solidFill>
              </a:rPr>
              <a:t>Results</a:t>
            </a:r>
            <a:endParaRPr lang="de-DE" sz="3600" dirty="0">
              <a:solidFill>
                <a:srgbClr val="4D4D4D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529" y="1094708"/>
            <a:ext cx="6596391" cy="48275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562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Line 6"/>
          <p:cNvSpPr>
            <a:spLocks noChangeShapeType="1"/>
          </p:cNvSpPr>
          <p:nvPr/>
        </p:nvSpPr>
        <p:spPr bwMode="auto">
          <a:xfrm>
            <a:off x="168275" y="1003300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2" name="Line 7"/>
          <p:cNvSpPr>
            <a:spLocks noChangeShapeType="1"/>
          </p:cNvSpPr>
          <p:nvPr/>
        </p:nvSpPr>
        <p:spPr bwMode="auto">
          <a:xfrm>
            <a:off x="115888" y="6105525"/>
            <a:ext cx="87249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2443163" y="279400"/>
            <a:ext cx="6448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 smtClean="0">
                <a:solidFill>
                  <a:srgbClr val="4D4D4D"/>
                </a:solidFill>
              </a:rPr>
              <a:t>Background</a:t>
            </a:r>
            <a:endParaRPr lang="de-DE" sz="3600" dirty="0">
              <a:solidFill>
                <a:srgbClr val="4D4D4D"/>
              </a:solidFill>
            </a:endParaRPr>
          </a:p>
        </p:txBody>
      </p:sp>
      <p:pic>
        <p:nvPicPr>
          <p:cNvPr id="5" name="Grafik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650" y="920750"/>
            <a:ext cx="7347375" cy="53771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562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Standarddesign">
  <a:themeElements>
    <a:clrScheme name="2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1029</Words>
  <Application>Microsoft Office PowerPoint</Application>
  <PresentationFormat>Bildschirmpräsentation (4:3)</PresentationFormat>
  <Paragraphs>284</Paragraphs>
  <Slides>22</Slides>
  <Notes>22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4" baseType="lpstr">
      <vt:lpstr>2_Standarddesign</vt:lpstr>
      <vt:lpstr>Image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 Mannheim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julias</dc:creator>
  <cp:lastModifiedBy>Morten</cp:lastModifiedBy>
  <cp:revision>309</cp:revision>
  <cp:lastPrinted>2012-05-29T17:16:49Z</cp:lastPrinted>
  <dcterms:created xsi:type="dcterms:W3CDTF">2008-11-04T14:49:46Z</dcterms:created>
  <dcterms:modified xsi:type="dcterms:W3CDTF">2012-05-31T08:17:43Z</dcterms:modified>
</cp:coreProperties>
</file>