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  <p:sldMasterId id="2147483656" r:id="rId4"/>
    <p:sldMasterId id="2147484490" r:id="rId5"/>
    <p:sldMasterId id="2147484502" r:id="rId6"/>
    <p:sldMasterId id="2147484514" r:id="rId7"/>
    <p:sldMasterId id="2147484526" r:id="rId8"/>
    <p:sldMasterId id="2147484538" r:id="rId9"/>
    <p:sldMasterId id="2147484550" r:id="rId10"/>
  </p:sldMasterIdLst>
  <p:notesMasterIdLst>
    <p:notesMasterId r:id="rId26"/>
  </p:notesMasterIdLst>
  <p:sldIdLst>
    <p:sldId id="298" r:id="rId11"/>
    <p:sldId id="305" r:id="rId12"/>
    <p:sldId id="307" r:id="rId13"/>
    <p:sldId id="282" r:id="rId14"/>
    <p:sldId id="308" r:id="rId15"/>
    <p:sldId id="309" r:id="rId16"/>
    <p:sldId id="304" r:id="rId17"/>
    <p:sldId id="310" r:id="rId18"/>
    <p:sldId id="290" r:id="rId19"/>
    <p:sldId id="297" r:id="rId20"/>
    <p:sldId id="292" r:id="rId21"/>
    <p:sldId id="312" r:id="rId22"/>
    <p:sldId id="313" r:id="rId23"/>
    <p:sldId id="284" r:id="rId24"/>
    <p:sldId id="280" r:id="rId25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6E8A"/>
    <a:srgbClr val="0070C0"/>
    <a:srgbClr val="9D6F93"/>
    <a:srgbClr val="DEA900"/>
    <a:srgbClr val="D5E76B"/>
    <a:srgbClr val="47B0FF"/>
    <a:srgbClr val="FFDA65"/>
    <a:srgbClr val="F7A7B8"/>
    <a:srgbClr val="C9E03C"/>
    <a:srgbClr val="005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2736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60F06E5-0811-428C-95E4-BD24DBE8D2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700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F06E5-0811-428C-95E4-BD24DBE8D211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3195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288" y="3681413"/>
            <a:ext cx="8389937" cy="2808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1800"/>
              <a:t>    </a:t>
            </a:r>
          </a:p>
        </p:txBody>
      </p:sp>
      <p:pic>
        <p:nvPicPr>
          <p:cNvPr id="6" name="Picture 27" descr="Monash_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76000" tIns="46800" anchor="ctr"/>
            <a:lstStyle/>
            <a:p>
              <a:pPr algn="l">
                <a:spcBef>
                  <a:spcPct val="0"/>
                </a:spcBef>
              </a:pPr>
              <a:r>
                <a:rPr lang="en-US" sz="1800" b="1">
                  <a:solidFill>
                    <a:schemeClr val="bg1"/>
                  </a:solidFill>
                </a:rPr>
                <a:t>Medicine, Nursing and Health Sciences</a:t>
              </a: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669213" cy="1470025"/>
          </a:xfrm>
        </p:spPr>
        <p:txBody>
          <a:bodyPr lIns="0"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7686675" cy="1752600"/>
          </a:xfrm>
        </p:spPr>
        <p:txBody>
          <a:bodyPr lIns="0" anchor="b"/>
          <a:lstStyle>
            <a:lvl1pPr marL="0" inden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DBBD-4045-4872-90EB-961B5003185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rgbClr val="393938"/>
                </a:solidFill>
              </a:rPr>
              <a:t>    </a:t>
            </a:r>
          </a:p>
        </p:txBody>
      </p:sp>
      <p:pic>
        <p:nvPicPr>
          <p:cNvPr id="5" name="Picture 14" descr="Monash_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393938"/>
                </a:solidFill>
              </a:endParaRPr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76000" tIns="46800"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800" b="1">
                  <a:solidFill>
                    <a:srgbClr val="FFFFFF"/>
                  </a:solidFill>
                </a:rPr>
                <a:t>Medicine, Nursing and Health Sciences</a:t>
              </a: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924175"/>
            <a:ext cx="7813675" cy="647700"/>
          </a:xfrm>
        </p:spPr>
        <p:txBody>
          <a:bodyPr tIns="45720"/>
          <a:lstStyle>
            <a:lvl1pPr marL="0" indent="0">
              <a:spcAft>
                <a:spcPct val="0"/>
              </a:spcAft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3718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E5E7-DB8A-4186-BD54-A4F8E1B9B264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0373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7B7D-AA0E-4C9F-B759-A9EA58F4D2D9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7391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F8EB-685B-461D-A8AF-BF046FCEC42E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5161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BDD4-31A5-4B27-A39E-9CD3D63F1050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8974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1E5E-25B4-4CA8-84C7-ABFE6CACB3DF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5802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AC4F-C6FA-481B-AA4C-7FC158A45E1E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598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6460-8903-4FB8-B0F9-B223DAC00A3C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6035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2027-26A2-46CA-86B4-1E0559B28142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9293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DBBD-4045-4872-90EB-961B50031859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24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0E687-3B0B-4C8A-AE08-02A49813F4F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0E687-3B0B-4C8A-AE08-02A49813F4FF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59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AE84-E9AC-4E63-B229-E41B8749908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D688-5264-4202-BD5F-BF139C0F56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1A52-277D-4D5F-8B4F-1361B030BE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F250-4D04-436B-B752-AF12CECB44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CDE4C-CBD6-4B3F-9812-E424C7CA61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CE1C-6BFE-4535-864D-1AB8B64336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262B-D523-4A9A-82AC-8171C9944BF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9A018-885C-4A19-84AF-74E4ECF190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E5E7-DB8A-4186-BD54-A4F8E1B9B26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A2363-8B87-49BF-8456-4D10A62A90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7D7F-410B-4DD9-BD19-7C4A73D8FA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2263"/>
            <a:ext cx="2057400" cy="4533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263"/>
            <a:ext cx="6019800" cy="453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D09A-798B-4837-AB9E-A72DA788CC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E0037-9CF2-4684-AA16-18C4D315E76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7B299-04E0-4CA3-935A-59AF8F2B267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3BF2-1A01-41DE-A1BC-30C41298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00E9-965B-4547-82EF-064746E6662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00F9E-6934-4BAE-92DA-FEC931462F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BB029-AFEC-45A0-811C-433A71A5F7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79E7E-B557-4BD2-A560-FDCF6F2CE8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7B7D-AA0E-4C9F-B759-A9EA58F4D2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A2746-006C-4201-81EF-18DC5221D6F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53BF-0F7C-40B2-83E7-3C1EF7654C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9D82-BFAE-402C-A4A3-6AD4503917E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006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00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0EC1-BBEB-434D-9D4C-4B3FA1CF8F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2222-ECDF-4160-B964-D21DDDCB6AA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6A59-C9F1-4A46-8EB4-3318F8D4D0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B4881-B392-404D-8EC8-D23A5F6561C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A557-FB4F-4589-9E56-88E2E8902D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1BDA-91B8-4775-AA79-A5EB72E6E3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0AB9-1AD2-4192-88C1-EE2B96F827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F8EB-685B-461D-A8AF-BF046FCEC4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20F82-05BC-4609-B6DA-CF831C3AB7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D531-5096-448A-B383-BD4D3CF981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1B3ED-9A86-4BEF-9B7F-A8719DA655C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3E0A5-2EB5-4C4D-9C5B-519A08B229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72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72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D0D7-8513-4044-AC66-EB179981ED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/>
              <a:t>    </a:t>
            </a:r>
          </a:p>
        </p:txBody>
      </p:sp>
      <p:pic>
        <p:nvPicPr>
          <p:cNvPr id="5" name="Picture 14" descr="Monash_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76000" tIns="46800"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Medicine, Nursing and Health Sciences</a:t>
              </a: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2924175"/>
            <a:ext cx="7813675" cy="647700"/>
          </a:xfrm>
        </p:spPr>
        <p:txBody>
          <a:bodyPr tIns="45720"/>
          <a:lstStyle>
            <a:lvl1pPr marL="0" indent="0">
              <a:spcAft>
                <a:spcPct val="0"/>
              </a:spcAft>
              <a:buFont typeface="Wingdings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E5E7-DB8A-4186-BD54-A4F8E1B9B264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7B7D-AA0E-4C9F-B759-A9EA58F4D2D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4F8EB-685B-461D-A8AF-BF046FCEC42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BDD4-31A5-4B27-A39E-9CD3D63F105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3BDD4-31A5-4B27-A39E-9CD3D63F10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1E5E-25B4-4CA8-84C7-ABFE6CACB3D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AC4F-C6FA-481B-AA4C-7FC158A45E1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6460-8903-4FB8-B0F9-B223DAC00A3C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2027-26A2-46CA-86B4-1E0559B2814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DBBD-4045-4872-90EB-961B50031859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0E687-3B0B-4C8A-AE08-02A49813F4F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288" y="3681413"/>
            <a:ext cx="8389937" cy="2808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95288" y="1412875"/>
            <a:ext cx="8389937" cy="2305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/>
              <a:t>    </a:t>
            </a:r>
          </a:p>
        </p:txBody>
      </p:sp>
      <p:pic>
        <p:nvPicPr>
          <p:cNvPr id="6" name="Picture 27" descr="Monash_logo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8300"/>
            <a:ext cx="41767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95288" y="944563"/>
            <a:ext cx="8389937" cy="541337"/>
            <a:chOff x="249" y="595"/>
            <a:chExt cx="5285" cy="341"/>
          </a:xfrm>
        </p:grpSpPr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 rot="2700000">
              <a:off x="691" y="664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576000" tIns="46800" anchor="ctr"/>
            <a:lstStyle/>
            <a:p>
              <a:pPr algn="l">
                <a:spcBef>
                  <a:spcPct val="0"/>
                </a:spcBef>
                <a:defRPr/>
              </a:pPr>
              <a:r>
                <a:rPr lang="en-US" sz="1800" b="1">
                  <a:solidFill>
                    <a:schemeClr val="bg1"/>
                  </a:solidFill>
                </a:rPr>
                <a:t>Medicine, Nursing and Health Sciences</a:t>
              </a:r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557338"/>
            <a:ext cx="7669213" cy="1470025"/>
          </a:xfrm>
        </p:spPr>
        <p:txBody>
          <a:bodyPr lIns="0" anchor="t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7686675" cy="1752600"/>
          </a:xfrm>
        </p:spPr>
        <p:txBody>
          <a:bodyPr lIns="0" anchor="b"/>
          <a:lstStyle>
            <a:lvl1pPr marL="0" inden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0278B-6DFA-4741-92DD-24A755E6120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642F6-C798-4851-985F-A83FCA6D512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752BE-9E7B-490F-919B-17FFBBBB7D5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1E5E-25B4-4CA8-84C7-ABFE6CACB3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FBB2B-F172-4F69-B5FD-566CCE4F13F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8ACA-EA9D-48F5-9426-0122970DA2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5E528-53B6-4FC4-8F3C-4A6FAA14375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8E772-2BDE-46C1-B767-BADEF808CB1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DACE5-2AAD-4A26-8E01-D2EF91DF937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4682F-4714-444F-8930-AFD27A9CB41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E45B8-B323-49E4-ADD9-4CC63E28539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6E982-649F-4D0F-A612-E1BCDD933C5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D3A82-1E33-476F-AFFA-2AD6BBC18AC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BE74A-9958-4282-AD70-46A70AB4E7D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AC4F-C6FA-481B-AA4C-7FC158A45E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6E5CA-65C0-4554-87FD-A322BF620C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13FFD-B52B-413E-BAB8-A40215BF131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ADEE5-B19E-4333-B6CD-3802A3CB53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E02E6-D404-49E7-B9D7-48A2EEA376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42F94-ACAB-47AF-B032-5039D0298FC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C1539-79E2-4035-8C81-4E2DCE2EADE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6C6E0-6F28-4DCD-8945-E399D029DE8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2263"/>
            <a:ext cx="2057400" cy="4533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263"/>
            <a:ext cx="6019800" cy="453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D8279-2DC7-4D11-A0AD-40921FDA846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1481A-FBDC-4C59-AFED-11994D55295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F61B7-1700-4386-AD2A-029366FFEEE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D6460-8903-4FB8-B0F9-B223DAC00A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19260-69E5-41B7-96DC-57FFA43AE5C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5C8BC-0838-4D10-A5B9-92B0DDDE360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54110-25A1-4A01-A063-43F8D6B7955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0A956-2AF0-4DD7-ACED-4DD43D7C193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16BD0-6825-495A-9E41-15FD7A0E61D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18D74-82F0-4A15-8FAD-9C26CD0C840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01710-4166-4D88-83FD-376405D1E8B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A8464-3371-4D2B-9599-EAB7CB85893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D264D-0485-4D20-BBFD-24C9FDE1B95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BC453-3B09-4EE4-B15E-392A5D5520E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2027-26A2-46CA-86B4-1E0559B281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4B776-8245-436A-82F8-7F28F46D7BC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6D9AEA-858B-429D-962F-ED3FA51418E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3DCDC-EF2C-409D-8F7C-891D23D4283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3A2A6-8D6C-4AFF-89E7-F311C4CB7E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EA431-F32E-493A-B70B-B9AFCEE4D02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5C22A-9B7B-4883-8BA9-37C75ABDC0E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45BAB-B113-42CE-A020-3A9BB21451D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64FD9-34F9-4383-9653-C5095F95CA8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FE615-DE5F-461E-9542-AC62985278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B0AEC-46E0-4DFE-B677-17C2EE9C63C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8B76B7E1-3541-4E40-8625-7F3278B18DA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pPr>
              <a:defRPr/>
            </a:pPr>
            <a:endParaRPr lang="en-AU">
              <a:solidFill>
                <a:srgbClr val="393938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76B7E1-3541-4E40-8625-7F3278B18DA7}" type="slidenum">
              <a:rPr lang="en-AU" smtClean="0">
                <a:solidFill>
                  <a:srgbClr val="393938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393938"/>
              </a:solidFill>
            </a:endParaRPr>
          </a:p>
        </p:txBody>
      </p:sp>
      <p:pic>
        <p:nvPicPr>
          <p:cNvPr id="1031" name="Picture 13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93938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93938"/>
                </a:solidFill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39393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9830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09563" algn="l" rtl="0" eaLnBrk="1" fontAlgn="base" hangingPunct="1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395288" y="692150"/>
            <a:ext cx="8389937" cy="5653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92263"/>
            <a:ext cx="795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9"/>
            <p:cNvSpPr>
              <a:spLocks noChangeArrowheads="1"/>
            </p:cNvSpPr>
            <p:nvPr userDrawn="1"/>
          </p:nvSpPr>
          <p:spPr bwMode="auto">
            <a:xfrm rot="2700000">
              <a:off x="408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32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939271-B759-4D95-97A7-F1794B4AE2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2056" name="Picture 20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Line 21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2"/>
            <a:r>
              <a:rPr lang="en-AU" smtClean="0"/>
              <a:t>Fourth level</a:t>
            </a:r>
          </a:p>
          <a:p>
            <a:pPr lvl="3"/>
            <a:r>
              <a:rPr lang="en-AU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45C741-EECC-4E76-8C77-CAFE54F473B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3080" name="Picture 7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082" name="Group 9"/>
          <p:cNvGrpSpPr>
            <a:grpSpLocks/>
          </p:cNvGrpSpPr>
          <p:nvPr userDrawn="1"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Rectangle 11"/>
            <p:cNvSpPr>
              <a:spLocks noChangeArrowheads="1"/>
            </p:cNvSpPr>
            <p:nvPr userDrawn="1"/>
          </p:nvSpPr>
          <p:spPr bwMode="auto">
            <a:xfrm rot="2700000">
              <a:off x="408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2"/>
            <a:r>
              <a:rPr lang="en-AU" smtClean="0"/>
              <a:t>Fourth level</a:t>
            </a:r>
          </a:p>
          <a:p>
            <a:pPr lvl="3"/>
            <a:r>
              <a:rPr lang="en-AU" smtClean="0"/>
              <a:t>Fifth level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868D1E-268E-41F2-9321-2F606922ED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4104" name="Picture 8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auto">
            <a:xfrm rot="2700000">
              <a:off x="408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76B7E1-3541-4E40-8625-7F3278B18DA7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1031" name="Picture 13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09563" algn="l" rtl="0" eaLnBrk="1" fontAlgn="base" hangingPunct="1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endParaRPr lang="en-A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9FEEC1-29A2-44CC-9600-2AB27A172C3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395288" y="692150"/>
            <a:ext cx="8389937" cy="5653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92263"/>
            <a:ext cx="795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193" name="Rectangle 9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2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endParaRPr lang="en-AU"/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endParaRPr lang="en-AU"/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fld id="{B5EAE324-DB6C-47C1-B094-3A5072435A93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25608" name="Picture 20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endParaRPr lang="en-A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endParaRPr lang="en-AU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fld id="{09767277-C6FB-4AD5-AEC2-D78846024F62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37896" name="Picture 7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5482" name="Rectangle 10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83" name="Rectangle 11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901700" indent="-309563" algn="l" rtl="0" eaLnBrk="1" fontAlgn="base" hangingPunct="1">
        <a:lnSpc>
          <a:spcPts val="2400"/>
        </a:lnSpc>
        <a:spcBef>
          <a:spcPct val="0"/>
        </a:spcBef>
        <a:spcAft>
          <a:spcPts val="12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/>
            </a:lvl1pPr>
          </a:lstStyle>
          <a:p>
            <a:endParaRPr lang="en-A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/>
            </a:lvl1pPr>
          </a:lstStyle>
          <a:p>
            <a:endParaRPr lang="en-A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 b="1">
                <a:solidFill>
                  <a:schemeClr val="tx2"/>
                </a:solidFill>
              </a:defRPr>
            </a:lvl1pPr>
          </a:lstStyle>
          <a:p>
            <a:fld id="{24C4335D-50A2-4A6D-9FFF-0A9E869D6936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50184" name="Picture 8" descr="Monash_logo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88" y="6489700"/>
            <a:ext cx="18002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7" name="Line 9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19819" name="Rectangle 11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820" name="Rectangle 12"/>
            <p:cNvSpPr>
              <a:spLocks noChangeArrowheads="1"/>
            </p:cNvSpPr>
            <p:nvPr userDrawn="1"/>
          </p:nvSpPr>
          <p:spPr bwMode="auto">
            <a:xfrm rot="2700000">
              <a:off x="409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1" fontAlgn="base" hangingPunct="1">
        <a:lnSpc>
          <a:spcPts val="2400"/>
        </a:lnSpc>
        <a:spcBef>
          <a:spcPct val="0"/>
        </a:spcBef>
        <a:spcAft>
          <a:spcPts val="1200"/>
        </a:spcAft>
        <a:buFont typeface="Wingdings" charset="2"/>
        <a:buChar char="§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901700" indent="-309563" algn="l" rtl="0" eaLnBrk="1" fontAlgn="base" hangingPunct="1">
        <a:lnSpc>
          <a:spcPts val="2400"/>
        </a:lnSpc>
        <a:spcBef>
          <a:spcPct val="0"/>
        </a:spcBef>
        <a:spcAft>
          <a:spcPts val="10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915816" y="512676"/>
            <a:ext cx="5868404" cy="439248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t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AU" sz="4000" b="1" dirty="0" smtClean="0">
                <a:solidFill>
                  <a:srgbClr val="0070C0"/>
                </a:solidFill>
                <a:latin typeface="Candara" pitchFamily="34" charset="0"/>
                <a:cs typeface="Shruti" pitchFamily="2"/>
              </a:rPr>
              <a:t>Older Peoples’ Interaction </a:t>
            </a:r>
          </a:p>
          <a:p>
            <a:pPr>
              <a:lnSpc>
                <a:spcPct val="200000"/>
              </a:lnSpc>
            </a:pPr>
            <a:r>
              <a:rPr lang="en-AU" sz="4000" b="1" dirty="0" smtClean="0">
                <a:solidFill>
                  <a:srgbClr val="0070C0"/>
                </a:solidFill>
                <a:latin typeface="Candara" pitchFamily="34" charset="0"/>
                <a:cs typeface="Shruti" pitchFamily="2"/>
              </a:rPr>
              <a:t>in their Local  </a:t>
            </a:r>
          </a:p>
          <a:p>
            <a:pPr>
              <a:lnSpc>
                <a:spcPct val="200000"/>
              </a:lnSpc>
            </a:pPr>
            <a:r>
              <a:rPr lang="en-AU" sz="4000" b="1" dirty="0" smtClean="0">
                <a:solidFill>
                  <a:srgbClr val="0070C0"/>
                </a:solidFill>
                <a:latin typeface="Candara" pitchFamily="34" charset="0"/>
                <a:cs typeface="Shruti" pitchFamily="2"/>
              </a:rPr>
              <a:t>Neighbourhood Shops</a:t>
            </a:r>
            <a:endParaRPr lang="en-AU" sz="4000" dirty="0" smtClean="0">
              <a:solidFill>
                <a:srgbClr val="0070C0"/>
              </a:solidFill>
              <a:latin typeface="Candara" pitchFamily="34" charset="0"/>
              <a:cs typeface="Shruti" pitchFamily="2"/>
            </a:endParaRPr>
          </a:p>
          <a:p>
            <a:r>
              <a:rPr lang="en-AU" dirty="0" smtClean="0">
                <a:solidFill>
                  <a:srgbClr val="0070C0"/>
                </a:solidFill>
                <a:latin typeface="Candara" pitchFamily="34" charset="0"/>
                <a:cs typeface="Shruti" pitchFamily="2"/>
              </a:rPr>
              <a:t/>
            </a:r>
            <a:br>
              <a:rPr lang="en-AU" dirty="0" smtClean="0">
                <a:solidFill>
                  <a:srgbClr val="0070C0"/>
                </a:solidFill>
                <a:latin typeface="Candara" pitchFamily="34" charset="0"/>
                <a:cs typeface="Shruti" pitchFamily="2"/>
              </a:rPr>
            </a:br>
            <a:r>
              <a:rPr lang="en-AU" b="1" dirty="0" smtClean="0">
                <a:solidFill>
                  <a:srgbClr val="0070C0"/>
                </a:solidFill>
                <a:latin typeface="Candara" pitchFamily="34" charset="0"/>
                <a:cs typeface="Shruti" pitchFamily="2"/>
              </a:rPr>
              <a:t/>
            </a:r>
            <a:br>
              <a:rPr lang="en-AU" b="1" dirty="0" smtClean="0">
                <a:solidFill>
                  <a:srgbClr val="0070C0"/>
                </a:solidFill>
                <a:latin typeface="Candara" pitchFamily="34" charset="0"/>
                <a:cs typeface="Shruti" pitchFamily="2"/>
              </a:rPr>
            </a:br>
            <a:endParaRPr lang="en-AU" dirty="0" smtClean="0">
              <a:solidFill>
                <a:srgbClr val="0070C0"/>
              </a:solidFill>
              <a:latin typeface="Candara" pitchFamily="34" charset="0"/>
              <a:cs typeface="Shruti" pitchFamily="2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31540" y="1016732"/>
            <a:ext cx="3060340" cy="35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Rectangle 8"/>
          <p:cNvSpPr/>
          <p:nvPr/>
        </p:nvSpPr>
        <p:spPr>
          <a:xfrm>
            <a:off x="-144524" y="4581128"/>
            <a:ext cx="23042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i="1" dirty="0" smtClean="0">
                <a:solidFill>
                  <a:srgbClr val="0070C0"/>
                </a:solidFill>
                <a:latin typeface="Candara" pitchFamily="34" charset="0"/>
              </a:rPr>
              <a:t>Image permission: Microsoft</a:t>
            </a:r>
            <a:endParaRPr lang="en-AU" sz="800" i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532" y="58772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None/>
              <a:defRPr/>
            </a:pPr>
            <a:r>
              <a:rPr lang="en-US" dirty="0" smtClean="0">
                <a:latin typeface="Candara" pitchFamily="34" charset="0"/>
                <a:cs typeface="Shruti" pitchFamily="2"/>
              </a:rPr>
              <a:t>Joan Stewart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 smtClean="0">
                <a:latin typeface="Candara" pitchFamily="34" charset="0"/>
                <a:cs typeface="Shruti" pitchFamily="2"/>
              </a:rPr>
              <a:t>Professor Colette Browning</a:t>
            </a:r>
          </a:p>
          <a:p>
            <a:pPr marL="0" indent="0" algn="l">
              <a:spcBef>
                <a:spcPts val="0"/>
              </a:spcBef>
              <a:buNone/>
              <a:defRPr/>
            </a:pPr>
            <a:r>
              <a:rPr lang="en-US" dirty="0" smtClean="0">
                <a:latin typeface="Candara" pitchFamily="34" charset="0"/>
                <a:cs typeface="Shruti" pitchFamily="2"/>
              </a:rPr>
              <a:t>Dr Jane Sims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708" y="6165304"/>
            <a:ext cx="2628292" cy="52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63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216" y="646330"/>
            <a:ext cx="6372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</a:rPr>
              <a:t>‘It’s a nice you feel </a:t>
            </a:r>
            <a:r>
              <a:rPr lang="en-AU" sz="2600" b="1" i="1" dirty="0" smtClean="0">
                <a:solidFill>
                  <a:srgbClr val="FFFFFF"/>
                </a:solidFill>
                <a:latin typeface="Candara" pitchFamily="34" charset="0"/>
              </a:rPr>
              <a:t>safe </a:t>
            </a: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</a:rPr>
              <a:t>how can I put it you don’t see anybody there and you think, oh I don’t like the look of them’</a:t>
            </a:r>
          </a:p>
          <a:p>
            <a:pPr algn="l" eaLnBrk="0" hangingPunct="0">
              <a:spcBef>
                <a:spcPct val="0"/>
              </a:spcBef>
            </a:pPr>
            <a:endParaRPr lang="en-AU" sz="2600" i="1" dirty="0" smtClean="0">
              <a:solidFill>
                <a:srgbClr val="FFFFFF"/>
              </a:solidFill>
              <a:latin typeface="Candara" pitchFamily="34" charset="0"/>
            </a:endParaRPr>
          </a:p>
          <a:p>
            <a:pPr algn="l" eaLnBrk="0" hangingPunct="0">
              <a:spcBef>
                <a:spcPct val="0"/>
              </a:spcBef>
            </a:pPr>
            <a:endParaRPr lang="en-AU" sz="2600" i="1" dirty="0">
              <a:solidFill>
                <a:srgbClr val="FFFFFF"/>
              </a:solidFill>
              <a:latin typeface="Candara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</a:rPr>
              <a:t>‘That was the grocer yes he wanted a </a:t>
            </a:r>
            <a:r>
              <a:rPr lang="en-AU" sz="2600" i="1" dirty="0" err="1" smtClean="0">
                <a:solidFill>
                  <a:srgbClr val="FFFFFF"/>
                </a:solidFill>
                <a:latin typeface="Candara" pitchFamily="34" charset="0"/>
              </a:rPr>
              <a:t>a</a:t>
            </a: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</a:rPr>
              <a:t> licence for</a:t>
            </a:r>
            <a:r>
              <a:rPr lang="en-AU" sz="2600" b="1" i="1" dirty="0" smtClean="0">
                <a:solidFill>
                  <a:srgbClr val="FFFFFF"/>
                </a:solidFill>
                <a:latin typeface="Candara" pitchFamily="34" charset="0"/>
              </a:rPr>
              <a:t> liquor</a:t>
            </a: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</a:rPr>
              <a:t> but we already had a liquor shop see so we all howled that down’</a:t>
            </a:r>
          </a:p>
          <a:p>
            <a:pPr algn="l" eaLnBrk="0" hangingPunct="0">
              <a:spcBef>
                <a:spcPct val="0"/>
              </a:spcBef>
            </a:pPr>
            <a:endParaRPr lang="en-AU" sz="2600" i="1" dirty="0" smtClean="0">
              <a:solidFill>
                <a:srgbClr val="FFFFFF"/>
              </a:solidFill>
              <a:latin typeface="Candara" pitchFamily="34" charset="0"/>
            </a:endParaRPr>
          </a:p>
          <a:p>
            <a:pPr algn="l" eaLnBrk="0" hangingPunct="0">
              <a:spcBef>
                <a:spcPct val="0"/>
              </a:spcBef>
            </a:pPr>
            <a:endParaRPr lang="en-AU" sz="2600" i="1" dirty="0">
              <a:solidFill>
                <a:srgbClr val="FFFFFF"/>
              </a:solidFill>
              <a:latin typeface="Candara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</a:rPr>
              <a:t>‘We’ve got </a:t>
            </a:r>
            <a:r>
              <a:rPr lang="en-AU" sz="2600" b="1" i="1" dirty="0" smtClean="0">
                <a:solidFill>
                  <a:srgbClr val="FFFFFF"/>
                </a:solidFill>
                <a:latin typeface="Candara" pitchFamily="34" charset="0"/>
              </a:rPr>
              <a:t>everything</a:t>
            </a: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</a:rPr>
              <a:t> if we wanted it... say we don’t drive a car anymore you could go down here and almost get anything you want’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ndara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372200" y="0"/>
            <a:ext cx="2771800" cy="6858000"/>
          </a:xfrm>
          <a:solidFill>
            <a:schemeClr val="bg1"/>
          </a:solidFill>
        </p:spPr>
        <p:txBody>
          <a:bodyPr anchor="t"/>
          <a:lstStyle/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DDA"/>
                </a:solidFill>
                <a:latin typeface="Candara" pitchFamily="34" charset="0"/>
              </a:rPr>
              <a:t> Monitoring</a:t>
            </a:r>
            <a:endParaRPr lang="en-AU" dirty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DDA"/>
                </a:solidFill>
                <a:latin typeface="Candara" pitchFamily="34" charset="0"/>
              </a:rPr>
              <a:t> Censoring</a:t>
            </a:r>
            <a:endParaRPr lang="en-AU" dirty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DDA"/>
                </a:solidFill>
                <a:latin typeface="Candara" pitchFamily="34" charset="0"/>
              </a:rPr>
              <a:t> Maintaining</a:t>
            </a:r>
            <a:endParaRPr lang="en-AU" dirty="0">
              <a:solidFill>
                <a:srgbClr val="007DDA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395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Brace 6"/>
          <p:cNvSpPr/>
          <p:nvPr/>
        </p:nvSpPr>
        <p:spPr>
          <a:xfrm>
            <a:off x="2627784" y="1160748"/>
            <a:ext cx="528638" cy="2196244"/>
          </a:xfrm>
          <a:prstGeom prst="rightBrace">
            <a:avLst>
              <a:gd name="adj1" fmla="val 8333"/>
              <a:gd name="adj2" fmla="val 52797"/>
            </a:avLst>
          </a:prstGeom>
          <a:ln w="222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AU" dirty="0">
              <a:solidFill>
                <a:schemeClr val="accent3"/>
              </a:solidFill>
              <a:latin typeface="Candara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627784" y="3645024"/>
            <a:ext cx="528638" cy="2196244"/>
          </a:xfrm>
          <a:prstGeom prst="rightBrace">
            <a:avLst>
              <a:gd name="adj1" fmla="val 8333"/>
              <a:gd name="adj2" fmla="val 52797"/>
            </a:avLst>
          </a:prstGeom>
          <a:ln w="222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808820"/>
            <a:ext cx="272205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AU" sz="2800" dirty="0">
                <a:solidFill>
                  <a:schemeClr val="bg1"/>
                </a:solidFill>
                <a:latin typeface="Candara" pitchFamily="34" charset="0"/>
              </a:rPr>
              <a:t> Authentication</a:t>
            </a:r>
          </a:p>
          <a:p>
            <a:pPr algn="l">
              <a:defRPr/>
            </a:pPr>
            <a:endParaRPr lang="en-AU" sz="2800" dirty="0">
              <a:solidFill>
                <a:schemeClr val="bg1"/>
              </a:solidFill>
              <a:latin typeface="Candara" pitchFamily="34" charset="0"/>
            </a:endParaRPr>
          </a:p>
          <a:p>
            <a:pPr algn="l">
              <a:defRPr/>
            </a:pPr>
            <a:r>
              <a:rPr lang="en-AU" sz="2800" dirty="0">
                <a:solidFill>
                  <a:schemeClr val="bg1"/>
                </a:solidFill>
                <a:latin typeface="Candara" pitchFamily="34" charset="0"/>
              </a:rPr>
              <a:t> Membership</a:t>
            </a:r>
          </a:p>
          <a:p>
            <a:pPr algn="l">
              <a:defRPr/>
            </a:pPr>
            <a:endParaRPr lang="en-AU" sz="2800" dirty="0">
              <a:solidFill>
                <a:schemeClr val="bg1"/>
              </a:solidFill>
              <a:latin typeface="Candara" pitchFamily="34" charset="0"/>
            </a:endParaRPr>
          </a:p>
          <a:p>
            <a:pPr algn="l">
              <a:defRPr/>
            </a:pPr>
            <a:r>
              <a:rPr lang="en-AU" sz="2800" dirty="0">
                <a:solidFill>
                  <a:schemeClr val="bg1"/>
                </a:solidFill>
                <a:latin typeface="Candara" pitchFamily="34" charset="0"/>
              </a:rPr>
              <a:t> Influence</a:t>
            </a:r>
          </a:p>
          <a:p>
            <a:pPr algn="l">
              <a:defRPr/>
            </a:pPr>
            <a:endParaRPr lang="en-AU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6236" y="1772816"/>
            <a:ext cx="2227735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eaLnBrk="1" hangingPunct="1">
              <a:buFont typeface="Wingdings" charset="2"/>
              <a:buNone/>
              <a:defRPr/>
            </a:pPr>
            <a:r>
              <a:rPr lang="en-AU" sz="2800" dirty="0" smtClean="0">
                <a:solidFill>
                  <a:srgbClr val="0070C0"/>
                </a:solidFill>
                <a:latin typeface="Candara" pitchFamily="34" charset="0"/>
              </a:rPr>
              <a:t>Main</a:t>
            </a: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AU" sz="2800" dirty="0" smtClean="0">
                <a:solidFill>
                  <a:srgbClr val="0070C0"/>
                </a:solidFill>
                <a:latin typeface="Candara" pitchFamily="34" charset="0"/>
              </a:rPr>
              <a:t> concern </a:t>
            </a: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AU" sz="2800" dirty="0" smtClean="0">
                <a:solidFill>
                  <a:srgbClr val="0070C0"/>
                </a:solidFill>
                <a:latin typeface="Candara" pitchFamily="34" charset="0"/>
              </a:rPr>
              <a:t>of </a:t>
            </a: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AU" sz="2800" dirty="0" smtClean="0">
                <a:solidFill>
                  <a:srgbClr val="0070C0"/>
                </a:solidFill>
                <a:latin typeface="Candara" pitchFamily="34" charset="0"/>
              </a:rPr>
              <a:t>the </a:t>
            </a:r>
          </a:p>
          <a:p>
            <a:pPr marL="0" indent="0" eaLnBrk="1" hangingPunct="1">
              <a:buFont typeface="Wingdings" charset="2"/>
              <a:buNone/>
              <a:defRPr/>
            </a:pPr>
            <a:r>
              <a:rPr lang="en-AU" sz="2800" dirty="0" smtClean="0">
                <a:solidFill>
                  <a:srgbClr val="0070C0"/>
                </a:solidFill>
                <a:latin typeface="Candara" pitchFamily="34" charset="0"/>
              </a:rPr>
              <a:t>participants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6012160" y="1952836"/>
            <a:ext cx="492634" cy="2772308"/>
          </a:xfrm>
          <a:prstGeom prst="rightBrace">
            <a:avLst>
              <a:gd name="adj1" fmla="val 8333"/>
              <a:gd name="adj2" fmla="val 52797"/>
            </a:avLst>
          </a:prstGeom>
          <a:ln w="222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520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endParaRPr lang="en-AU" sz="2800" dirty="0" smtClean="0">
              <a:solidFill>
                <a:srgbClr val="007DDA"/>
              </a:solidFill>
              <a:latin typeface="Candara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AU" sz="2800" dirty="0" smtClean="0">
                <a:solidFill>
                  <a:srgbClr val="007DDA"/>
                </a:solidFill>
                <a:latin typeface="Candara" pitchFamily="34" charset="0"/>
              </a:rPr>
              <a:t>Identity </a:t>
            </a:r>
            <a:r>
              <a:rPr lang="en-AU" sz="2800" dirty="0">
                <a:solidFill>
                  <a:srgbClr val="007DDA"/>
                </a:solidFill>
                <a:latin typeface="Candara" pitchFamily="34" charset="0"/>
              </a:rPr>
              <a:t>work</a:t>
            </a:r>
          </a:p>
          <a:p>
            <a:pPr algn="l">
              <a:lnSpc>
                <a:spcPct val="150000"/>
              </a:lnSpc>
              <a:defRPr/>
            </a:pPr>
            <a:r>
              <a:rPr lang="en-AU" sz="2800" dirty="0">
                <a:solidFill>
                  <a:srgbClr val="007DDA"/>
                </a:solidFill>
                <a:latin typeface="Candara" pitchFamily="34" charset="0"/>
              </a:rPr>
              <a:t>Status work</a:t>
            </a:r>
          </a:p>
          <a:p>
            <a:pPr algn="l">
              <a:lnSpc>
                <a:spcPct val="150000"/>
              </a:lnSpc>
              <a:defRPr/>
            </a:pPr>
            <a:r>
              <a:rPr lang="en-AU" sz="2800" dirty="0">
                <a:solidFill>
                  <a:srgbClr val="007DDA"/>
                </a:solidFill>
                <a:latin typeface="Candara" pitchFamily="34" charset="0"/>
              </a:rPr>
              <a:t>Trust</a:t>
            </a:r>
          </a:p>
          <a:p>
            <a:pPr algn="l">
              <a:lnSpc>
                <a:spcPct val="150000"/>
              </a:lnSpc>
              <a:defRPr/>
            </a:pPr>
            <a:r>
              <a:rPr lang="en-AU" sz="2800" dirty="0">
                <a:solidFill>
                  <a:srgbClr val="007DDA"/>
                </a:solidFill>
                <a:latin typeface="Candara" pitchFamily="34" charset="0"/>
              </a:rPr>
              <a:t>Monitoring</a:t>
            </a:r>
          </a:p>
          <a:p>
            <a:pPr algn="l">
              <a:lnSpc>
                <a:spcPct val="150000"/>
              </a:lnSpc>
              <a:defRPr/>
            </a:pPr>
            <a:r>
              <a:rPr lang="en-AU" sz="2800" dirty="0" smtClean="0">
                <a:solidFill>
                  <a:srgbClr val="007DDA"/>
                </a:solidFill>
                <a:latin typeface="Candara" pitchFamily="34" charset="0"/>
              </a:rPr>
              <a:t>Censoring</a:t>
            </a:r>
          </a:p>
          <a:p>
            <a:pPr algn="l">
              <a:lnSpc>
                <a:spcPct val="150000"/>
              </a:lnSpc>
              <a:defRPr/>
            </a:pPr>
            <a:r>
              <a:rPr lang="en-AU" sz="2800" dirty="0" smtClean="0">
                <a:solidFill>
                  <a:srgbClr val="007DDA"/>
                </a:solidFill>
                <a:latin typeface="Candara" pitchFamily="34" charset="0"/>
              </a:rPr>
              <a:t>Maintaining  </a:t>
            </a:r>
            <a:endParaRPr lang="en-AU" sz="2800" dirty="0">
              <a:solidFill>
                <a:srgbClr val="007DDA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AU" sz="2800" dirty="0">
              <a:solidFill>
                <a:srgbClr val="007DDA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16" y="188640"/>
            <a:ext cx="198022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AU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AU" sz="2800" dirty="0" smtClean="0">
                <a:solidFill>
                  <a:schemeClr val="bg1"/>
                </a:solidFill>
                <a:latin typeface="Candara" pitchFamily="34" charset="0"/>
              </a:rPr>
              <a:t>Codes</a:t>
            </a:r>
            <a:endParaRPr lang="en-AU" sz="28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88640"/>
            <a:ext cx="216024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>
            <a:defPPr>
              <a:defRPr lang="en-AU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AU" sz="2800" dirty="0" smtClean="0">
                <a:solidFill>
                  <a:srgbClr val="0070C0"/>
                </a:solidFill>
                <a:latin typeface="Candara" pitchFamily="34" charset="0"/>
              </a:rPr>
              <a:t>Category</a:t>
            </a:r>
            <a:endParaRPr lang="en-AU" sz="2800" dirty="0">
              <a:solidFill>
                <a:srgbClr val="0070C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461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52736"/>
            <a:ext cx="9144000" cy="4680520"/>
          </a:xfrm>
          <a:prstGeom prst="rect">
            <a:avLst/>
          </a:prstGeom>
          <a:solidFill>
            <a:srgbClr val="0070C0"/>
          </a:solidFill>
        </p:spPr>
        <p:txBody>
          <a:bodyPr anchor="t"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59532" y="1124744"/>
            <a:ext cx="8496944" cy="4572507"/>
          </a:xfrm>
          <a:prstGeom prst="rect">
            <a:avLst/>
          </a:prstGeom>
          <a:noFill/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2076450" lvl="4" indent="0">
              <a:lnSpc>
                <a:spcPct val="150000"/>
              </a:lnSpc>
              <a:buFontTx/>
              <a:buNone/>
              <a:defRPr/>
            </a:pPr>
            <a:endParaRPr lang="en-AU" sz="3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55976" y="2744924"/>
            <a:ext cx="46426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6000" dirty="0" smtClean="0">
                <a:solidFill>
                  <a:schemeClr val="bg1"/>
                </a:solidFill>
                <a:latin typeface="+mj-lt"/>
                <a:cs typeface="Shruti" pitchFamily="34" charset="0"/>
              </a:rPr>
              <a:t>Consolidation</a:t>
            </a:r>
            <a:endParaRPr lang="en-AU" sz="6000" dirty="0">
              <a:solidFill>
                <a:schemeClr val="bg1"/>
              </a:solidFill>
              <a:latin typeface="+mj-lt"/>
              <a:cs typeface="Shruti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59532" y="1682881"/>
            <a:ext cx="3873396" cy="45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ctangle 9"/>
          <p:cNvSpPr/>
          <p:nvPr/>
        </p:nvSpPr>
        <p:spPr>
          <a:xfrm>
            <a:off x="431540" y="296652"/>
            <a:ext cx="831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eaLnBrk="1" hangingPunct="1">
              <a:buFont typeface="Wingdings" charset="2"/>
              <a:buNone/>
              <a:defRPr/>
            </a:pPr>
            <a:r>
              <a:rPr lang="en-AU" sz="2800" dirty="0" smtClean="0">
                <a:solidFill>
                  <a:schemeClr val="bg1"/>
                </a:solidFill>
                <a:latin typeface="Candara" pitchFamily="34" charset="0"/>
              </a:rPr>
              <a:t>Main  concern </a:t>
            </a:r>
          </a:p>
        </p:txBody>
      </p:sp>
    </p:spTree>
    <p:extLst>
      <p:ext uri="{BB962C8B-B14F-4D97-AF65-F5344CB8AC3E}">
        <p14:creationId xmlns:p14="http://schemas.microsoft.com/office/powerpoint/2010/main" xmlns="" val="33566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52736"/>
            <a:ext cx="9144000" cy="468052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ctr" defTabSz="622300">
              <a:spcAft>
                <a:spcPct val="35000"/>
              </a:spcAft>
              <a:buNone/>
              <a:defRPr/>
            </a:pPr>
            <a:endParaRPr lang="en-AU" sz="3200" dirty="0" smtClean="0"/>
          </a:p>
          <a:p>
            <a:pPr marL="0" indent="0" algn="ctr" defTabSz="622300">
              <a:spcAft>
                <a:spcPct val="35000"/>
              </a:spcAft>
              <a:buNone/>
              <a:defRPr/>
            </a:pPr>
            <a:endParaRPr lang="en-AU" sz="3200" dirty="0" smtClean="0"/>
          </a:p>
          <a:p>
            <a:pPr marL="0" indent="0" algn="ctr" defTabSz="622300">
              <a:spcAft>
                <a:spcPct val="35000"/>
              </a:spcAft>
              <a:buNone/>
              <a:defRPr/>
            </a:pPr>
            <a:endParaRPr lang="en-AU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67544" y="2246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Aim</a:t>
            </a:r>
            <a:endParaRPr lang="en-A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 algn="l">
              <a:spcBef>
                <a:spcPct val="0"/>
              </a:spcBef>
            </a:pPr>
            <a:endParaRPr lang="en-AU" sz="2800" dirty="0" smtClean="0">
              <a:latin typeface="Shruti" pitchFamily="34" charset="0"/>
              <a:cs typeface="Shruti" pitchFamily="34" charset="0"/>
            </a:endParaRPr>
          </a:p>
          <a:p>
            <a:pPr lvl="0" algn="l">
              <a:spcBef>
                <a:spcPct val="0"/>
              </a:spcBef>
            </a:pPr>
            <a:endParaRPr kumimoji="0" lang="en-AU" sz="2800" b="1" i="0" u="none" strike="noStrike" kern="0" cap="none" spc="0" normalizeH="0" baseline="-25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hruti" pitchFamily="34" charset="0"/>
              <a:ea typeface="+mj-ea"/>
              <a:cs typeface="+mj-cs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59532" y="1124744"/>
            <a:ext cx="8496944" cy="4572507"/>
          </a:xfrm>
          <a:prstGeom prst="rect">
            <a:avLst/>
          </a:prstGeom>
          <a:noFill/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2076450" lvl="4" indent="0">
              <a:lnSpc>
                <a:spcPct val="150000"/>
              </a:lnSpc>
              <a:buFontTx/>
              <a:buNone/>
              <a:defRPr/>
            </a:pPr>
            <a:endParaRPr lang="en-AU" sz="3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636" y="1844824"/>
            <a:ext cx="741631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 smtClean="0">
                <a:solidFill>
                  <a:srgbClr val="0070C0"/>
                </a:solidFill>
                <a:latin typeface="+mj-lt"/>
                <a:cs typeface="Shruti" pitchFamily="2"/>
              </a:rPr>
              <a:t>Civic Socialising</a:t>
            </a:r>
          </a:p>
          <a:p>
            <a:endParaRPr lang="en-AU" sz="5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429000"/>
            <a:ext cx="2880320" cy="2724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622300">
              <a:lnSpc>
                <a:spcPct val="150000"/>
              </a:lnSpc>
              <a:buFont typeface="Wingdings" charset="2"/>
              <a:buNone/>
              <a:defRPr/>
            </a:pPr>
            <a:r>
              <a:rPr lang="en-AU" sz="3200" i="1" dirty="0" smtClean="0">
                <a:solidFill>
                  <a:srgbClr val="0070C0"/>
                </a:solidFill>
                <a:latin typeface="+mj-lt"/>
              </a:rPr>
              <a:t>Selecting</a:t>
            </a:r>
          </a:p>
          <a:p>
            <a:pPr marL="0" indent="0" algn="l" defTabSz="622300">
              <a:lnSpc>
                <a:spcPct val="150000"/>
              </a:lnSpc>
              <a:buFont typeface="Wingdings" charset="2"/>
              <a:buNone/>
              <a:defRPr/>
            </a:pPr>
            <a:r>
              <a:rPr lang="en-AU" sz="3200" i="1" dirty="0" err="1" smtClean="0">
                <a:solidFill>
                  <a:srgbClr val="0070C0"/>
                </a:solidFill>
                <a:latin typeface="+mj-lt"/>
              </a:rPr>
              <a:t>Surveilling</a:t>
            </a:r>
            <a:endParaRPr lang="en-AU" sz="3200" i="1" dirty="0" smtClean="0">
              <a:solidFill>
                <a:srgbClr val="0070C0"/>
              </a:solidFill>
              <a:latin typeface="+mj-lt"/>
            </a:endParaRPr>
          </a:p>
          <a:p>
            <a:pPr marL="0" indent="0" algn="l" defTabSz="622300">
              <a:lnSpc>
                <a:spcPct val="150000"/>
              </a:lnSpc>
              <a:buFont typeface="Wingdings" charset="2"/>
              <a:buNone/>
              <a:defRPr/>
            </a:pPr>
            <a:r>
              <a:rPr lang="en-AU" sz="3200" i="1" dirty="0" smtClean="0">
                <a:solidFill>
                  <a:srgbClr val="0070C0"/>
                </a:solidFill>
                <a:latin typeface="+mj-lt"/>
              </a:rPr>
              <a:t>Strategising</a:t>
            </a:r>
            <a:endParaRPr lang="en-AU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59532" y="404664"/>
            <a:ext cx="1296144" cy="151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3566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303748" y="692696"/>
            <a:ext cx="5338742" cy="544983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3" name="Oval 52"/>
          <p:cNvSpPr/>
          <p:nvPr/>
        </p:nvSpPr>
        <p:spPr bwMode="auto">
          <a:xfrm>
            <a:off x="3995936" y="1196752"/>
            <a:ext cx="2317377" cy="2234926"/>
          </a:xfrm>
          <a:prstGeom prst="ellipse">
            <a:avLst/>
          </a:prstGeom>
          <a:solidFill>
            <a:srgbClr val="0070C0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AU" sz="2000" dirty="0" smtClean="0">
                <a:solidFill>
                  <a:schemeClr val="bg1"/>
                </a:solidFill>
                <a:latin typeface="Candara" pitchFamily="34" charset="0"/>
              </a:rPr>
              <a:t>older person</a:t>
            </a:r>
          </a:p>
        </p:txBody>
      </p:sp>
      <p:grpSp>
        <p:nvGrpSpPr>
          <p:cNvPr id="68" name="Group 32"/>
          <p:cNvGrpSpPr>
            <a:grpSpLocks/>
          </p:cNvGrpSpPr>
          <p:nvPr/>
        </p:nvGrpSpPr>
        <p:grpSpPr bwMode="auto">
          <a:xfrm>
            <a:off x="1799692" y="3573016"/>
            <a:ext cx="1800200" cy="1764196"/>
            <a:chOff x="1513078" y="2837255"/>
            <a:chExt cx="1226343" cy="1226343"/>
          </a:xfrm>
          <a:noFill/>
          <a:scene3d>
            <a:camera prst="perspectiveFront"/>
            <a:lightRig rig="threePt" dir="t"/>
          </a:scene3d>
        </p:grpSpPr>
        <p:sp>
          <p:nvSpPr>
            <p:cNvPr id="69" name="Oval 68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solidFill>
              <a:srgbClr val="CBB3C6">
                <a:alpha val="65000"/>
              </a:srgbClr>
            </a:solidFill>
            <a:ln>
              <a:noFill/>
              <a:prstDash val="solid"/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Oval 4"/>
            <p:cNvSpPr/>
            <p:nvPr/>
          </p:nvSpPr>
          <p:spPr>
            <a:xfrm>
              <a:off x="1692793" y="3016871"/>
              <a:ext cx="866912" cy="867111"/>
            </a:xfrm>
            <a:prstGeom prst="rect">
              <a:avLst/>
            </a:prstGeom>
            <a:grpFill/>
            <a:ln>
              <a:noFill/>
              <a:prstDash val="solid"/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2400" dirty="0">
                  <a:solidFill>
                    <a:srgbClr val="9D6F93"/>
                  </a:solidFill>
                  <a:latin typeface="Candara" pitchFamily="34" charset="0"/>
                </a:rPr>
                <a:t>friends</a:t>
              </a:r>
            </a:p>
          </p:txBody>
        </p:sp>
      </p:grpSp>
      <p:sp>
        <p:nvSpPr>
          <p:cNvPr id="39" name="Oval 38"/>
          <p:cNvSpPr/>
          <p:nvPr/>
        </p:nvSpPr>
        <p:spPr bwMode="auto">
          <a:xfrm>
            <a:off x="1511660" y="1016732"/>
            <a:ext cx="2354222" cy="2312369"/>
          </a:xfrm>
          <a:prstGeom prst="ellipse">
            <a:avLst/>
          </a:prstGeom>
          <a:solidFill>
            <a:srgbClr val="0070C0">
              <a:alpha val="4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AU" sz="2000" dirty="0" smtClean="0">
                <a:solidFill>
                  <a:schemeClr val="bg1"/>
                </a:solidFill>
                <a:latin typeface="Candara" pitchFamily="34" charset="0"/>
              </a:rPr>
              <a:t>older  person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311861" y="2852937"/>
            <a:ext cx="2304256" cy="2232248"/>
          </a:xfrm>
          <a:prstGeom prst="ellipse">
            <a:avLst/>
          </a:prstGeom>
          <a:solidFill>
            <a:srgbClr val="0070C0">
              <a:alpha val="48000"/>
            </a:srgb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AU" sz="2000" dirty="0" smtClean="0">
                <a:solidFill>
                  <a:schemeClr val="bg1"/>
                </a:solidFill>
                <a:latin typeface="Candara" pitchFamily="34" charset="0"/>
              </a:rPr>
              <a:t>older person</a:t>
            </a:r>
          </a:p>
        </p:txBody>
      </p:sp>
      <p:grpSp>
        <p:nvGrpSpPr>
          <p:cNvPr id="49" name="Group 32"/>
          <p:cNvGrpSpPr>
            <a:grpSpLocks/>
          </p:cNvGrpSpPr>
          <p:nvPr/>
        </p:nvGrpSpPr>
        <p:grpSpPr bwMode="auto">
          <a:xfrm>
            <a:off x="6624228" y="4113076"/>
            <a:ext cx="1800200" cy="1764196"/>
            <a:chOff x="1513078" y="2837255"/>
            <a:chExt cx="1226343" cy="1226343"/>
          </a:xfrm>
          <a:noFill/>
          <a:scene3d>
            <a:camera prst="perspectiveFront"/>
            <a:lightRig rig="threePt" dir="t"/>
          </a:scene3d>
        </p:grpSpPr>
        <p:sp>
          <p:nvSpPr>
            <p:cNvPr id="51" name="Oval 50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solidFill>
              <a:srgbClr val="C4DD2B">
                <a:alpha val="50000"/>
              </a:srgbClr>
            </a:solidFill>
            <a:ln>
              <a:noFill/>
              <a:prstDash val="solid"/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1692793" y="3016871"/>
              <a:ext cx="866912" cy="867111"/>
            </a:xfrm>
            <a:prstGeom prst="rect">
              <a:avLst/>
            </a:prstGeom>
            <a:grpFill/>
            <a:ln>
              <a:noFill/>
              <a:prstDash val="solid"/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endParaRPr lang="en-AU" sz="2400" dirty="0" smtClean="0">
                <a:solidFill>
                  <a:srgbClr val="97AC1C"/>
                </a:solidFill>
                <a:latin typeface="Candara" pitchFamily="34" charset="0"/>
              </a:endParaRPr>
            </a:p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solidFill>
                    <a:srgbClr val="D5E76B"/>
                  </a:solidFill>
                  <a:latin typeface="Candara" pitchFamily="34" charset="0"/>
                </a:rPr>
                <a:t>club</a:t>
              </a:r>
            </a:p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solidFill>
                    <a:srgbClr val="97AC1C"/>
                  </a:solidFill>
                  <a:latin typeface="Candara" pitchFamily="34" charset="0"/>
                </a:rPr>
                <a:t> </a:t>
              </a:r>
              <a:endParaRPr lang="en-AU" sz="2400" dirty="0">
                <a:solidFill>
                  <a:srgbClr val="97AC1C"/>
                </a:solidFill>
                <a:latin typeface="Candara" pitchFamily="34" charset="0"/>
              </a:endParaRPr>
            </a:p>
          </p:txBody>
        </p:sp>
      </p:grpSp>
      <p:sp>
        <p:nvSpPr>
          <p:cNvPr id="55" name="Oval 54"/>
          <p:cNvSpPr/>
          <p:nvPr/>
        </p:nvSpPr>
        <p:spPr bwMode="auto">
          <a:xfrm>
            <a:off x="4968044" y="2672916"/>
            <a:ext cx="2407640" cy="2318783"/>
          </a:xfrm>
          <a:prstGeom prst="ellipse">
            <a:avLst/>
          </a:prstGeom>
          <a:solidFill>
            <a:srgbClr val="0070C0">
              <a:alpha val="4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AU" sz="2000" dirty="0" smtClean="0">
                <a:solidFill>
                  <a:schemeClr val="bg1"/>
                </a:solidFill>
                <a:latin typeface="Candara" pitchFamily="34" charset="0"/>
              </a:rPr>
              <a:t>older person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4103948" y="1916832"/>
            <a:ext cx="2259317" cy="2222550"/>
          </a:xfrm>
          <a:prstGeom prst="ellipse">
            <a:avLst/>
          </a:prstGeom>
          <a:solidFill>
            <a:srgbClr val="90DFFE">
              <a:alpha val="40000"/>
            </a:srgb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endParaRPr lang="en-AU" sz="2000" dirty="0" smtClean="0">
              <a:solidFill>
                <a:srgbClr val="0070C0"/>
              </a:solidFill>
              <a:latin typeface="Candara" pitchFamily="34" charset="0"/>
            </a:endParaRPr>
          </a:p>
          <a:p>
            <a:endParaRPr lang="en-AU" sz="2000" dirty="0">
              <a:solidFill>
                <a:srgbClr val="0070C0"/>
              </a:solidFill>
              <a:latin typeface="Candara" pitchFamily="34" charset="0"/>
            </a:endParaRPr>
          </a:p>
          <a:p>
            <a:endParaRPr lang="en-AU" sz="2000" dirty="0" smtClean="0">
              <a:solidFill>
                <a:srgbClr val="0070C0"/>
              </a:solidFill>
              <a:latin typeface="Candara" pitchFamily="34" charset="0"/>
            </a:endParaRPr>
          </a:p>
          <a:p>
            <a:r>
              <a:rPr lang="en-AU" sz="2000" dirty="0" smtClean="0">
                <a:solidFill>
                  <a:srgbClr val="005DA2"/>
                </a:solidFill>
                <a:latin typeface="Candara" pitchFamily="34" charset="0"/>
              </a:rPr>
              <a:t>incomers</a:t>
            </a:r>
          </a:p>
          <a:p>
            <a:endParaRPr lang="en-AU" sz="2000" dirty="0" smtClean="0">
              <a:solidFill>
                <a:srgbClr val="0070C0"/>
              </a:solidFill>
              <a:latin typeface="Candara" pitchFamily="34" charset="0"/>
            </a:endParaRPr>
          </a:p>
          <a:p>
            <a:endParaRPr lang="en-AU" sz="2000" dirty="0">
              <a:solidFill>
                <a:srgbClr val="0070C0"/>
              </a:solidFill>
              <a:latin typeface="Candara" pitchFamily="34" charset="0"/>
            </a:endParaRPr>
          </a:p>
          <a:p>
            <a:endParaRPr lang="en-AU" sz="2000" dirty="0" smtClean="0">
              <a:solidFill>
                <a:srgbClr val="0070C0"/>
              </a:solidFill>
              <a:latin typeface="Candara" pitchFamily="34" charset="0"/>
            </a:endParaRPr>
          </a:p>
        </p:txBody>
      </p: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5940152" y="1268760"/>
            <a:ext cx="1800200" cy="1764196"/>
            <a:chOff x="1513078" y="2837255"/>
            <a:chExt cx="1226343" cy="1226343"/>
          </a:xfrm>
          <a:noFill/>
          <a:scene3d>
            <a:camera prst="perspectiveFront"/>
            <a:lightRig rig="threePt" dir="t"/>
          </a:scene3d>
        </p:grpSpPr>
        <p:sp>
          <p:nvSpPr>
            <p:cNvPr id="31" name="Oval 30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solidFill>
              <a:srgbClr val="FFE593">
                <a:alpha val="70000"/>
              </a:srgbClr>
            </a:solidFill>
            <a:ln>
              <a:noFill/>
              <a:prstDash val="solid"/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1692793" y="3016871"/>
              <a:ext cx="866912" cy="867111"/>
            </a:xfrm>
            <a:prstGeom prst="rect">
              <a:avLst/>
            </a:prstGeom>
            <a:grpFill/>
            <a:ln>
              <a:noFill/>
              <a:prstDash val="solid"/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2400" dirty="0" smtClean="0">
                  <a:solidFill>
                    <a:srgbClr val="DEA900"/>
                  </a:solidFill>
                  <a:latin typeface="Candara" pitchFamily="34" charset="0"/>
                </a:rPr>
                <a:t>church</a:t>
              </a:r>
              <a:endParaRPr lang="en-AU" sz="2400" dirty="0">
                <a:solidFill>
                  <a:srgbClr val="DEA900"/>
                </a:solidFill>
                <a:latin typeface="Candara" pitchFamily="34" charset="0"/>
              </a:endParaRPr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5076056" y="0"/>
            <a:ext cx="1800200" cy="1764196"/>
            <a:chOff x="1513078" y="2837255"/>
            <a:chExt cx="1226343" cy="1226343"/>
          </a:xfrm>
          <a:noFill/>
          <a:scene3d>
            <a:camera prst="perspectiveFront"/>
            <a:lightRig rig="threePt" dir="t"/>
          </a:scene3d>
        </p:grpSpPr>
        <p:sp>
          <p:nvSpPr>
            <p:cNvPr id="24" name="Oval 23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solidFill>
              <a:srgbClr val="CBB3C6">
                <a:alpha val="65000"/>
              </a:srgbClr>
            </a:solidFill>
            <a:ln>
              <a:noFill/>
              <a:prstDash val="solid"/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692793" y="3016871"/>
              <a:ext cx="866912" cy="867111"/>
            </a:xfrm>
            <a:prstGeom prst="rect">
              <a:avLst/>
            </a:prstGeom>
            <a:grpFill/>
            <a:ln>
              <a:noFill/>
              <a:prstDash val="solid"/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2400" dirty="0">
                  <a:solidFill>
                    <a:srgbClr val="9D6F93"/>
                  </a:solidFill>
                  <a:latin typeface="Candara" pitchFamily="34" charset="0"/>
                </a:rPr>
                <a:t>friends</a:t>
              </a:r>
            </a:p>
          </p:txBody>
        </p:sp>
      </p:grp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3095836" y="4509120"/>
            <a:ext cx="1800200" cy="1764196"/>
            <a:chOff x="1513078" y="2837255"/>
            <a:chExt cx="1226343" cy="1226343"/>
          </a:xfrm>
          <a:solidFill>
            <a:srgbClr val="F26E8A">
              <a:alpha val="56000"/>
            </a:srgbClr>
          </a:solidFill>
          <a:scene3d>
            <a:camera prst="perspectiveFront"/>
            <a:lightRig rig="threePt" dir="t"/>
          </a:scene3d>
        </p:grpSpPr>
        <p:sp>
          <p:nvSpPr>
            <p:cNvPr id="33" name="Oval 32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grpFill/>
            <a:ln>
              <a:noFill/>
              <a:prstDash val="solid"/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1692793" y="3016871"/>
              <a:ext cx="866912" cy="867111"/>
            </a:xfrm>
            <a:prstGeom prst="rect">
              <a:avLst/>
            </a:prstGeom>
            <a:noFill/>
            <a:ln>
              <a:noFill/>
              <a:prstDash val="solid"/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endParaRPr lang="en-AU" sz="2400" dirty="0" smtClean="0">
                <a:solidFill>
                  <a:srgbClr val="97AC1C"/>
                </a:solidFill>
                <a:latin typeface="Candara" pitchFamily="34" charset="0"/>
              </a:endParaRPr>
            </a:p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solidFill>
                    <a:schemeClr val="bg1"/>
                  </a:solidFill>
                  <a:latin typeface="Candara" pitchFamily="34" charset="0"/>
                </a:rPr>
                <a:t>family</a:t>
              </a:r>
            </a:p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solidFill>
                    <a:srgbClr val="97AC1C"/>
                  </a:solidFill>
                  <a:latin typeface="Candara" pitchFamily="34" charset="0"/>
                </a:rPr>
                <a:t> </a:t>
              </a:r>
              <a:endParaRPr lang="en-AU" sz="2400" dirty="0">
                <a:solidFill>
                  <a:srgbClr val="97AC1C"/>
                </a:solidFill>
                <a:latin typeface="Candara" pitchFamily="34" charset="0"/>
              </a:endParaRPr>
            </a:p>
          </p:txBody>
        </p:sp>
      </p:grpSp>
      <p:grpSp>
        <p:nvGrpSpPr>
          <p:cNvPr id="36" name="Group 32"/>
          <p:cNvGrpSpPr>
            <a:grpSpLocks/>
          </p:cNvGrpSpPr>
          <p:nvPr/>
        </p:nvGrpSpPr>
        <p:grpSpPr bwMode="auto">
          <a:xfrm>
            <a:off x="3455876" y="0"/>
            <a:ext cx="1800200" cy="1764196"/>
            <a:chOff x="1513078" y="2837255"/>
            <a:chExt cx="1226343" cy="1226343"/>
          </a:xfrm>
          <a:solidFill>
            <a:srgbClr val="F26E8A">
              <a:alpha val="56000"/>
            </a:srgbClr>
          </a:solidFill>
          <a:scene3d>
            <a:camera prst="perspectiveFront"/>
            <a:lightRig rig="threePt" dir="t"/>
          </a:scene3d>
        </p:grpSpPr>
        <p:sp>
          <p:nvSpPr>
            <p:cNvPr id="37" name="Oval 36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grpFill/>
            <a:ln>
              <a:noFill/>
              <a:prstDash val="solid"/>
            </a:ln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1692793" y="3016871"/>
              <a:ext cx="866912" cy="867111"/>
            </a:xfrm>
            <a:prstGeom prst="rect">
              <a:avLst/>
            </a:prstGeom>
            <a:noFill/>
            <a:ln>
              <a:noFill/>
              <a:prstDash val="solid"/>
            </a:ln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endParaRPr lang="en-AU" sz="2400" dirty="0" smtClean="0">
                <a:solidFill>
                  <a:srgbClr val="97AC1C"/>
                </a:solidFill>
                <a:latin typeface="Candara" pitchFamily="34" charset="0"/>
              </a:endParaRPr>
            </a:p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solidFill>
                    <a:schemeClr val="bg1"/>
                  </a:solidFill>
                  <a:latin typeface="Candara" pitchFamily="34" charset="0"/>
                </a:rPr>
                <a:t>family</a:t>
              </a:r>
            </a:p>
            <a:p>
              <a:pPr defTabSz="577850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AU" sz="2400" dirty="0" smtClean="0">
                  <a:solidFill>
                    <a:srgbClr val="97AC1C"/>
                  </a:solidFill>
                  <a:latin typeface="Candara" pitchFamily="34" charset="0"/>
                </a:rPr>
                <a:t> </a:t>
              </a:r>
              <a:endParaRPr lang="en-AU" sz="2400" dirty="0">
                <a:solidFill>
                  <a:srgbClr val="97AC1C"/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 animBg="1"/>
      <p:bldP spid="39" grpId="1" animBg="1"/>
      <p:bldP spid="29" grpId="0" animBg="1"/>
      <p:bldP spid="55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Users\Public\Pictures\tumblr_l6sz5pIuKV1qd3t6oo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0668"/>
            <a:ext cx="9143999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6180892"/>
            <a:ext cx="4400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AU" sz="1000" dirty="0">
                <a:solidFill>
                  <a:schemeClr val="bg1"/>
                </a:solidFill>
                <a:latin typeface="Candara" pitchFamily="34" charset="0"/>
              </a:rPr>
              <a:t>Open Helsinki </a:t>
            </a:r>
            <a:r>
              <a:rPr lang="en-AU" sz="1000" dirty="0" smtClean="0">
                <a:solidFill>
                  <a:schemeClr val="bg1"/>
                </a:solidFill>
                <a:latin typeface="Candara" pitchFamily="34" charset="0"/>
              </a:rPr>
              <a:t>project</a:t>
            </a:r>
          </a:p>
          <a:p>
            <a:pPr algn="l">
              <a:spcBef>
                <a:spcPts val="0"/>
              </a:spcBef>
            </a:pPr>
            <a:r>
              <a:rPr lang="en-AU" sz="1000" dirty="0" smtClean="0">
                <a:solidFill>
                  <a:schemeClr val="bg1"/>
                </a:solidFill>
                <a:latin typeface="Candara" pitchFamily="34" charset="0"/>
              </a:rPr>
              <a:t>A collaboration </a:t>
            </a:r>
            <a:r>
              <a:rPr lang="en-AU" sz="1000" dirty="0">
                <a:solidFill>
                  <a:schemeClr val="bg1"/>
                </a:solidFill>
                <a:latin typeface="Candara" pitchFamily="34" charset="0"/>
              </a:rPr>
              <a:t>between </a:t>
            </a:r>
            <a:r>
              <a:rPr lang="en-AU" sz="1000" dirty="0" err="1">
                <a:solidFill>
                  <a:schemeClr val="bg1"/>
                </a:solidFill>
                <a:latin typeface="Candara" pitchFamily="34" charset="0"/>
              </a:rPr>
              <a:t>Sitra</a:t>
            </a:r>
            <a:r>
              <a:rPr lang="en-AU" sz="1000" dirty="0">
                <a:solidFill>
                  <a:schemeClr val="bg1"/>
                </a:solidFill>
                <a:latin typeface="Candara" pitchFamily="34" charset="0"/>
              </a:rPr>
              <a:t> and OK </a:t>
            </a:r>
            <a:r>
              <a:rPr lang="en-AU" sz="1000" dirty="0" smtClean="0">
                <a:solidFill>
                  <a:schemeClr val="bg1"/>
                </a:solidFill>
                <a:latin typeface="Candara" pitchFamily="34" charset="0"/>
              </a:rPr>
              <a:t>Do</a:t>
            </a:r>
          </a:p>
          <a:p>
            <a:pPr algn="l">
              <a:spcBef>
                <a:spcPts val="0"/>
              </a:spcBef>
            </a:pPr>
            <a:r>
              <a:rPr lang="en-AU" sz="1000" dirty="0" smtClean="0">
                <a:solidFill>
                  <a:schemeClr val="bg1"/>
                </a:solidFill>
                <a:latin typeface="Candara" pitchFamily="34" charset="0"/>
              </a:rPr>
              <a:t>World </a:t>
            </a:r>
            <a:r>
              <a:rPr lang="en-AU" sz="1000" dirty="0">
                <a:solidFill>
                  <a:schemeClr val="bg1"/>
                </a:solidFill>
                <a:latin typeface="Candara" pitchFamily="34" charset="0"/>
              </a:rPr>
              <a:t>Design </a:t>
            </a:r>
            <a:r>
              <a:rPr lang="en-AU" sz="1000" dirty="0" smtClean="0">
                <a:solidFill>
                  <a:schemeClr val="bg1"/>
                </a:solidFill>
                <a:latin typeface="Candara" pitchFamily="34" charset="0"/>
              </a:rPr>
              <a:t>Capital</a:t>
            </a:r>
            <a:endParaRPr lang="en-AU" sz="1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3315" y="6453336"/>
            <a:ext cx="29706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00" dirty="0">
                <a:solidFill>
                  <a:schemeClr val="bg1"/>
                </a:solidFill>
                <a:latin typeface="Candara" pitchFamily="34" charset="0"/>
              </a:rPr>
              <a:t>Creative Commons Attribution-</a:t>
            </a:r>
            <a:r>
              <a:rPr lang="en-AU" sz="1000" dirty="0" err="1">
                <a:solidFill>
                  <a:schemeClr val="bg1"/>
                </a:solidFill>
                <a:latin typeface="Candara" pitchFamily="34" charset="0"/>
              </a:rPr>
              <a:t>Noncommercial</a:t>
            </a:r>
            <a:r>
              <a:rPr lang="en-AU" sz="1000" dirty="0">
                <a:solidFill>
                  <a:schemeClr val="bg1"/>
                </a:solidFill>
                <a:latin typeface="Candara" pitchFamily="34" charset="0"/>
              </a:rPr>
              <a:t> 3.0. </a:t>
            </a:r>
          </a:p>
        </p:txBody>
      </p:sp>
      <p:cxnSp>
        <p:nvCxnSpPr>
          <p:cNvPr id="13" name="Straight Connector 12"/>
          <p:cNvCxnSpPr>
            <a:endCxn id="11" idx="8"/>
          </p:cNvCxnSpPr>
          <p:nvPr/>
        </p:nvCxnSpPr>
        <p:spPr bwMode="auto">
          <a:xfrm>
            <a:off x="3333374" y="1596954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087724" y="2744924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2663788" y="2348880"/>
            <a:ext cx="2304256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2663787" y="2492895"/>
            <a:ext cx="25611" cy="339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endCxn id="65" idx="2"/>
          </p:cNvCxnSpPr>
          <p:nvPr/>
        </p:nvCxnSpPr>
        <p:spPr bwMode="auto">
          <a:xfrm flipH="1">
            <a:off x="2689398" y="1623694"/>
            <a:ext cx="516346" cy="872595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16732"/>
            <a:ext cx="9144000" cy="4860540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  <a:defRPr/>
            </a:pPr>
            <a:r>
              <a:rPr lang="en-AU" sz="3200" dirty="0" smtClean="0">
                <a:solidFill>
                  <a:srgbClr val="FFFFFF"/>
                </a:solidFill>
                <a:cs typeface="Arial" pitchFamily="34" charset="0"/>
              </a:rPr>
              <a:t>A exploratory classic grounded theory investigation into </a:t>
            </a:r>
            <a:r>
              <a:rPr lang="en-AU" sz="3200" dirty="0" smtClean="0">
                <a:solidFill>
                  <a:schemeClr val="bg1"/>
                </a:solidFill>
              </a:rPr>
              <a:t>older peoples’ social interactions </a:t>
            </a:r>
          </a:p>
          <a:p>
            <a:pPr marL="0" indent="0" algn="ctr">
              <a:lnSpc>
                <a:spcPct val="200000"/>
              </a:lnSpc>
              <a:buNone/>
              <a:defRPr/>
            </a:pPr>
            <a:r>
              <a:rPr lang="en-AU" sz="3200" dirty="0" smtClean="0">
                <a:solidFill>
                  <a:schemeClr val="bg1"/>
                </a:solidFill>
              </a:rPr>
              <a:t>in their local neighbourhood shops </a:t>
            </a:r>
            <a:r>
              <a:rPr lang="en-AU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endParaRPr lang="en-AU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52736"/>
            <a:ext cx="9144000" cy="468052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The social aspect of shopping is apparent</a:t>
            </a:r>
          </a:p>
          <a:p>
            <a:pPr>
              <a:defRPr/>
            </a:pPr>
            <a:endParaRPr lang="en-AU" sz="3200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We know little about this social activity of 	older people, especially two-way interaction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260648"/>
            <a:ext cx="1091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 Why?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319972" y="584684"/>
            <a:ext cx="1836204" cy="1800200"/>
            <a:chOff x="3356577" y="2837255"/>
            <a:chExt cx="1226343" cy="1226343"/>
          </a:xfrm>
          <a:solidFill>
            <a:srgbClr val="C4DD2B">
              <a:alpha val="49804"/>
            </a:srgbClr>
          </a:solidFill>
        </p:grpSpPr>
        <p:sp>
          <p:nvSpPr>
            <p:cNvPr id="31" name="Oval 30"/>
            <p:cNvSpPr/>
            <p:nvPr/>
          </p:nvSpPr>
          <p:spPr>
            <a:xfrm>
              <a:off x="3356577" y="2837255"/>
              <a:ext cx="1226343" cy="1226343"/>
            </a:xfrm>
            <a:prstGeom prst="ellipse">
              <a:avLst/>
            </a:prstGeom>
            <a:grpFill/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3536487" y="3016720"/>
              <a:ext cx="866523" cy="867413"/>
            </a:xfrm>
            <a:prstGeom prst="rect">
              <a:avLst/>
            </a:prstGeom>
            <a:noFill/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3200" dirty="0">
                  <a:solidFill>
                    <a:srgbClr val="C9E03C"/>
                  </a:solidFill>
                  <a:latin typeface="Candara" pitchFamily="34" charset="0"/>
                </a:rPr>
                <a:t>club</a:t>
              </a:r>
            </a:p>
          </p:txBody>
        </p:sp>
      </p:grp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2591781" y="3969060"/>
            <a:ext cx="2016224" cy="1944216"/>
            <a:chOff x="1513078" y="2837255"/>
            <a:chExt cx="1226343" cy="1226343"/>
          </a:xfrm>
          <a:solidFill>
            <a:schemeClr val="bg2">
              <a:lumMod val="9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solidFill>
              <a:srgbClr val="37C5F7">
                <a:alpha val="80000"/>
              </a:srgbClr>
            </a:solidFill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1571305" y="3016871"/>
              <a:ext cx="1086903" cy="867111"/>
            </a:xfrm>
            <a:prstGeom prst="rect">
              <a:avLst/>
            </a:prstGeom>
            <a:noFill/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2800" dirty="0" smtClean="0">
                  <a:solidFill>
                    <a:srgbClr val="0070C0"/>
                  </a:solidFill>
                  <a:latin typeface="Candara" pitchFamily="34" charset="0"/>
                </a:rPr>
                <a:t>neighbours</a:t>
              </a:r>
              <a:endParaRPr lang="en-AU" sz="2800" dirty="0">
                <a:solidFill>
                  <a:srgbClr val="0070C0"/>
                </a:solidFill>
                <a:latin typeface="Candara" pitchFamily="34" charset="0"/>
              </a:endParaRPr>
            </a:p>
          </p:txBody>
        </p:sp>
      </p:grpSp>
      <p:grpSp>
        <p:nvGrpSpPr>
          <p:cNvPr id="25" name="Group 32"/>
          <p:cNvGrpSpPr>
            <a:grpSpLocks/>
          </p:cNvGrpSpPr>
          <p:nvPr/>
        </p:nvGrpSpPr>
        <p:grpSpPr bwMode="auto">
          <a:xfrm>
            <a:off x="1583668" y="2456892"/>
            <a:ext cx="1806835" cy="1800200"/>
            <a:chOff x="1513078" y="2837255"/>
            <a:chExt cx="1226343" cy="1226343"/>
          </a:xfrm>
          <a:noFill/>
        </p:grpSpPr>
        <p:sp>
          <p:nvSpPr>
            <p:cNvPr id="29" name="Oval 28"/>
            <p:cNvSpPr/>
            <p:nvPr/>
          </p:nvSpPr>
          <p:spPr>
            <a:xfrm>
              <a:off x="1513078" y="2837255"/>
              <a:ext cx="1226343" cy="1226343"/>
            </a:xfrm>
            <a:prstGeom prst="ellipse">
              <a:avLst/>
            </a:prstGeom>
            <a:solidFill>
              <a:srgbClr val="E7E8E6"/>
            </a:solidFill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692793" y="3016871"/>
              <a:ext cx="866912" cy="867111"/>
            </a:xfrm>
            <a:prstGeom prst="rect">
              <a:avLst/>
            </a:prstGeom>
            <a:grpFill/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3200" dirty="0">
                  <a:solidFill>
                    <a:srgbClr val="B18DA9"/>
                  </a:solidFill>
                  <a:latin typeface="Candara" pitchFamily="34" charset="0"/>
                </a:rPr>
                <a:t>friends</a:t>
              </a:r>
            </a:p>
          </p:txBody>
        </p:sp>
      </p:grpSp>
      <p:sp>
        <p:nvSpPr>
          <p:cNvPr id="34" name="Oval 33"/>
          <p:cNvSpPr/>
          <p:nvPr/>
        </p:nvSpPr>
        <p:spPr bwMode="auto">
          <a:xfrm>
            <a:off x="4680012" y="3645024"/>
            <a:ext cx="1836204" cy="18002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  <a:scene3d>
            <a:camera prst="orthographicFront"/>
            <a:lightRig rig="glow" dir="t"/>
          </a:scene3d>
          <a:sp3d contourW="12700" prstMaterial="clear">
            <a:bevelT/>
            <a:contourClr>
              <a:srgbClr val="0070C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220" name="Group 17"/>
          <p:cNvGrpSpPr>
            <a:grpSpLocks/>
          </p:cNvGrpSpPr>
          <p:nvPr/>
        </p:nvGrpSpPr>
        <p:grpSpPr bwMode="auto">
          <a:xfrm>
            <a:off x="5580112" y="2024844"/>
            <a:ext cx="1836204" cy="1764196"/>
            <a:chOff x="3356577" y="2837255"/>
            <a:chExt cx="1226343" cy="1226343"/>
          </a:xfrm>
          <a:noFill/>
        </p:grpSpPr>
        <p:sp>
          <p:nvSpPr>
            <p:cNvPr id="19" name="Oval 18"/>
            <p:cNvSpPr/>
            <p:nvPr/>
          </p:nvSpPr>
          <p:spPr>
            <a:xfrm>
              <a:off x="3356577" y="2837255"/>
              <a:ext cx="1226343" cy="1226343"/>
            </a:xfrm>
            <a:prstGeom prst="ellipse">
              <a:avLst/>
            </a:prstGeom>
            <a:solidFill>
              <a:srgbClr val="FFC000">
                <a:alpha val="80000"/>
              </a:srgbClr>
            </a:solidFill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3536487" y="3016587"/>
              <a:ext cx="866523" cy="867678"/>
            </a:xfrm>
            <a:prstGeom prst="rect">
              <a:avLst/>
            </a:prstGeom>
            <a:grpFill/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3200" dirty="0">
                  <a:solidFill>
                    <a:srgbClr val="FFDA65"/>
                  </a:solidFill>
                  <a:latin typeface="Candara" pitchFamily="34" charset="0"/>
                </a:rPr>
                <a:t>church</a:t>
              </a: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2339752" y="728700"/>
            <a:ext cx="1879923" cy="1764196"/>
            <a:chOff x="3356577" y="2837255"/>
            <a:chExt cx="1226343" cy="1226343"/>
          </a:xfrm>
          <a:noFill/>
        </p:grpSpPr>
        <p:sp>
          <p:nvSpPr>
            <p:cNvPr id="22" name="Oval 21"/>
            <p:cNvSpPr/>
            <p:nvPr/>
          </p:nvSpPr>
          <p:spPr>
            <a:xfrm>
              <a:off x="3356577" y="2837255"/>
              <a:ext cx="1226343" cy="1226343"/>
            </a:xfrm>
            <a:prstGeom prst="ellipse">
              <a:avLst/>
            </a:prstGeom>
            <a:solidFill>
              <a:srgbClr val="F26E8A">
                <a:alpha val="50000"/>
              </a:srgbClr>
            </a:solidFill>
            <a:ln>
              <a:noFill/>
              <a:prstDash val="sysDot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536487" y="3016720"/>
              <a:ext cx="866523" cy="867413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3200" dirty="0" smtClean="0">
                  <a:solidFill>
                    <a:srgbClr val="F7A7B8"/>
                  </a:solidFill>
                  <a:latin typeface="Candara" pitchFamily="34" charset="0"/>
                </a:rPr>
                <a:t>family</a:t>
              </a:r>
              <a:endParaRPr lang="en-AU" sz="3200" dirty="0">
                <a:solidFill>
                  <a:srgbClr val="F7A7B8"/>
                </a:solidFill>
                <a:latin typeface="Candara" pitchFamily="34" charset="0"/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2024844"/>
            <a:ext cx="2700300" cy="2693814"/>
          </a:xfrm>
          <a:prstGeom prst="ellipse">
            <a:avLst/>
          </a:prstGeom>
          <a:ln w="3175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0" name="Oval 4"/>
          <p:cNvSpPr/>
          <p:nvPr/>
        </p:nvSpPr>
        <p:spPr bwMode="auto">
          <a:xfrm>
            <a:off x="4860032" y="4977172"/>
            <a:ext cx="5112568" cy="2060848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510" tIns="16510" rIns="16510" bIns="16510" spcCol="1270" anchor="ctr"/>
          <a:lstStyle/>
          <a:p>
            <a:pPr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AU" sz="2000" i="1" dirty="0" smtClean="0">
                <a:solidFill>
                  <a:schemeClr val="bg1"/>
                </a:solidFill>
                <a:latin typeface="Candara" pitchFamily="34" charset="0"/>
              </a:rPr>
              <a:t>consequential strangers / peripheral ties</a:t>
            </a:r>
          </a:p>
          <a:p>
            <a:pPr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AU" sz="1000" dirty="0" smtClean="0">
                <a:solidFill>
                  <a:schemeClr val="bg1"/>
                </a:solidFill>
                <a:latin typeface="Candara" pitchFamily="34" charset="0"/>
              </a:rPr>
              <a:t>Fingerman,2004</a:t>
            </a:r>
          </a:p>
          <a:p>
            <a:pPr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AU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80" y="4113076"/>
            <a:ext cx="72008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chemeClr val="bg1"/>
                </a:solidFill>
                <a:latin typeface="Candara" pitchFamily="34" charset="0"/>
              </a:rPr>
              <a:t>?</a:t>
            </a:r>
            <a:endParaRPr lang="en-AU" sz="48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52736"/>
            <a:ext cx="9144000" cy="468052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AU" sz="32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	Research compromised</a:t>
            </a:r>
          </a:p>
          <a:p>
            <a:pPr>
              <a:defRPr/>
            </a:pPr>
            <a:endParaRPr lang="en-AU" sz="3200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</a:t>
            </a:r>
            <a:r>
              <a:rPr lang="en-AU" sz="32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Assessment of whether an older person has 	social deficit may be flawed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AU" sz="3200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60648"/>
            <a:ext cx="7103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Implications</a:t>
            </a:r>
            <a:r>
              <a:rPr lang="en-A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incomplete understanding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52736"/>
            <a:ext cx="9144000" cy="4932548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AU" sz="32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	</a:t>
            </a:r>
            <a:endParaRPr lang="en-AU" sz="3200" dirty="0" smtClean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40" y="565957"/>
            <a:ext cx="1764196" cy="629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eaLnBrk="0" hangingPunct="0">
              <a:lnSpc>
                <a:spcPct val="250000"/>
              </a:lnSpc>
              <a:spcBef>
                <a:spcPct val="20000"/>
              </a:spcBef>
              <a:defRPr/>
            </a:pPr>
            <a:r>
              <a:rPr lang="en-AU" sz="3200" b="1" kern="0" dirty="0" err="1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MethodSample</a:t>
            </a:r>
            <a:endParaRPr lang="en-AU" sz="3200" b="1" kern="0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lvl="0" algn="l" eaLnBrk="0" hangingPunct="0">
              <a:lnSpc>
                <a:spcPct val="250000"/>
              </a:lnSpc>
              <a:spcBef>
                <a:spcPct val="20000"/>
              </a:spcBef>
              <a:defRPr/>
            </a:pPr>
            <a:r>
              <a:rPr lang="en-AU" sz="3200" b="1" kern="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Data</a:t>
            </a:r>
            <a:endParaRPr lang="en-AU" sz="3200" b="1" kern="0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lvl="0" algn="l" eaLnBrk="0" hangingPunct="0">
              <a:lnSpc>
                <a:spcPct val="250000"/>
              </a:lnSpc>
              <a:spcBef>
                <a:spcPct val="20000"/>
              </a:spcBef>
              <a:defRPr/>
            </a:pPr>
            <a:r>
              <a:rPr lang="en-AU" sz="3200" b="1" kern="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Site</a:t>
            </a:r>
            <a:endParaRPr lang="en-AU" sz="3200" b="1" kern="0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  <a:p>
            <a:pPr algn="l">
              <a:lnSpc>
                <a:spcPct val="200000"/>
              </a:lnSpc>
            </a:pPr>
            <a:endParaRPr lang="en-AU" sz="3200" b="1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519772" y="1160748"/>
            <a:ext cx="6192688" cy="4320481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AU" sz="32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Classic grounded theory</a:t>
            </a:r>
          </a:p>
          <a:p>
            <a:pPr marL="0" indent="0">
              <a:buFont typeface="Wingdings" charset="2"/>
              <a:buNone/>
            </a:pPr>
            <a:endParaRPr lang="en-AU" dirty="0">
              <a:solidFill>
                <a:srgbClr val="FFFFFF"/>
              </a:solidFill>
              <a:latin typeface="Candara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Font typeface="Wingdings" charset="2"/>
              <a:buNone/>
            </a:pPr>
            <a:r>
              <a:rPr lang="en-AU" sz="32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Theoretical</a:t>
            </a:r>
          </a:p>
          <a:p>
            <a:pPr marL="0" indent="0">
              <a:spcAft>
                <a:spcPts val="0"/>
              </a:spcAft>
              <a:buFont typeface="Wingdings" charset="2"/>
              <a:buNone/>
              <a:defRPr/>
            </a:pPr>
            <a:r>
              <a:rPr lang="en-AU" sz="3200" dirty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	</a:t>
            </a:r>
            <a:r>
              <a:rPr lang="en-AU" sz="2800" i="1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Older shoppers (av. age 79) 	Shop-keepers</a:t>
            </a:r>
          </a:p>
          <a:p>
            <a:pPr marL="0" indent="0">
              <a:spcAft>
                <a:spcPts val="0"/>
              </a:spcAft>
              <a:buFont typeface="Wingdings" charset="2"/>
              <a:buNone/>
              <a:defRPr/>
            </a:pPr>
            <a:endParaRPr lang="en-AU" dirty="0" smtClean="0">
              <a:solidFill>
                <a:srgbClr val="FFFFFF"/>
              </a:solidFill>
              <a:latin typeface="Candara" pitchFamily="34" charset="0"/>
              <a:cs typeface="Arial" pitchFamily="34" charset="0"/>
            </a:endParaRPr>
          </a:p>
          <a:p>
            <a:pPr marL="0" indent="0">
              <a:spcAft>
                <a:spcPts val="0"/>
              </a:spcAft>
              <a:buFont typeface="Wingdings" charset="2"/>
              <a:buNone/>
              <a:defRPr/>
            </a:pPr>
            <a:r>
              <a:rPr lang="en-AU" sz="32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Interviews</a:t>
            </a:r>
          </a:p>
          <a:p>
            <a:pPr marL="0" indent="0">
              <a:spcAft>
                <a:spcPts val="0"/>
              </a:spcAft>
              <a:buFont typeface="Wingdings" charset="2"/>
              <a:buNone/>
              <a:defRPr/>
            </a:pPr>
            <a:r>
              <a:rPr lang="en-AU" sz="32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Observation</a:t>
            </a:r>
          </a:p>
          <a:p>
            <a:pPr marL="2076450" lvl="4" indent="0">
              <a:buFontTx/>
              <a:buNone/>
              <a:defRPr/>
            </a:pPr>
            <a:endParaRPr lang="en-AU" sz="3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/>
      <p:bldP spid="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 l="4524" b="4874"/>
          <a:stretch>
            <a:fillRect/>
          </a:stretch>
        </p:blipFill>
        <p:spPr bwMode="auto">
          <a:xfrm>
            <a:off x="0" y="0"/>
            <a:ext cx="9538025" cy="71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69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052736"/>
            <a:ext cx="9144000" cy="468052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AU" sz="32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59532" y="1124744"/>
            <a:ext cx="8496944" cy="4572507"/>
          </a:xfrm>
          <a:prstGeom prst="rect">
            <a:avLst/>
          </a:prstGeom>
          <a:noFill/>
        </p:spPr>
        <p:txBody>
          <a:bodyPr/>
          <a:lstStyle>
            <a:lvl1pPr marL="265113" indent="-265113" algn="l" rtl="0" eaLnBrk="1" fontAlgn="base" hangingPunct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09563" algn="l" rtl="0" eaLnBrk="1" fontAlgn="base" hangingPunct="1">
              <a:spcBef>
                <a:spcPct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6688" indent="-3317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335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1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798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3255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713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4170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AU" sz="28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Underpinned </a:t>
            </a:r>
            <a:r>
              <a:rPr lang="en-AU" sz="2800" dirty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by no theoretical </a:t>
            </a:r>
            <a:r>
              <a:rPr lang="en-AU" sz="28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stance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AU" sz="28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An inductive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AU" sz="28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Emergence of the participants’ main concern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800" dirty="0" smtClean="0">
                <a:solidFill>
                  <a:srgbClr val="FFFFFF"/>
                </a:solidFill>
                <a:latin typeface="Candara" pitchFamily="34" charset="0"/>
                <a:cs typeface="Arial" pitchFamily="34" charset="0"/>
              </a:rPr>
              <a:t>Conceptual theory of how participants resolve their concern</a:t>
            </a:r>
          </a:p>
          <a:p>
            <a:pPr marL="2076450" lvl="4" indent="0">
              <a:lnSpc>
                <a:spcPct val="150000"/>
              </a:lnSpc>
              <a:buFontTx/>
              <a:buNone/>
              <a:defRPr/>
            </a:pPr>
            <a:endParaRPr lang="en-AU" sz="3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A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2606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AU" sz="2800" b="1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Classic Grounded Theory</a:t>
            </a:r>
            <a:endParaRPr lang="en-AU" sz="2800" dirty="0">
              <a:solidFill>
                <a:schemeClr val="bg1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296652"/>
            <a:ext cx="4572000" cy="8104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800" i="1" baseline="-250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>Barney Glaser &amp; Anselm Strauss 1967 </a:t>
            </a:r>
            <a:r>
              <a:rPr lang="en-AU" sz="2800" baseline="-250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  <a:t/>
            </a:r>
            <a:br>
              <a:rPr lang="en-AU" sz="2800" baseline="-25000" dirty="0" smtClean="0">
                <a:solidFill>
                  <a:schemeClr val="bg1"/>
                </a:solidFill>
                <a:latin typeface="Candara" pitchFamily="34" charset="0"/>
                <a:cs typeface="Arial" pitchFamily="34" charset="0"/>
              </a:rPr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xmlns="" val="33566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964079"/>
            <a:ext cx="6338450" cy="569386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AU" sz="26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‘You get to know the people </a:t>
            </a:r>
            <a:r>
              <a:rPr kumimoji="0" lang="en-AU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(shopkeepers)</a:t>
            </a:r>
            <a:r>
              <a:rPr kumimoji="0" lang="en-AU" sz="26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an they get to know you’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600" dirty="0">
              <a:solidFill>
                <a:srgbClr val="FFFFFF"/>
              </a:solidFill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‘I feel if I’m buying something they </a:t>
            </a:r>
            <a:r>
              <a:rPr lang="en-AU" sz="2600" dirty="0" smtClean="0">
                <a:solidFill>
                  <a:srgbClr val="FFFF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(shopkeeper)</a:t>
            </a: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AU" sz="2600" b="1" i="1" dirty="0" smtClean="0">
                <a:solidFill>
                  <a:srgbClr val="FFFF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should </a:t>
            </a:r>
            <a:r>
              <a:rPr lang="en-AU" sz="2600" i="1" dirty="0" smtClean="0">
                <a:solidFill>
                  <a:srgbClr val="FFFF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be polite to me’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600" i="1" dirty="0" smtClean="0">
              <a:solidFill>
                <a:srgbClr val="FFFFFF"/>
              </a:solidFill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600" i="1" dirty="0" smtClean="0">
              <a:solidFill>
                <a:srgbClr val="FFFFFF"/>
              </a:solidFill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000" i="1" dirty="0">
              <a:solidFill>
                <a:srgbClr val="FFFFFF"/>
              </a:solidFill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AU" sz="26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‘People who go there all the time it’s a bonding experience …that stems out </a:t>
            </a:r>
            <a:r>
              <a:rPr kumimoji="0" lang="en-AU" sz="2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into</a:t>
            </a:r>
            <a:r>
              <a:rPr kumimoji="0" lang="en-AU" sz="26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this society we all help each other </a:t>
            </a:r>
            <a:r>
              <a:rPr kumimoji="0" lang="en-AU" sz="2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because</a:t>
            </a:r>
            <a:r>
              <a:rPr kumimoji="0" lang="en-AU" sz="26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we know and we see each other’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562824" y="1"/>
            <a:ext cx="2581176" cy="6858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DDA"/>
                </a:solidFill>
                <a:latin typeface="Candara" pitchFamily="34" charset="0"/>
              </a:rPr>
              <a:t> 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7DDA"/>
                </a:solidFill>
                <a:latin typeface="Candara" pitchFamily="34" charset="0"/>
              </a:rPr>
              <a:t>Identity work</a:t>
            </a:r>
          </a:p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sz="1200" dirty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sz="1400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DDA"/>
                </a:solidFill>
                <a:latin typeface="Candara" pitchFamily="34" charset="0"/>
              </a:rPr>
              <a:t> Status work</a:t>
            </a:r>
            <a:endParaRPr lang="en-AU" dirty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 smtClean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en-AU" dirty="0">
              <a:solidFill>
                <a:srgbClr val="007DDA"/>
              </a:solidFill>
              <a:latin typeface="Candara" pitchFamily="34" charset="0"/>
            </a:endParaRPr>
          </a:p>
          <a:p>
            <a:pPr marL="0" indent="0">
              <a:buNone/>
            </a:pPr>
            <a:r>
              <a:rPr lang="en-AU" dirty="0" smtClean="0">
                <a:solidFill>
                  <a:srgbClr val="007DDA"/>
                </a:solidFill>
                <a:latin typeface="Candara" pitchFamily="34" charset="0"/>
              </a:rPr>
              <a:t> Trust</a:t>
            </a:r>
            <a:endParaRPr lang="en-AU" dirty="0">
              <a:solidFill>
                <a:srgbClr val="007DDA"/>
              </a:solidFill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47" y="0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AU" sz="2800" b="1" dirty="0" smtClean="0">
                <a:solidFill>
                  <a:schemeClr val="bg1"/>
                </a:solidFill>
                <a:latin typeface="Candara" pitchFamily="34" charset="0"/>
              </a:rPr>
              <a:t>Coding</a:t>
            </a:r>
            <a:endParaRPr lang="en-AU" sz="2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6450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aster without image">
  <a:themeElements>
    <a:clrScheme name="Custom 19">
      <a:dk1>
        <a:srgbClr val="005390"/>
      </a:dk1>
      <a:lt1>
        <a:srgbClr val="0070C0"/>
      </a:lt1>
      <a:dk2>
        <a:srgbClr val="002060"/>
      </a:dk2>
      <a:lt2>
        <a:srgbClr val="002060"/>
      </a:lt2>
      <a:accent1>
        <a:srgbClr val="3BA1E3"/>
      </a:accent1>
      <a:accent2>
        <a:srgbClr val="0070C0"/>
      </a:accent2>
      <a:accent3>
        <a:srgbClr val="FFFFFF"/>
      </a:accent3>
      <a:accent4>
        <a:srgbClr val="002060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Master without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out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monash_ppt_medicine_nursing_health_v2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 grey">
  <a:themeElements>
    <a:clrScheme name="Divider slide grey 6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Divider slide grey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ivider slide grey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5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6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ackground half line space">
  <a:themeElements>
    <a:clrScheme name="Custom 14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2E8A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Blue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ue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y background half line space">
  <a:themeElements>
    <a:clrScheme name="Grey background half line space 6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Grey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Grey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5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6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nash_ppt_medicine_nursing_health_v2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aster without image">
  <a:themeElements>
    <a:clrScheme name="Custom 10">
      <a:dk1>
        <a:srgbClr val="393938"/>
      </a:dk1>
      <a:lt1>
        <a:srgbClr val="FFFFFF"/>
      </a:lt1>
      <a:dk2>
        <a:srgbClr val="393938"/>
      </a:dk2>
      <a:lt2>
        <a:srgbClr val="0070C0"/>
      </a:lt2>
      <a:accent1>
        <a:srgbClr val="3BA1E3"/>
      </a:accent1>
      <a:accent2>
        <a:srgbClr val="0070C0"/>
      </a:accent2>
      <a:accent3>
        <a:srgbClr val="FFFFFF"/>
      </a:accent3>
      <a:accent4>
        <a:srgbClr val="2F2F2E"/>
      </a:accent4>
      <a:accent5>
        <a:srgbClr val="AFCDEF"/>
      </a:accent5>
      <a:accent6>
        <a:srgbClr val="00B0F0"/>
      </a:accent6>
      <a:hlink>
        <a:srgbClr val="911C11"/>
      </a:hlink>
      <a:folHlink>
        <a:srgbClr val="00528B"/>
      </a:folHlink>
    </a:clrScheme>
    <a:fontScheme name="Master without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out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vider slide grey">
  <a:themeElements>
    <a:clrScheme name="Divider slide grey 6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Divider slide grey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ivider slide grey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5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grey 6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ue background half line space">
  <a:themeElements>
    <a:clrScheme name="Blue background half line space 4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Blue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ue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background half line space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Grey background half line space">
  <a:themeElements>
    <a:clrScheme name="Grey background half line space 6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3BA1E3"/>
      </a:accent1>
      <a:accent2>
        <a:srgbClr val="939598"/>
      </a:accent2>
      <a:accent3>
        <a:srgbClr val="FFFFFF"/>
      </a:accent3>
      <a:accent4>
        <a:srgbClr val="2F2F2E"/>
      </a:accent4>
      <a:accent5>
        <a:srgbClr val="AFCDEF"/>
      </a:accent5>
      <a:accent6>
        <a:srgbClr val="858789"/>
      </a:accent6>
      <a:hlink>
        <a:srgbClr val="911C11"/>
      </a:hlink>
      <a:folHlink>
        <a:srgbClr val="00528B"/>
      </a:folHlink>
    </a:clrScheme>
    <a:fontScheme name="Grey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Grey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2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3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889C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C3CB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4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DF8F05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ECC6AA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5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653579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B8AEBE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 background half line space 6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3BA1E3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FCDEF"/>
        </a:accent5>
        <a:accent6>
          <a:srgbClr val="858789"/>
        </a:accent6>
        <a:hlink>
          <a:srgbClr val="911C11"/>
        </a:hlink>
        <a:folHlink>
          <a:srgbClr val="0052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332</Words>
  <Application>Microsoft Office PowerPoint</Application>
  <PresentationFormat>On-screen Show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Master without image</vt:lpstr>
      <vt:lpstr>Divider slide grey</vt:lpstr>
      <vt:lpstr>Blue background half line space</vt:lpstr>
      <vt:lpstr>Grey background half line space</vt:lpstr>
      <vt:lpstr>monash_ppt_medicine_nursing_health_v2</vt:lpstr>
      <vt:lpstr>1_Master without image</vt:lpstr>
      <vt:lpstr>1_Divider slide grey</vt:lpstr>
      <vt:lpstr>1_Blue background half line space</vt:lpstr>
      <vt:lpstr>1_Grey background half line space</vt:lpstr>
      <vt:lpstr>1_monash_ppt_medicine_nursing_health_v2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Precedent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an image</dc:title>
  <dc:creator>Mark North</dc:creator>
  <cp:lastModifiedBy>Stewart</cp:lastModifiedBy>
  <cp:revision>221</cp:revision>
  <dcterms:created xsi:type="dcterms:W3CDTF">2011-05-31T08:55:28Z</dcterms:created>
  <dcterms:modified xsi:type="dcterms:W3CDTF">2012-05-09T00:59:54Z</dcterms:modified>
</cp:coreProperties>
</file>