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1" r:id="rId8"/>
    <p:sldId id="259" r:id="rId9"/>
    <p:sldId id="265" r:id="rId10"/>
    <p:sldId id="263" r:id="rId11"/>
    <p:sldId id="266" r:id="rId12"/>
    <p:sldId id="264" r:id="rId13"/>
    <p:sldId id="270" r:id="rId14"/>
    <p:sldId id="267" r:id="rId15"/>
    <p:sldId id="272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98B94C-4CEE-47CC-BE51-399481B9D896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9B3546-DA16-4394-9A67-2448730BF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we know about disaster management in nursing homes: A meta-analysis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Annette M. Lane</a:t>
            </a:r>
          </a:p>
          <a:p>
            <a:r>
              <a:rPr lang="en-US" dirty="0" smtClean="0"/>
              <a:t>Dr. Sandra P. Hirst</a:t>
            </a:r>
          </a:p>
          <a:p>
            <a:r>
              <a:rPr lang="en-US" dirty="0" smtClean="0"/>
              <a:t>Linda Shorting, RN, MA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themes are emerging?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nursing homes are not prepared for disasters.</a:t>
            </a:r>
          </a:p>
          <a:p>
            <a:r>
              <a:rPr lang="en-US" dirty="0" smtClean="0"/>
              <a:t>Even if nursing homes reported being satisfied with how they handled a disaster (e.g. hurricane), other issues emerged:</a:t>
            </a:r>
          </a:p>
          <a:p>
            <a:pPr>
              <a:buNone/>
            </a:pPr>
            <a:r>
              <a:rPr lang="en-US" dirty="0" smtClean="0"/>
              <a:t>                 - challenges with evacuation</a:t>
            </a:r>
          </a:p>
          <a:p>
            <a:pPr>
              <a:buNone/>
            </a:pPr>
            <a:r>
              <a:rPr lang="en-US" dirty="0" smtClean="0"/>
              <a:t>                 - transportation</a:t>
            </a:r>
          </a:p>
          <a:p>
            <a:pPr>
              <a:buNone/>
            </a:pPr>
            <a:r>
              <a:rPr lang="en-US" dirty="0" smtClean="0"/>
              <a:t>                 - staffing</a:t>
            </a:r>
          </a:p>
          <a:p>
            <a:pPr>
              <a:buNone/>
            </a:pPr>
            <a:r>
              <a:rPr lang="en-US" dirty="0" smtClean="0"/>
              <a:t>                 - supplies </a:t>
            </a:r>
            <a:r>
              <a:rPr lang="en-US" sz="2000" dirty="0" smtClean="0"/>
              <a:t>(Blanchard &amp; </a:t>
            </a:r>
            <a:r>
              <a:rPr lang="en-US" sz="2000" dirty="0" err="1" smtClean="0"/>
              <a:t>Dosa</a:t>
            </a:r>
            <a:r>
              <a:rPr lang="en-US" sz="2000" dirty="0" smtClean="0"/>
              <a:t>, 2009; </a:t>
            </a:r>
            <a:r>
              <a:rPr lang="en-US" sz="2000" dirty="0" err="1" smtClean="0"/>
              <a:t>Laditka</a:t>
            </a:r>
            <a:r>
              <a:rPr lang="en-US" sz="2000" dirty="0" smtClean="0"/>
              <a:t> et al., 2009)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nursing homes communicating with local and national disaster management agencies </a:t>
            </a:r>
            <a:r>
              <a:rPr lang="en-US" sz="1800" dirty="0" smtClean="0"/>
              <a:t>(</a:t>
            </a:r>
            <a:r>
              <a:rPr lang="en-US" sz="1800" dirty="0" err="1" smtClean="0"/>
              <a:t>Hyer</a:t>
            </a:r>
            <a:r>
              <a:rPr lang="en-US" sz="1800" dirty="0" smtClean="0"/>
              <a:t> et al., 2010).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Problems associated with receiving evacuees from other nursing homes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the gaps in our understanding?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research in how nursing homes prepare for disasters that are non hurricane/earthquake related (e.g. pandemics, bioterrorism, nuclear power plants) </a:t>
            </a:r>
          </a:p>
          <a:p>
            <a:r>
              <a:rPr lang="en-US" dirty="0" smtClean="0"/>
              <a:t>Few studies located that examined disaster preparedness in other locations that in the southern USA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Gaps in our understanding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studies found that deem influenza /GI outbreaks as disasters – what constitutes a disaster?  Are numbers (the degree of impact) necessary to define a disaster?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the implications of such gaps?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research needs to be conducted on disaster preparedness in nursing homes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research on the impact of disasters upon residents/nursing home staff, as well as comparative studies of disasters </a:t>
            </a:r>
            <a:r>
              <a:rPr lang="en-US" sz="2400" dirty="0" smtClean="0"/>
              <a:t>(</a:t>
            </a:r>
            <a:r>
              <a:rPr lang="en-US" sz="2000" dirty="0" smtClean="0"/>
              <a:t>e.g. Blanchard &amp; </a:t>
            </a:r>
            <a:r>
              <a:rPr lang="en-US" sz="2000" dirty="0" err="1" smtClean="0"/>
              <a:t>Dosa</a:t>
            </a:r>
            <a:r>
              <a:rPr lang="en-US" sz="2000" dirty="0" smtClean="0"/>
              <a:t> compared disaster responses of 16 nursing homes who experienced Katrina (2005) and then Gustav (2008) 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 of gaps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Need research on outcomes comparing evacuation versus “shelter in place” (evacuation can lead to increased morbidity and mortality)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Philosophical considerations: What constitutes a disaster (what about increased deaths from influenza)?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 for Policy 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policies that mandate disaster plans to be in place in all nursing homes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Plans need to include varied categories of disaster, especially those that are common to the region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Policy Implications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need to include phone numbers of emergency agencies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Policies within nursing homes should stipulate regular review of plans, regular “drills” and consistent checks of emergency supplies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Policy Implications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policies/procedures to include mental health care follow up for staff and residents in nursing homes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adults residing in nursing homes are a vulnerable population – often the frailest and most cognitively impaired</a:t>
            </a:r>
          </a:p>
          <a:p>
            <a:endParaRPr lang="en-US" dirty="0" smtClean="0"/>
          </a:p>
          <a:p>
            <a:r>
              <a:rPr lang="en-US" dirty="0" smtClean="0"/>
              <a:t>Older adults in nursing homes particularly vulnerable in disasters </a:t>
            </a:r>
            <a:r>
              <a:rPr lang="en-US" sz="2800" dirty="0" smtClean="0"/>
              <a:t>(e.g. over 100 older adults in NHs  in Louisiana died following Katrina) </a:t>
            </a:r>
            <a:r>
              <a:rPr lang="en-US" sz="2000" dirty="0" smtClean="0"/>
              <a:t>(</a:t>
            </a:r>
            <a:r>
              <a:rPr lang="en-US" sz="2000" dirty="0" err="1" smtClean="0"/>
              <a:t>Hyer</a:t>
            </a:r>
            <a:r>
              <a:rPr lang="en-US" sz="2000" dirty="0" smtClean="0"/>
              <a:t> et al., 2010)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small, but growing research base examining disaster management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Question: What do we know about disaster  preparedness and emergency management within nursing homes?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 – Thematic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Searched CINAHL, </a:t>
            </a:r>
            <a:r>
              <a:rPr lang="en-US" dirty="0" err="1" smtClean="0"/>
              <a:t>MedLine</a:t>
            </a:r>
            <a:r>
              <a:rPr lang="en-US" dirty="0" smtClean="0"/>
              <a:t> and Social Work Abstracts data bases (1995 present)</a:t>
            </a:r>
          </a:p>
          <a:p>
            <a:r>
              <a:rPr lang="en-US" dirty="0" smtClean="0"/>
              <a:t>Search terms: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“nursing homes” and “disaster preparedness”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“nursing homes” and “emergency management”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number of research studies and articles related to disaster preparedness/emergency management in nursing homes</a:t>
            </a:r>
          </a:p>
          <a:p>
            <a:r>
              <a:rPr lang="en-US" dirty="0" smtClean="0"/>
              <a:t>Located 31 articles/research studies pertaining to this topic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Findings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Secured 10 research studies regarding disaster preparedness and nursing homes</a:t>
            </a:r>
          </a:p>
          <a:p>
            <a:r>
              <a:rPr lang="en-US" dirty="0" smtClean="0"/>
              <a:t>Studies largely retrospective and focused upon disaster preparedness of nursing homes for Gulf Coast hurricanes (e.g. Katrina, Rita and Gustav)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1800" dirty="0" smtClean="0"/>
              <a:t>Blanchard &amp; </a:t>
            </a:r>
            <a:r>
              <a:rPr lang="en-US" sz="1800" dirty="0" err="1" smtClean="0"/>
              <a:t>Dosa</a:t>
            </a:r>
            <a:r>
              <a:rPr lang="en-US" sz="1800" dirty="0" smtClean="0"/>
              <a:t>, 2009; Castro , </a:t>
            </a:r>
            <a:r>
              <a:rPr lang="en-US" sz="1800" dirty="0" err="1" smtClean="0"/>
              <a:t>Persson</a:t>
            </a:r>
            <a:r>
              <a:rPr lang="en-US" sz="1800" dirty="0" smtClean="0"/>
              <a:t>, Bergstrom &amp; </a:t>
            </a:r>
            <a:r>
              <a:rPr lang="en-US" sz="1800" dirty="0" err="1" smtClean="0"/>
              <a:t>Cron</a:t>
            </a:r>
            <a:r>
              <a:rPr lang="en-US" sz="1800" dirty="0" smtClean="0"/>
              <a:t>, 2008;  </a:t>
            </a:r>
            <a:r>
              <a:rPr lang="en-US" sz="1800" dirty="0" err="1" smtClean="0"/>
              <a:t>Covan</a:t>
            </a:r>
            <a:r>
              <a:rPr lang="en-US" sz="1800" dirty="0" smtClean="0"/>
              <a:t> &amp; Fugate-Whitlock, 2010; </a:t>
            </a:r>
            <a:r>
              <a:rPr lang="en-US" sz="1800" dirty="0" err="1" smtClean="0"/>
              <a:t>Hyer</a:t>
            </a:r>
            <a:r>
              <a:rPr lang="en-US" sz="1800" dirty="0" smtClean="0"/>
              <a:t> et al., 2010; </a:t>
            </a:r>
            <a:r>
              <a:rPr lang="en-US" sz="1800" dirty="0" err="1" smtClean="0"/>
              <a:t>Laditka</a:t>
            </a:r>
            <a:r>
              <a:rPr lang="en-US" sz="1800" dirty="0" smtClean="0"/>
              <a:t> et al., 2009;  </a:t>
            </a:r>
            <a:r>
              <a:rPr lang="en-US" sz="1800" dirty="0" err="1" smtClean="0"/>
              <a:t>Laditka</a:t>
            </a:r>
            <a:r>
              <a:rPr lang="en-US" sz="1800" dirty="0" smtClean="0"/>
              <a:t> et al., 2007; O’Brien, </a:t>
            </a:r>
            <a:r>
              <a:rPr lang="en-US" sz="1800" dirty="0" err="1" smtClean="0"/>
              <a:t>Selod</a:t>
            </a:r>
            <a:r>
              <a:rPr lang="en-US" sz="1800" dirty="0" smtClean="0"/>
              <a:t> &amp; Lamb, 2009; Thomas et al., 2010)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study examined disaster preparedness related to bioterrorism </a:t>
            </a:r>
            <a:r>
              <a:rPr lang="en-US" sz="1800" dirty="0" smtClean="0"/>
              <a:t>(</a:t>
            </a:r>
            <a:r>
              <a:rPr lang="en-US" sz="1800" dirty="0" err="1" smtClean="0"/>
              <a:t>Helget</a:t>
            </a:r>
            <a:r>
              <a:rPr lang="en-US" sz="1800" dirty="0" smtClean="0"/>
              <a:t> &amp; Smith, 2002)</a:t>
            </a:r>
          </a:p>
          <a:p>
            <a:endParaRPr lang="en-US" dirty="0" smtClean="0"/>
          </a:p>
          <a:p>
            <a:r>
              <a:rPr lang="en-US" dirty="0" smtClean="0"/>
              <a:t>1 study examined the role of function of nursing homes post disaster </a:t>
            </a:r>
            <a:r>
              <a:rPr lang="en-US" sz="1800" dirty="0" smtClean="0"/>
              <a:t> (</a:t>
            </a:r>
            <a:r>
              <a:rPr lang="en-US" sz="1800" dirty="0" err="1" smtClean="0"/>
              <a:t>Saliba</a:t>
            </a:r>
            <a:r>
              <a:rPr lang="en-US" sz="1800" dirty="0" smtClean="0"/>
              <a:t>, Buchanan &amp; </a:t>
            </a:r>
            <a:r>
              <a:rPr lang="en-US" sz="1800" dirty="0" err="1" smtClean="0"/>
              <a:t>Kington</a:t>
            </a:r>
            <a:r>
              <a:rPr lang="en-US" sz="1800" dirty="0" smtClean="0"/>
              <a:t>, 2004)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research questions being asked?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nursing homes prepared for large scale disasters? (e.g. a pandemic such as the Avian flu)</a:t>
            </a:r>
          </a:p>
          <a:p>
            <a:r>
              <a:rPr lang="en-US" dirty="0" smtClean="0"/>
              <a:t>What comprises a comprehensive disaster plan for nursing homes?</a:t>
            </a:r>
          </a:p>
          <a:p>
            <a:r>
              <a:rPr lang="en-US" dirty="0" smtClean="0"/>
              <a:t>Why are nursing homes not included in local disaster management plans for some cities/areas?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to evacuate – who should make these decisions and who should be evacuated first? (frailest or healthiest)?</a:t>
            </a:r>
          </a:p>
          <a:p>
            <a:r>
              <a:rPr lang="en-US" dirty="0" smtClean="0"/>
              <a:t>How can comprehensive disaster plans be converted into effective actions in the event of a disaster (</a:t>
            </a:r>
            <a:r>
              <a:rPr lang="en-US" dirty="0" err="1" smtClean="0"/>
              <a:t>ie</a:t>
            </a:r>
            <a:r>
              <a:rPr lang="en-US" dirty="0" smtClean="0"/>
              <a:t>. a plan can be in place, but significant issues can remain in enacting the plan – </a:t>
            </a:r>
            <a:r>
              <a:rPr lang="en-US" sz="2000" dirty="0" smtClean="0"/>
              <a:t>(Blanchard &amp; </a:t>
            </a:r>
            <a:r>
              <a:rPr lang="en-US" sz="2000" dirty="0" err="1" smtClean="0"/>
              <a:t>Dosa</a:t>
            </a:r>
            <a:r>
              <a:rPr lang="en-US" sz="2000" dirty="0" smtClean="0"/>
              <a:t>, 2009).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524</TotalTime>
  <Words>799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What we know about disaster management in nursing homes: A meta-analysis</vt:lpstr>
      <vt:lpstr>Background</vt:lpstr>
      <vt:lpstr>Slide 3</vt:lpstr>
      <vt:lpstr>Method – Thematic Analysis</vt:lpstr>
      <vt:lpstr>Findings</vt:lpstr>
      <vt:lpstr>Findings (cont’d)</vt:lpstr>
      <vt:lpstr>Slide 7</vt:lpstr>
      <vt:lpstr>What are the research questions being asked?</vt:lpstr>
      <vt:lpstr>Slide 9</vt:lpstr>
      <vt:lpstr>What themes are emerging?</vt:lpstr>
      <vt:lpstr>Slide 11</vt:lpstr>
      <vt:lpstr>What are the gaps in our understanding?</vt:lpstr>
      <vt:lpstr>Gaps in our understanding (cont’d)</vt:lpstr>
      <vt:lpstr>What are the implications of such gaps?</vt:lpstr>
      <vt:lpstr>Implications of gaps (cont’d)</vt:lpstr>
      <vt:lpstr>Implications for Policy Makers</vt:lpstr>
      <vt:lpstr>Policy Implications (cont’d)</vt:lpstr>
      <vt:lpstr>Policy Implications (cont’d)</vt:lpstr>
    </vt:vector>
  </TitlesOfParts>
  <Company>University of Calgary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know about disaster management in nursing homes: A meta-analysis</dc:title>
  <dc:creator>Desktop Technology Program</dc:creator>
  <cp:lastModifiedBy>Desktop Technology Program</cp:lastModifiedBy>
  <cp:revision>55</cp:revision>
  <dcterms:created xsi:type="dcterms:W3CDTF">2012-05-07T14:26:13Z</dcterms:created>
  <dcterms:modified xsi:type="dcterms:W3CDTF">2012-05-22T21:58:43Z</dcterms:modified>
</cp:coreProperties>
</file>