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3"/>
  </p:notesMasterIdLst>
  <p:sldIdLst>
    <p:sldId id="256" r:id="rId2"/>
    <p:sldId id="329" r:id="rId3"/>
    <p:sldId id="316" r:id="rId4"/>
    <p:sldId id="317" r:id="rId5"/>
    <p:sldId id="319" r:id="rId6"/>
    <p:sldId id="325" r:id="rId7"/>
    <p:sldId id="326" r:id="rId8"/>
    <p:sldId id="328" r:id="rId9"/>
    <p:sldId id="327" r:id="rId10"/>
    <p:sldId id="323" r:id="rId11"/>
    <p:sldId id="324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8C0610"/>
    <a:srgbClr val="FFFFFF"/>
    <a:srgbClr val="DE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21" autoAdjust="0"/>
  </p:normalViewPr>
  <p:slideViewPr>
    <p:cSldViewPr>
      <p:cViewPr varScale="1">
        <p:scale>
          <a:sx n="66" d="100"/>
          <a:sy n="66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6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Old-Age Dependency Ratio</a:t>
            </a:r>
          </a:p>
        </c:rich>
      </c:tx>
      <c:layout>
        <c:manualLayout>
          <c:xMode val="edge"/>
          <c:yMode val="edge"/>
          <c:x val="0.29206960096221263"/>
          <c:y val="8.7500000000000064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Old-Age Dependency Ratio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14</c:v>
                </c:pt>
                <c:pt idx="8">
                  <c:v>18</c:v>
                </c:pt>
                <c:pt idx="9">
                  <c:v>22</c:v>
                </c:pt>
                <c:pt idx="10">
                  <c:v>26</c:v>
                </c:pt>
              </c:numCache>
            </c:numRef>
          </c:val>
        </c:ser>
        <c:marker val="1"/>
        <c:axId val="115817088"/>
        <c:axId val="114319744"/>
      </c:lineChart>
      <c:dateAx>
        <c:axId val="115817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14319744"/>
        <c:crosses val="autoZero"/>
        <c:lblOffset val="100"/>
        <c:baseTimeUnit val="days"/>
        <c:majorUnit val="10"/>
        <c:majorTimeUnit val="days"/>
      </c:dateAx>
      <c:valAx>
        <c:axId val="1143197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15817088"/>
        <c:crosses val="autoZero"/>
        <c:crossBetween val="between"/>
      </c:valAx>
    </c:plotArea>
    <c:plotVisOnly val="1"/>
  </c:chart>
  <c:txPr>
    <a:bodyPr/>
    <a:lstStyle/>
    <a:p>
      <a:pPr>
        <a:defRPr sz="13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9.0251701111087726E-2"/>
          <c:y val="4.6256718969489866E-2"/>
          <c:w val="0.86640602900508745"/>
          <c:h val="0.81001576967256406"/>
        </c:manualLayout>
      </c:layout>
      <c:areaChart>
        <c:grouping val="stacked"/>
        <c:ser>
          <c:idx val="3"/>
          <c:order val="0"/>
          <c:tx>
            <c:strRef>
              <c:f>Sheet1!$A$4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0BD0D9"/>
            </a:solidFill>
            <a:ln>
              <a:solidFill>
                <a:schemeClr val="accent2"/>
              </a:solidFill>
            </a:ln>
          </c:spPr>
          <c:cat>
            <c:numRef>
              <c:f>Sheet1!$B$1:$V$1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Sheet1!$B$4:$V$4</c:f>
              <c:numCache>
                <c:formatCode>General</c:formatCode>
                <c:ptCount val="21"/>
                <c:pt idx="0">
                  <c:v>44916.2</c:v>
                </c:pt>
                <c:pt idx="1">
                  <c:v>49376.6</c:v>
                </c:pt>
                <c:pt idx="2">
                  <c:v>53614.9</c:v>
                </c:pt>
                <c:pt idx="3">
                  <c:v>59916.4</c:v>
                </c:pt>
                <c:pt idx="4">
                  <c:v>68898.5</c:v>
                </c:pt>
                <c:pt idx="5">
                  <c:v>77848.5</c:v>
                </c:pt>
                <c:pt idx="6">
                  <c:v>86034.4</c:v>
                </c:pt>
                <c:pt idx="7">
                  <c:v>84512</c:v>
                </c:pt>
                <c:pt idx="8">
                  <c:v>91880.7</c:v>
                </c:pt>
                <c:pt idx="9">
                  <c:v>101721</c:v>
                </c:pt>
                <c:pt idx="10">
                  <c:v>107319.8</c:v>
                </c:pt>
                <c:pt idx="11">
                  <c:v>116100.9</c:v>
                </c:pt>
                <c:pt idx="12">
                  <c:v>119150.3</c:v>
                </c:pt>
                <c:pt idx="13">
                  <c:v>128025.4</c:v>
                </c:pt>
                <c:pt idx="14">
                  <c:v>139117</c:v>
                </c:pt>
                <c:pt idx="15">
                  <c:v>151573.79999999999</c:v>
                </c:pt>
                <c:pt idx="16">
                  <c:v>163618.6</c:v>
                </c:pt>
                <c:pt idx="17">
                  <c:v>172724.1</c:v>
                </c:pt>
                <c:pt idx="18">
                  <c:v>179548.3</c:v>
                </c:pt>
                <c:pt idx="19">
                  <c:v>184547.4</c:v>
                </c:pt>
                <c:pt idx="20">
                  <c:v>189145.4</c:v>
                </c:pt>
              </c:numCache>
            </c:numRef>
          </c:val>
        </c:ser>
        <c:ser>
          <c:idx val="5"/>
          <c:order val="1"/>
          <c:tx>
            <c:strRef>
              <c:f>Sheet1!$A$6</c:f>
              <c:strCache>
                <c:ptCount val="1"/>
                <c:pt idx="0">
                  <c:v>Northern America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cat>
            <c:numRef>
              <c:f>Sheet1!$B$1:$V$1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Sheet1!$B$6:$V$6</c:f>
              <c:numCache>
                <c:formatCode>General</c:formatCode>
                <c:ptCount val="21"/>
                <c:pt idx="0">
                  <c:v>14108.2</c:v>
                </c:pt>
                <c:pt idx="1">
                  <c:v>16310.7</c:v>
                </c:pt>
                <c:pt idx="2">
                  <c:v>18472</c:v>
                </c:pt>
                <c:pt idx="3">
                  <c:v>20472.3</c:v>
                </c:pt>
                <c:pt idx="4">
                  <c:v>22333.7</c:v>
                </c:pt>
                <c:pt idx="5">
                  <c:v>24898.3</c:v>
                </c:pt>
                <c:pt idx="6">
                  <c:v>28046</c:v>
                </c:pt>
                <c:pt idx="7">
                  <c:v>31100.7</c:v>
                </c:pt>
                <c:pt idx="8">
                  <c:v>34580.199999999997</c:v>
                </c:pt>
                <c:pt idx="9">
                  <c:v>37254.400000000001</c:v>
                </c:pt>
                <c:pt idx="10">
                  <c:v>39514.400000000001</c:v>
                </c:pt>
                <c:pt idx="11">
                  <c:v>41750.5</c:v>
                </c:pt>
                <c:pt idx="12">
                  <c:v>45967.1</c:v>
                </c:pt>
                <c:pt idx="13">
                  <c:v>53321.5</c:v>
                </c:pt>
                <c:pt idx="14">
                  <c:v>62491.3</c:v>
                </c:pt>
                <c:pt idx="15">
                  <c:v>72905.3</c:v>
                </c:pt>
                <c:pt idx="16">
                  <c:v>82260</c:v>
                </c:pt>
                <c:pt idx="17">
                  <c:v>88184.9</c:v>
                </c:pt>
                <c:pt idx="18">
                  <c:v>92042.3</c:v>
                </c:pt>
                <c:pt idx="19">
                  <c:v>94972.6</c:v>
                </c:pt>
                <c:pt idx="20">
                  <c:v>98515</c:v>
                </c:pt>
              </c:numCache>
            </c:numRef>
          </c:val>
        </c:ser>
        <c:ser>
          <c:idx val="4"/>
          <c:order val="2"/>
          <c:tx>
            <c:strRef>
              <c:f>Sheet1!$A$5</c:f>
              <c:strCache>
                <c:ptCount val="1"/>
                <c:pt idx="0">
                  <c:v>Latin America and the Caribbean</c:v>
                </c:pt>
              </c:strCache>
            </c:strRef>
          </c:tx>
          <c:spPr>
            <a:solidFill>
              <a:srgbClr val="0BD0D9"/>
            </a:solidFill>
            <a:ln>
              <a:solidFill>
                <a:srgbClr val="AFD7D8"/>
              </a:solidFill>
            </a:ln>
          </c:spPr>
          <c:cat>
            <c:numRef>
              <c:f>Sheet1!$B$1:$V$1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Sheet1!$B$5:$V$5</c:f>
              <c:numCache>
                <c:formatCode>General</c:formatCode>
                <c:ptCount val="21"/>
                <c:pt idx="0">
                  <c:v>5877.5</c:v>
                </c:pt>
                <c:pt idx="1">
                  <c:v>6849.6</c:v>
                </c:pt>
                <c:pt idx="2">
                  <c:v>8154.7</c:v>
                </c:pt>
                <c:pt idx="3">
                  <c:v>9843.9</c:v>
                </c:pt>
                <c:pt idx="4">
                  <c:v>11734.1</c:v>
                </c:pt>
                <c:pt idx="5">
                  <c:v>13871.3</c:v>
                </c:pt>
                <c:pt idx="6">
                  <c:v>16325.5</c:v>
                </c:pt>
                <c:pt idx="7">
                  <c:v>18592.599999999937</c:v>
                </c:pt>
                <c:pt idx="8">
                  <c:v>21734.9</c:v>
                </c:pt>
                <c:pt idx="9">
                  <c:v>25688.3</c:v>
                </c:pt>
                <c:pt idx="10">
                  <c:v>30043.8</c:v>
                </c:pt>
                <c:pt idx="11">
                  <c:v>34959.300000000003</c:v>
                </c:pt>
                <c:pt idx="12">
                  <c:v>40761.9</c:v>
                </c:pt>
                <c:pt idx="13">
                  <c:v>48432.800000000003</c:v>
                </c:pt>
                <c:pt idx="14">
                  <c:v>58663.1</c:v>
                </c:pt>
                <c:pt idx="15">
                  <c:v>70653.600000000006</c:v>
                </c:pt>
                <c:pt idx="16">
                  <c:v>84687.3</c:v>
                </c:pt>
                <c:pt idx="17">
                  <c:v>98953</c:v>
                </c:pt>
                <c:pt idx="18">
                  <c:v>113451.8</c:v>
                </c:pt>
                <c:pt idx="19">
                  <c:v>128061.6</c:v>
                </c:pt>
                <c:pt idx="20">
                  <c:v>142097.5</c:v>
                </c:pt>
              </c:numCache>
            </c:numRef>
          </c:val>
        </c:ser>
        <c:ser>
          <c:idx val="0"/>
          <c:order val="3"/>
          <c:tx>
            <c:strRef>
              <c:f>Sheet1!$A$7</c:f>
              <c:strCache>
                <c:ptCount val="1"/>
                <c:pt idx="0">
                  <c:v>Oceania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cat>
            <c:numRef>
              <c:f>Sheet1!$B$1:$V$1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Sheet1!$B$7:$V$7</c:f>
              <c:numCache>
                <c:formatCode>General</c:formatCode>
                <c:ptCount val="21"/>
                <c:pt idx="0">
                  <c:v>945.3</c:v>
                </c:pt>
                <c:pt idx="1">
                  <c:v>1057.4000000000001</c:v>
                </c:pt>
                <c:pt idx="2">
                  <c:v>1161.3</c:v>
                </c:pt>
                <c:pt idx="3">
                  <c:v>1280.2</c:v>
                </c:pt>
                <c:pt idx="4">
                  <c:v>1403.1</c:v>
                </c:pt>
                <c:pt idx="5">
                  <c:v>1567.3</c:v>
                </c:pt>
                <c:pt idx="6">
                  <c:v>1848</c:v>
                </c:pt>
                <c:pt idx="7">
                  <c:v>2123.5</c:v>
                </c:pt>
                <c:pt idx="8">
                  <c:v>2475.1999999999998</c:v>
                </c:pt>
                <c:pt idx="9">
                  <c:v>2825.7</c:v>
                </c:pt>
                <c:pt idx="10">
                  <c:v>3094.9</c:v>
                </c:pt>
                <c:pt idx="11">
                  <c:v>3421.2</c:v>
                </c:pt>
                <c:pt idx="12">
                  <c:v>3881.8</c:v>
                </c:pt>
                <c:pt idx="13">
                  <c:v>4598</c:v>
                </c:pt>
                <c:pt idx="14">
                  <c:v>5363.3</c:v>
                </c:pt>
                <c:pt idx="15">
                  <c:v>6229.6</c:v>
                </c:pt>
                <c:pt idx="16">
                  <c:v>7133</c:v>
                </c:pt>
                <c:pt idx="17">
                  <c:v>7887.9</c:v>
                </c:pt>
                <c:pt idx="18">
                  <c:v>8578.7000000000007</c:v>
                </c:pt>
                <c:pt idx="19">
                  <c:v>9056.1</c:v>
                </c:pt>
                <c:pt idx="20">
                  <c:v>9599.7000000000007</c:v>
                </c:pt>
              </c:numCache>
            </c:numRef>
          </c:val>
        </c:ser>
        <c:ser>
          <c:idx val="1"/>
          <c:order val="4"/>
          <c:tx>
            <c:strRef>
              <c:f>Sheet1!$A$2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BD0D9"/>
            </a:solidFill>
            <a:ln>
              <a:noFill/>
            </a:ln>
          </c:spPr>
          <c:cat>
            <c:numRef>
              <c:f>Sheet1!$B$1:$V$1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Sheet1!$B$2:$V$2</c:f>
              <c:numCache>
                <c:formatCode>General</c:formatCode>
                <c:ptCount val="21"/>
                <c:pt idx="0">
                  <c:v>7396.3</c:v>
                </c:pt>
                <c:pt idx="1">
                  <c:v>8004.2</c:v>
                </c:pt>
                <c:pt idx="2">
                  <c:v>8870.1</c:v>
                </c:pt>
                <c:pt idx="3">
                  <c:v>9999.1</c:v>
                </c:pt>
                <c:pt idx="4">
                  <c:v>11478.1</c:v>
                </c:pt>
                <c:pt idx="5">
                  <c:v>12961.1</c:v>
                </c:pt>
                <c:pt idx="6">
                  <c:v>14936.1</c:v>
                </c:pt>
                <c:pt idx="7">
                  <c:v>17091.099999999937</c:v>
                </c:pt>
                <c:pt idx="8">
                  <c:v>19660.099999999937</c:v>
                </c:pt>
                <c:pt idx="9">
                  <c:v>22919.200000000001</c:v>
                </c:pt>
                <c:pt idx="10">
                  <c:v>26666.3</c:v>
                </c:pt>
                <c:pt idx="11">
                  <c:v>30868.400000000001</c:v>
                </c:pt>
                <c:pt idx="12">
                  <c:v>35484.400000000001</c:v>
                </c:pt>
                <c:pt idx="13">
                  <c:v>41571.599999999999</c:v>
                </c:pt>
                <c:pt idx="14">
                  <c:v>49281.9</c:v>
                </c:pt>
                <c:pt idx="15">
                  <c:v>58646.2</c:v>
                </c:pt>
                <c:pt idx="16">
                  <c:v>69352.5</c:v>
                </c:pt>
                <c:pt idx="17">
                  <c:v>81539.899999999994</c:v>
                </c:pt>
                <c:pt idx="18">
                  <c:v>96584.5</c:v>
                </c:pt>
                <c:pt idx="19">
                  <c:v>116488.2</c:v>
                </c:pt>
                <c:pt idx="20">
                  <c:v>141545.1</c:v>
                </c:pt>
              </c:numCache>
            </c:numRef>
          </c:val>
        </c:ser>
        <c:ser>
          <c:idx val="2"/>
          <c:order val="5"/>
          <c:tx>
            <c:v>Asia</c:v>
          </c:tx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Sheet1!$B$11:$V$11</c:f>
              <c:numCache>
                <c:formatCode>0.0</c:formatCode>
                <c:ptCount val="21"/>
                <c:pt idx="0">
                  <c:v>57334.1</c:v>
                </c:pt>
                <c:pt idx="1">
                  <c:v>63405.099999999991</c:v>
                </c:pt>
                <c:pt idx="2">
                  <c:v>69684.100000000006</c:v>
                </c:pt>
                <c:pt idx="3">
                  <c:v>74916</c:v>
                </c:pt>
                <c:pt idx="4">
                  <c:v>85109</c:v>
                </c:pt>
                <c:pt idx="5">
                  <c:v>98365.1</c:v>
                </c:pt>
                <c:pt idx="6">
                  <c:v>114173.4</c:v>
                </c:pt>
                <c:pt idx="7">
                  <c:v>131368.5</c:v>
                </c:pt>
                <c:pt idx="8">
                  <c:v>151603.79999999999</c:v>
                </c:pt>
                <c:pt idx="9">
                  <c:v>178209.2</c:v>
                </c:pt>
                <c:pt idx="10">
                  <c:v>210654.7</c:v>
                </c:pt>
                <c:pt idx="11">
                  <c:v>245543.2</c:v>
                </c:pt>
                <c:pt idx="12">
                  <c:v>278288.7</c:v>
                </c:pt>
                <c:pt idx="13">
                  <c:v>325298.40000000002</c:v>
                </c:pt>
                <c:pt idx="14">
                  <c:v>399008.7</c:v>
                </c:pt>
                <c:pt idx="15">
                  <c:v>472394.9</c:v>
                </c:pt>
                <c:pt idx="16">
                  <c:v>562475.4</c:v>
                </c:pt>
                <c:pt idx="17">
                  <c:v>666691.19999999716</c:v>
                </c:pt>
                <c:pt idx="18">
                  <c:v>761668.9</c:v>
                </c:pt>
                <c:pt idx="19">
                  <c:v>830845</c:v>
                </c:pt>
                <c:pt idx="20">
                  <c:v>906070.3</c:v>
                </c:pt>
              </c:numCache>
            </c:numRef>
          </c:val>
        </c:ser>
        <c:axId val="116181248"/>
        <c:axId val="117264384"/>
      </c:areaChart>
      <c:catAx>
        <c:axId val="116181248"/>
        <c:scaling>
          <c:orientation val="minMax"/>
        </c:scaling>
        <c:axPos val="b"/>
        <c:numFmt formatCode="General" sourceLinked="0"/>
        <c:majorTickMark val="cross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7264384"/>
        <c:crosses val="autoZero"/>
        <c:auto val="1"/>
        <c:lblAlgn val="ctr"/>
        <c:lblOffset val="100"/>
        <c:tickLblSkip val="2"/>
        <c:tickMarkSkip val="2"/>
      </c:catAx>
      <c:valAx>
        <c:axId val="117264384"/>
        <c:scaling>
          <c:orientation val="minMax"/>
          <c:max val="1500000"/>
          <c:min val="0"/>
        </c:scaling>
        <c:axPos val="l"/>
        <c:majorGridlines/>
        <c:numFmt formatCode="#,##0.00;;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6181248"/>
        <c:crosses val="autoZero"/>
        <c:crossBetween val="midCat"/>
        <c:majorUnit val="250000"/>
        <c:minorUnit val="40000"/>
        <c:dispUnits>
          <c:builtInUnit val="millions"/>
        </c:dispUnits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F5F72-F2AC-4FF9-A9C8-4E02FA510C9A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DB821-C16D-4F5B-AC5E-392896FD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B821-C16D-4F5B-AC5E-392896FD83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54B921ED-DD65-40EE-9D3A-A0BB681AC689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B821-C16D-4F5B-AC5E-392896FD831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54B921ED-DD65-40EE-9D3A-A0BB681AC689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54B921ED-DD65-40EE-9D3A-A0BB681AC689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A2CF-CAF9-410A-93B9-73D683B49CBB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A50D-33CC-49AD-BF15-C43E15EE5DF4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5622-148E-4DD7-9ADD-9A672504BD5D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7392-2AD4-4240-988E-AFCA9C49E4A3}" type="datetime1">
              <a:rPr lang="en-US" smtClean="0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8539A-CCA2-4067-BDDE-7B2A49DC5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0597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99B2-81AE-40E2-B59F-740F242B8C64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CBCB-7CE6-44EB-930E-F7771A91156D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AD49-7530-40B2-B07B-5F516B778E02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C6D0-498E-4591-9F00-5FBB0129A919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7589-7778-4F35-924F-8B329C0999DE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74E0-8CBC-432E-B02B-50699E25CFB9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808B-3065-4085-A3AB-2B89AB09099B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0452A3-3FE2-4348-93B2-D09E22A6BE68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gif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obalcoalitiononaging.com/site/index.php?id=member-profile-nutricia" TargetMode="External"/><Relationship Id="rId13" Type="http://schemas.openxmlformats.org/officeDocument/2006/relationships/hyperlink" Target="http://www.globalcoalitiononaging.com/site/index.php?id=member-profile-johnson-johnson" TargetMode="External"/><Relationship Id="rId18" Type="http://schemas.openxmlformats.org/officeDocument/2006/relationships/image" Target="../media/image13.png"/><Relationship Id="rId3" Type="http://schemas.openxmlformats.org/officeDocument/2006/relationships/image" Target="../media/image4.jpe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hyperlink" Target="http://www.globalcoalitiononaging.com/site/index.php?id=member-profile-aegon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hyperlink" Target="http://www.globalcoalitiononaging.com/site/index.php?id=member-profile-novartis" TargetMode="External"/><Relationship Id="rId23" Type="http://schemas.openxmlformats.org/officeDocument/2006/relationships/image" Target="../media/image18.jpeg"/><Relationship Id="rId10" Type="http://schemas.openxmlformats.org/officeDocument/2006/relationships/hyperlink" Target="http://www.globalcoalitiononaging.com/site/index.php?id=member-profile-galderma" TargetMode="External"/><Relationship Id="rId19" Type="http://schemas.openxmlformats.org/officeDocument/2006/relationships/image" Target="../media/image14.png"/><Relationship Id="rId4" Type="http://schemas.openxmlformats.org/officeDocument/2006/relationships/hyperlink" Target="http://www.globalcoalitiononaging.com/site/index.php?id=member-profile-pfizer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430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84021"/>
            <a:ext cx="4484558" cy="136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104" y="3276600"/>
            <a:ext cx="7854696" cy="2895600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Michael Hodin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Executive Director, Global Coalition on Aging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31 May 2012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8001000" cy="18288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Wellness and 21</a:t>
            </a:r>
            <a:r>
              <a:rPr lang="en-GB" sz="4000" baseline="30000" dirty="0" smtClean="0"/>
              <a:t>st</a:t>
            </a:r>
            <a:r>
              <a:rPr lang="en-GB" sz="4000" dirty="0" smtClean="0"/>
              <a:t> Century Social Stability: The Challenges Ahead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>
          <a:xfrm>
            <a:off x="1547664" y="5509592"/>
            <a:ext cx="3888432" cy="936104"/>
            <a:chOff x="899592" y="5229200"/>
            <a:chExt cx="3888432" cy="936104"/>
          </a:xfrm>
        </p:grpSpPr>
        <p:grpSp>
          <p:nvGrpSpPr>
            <p:cNvPr id="3" name="Group 45"/>
            <p:cNvGrpSpPr/>
            <p:nvPr/>
          </p:nvGrpSpPr>
          <p:grpSpPr>
            <a:xfrm>
              <a:off x="899592" y="5229200"/>
              <a:ext cx="3888432" cy="936104"/>
              <a:chOff x="323528" y="1916832"/>
              <a:chExt cx="2664296" cy="936104"/>
            </a:xfrm>
          </p:grpSpPr>
          <p:sp>
            <p:nvSpPr>
              <p:cNvPr id="47" name="TextBox 30"/>
              <p:cNvSpPr txBox="1">
                <a:spLocks noChangeArrowheads="1"/>
              </p:cNvSpPr>
              <p:nvPr/>
            </p:nvSpPr>
            <p:spPr bwMode="auto">
              <a:xfrm>
                <a:off x="1247114" y="2014736"/>
                <a:ext cx="1691371" cy="692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 smtClean="0"/>
                  <a:t>Jan 2012: </a:t>
                </a:r>
                <a:r>
                  <a:rPr lang="en-US" sz="1300" dirty="0" smtClean="0"/>
                  <a:t>World Economic Forum publishes </a:t>
                </a:r>
                <a:r>
                  <a:rPr lang="en-US" sz="1300" u="sng" dirty="0" smtClean="0"/>
                  <a:t>Global Population Ageing: Peril or Promise?</a:t>
                </a:r>
                <a:endParaRPr lang="en-US" sz="1300" u="sng" dirty="0"/>
              </a:p>
            </p:txBody>
          </p:sp>
          <p:sp>
            <p:nvSpPr>
              <p:cNvPr id="48" name="Rounded Rectangle 47"/>
              <p:cNvSpPr/>
              <p:nvPr/>
            </p:nvSpPr>
            <p:spPr bwMode="auto">
              <a:xfrm>
                <a:off x="323528" y="1916832"/>
                <a:ext cx="2664296" cy="936104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0018A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1" charset="0"/>
                </a:endParaRPr>
              </a:p>
            </p:txBody>
          </p:sp>
        </p:grpSp>
        <p:pic>
          <p:nvPicPr>
            <p:cNvPr id="15362" name="Picture 2" descr="http://directory.ac/files/dumblists/logos/World-Economic-Forum_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5301208"/>
              <a:ext cx="1224136" cy="762474"/>
            </a:xfrm>
            <a:prstGeom prst="rect">
              <a:avLst/>
            </a:prstGeom>
            <a:noFill/>
          </p:spPr>
        </p:pic>
      </p:grpSp>
      <p:grpSp>
        <p:nvGrpSpPr>
          <p:cNvPr id="4" name="Group 42"/>
          <p:cNvGrpSpPr/>
          <p:nvPr/>
        </p:nvGrpSpPr>
        <p:grpSpPr>
          <a:xfrm>
            <a:off x="5796136" y="2413248"/>
            <a:ext cx="2952328" cy="1440160"/>
            <a:chOff x="2699792" y="4869160"/>
            <a:chExt cx="2952328" cy="1440160"/>
          </a:xfrm>
        </p:grpSpPr>
        <p:sp>
          <p:nvSpPr>
            <p:cNvPr id="70" name="TextBox 20"/>
            <p:cNvSpPr txBox="1">
              <a:spLocks noChangeArrowheads="1"/>
            </p:cNvSpPr>
            <p:nvPr/>
          </p:nvSpPr>
          <p:spPr bwMode="auto">
            <a:xfrm>
              <a:off x="3635896" y="4941168"/>
              <a:ext cx="2016224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Sept. 2011:  </a:t>
              </a:r>
              <a:r>
                <a:rPr lang="en-US" sz="1300" dirty="0" smtClean="0"/>
                <a:t>United Nations hosts high-level summit to address NCDs. Outcomes document includes focus on age-related NCDs.</a:t>
              </a:r>
              <a:endParaRPr lang="en-US" sz="1300" dirty="0"/>
            </a:p>
          </p:txBody>
        </p:sp>
        <p:pic>
          <p:nvPicPr>
            <p:cNvPr id="97" name="Picture 96" descr="un_logo_blue_10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1800" y="5081702"/>
              <a:ext cx="936104" cy="936104"/>
            </a:xfrm>
            <a:prstGeom prst="rect">
              <a:avLst/>
            </a:prstGeom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699792" y="4869160"/>
              <a:ext cx="2952328" cy="1440160"/>
            </a:xfrm>
            <a:prstGeom prst="roundRect">
              <a:avLst/>
            </a:prstGeom>
            <a:noFill/>
            <a:ln w="19050" cap="flat" cmpd="sng" algn="ctr">
              <a:solidFill>
                <a:srgbClr val="0018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endParaRPr>
            </a:p>
          </p:txBody>
        </p:sp>
      </p:grpSp>
      <p:grpSp>
        <p:nvGrpSpPr>
          <p:cNvPr id="5" name="Group 41"/>
          <p:cNvGrpSpPr/>
          <p:nvPr/>
        </p:nvGrpSpPr>
        <p:grpSpPr>
          <a:xfrm>
            <a:off x="899592" y="1981200"/>
            <a:ext cx="1728192" cy="1584176"/>
            <a:chOff x="467544" y="4941168"/>
            <a:chExt cx="1728192" cy="1584176"/>
          </a:xfrm>
        </p:grpSpPr>
        <p:pic>
          <p:nvPicPr>
            <p:cNvPr id="9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4950296"/>
              <a:ext cx="1181100" cy="64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TextBox 20"/>
            <p:cNvSpPr txBox="1">
              <a:spLocks noChangeArrowheads="1"/>
            </p:cNvSpPr>
            <p:nvPr/>
          </p:nvSpPr>
          <p:spPr bwMode="auto">
            <a:xfrm>
              <a:off x="539552" y="5600853"/>
              <a:ext cx="1584176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June 2011: </a:t>
              </a:r>
              <a:r>
                <a:rPr lang="en-US" sz="1300" dirty="0" smtClean="0"/>
                <a:t>OECD 50</a:t>
              </a:r>
              <a:r>
                <a:rPr lang="en-US" sz="1300" baseline="30000" dirty="0" smtClean="0"/>
                <a:t>th</a:t>
              </a:r>
              <a:r>
                <a:rPr lang="en-US" sz="1300" dirty="0" smtClean="0"/>
                <a:t> anniversary focus on ageing carried to 2012</a:t>
              </a:r>
              <a:endParaRPr lang="en-US" sz="1300" dirty="0"/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467544" y="4941168"/>
              <a:ext cx="1728192" cy="1584176"/>
            </a:xfrm>
            <a:prstGeom prst="roundRect">
              <a:avLst/>
            </a:prstGeom>
            <a:noFill/>
            <a:ln w="19050" cap="flat" cmpd="sng" algn="ctr">
              <a:solidFill>
                <a:srgbClr val="0018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endParaRPr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467544" y="3853408"/>
            <a:ext cx="2952328" cy="1440160"/>
            <a:chOff x="3275856" y="1916832"/>
            <a:chExt cx="2952328" cy="1440160"/>
          </a:xfrm>
        </p:grpSpPr>
        <p:pic>
          <p:nvPicPr>
            <p:cNvPr id="84" name="Picture 83" descr="apec-logo.ashx.png"/>
            <p:cNvPicPr>
              <a:picLocks noChangeAspect="1"/>
            </p:cNvPicPr>
            <p:nvPr/>
          </p:nvPicPr>
          <p:blipFill>
            <a:blip r:embed="rId6" cstate="print"/>
            <a:srcRect l="12308" t="17204"/>
            <a:stretch>
              <a:fillRect/>
            </a:stretch>
          </p:blipFill>
          <p:spPr>
            <a:xfrm>
              <a:off x="3419872" y="2208346"/>
              <a:ext cx="1085850" cy="733425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5" name="TextBox 30"/>
            <p:cNvSpPr txBox="1">
              <a:spLocks noChangeArrowheads="1"/>
            </p:cNvSpPr>
            <p:nvPr/>
          </p:nvSpPr>
          <p:spPr bwMode="auto">
            <a:xfrm>
              <a:off x="4572000" y="1992322"/>
              <a:ext cx="1656184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Nov. 2011: </a:t>
              </a:r>
              <a:r>
                <a:rPr lang="en-US" sz="1300" dirty="0" smtClean="0"/>
                <a:t>APEC ministerial statement includes plan to “develop and APEC Strategy on Ageing”</a:t>
              </a:r>
              <a:endParaRPr lang="en-US" sz="1300" dirty="0"/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3275856" y="1916832"/>
              <a:ext cx="2952328" cy="1440160"/>
            </a:xfrm>
            <a:prstGeom prst="roundRect">
              <a:avLst/>
            </a:prstGeom>
            <a:noFill/>
            <a:ln w="19050" cap="flat" cmpd="sng" algn="ctr">
              <a:solidFill>
                <a:srgbClr val="0018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endParaRPr>
            </a:p>
          </p:txBody>
        </p:sp>
      </p:grpSp>
      <p:grpSp>
        <p:nvGrpSpPr>
          <p:cNvPr id="7" name="Group 43"/>
          <p:cNvGrpSpPr/>
          <p:nvPr/>
        </p:nvGrpSpPr>
        <p:grpSpPr>
          <a:xfrm>
            <a:off x="3707904" y="3709392"/>
            <a:ext cx="1763688" cy="1584176"/>
            <a:chOff x="6084168" y="4725144"/>
            <a:chExt cx="1763688" cy="1584176"/>
          </a:xfrm>
        </p:grpSpPr>
        <p:pic>
          <p:nvPicPr>
            <p:cNvPr id="87" name="Picture 86" descr="EU Yea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8224" y="4869160"/>
              <a:ext cx="715192" cy="685800"/>
            </a:xfrm>
            <a:prstGeom prst="rect">
              <a:avLst/>
            </a:prstGeom>
          </p:spPr>
        </p:pic>
        <p:sp>
          <p:nvSpPr>
            <p:cNvPr id="88" name="TextBox 30"/>
            <p:cNvSpPr txBox="1">
              <a:spLocks noChangeArrowheads="1"/>
            </p:cNvSpPr>
            <p:nvPr/>
          </p:nvSpPr>
          <p:spPr bwMode="auto">
            <a:xfrm>
              <a:off x="6084168" y="5589241"/>
              <a:ext cx="1763688" cy="69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2012: </a:t>
              </a:r>
              <a:r>
                <a:rPr lang="en-US" sz="1300" dirty="0" smtClean="0"/>
                <a:t>EU Year of Healthy and Active Ageing</a:t>
              </a:r>
              <a:endParaRPr lang="en-US" sz="1300" dirty="0"/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6156176" y="4725144"/>
              <a:ext cx="1584176" cy="1584176"/>
            </a:xfrm>
            <a:prstGeom prst="roundRect">
              <a:avLst/>
            </a:prstGeom>
            <a:noFill/>
            <a:ln w="19050" cap="flat" cmpd="sng" algn="ctr">
              <a:solidFill>
                <a:srgbClr val="0018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endParaRP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5652120" y="4141440"/>
            <a:ext cx="2448272" cy="1728192"/>
            <a:chOff x="6444208" y="1556792"/>
            <a:chExt cx="2448272" cy="1728192"/>
          </a:xfrm>
        </p:grpSpPr>
        <p:sp>
          <p:nvSpPr>
            <p:cNvPr id="78" name="TextBox 17"/>
            <p:cNvSpPr txBox="1">
              <a:spLocks noChangeArrowheads="1"/>
            </p:cNvSpPr>
            <p:nvPr/>
          </p:nvSpPr>
          <p:spPr bwMode="auto">
            <a:xfrm>
              <a:off x="6516216" y="2166392"/>
              <a:ext cx="2304256" cy="1092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May 2012: </a:t>
              </a:r>
              <a:r>
                <a:rPr lang="en-US" sz="1300" dirty="0" smtClean="0"/>
                <a:t>Japan-sponsored resolution on creation of a healthy aging strategy being presented to World Health Assembly</a:t>
              </a:r>
              <a:endParaRPr lang="en-US" sz="1300" dirty="0"/>
            </a:p>
          </p:txBody>
        </p:sp>
        <p:pic>
          <p:nvPicPr>
            <p:cNvPr id="91" name="Picture 90" descr="WHO_logo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4248" y="1556792"/>
              <a:ext cx="1812192" cy="626834"/>
            </a:xfrm>
            <a:prstGeom prst="rect">
              <a:avLst/>
            </a:prstGeom>
          </p:spPr>
        </p:pic>
        <p:sp>
          <p:nvSpPr>
            <p:cNvPr id="35" name="Rounded Rectangle 34"/>
            <p:cNvSpPr/>
            <p:nvPr/>
          </p:nvSpPr>
          <p:spPr bwMode="auto">
            <a:xfrm>
              <a:off x="6444208" y="1556792"/>
              <a:ext cx="2448272" cy="1728192"/>
            </a:xfrm>
            <a:prstGeom prst="roundRect">
              <a:avLst/>
            </a:prstGeom>
            <a:noFill/>
            <a:ln w="19050" cap="flat" cmpd="sng" algn="ctr">
              <a:solidFill>
                <a:srgbClr val="0018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endParaRPr>
            </a:p>
          </p:txBody>
        </p:sp>
      </p:grpSp>
      <p:grpSp>
        <p:nvGrpSpPr>
          <p:cNvPr id="9" name="Group 40"/>
          <p:cNvGrpSpPr/>
          <p:nvPr/>
        </p:nvGrpSpPr>
        <p:grpSpPr>
          <a:xfrm>
            <a:off x="2915816" y="1981200"/>
            <a:ext cx="2664296" cy="1512168"/>
            <a:chOff x="323528" y="1916832"/>
            <a:chExt cx="2664296" cy="1512168"/>
          </a:xfrm>
        </p:grpSpPr>
        <p:sp>
          <p:nvSpPr>
            <p:cNvPr id="92" name="TextBox 30"/>
            <p:cNvSpPr txBox="1">
              <a:spLocks noChangeArrowheads="1"/>
            </p:cNvSpPr>
            <p:nvPr/>
          </p:nvSpPr>
          <p:spPr bwMode="auto">
            <a:xfrm>
              <a:off x="395536" y="2708920"/>
              <a:ext cx="244827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Sept 2011: </a:t>
              </a:r>
              <a:r>
                <a:rPr lang="en-US" sz="1300" dirty="0" smtClean="0"/>
                <a:t>First International Age-friendly Cities Conference</a:t>
              </a:r>
              <a:endParaRPr lang="en-US" sz="1300" dirty="0"/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323528" y="1916832"/>
              <a:ext cx="2664296" cy="1512168"/>
            </a:xfrm>
            <a:prstGeom prst="roundRect">
              <a:avLst/>
            </a:prstGeom>
            <a:noFill/>
            <a:ln w="19050" cap="flat" cmpd="sng" algn="ctr">
              <a:solidFill>
                <a:srgbClr val="0018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endParaRPr>
            </a:p>
          </p:txBody>
        </p:sp>
        <p:pic>
          <p:nvPicPr>
            <p:cNvPr id="38" name="Picture 37" descr="WHO Blu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3568" y="1988840"/>
              <a:ext cx="1897188" cy="720080"/>
            </a:xfrm>
            <a:prstGeom prst="rect">
              <a:avLst/>
            </a:prstGeom>
          </p:spPr>
        </p:pic>
      </p:grpSp>
      <p:sp>
        <p:nvSpPr>
          <p:cNvPr id="36" name="Title 1"/>
          <p:cNvSpPr txBox="1">
            <a:spLocks/>
          </p:cNvSpPr>
          <p:nvPr/>
        </p:nvSpPr>
        <p:spPr>
          <a:xfrm>
            <a:off x="457200" y="1066800"/>
            <a:ext cx="8458200" cy="71437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Global Institutions Take Action, Elevate Population Aging to Become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Part of 21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</a:t>
            </a:r>
            <a:r>
              <a:rPr lang="en-GB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Century Wellness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>
          <a:xfrm>
            <a:off x="7924800" y="6248400"/>
            <a:ext cx="762000" cy="365125"/>
          </a:xfrm>
        </p:spPr>
        <p:txBody>
          <a:bodyPr/>
          <a:lstStyle/>
          <a:p>
            <a:pPr>
              <a:defRPr/>
            </a:pPr>
            <a:fld id="{7408539A-CCA2-4067-BDDE-7B2A49DC5A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5919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4063008" y="1921024"/>
            <a:ext cx="1728192" cy="1584176"/>
            <a:chOff x="323528" y="1556792"/>
            <a:chExt cx="1728192" cy="15841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599" t="7240" r="79661" b="75120"/>
            <a:stretch>
              <a:fillRect/>
            </a:stretch>
          </p:blipFill>
          <p:spPr bwMode="auto">
            <a:xfrm>
              <a:off x="436684" y="1599149"/>
              <a:ext cx="1471020" cy="605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1"/>
            <p:cNvGrpSpPr/>
            <p:nvPr/>
          </p:nvGrpSpPr>
          <p:grpSpPr>
            <a:xfrm>
              <a:off x="323528" y="1556792"/>
              <a:ext cx="1728192" cy="1584176"/>
              <a:chOff x="467544" y="4941168"/>
              <a:chExt cx="1728192" cy="1584176"/>
            </a:xfrm>
          </p:grpSpPr>
          <p:sp>
            <p:nvSpPr>
              <p:cNvPr id="96" name="TextBox 20"/>
              <p:cNvSpPr txBox="1">
                <a:spLocks noChangeArrowheads="1"/>
              </p:cNvSpPr>
              <p:nvPr/>
            </p:nvSpPr>
            <p:spPr bwMode="auto">
              <a:xfrm>
                <a:off x="467544" y="5600853"/>
                <a:ext cx="1728192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 smtClean="0"/>
                  <a:t>March 2012: </a:t>
                </a:r>
                <a:r>
                  <a:rPr lang="en-US" sz="1300" dirty="0" smtClean="0"/>
                  <a:t>1</a:t>
                </a:r>
                <a:r>
                  <a:rPr lang="en-US" sz="1300" baseline="30000" dirty="0" smtClean="0"/>
                  <a:t>st</a:t>
                </a:r>
                <a:r>
                  <a:rPr lang="en-US" sz="1300" dirty="0" smtClean="0"/>
                  <a:t> World Congress on Healthy Ageing hosted by Malaysia</a:t>
                </a:r>
                <a:endParaRPr lang="en-US" sz="1300" dirty="0"/>
              </a:p>
            </p:txBody>
          </p:sp>
          <p:sp>
            <p:nvSpPr>
              <p:cNvPr id="32" name="Rounded Rectangle 31"/>
              <p:cNvSpPr/>
              <p:nvPr/>
            </p:nvSpPr>
            <p:spPr bwMode="auto">
              <a:xfrm>
                <a:off x="467544" y="4941168"/>
                <a:ext cx="1728192" cy="1584176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0018A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1" charset="0"/>
                </a:endParaRPr>
              </a:p>
            </p:txBody>
          </p:sp>
        </p:grpSp>
      </p:grpSp>
      <p:grpSp>
        <p:nvGrpSpPr>
          <p:cNvPr id="4" name="Group 48"/>
          <p:cNvGrpSpPr/>
          <p:nvPr/>
        </p:nvGrpSpPr>
        <p:grpSpPr>
          <a:xfrm>
            <a:off x="5968520" y="2133600"/>
            <a:ext cx="2489680" cy="2232248"/>
            <a:chOff x="5909301" y="1700808"/>
            <a:chExt cx="2489680" cy="2232248"/>
          </a:xfrm>
        </p:grpSpPr>
        <p:pic>
          <p:nvPicPr>
            <p:cNvPr id="1033" name="Picture 9" descr="http://www.healthy-ageing.nl/layouts/img/header.jpg"/>
            <p:cNvPicPr>
              <a:picLocks noChangeAspect="1" noChangeArrowheads="1"/>
            </p:cNvPicPr>
            <p:nvPr/>
          </p:nvPicPr>
          <p:blipFill>
            <a:blip r:embed="rId4" cstate="print"/>
            <a:srcRect l="5570" r="66578"/>
            <a:stretch>
              <a:fillRect/>
            </a:stretch>
          </p:blipFill>
          <p:spPr bwMode="auto">
            <a:xfrm>
              <a:off x="5981310" y="1772816"/>
              <a:ext cx="2304256" cy="992777"/>
            </a:xfrm>
            <a:prstGeom prst="rect">
              <a:avLst/>
            </a:prstGeom>
            <a:noFill/>
          </p:spPr>
        </p:pic>
        <p:grpSp>
          <p:nvGrpSpPr>
            <p:cNvPr id="5" name="Group 43"/>
            <p:cNvGrpSpPr/>
            <p:nvPr/>
          </p:nvGrpSpPr>
          <p:grpSpPr>
            <a:xfrm>
              <a:off x="5909301" y="1700808"/>
              <a:ext cx="2489680" cy="2232248"/>
              <a:chOff x="5972902" y="4878451"/>
              <a:chExt cx="1584176" cy="1584176"/>
            </a:xfrm>
          </p:grpSpPr>
          <p:sp>
            <p:nvSpPr>
              <p:cNvPr id="88" name="TextBox 30"/>
              <p:cNvSpPr txBox="1">
                <a:spLocks noChangeArrowheads="1"/>
              </p:cNvSpPr>
              <p:nvPr/>
            </p:nvSpPr>
            <p:spPr bwMode="auto">
              <a:xfrm>
                <a:off x="5972903" y="5593885"/>
                <a:ext cx="1557828" cy="775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 smtClean="0"/>
                  <a:t>Sep 2008: </a:t>
                </a:r>
                <a:r>
                  <a:rPr lang="en-US" sz="1300" dirty="0" smtClean="0"/>
                  <a:t>Netherlands Consortium for Healthy Ageing is launched and tasked with creating a national healthy ageing plan through 2030</a:t>
                </a:r>
                <a:endParaRPr lang="en-US" sz="1300" dirty="0"/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5972902" y="4878451"/>
                <a:ext cx="1584176" cy="1584176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0018A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1" charset="0"/>
                </a:endParaRPr>
              </a:p>
            </p:txBody>
          </p:sp>
        </p:grpSp>
      </p:grpSp>
      <p:grpSp>
        <p:nvGrpSpPr>
          <p:cNvPr id="6" name="Group 45"/>
          <p:cNvGrpSpPr/>
          <p:nvPr/>
        </p:nvGrpSpPr>
        <p:grpSpPr>
          <a:xfrm>
            <a:off x="1073696" y="1993032"/>
            <a:ext cx="2736304" cy="1512168"/>
            <a:chOff x="2627784" y="1556792"/>
            <a:chExt cx="2736304" cy="1512168"/>
          </a:xfrm>
        </p:grpSpPr>
        <p:sp>
          <p:nvSpPr>
            <p:cNvPr id="36" name="TextBox 30"/>
            <p:cNvSpPr txBox="1">
              <a:spLocks noChangeArrowheads="1"/>
            </p:cNvSpPr>
            <p:nvPr/>
          </p:nvSpPr>
          <p:spPr bwMode="auto">
            <a:xfrm>
              <a:off x="2771800" y="2348880"/>
              <a:ext cx="2448272" cy="69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June 2011: </a:t>
              </a:r>
              <a:r>
                <a:rPr lang="en-US" sz="1300" dirty="0" smtClean="0"/>
                <a:t>China includes ageing on the 12</a:t>
              </a:r>
              <a:r>
                <a:rPr lang="en-US" sz="1300" baseline="30000" dirty="0" smtClean="0"/>
                <a:t>th</a:t>
              </a:r>
              <a:r>
                <a:rPr lang="en-US" sz="1300" dirty="0" smtClean="0"/>
                <a:t> Five-Year Plan</a:t>
              </a:r>
              <a:endParaRPr lang="en-US" sz="1300" dirty="0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6329" t="12280" r="75081" b="74280"/>
            <a:stretch>
              <a:fillRect/>
            </a:stretch>
          </p:blipFill>
          <p:spPr bwMode="auto">
            <a:xfrm>
              <a:off x="2771800" y="1700808"/>
              <a:ext cx="248427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ounded Rectangle 40"/>
            <p:cNvSpPr/>
            <p:nvPr/>
          </p:nvSpPr>
          <p:spPr bwMode="auto">
            <a:xfrm>
              <a:off x="2627784" y="1556792"/>
              <a:ext cx="2736304" cy="1512168"/>
            </a:xfrm>
            <a:prstGeom prst="roundRect">
              <a:avLst/>
            </a:prstGeom>
            <a:noFill/>
            <a:ln w="19050" cap="flat" cmpd="sng" algn="ctr">
              <a:solidFill>
                <a:srgbClr val="0018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endParaRPr>
            </a:p>
          </p:txBody>
        </p:sp>
      </p:grpSp>
      <p:grpSp>
        <p:nvGrpSpPr>
          <p:cNvPr id="7" name="Group 43"/>
          <p:cNvGrpSpPr/>
          <p:nvPr/>
        </p:nvGrpSpPr>
        <p:grpSpPr>
          <a:xfrm>
            <a:off x="5638800" y="4495800"/>
            <a:ext cx="2808312" cy="1728192"/>
            <a:chOff x="5940152" y="3789040"/>
            <a:chExt cx="2808312" cy="1728192"/>
          </a:xfrm>
        </p:grpSpPr>
        <p:grpSp>
          <p:nvGrpSpPr>
            <p:cNvPr id="8" name="Group 38"/>
            <p:cNvGrpSpPr/>
            <p:nvPr/>
          </p:nvGrpSpPr>
          <p:grpSpPr>
            <a:xfrm>
              <a:off x="5940152" y="3789040"/>
              <a:ext cx="2808312" cy="1728192"/>
              <a:chOff x="6300192" y="1556792"/>
              <a:chExt cx="2808312" cy="1728192"/>
            </a:xfrm>
          </p:grpSpPr>
          <p:sp>
            <p:nvSpPr>
              <p:cNvPr id="78" name="TextBox 17"/>
              <p:cNvSpPr txBox="1">
                <a:spLocks noChangeArrowheads="1"/>
              </p:cNvSpPr>
              <p:nvPr/>
            </p:nvSpPr>
            <p:spPr bwMode="auto">
              <a:xfrm>
                <a:off x="6516216" y="2348880"/>
                <a:ext cx="2304256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 smtClean="0"/>
                  <a:t>Nov 2007: </a:t>
                </a:r>
                <a:r>
                  <a:rPr lang="en-US" sz="1300" dirty="0" smtClean="0"/>
                  <a:t>Australia launches new “Aged Care Australia” program within the Dept of Health and Ageing</a:t>
                </a:r>
                <a:endParaRPr lang="en-US" sz="1300" dirty="0"/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6300192" y="1556792"/>
                <a:ext cx="2808312" cy="1728192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0018A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1" charset="0"/>
                </a:endParaRPr>
              </a:p>
            </p:txBody>
          </p:sp>
        </p:grpSp>
        <p:pic>
          <p:nvPicPr>
            <p:cNvPr id="1030" name="Picture 6" descr="Australian Government Department of Health and Ageing - 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2160" y="3933056"/>
              <a:ext cx="2664297" cy="616390"/>
            </a:xfrm>
            <a:prstGeom prst="rect">
              <a:avLst/>
            </a:prstGeom>
            <a:noFill/>
          </p:spPr>
        </p:pic>
      </p:grpSp>
      <p:grpSp>
        <p:nvGrpSpPr>
          <p:cNvPr id="9" name="Group 49"/>
          <p:cNvGrpSpPr/>
          <p:nvPr/>
        </p:nvGrpSpPr>
        <p:grpSpPr>
          <a:xfrm>
            <a:off x="1386136" y="3613448"/>
            <a:ext cx="4176464" cy="1152128"/>
            <a:chOff x="971600" y="5229200"/>
            <a:chExt cx="4176464" cy="1152128"/>
          </a:xfrm>
        </p:grpSpPr>
        <p:grpSp>
          <p:nvGrpSpPr>
            <p:cNvPr id="10" name="Group 45"/>
            <p:cNvGrpSpPr/>
            <p:nvPr/>
          </p:nvGrpSpPr>
          <p:grpSpPr>
            <a:xfrm>
              <a:off x="971600" y="5229200"/>
              <a:ext cx="4176464" cy="1152128"/>
              <a:chOff x="323528" y="1916832"/>
              <a:chExt cx="2452844" cy="788298"/>
            </a:xfrm>
          </p:grpSpPr>
          <p:sp>
            <p:nvSpPr>
              <p:cNvPr id="47" name="TextBox 30"/>
              <p:cNvSpPr txBox="1">
                <a:spLocks noChangeArrowheads="1"/>
              </p:cNvSpPr>
              <p:nvPr/>
            </p:nvSpPr>
            <p:spPr bwMode="auto">
              <a:xfrm>
                <a:off x="915594" y="2034242"/>
                <a:ext cx="1825536" cy="473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 smtClean="0"/>
                  <a:t>Sep 2003: </a:t>
                </a:r>
                <a:r>
                  <a:rPr lang="en-US" sz="1300" dirty="0" smtClean="0"/>
                  <a:t>Tanzania’s Ministry of </a:t>
                </a:r>
                <a:r>
                  <a:rPr lang="en-US" sz="1300" dirty="0" err="1" smtClean="0"/>
                  <a:t>Labour</a:t>
                </a:r>
                <a:r>
                  <a:rPr lang="en-US" sz="1300" dirty="0" smtClean="0"/>
                  <a:t>, Youth Development and Sports launches a National Ageing Policy</a:t>
                </a:r>
                <a:endParaRPr lang="en-US" sz="1300" u="sng" dirty="0"/>
              </a:p>
            </p:txBody>
          </p:sp>
          <p:sp>
            <p:nvSpPr>
              <p:cNvPr id="48" name="Rounded Rectangle 47"/>
              <p:cNvSpPr/>
              <p:nvPr/>
            </p:nvSpPr>
            <p:spPr bwMode="auto">
              <a:xfrm>
                <a:off x="323528" y="1916832"/>
                <a:ext cx="2452844" cy="788298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0018A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1" charset="0"/>
                </a:endParaRPr>
              </a:p>
            </p:txBody>
          </p:sp>
        </p:grpSp>
        <p:pic>
          <p:nvPicPr>
            <p:cNvPr id="1035" name="Picture 11" descr="http://mapsof.net/uploads/static-maps/Tanzania_flag_ma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3608" y="5301208"/>
              <a:ext cx="1080120" cy="1049766"/>
            </a:xfrm>
            <a:prstGeom prst="rect">
              <a:avLst/>
            </a:prstGeom>
            <a:noFill/>
          </p:spPr>
        </p:pic>
      </p:grpSp>
      <p:grpSp>
        <p:nvGrpSpPr>
          <p:cNvPr id="11" name="Group 37"/>
          <p:cNvGrpSpPr/>
          <p:nvPr/>
        </p:nvGrpSpPr>
        <p:grpSpPr>
          <a:xfrm>
            <a:off x="990600" y="4876800"/>
            <a:ext cx="4536505" cy="1800200"/>
            <a:chOff x="539550" y="4797152"/>
            <a:chExt cx="4536505" cy="1800200"/>
          </a:xfrm>
        </p:grpSpPr>
        <p:pic>
          <p:nvPicPr>
            <p:cNvPr id="37" name="Picture 36" descr="AFCC Topic Areas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560" y="4941168"/>
              <a:ext cx="1516561" cy="1516561"/>
            </a:xfrm>
            <a:prstGeom prst="rect">
              <a:avLst/>
            </a:prstGeom>
          </p:spPr>
        </p:pic>
        <p:grpSp>
          <p:nvGrpSpPr>
            <p:cNvPr id="12" name="Group 42"/>
            <p:cNvGrpSpPr/>
            <p:nvPr/>
          </p:nvGrpSpPr>
          <p:grpSpPr>
            <a:xfrm>
              <a:off x="539550" y="4797153"/>
              <a:ext cx="4536505" cy="1800199"/>
              <a:chOff x="2507247" y="4869160"/>
              <a:chExt cx="4043408" cy="1333481"/>
            </a:xfrm>
          </p:grpSpPr>
          <p:sp>
            <p:nvSpPr>
              <p:cNvPr id="70" name="TextBox 20"/>
              <p:cNvSpPr txBox="1">
                <a:spLocks noChangeArrowheads="1"/>
              </p:cNvSpPr>
              <p:nvPr/>
            </p:nvSpPr>
            <p:spPr bwMode="auto">
              <a:xfrm>
                <a:off x="3983413" y="5349213"/>
                <a:ext cx="2438880" cy="66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 smtClean="0"/>
                  <a:t>Aug 2006:  </a:t>
                </a:r>
                <a:r>
                  <a:rPr lang="en-US" sz="1300" dirty="0" smtClean="0"/>
                  <a:t>World Health Organization launches Global Network of Age-friendly Cities and Communities</a:t>
                </a:r>
                <a:endParaRPr lang="en-US" sz="1300" dirty="0"/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2507247" y="4869160"/>
                <a:ext cx="4043408" cy="1333481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0018A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1" charset="0"/>
                </a:endParaRPr>
              </a:p>
            </p:txBody>
          </p:sp>
        </p:grpSp>
        <p:pic>
          <p:nvPicPr>
            <p:cNvPr id="33" name="Picture 32" descr="WHO Blu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74812" y="4797152"/>
              <a:ext cx="1897188" cy="720080"/>
            </a:xfrm>
            <a:prstGeom prst="rect">
              <a:avLst/>
            </a:prstGeom>
          </p:spPr>
        </p:pic>
      </p:grpSp>
      <p:sp>
        <p:nvSpPr>
          <p:cNvPr id="38" name="Title 1"/>
          <p:cNvSpPr txBox="1">
            <a:spLocks/>
          </p:cNvSpPr>
          <p:nvPr/>
        </p:nvSpPr>
        <p:spPr>
          <a:xfrm>
            <a:off x="457200" y="1066800"/>
            <a:ext cx="8077200" cy="71437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a Growing Priority at the National Level, Across All Continents...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65125"/>
          </a:xfrm>
        </p:spPr>
        <p:txBody>
          <a:bodyPr/>
          <a:lstStyle/>
          <a:p>
            <a:pPr>
              <a:defRPr/>
            </a:pPr>
            <a:fld id="{7408539A-CCA2-4067-BDDE-7B2A49DC5A1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91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allthingsdistributed.com/images/globe-europe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l="5702"/>
          <a:stretch>
            <a:fillRect/>
          </a:stretch>
        </p:blipFill>
        <p:spPr bwMode="auto">
          <a:xfrm>
            <a:off x="0" y="1222375"/>
            <a:ext cx="5040312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2153483"/>
            <a:ext cx="4572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Global in </a:t>
            </a:r>
            <a:r>
              <a:rPr lang="en-US" sz="2000" b="1" dirty="0" smtClean="0"/>
              <a:t>scope</a:t>
            </a:r>
          </a:p>
          <a:p>
            <a:pPr marL="284163" indent="-284163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With a </a:t>
            </a:r>
            <a:r>
              <a:rPr lang="en-US" sz="2000" b="1" dirty="0" smtClean="0"/>
              <a:t>diverse</a:t>
            </a:r>
            <a:r>
              <a:rPr lang="en-US" sz="2000" dirty="0" smtClean="0"/>
              <a:t>, </a:t>
            </a:r>
            <a:r>
              <a:rPr lang="en-US" sz="2000" b="1" dirty="0" smtClean="0"/>
              <a:t>cross-sector membership</a:t>
            </a:r>
          </a:p>
          <a:p>
            <a:pPr marL="284163" indent="-284163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Animated by an </a:t>
            </a:r>
            <a:r>
              <a:rPr lang="en-US" sz="2000" b="1" dirty="0" smtClean="0"/>
              <a:t>optimistic view of the longevity miracle</a:t>
            </a:r>
          </a:p>
          <a:p>
            <a:pPr marL="284163" indent="-284163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With a </a:t>
            </a:r>
            <a:r>
              <a:rPr lang="en-US" sz="2000" b="1" dirty="0" smtClean="0"/>
              <a:t>clear intellectual framework, strategy, and narrative</a:t>
            </a:r>
          </a:p>
          <a:p>
            <a:pPr marL="284163" indent="-284163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Focused on </a:t>
            </a:r>
            <a:r>
              <a:rPr lang="en-US" sz="2000" b="1" dirty="0" smtClean="0"/>
              <a:t>political advocacy </a:t>
            </a:r>
            <a:r>
              <a:rPr lang="en-US" sz="2000" dirty="0" smtClean="0"/>
              <a:t>to decision makers in institutions of influence in society</a:t>
            </a:r>
          </a:p>
          <a:p>
            <a:pPr marL="284163" indent="-284163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Powered by </a:t>
            </a:r>
            <a:r>
              <a:rPr lang="en-US" sz="2000" b="1" dirty="0" smtClean="0"/>
              <a:t>private-sector will, commitment and innovative solutions</a:t>
            </a:r>
            <a:endParaRPr lang="en-US" sz="20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685800"/>
            <a:ext cx="8458200" cy="685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About the Global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Coalition on Aging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" y="1447800"/>
            <a:ext cx="4495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 algn="ctr"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 smtClean="0"/>
              <a:t>VISION</a:t>
            </a:r>
            <a:endParaRPr lang="en-US" sz="2600" u="sng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8200" y="1447800"/>
            <a:ext cx="4495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 algn="ctr"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 smtClean="0"/>
              <a:t>MEMBERS</a:t>
            </a:r>
            <a:endParaRPr lang="en-US" sz="2600" u="sng" dirty="0"/>
          </a:p>
        </p:txBody>
      </p:sp>
      <p:pic>
        <p:nvPicPr>
          <p:cNvPr id="26" name="Picture 9" descr="http://www.globalcoalitiononaging.com/site/data/uploads/pfizer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5619750"/>
            <a:ext cx="1562101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http://www.globalcoalitiononaging.com/site/data/uploads/uafc.png"/>
          <p:cNvPicPr>
            <a:picLocks noChangeAspect="1" noChangeArrowheads="1"/>
          </p:cNvPicPr>
          <p:nvPr/>
        </p:nvPicPr>
        <p:blipFill>
          <a:blip r:embed="rId6" cstate="print"/>
          <a:srcRect b="12195"/>
          <a:stretch>
            <a:fillRect/>
          </a:stretch>
        </p:blipFill>
        <p:spPr bwMode="auto">
          <a:xfrm>
            <a:off x="7581899" y="5619750"/>
            <a:ext cx="15621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http://www.globalcoalitiononaging.com/site/data/uploads/boa-ml.png"/>
          <p:cNvPicPr>
            <a:picLocks noChangeAspect="1" noChangeArrowheads="1"/>
          </p:cNvPicPr>
          <p:nvPr/>
        </p:nvPicPr>
        <p:blipFill>
          <a:blip r:embed="rId7" cstate="print"/>
          <a:srcRect t="18049"/>
          <a:stretch>
            <a:fillRect/>
          </a:stretch>
        </p:blipFill>
        <p:spPr bwMode="auto">
          <a:xfrm>
            <a:off x="6400800" y="2266950"/>
            <a:ext cx="16736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http://www.globalcoalitiononaging.com/site/data/uploads/nutricia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2476" y="4887140"/>
            <a:ext cx="1450524" cy="5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http://www.globalcoalitiononaging.com/site/data/uploads/galderma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3009900"/>
            <a:ext cx="1562101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http://www.globalcoalitiononaging.com/site/data/uploads/intel.png"/>
          <p:cNvPicPr>
            <a:picLocks noChangeAspect="1" noChangeArrowheads="1"/>
          </p:cNvPicPr>
          <p:nvPr/>
        </p:nvPicPr>
        <p:blipFill>
          <a:blip r:embed="rId12" cstate="print"/>
          <a:srcRect l="14286"/>
          <a:stretch>
            <a:fillRect/>
          </a:stretch>
        </p:blipFill>
        <p:spPr bwMode="auto">
          <a:xfrm>
            <a:off x="8001000" y="3028950"/>
            <a:ext cx="1143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 descr="http://www.globalcoalitiononaging.com/site/data/uploads/johnson-johnson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29200" y="3867150"/>
            <a:ext cx="1562101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 descr="http://www.globalcoalitiononaging.com/site/data/uploads/novartis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81600" y="4686300"/>
            <a:ext cx="1562101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http://www.globalcoalitiononaging.com/site/data/uploads/aegon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29200" y="2190750"/>
            <a:ext cx="140970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http://www.globalcoalitiononaging.com/site/data/uploads/deloitte.png"/>
          <p:cNvPicPr>
            <a:picLocks noChangeAspect="1" noChangeArrowheads="1"/>
          </p:cNvPicPr>
          <p:nvPr/>
        </p:nvPicPr>
        <p:blipFill>
          <a:blip r:embed="rId19" cstate="print"/>
          <a:srcRect t="16667" b="16667"/>
          <a:stretch>
            <a:fillRect/>
          </a:stretch>
        </p:blipFill>
        <p:spPr bwMode="auto">
          <a:xfrm>
            <a:off x="4953000" y="3192236"/>
            <a:ext cx="1338943" cy="44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http://www.globalcoalitiononaging.com/v2/data/uploads/logos/microsoft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57640" y="3943350"/>
            <a:ext cx="1138560" cy="697368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>
          <a:xfrm>
            <a:off x="4800600" y="1524000"/>
            <a:ext cx="0" cy="510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business.inquirer.net/files/2011/12/Bayer-Logo.png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153400" y="2190750"/>
            <a:ext cx="752475" cy="762000"/>
          </a:xfrm>
          <a:prstGeom prst="rect">
            <a:avLst/>
          </a:prstGeom>
          <a:noFill/>
        </p:spPr>
      </p:pic>
      <p:pic>
        <p:nvPicPr>
          <p:cNvPr id="21" name="Picture 20"/>
          <p:cNvPicPr/>
          <p:nvPr/>
        </p:nvPicPr>
        <p:blipFill>
          <a:blip r:embed="rId22" cstate="print"/>
          <a:srcRect t="8108" b="12162"/>
          <a:stretch>
            <a:fillRect/>
          </a:stretch>
        </p:blipFill>
        <p:spPr bwMode="auto">
          <a:xfrm>
            <a:off x="6172200" y="5695950"/>
            <a:ext cx="1438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Lilly-Logo-Hi-Res.jpg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848600" y="4019550"/>
            <a:ext cx="104648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153400" cy="59131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Facts on Population Aging…</a:t>
            </a:r>
            <a:endParaRPr lang="en-US" sz="3600" dirty="0"/>
          </a:p>
        </p:txBody>
      </p:sp>
      <p:grpSp>
        <p:nvGrpSpPr>
          <p:cNvPr id="3" name="Group 35"/>
          <p:cNvGrpSpPr/>
          <p:nvPr/>
        </p:nvGrpSpPr>
        <p:grpSpPr>
          <a:xfrm>
            <a:off x="179512" y="1196752"/>
            <a:ext cx="8784976" cy="1944216"/>
            <a:chOff x="179512" y="1196752"/>
            <a:chExt cx="8784976" cy="1944216"/>
          </a:xfrm>
        </p:grpSpPr>
        <p:grpSp>
          <p:nvGrpSpPr>
            <p:cNvPr id="4" name="Group 17"/>
            <p:cNvGrpSpPr/>
            <p:nvPr/>
          </p:nvGrpSpPr>
          <p:grpSpPr>
            <a:xfrm>
              <a:off x="179512" y="1196752"/>
              <a:ext cx="8784976" cy="1944216"/>
              <a:chOff x="-430830" y="1268760"/>
              <a:chExt cx="7211217" cy="224424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-371722" y="1484784"/>
                <a:ext cx="177325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smtClean="0"/>
                  <a:t>Over the past 50 years, life spans have been increasing as birth rates have been declining…</a:t>
                </a:r>
              </a:p>
              <a:p>
                <a:endParaRPr lang="en-US" sz="1500" dirty="0" smtClean="0"/>
              </a:p>
            </p:txBody>
          </p:sp>
          <p:sp>
            <p:nvSpPr>
              <p:cNvPr id="19" name="Rounded Rectangle 18"/>
              <p:cNvSpPr/>
              <p:nvPr/>
            </p:nvSpPr>
            <p:spPr bwMode="auto">
              <a:xfrm>
                <a:off x="-430830" y="1268760"/>
                <a:ext cx="7211217" cy="2244249"/>
              </a:xfrm>
              <a:prstGeom prst="roundRect">
                <a:avLst/>
              </a:prstGeom>
              <a:solidFill>
                <a:srgbClr val="DAEEFE"/>
              </a:solidFill>
              <a:ln w="28575" cap="flat" cmpd="sng" algn="ctr">
                <a:solidFill>
                  <a:srgbClr val="0094B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1" charset="0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/>
            <a:srcRect l="53380" t="54112" r="17650" b="15856"/>
            <a:stretch>
              <a:fillRect/>
            </a:stretch>
          </p:blipFill>
          <p:spPr bwMode="auto">
            <a:xfrm>
              <a:off x="2987824" y="1238890"/>
              <a:ext cx="5688632" cy="1902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  <p:sp>
          <p:nvSpPr>
            <p:cNvPr id="29" name="Rectangle 28"/>
            <p:cNvSpPr/>
            <p:nvPr/>
          </p:nvSpPr>
          <p:spPr>
            <a:xfrm>
              <a:off x="323528" y="1340768"/>
              <a:ext cx="266429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/>
                <a:t>Over the past 50 years, life spans have been increasing and birth rates have been declining…</a:t>
              </a:r>
              <a:endParaRPr lang="en-US" sz="2000" dirty="0"/>
            </a:p>
          </p:txBody>
        </p:sp>
      </p:grpSp>
      <p:grpSp>
        <p:nvGrpSpPr>
          <p:cNvPr id="6" name="Group 36"/>
          <p:cNvGrpSpPr/>
          <p:nvPr/>
        </p:nvGrpSpPr>
        <p:grpSpPr>
          <a:xfrm>
            <a:off x="179512" y="3212976"/>
            <a:ext cx="8784976" cy="1728192"/>
            <a:chOff x="179512" y="3212976"/>
            <a:chExt cx="8784976" cy="1728192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179512" y="3212976"/>
              <a:ext cx="8784976" cy="1728192"/>
            </a:xfrm>
            <a:prstGeom prst="roundRect">
              <a:avLst/>
            </a:prstGeom>
            <a:solidFill>
              <a:srgbClr val="DAEEFE"/>
            </a:solidFill>
            <a:ln w="28575" cap="flat" cmpd="sng" algn="ctr">
              <a:solidFill>
                <a:srgbClr val="0094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latin typeface="Verdana" pitchFamily="1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/>
            <a:srcRect l="82266" t="54112" r="2639" b="14719"/>
            <a:stretch>
              <a:fillRect/>
            </a:stretch>
          </p:blipFill>
          <p:spPr bwMode="auto">
            <a:xfrm>
              <a:off x="611560" y="3268130"/>
              <a:ext cx="3024336" cy="16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3779912" y="3645024"/>
              <a:ext cx="489654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…Which is resulting in the rapid “aging” of the global population…</a:t>
              </a:r>
            </a:p>
            <a:p>
              <a:endParaRPr lang="en-US" dirty="0"/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7956376" y="6093296"/>
            <a:ext cx="1187624" cy="76470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1" charset="0"/>
            </a:endParaRPr>
          </a:p>
        </p:txBody>
      </p:sp>
      <p:grpSp>
        <p:nvGrpSpPr>
          <p:cNvPr id="7" name="Group 38"/>
          <p:cNvGrpSpPr/>
          <p:nvPr/>
        </p:nvGrpSpPr>
        <p:grpSpPr>
          <a:xfrm>
            <a:off x="179512" y="4869160"/>
            <a:ext cx="8784976" cy="1884754"/>
            <a:chOff x="179512" y="4869160"/>
            <a:chExt cx="8784976" cy="1884754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179512" y="5013176"/>
              <a:ext cx="8784976" cy="1728192"/>
            </a:xfrm>
            <a:prstGeom prst="roundRect">
              <a:avLst/>
            </a:prstGeom>
            <a:solidFill>
              <a:srgbClr val="DAEEFE"/>
            </a:solidFill>
            <a:ln w="28575" cap="flat" cmpd="sng" algn="ctr">
              <a:solidFill>
                <a:srgbClr val="0094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latin typeface="Verdana" pitchFamily="1" charset="0"/>
              </a:endParaRPr>
            </a:p>
          </p:txBody>
        </p:sp>
        <p:graphicFrame>
          <p:nvGraphicFramePr>
            <p:cNvPr id="15" name="Chart 14"/>
            <p:cNvGraphicFramePr/>
            <p:nvPr/>
          </p:nvGraphicFramePr>
          <p:xfrm>
            <a:off x="4499992" y="4869160"/>
            <a:ext cx="4248472" cy="18847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5" name="Rectangle 34"/>
            <p:cNvSpPr/>
            <p:nvPr/>
          </p:nvSpPr>
          <p:spPr>
            <a:xfrm>
              <a:off x="395536" y="5301208"/>
              <a:ext cx="3816424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/>
                <a:t>…Leading to a sharp increase in the old-age dependency ratio</a:t>
              </a:r>
            </a:p>
            <a:p>
              <a:pPr algn="ctr"/>
              <a:r>
                <a:rPr lang="en-US" sz="1400" i="1" dirty="0" smtClean="0"/>
                <a:t>(the ratio of the population aged 65 years or over to the population aged 15-64)</a:t>
              </a:r>
              <a:endParaRPr lang="en-US" sz="1400" i="1" dirty="0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229600" y="6416675"/>
            <a:ext cx="762000" cy="365125"/>
          </a:xfrm>
        </p:spPr>
        <p:txBody>
          <a:bodyPr/>
          <a:lstStyle/>
          <a:p>
            <a:pPr>
              <a:defRPr/>
            </a:pPr>
            <a:fld id="{7408539A-CCA2-4067-BDDE-7B2A49DC5A1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6675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…The Most Seminal Issue of Our Time</a:t>
            </a:r>
            <a:endParaRPr lang="en-US" sz="3200" dirty="0"/>
          </a:p>
        </p:txBody>
      </p:sp>
      <p:grpSp>
        <p:nvGrpSpPr>
          <p:cNvPr id="3" name="Group 6"/>
          <p:cNvGrpSpPr/>
          <p:nvPr/>
        </p:nvGrpSpPr>
        <p:grpSpPr>
          <a:xfrm>
            <a:off x="683569" y="1772816"/>
            <a:ext cx="7632848" cy="4104456"/>
            <a:chOff x="683569" y="2132856"/>
            <a:chExt cx="7632848" cy="4104456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683569" y="2132856"/>
              <a:ext cx="7632848" cy="4104456"/>
            </a:xfrm>
            <a:prstGeom prst="roundRect">
              <a:avLst/>
            </a:prstGeom>
            <a:solidFill>
              <a:srgbClr val="DAEEFE"/>
            </a:solidFill>
            <a:ln w="28575" cap="flat" cmpd="sng" algn="ctr">
              <a:solidFill>
                <a:srgbClr val="0094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27584" y="2263512"/>
              <a:ext cx="7344816" cy="3970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/>
                <a:t>Together, these demographic trends are leading to populations </a:t>
              </a:r>
              <a:r>
                <a:rPr lang="en-US" sz="2800" b="1" dirty="0" smtClean="0">
                  <a:solidFill>
                    <a:srgbClr val="0018A8"/>
                  </a:solidFill>
                </a:rPr>
                <a:t>far older </a:t>
              </a:r>
              <a:r>
                <a:rPr lang="en-US" sz="2800" dirty="0" smtClean="0"/>
                <a:t>than any the world has ever seen. This phenomenon presents a </a:t>
              </a:r>
              <a:r>
                <a:rPr lang="en-US" sz="2800" b="1" dirty="0" smtClean="0">
                  <a:solidFill>
                    <a:srgbClr val="0018A8"/>
                  </a:solidFill>
                </a:rPr>
                <a:t>unique opportunity</a:t>
              </a:r>
              <a:r>
                <a:rPr lang="en-US" sz="2800" dirty="0" smtClean="0"/>
                <a:t> for individuals, corporations, and governments to find new, smarter ways to live, work, and prepare for a future with a significantly greater proportion of the population over the age of 60.</a:t>
              </a:r>
              <a:endParaRPr lang="en-US" sz="280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8539A-CCA2-4067-BDDE-7B2A49DC5A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5"/>
          <p:cNvGraphicFramePr>
            <a:graphicFrameLocks noGrp="1"/>
          </p:cNvGraphicFramePr>
          <p:nvPr>
            <p:ph idx="1"/>
          </p:nvPr>
        </p:nvGraphicFramePr>
        <p:xfrm>
          <a:off x="699803" y="2087562"/>
          <a:ext cx="7105650" cy="43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Rectangle 44"/>
          <p:cNvSpPr/>
          <p:nvPr/>
        </p:nvSpPr>
        <p:spPr>
          <a:xfrm>
            <a:off x="1642229" y="628773"/>
            <a:ext cx="7344816" cy="4896544"/>
          </a:xfrm>
          <a:prstGeom prst="rect">
            <a:avLst/>
          </a:prstGeom>
          <a:ln>
            <a:noFill/>
          </a:ln>
        </p:spPr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762000" y="657225"/>
            <a:ext cx="8610600" cy="1019175"/>
          </a:xfrm>
        </p:spPr>
        <p:txBody>
          <a:bodyPr>
            <a:noAutofit/>
          </a:bodyPr>
          <a:lstStyle/>
          <a:p>
            <a:r>
              <a:rPr lang="en-GB" sz="3200" dirty="0" smtClean="0"/>
              <a:t>The Growing Proportion of 65+ Population Will Lead to Skyrocketing Health Needs</a:t>
            </a:r>
            <a:endParaRPr lang="en-US" sz="3200" dirty="0" smtClean="0"/>
          </a:p>
        </p:txBody>
      </p:sp>
      <p:sp>
        <p:nvSpPr>
          <p:cNvPr id="73" name="TextBox 72"/>
          <p:cNvSpPr txBox="1"/>
          <p:nvPr/>
        </p:nvSpPr>
        <p:spPr>
          <a:xfrm>
            <a:off x="152400" y="6324600"/>
            <a:ext cx="4460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Source: United Nations, World Population Prospects 2008 Revision, Medium Variant Forecast</a:t>
            </a:r>
            <a:endParaRPr lang="en-US" sz="1200" i="1" dirty="0">
              <a:latin typeface="+mj-lt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H="1" flipV="1">
            <a:off x="4953000" y="2286000"/>
            <a:ext cx="11561" cy="3432179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rot="16200000">
            <a:off x="-429201" y="3405680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Billions</a:t>
            </a:r>
            <a:endParaRPr lang="en-US" sz="1400" b="1" dirty="0">
              <a:latin typeface="+mj-lt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1561729"/>
            <a:ext cx="9144000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B99AF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18A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65+ Population by Continent, 1950-2050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7399040" y="1498104"/>
            <a:ext cx="1440160" cy="864096"/>
          </a:xfrm>
          <a:prstGeom prst="roundRect">
            <a:avLst/>
          </a:prstGeom>
          <a:solidFill>
            <a:srgbClr val="DAEEFE"/>
          </a:solidFill>
          <a:ln w="28575" cap="flat" cmpd="sng" algn="ctr">
            <a:solidFill>
              <a:srgbClr val="0094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rPr>
              <a:t>1.5 billion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rPr>
              <a:t> people over 65 by 2050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1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486272" y="2895600"/>
            <a:ext cx="8352928" cy="2088232"/>
            <a:chOff x="395536" y="2780928"/>
            <a:chExt cx="8352928" cy="2088232"/>
          </a:xfrm>
        </p:grpSpPr>
        <p:grpSp>
          <p:nvGrpSpPr>
            <p:cNvPr id="3" name="Group 13"/>
            <p:cNvGrpSpPr/>
            <p:nvPr/>
          </p:nvGrpSpPr>
          <p:grpSpPr>
            <a:xfrm>
              <a:off x="395536" y="2780928"/>
              <a:ext cx="8352928" cy="2088232"/>
              <a:chOff x="539552" y="2276872"/>
              <a:chExt cx="1440160" cy="4644515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539552" y="2276872"/>
                <a:ext cx="1440160" cy="4644515"/>
              </a:xfrm>
              <a:prstGeom prst="roundRect">
                <a:avLst/>
              </a:prstGeom>
              <a:solidFill>
                <a:srgbClr val="0070C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1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39552" y="2373317"/>
                <a:ext cx="1440160" cy="431258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This dramatic ageing of the global population will require a new way of thinking across all sectors. </a:t>
                </a:r>
              </a:p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Healthy and active aging will be an essential part of keeping our populations productive and engaged.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 bwMode="auto">
            <a:xfrm>
              <a:off x="1979712" y="3789040"/>
              <a:ext cx="5184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762000" cy="365125"/>
          </a:xfrm>
        </p:spPr>
        <p:txBody>
          <a:bodyPr/>
          <a:lstStyle/>
          <a:p>
            <a:pPr>
              <a:defRPr/>
            </a:pPr>
            <a:fld id="{7408539A-CCA2-4067-BDDE-7B2A49DC5A1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9085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hevron 47"/>
          <p:cNvSpPr/>
          <p:nvPr/>
        </p:nvSpPr>
        <p:spPr>
          <a:xfrm>
            <a:off x="3733800" y="2057400"/>
            <a:ext cx="762000" cy="31242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/>
          <a:srcRect l="10526" t="18252" r="21053" b="10834"/>
          <a:stretch>
            <a:fillRect/>
          </a:stretch>
        </p:blipFill>
        <p:spPr bwMode="auto">
          <a:xfrm>
            <a:off x="8001000" y="1441939"/>
            <a:ext cx="1219200" cy="84406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029200"/>
            <a:ext cx="1143000" cy="1143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r="12172" b="12696"/>
          <a:stretch>
            <a:fillRect/>
          </a:stretch>
        </p:blipFill>
        <p:spPr bwMode="auto">
          <a:xfrm>
            <a:off x="228600" y="3581400"/>
            <a:ext cx="1752600" cy="13049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609600"/>
            <a:ext cx="8153400" cy="533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What’s Wrong? – Outdated 20</a:t>
            </a:r>
            <a:r>
              <a:rPr lang="en-US" sz="2800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-Century Thinking… 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>
                    <a:shade val="90000"/>
                  </a:schemeClr>
                </a:solidFill>
              </a:rPr>
              <a:t>5</a:t>
            </a:r>
            <a:endParaRPr lang="en-U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667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3276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Social </a:t>
            </a:r>
          </a:p>
          <a:p>
            <a:pPr algn="ctr"/>
            <a:r>
              <a:rPr lang="en-US" dirty="0" smtClean="0"/>
              <a:t>Responsibility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19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1905000"/>
            <a:ext cx="1371600" cy="369332"/>
          </a:xfrm>
          <a:prstGeom prst="rect">
            <a:avLst/>
          </a:prstGeom>
          <a:noFill/>
          <a:ln w="254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People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4953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Compassion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2667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Economics &amp; Growth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3276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Commercial Goals and Workforce Changes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4191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Life Course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1905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Social/Economic Changes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495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Arithmetic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286000" y="1828800"/>
            <a:ext cx="1371600" cy="5334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209800" y="3352800"/>
            <a:ext cx="1524000" cy="5334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286000" y="2590800"/>
            <a:ext cx="1371600" cy="5334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72000" y="1828800"/>
            <a:ext cx="2743200" cy="5334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286000" y="4876800"/>
            <a:ext cx="1371600" cy="5334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286000" y="4114800"/>
            <a:ext cx="1371600" cy="5334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572000" y="3352800"/>
            <a:ext cx="2743200" cy="5334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572000" y="4114800"/>
            <a:ext cx="2743200" cy="5334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572000" y="2590800"/>
            <a:ext cx="2743200" cy="5334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572000" y="4876800"/>
            <a:ext cx="2743200" cy="5334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181100"/>
            <a:ext cx="1600200" cy="8001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905000"/>
            <a:ext cx="1371600" cy="13716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 l="24105" r="24106"/>
          <a:stretch>
            <a:fillRect/>
          </a:stretch>
        </p:blipFill>
        <p:spPr bwMode="auto">
          <a:xfrm>
            <a:off x="76200" y="2819400"/>
            <a:ext cx="1171760" cy="9906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34689" y="3048000"/>
            <a:ext cx="132831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 l="15538" r="20462"/>
          <a:stretch>
            <a:fillRect/>
          </a:stretch>
        </p:blipFill>
        <p:spPr bwMode="auto">
          <a:xfrm>
            <a:off x="7924800" y="2247900"/>
            <a:ext cx="914400" cy="10287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 l="18075" t="2281" r="9624" b="6491"/>
          <a:stretch>
            <a:fillRect/>
          </a:stretch>
        </p:blipFill>
        <p:spPr bwMode="auto">
          <a:xfrm>
            <a:off x="762000" y="4724400"/>
            <a:ext cx="1263747" cy="10668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/>
          <a:srcRect l="9524" r="4762"/>
          <a:stretch>
            <a:fillRect/>
          </a:stretch>
        </p:blipFill>
        <p:spPr bwMode="auto">
          <a:xfrm>
            <a:off x="7620000" y="4053840"/>
            <a:ext cx="1371600" cy="105156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/>
          <a:srcRect t="6299"/>
          <a:stretch>
            <a:fillRect/>
          </a:stretch>
        </p:blipFill>
        <p:spPr bwMode="auto">
          <a:xfrm>
            <a:off x="7391400" y="1447800"/>
            <a:ext cx="609600" cy="84791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blackWhite">
          <a:xfrm flipH="1">
            <a:off x="681038" y="3165942"/>
            <a:ext cx="1859985" cy="796458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b="1" dirty="0" smtClean="0">
                <a:solidFill>
                  <a:schemeClr val="bg1"/>
                </a:solidFill>
                <a:latin typeface="Corbel" pitchFamily="34" charset="0"/>
              </a:rPr>
              <a:t>Education</a:t>
            </a:r>
            <a:endParaRPr lang="en-US" b="1" dirty="0">
              <a:solidFill>
                <a:schemeClr val="bg1"/>
              </a:solidFill>
              <a:effectLst/>
              <a:latin typeface="Corbel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blackWhite">
          <a:xfrm flipH="1">
            <a:off x="681038" y="2133600"/>
            <a:ext cx="1883214" cy="813634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b="1" dirty="0" smtClean="0">
                <a:solidFill>
                  <a:schemeClr val="bg1"/>
                </a:solidFill>
                <a:latin typeface="Corbel" pitchFamily="34" charset="0"/>
              </a:rPr>
              <a:t>Health</a:t>
            </a:r>
            <a:endParaRPr lang="en-US" b="1" dirty="0">
              <a:solidFill>
                <a:schemeClr val="bg1"/>
              </a:solidFill>
              <a:effectLst/>
              <a:latin typeface="Corbel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blackWhite">
          <a:xfrm flipH="1">
            <a:off x="681038" y="4168337"/>
            <a:ext cx="1909762" cy="86086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b="1" dirty="0" smtClean="0">
                <a:solidFill>
                  <a:schemeClr val="bg1"/>
                </a:solidFill>
                <a:latin typeface="Corbel" pitchFamily="34" charset="0"/>
              </a:rPr>
              <a:t>Work and Retirement</a:t>
            </a:r>
            <a:endParaRPr lang="en-US" b="1" dirty="0">
              <a:solidFill>
                <a:schemeClr val="bg1"/>
              </a:solidFill>
              <a:effectLst/>
              <a:latin typeface="Corbel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blackWhite">
          <a:xfrm flipH="1">
            <a:off x="681038" y="5216458"/>
            <a:ext cx="1859985" cy="77928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US" b="1" dirty="0" smtClean="0">
                <a:solidFill>
                  <a:schemeClr val="bg1"/>
                </a:solidFill>
                <a:latin typeface="Corbel" pitchFamily="34" charset="0"/>
              </a:rPr>
              <a:t>Fiscal</a:t>
            </a:r>
            <a:endParaRPr lang="en-US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flipH="1">
            <a:off x="2667000" y="2373868"/>
            <a:ext cx="2820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Long-term care</a:t>
            </a:r>
            <a:endParaRPr lang="en-US" dirty="0">
              <a:solidFill>
                <a:srgbClr val="000000"/>
              </a:solidFill>
              <a:effectLst/>
              <a:latin typeface="Corbe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flipH="1">
            <a:off x="5410201" y="2173069"/>
            <a:ext cx="28375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effectLst/>
                <a:latin typeface="Corbel" pitchFamily="34" charset="0"/>
              </a:rPr>
              <a:t>Preventing and curing NCDs</a:t>
            </a:r>
            <a:endParaRPr lang="en-US" dirty="0">
              <a:solidFill>
                <a:srgbClr val="000000"/>
              </a:solidFill>
              <a:effectLst/>
              <a:latin typeface="Corbe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flipH="1">
            <a:off x="5410201" y="3239869"/>
            <a:ext cx="28375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Life-course approach to learning</a:t>
            </a:r>
            <a:endParaRPr lang="en-US" dirty="0">
              <a:solidFill>
                <a:srgbClr val="000000"/>
              </a:solidFill>
              <a:effectLst/>
              <a:latin typeface="Corbel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 flipH="1">
            <a:off x="2667000" y="43434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effectLst/>
                <a:latin typeface="Corbel" pitchFamily="34" charset="0"/>
              </a:rPr>
              <a:t>Pensions and  Benefits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 flipH="1">
            <a:off x="5410200" y="4230469"/>
            <a:ext cx="2837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effectLst/>
                <a:latin typeface="Corbel" pitchFamily="34" charset="0"/>
              </a:rPr>
              <a:t>Innovative instruments for active aging</a:t>
            </a:r>
            <a:endParaRPr lang="en-US" dirty="0">
              <a:solidFill>
                <a:srgbClr val="000000"/>
              </a:solidFill>
              <a:effectLst/>
              <a:latin typeface="Corbel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 flipH="1">
            <a:off x="5410201" y="5297269"/>
            <a:ext cx="29137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“Headroom” for the oldest-old who need it most</a:t>
            </a:r>
            <a:endParaRPr lang="en-US" dirty="0">
              <a:solidFill>
                <a:srgbClr val="000000"/>
              </a:solidFill>
              <a:effectLst/>
              <a:latin typeface="Corbel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 flipH="1">
            <a:off x="685800" y="1560048"/>
            <a:ext cx="196624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SzPct val="90000"/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Corbel" pitchFamily="34" charset="0"/>
              </a:rPr>
              <a:t>Positioning </a:t>
            </a:r>
            <a:endParaRPr lang="en-US" sz="1800" b="1" dirty="0">
              <a:solidFill>
                <a:schemeClr val="tx2"/>
              </a:solidFill>
              <a:effectLst/>
              <a:latin typeface="Corbel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 flipH="1">
            <a:off x="2666999" y="1534648"/>
            <a:ext cx="166144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SzPct val="90000"/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  <a:effectLst/>
                <a:latin typeface="Corbel" pitchFamily="34" charset="0"/>
              </a:rPr>
              <a:t>Today </a:t>
            </a:r>
            <a:endParaRPr lang="en-US" b="1" dirty="0">
              <a:solidFill>
                <a:schemeClr val="tx2"/>
              </a:solidFill>
              <a:effectLst/>
              <a:latin typeface="Corbel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 flipH="1">
            <a:off x="5410199" y="1547348"/>
            <a:ext cx="259079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SzPct val="90000"/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  <a:effectLst/>
                <a:latin typeface="Corbel" pitchFamily="34" charset="0"/>
              </a:rPr>
              <a:t>Tomorrow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667000" y="3364468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No specific focus</a:t>
            </a:r>
            <a:endParaRPr lang="en-US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gray">
          <a:xfrm>
            <a:off x="713713" y="1981200"/>
            <a:ext cx="7668287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gray">
          <a:xfrm>
            <a:off x="4038600" y="1766092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 flipH="1">
            <a:off x="2666999" y="5345668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effectLst/>
                <a:latin typeface="Corbel" pitchFamily="34" charset="0"/>
              </a:rPr>
              <a:t>Subsidies post-50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09600" y="704088"/>
            <a:ext cx="10210800" cy="667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Corbel" pitchFamily="34" charset="0"/>
                <a:ea typeface="+mj-ea"/>
                <a:cs typeface="+mj-cs"/>
              </a:rPr>
              <a:t>   …And Obsolete 20</a:t>
            </a:r>
            <a:r>
              <a:rPr lang="en-US" sz="3200" baseline="30000" dirty="0" smtClean="0">
                <a:solidFill>
                  <a:schemeClr val="tx2"/>
                </a:solidFill>
                <a:latin typeface="Corbel" pitchFamily="34" charset="0"/>
                <a:ea typeface="+mj-ea"/>
                <a:cs typeface="+mj-cs"/>
              </a:rPr>
              <a:t>th</a:t>
            </a:r>
            <a:r>
              <a:rPr lang="en-US" sz="3200" dirty="0" smtClean="0">
                <a:solidFill>
                  <a:schemeClr val="tx2"/>
                </a:solidFill>
                <a:latin typeface="Corbel" pitchFamily="34" charset="0"/>
                <a:ea typeface="+mj-ea"/>
                <a:cs typeface="+mj-cs"/>
              </a:rPr>
              <a:t>-Century Policies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gray">
          <a:xfrm>
            <a:off x="713713" y="4038600"/>
            <a:ext cx="7668287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gray">
          <a:xfrm>
            <a:off x="713713" y="3048000"/>
            <a:ext cx="7668287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gray">
          <a:xfrm>
            <a:off x="713713" y="5105400"/>
            <a:ext cx="7668287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gray">
          <a:xfrm>
            <a:off x="713713" y="6096000"/>
            <a:ext cx="7668287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>
                    <a:shade val="90000"/>
                  </a:schemeClr>
                </a:solidFill>
              </a:rPr>
              <a:t>6</a:t>
            </a:r>
            <a:endParaRPr lang="en-US" sz="1200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1143000"/>
            <a:ext cx="8305800" cy="533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Misaligned Health Policy Leads to Social and Political Turmoil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52400" y="1905000"/>
            <a:ext cx="9296400" cy="4220816"/>
            <a:chOff x="-63910" y="1752600"/>
            <a:chExt cx="9296400" cy="4220816"/>
          </a:xfrm>
        </p:grpSpPr>
        <p:grpSp>
          <p:nvGrpSpPr>
            <p:cNvPr id="14" name="Group 13"/>
            <p:cNvGrpSpPr/>
            <p:nvPr/>
          </p:nvGrpSpPr>
          <p:grpSpPr>
            <a:xfrm>
              <a:off x="2667000" y="1752600"/>
              <a:ext cx="3746090" cy="3886200"/>
              <a:chOff x="6799929" y="2150979"/>
              <a:chExt cx="3746090" cy="3886200"/>
            </a:xfrm>
          </p:grpSpPr>
          <p:pic>
            <p:nvPicPr>
              <p:cNvPr id="1030" name="Picture 6" descr="http://www.csmonitor.com/var/ezflow_site/storage/images/media/images/0405-awisconsintest-wisconsin-budget-union/9923159-1-eng-US/0405-AWISCONSINTEST-Wisconsin-Budget-Union_full_600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000" r="13333" b="14000"/>
              <a:stretch>
                <a:fillRect/>
              </a:stretch>
            </p:blipFill>
            <p:spPr bwMode="auto">
              <a:xfrm>
                <a:off x="6799929" y="2150979"/>
                <a:ext cx="3175000" cy="1905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32" name="Picture 8" descr="http://i.huffpost.com/gen/247989/thumbs/r-WISCONSIN-UNION-PROTEST-large57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2189" t="6723"/>
              <a:stretch>
                <a:fillRect/>
              </a:stretch>
            </p:blipFill>
            <p:spPr bwMode="auto">
              <a:xfrm>
                <a:off x="7605259" y="4055979"/>
                <a:ext cx="2940760" cy="19812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5715000" y="1828800"/>
              <a:ext cx="3517490" cy="4144616"/>
              <a:chOff x="848584" y="2667000"/>
              <a:chExt cx="3517490" cy="4144616"/>
            </a:xfrm>
          </p:grpSpPr>
          <p:pic>
            <p:nvPicPr>
              <p:cNvPr id="1034" name="Picture 10" descr="http://si.wsj.net/public/resources/images/WO-AE877_JREFUG_G_2011031818402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6040" t="6504" r="7414" b="11111"/>
              <a:stretch>
                <a:fillRect/>
              </a:stretch>
            </p:blipFill>
            <p:spPr bwMode="auto">
              <a:xfrm>
                <a:off x="1470474" y="4419599"/>
                <a:ext cx="2895600" cy="239201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36" name="Picture 12" descr="http://3.bp.blogspot.com/-wo6-vLE4brs/TYVf8g-R83I/AAAAAAAACUo/n7jjs66zu2s/s1600/Japan13A-31pg-horizontal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038" t="4706" r="9434" b="22353"/>
              <a:stretch>
                <a:fillRect/>
              </a:stretch>
            </p:blipFill>
            <p:spPr bwMode="auto">
              <a:xfrm>
                <a:off x="848584" y="2667000"/>
                <a:ext cx="3441290" cy="1905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-63910" y="1752600"/>
              <a:ext cx="3722165" cy="4096882"/>
              <a:chOff x="-893033" y="121082"/>
              <a:chExt cx="3722165" cy="4096882"/>
            </a:xfrm>
          </p:grpSpPr>
          <p:pic>
            <p:nvPicPr>
              <p:cNvPr id="1026" name="Picture 2" descr="http://i.dailymail.co.uk/i/pix/2010/05/06/article-1273741-096C61B7000005DC-457_634x377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893033" y="121082"/>
                <a:ext cx="3462543" cy="205895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28" name="Picture 4" descr="http://libcom.org/files/images/news/may_1st_athens_protest__03_hds9g1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6889" t="24755" r="14911"/>
              <a:stretch>
                <a:fillRect/>
              </a:stretch>
            </p:blipFill>
            <p:spPr bwMode="auto">
              <a:xfrm>
                <a:off x="-435833" y="2102282"/>
                <a:ext cx="3264965" cy="211568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228600" y="3886200"/>
            <a:ext cx="3429000" cy="2133600"/>
            <a:chOff x="-1714500" y="3886200"/>
            <a:chExt cx="3429000" cy="2133600"/>
          </a:xfrm>
        </p:grpSpPr>
        <p:sp>
          <p:nvSpPr>
            <p:cNvPr id="19" name="Rectangle 18"/>
            <p:cNvSpPr/>
            <p:nvPr/>
          </p:nvSpPr>
          <p:spPr>
            <a:xfrm>
              <a:off x="-1714500" y="3886200"/>
              <a:ext cx="3429000" cy="21336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333500" y="4268450"/>
              <a:ext cx="2667000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Can we afford 21</a:t>
              </a:r>
              <a:r>
                <a:rPr lang="en-US" sz="20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sz="2000" dirty="0" smtClean="0">
                  <a:solidFill>
                    <a:schemeClr val="bg1"/>
                  </a:solidFill>
                </a:rPr>
                <a:t>-century aging with 20</a:t>
              </a:r>
              <a:r>
                <a:rPr lang="en-US" sz="20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2000" dirty="0" smtClean="0">
                  <a:solidFill>
                    <a:schemeClr val="bg1"/>
                  </a:solidFill>
                </a:rPr>
                <a:t>-century health and retirement models?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76600" y="1905000"/>
            <a:ext cx="2590800" cy="1905000"/>
            <a:chOff x="-4152900" y="4572000"/>
            <a:chExt cx="2590800" cy="1905000"/>
          </a:xfrm>
        </p:grpSpPr>
        <p:sp>
          <p:nvSpPr>
            <p:cNvPr id="22" name="Rectangle 21"/>
            <p:cNvSpPr/>
            <p:nvPr/>
          </p:nvSpPr>
          <p:spPr>
            <a:xfrm>
              <a:off x="-4152900" y="4572000"/>
              <a:ext cx="2590800" cy="1905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4152900" y="4800600"/>
              <a:ext cx="2590800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Are our entitlement programs fit for 21</a:t>
              </a:r>
              <a:r>
                <a:rPr lang="en-US" sz="20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sz="2000" dirty="0" smtClean="0">
                  <a:solidFill>
                    <a:schemeClr val="bg1"/>
                  </a:solidFill>
                </a:rPr>
                <a:t>-century political discourse?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48400" y="3886200"/>
            <a:ext cx="2895600" cy="2286000"/>
            <a:chOff x="-4152900" y="4572000"/>
            <a:chExt cx="2895600" cy="2286000"/>
          </a:xfrm>
        </p:grpSpPr>
        <p:sp>
          <p:nvSpPr>
            <p:cNvPr id="25" name="Rectangle 24"/>
            <p:cNvSpPr/>
            <p:nvPr/>
          </p:nvSpPr>
          <p:spPr>
            <a:xfrm>
              <a:off x="-4152900" y="4572000"/>
              <a:ext cx="2895600" cy="2286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4152900" y="5388114"/>
              <a:ext cx="289560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Do aging populations have to be so fragile?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Slide Number Placeholder 18"/>
          <p:cNvSpPr txBox="1">
            <a:spLocks/>
          </p:cNvSpPr>
          <p:nvPr/>
        </p:nvSpPr>
        <p:spPr>
          <a:xfrm>
            <a:off x="8153400" y="6324600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8539A-CCA2-4067-BDDE-7B2A49DC5A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 rot="20940884">
            <a:off x="114573" y="1781394"/>
            <a:ext cx="4535488" cy="2438400"/>
            <a:chOff x="0" y="1143000"/>
            <a:chExt cx="4535488" cy="2438400"/>
          </a:xfrm>
        </p:grpSpPr>
        <p:pic>
          <p:nvPicPr>
            <p:cNvPr id="25" name="Picture 13" descr="Newspaper_Torn_Edges_narrow"/>
            <p:cNvPicPr>
              <a:picLocks noChangeAspect="1" noChangeArrowheads="1"/>
            </p:cNvPicPr>
            <p:nvPr/>
          </p:nvPicPr>
          <p:blipFill>
            <a:blip r:embed="rId2" cstate="print">
              <a:lum bright="14000"/>
            </a:blip>
            <a:srcRect t="33920"/>
            <a:stretch>
              <a:fillRect/>
            </a:stretch>
          </p:blipFill>
          <p:spPr bwMode="auto">
            <a:xfrm>
              <a:off x="0" y="1143000"/>
              <a:ext cx="4535488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 l="54740" t="38222" r="36422" b="54667"/>
            <a:stretch>
              <a:fillRect/>
            </a:stretch>
          </p:blipFill>
          <p:spPr bwMode="auto">
            <a:xfrm>
              <a:off x="76200" y="1295400"/>
              <a:ext cx="2362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0" y="1905000"/>
              <a:ext cx="4267200" cy="1143000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Feb 13, 2012 -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U.S. to Boost Alzheimer’s Research Funding by $50 Million</a:t>
              </a:r>
            </a:p>
          </p:txBody>
        </p:sp>
      </p:grpSp>
      <p:grpSp>
        <p:nvGrpSpPr>
          <p:cNvPr id="3" name="Group 18"/>
          <p:cNvGrpSpPr/>
          <p:nvPr/>
        </p:nvGrpSpPr>
        <p:grpSpPr>
          <a:xfrm rot="20680352">
            <a:off x="130266" y="3435778"/>
            <a:ext cx="4343400" cy="1905000"/>
            <a:chOff x="4800600" y="2362200"/>
            <a:chExt cx="4343400" cy="1905000"/>
          </a:xfrm>
        </p:grpSpPr>
        <p:pic>
          <p:nvPicPr>
            <p:cNvPr id="8" name="Picture 6" descr="Newspaper_Torn_Edges_narrow"/>
            <p:cNvPicPr>
              <a:picLocks noChangeAspect="1" noChangeArrowheads="1"/>
            </p:cNvPicPr>
            <p:nvPr/>
          </p:nvPicPr>
          <p:blipFill>
            <a:blip r:embed="rId2" cstate="print">
              <a:lum bright="14000"/>
            </a:blip>
            <a:srcRect t="33920"/>
            <a:stretch>
              <a:fillRect/>
            </a:stretch>
          </p:blipFill>
          <p:spPr bwMode="auto">
            <a:xfrm>
              <a:off x="4800600" y="2362200"/>
              <a:ext cx="43434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gray">
            <a:xfrm>
              <a:off x="4800600" y="2918936"/>
              <a:ext cx="4114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spAutoFit/>
            </a:bodyPr>
            <a:lstStyle/>
            <a:p>
              <a:r>
                <a:rPr lang="en-US" sz="1700" dirty="0" smtClean="0">
                  <a:latin typeface="Corbel" pitchFamily="34" charset="0"/>
                </a:rPr>
                <a:t>Oct 6, 2011 – </a:t>
              </a:r>
              <a:r>
                <a:rPr lang="en-US" sz="1700" b="1" dirty="0" smtClean="0"/>
                <a:t>Baby Boomers Keep Learning With Continuing Education Classes</a:t>
              </a:r>
            </a:p>
            <a:p>
              <a:endParaRPr lang="en-US" sz="1600" b="1" dirty="0">
                <a:latin typeface="Corbel" pitchFamily="34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6094" t="7333" r="82217" b="85556"/>
            <a:stretch>
              <a:fillRect/>
            </a:stretch>
          </p:blipFill>
          <p:spPr bwMode="auto">
            <a:xfrm>
              <a:off x="4876800" y="2479288"/>
              <a:ext cx="2133600" cy="416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"/>
          <p:cNvGrpSpPr/>
          <p:nvPr/>
        </p:nvGrpSpPr>
        <p:grpSpPr>
          <a:xfrm rot="391304">
            <a:off x="4029282" y="1287663"/>
            <a:ext cx="5334000" cy="1809750"/>
            <a:chOff x="3962400" y="1009650"/>
            <a:chExt cx="5334000" cy="1809750"/>
          </a:xfrm>
        </p:grpSpPr>
        <p:pic>
          <p:nvPicPr>
            <p:cNvPr id="6" name="Picture 6" descr="Newspaper_Torn_Edges_narrow"/>
            <p:cNvPicPr>
              <a:picLocks noChangeAspect="1" noChangeArrowheads="1"/>
            </p:cNvPicPr>
            <p:nvPr/>
          </p:nvPicPr>
          <p:blipFill>
            <a:blip r:embed="rId2" cstate="print">
              <a:lum bright="14000"/>
            </a:blip>
            <a:srcRect t="33920"/>
            <a:stretch>
              <a:fillRect/>
            </a:stretch>
          </p:blipFill>
          <p:spPr bwMode="auto">
            <a:xfrm>
              <a:off x="3962400" y="1009650"/>
              <a:ext cx="5334000" cy="180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11600" r="3291" b="5200"/>
            <a:stretch>
              <a:fillRect/>
            </a:stretch>
          </p:blipFill>
          <p:spPr bwMode="auto">
            <a:xfrm>
              <a:off x="4038600" y="1108461"/>
              <a:ext cx="4953000" cy="948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609600" y="838200"/>
            <a:ext cx="8305800" cy="609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Game Changers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29"/>
          <p:cNvGrpSpPr/>
          <p:nvPr/>
        </p:nvGrpSpPr>
        <p:grpSpPr>
          <a:xfrm rot="385536">
            <a:off x="4171082" y="2499895"/>
            <a:ext cx="5334000" cy="2667000"/>
            <a:chOff x="228600" y="3429000"/>
            <a:chExt cx="5334000" cy="2667000"/>
          </a:xfrm>
        </p:grpSpPr>
        <p:pic>
          <p:nvPicPr>
            <p:cNvPr id="16" name="Picture 13" descr="Newspaper_Torn_Edges_narrow"/>
            <p:cNvPicPr>
              <a:picLocks noChangeAspect="1" noChangeArrowheads="1"/>
            </p:cNvPicPr>
            <p:nvPr/>
          </p:nvPicPr>
          <p:blipFill>
            <a:blip r:embed="rId2" cstate="print">
              <a:lum bright="14000"/>
            </a:blip>
            <a:srcRect t="33920"/>
            <a:stretch>
              <a:fillRect/>
            </a:stretch>
          </p:blipFill>
          <p:spPr bwMode="auto">
            <a:xfrm>
              <a:off x="228600" y="3429000"/>
              <a:ext cx="53340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381000" y="3657600"/>
              <a:ext cx="4572000" cy="1524000"/>
            </a:xfrm>
            <a:prstGeom prst="rect">
              <a:avLst/>
            </a:prstGeom>
          </p:spPr>
          <p:txBody>
            <a:bodyPr vert="horz">
              <a:normAutofit fontScale="70000" lnSpcReduction="20000"/>
            </a:bodyPr>
            <a:lstStyle/>
            <a:p>
              <a:pPr indent="1089025"/>
              <a:r>
                <a:rPr lang="en-US" sz="2100" b="1" dirty="0" smtClean="0"/>
                <a:t>How Aging Is Becoming (Surprise!) Sexy</a:t>
              </a:r>
            </a:p>
            <a:p>
              <a:pPr indent="1089025"/>
              <a:r>
                <a:rPr lang="en-US" dirty="0" smtClean="0"/>
                <a:t>The Fiscal Times | January 26, 2012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sz="2000" dirty="0" smtClean="0"/>
                <a:t>What was most remarkable about [the 2012] Golden Globe Awards in Hollywood – that impossibly trendy and ever-cool </a:t>
              </a:r>
              <a:r>
                <a:rPr lang="en-US" sz="2000" dirty="0" err="1" smtClean="0"/>
                <a:t>mecca</a:t>
              </a:r>
              <a:r>
                <a:rPr lang="en-US" sz="2000" dirty="0" smtClean="0"/>
                <a:t> of glitz and youth – was the age of so many of its winners</a:t>
              </a:r>
              <a:r>
                <a:rPr lang="en-US" dirty="0" smtClean="0"/>
                <a:t>.</a:t>
              </a:r>
            </a:p>
          </p:txBody>
        </p:sp>
        <p:pic>
          <p:nvPicPr>
            <p:cNvPr id="14" name="Picture 13" descr="A&amp;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" y="3581400"/>
              <a:ext cx="1010856" cy="609600"/>
            </a:xfrm>
            <a:prstGeom prst="rect">
              <a:avLst/>
            </a:prstGeom>
          </p:spPr>
        </p:pic>
      </p:grpSp>
      <p:grpSp>
        <p:nvGrpSpPr>
          <p:cNvPr id="7" name="Group 27"/>
          <p:cNvGrpSpPr/>
          <p:nvPr/>
        </p:nvGrpSpPr>
        <p:grpSpPr>
          <a:xfrm>
            <a:off x="2667000" y="4191000"/>
            <a:ext cx="5029200" cy="2464748"/>
            <a:chOff x="3505200" y="4297493"/>
            <a:chExt cx="5352029" cy="2560507"/>
          </a:xfrm>
        </p:grpSpPr>
        <p:sp>
          <p:nvSpPr>
            <p:cNvPr id="11" name="Rounded Rectangle 10"/>
            <p:cNvSpPr/>
            <p:nvPr/>
          </p:nvSpPr>
          <p:spPr>
            <a:xfrm>
              <a:off x="3505200" y="4953000"/>
              <a:ext cx="3810000" cy="1828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Is 60 really the new 40?</a:t>
              </a:r>
              <a:r>
                <a:rPr lang="en-US" sz="1600" dirty="0" smtClean="0">
                  <a:solidFill>
                    <a:schemeClr val="tx1"/>
                  </a:solidFill>
                </a:rPr>
                <a:t> 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smtClean="0">
                  <a:solidFill>
                    <a:schemeClr val="tx1"/>
                  </a:solidFill>
                </a:rPr>
                <a:t>It all depends on how you define the middle years of life, says author Patricia Cohen. In her new book, "In Our Prime: The Invention of Middle Age," Cohen shows how technical advances, social change and shifting tastes in beauty and fashion have redefined what we consider middle age. </a:t>
              </a:r>
              <a:endParaRPr lang="en-US" sz="1350" i="1" dirty="0">
                <a:solidFill>
                  <a:schemeClr val="tx1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66533" y="4297493"/>
              <a:ext cx="1690696" cy="2560507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Slide Number Placeholder 18"/>
          <p:cNvSpPr txBox="1">
            <a:spLocks/>
          </p:cNvSpPr>
          <p:nvPr/>
        </p:nvSpPr>
        <p:spPr>
          <a:xfrm>
            <a:off x="8153400" y="6324600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8539A-CCA2-4067-BDDE-7B2A49DC5A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13588</TotalTime>
  <Words>757</Words>
  <Application>Microsoft Office PowerPoint</Application>
  <PresentationFormat>On-screen Show (4:3)</PresentationFormat>
  <Paragraphs>104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Wellness and 21st Century Social Stability: The Challenges Ahead</vt:lpstr>
      <vt:lpstr>Slide 2</vt:lpstr>
      <vt:lpstr>The Facts on Population Aging…</vt:lpstr>
      <vt:lpstr>…The Most Seminal Issue of Our Time</vt:lpstr>
      <vt:lpstr>The Growing Proportion of 65+ Population Will Lead to Skyrocketing Health Needs</vt:lpstr>
      <vt:lpstr>Slide 6</vt:lpstr>
      <vt:lpstr>Slide 7</vt:lpstr>
      <vt:lpstr>Slide 8</vt:lpstr>
      <vt:lpstr>Slide 9</vt:lpstr>
      <vt:lpstr>Slide 10</vt:lpstr>
      <vt:lpstr>Slide 11</vt:lpstr>
    </vt:vector>
  </TitlesOfParts>
  <Company>ssa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NCDs and Alzheimer’s</dc:title>
  <dc:creator>mmitchell</dc:creator>
  <cp:lastModifiedBy>Melissa G. Mitchell</cp:lastModifiedBy>
  <cp:revision>530</cp:revision>
  <dcterms:created xsi:type="dcterms:W3CDTF">2011-03-25T14:00:25Z</dcterms:created>
  <dcterms:modified xsi:type="dcterms:W3CDTF">2012-05-30T21:03:16Z</dcterms:modified>
</cp:coreProperties>
</file>