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4" r:id="rId3"/>
    <p:sldId id="273" r:id="rId4"/>
    <p:sldId id="258" r:id="rId5"/>
    <p:sldId id="259" r:id="rId6"/>
    <p:sldId id="265" r:id="rId7"/>
    <p:sldId id="267" r:id="rId8"/>
    <p:sldId id="268" r:id="rId9"/>
    <p:sldId id="272" r:id="rId10"/>
    <p:sldId id="264" r:id="rId11"/>
    <p:sldId id="270" r:id="rId12"/>
    <p:sldId id="266" r:id="rId13"/>
    <p:sldId id="269" r:id="rId14"/>
    <p:sldId id="27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58" autoAdjust="0"/>
  </p:normalViewPr>
  <p:slideViewPr>
    <p:cSldViewPr>
      <p:cViewPr varScale="1">
        <p:scale>
          <a:sx n="59" d="100"/>
          <a:sy n="59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BE8CA-BA75-4321-9F97-9BEBF74516B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FEE79A-708B-4D6E-A037-C7FC1786AE12}">
      <dgm:prSet phldrT="[Text]"/>
      <dgm:spPr/>
      <dgm:t>
        <a:bodyPr/>
        <a:lstStyle/>
        <a:p>
          <a:r>
            <a:rPr lang="en-US" dirty="0" smtClean="0"/>
            <a:t>Emergency Management</a:t>
          </a:r>
          <a:endParaRPr lang="en-US" dirty="0"/>
        </a:p>
      </dgm:t>
    </dgm:pt>
    <dgm:pt modelId="{8E60CFC4-069A-4B1C-9E62-FBE31540492D}" type="parTrans" cxnId="{8837862E-31C1-454A-BA9D-AA520A70229F}">
      <dgm:prSet/>
      <dgm:spPr/>
      <dgm:t>
        <a:bodyPr/>
        <a:lstStyle/>
        <a:p>
          <a:endParaRPr lang="en-US"/>
        </a:p>
      </dgm:t>
    </dgm:pt>
    <dgm:pt modelId="{EF2DEC5F-7FD9-4660-856A-086F3EB38FDF}" type="sibTrans" cxnId="{8837862E-31C1-454A-BA9D-AA520A70229F}">
      <dgm:prSet/>
      <dgm:spPr/>
      <dgm:t>
        <a:bodyPr/>
        <a:lstStyle/>
        <a:p>
          <a:endParaRPr lang="en-US"/>
        </a:p>
      </dgm:t>
    </dgm:pt>
    <dgm:pt modelId="{399936A6-AECE-4722-A476-FF45266FD558}">
      <dgm:prSet phldrT="[Text]"/>
      <dgm:spPr/>
      <dgm:t>
        <a:bodyPr/>
        <a:lstStyle/>
        <a:p>
          <a:r>
            <a:rPr lang="en-US" dirty="0" smtClean="0"/>
            <a:t>This Module provides an introduction to:</a:t>
          </a:r>
          <a:endParaRPr lang="en-US" dirty="0"/>
        </a:p>
      </dgm:t>
    </dgm:pt>
    <dgm:pt modelId="{52CAE8CE-7954-41CA-8BC0-A9EC97F7599D}" type="parTrans" cxnId="{9E405FA0-1B47-4EDE-A13B-329968ECFF26}">
      <dgm:prSet/>
      <dgm:spPr/>
      <dgm:t>
        <a:bodyPr/>
        <a:lstStyle/>
        <a:p>
          <a:endParaRPr lang="en-US"/>
        </a:p>
      </dgm:t>
    </dgm:pt>
    <dgm:pt modelId="{AA945B16-17C4-43B2-B52A-A32C77662921}" type="sibTrans" cxnId="{9E405FA0-1B47-4EDE-A13B-329968ECFF26}">
      <dgm:prSet/>
      <dgm:spPr/>
      <dgm:t>
        <a:bodyPr/>
        <a:lstStyle/>
        <a:p>
          <a:endParaRPr lang="en-US"/>
        </a:p>
      </dgm:t>
    </dgm:pt>
    <dgm:pt modelId="{DFAB3A02-98B1-4CF2-8066-59C7CF370648}">
      <dgm:prSet phldrT="[Text]"/>
      <dgm:spPr/>
      <dgm:t>
        <a:bodyPr/>
        <a:lstStyle/>
        <a:p>
          <a:r>
            <a:rPr lang="en-US" dirty="0" smtClean="0"/>
            <a:t>Preparedness</a:t>
          </a:r>
          <a:endParaRPr lang="en-US" dirty="0"/>
        </a:p>
      </dgm:t>
    </dgm:pt>
    <dgm:pt modelId="{0C849A88-736E-4440-80F2-C5B3E326CFBF}" type="parTrans" cxnId="{FEC7AA4A-9374-4F54-BACB-2C8631200EC8}">
      <dgm:prSet/>
      <dgm:spPr/>
      <dgm:t>
        <a:bodyPr/>
        <a:lstStyle/>
        <a:p>
          <a:endParaRPr lang="en-US"/>
        </a:p>
      </dgm:t>
    </dgm:pt>
    <dgm:pt modelId="{72F16C97-2866-4F44-9A03-75F0D296CE4D}" type="sibTrans" cxnId="{FEC7AA4A-9374-4F54-BACB-2C8631200EC8}">
      <dgm:prSet/>
      <dgm:spPr/>
      <dgm:t>
        <a:bodyPr/>
        <a:lstStyle/>
        <a:p>
          <a:endParaRPr lang="en-US"/>
        </a:p>
      </dgm:t>
    </dgm:pt>
    <dgm:pt modelId="{B0084A55-8837-43EB-BBFA-25D2A2975C7F}">
      <dgm:prSet phldrT="[Text]"/>
      <dgm:spPr/>
      <dgm:t>
        <a:bodyPr/>
        <a:lstStyle/>
        <a:p>
          <a:r>
            <a:rPr lang="en-US" dirty="0" smtClean="0"/>
            <a:t>This Module uses an extreme weather scenario to illustrate :</a:t>
          </a:r>
          <a:endParaRPr lang="en-US" dirty="0"/>
        </a:p>
      </dgm:t>
    </dgm:pt>
    <dgm:pt modelId="{0D5C086C-104C-4711-9B48-661D2FCC9572}" type="parTrans" cxnId="{7321C393-D46B-4A21-B2D4-D60DA8B67AF3}">
      <dgm:prSet/>
      <dgm:spPr/>
      <dgm:t>
        <a:bodyPr/>
        <a:lstStyle/>
        <a:p>
          <a:endParaRPr lang="en-US"/>
        </a:p>
      </dgm:t>
    </dgm:pt>
    <dgm:pt modelId="{962C3123-2470-4A2C-A33B-4144E1C3A0F3}" type="sibTrans" cxnId="{7321C393-D46B-4A21-B2D4-D60DA8B67AF3}">
      <dgm:prSet/>
      <dgm:spPr/>
      <dgm:t>
        <a:bodyPr/>
        <a:lstStyle/>
        <a:p>
          <a:endParaRPr lang="en-US"/>
        </a:p>
      </dgm:t>
    </dgm:pt>
    <dgm:pt modelId="{0C9FE74F-6BF6-4741-BA36-6427A16E1316}">
      <dgm:prSet phldrT="[Text]"/>
      <dgm:spPr/>
      <dgm:t>
        <a:bodyPr/>
        <a:lstStyle/>
        <a:p>
          <a:r>
            <a:rPr lang="en-US" dirty="0" smtClean="0"/>
            <a:t>Response</a:t>
          </a:r>
          <a:endParaRPr lang="en-US" dirty="0"/>
        </a:p>
      </dgm:t>
    </dgm:pt>
    <dgm:pt modelId="{289C7813-6FB2-4EFC-8236-C6908557DA3F}" type="parTrans" cxnId="{681A60A7-EBBA-45B0-9FA8-9C37DAFC7817}">
      <dgm:prSet/>
      <dgm:spPr/>
      <dgm:t>
        <a:bodyPr/>
        <a:lstStyle/>
        <a:p>
          <a:endParaRPr lang="en-US"/>
        </a:p>
      </dgm:t>
    </dgm:pt>
    <dgm:pt modelId="{7C964DB8-70A0-4D02-A34D-8AE2246F4D97}" type="sibTrans" cxnId="{681A60A7-EBBA-45B0-9FA8-9C37DAFC7817}">
      <dgm:prSet/>
      <dgm:spPr/>
      <dgm:t>
        <a:bodyPr/>
        <a:lstStyle/>
        <a:p>
          <a:endParaRPr lang="en-US"/>
        </a:p>
      </dgm:t>
    </dgm:pt>
    <dgm:pt modelId="{6D0F3D31-7F07-4F27-92F1-15DE8141C1F4}">
      <dgm:prSet phldrT="[Text]"/>
      <dgm:spPr/>
      <dgm:t>
        <a:bodyPr/>
        <a:lstStyle/>
        <a:p>
          <a:r>
            <a:rPr lang="en-US" dirty="0" smtClean="0"/>
            <a:t>This Module invites learners to:</a:t>
          </a:r>
          <a:endParaRPr lang="en-US" dirty="0"/>
        </a:p>
      </dgm:t>
    </dgm:pt>
    <dgm:pt modelId="{CAC610FC-B9BE-4A3A-8E9C-33A2B7E9C65C}" type="parTrans" cxnId="{3208AA5E-7CAE-466E-9295-DEACA7912276}">
      <dgm:prSet/>
      <dgm:spPr/>
      <dgm:t>
        <a:bodyPr/>
        <a:lstStyle/>
        <a:p>
          <a:endParaRPr lang="en-US"/>
        </a:p>
      </dgm:t>
    </dgm:pt>
    <dgm:pt modelId="{F03BA279-73D3-48EC-8B64-09AA4F79998C}" type="sibTrans" cxnId="{3208AA5E-7CAE-466E-9295-DEACA7912276}">
      <dgm:prSet/>
      <dgm:spPr/>
      <dgm:t>
        <a:bodyPr/>
        <a:lstStyle/>
        <a:p>
          <a:endParaRPr lang="en-US"/>
        </a:p>
      </dgm:t>
    </dgm:pt>
    <dgm:pt modelId="{806DACF2-2237-45DC-B3C0-92DCE96152C2}">
      <dgm:prSet/>
      <dgm:spPr/>
      <dgm:t>
        <a:bodyPr/>
        <a:lstStyle/>
        <a:p>
          <a:r>
            <a:rPr lang="en-US" dirty="0" smtClean="0"/>
            <a:t>Recovery and Mitigation</a:t>
          </a:r>
          <a:endParaRPr lang="en-US" dirty="0"/>
        </a:p>
      </dgm:t>
    </dgm:pt>
    <dgm:pt modelId="{68521648-2EBD-40B1-9B16-8B19330E14A1}" type="parTrans" cxnId="{EA360950-23A3-4FD7-8C22-B269C3F7DADC}">
      <dgm:prSet/>
      <dgm:spPr/>
      <dgm:t>
        <a:bodyPr/>
        <a:lstStyle/>
        <a:p>
          <a:endParaRPr lang="en-US"/>
        </a:p>
      </dgm:t>
    </dgm:pt>
    <dgm:pt modelId="{0BBAC425-50D3-4561-A0D3-2E38879B6B06}" type="sibTrans" cxnId="{EA360950-23A3-4FD7-8C22-B269C3F7DADC}">
      <dgm:prSet/>
      <dgm:spPr/>
      <dgm:t>
        <a:bodyPr/>
        <a:lstStyle/>
        <a:p>
          <a:endParaRPr lang="en-US"/>
        </a:p>
      </dgm:t>
    </dgm:pt>
    <dgm:pt modelId="{79751401-784A-4192-966F-7AC6FE6B365F}">
      <dgm:prSet/>
      <dgm:spPr/>
      <dgm:t>
        <a:bodyPr/>
        <a:lstStyle/>
        <a:p>
          <a:r>
            <a:rPr lang="en-US" dirty="0" smtClean="0"/>
            <a:t>In this Module learners:</a:t>
          </a:r>
          <a:endParaRPr lang="en-US" dirty="0"/>
        </a:p>
      </dgm:t>
    </dgm:pt>
    <dgm:pt modelId="{91549A04-A473-4F43-B054-BE3A16D5E00D}" type="parTrans" cxnId="{69ABF84F-D763-4F5D-82C3-BCAB16FC410C}">
      <dgm:prSet/>
      <dgm:spPr/>
      <dgm:t>
        <a:bodyPr/>
        <a:lstStyle/>
        <a:p>
          <a:endParaRPr lang="en-US"/>
        </a:p>
      </dgm:t>
    </dgm:pt>
    <dgm:pt modelId="{D833A34F-48B9-4851-BD1C-6F643C84BF22}" type="sibTrans" cxnId="{69ABF84F-D763-4F5D-82C3-BCAB16FC410C}">
      <dgm:prSet/>
      <dgm:spPr/>
      <dgm:t>
        <a:bodyPr/>
        <a:lstStyle/>
        <a:p>
          <a:endParaRPr lang="en-US"/>
        </a:p>
      </dgm:t>
    </dgm:pt>
    <dgm:pt modelId="{EFD8BE63-38AC-4DF3-AC22-3C32E8595862}">
      <dgm:prSet phldrT="[Text]"/>
      <dgm:spPr/>
      <dgm:t>
        <a:bodyPr/>
        <a:lstStyle/>
        <a:p>
          <a:r>
            <a:rPr lang="en-US" dirty="0" smtClean="0"/>
            <a:t>The vulnerability of older people who are frail and those who have dementia in disasters;</a:t>
          </a:r>
          <a:endParaRPr lang="en-US" dirty="0"/>
        </a:p>
      </dgm:t>
    </dgm:pt>
    <dgm:pt modelId="{451BE05B-2A64-46AD-A664-F1FB5C0EA946}" type="parTrans" cxnId="{E0D9277D-7063-4423-A78F-A7AFC6EF011D}">
      <dgm:prSet/>
      <dgm:spPr/>
      <dgm:t>
        <a:bodyPr/>
        <a:lstStyle/>
        <a:p>
          <a:endParaRPr lang="en-US"/>
        </a:p>
      </dgm:t>
    </dgm:pt>
    <dgm:pt modelId="{232C228C-BAE9-421B-A812-8EBC38EE2C03}" type="sibTrans" cxnId="{E0D9277D-7063-4423-A78F-A7AFC6EF011D}">
      <dgm:prSet/>
      <dgm:spPr/>
      <dgm:t>
        <a:bodyPr/>
        <a:lstStyle/>
        <a:p>
          <a:endParaRPr lang="en-US"/>
        </a:p>
      </dgm:t>
    </dgm:pt>
    <dgm:pt modelId="{2A6E2D9D-E5AD-475E-AEEE-EC7739F5ABEE}">
      <dgm:prSet phldrT="[Text]"/>
      <dgm:spPr/>
      <dgm:t>
        <a:bodyPr/>
        <a:lstStyle/>
        <a:p>
          <a:r>
            <a:rPr lang="en-US" dirty="0" smtClean="0"/>
            <a:t>The components of the emergency management cycle.</a:t>
          </a:r>
          <a:endParaRPr lang="en-US" dirty="0"/>
        </a:p>
      </dgm:t>
    </dgm:pt>
    <dgm:pt modelId="{61E457CD-49D1-4CF2-A8DB-73E19F844601}" type="parTrans" cxnId="{29AEE38B-710B-44F2-A818-ACBBE3285B2A}">
      <dgm:prSet/>
      <dgm:spPr/>
      <dgm:t>
        <a:bodyPr/>
        <a:lstStyle/>
        <a:p>
          <a:endParaRPr lang="en-US"/>
        </a:p>
      </dgm:t>
    </dgm:pt>
    <dgm:pt modelId="{FEAC2495-16EA-4EBE-810B-581C1CF25D73}" type="sibTrans" cxnId="{29AEE38B-710B-44F2-A818-ACBBE3285B2A}">
      <dgm:prSet/>
      <dgm:spPr/>
      <dgm:t>
        <a:bodyPr/>
        <a:lstStyle/>
        <a:p>
          <a:endParaRPr lang="en-US"/>
        </a:p>
      </dgm:t>
    </dgm:pt>
    <dgm:pt modelId="{126D241F-08CD-4E7F-8E06-3E1D611AB6FC}">
      <dgm:prSet phldrT="[Text]"/>
      <dgm:spPr/>
      <dgm:t>
        <a:bodyPr/>
        <a:lstStyle/>
        <a:p>
          <a:r>
            <a:rPr lang="en-US" dirty="0" smtClean="0"/>
            <a:t>What can happen when a health care provider doesn’t pay attention to emergency preparedness;</a:t>
          </a:r>
          <a:endParaRPr lang="en-US" dirty="0"/>
        </a:p>
      </dgm:t>
    </dgm:pt>
    <dgm:pt modelId="{128E69BB-1646-4BCA-BDC3-582487619E41}" type="parTrans" cxnId="{F216AB2B-1B09-4301-BA75-5480BA000499}">
      <dgm:prSet/>
      <dgm:spPr/>
      <dgm:t>
        <a:bodyPr/>
        <a:lstStyle/>
        <a:p>
          <a:endParaRPr lang="en-US"/>
        </a:p>
      </dgm:t>
    </dgm:pt>
    <dgm:pt modelId="{EFF3C3F4-A1B6-4441-96CA-DFA5D6E027C1}" type="sibTrans" cxnId="{F216AB2B-1B09-4301-BA75-5480BA000499}">
      <dgm:prSet/>
      <dgm:spPr/>
      <dgm:t>
        <a:bodyPr/>
        <a:lstStyle/>
        <a:p>
          <a:endParaRPr lang="en-US"/>
        </a:p>
      </dgm:t>
    </dgm:pt>
    <dgm:pt modelId="{32BC9640-53D6-46FF-8CDA-401A0CAC781B}">
      <dgm:prSet phldrT="[Text]"/>
      <dgm:spPr/>
      <dgm:t>
        <a:bodyPr/>
        <a:lstStyle/>
        <a:p>
          <a:r>
            <a:rPr lang="en-US" dirty="0" smtClean="0"/>
            <a:t>How to help clients and their caregivers prepare for an emergency.</a:t>
          </a:r>
          <a:endParaRPr lang="en-US" dirty="0"/>
        </a:p>
      </dgm:t>
    </dgm:pt>
    <dgm:pt modelId="{2719DCD7-E419-44B4-AB48-396B9D88B9FC}" type="parTrans" cxnId="{C271DE26-9DCC-49DA-AACE-7326A8DF1C1B}">
      <dgm:prSet/>
      <dgm:spPr/>
      <dgm:t>
        <a:bodyPr/>
        <a:lstStyle/>
        <a:p>
          <a:endParaRPr lang="en-US"/>
        </a:p>
      </dgm:t>
    </dgm:pt>
    <dgm:pt modelId="{BA59409D-EE6E-4610-99AF-58A90E60420F}" type="sibTrans" cxnId="{C271DE26-9DCC-49DA-AACE-7326A8DF1C1B}">
      <dgm:prSet/>
      <dgm:spPr/>
      <dgm:t>
        <a:bodyPr/>
        <a:lstStyle/>
        <a:p>
          <a:endParaRPr lang="en-US"/>
        </a:p>
      </dgm:t>
    </dgm:pt>
    <dgm:pt modelId="{A77898B7-DD5C-47F8-9010-F92E49C58EF4}">
      <dgm:prSet phldrT="[Text]"/>
      <dgm:spPr/>
      <dgm:t>
        <a:bodyPr/>
        <a:lstStyle/>
        <a:p>
          <a:r>
            <a:rPr lang="en-US" dirty="0" smtClean="0"/>
            <a:t>Reflect on how health care providers can contribute to the response component of the emergency management cycle;</a:t>
          </a:r>
          <a:endParaRPr lang="en-US" dirty="0"/>
        </a:p>
      </dgm:t>
    </dgm:pt>
    <dgm:pt modelId="{8D610939-FBC5-4739-A8F4-CA6963268B61}" type="parTrans" cxnId="{95323B1A-8A0E-41B8-B60D-C23E9C8D4E77}">
      <dgm:prSet/>
      <dgm:spPr/>
      <dgm:t>
        <a:bodyPr/>
        <a:lstStyle/>
        <a:p>
          <a:endParaRPr lang="en-US"/>
        </a:p>
      </dgm:t>
    </dgm:pt>
    <dgm:pt modelId="{A8E60043-41D5-406C-A661-11794A435DDA}" type="sibTrans" cxnId="{95323B1A-8A0E-41B8-B60D-C23E9C8D4E77}">
      <dgm:prSet/>
      <dgm:spPr/>
      <dgm:t>
        <a:bodyPr/>
        <a:lstStyle/>
        <a:p>
          <a:endParaRPr lang="en-US"/>
        </a:p>
      </dgm:t>
    </dgm:pt>
    <dgm:pt modelId="{5EFF7718-B08C-4CBD-8A83-A3990EB07F42}">
      <dgm:prSet phldrT="[Text]"/>
      <dgm:spPr/>
      <dgm:t>
        <a:bodyPr/>
        <a:lstStyle/>
        <a:p>
          <a:r>
            <a:rPr lang="en-US" dirty="0" smtClean="0"/>
            <a:t>Become aware of two best practices – Psychological First Aid and the </a:t>
          </a:r>
          <a:r>
            <a:rPr lang="en-US" dirty="0" err="1" smtClean="0"/>
            <a:t>SWiFT</a:t>
          </a:r>
          <a:r>
            <a:rPr lang="en-US" dirty="0" smtClean="0"/>
            <a:t> triage tool.</a:t>
          </a:r>
          <a:endParaRPr lang="en-US" dirty="0"/>
        </a:p>
      </dgm:t>
    </dgm:pt>
    <dgm:pt modelId="{B902409D-ECF1-464E-A4D9-F9252D521A38}" type="parTrans" cxnId="{319C4FE8-57F1-4F0B-B1DF-69D7894F8068}">
      <dgm:prSet/>
      <dgm:spPr/>
      <dgm:t>
        <a:bodyPr/>
        <a:lstStyle/>
        <a:p>
          <a:endParaRPr lang="en-US"/>
        </a:p>
      </dgm:t>
    </dgm:pt>
    <dgm:pt modelId="{FCE05E01-E406-414D-B32B-1E1070546204}" type="sibTrans" cxnId="{319C4FE8-57F1-4F0B-B1DF-69D7894F8068}">
      <dgm:prSet/>
      <dgm:spPr/>
      <dgm:t>
        <a:bodyPr/>
        <a:lstStyle/>
        <a:p>
          <a:endParaRPr lang="en-US"/>
        </a:p>
      </dgm:t>
    </dgm:pt>
    <dgm:pt modelId="{4B4595B5-2AD0-4607-88B6-A2924EB245DE}">
      <dgm:prSet/>
      <dgm:spPr/>
      <dgm:t>
        <a:bodyPr/>
        <a:lstStyle/>
        <a:p>
          <a:r>
            <a:rPr lang="en-US" dirty="0" smtClean="0"/>
            <a:t>Learn about the importance of addressing the recovery challenges of older adults;</a:t>
          </a:r>
          <a:endParaRPr lang="en-US" dirty="0"/>
        </a:p>
      </dgm:t>
    </dgm:pt>
    <dgm:pt modelId="{EF8A4019-7FEB-4863-90EB-7789C74BFE30}" type="parTrans" cxnId="{F726FA4B-0B2C-4F8C-B119-6DE9E1A1FA77}">
      <dgm:prSet/>
      <dgm:spPr/>
      <dgm:t>
        <a:bodyPr/>
        <a:lstStyle/>
        <a:p>
          <a:endParaRPr lang="en-US"/>
        </a:p>
      </dgm:t>
    </dgm:pt>
    <dgm:pt modelId="{F2D36CF6-DD9E-4B0F-9109-A4D3EF8F21CF}" type="sibTrans" cxnId="{F726FA4B-0B2C-4F8C-B119-6DE9E1A1FA77}">
      <dgm:prSet/>
      <dgm:spPr/>
      <dgm:t>
        <a:bodyPr/>
        <a:lstStyle/>
        <a:p>
          <a:endParaRPr lang="en-US"/>
        </a:p>
      </dgm:t>
    </dgm:pt>
    <dgm:pt modelId="{797E2452-3232-4503-8A1F-49C80B8052CC}">
      <dgm:prSet/>
      <dgm:spPr/>
      <dgm:t>
        <a:bodyPr/>
        <a:lstStyle/>
        <a:p>
          <a:r>
            <a:rPr lang="en-US" dirty="0" smtClean="0"/>
            <a:t>Reflect on how care providers can contribute to mitigation activities;</a:t>
          </a:r>
          <a:endParaRPr lang="en-US" dirty="0"/>
        </a:p>
      </dgm:t>
    </dgm:pt>
    <dgm:pt modelId="{C899EDEF-F389-46D5-A6DE-E3E392ED5B00}" type="parTrans" cxnId="{78A78A57-5854-4F84-BA31-825ECDBB0EF5}">
      <dgm:prSet/>
      <dgm:spPr/>
      <dgm:t>
        <a:bodyPr/>
        <a:lstStyle/>
        <a:p>
          <a:endParaRPr lang="en-US"/>
        </a:p>
      </dgm:t>
    </dgm:pt>
    <dgm:pt modelId="{A1D8A794-3BF8-418F-8A00-8836106899DE}" type="sibTrans" cxnId="{78A78A57-5854-4F84-BA31-825ECDBB0EF5}">
      <dgm:prSet/>
      <dgm:spPr/>
      <dgm:t>
        <a:bodyPr/>
        <a:lstStyle/>
        <a:p>
          <a:endParaRPr lang="en-US"/>
        </a:p>
      </dgm:t>
    </dgm:pt>
    <dgm:pt modelId="{002EDD47-806E-4C67-9EA2-1295141AAD52}">
      <dgm:prSet/>
      <dgm:spPr/>
      <dgm:t>
        <a:bodyPr/>
        <a:lstStyle/>
        <a:p>
          <a:r>
            <a:rPr lang="en-US" dirty="0" smtClean="0"/>
            <a:t>Are encouraged to complete an Emergency Management Action Plan.</a:t>
          </a:r>
          <a:endParaRPr lang="en-US" dirty="0"/>
        </a:p>
      </dgm:t>
    </dgm:pt>
    <dgm:pt modelId="{AC549DC7-3F54-4876-AC6D-F52152E07615}" type="parTrans" cxnId="{41E3DF9F-FD7C-46B6-8E27-088095CD8AE8}">
      <dgm:prSet/>
      <dgm:spPr/>
      <dgm:t>
        <a:bodyPr/>
        <a:lstStyle/>
        <a:p>
          <a:endParaRPr lang="en-US"/>
        </a:p>
      </dgm:t>
    </dgm:pt>
    <dgm:pt modelId="{9E521637-7D46-4AFF-9D7E-DF81233D2AD4}" type="sibTrans" cxnId="{41E3DF9F-FD7C-46B6-8E27-088095CD8AE8}">
      <dgm:prSet/>
      <dgm:spPr/>
      <dgm:t>
        <a:bodyPr/>
        <a:lstStyle/>
        <a:p>
          <a:endParaRPr lang="en-US"/>
        </a:p>
      </dgm:t>
    </dgm:pt>
    <dgm:pt modelId="{90173E72-2F9D-41D0-9B1C-B79E2B6AD35C}" type="pres">
      <dgm:prSet presAssocID="{4BCBE8CA-BA75-4321-9F97-9BEBF74516B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907C759-F5E0-4B8D-89AA-0B58519408DD}" type="pres">
      <dgm:prSet presAssocID="{68FEE79A-708B-4D6E-A037-C7FC1786AE12}" presName="parentText1" presStyleLbl="node1" presStyleIdx="0" presStyleCnt="4" custLinFactNeighborX="-93" custLinFactNeighborY="92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5F825-5779-4BA0-A13F-7784E5B61217}" type="pres">
      <dgm:prSet presAssocID="{68FEE79A-708B-4D6E-A037-C7FC1786AE12}" presName="childText1" presStyleLbl="solidAlignAcc1" presStyleIdx="0" presStyleCnt="4" custLinFactNeighborX="2197" custLinFactNeighborY="-9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EBB4F-DD57-4254-8851-A6CB5C29F719}" type="pres">
      <dgm:prSet presAssocID="{DFAB3A02-98B1-4CF2-8066-59C7CF370648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338CE-E4E6-4ECB-8855-723DF8341B38}" type="pres">
      <dgm:prSet presAssocID="{DFAB3A02-98B1-4CF2-8066-59C7CF370648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9731E-55F3-4429-A6A4-179501B60853}" type="pres">
      <dgm:prSet presAssocID="{0C9FE74F-6BF6-4741-BA36-6427A16E1316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71DE6-F921-4A83-924C-DFF53D986CC7}" type="pres">
      <dgm:prSet presAssocID="{0C9FE74F-6BF6-4741-BA36-6427A16E1316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A3BF4-28F6-4C6F-8447-8DBD75431C12}" type="pres">
      <dgm:prSet presAssocID="{806DACF2-2237-45DC-B3C0-92DCE96152C2}" presName="parentText4" presStyleLbl="node1" presStyleIdx="3" presStyleCnt="4" custScaleX="10087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CB5BE-AB41-4F81-B7BD-31C70BDCC6AC}" type="pres">
      <dgm:prSet presAssocID="{806DACF2-2237-45DC-B3C0-92DCE96152C2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37862E-31C1-454A-BA9D-AA520A70229F}" srcId="{4BCBE8CA-BA75-4321-9F97-9BEBF74516BB}" destId="{68FEE79A-708B-4D6E-A037-C7FC1786AE12}" srcOrd="0" destOrd="0" parTransId="{8E60CFC4-069A-4B1C-9E62-FBE31540492D}" sibTransId="{EF2DEC5F-7FD9-4660-856A-086F3EB38FDF}"/>
    <dgm:cxn modelId="{2063229E-65CD-4205-A789-2F8D523BB768}" type="presOf" srcId="{A77898B7-DD5C-47F8-9010-F92E49C58EF4}" destId="{D8B71DE6-F921-4A83-924C-DFF53D986CC7}" srcOrd="0" destOrd="1" presId="urn:microsoft.com/office/officeart/2009/3/layout/IncreasingArrowsProcess"/>
    <dgm:cxn modelId="{95323B1A-8A0E-41B8-B60D-C23E9C8D4E77}" srcId="{6D0F3D31-7F07-4F27-92F1-15DE8141C1F4}" destId="{A77898B7-DD5C-47F8-9010-F92E49C58EF4}" srcOrd="0" destOrd="0" parTransId="{8D610939-FBC5-4739-A8F4-CA6963268B61}" sibTransId="{A8E60043-41D5-406C-A661-11794A435DDA}"/>
    <dgm:cxn modelId="{014B79DA-C808-4FB4-9716-65051EA95A57}" type="presOf" srcId="{DFAB3A02-98B1-4CF2-8066-59C7CF370648}" destId="{FF4EBB4F-DD57-4254-8851-A6CB5C29F719}" srcOrd="0" destOrd="0" presId="urn:microsoft.com/office/officeart/2009/3/layout/IncreasingArrowsProcess"/>
    <dgm:cxn modelId="{29AEE38B-710B-44F2-A818-ACBBE3285B2A}" srcId="{399936A6-AECE-4722-A476-FF45266FD558}" destId="{2A6E2D9D-E5AD-475E-AEEE-EC7739F5ABEE}" srcOrd="1" destOrd="0" parTransId="{61E457CD-49D1-4CF2-A8DB-73E19F844601}" sibTransId="{FEAC2495-16EA-4EBE-810B-581C1CF25D73}"/>
    <dgm:cxn modelId="{EA360950-23A3-4FD7-8C22-B269C3F7DADC}" srcId="{4BCBE8CA-BA75-4321-9F97-9BEBF74516BB}" destId="{806DACF2-2237-45DC-B3C0-92DCE96152C2}" srcOrd="3" destOrd="0" parTransId="{68521648-2EBD-40B1-9B16-8B19330E14A1}" sibTransId="{0BBAC425-50D3-4561-A0D3-2E38879B6B06}"/>
    <dgm:cxn modelId="{C69E8B6D-CC8E-4C06-AEAF-C1E1567DA3C6}" type="presOf" srcId="{4B4595B5-2AD0-4607-88B6-A2924EB245DE}" destId="{8AECB5BE-AB41-4F81-B7BD-31C70BDCC6AC}" srcOrd="0" destOrd="1" presId="urn:microsoft.com/office/officeart/2009/3/layout/IncreasingArrowsProcess"/>
    <dgm:cxn modelId="{E56F1B67-EB45-491C-9196-F4022B75C181}" type="presOf" srcId="{32BC9640-53D6-46FF-8CDA-401A0CAC781B}" destId="{96A338CE-E4E6-4ECB-8855-723DF8341B38}" srcOrd="0" destOrd="2" presId="urn:microsoft.com/office/officeart/2009/3/layout/IncreasingArrowsProcess"/>
    <dgm:cxn modelId="{C9E27C5F-90A1-4B7E-A739-14251ECA90AF}" type="presOf" srcId="{6D0F3D31-7F07-4F27-92F1-15DE8141C1F4}" destId="{D8B71DE6-F921-4A83-924C-DFF53D986CC7}" srcOrd="0" destOrd="0" presId="urn:microsoft.com/office/officeart/2009/3/layout/IncreasingArrowsProcess"/>
    <dgm:cxn modelId="{E0D9277D-7063-4423-A78F-A7AFC6EF011D}" srcId="{399936A6-AECE-4722-A476-FF45266FD558}" destId="{EFD8BE63-38AC-4DF3-AC22-3C32E8595862}" srcOrd="0" destOrd="0" parTransId="{451BE05B-2A64-46AD-A664-F1FB5C0EA946}" sibTransId="{232C228C-BAE9-421B-A812-8EBC38EE2C03}"/>
    <dgm:cxn modelId="{41E3DF9F-FD7C-46B6-8E27-088095CD8AE8}" srcId="{79751401-784A-4192-966F-7AC6FE6B365F}" destId="{002EDD47-806E-4C67-9EA2-1295141AAD52}" srcOrd="2" destOrd="0" parTransId="{AC549DC7-3F54-4876-AC6D-F52152E07615}" sibTransId="{9E521637-7D46-4AFF-9D7E-DF81233D2AD4}"/>
    <dgm:cxn modelId="{C271DE26-9DCC-49DA-AACE-7326A8DF1C1B}" srcId="{B0084A55-8837-43EB-BBFA-25D2A2975C7F}" destId="{32BC9640-53D6-46FF-8CDA-401A0CAC781B}" srcOrd="1" destOrd="0" parTransId="{2719DCD7-E419-44B4-AB48-396B9D88B9FC}" sibTransId="{BA59409D-EE6E-4610-99AF-58A90E60420F}"/>
    <dgm:cxn modelId="{3E698CCD-1086-4A03-BFB4-E32DD1C2DC39}" type="presOf" srcId="{126D241F-08CD-4E7F-8E06-3E1D611AB6FC}" destId="{96A338CE-E4E6-4ECB-8855-723DF8341B38}" srcOrd="0" destOrd="1" presId="urn:microsoft.com/office/officeart/2009/3/layout/IncreasingArrowsProcess"/>
    <dgm:cxn modelId="{BBCB9009-010C-4DE3-9C76-19B4BC083E65}" type="presOf" srcId="{2A6E2D9D-E5AD-475E-AEEE-EC7739F5ABEE}" destId="{6445F825-5779-4BA0-A13F-7784E5B61217}" srcOrd="0" destOrd="2" presId="urn:microsoft.com/office/officeart/2009/3/layout/IncreasingArrowsProcess"/>
    <dgm:cxn modelId="{69ABF84F-D763-4F5D-82C3-BCAB16FC410C}" srcId="{806DACF2-2237-45DC-B3C0-92DCE96152C2}" destId="{79751401-784A-4192-966F-7AC6FE6B365F}" srcOrd="0" destOrd="0" parTransId="{91549A04-A473-4F43-B054-BE3A16D5E00D}" sibTransId="{D833A34F-48B9-4851-BD1C-6F643C84BF22}"/>
    <dgm:cxn modelId="{681A60A7-EBBA-45B0-9FA8-9C37DAFC7817}" srcId="{4BCBE8CA-BA75-4321-9F97-9BEBF74516BB}" destId="{0C9FE74F-6BF6-4741-BA36-6427A16E1316}" srcOrd="2" destOrd="0" parTransId="{289C7813-6FB2-4EFC-8236-C6908557DA3F}" sibTransId="{7C964DB8-70A0-4D02-A34D-8AE2246F4D97}"/>
    <dgm:cxn modelId="{074FE815-465E-454F-9A9E-D7AABB193E14}" type="presOf" srcId="{79751401-784A-4192-966F-7AC6FE6B365F}" destId="{8AECB5BE-AB41-4F81-B7BD-31C70BDCC6AC}" srcOrd="0" destOrd="0" presId="urn:microsoft.com/office/officeart/2009/3/layout/IncreasingArrowsProcess"/>
    <dgm:cxn modelId="{7321C393-D46B-4A21-B2D4-D60DA8B67AF3}" srcId="{DFAB3A02-98B1-4CF2-8066-59C7CF370648}" destId="{B0084A55-8837-43EB-BBFA-25D2A2975C7F}" srcOrd="0" destOrd="0" parTransId="{0D5C086C-104C-4711-9B48-661D2FCC9572}" sibTransId="{962C3123-2470-4A2C-A33B-4144E1C3A0F3}"/>
    <dgm:cxn modelId="{411458A1-EE9F-444C-89FF-34BE7C1D09BF}" type="presOf" srcId="{B0084A55-8837-43EB-BBFA-25D2A2975C7F}" destId="{96A338CE-E4E6-4ECB-8855-723DF8341B38}" srcOrd="0" destOrd="0" presId="urn:microsoft.com/office/officeart/2009/3/layout/IncreasingArrowsProcess"/>
    <dgm:cxn modelId="{319C4FE8-57F1-4F0B-B1DF-69D7894F8068}" srcId="{6D0F3D31-7F07-4F27-92F1-15DE8141C1F4}" destId="{5EFF7718-B08C-4CBD-8A83-A3990EB07F42}" srcOrd="1" destOrd="0" parTransId="{B902409D-ECF1-464E-A4D9-F9252D521A38}" sibTransId="{FCE05E01-E406-414D-B32B-1E1070546204}"/>
    <dgm:cxn modelId="{E656B5A2-484C-4472-95F3-0BDED2796B6A}" type="presOf" srcId="{EFD8BE63-38AC-4DF3-AC22-3C32E8595862}" destId="{6445F825-5779-4BA0-A13F-7784E5B61217}" srcOrd="0" destOrd="1" presId="urn:microsoft.com/office/officeart/2009/3/layout/IncreasingArrowsProcess"/>
    <dgm:cxn modelId="{5AEFDBFE-AA94-4109-8C50-0ECAAD22089D}" type="presOf" srcId="{4BCBE8CA-BA75-4321-9F97-9BEBF74516BB}" destId="{90173E72-2F9D-41D0-9B1C-B79E2B6AD35C}" srcOrd="0" destOrd="0" presId="urn:microsoft.com/office/officeart/2009/3/layout/IncreasingArrowsProcess"/>
    <dgm:cxn modelId="{4D93D396-F206-4E55-8FD8-0FE7B079C1FF}" type="presOf" srcId="{399936A6-AECE-4722-A476-FF45266FD558}" destId="{6445F825-5779-4BA0-A13F-7784E5B61217}" srcOrd="0" destOrd="0" presId="urn:microsoft.com/office/officeart/2009/3/layout/IncreasingArrowsProcess"/>
    <dgm:cxn modelId="{FEC7AA4A-9374-4F54-BACB-2C8631200EC8}" srcId="{4BCBE8CA-BA75-4321-9F97-9BEBF74516BB}" destId="{DFAB3A02-98B1-4CF2-8066-59C7CF370648}" srcOrd="1" destOrd="0" parTransId="{0C849A88-736E-4440-80F2-C5B3E326CFBF}" sibTransId="{72F16C97-2866-4F44-9A03-75F0D296CE4D}"/>
    <dgm:cxn modelId="{3208AA5E-7CAE-466E-9295-DEACA7912276}" srcId="{0C9FE74F-6BF6-4741-BA36-6427A16E1316}" destId="{6D0F3D31-7F07-4F27-92F1-15DE8141C1F4}" srcOrd="0" destOrd="0" parTransId="{CAC610FC-B9BE-4A3A-8E9C-33A2B7E9C65C}" sibTransId="{F03BA279-73D3-48EC-8B64-09AA4F79998C}"/>
    <dgm:cxn modelId="{DA6E516E-1BCD-4F7E-86B4-4F0D00752710}" type="presOf" srcId="{797E2452-3232-4503-8A1F-49C80B8052CC}" destId="{8AECB5BE-AB41-4F81-B7BD-31C70BDCC6AC}" srcOrd="0" destOrd="2" presId="urn:microsoft.com/office/officeart/2009/3/layout/IncreasingArrowsProcess"/>
    <dgm:cxn modelId="{9E405FA0-1B47-4EDE-A13B-329968ECFF26}" srcId="{68FEE79A-708B-4D6E-A037-C7FC1786AE12}" destId="{399936A6-AECE-4722-A476-FF45266FD558}" srcOrd="0" destOrd="0" parTransId="{52CAE8CE-7954-41CA-8BC0-A9EC97F7599D}" sibTransId="{AA945B16-17C4-43B2-B52A-A32C77662921}"/>
    <dgm:cxn modelId="{E0F15CD4-4D49-414F-8286-AC5D3CA45691}" type="presOf" srcId="{0C9FE74F-6BF6-4741-BA36-6427A16E1316}" destId="{4329731E-55F3-4429-A6A4-179501B60853}" srcOrd="0" destOrd="0" presId="urn:microsoft.com/office/officeart/2009/3/layout/IncreasingArrowsProcess"/>
    <dgm:cxn modelId="{0D781F3E-7733-4A89-B542-CFD8C590CCA2}" type="presOf" srcId="{002EDD47-806E-4C67-9EA2-1295141AAD52}" destId="{8AECB5BE-AB41-4F81-B7BD-31C70BDCC6AC}" srcOrd="0" destOrd="3" presId="urn:microsoft.com/office/officeart/2009/3/layout/IncreasingArrowsProcess"/>
    <dgm:cxn modelId="{F216AB2B-1B09-4301-BA75-5480BA000499}" srcId="{B0084A55-8837-43EB-BBFA-25D2A2975C7F}" destId="{126D241F-08CD-4E7F-8E06-3E1D611AB6FC}" srcOrd="0" destOrd="0" parTransId="{128E69BB-1646-4BCA-BDC3-582487619E41}" sibTransId="{EFF3C3F4-A1B6-4441-96CA-DFA5D6E027C1}"/>
    <dgm:cxn modelId="{F726FA4B-0B2C-4F8C-B119-6DE9E1A1FA77}" srcId="{79751401-784A-4192-966F-7AC6FE6B365F}" destId="{4B4595B5-2AD0-4607-88B6-A2924EB245DE}" srcOrd="0" destOrd="0" parTransId="{EF8A4019-7FEB-4863-90EB-7789C74BFE30}" sibTransId="{F2D36CF6-DD9E-4B0F-9109-A4D3EF8F21CF}"/>
    <dgm:cxn modelId="{1338BBB0-0D5B-4C75-ACD3-94AD67F52D3A}" type="presOf" srcId="{68FEE79A-708B-4D6E-A037-C7FC1786AE12}" destId="{0907C759-F5E0-4B8D-89AA-0B58519408DD}" srcOrd="0" destOrd="0" presId="urn:microsoft.com/office/officeart/2009/3/layout/IncreasingArrowsProcess"/>
    <dgm:cxn modelId="{C781A3F0-6310-4436-8D2A-4BE4AB3C758C}" type="presOf" srcId="{806DACF2-2237-45DC-B3C0-92DCE96152C2}" destId="{02EA3BF4-28F6-4C6F-8447-8DBD75431C12}" srcOrd="0" destOrd="0" presId="urn:microsoft.com/office/officeart/2009/3/layout/IncreasingArrowsProcess"/>
    <dgm:cxn modelId="{78A78A57-5854-4F84-BA31-825ECDBB0EF5}" srcId="{79751401-784A-4192-966F-7AC6FE6B365F}" destId="{797E2452-3232-4503-8A1F-49C80B8052CC}" srcOrd="1" destOrd="0" parTransId="{C899EDEF-F389-46D5-A6DE-E3E392ED5B00}" sibTransId="{A1D8A794-3BF8-418F-8A00-8836106899DE}"/>
    <dgm:cxn modelId="{1626A3CB-6633-4216-B0EC-03AF9419D67E}" type="presOf" srcId="{5EFF7718-B08C-4CBD-8A83-A3990EB07F42}" destId="{D8B71DE6-F921-4A83-924C-DFF53D986CC7}" srcOrd="0" destOrd="2" presId="urn:microsoft.com/office/officeart/2009/3/layout/IncreasingArrowsProcess"/>
    <dgm:cxn modelId="{3823FD20-C75D-4B6E-9F0F-28306CBCD736}" type="presParOf" srcId="{90173E72-2F9D-41D0-9B1C-B79E2B6AD35C}" destId="{0907C759-F5E0-4B8D-89AA-0B58519408DD}" srcOrd="0" destOrd="0" presId="urn:microsoft.com/office/officeart/2009/3/layout/IncreasingArrowsProcess"/>
    <dgm:cxn modelId="{26E0729F-011A-4EDE-AC23-DBBD8269B6F8}" type="presParOf" srcId="{90173E72-2F9D-41D0-9B1C-B79E2B6AD35C}" destId="{6445F825-5779-4BA0-A13F-7784E5B61217}" srcOrd="1" destOrd="0" presId="urn:microsoft.com/office/officeart/2009/3/layout/IncreasingArrowsProcess"/>
    <dgm:cxn modelId="{9C6CEFD5-CDEB-4E6A-9EA6-DDBA8384C4CF}" type="presParOf" srcId="{90173E72-2F9D-41D0-9B1C-B79E2B6AD35C}" destId="{FF4EBB4F-DD57-4254-8851-A6CB5C29F719}" srcOrd="2" destOrd="0" presId="urn:microsoft.com/office/officeart/2009/3/layout/IncreasingArrowsProcess"/>
    <dgm:cxn modelId="{211B78E2-4E68-4664-8383-180843264F27}" type="presParOf" srcId="{90173E72-2F9D-41D0-9B1C-B79E2B6AD35C}" destId="{96A338CE-E4E6-4ECB-8855-723DF8341B38}" srcOrd="3" destOrd="0" presId="urn:microsoft.com/office/officeart/2009/3/layout/IncreasingArrowsProcess"/>
    <dgm:cxn modelId="{D3C01A76-0E91-403F-BE39-E922ECCC712E}" type="presParOf" srcId="{90173E72-2F9D-41D0-9B1C-B79E2B6AD35C}" destId="{4329731E-55F3-4429-A6A4-179501B60853}" srcOrd="4" destOrd="0" presId="urn:microsoft.com/office/officeart/2009/3/layout/IncreasingArrowsProcess"/>
    <dgm:cxn modelId="{0EA4F661-F1BB-4AA8-9CD2-16ADC48B7EB4}" type="presParOf" srcId="{90173E72-2F9D-41D0-9B1C-B79E2B6AD35C}" destId="{D8B71DE6-F921-4A83-924C-DFF53D986CC7}" srcOrd="5" destOrd="0" presId="urn:microsoft.com/office/officeart/2009/3/layout/IncreasingArrowsProcess"/>
    <dgm:cxn modelId="{8EEDB377-C634-4DB0-9D2A-9704955C7CE2}" type="presParOf" srcId="{90173E72-2F9D-41D0-9B1C-B79E2B6AD35C}" destId="{02EA3BF4-28F6-4C6F-8447-8DBD75431C12}" srcOrd="6" destOrd="0" presId="urn:microsoft.com/office/officeart/2009/3/layout/IncreasingArrowsProcess"/>
    <dgm:cxn modelId="{D5C4AFFE-9BCF-46DC-A924-10D5640CBC68}" type="presParOf" srcId="{90173E72-2F9D-41D0-9B1C-B79E2B6AD35C}" destId="{8AECB5BE-AB41-4F81-B7BD-31C70BDCC6AC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7D78CF-56CC-48D4-AE82-17DEEE8C9F5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15E88A-9F56-4647-8CC4-7A681D1F85DB}">
      <dgm:prSet phldrT="[Text]"/>
      <dgm:spPr/>
      <dgm:t>
        <a:bodyPr/>
        <a:lstStyle/>
        <a:p>
          <a:r>
            <a:rPr lang="en-US" dirty="0" smtClean="0"/>
            <a:t>Knowledge Synthesis</a:t>
          </a:r>
          <a:endParaRPr lang="en-US" dirty="0"/>
        </a:p>
      </dgm:t>
    </dgm:pt>
    <dgm:pt modelId="{FE107764-2DB0-4713-91B1-C26B94127F8F}" type="parTrans" cxnId="{C2F2D39A-0439-4E6C-8995-73CE195304AE}">
      <dgm:prSet/>
      <dgm:spPr/>
      <dgm:t>
        <a:bodyPr/>
        <a:lstStyle/>
        <a:p>
          <a:endParaRPr lang="en-US"/>
        </a:p>
      </dgm:t>
    </dgm:pt>
    <dgm:pt modelId="{B816FFAF-19A1-4FEE-8781-FC197656DBF3}" type="sibTrans" cxnId="{C2F2D39A-0439-4E6C-8995-73CE195304AE}">
      <dgm:prSet/>
      <dgm:spPr/>
      <dgm:t>
        <a:bodyPr/>
        <a:lstStyle/>
        <a:p>
          <a:endParaRPr lang="en-US"/>
        </a:p>
      </dgm:t>
    </dgm:pt>
    <dgm:pt modelId="{3CEDA8DD-87AD-42AA-B824-1EA343ADA297}">
      <dgm:prSet phldrT="[Text]"/>
      <dgm:spPr>
        <a:ln>
          <a:noFill/>
        </a:ln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The Seniors and Emergencies: International Working Group on Health Care Providers and Continuity of Health Services (IWGHP) sponsored by the Public Health Agency of Canada provided content expertise.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Content was formatted as a </a:t>
          </a:r>
          <a:r>
            <a:rPr lang="en-US" dirty="0" err="1" smtClean="0"/>
            <a:t>powerpoint</a:t>
          </a:r>
          <a:r>
            <a:rPr lang="en-US" dirty="0" smtClean="0"/>
            <a:t> presentation and piloted in an invited workshop in London, ON (N~50).</a:t>
          </a:r>
          <a:endParaRPr lang="en-US" dirty="0"/>
        </a:p>
      </dgm:t>
    </dgm:pt>
    <dgm:pt modelId="{E3084D0A-5936-406D-B470-C3C700BCFA4A}" type="parTrans" cxnId="{5B38F003-4193-445D-A5C9-1148AC9AD694}">
      <dgm:prSet/>
      <dgm:spPr/>
      <dgm:t>
        <a:bodyPr/>
        <a:lstStyle/>
        <a:p>
          <a:endParaRPr lang="en-US"/>
        </a:p>
      </dgm:t>
    </dgm:pt>
    <dgm:pt modelId="{3C0CAFDA-EE54-403B-A47B-3DDD6EFEC186}" type="sibTrans" cxnId="{5B38F003-4193-445D-A5C9-1148AC9AD694}">
      <dgm:prSet/>
      <dgm:spPr/>
      <dgm:t>
        <a:bodyPr/>
        <a:lstStyle/>
        <a:p>
          <a:endParaRPr lang="en-US"/>
        </a:p>
      </dgm:t>
    </dgm:pt>
    <dgm:pt modelId="{BBF7A841-2BEA-474C-A53B-5B963718D6BE}">
      <dgm:prSet phldrT="[Text]"/>
      <dgm:spPr/>
      <dgm:t>
        <a:bodyPr/>
        <a:lstStyle/>
        <a:p>
          <a:r>
            <a:rPr lang="en-US" dirty="0" smtClean="0"/>
            <a:t>E-learning Development</a:t>
          </a:r>
          <a:endParaRPr lang="en-US" dirty="0"/>
        </a:p>
      </dgm:t>
    </dgm:pt>
    <dgm:pt modelId="{8435A641-E52D-4309-A209-81E30E09386B}" type="parTrans" cxnId="{34416F1E-5A14-41EB-B16F-31011B3CC3E0}">
      <dgm:prSet/>
      <dgm:spPr/>
      <dgm:t>
        <a:bodyPr/>
        <a:lstStyle/>
        <a:p>
          <a:endParaRPr lang="en-US"/>
        </a:p>
      </dgm:t>
    </dgm:pt>
    <dgm:pt modelId="{2F42C23B-3606-4F6B-8086-F589531F66B9}" type="sibTrans" cxnId="{34416F1E-5A14-41EB-B16F-31011B3CC3E0}">
      <dgm:prSet/>
      <dgm:spPr/>
      <dgm:t>
        <a:bodyPr/>
        <a:lstStyle/>
        <a:p>
          <a:endParaRPr lang="en-US"/>
        </a:p>
      </dgm:t>
    </dgm:pt>
    <dgm:pt modelId="{FC4583EF-8D24-45FD-A402-2FA750693E0A}">
      <dgm:prSet phldrT="[Text]"/>
      <dgm:spPr>
        <a:ln>
          <a:noFill/>
        </a:ln>
      </dgm:spPr>
      <dgm:t>
        <a:bodyPr/>
        <a:lstStyle/>
        <a:p>
          <a:r>
            <a:rPr lang="en-US" dirty="0" smtClean="0"/>
            <a:t>Care providers and educators from across Canada (N=14) provided feedback on storyboards and the first version of the e-learning tool as it evolved from </a:t>
          </a:r>
          <a:r>
            <a:rPr lang="en-US" dirty="0" err="1" smtClean="0"/>
            <a:t>powerpoint</a:t>
          </a:r>
          <a:r>
            <a:rPr lang="en-US" dirty="0" smtClean="0"/>
            <a:t>  to e-learning modules.</a:t>
          </a:r>
        </a:p>
        <a:p>
          <a:r>
            <a:rPr lang="en-US" dirty="0" smtClean="0"/>
            <a:t>Two in-person pilots were conducted in each of Whitehorse, YK (N=33) and Chicoutimi, QC (N=17). </a:t>
          </a:r>
        </a:p>
        <a:p>
          <a:r>
            <a:rPr lang="en-US" dirty="0" smtClean="0"/>
            <a:t>An on-line pilot was conducted in South Vancouver Island, BC (N=13).</a:t>
          </a:r>
          <a:endParaRPr lang="en-US" dirty="0"/>
        </a:p>
      </dgm:t>
    </dgm:pt>
    <dgm:pt modelId="{49D2BE08-D807-4F97-9024-707129053E5B}" type="parTrans" cxnId="{E8DC27F3-4CAC-4BE5-8BEA-B9E45CD8210B}">
      <dgm:prSet/>
      <dgm:spPr/>
      <dgm:t>
        <a:bodyPr/>
        <a:lstStyle/>
        <a:p>
          <a:endParaRPr lang="en-US"/>
        </a:p>
      </dgm:t>
    </dgm:pt>
    <dgm:pt modelId="{288AD785-D153-4058-9785-38F6E4109A29}" type="sibTrans" cxnId="{E8DC27F3-4CAC-4BE5-8BEA-B9E45CD8210B}">
      <dgm:prSet/>
      <dgm:spPr/>
      <dgm:t>
        <a:bodyPr/>
        <a:lstStyle/>
        <a:p>
          <a:endParaRPr lang="en-US"/>
        </a:p>
      </dgm:t>
    </dgm:pt>
    <dgm:pt modelId="{9B6494FE-6FA2-41A4-8C7C-0AFABF41113B}">
      <dgm:prSet phldrT="[Text]"/>
      <dgm:spPr/>
      <dgm:t>
        <a:bodyPr/>
        <a:lstStyle/>
        <a:p>
          <a:r>
            <a:rPr lang="en-US" dirty="0" smtClean="0"/>
            <a:t>Webhosting</a:t>
          </a:r>
          <a:endParaRPr lang="en-US" dirty="0"/>
        </a:p>
      </dgm:t>
    </dgm:pt>
    <dgm:pt modelId="{C34B99C7-221C-4ED3-94BC-9432FE4C0280}" type="parTrans" cxnId="{C501C3F0-1731-434E-A54A-89819BCD58A7}">
      <dgm:prSet/>
      <dgm:spPr/>
      <dgm:t>
        <a:bodyPr/>
        <a:lstStyle/>
        <a:p>
          <a:endParaRPr lang="en-US"/>
        </a:p>
      </dgm:t>
    </dgm:pt>
    <dgm:pt modelId="{0A896C11-14DB-4476-90C9-CD4AB191B527}" type="sibTrans" cxnId="{C501C3F0-1731-434E-A54A-89819BCD58A7}">
      <dgm:prSet/>
      <dgm:spPr/>
      <dgm:t>
        <a:bodyPr/>
        <a:lstStyle/>
        <a:p>
          <a:endParaRPr lang="en-US"/>
        </a:p>
      </dgm:t>
    </dgm:pt>
    <dgm:pt modelId="{7E8E5248-F209-412B-87D0-6F9DF5E4E629}" type="pres">
      <dgm:prSet presAssocID="{607D78CF-56CC-48D4-AE82-17DEEE8C9F5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5ACEECF-4F37-45BE-AF45-78C3402E741C}" type="pres">
      <dgm:prSet presAssocID="{B615E88A-9F56-4647-8CC4-7A681D1F85DB}" presName="parentText1" presStyleLbl="node1" presStyleIdx="0" presStyleCnt="3" custLinFactNeighborX="-15" custLinFactNeighborY="-4435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7FD54-7BCA-4B1F-81BE-32AACF172263}" type="pres">
      <dgm:prSet presAssocID="{B615E88A-9F56-4647-8CC4-7A681D1F85DB}" presName="childText1" presStyleLbl="solidAlignAcc1" presStyleIdx="0" presStyleCnt="2" custScaleX="86520" custLinFactNeighborX="6683" custLinFactNeighborY="-198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95109-29D3-4462-9B89-31181DFC5EDB}" type="pres">
      <dgm:prSet presAssocID="{BBF7A841-2BEA-474C-A53B-5B963718D6BE}" presName="parentText2" presStyleLbl="node1" presStyleIdx="1" presStyleCnt="3" custLinFactNeighborX="19138" custLinFactNeighborY="-3631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79CF4-2279-498F-BF50-61F5617F6938}" type="pres">
      <dgm:prSet presAssocID="{BBF7A841-2BEA-474C-A53B-5B963718D6BE}" presName="childText2" presStyleLbl="solidAlignAcc1" presStyleIdx="1" presStyleCnt="2" custScaleX="93381" custLinFactNeighborX="145" custLinFactNeighborY="-150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4B36F-8B92-40C5-BDEC-58A8F4001094}" type="pres">
      <dgm:prSet presAssocID="{9B6494FE-6FA2-41A4-8C7C-0AFABF41113B}" presName="parentText3" presStyleLbl="node1" presStyleIdx="2" presStyleCnt="3" custLinFactNeighborX="0" custLinFactNeighborY="-2113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98BA23-7D05-48BA-86B1-782E81DE4A88}" type="presOf" srcId="{607D78CF-56CC-48D4-AE82-17DEEE8C9F52}" destId="{7E8E5248-F209-412B-87D0-6F9DF5E4E629}" srcOrd="0" destOrd="0" presId="urn:microsoft.com/office/officeart/2009/3/layout/IncreasingArrowsProcess"/>
    <dgm:cxn modelId="{E8DC27F3-4CAC-4BE5-8BEA-B9E45CD8210B}" srcId="{BBF7A841-2BEA-474C-A53B-5B963718D6BE}" destId="{FC4583EF-8D24-45FD-A402-2FA750693E0A}" srcOrd="0" destOrd="0" parTransId="{49D2BE08-D807-4F97-9024-707129053E5B}" sibTransId="{288AD785-D153-4058-9785-38F6E4109A29}"/>
    <dgm:cxn modelId="{9329249D-4016-433E-B513-7573D2CE0D24}" type="presOf" srcId="{BBF7A841-2BEA-474C-A53B-5B963718D6BE}" destId="{30B95109-29D3-4462-9B89-31181DFC5EDB}" srcOrd="0" destOrd="0" presId="urn:microsoft.com/office/officeart/2009/3/layout/IncreasingArrowsProcess"/>
    <dgm:cxn modelId="{5B38F003-4193-445D-A5C9-1148AC9AD694}" srcId="{B615E88A-9F56-4647-8CC4-7A681D1F85DB}" destId="{3CEDA8DD-87AD-42AA-B824-1EA343ADA297}" srcOrd="0" destOrd="0" parTransId="{E3084D0A-5936-406D-B470-C3C700BCFA4A}" sibTransId="{3C0CAFDA-EE54-403B-A47B-3DDD6EFEC186}"/>
    <dgm:cxn modelId="{34416F1E-5A14-41EB-B16F-31011B3CC3E0}" srcId="{607D78CF-56CC-48D4-AE82-17DEEE8C9F52}" destId="{BBF7A841-2BEA-474C-A53B-5B963718D6BE}" srcOrd="1" destOrd="0" parTransId="{8435A641-E52D-4309-A209-81E30E09386B}" sibTransId="{2F42C23B-3606-4F6B-8086-F589531F66B9}"/>
    <dgm:cxn modelId="{94C64B4C-26CC-4F31-9B3F-6339B9A2D4C3}" type="presOf" srcId="{FC4583EF-8D24-45FD-A402-2FA750693E0A}" destId="{B6879CF4-2279-498F-BF50-61F5617F6938}" srcOrd="0" destOrd="0" presId="urn:microsoft.com/office/officeart/2009/3/layout/IncreasingArrowsProcess"/>
    <dgm:cxn modelId="{C501C3F0-1731-434E-A54A-89819BCD58A7}" srcId="{607D78CF-56CC-48D4-AE82-17DEEE8C9F52}" destId="{9B6494FE-6FA2-41A4-8C7C-0AFABF41113B}" srcOrd="2" destOrd="0" parTransId="{C34B99C7-221C-4ED3-94BC-9432FE4C0280}" sibTransId="{0A896C11-14DB-4476-90C9-CD4AB191B527}"/>
    <dgm:cxn modelId="{D36A4E61-5841-419B-B3D5-E65F86DBC95D}" type="presOf" srcId="{B615E88A-9F56-4647-8CC4-7A681D1F85DB}" destId="{45ACEECF-4F37-45BE-AF45-78C3402E741C}" srcOrd="0" destOrd="0" presId="urn:microsoft.com/office/officeart/2009/3/layout/IncreasingArrowsProcess"/>
    <dgm:cxn modelId="{65F58699-C921-4089-860F-9FF2018B4636}" type="presOf" srcId="{3CEDA8DD-87AD-42AA-B824-1EA343ADA297}" destId="{C257FD54-7BCA-4B1F-81BE-32AACF172263}" srcOrd="0" destOrd="0" presId="urn:microsoft.com/office/officeart/2009/3/layout/IncreasingArrowsProcess"/>
    <dgm:cxn modelId="{C2F2D39A-0439-4E6C-8995-73CE195304AE}" srcId="{607D78CF-56CC-48D4-AE82-17DEEE8C9F52}" destId="{B615E88A-9F56-4647-8CC4-7A681D1F85DB}" srcOrd="0" destOrd="0" parTransId="{FE107764-2DB0-4713-91B1-C26B94127F8F}" sibTransId="{B816FFAF-19A1-4FEE-8781-FC197656DBF3}"/>
    <dgm:cxn modelId="{76D1457C-4983-4DB3-9878-3790F8738B6C}" type="presOf" srcId="{9B6494FE-6FA2-41A4-8C7C-0AFABF41113B}" destId="{38E4B36F-8B92-40C5-BDEC-58A8F4001094}" srcOrd="0" destOrd="0" presId="urn:microsoft.com/office/officeart/2009/3/layout/IncreasingArrowsProcess"/>
    <dgm:cxn modelId="{7D015469-3351-4863-A3E1-6899706AD2E7}" type="presParOf" srcId="{7E8E5248-F209-412B-87D0-6F9DF5E4E629}" destId="{45ACEECF-4F37-45BE-AF45-78C3402E741C}" srcOrd="0" destOrd="0" presId="urn:microsoft.com/office/officeart/2009/3/layout/IncreasingArrowsProcess"/>
    <dgm:cxn modelId="{08C0F647-DAF1-4255-9F82-FC9EFA08A2DF}" type="presParOf" srcId="{7E8E5248-F209-412B-87D0-6F9DF5E4E629}" destId="{C257FD54-7BCA-4B1F-81BE-32AACF172263}" srcOrd="1" destOrd="0" presId="urn:microsoft.com/office/officeart/2009/3/layout/IncreasingArrowsProcess"/>
    <dgm:cxn modelId="{2845E8E3-3925-4002-8D5B-D1BEB52A725D}" type="presParOf" srcId="{7E8E5248-F209-412B-87D0-6F9DF5E4E629}" destId="{30B95109-29D3-4462-9B89-31181DFC5EDB}" srcOrd="2" destOrd="0" presId="urn:microsoft.com/office/officeart/2009/3/layout/IncreasingArrowsProcess"/>
    <dgm:cxn modelId="{CC0378F6-4A90-46F2-8C91-8B884C81BAD9}" type="presParOf" srcId="{7E8E5248-F209-412B-87D0-6F9DF5E4E629}" destId="{B6879CF4-2279-498F-BF50-61F5617F6938}" srcOrd="3" destOrd="0" presId="urn:microsoft.com/office/officeart/2009/3/layout/IncreasingArrowsProcess"/>
    <dgm:cxn modelId="{D4C4387F-96AE-44AC-BBE2-D499ADC66D8C}" type="presParOf" srcId="{7E8E5248-F209-412B-87D0-6F9DF5E4E629}" destId="{38E4B36F-8B92-40C5-BDEC-58A8F4001094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03740-65FE-4B82-995B-89A3875DC256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A4B7D-5331-4F2B-892B-F6D016F2C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12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4B7D-5331-4F2B-892B-F6D016F2CE3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4B7D-5331-4F2B-892B-F6D016F2CE3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4B7D-5331-4F2B-892B-F6D016F2CE3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4B7D-5331-4F2B-892B-F6D016F2CE3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4B7D-5331-4F2B-892B-F6D016F2CE3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4B7D-5331-4F2B-892B-F6D016F2CE3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4B7D-5331-4F2B-892B-F6D016F2CE3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4B7D-5331-4F2B-892B-F6D016F2CE3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4B7D-5331-4F2B-892B-F6D016F2CE3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4B7D-5331-4F2B-892B-F6D016F2CE3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4B7D-5331-4F2B-892B-F6D016F2CE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4B7D-5331-4F2B-892B-F6D016F2CE3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4B7D-5331-4F2B-892B-F6D016F2CE3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4B7D-5331-4F2B-892B-F6D016F2CE3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4B7D-5331-4F2B-892B-F6D016F2CE3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ED5ED2-99EB-4971-8A64-28DC77C1766E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84E2D4-196D-4435-8849-0E522A898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D5ED2-99EB-4971-8A64-28DC77C1766E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4E2D4-196D-4435-8849-0E522A898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D5ED2-99EB-4971-8A64-28DC77C1766E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4E2D4-196D-4435-8849-0E522A898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D5ED2-99EB-4971-8A64-28DC77C1766E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4E2D4-196D-4435-8849-0E522A8984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D5ED2-99EB-4971-8A64-28DC77C1766E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4E2D4-196D-4435-8849-0E522A8984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D5ED2-99EB-4971-8A64-28DC77C1766E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4E2D4-196D-4435-8849-0E522A8984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D5ED2-99EB-4971-8A64-28DC77C1766E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4E2D4-196D-4435-8849-0E522A898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D5ED2-99EB-4971-8A64-28DC77C1766E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4E2D4-196D-4435-8849-0E522A8984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D5ED2-99EB-4971-8A64-28DC77C1766E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4E2D4-196D-4435-8849-0E522A898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FED5ED2-99EB-4971-8A64-28DC77C1766E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4E2D4-196D-4435-8849-0E522A898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ED5ED2-99EB-4971-8A64-28DC77C1766E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84E2D4-196D-4435-8849-0E522A8984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ED5ED2-99EB-4971-8A64-28DC77C1766E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84E2D4-196D-4435-8849-0E522A898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page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gov.au/internet/publications/publishing.nsf/Content/ageing-un-report-regional+survey-ageing-2011-toc~i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ce.org/pau/age/mica2011/country_reports_2012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6" Type="http://schemas.openxmlformats.org/officeDocument/2006/relationships/hyperlink" Target="http://www.dementiaknowledgebroker.ca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png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2437"/>
            <a:ext cx="7772400" cy="3277563"/>
          </a:xfrm>
        </p:spPr>
        <p:txBody>
          <a:bodyPr>
            <a:normAutofit/>
          </a:bodyPr>
          <a:lstStyle/>
          <a:p>
            <a:r>
              <a:rPr lang="en-US" sz="3100" dirty="0" smtClean="0"/>
              <a:t>ARE WE THERE YET? </a:t>
            </a:r>
            <a:br>
              <a:rPr lang="en-US" sz="3100" dirty="0" smtClean="0"/>
            </a:br>
            <a:r>
              <a:rPr lang="en-US" sz="3100" dirty="0" smtClean="0"/>
              <a:t>AN OVERVIEW OF WHAT HAS BEEN DONE TO MEET THE MIPAA OBJECTIVES FOR EMERGENCY SITUATIONS AND OLDER ADULTS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81400"/>
            <a:ext cx="6400800" cy="1752600"/>
          </a:xfrm>
        </p:spPr>
        <p:txBody>
          <a:bodyPr/>
          <a:lstStyle/>
          <a:p>
            <a:r>
              <a:rPr lang="en-US" b="1" dirty="0" smtClean="0"/>
              <a:t>Kelly G. Fitzgerald, </a:t>
            </a:r>
            <a:r>
              <a:rPr lang="en-US" b="1" dirty="0" smtClean="0"/>
              <a:t>PhD</a:t>
            </a:r>
          </a:p>
          <a:p>
            <a:r>
              <a:rPr lang="en-US" dirty="0" smtClean="0"/>
              <a:t>University of Zürich</a:t>
            </a:r>
          </a:p>
          <a:p>
            <a:r>
              <a:rPr lang="en-US" dirty="0" smtClean="0"/>
              <a:t>Western Kentucky University</a:t>
            </a:r>
            <a:endParaRPr lang="en-US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38200" y="2819399"/>
            <a:ext cx="2209799" cy="2077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06" name="Picture 2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07" name="Picture 3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08" name="Picture 4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09" name="Picture 5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10" name="Picture 6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11" name="Picture 7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12" name="Picture 8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13" name="Picture 9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14" name="Picture 10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15" name="Picture 11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16" name="Picture 12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17" name="Picture 13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18" name="Picture 14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19" name="Picture 15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20" name="Picture 16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21" name="Picture 17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22" name="Picture 18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23" name="Picture 19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24" name="Picture 20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25" name="Picture 21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26" name="Picture 22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27" name="Picture 23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28" name="Picture 24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29" name="Picture 25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30" name="Picture 26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31" name="Picture 27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32" name="Picture 28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33" name="Picture 29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34" name="Picture 30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35" name="Picture 31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36" name="Picture 32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37" name="Picture 33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38" name="Picture 34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39" name="Picture 35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40" name="Picture 36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41" name="Picture 37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42" name="Picture 38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43" name="Picture 39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44" name="Picture 40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45" name="Picture 41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46" name="Picture 42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47" name="Picture 43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48" name="Picture 44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49" name="Picture 45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50" name="Picture 46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51" name="Picture 47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52" name="Picture 48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53" name="Picture 49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54" name="Picture 50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55" name="Picture 51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56" name="Picture 52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57" name="Picture 53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58" name="Picture 54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59" name="Picture 55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60" name="Picture 56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61" name="Picture 57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62" name="Picture 58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63" name="Picture 59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64" name="Picture 60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65" name="Picture 61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66" name="Picture 62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67" name="Picture 63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68" name="Picture 64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69" name="Picture 65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70" name="Picture 66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71" name="Picture 67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72" name="Picture 68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73" name="Picture 69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74" name="Picture 70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75" name="Picture 71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76" name="Picture 72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77" name="Picture 73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1578" name="Picture 74" descr="http://www.health.gov.au/icons/ec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sp>
        <p:nvSpPr>
          <p:cNvPr id="78" name="Title 7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2008…</a:t>
            </a:r>
            <a:endParaRPr lang="en-US" dirty="0"/>
          </a:p>
        </p:txBody>
      </p:sp>
      <p:sp>
        <p:nvSpPr>
          <p:cNvPr id="79" name="Content Placeholder 7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 Department of Economic and Social Affairs report “</a:t>
            </a:r>
            <a:r>
              <a:rPr lang="en-US" i="1" dirty="0" smtClean="0"/>
              <a:t>Regional Dimensions of the Ageing Situation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First review &amp; appraisal at national, regional &amp; international level</a:t>
            </a:r>
          </a:p>
          <a:p>
            <a:r>
              <a:rPr lang="en-US" dirty="0" smtClean="0"/>
              <a:t>African region highlights:</a:t>
            </a:r>
          </a:p>
          <a:p>
            <a:pPr lvl="1"/>
            <a:r>
              <a:rPr lang="en-US" dirty="0" smtClean="0"/>
              <a:t>Drought, floods, and pestilence (along with other natural disasters), &amp; forced migration to displacement camps</a:t>
            </a:r>
          </a:p>
          <a:p>
            <a:pPr lvl="1"/>
            <a:r>
              <a:rPr lang="en-US" dirty="0" smtClean="0"/>
              <a:t>Disasters impede poverty reduction</a:t>
            </a:r>
          </a:p>
          <a:p>
            <a:pPr lvl="1"/>
            <a:r>
              <a:rPr lang="en-US" dirty="0" smtClean="0"/>
              <a:t>Disasters compound other problems and older people can not fend for themselves or access relief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HelpAge</a:t>
            </a:r>
            <a:r>
              <a:rPr lang="en-US" b="1" dirty="0" smtClean="0"/>
              <a:t> has 20+ years' experience of working with and for older people in emergencies.</a:t>
            </a:r>
          </a:p>
          <a:p>
            <a:endParaRPr lang="en-US" b="1" dirty="0" smtClean="0"/>
          </a:p>
          <a:p>
            <a:r>
              <a:rPr lang="en-US" dirty="0" smtClean="0"/>
              <a:t>They work to ensure that older people are included in immediate and long-term humanitarian relief efforts on the ground, and in humanitarian policies and guidelines.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www.helpage.org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HelpAge</a:t>
            </a:r>
            <a:r>
              <a:rPr lang="en-US" dirty="0" smtClean="0"/>
              <a:t> International</a:t>
            </a:r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4" cstate="print"/>
          <a:srcRect l="34295" t="10541" r="32692" b="7692"/>
          <a:stretch>
            <a:fillRect/>
          </a:stretch>
        </p:blipFill>
        <p:spPr bwMode="auto">
          <a:xfrm>
            <a:off x="5042410" y="1481138"/>
            <a:ext cx="325017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1" y="228600"/>
          <a:ext cx="8382000" cy="6590620"/>
        </p:xfrm>
        <a:graphic>
          <a:graphicData uri="http://schemas.openxmlformats.org/drawingml/2006/table">
            <a:tbl>
              <a:tblPr/>
              <a:tblGrid>
                <a:gridCol w="7646468"/>
                <a:gridCol w="735532"/>
              </a:tblGrid>
              <a:tr h="5947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37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Economic</a:t>
                      </a:r>
                      <a:r>
                        <a:rPr lang="en-US" sz="3700" b="1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&amp; Social Commission for Asia &amp; the Pacific (E</a:t>
                      </a:r>
                      <a:r>
                        <a:rPr lang="en-US" sz="37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SCAP)</a:t>
                      </a:r>
                      <a:endParaRPr lang="en-US" sz="37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5558" marR="5558" marT="55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58" marR="5558" marT="5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5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AUSTRALIA: Out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your budget for programmes for older persons, which areas receive the highest budgetary allocation? Please rank the areas below in order of budget allocation.</a:t>
                      </a:r>
                    </a:p>
                  </a:txBody>
                  <a:tcPr marL="5558" marR="5558" marT="5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58" marR="5558" marT="5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3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58" marR="5558" marT="5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58" marR="5558" marT="5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Provision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old age pension schemes</a:t>
                      </a:r>
                    </a:p>
                  </a:txBody>
                  <a:tcPr marL="5558" marR="5558" marT="5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558" marR="5558" marT="5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Access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affordable health care    </a:t>
                      </a:r>
                    </a:p>
                  </a:txBody>
                  <a:tcPr marL="5558" marR="5558" marT="5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558" marR="5558" marT="5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Development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 strengthening of geriatric services  </a:t>
                      </a:r>
                    </a:p>
                  </a:txBody>
                  <a:tcPr marL="5558" marR="5558" marT="5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558" marR="5558" marT="5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Provision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long-term care services for older persons      </a:t>
                      </a:r>
                    </a:p>
                  </a:txBody>
                  <a:tcPr marL="5558" marR="5558" marT="5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558" marR="5558" marT="5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Training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 support for caregivers</a:t>
                      </a:r>
                    </a:p>
                  </a:txBody>
                  <a:tcPr marL="5558" marR="5558" marT="5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558" marR="5558" marT="5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Provision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affordable and age-friendly housing for older persons</a:t>
                      </a:r>
                    </a:p>
                  </a:txBody>
                  <a:tcPr marL="5558" marR="5558" marT="5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558" marR="5558" marT="5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Research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ageing</a:t>
                      </a:r>
                    </a:p>
                  </a:txBody>
                  <a:tcPr marL="5558" marR="5558" marT="5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558" marR="5558" marT="5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Support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older persons in emergency and conflict situations         </a:t>
                      </a:r>
                    </a:p>
                  </a:txBody>
                  <a:tcPr marL="5558" marR="5558" marT="5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58" marR="5558" marT="5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Other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please specify:          </a:t>
                      </a:r>
                    </a:p>
                  </a:txBody>
                  <a:tcPr marL="5558" marR="5558" marT="5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58" marR="5558" marT="5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3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58" marR="5558" marT="5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58" marR="5558" marT="5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[1 = highest amount, 9 = lowest amount]</a:t>
                      </a:r>
                    </a:p>
                  </a:txBody>
                  <a:tcPr marL="50022" marR="5558" marT="5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58" marR="5558" marT="5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Source:</a:t>
                      </a:r>
                    </a:p>
                  </a:txBody>
                  <a:tcPr marL="5558" marR="5558" marT="5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58" marR="5558" marT="5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2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United Nations Economic and Social Commission for Asia and the Pacific, Regional Survey on Ageing 2011: Australia</a:t>
                      </a:r>
                    </a:p>
                  </a:txBody>
                  <a:tcPr marL="50022" marR="5558" marT="5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Name of the coordinating body - Office for an Ageing Australia</a:t>
                      </a:r>
                    </a:p>
                  </a:txBody>
                  <a:tcPr marL="50022" marR="5558" marT="5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58" marR="5558" marT="5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2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3"/>
                        </a:rPr>
                        <a:t>http://www.health.gov.au/internet/publications/publishing.nsf/Content/ageing-un-report-regional+survey-ageing-2011-toc~i.htm 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5558" marR="5558" marT="5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04800" y="228600"/>
          <a:ext cx="84582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393"/>
                <a:gridCol w="3775982"/>
                <a:gridCol w="3171825"/>
              </a:tblGrid>
              <a:tr h="2168577">
                <a:tc rowSpan="2"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Issue : Emergency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situations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Objective 1</a:t>
                      </a:r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Adequate and</a:t>
                      </a:r>
                    </a:p>
                    <a:p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appropriate access of older</a:t>
                      </a:r>
                    </a:p>
                    <a:p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persons to disaster risk reduction measures and management plans,</a:t>
                      </a:r>
                    </a:p>
                    <a:p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including food, shelter and</a:t>
                      </a:r>
                    </a:p>
                    <a:p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medical care and other services</a:t>
                      </a:r>
                    </a:p>
                    <a:p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before, during and after natural</a:t>
                      </a:r>
                    </a:p>
                    <a:p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disasters and other humanitarian emergencies.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 Actions: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kumimoji="0" lang="en-US" sz="18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Ensure that the needs of older persons are addressed in disaster</a:t>
                      </a:r>
                    </a:p>
                    <a:p>
                      <a:r>
                        <a:rPr kumimoji="0" lang="en-US" sz="18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risk reduction and management plans.</a:t>
                      </a:r>
                    </a:p>
                    <a:p>
                      <a:endParaRPr kumimoji="0" lang="en-US" sz="1800" b="0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*Ensure the voice of older persons is</a:t>
                      </a:r>
                    </a:p>
                    <a:p>
                      <a:r>
                        <a:rPr kumimoji="0" lang="en-US" sz="18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heard in response to disasters and in</a:t>
                      </a:r>
                    </a:p>
                    <a:p>
                      <a:r>
                        <a:rPr kumimoji="0" lang="en-US" sz="18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reducing the impact of climate change.</a:t>
                      </a:r>
                    </a:p>
                    <a:p>
                      <a:endParaRPr kumimoji="0" lang="en-US" sz="1800" b="0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*Address the issue of social isolation</a:t>
                      </a:r>
                    </a:p>
                    <a:p>
                      <a:r>
                        <a:rPr kumimoji="0" lang="en-US" sz="18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 internally displaced older persons</a:t>
                      </a:r>
                    </a:p>
                    <a:p>
                      <a:r>
                        <a:rPr kumimoji="0" lang="en-US" sz="18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 time of social conflict and emergency situations.</a:t>
                      </a:r>
                      <a:endParaRPr lang="en-US" b="0" dirty="0"/>
                    </a:p>
                  </a:txBody>
                  <a:tcPr/>
                </a:tc>
              </a:tr>
              <a:tr h="20986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Objective 2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Enhanced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contributions of older persons to the reestablishment and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reconstruction of communities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the rebuilding of the social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fabric following emergencies.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0" y="59436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b="1" dirty="0" smtClean="0"/>
              <a:t>ESCAP</a:t>
            </a:r>
            <a:r>
              <a:rPr lang="en-US" sz="1200" dirty="0" smtClean="0"/>
              <a:t> -</a:t>
            </a:r>
            <a:r>
              <a:rPr lang="en-US" sz="1200" dirty="0"/>
              <a:t> Preparatory Meeting for the </a:t>
            </a:r>
            <a:r>
              <a:rPr lang="en-US" sz="1200" b="1" dirty="0"/>
              <a:t>Asia-Pacific</a:t>
            </a:r>
            <a:r>
              <a:rPr lang="en-US" sz="1200" dirty="0"/>
              <a:t> Intergovernmental Meeting on the Second Regional Review</a:t>
            </a:r>
          </a:p>
          <a:p>
            <a:r>
              <a:rPr lang="en-US" sz="1200" dirty="0"/>
              <a:t>and Appraisal of the Madrid International Plan of Action on Ageing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Country Reports 2012 </a:t>
            </a:r>
          </a:p>
          <a:p>
            <a:endParaRPr lang="en-US" dirty="0" smtClean="0"/>
          </a:p>
          <a:p>
            <a:r>
              <a:rPr lang="en-US" dirty="0" smtClean="0"/>
              <a:t>Implementation of the UNECE Regional Implementation Strategy (RIS) of the Madrid International Plan of Action on Ageing (MIPAA)</a:t>
            </a:r>
          </a:p>
          <a:p>
            <a:pPr lvl="1"/>
            <a:r>
              <a:rPr lang="en-US" sz="1600" dirty="0" smtClean="0">
                <a:hlinkClick r:id="rId3"/>
              </a:rPr>
              <a:t>http://www.unece.org/pau/age/mica2011/country_reports_2012.html</a:t>
            </a:r>
            <a:r>
              <a:rPr lang="en-US" sz="1600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Quick review of several English reports do not mention ‘disasters’ or ‘emergencies’ (as related to disasters)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 Economic Commission </a:t>
            </a:r>
            <a:br>
              <a:rPr lang="en-US" dirty="0" smtClean="0"/>
            </a:br>
            <a:r>
              <a:rPr lang="en-US" dirty="0" smtClean="0"/>
              <a:t>for Europe (UNECE)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19800" y="4191001"/>
            <a:ext cx="2743200" cy="12953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Probably NOT!</a:t>
            </a:r>
          </a:p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		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there yet?...</a:t>
            </a:r>
            <a:endParaRPr lang="en-US" dirty="0"/>
          </a:p>
        </p:txBody>
      </p:sp>
      <p:pic>
        <p:nvPicPr>
          <p:cNvPr id="4" name="Picture 7" descr="4%20phases%20of%20Emergency%20Management%20Web%20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868" y="533400"/>
            <a:ext cx="343193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H01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4953000" cy="3715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610600" cy="4525963"/>
          </a:xfrm>
        </p:spPr>
        <p:txBody>
          <a:bodyPr>
            <a:normAutofit fontScale="62500" lnSpcReduction="2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3000" dirty="0" smtClean="0"/>
              <a:t>Myth 1: 	There are no older people in developing countries.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en-US" sz="3000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3000" dirty="0" smtClean="0"/>
              <a:t>Myth 2:	The extended family and community  will protect older 		people at all times.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en-US" sz="3000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3000" dirty="0" smtClean="0"/>
              <a:t>Myth 3: 	An agency will look after older people.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en-US" sz="3000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3000" dirty="0" smtClean="0"/>
              <a:t>Myth 4: 	Older people can be covered by general aid 				distributions.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en-US" sz="3000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3000" dirty="0" smtClean="0"/>
              <a:t>Myth 5: 	Older people only have themselves to worry about.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en-US" sz="3000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3000" dirty="0" smtClean="0"/>
              <a:t>Myth 6: 	Older people are waiting to be helped.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en-US" sz="3000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3000" dirty="0" smtClean="0"/>
              <a:t>Myth 7: 	Older people are too old to work.</a:t>
            </a:r>
            <a:endParaRPr lang="en-GB" sz="3000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myths…</a:t>
            </a:r>
            <a:endParaRPr lang="en-US" dirty="0"/>
          </a:p>
        </p:txBody>
      </p:sp>
      <p:pic>
        <p:nvPicPr>
          <p:cNvPr id="4" name="Picture 3" descr="elderly japanese ladies tsuna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04800"/>
            <a:ext cx="2506870" cy="1076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481328"/>
            <a:ext cx="4495800" cy="51480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Why they might be vulnerable: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Community Dwelling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Live alone or secluded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Frail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Gender, race, education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Language/cultural barriers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Limited income and material resources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Long-Term Care Facility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Chronically ill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Higher levels of dementia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Depend on staff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Evacuation issues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4958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dirty="0" smtClean="0"/>
              <a:t>How they can contribute: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Knowledge of community resources &amp; helping networks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Volunteer with relief </a:t>
            </a:r>
            <a:r>
              <a:rPr lang="en-US" sz="2400" dirty="0" err="1" smtClean="0"/>
              <a:t>organisations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Assist in system restoration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Provide social support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Provide experience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the facts are…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In emergency situations, such as natural disasters and other </a:t>
            </a:r>
            <a:r>
              <a:rPr lang="en-US" dirty="0" smtClean="0"/>
              <a:t>humanitarian emergencies</a:t>
            </a:r>
            <a:r>
              <a:rPr lang="en-US" dirty="0"/>
              <a:t>, older persons are especially vulnerable and should be </a:t>
            </a:r>
            <a:r>
              <a:rPr lang="en-US" dirty="0" smtClean="0"/>
              <a:t>identified as </a:t>
            </a:r>
            <a:r>
              <a:rPr lang="en-US" dirty="0"/>
              <a:t>such because they may be isolated from family and friends and less </a:t>
            </a:r>
            <a:r>
              <a:rPr lang="en-US" dirty="0" smtClean="0"/>
              <a:t>able to </a:t>
            </a:r>
            <a:r>
              <a:rPr lang="en-US" dirty="0"/>
              <a:t>find food and shelter.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They </a:t>
            </a:r>
            <a:r>
              <a:rPr lang="en-US" dirty="0"/>
              <a:t>may also be called upon to assume primary </a:t>
            </a:r>
            <a:r>
              <a:rPr lang="en-US" dirty="0" err="1" smtClean="0"/>
              <a:t>caregiving</a:t>
            </a:r>
            <a:r>
              <a:rPr lang="en-US" dirty="0" smtClean="0"/>
              <a:t> roles</a:t>
            </a:r>
            <a:r>
              <a:rPr lang="en-US" dirty="0"/>
              <a:t>. Governments and humanitarian relief agencies should </a:t>
            </a:r>
            <a:r>
              <a:rPr lang="en-US" dirty="0" smtClean="0"/>
              <a:t>recognize that </a:t>
            </a:r>
            <a:r>
              <a:rPr lang="en-US" dirty="0"/>
              <a:t>older persons can make a positive contribution in coping with </a:t>
            </a:r>
            <a:r>
              <a:rPr lang="en-US" dirty="0" smtClean="0"/>
              <a:t>emergencies in </a:t>
            </a:r>
            <a:r>
              <a:rPr lang="en-US" dirty="0"/>
              <a:t>promoting rehabilitation and reconstruction.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MIPAA – Issue 8:</a:t>
            </a:r>
            <a:br>
              <a:rPr lang="en-US" dirty="0" smtClean="0"/>
            </a:br>
            <a:r>
              <a:rPr lang="en-US" dirty="0" smtClean="0"/>
              <a:t>Emergency Situations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None/>
            </a:pPr>
            <a:r>
              <a:rPr lang="en-US" b="1" dirty="0" smtClean="0"/>
              <a:t>1.	</a:t>
            </a:r>
            <a:r>
              <a:rPr lang="en-US" b="1" u="sng" dirty="0" smtClean="0"/>
              <a:t>Equal access </a:t>
            </a:r>
            <a:r>
              <a:rPr lang="en-US" b="1" dirty="0" smtClean="0"/>
              <a:t>by older persons to food, shelter and medical care and other services during and after natural disasters and other humanitarian emergencies.</a:t>
            </a:r>
          </a:p>
          <a:p>
            <a:pPr marL="624078" indent="-514350">
              <a:buNone/>
            </a:pPr>
            <a:endParaRPr lang="en-US" b="1" dirty="0" smtClean="0"/>
          </a:p>
          <a:p>
            <a:pPr marL="624078" indent="-514350">
              <a:buNone/>
            </a:pPr>
            <a:r>
              <a:rPr lang="en-US" b="1" dirty="0" smtClean="0"/>
              <a:t>2.	Enhanced </a:t>
            </a:r>
            <a:r>
              <a:rPr lang="en-US" b="1" u="sng" dirty="0" smtClean="0"/>
              <a:t>contributions of older persons </a:t>
            </a:r>
            <a:r>
              <a:rPr lang="en-US" b="1" dirty="0" smtClean="0"/>
              <a:t>to the reestablishment and reconstruction of communities and the rebuilding of the social fabric following emergencies.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MIPAA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33974" t="10541" r="32212" b="5128"/>
          <a:stretch>
            <a:fillRect/>
          </a:stretch>
        </p:blipFill>
        <p:spPr bwMode="auto">
          <a:xfrm>
            <a:off x="4648201" y="990600"/>
            <a:ext cx="4267199" cy="541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2006-2007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481328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WHO response to MIPAA</a:t>
            </a:r>
          </a:p>
          <a:p>
            <a:r>
              <a:rPr lang="en-US" dirty="0" smtClean="0"/>
              <a:t>Case studies</a:t>
            </a:r>
          </a:p>
          <a:p>
            <a:r>
              <a:rPr lang="en-US" dirty="0" smtClean="0"/>
              <a:t>How did older people fare in disasters in both developed &amp; developing countries </a:t>
            </a:r>
          </a:p>
          <a:p>
            <a:r>
              <a:rPr lang="en-US" dirty="0" smtClean="0"/>
              <a:t>Recommends Active Ageing framework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23860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Building a Global Framework to Address the Needs and Contributions of Older People in Emergenc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362200"/>
            <a:ext cx="24193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029200" y="609600"/>
            <a:ext cx="3733800" cy="5752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 smtClean="0"/>
              <a:t>Since 2006, the Public Health Agency of Canada’s </a:t>
            </a:r>
            <a:r>
              <a:rPr lang="en-US" sz="2400" dirty="0" smtClean="0">
                <a:solidFill>
                  <a:srgbClr val="00B050"/>
                </a:solidFill>
              </a:rPr>
              <a:t>Division of Aging and Seniors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00B050"/>
                </a:solidFill>
              </a:rPr>
              <a:t>Centre for Emergency Preparedness and Response </a:t>
            </a:r>
            <a:r>
              <a:rPr lang="en-US" sz="2400" dirty="0" smtClean="0"/>
              <a:t>have spearheaded efforts to bring together experts from gerontology and emergency management to raise awareness of key issues and create new partnerships with a mandate for advocacy and action.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Q: What do we know about caring for frail older persons in disasters…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09600" y="31242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A: Our knowledge synthesis confirms the opinion of AARP after Hurricane Katrina: We know enough to do better. 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5121" y="914400"/>
            <a:ext cx="354852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1498885" y="77659"/>
            <a:ext cx="6126569" cy="1167848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Frailty, Dementia and Disasters: </a:t>
            </a:r>
            <a:br>
              <a:rPr kumimoji="0" lang="en-CA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CA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Health Care Providers Need to Know: </a:t>
            </a:r>
            <a:br>
              <a:rPr kumimoji="0" lang="en-CA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CA" sz="18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Knowledge Translation E-learning Resource</a:t>
            </a:r>
            <a:r>
              <a:rPr kumimoji="0" lang="en-CA" sz="18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CA" sz="18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Maggie Gibson, Veterans Care Program, St. Joseph’s Health Care, London, Ontario; Danielle Maltais, Department of Human Science, University of Quebec, Chicoutimi, Quebec; Louise Hardy, Health and Social Services, Yukon Territory Government, Whitehorse, Yukon Territory; Sonja Ruthe, Emergency Program, Corporation of the District of Oak Bay, Victoria, British Columbia; CANADA Contact: maggie.gibson@sjhc.london.on.ca</a:t>
            </a:r>
            <a:endParaRPr kumimoji="0" lang="en-CA" sz="10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17301" y="1288311"/>
            <a:ext cx="8312727" cy="540489"/>
          </a:xfrm>
          <a:prstGeom prst="rect">
            <a:avLst/>
          </a:prstGeom>
        </p:spPr>
        <p:txBody>
          <a:bodyPr vert="horz" lIns="91425" tIns="45712" rIns="91425" bIns="45712" rtlCol="0">
            <a:noAutofit/>
          </a:bodyPr>
          <a:lstStyle>
            <a:lvl1pPr marL="0" indent="0" algn="ctr" defTabSz="4127528" rtl="0" eaLnBrk="1" latinLnBrk="0" hangingPunct="1">
              <a:spcBef>
                <a:spcPct val="20000"/>
              </a:spcBef>
              <a:buFont typeface="Arial" pitchFamily="34" charset="0"/>
              <a:buNone/>
              <a:defRPr sz="1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3764" indent="0" algn="ctr" defTabSz="4127528" rtl="0" eaLnBrk="1" latinLnBrk="0" hangingPunct="1">
              <a:spcBef>
                <a:spcPct val="20000"/>
              </a:spcBef>
              <a:buFont typeface="Arial" pitchFamily="34" charset="0"/>
              <a:buNone/>
              <a:defRPr sz="1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27528" indent="0" algn="ctr" defTabSz="4127528" rtl="0" eaLnBrk="1" latinLnBrk="0" hangingPunct="1">
              <a:spcBef>
                <a:spcPct val="20000"/>
              </a:spcBef>
              <a:buFont typeface="Arial" pitchFamily="34" charset="0"/>
              <a:buNone/>
              <a:defRPr sz="10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191293" indent="0" algn="ctr" defTabSz="4127528" rtl="0" eaLnBrk="1" latinLnBrk="0" hangingPunct="1">
              <a:spcBef>
                <a:spcPct val="20000"/>
              </a:spcBef>
              <a:buFont typeface="Arial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55057" indent="0" algn="ctr" defTabSz="4127528" rtl="0" eaLnBrk="1" latinLnBrk="0" hangingPunct="1">
              <a:spcBef>
                <a:spcPct val="20000"/>
              </a:spcBef>
              <a:buFont typeface="Arial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318821" indent="0" algn="ctr" defTabSz="4127528" rtl="0" eaLnBrk="1" latinLnBrk="0" hangingPunct="1">
              <a:spcBef>
                <a:spcPct val="20000"/>
              </a:spcBef>
              <a:buFont typeface="Arial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382585" indent="0" algn="ctr" defTabSz="4127528" rtl="0" eaLnBrk="1" latinLnBrk="0" hangingPunct="1">
              <a:spcBef>
                <a:spcPct val="20000"/>
              </a:spcBef>
              <a:buFont typeface="Arial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446350" indent="0" algn="ctr" defTabSz="4127528" rtl="0" eaLnBrk="1" latinLnBrk="0" hangingPunct="1">
              <a:spcBef>
                <a:spcPct val="20000"/>
              </a:spcBef>
              <a:buFont typeface="Arial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10114" indent="0" algn="ctr" defTabSz="4127528" rtl="0" eaLnBrk="1" latinLnBrk="0" hangingPunct="1">
              <a:spcBef>
                <a:spcPct val="20000"/>
              </a:spcBef>
              <a:buFont typeface="Arial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tx1"/>
                </a:solidFill>
              </a:rPr>
              <a:t>Purpose</a:t>
            </a:r>
          </a:p>
          <a:p>
            <a:pPr algn="l">
              <a:spcBef>
                <a:spcPts val="0"/>
              </a:spcBef>
            </a:pPr>
            <a:r>
              <a:rPr lang="en-US" sz="1100" dirty="0" smtClean="0">
                <a:solidFill>
                  <a:schemeClr val="tx1"/>
                </a:solidFill>
              </a:rPr>
              <a:t>To contribute to international efforts to reduce the disproportionate vulnerability of older adults in natural and human-made disasters by developing, piloting, evaluating and disseminating an e-learning resource on frailty, dementia and disasters for health care providers. The objectives of the e-learning resource are to raise awareness of the:</a:t>
            </a:r>
            <a:endParaRPr lang="en-US" sz="1100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486728" y="4112315"/>
            <a:ext cx="2470727" cy="733011"/>
          </a:xfrm>
          <a:prstGeom prst="rect">
            <a:avLst/>
          </a:prstGeom>
        </p:spPr>
        <p:txBody>
          <a:bodyPr vert="horz" lIns="91425" tIns="45712" rIns="91425" bIns="45712" rtlCol="0">
            <a:normAutofit fontScale="32500" lnSpcReduction="20000"/>
          </a:bodyPr>
          <a:lstStyle>
            <a:lvl1pPr marL="0" indent="0" algn="ctr" defTabSz="4127528" rtl="0" eaLnBrk="1" latinLnBrk="0" hangingPunct="1">
              <a:spcBef>
                <a:spcPct val="20000"/>
              </a:spcBef>
              <a:buFont typeface="Arial" pitchFamily="34" charset="0"/>
              <a:buNone/>
              <a:defRPr sz="1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3764" indent="0" algn="ctr" defTabSz="4127528" rtl="0" eaLnBrk="1" latinLnBrk="0" hangingPunct="1">
              <a:spcBef>
                <a:spcPct val="20000"/>
              </a:spcBef>
              <a:buFont typeface="Arial" pitchFamily="34" charset="0"/>
              <a:buNone/>
              <a:defRPr sz="1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27528" indent="0" algn="ctr" defTabSz="4127528" rtl="0" eaLnBrk="1" latinLnBrk="0" hangingPunct="1">
              <a:spcBef>
                <a:spcPct val="20000"/>
              </a:spcBef>
              <a:buFont typeface="Arial" pitchFamily="34" charset="0"/>
              <a:buNone/>
              <a:defRPr sz="10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191293" indent="0" algn="ctr" defTabSz="4127528" rtl="0" eaLnBrk="1" latinLnBrk="0" hangingPunct="1">
              <a:spcBef>
                <a:spcPct val="20000"/>
              </a:spcBef>
              <a:buFont typeface="Arial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55057" indent="0" algn="ctr" defTabSz="4127528" rtl="0" eaLnBrk="1" latinLnBrk="0" hangingPunct="1">
              <a:spcBef>
                <a:spcPct val="20000"/>
              </a:spcBef>
              <a:buFont typeface="Arial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318821" indent="0" algn="ctr" defTabSz="4127528" rtl="0" eaLnBrk="1" latinLnBrk="0" hangingPunct="1">
              <a:spcBef>
                <a:spcPct val="20000"/>
              </a:spcBef>
              <a:buFont typeface="Arial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382585" indent="0" algn="ctr" defTabSz="4127528" rtl="0" eaLnBrk="1" latinLnBrk="0" hangingPunct="1">
              <a:spcBef>
                <a:spcPct val="20000"/>
              </a:spcBef>
              <a:buFont typeface="Arial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446350" indent="0" algn="ctr" defTabSz="4127528" rtl="0" eaLnBrk="1" latinLnBrk="0" hangingPunct="1">
              <a:spcBef>
                <a:spcPct val="20000"/>
              </a:spcBef>
              <a:buFont typeface="Arial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10114" indent="0" algn="ctr" defTabSz="4127528" rtl="0" eaLnBrk="1" latinLnBrk="0" hangingPunct="1">
              <a:spcBef>
                <a:spcPct val="20000"/>
              </a:spcBef>
              <a:buFont typeface="Arial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77226" y="2133600"/>
            <a:ext cx="6889729" cy="1205392"/>
          </a:xfrm>
          <a:prstGeom prst="rect">
            <a:avLst/>
          </a:prstGeom>
          <a:noFill/>
        </p:spPr>
        <p:txBody>
          <a:bodyPr wrap="square" lIns="20254" tIns="10127" rIns="20254" bIns="10127" rtlCol="0">
            <a:spAutoFit/>
          </a:bodyPr>
          <a:lstStyle/>
          <a:p>
            <a:pPr marL="101270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CA" sz="1100" b="1" dirty="0">
                <a:solidFill>
                  <a:schemeClr val="accent2"/>
                </a:solidFill>
              </a:rPr>
              <a:t>Disproportionate vulnerability </a:t>
            </a:r>
            <a:r>
              <a:rPr lang="en-CA" sz="1100" dirty="0"/>
              <a:t>of older adults who are frail and those who have dementia, in emergencies and disasters; </a:t>
            </a:r>
            <a:endParaRPr lang="en-US" sz="1100" dirty="0"/>
          </a:p>
          <a:p>
            <a:pPr marL="118148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CA" sz="1100" b="1" dirty="0">
                <a:solidFill>
                  <a:schemeClr val="accent2"/>
                </a:solidFill>
              </a:rPr>
              <a:t>Components of the emergency management cycle</a:t>
            </a:r>
            <a:r>
              <a:rPr lang="en-CA" sz="1100" b="1" dirty="0">
                <a:solidFill>
                  <a:schemeClr val="accent1"/>
                </a:solidFill>
              </a:rPr>
              <a:t> </a:t>
            </a:r>
            <a:r>
              <a:rPr lang="en-CA" sz="1100" dirty="0"/>
              <a:t>and how they apply to this target population;</a:t>
            </a:r>
            <a:endParaRPr lang="en-US" sz="1100" dirty="0"/>
          </a:p>
          <a:p>
            <a:pPr marL="118148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CA" sz="1100" b="1" dirty="0">
                <a:solidFill>
                  <a:schemeClr val="accent2"/>
                </a:solidFill>
              </a:rPr>
              <a:t>Best practice resources </a:t>
            </a:r>
            <a:r>
              <a:rPr lang="en-CA" sz="1100" dirty="0"/>
              <a:t>that can be used to improve emergency preparedness, response, recovery and mitigation; and </a:t>
            </a:r>
            <a:endParaRPr lang="en-US" sz="1100" dirty="0"/>
          </a:p>
          <a:p>
            <a:pPr marL="118148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CA" sz="1100" b="1" dirty="0">
                <a:solidFill>
                  <a:schemeClr val="accent2"/>
                </a:solidFill>
              </a:rPr>
              <a:t>Role of health care organizations and providers </a:t>
            </a:r>
            <a:r>
              <a:rPr lang="en-CA" sz="1100" dirty="0"/>
              <a:t>in emergency management for older adults who are frail and those who have dementia</a:t>
            </a:r>
            <a:r>
              <a:rPr lang="en-CA" sz="1100" dirty="0" smtClean="0"/>
              <a:t>.</a:t>
            </a:r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xmlns="" val="1432165846"/>
              </p:ext>
            </p:extLst>
          </p:nvPr>
        </p:nvGraphicFramePr>
        <p:xfrm>
          <a:off x="5055485" y="4225636"/>
          <a:ext cx="3840037" cy="2186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4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5217" y="3417389"/>
            <a:ext cx="1126435" cy="89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67" t="11232" r="14516" b="29590"/>
          <a:stretch>
            <a:fillRect/>
          </a:stretch>
        </p:blipFill>
        <p:spPr bwMode="auto">
          <a:xfrm>
            <a:off x="7435273" y="3417389"/>
            <a:ext cx="1178615" cy="8723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6825613"/>
              </p:ext>
            </p:extLst>
          </p:nvPr>
        </p:nvGraphicFramePr>
        <p:xfrm>
          <a:off x="381000" y="3657600"/>
          <a:ext cx="4522455" cy="270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7" name="Picture 32" descr="MC910216337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1683" y="90055"/>
            <a:ext cx="1475595" cy="86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Curved Connector 37"/>
          <p:cNvCxnSpPr/>
          <p:nvPr/>
        </p:nvCxnSpPr>
        <p:spPr>
          <a:xfrm>
            <a:off x="7845487" y="346508"/>
            <a:ext cx="642937" cy="62418"/>
          </a:xfrm>
          <a:prstGeom prst="curvedConnector3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>
            <a:off x="7779226" y="377716"/>
            <a:ext cx="775459" cy="429187"/>
          </a:xfrm>
          <a:prstGeom prst="curvedConnector3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29"/>
          <p:cNvCxnSpPr/>
          <p:nvPr/>
        </p:nvCxnSpPr>
        <p:spPr>
          <a:xfrm rot="16200000" flipV="1">
            <a:off x="7564841" y="163331"/>
            <a:ext cx="121227" cy="307543"/>
          </a:xfrm>
          <a:prstGeom prst="curvedConnector2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762661" y="350151"/>
            <a:ext cx="99391" cy="6241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4" tIns="10127" rIns="20254" bIns="10127" rtlCol="0" anchor="ctr"/>
          <a:lstStyle/>
          <a:p>
            <a:pPr algn="ctr"/>
            <a:endParaRPr lang="en-US"/>
          </a:p>
        </p:txBody>
      </p:sp>
      <p:cxnSp>
        <p:nvCxnSpPr>
          <p:cNvPr id="42" name="Curved Connector 41"/>
          <p:cNvCxnSpPr>
            <a:stCxn id="41" idx="4"/>
          </p:cNvCxnSpPr>
          <p:nvPr/>
        </p:nvCxnSpPr>
        <p:spPr>
          <a:xfrm rot="5400000">
            <a:off x="7630753" y="561043"/>
            <a:ext cx="330077" cy="33130"/>
          </a:xfrm>
          <a:prstGeom prst="curvedConnector3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167270" y="4878940"/>
            <a:ext cx="1305339" cy="836060"/>
          </a:xfrm>
          <a:prstGeom prst="rect">
            <a:avLst/>
          </a:prstGeom>
          <a:noFill/>
        </p:spPr>
        <p:txBody>
          <a:bodyPr wrap="square" lIns="20254" tIns="10127" rIns="20254" bIns="10127" rtlCol="0">
            <a:spAutoFit/>
          </a:bodyPr>
          <a:lstStyle/>
          <a:p>
            <a:pPr lvl="0"/>
            <a:r>
              <a:rPr lang="en-US" sz="700" dirty="0"/>
              <a:t>A KT Resource Group provided technical guidance in support of webhosting by CDRAKE at </a:t>
            </a:r>
            <a:r>
              <a:rPr lang="en-US" sz="700" dirty="0">
                <a:hlinkClick r:id="rId16"/>
              </a:rPr>
              <a:t>www.dementiaknowledgebroker.ca</a:t>
            </a:r>
            <a:endParaRPr lang="en-US" sz="700" dirty="0"/>
          </a:p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86069" y="3417389"/>
            <a:ext cx="2633870" cy="420561"/>
          </a:xfrm>
          <a:prstGeom prst="rect">
            <a:avLst/>
          </a:prstGeom>
          <a:solidFill>
            <a:schemeClr val="bg2"/>
          </a:solidFill>
        </p:spPr>
        <p:txBody>
          <a:bodyPr wrap="square" lIns="20254" tIns="10127" rIns="20254" bIns="10127" rtlCol="0">
            <a:spAutoFit/>
          </a:bodyPr>
          <a:lstStyle/>
          <a:p>
            <a:pPr algn="ctr"/>
            <a:r>
              <a:rPr lang="en-US" sz="1300" b="1" dirty="0" smtClean="0"/>
              <a:t>Knowledge Translation (KT) Process</a:t>
            </a:r>
            <a:endParaRPr lang="en-US" sz="13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460435" y="3665869"/>
            <a:ext cx="844826" cy="620616"/>
          </a:xfrm>
          <a:prstGeom prst="rect">
            <a:avLst/>
          </a:prstGeom>
          <a:solidFill>
            <a:schemeClr val="bg2"/>
          </a:solidFill>
        </p:spPr>
        <p:txBody>
          <a:bodyPr wrap="square" lIns="20254" tIns="10127" rIns="20254" bIns="10127" rtlCol="0">
            <a:spAutoFit/>
          </a:bodyPr>
          <a:lstStyle/>
          <a:p>
            <a:pPr algn="ctr"/>
            <a:r>
              <a:rPr lang="en-US" sz="1300" b="1" dirty="0" smtClean="0"/>
              <a:t>E-learning Modules</a:t>
            </a:r>
            <a:endParaRPr lang="en-US" sz="1300" b="1" dirty="0"/>
          </a:p>
        </p:txBody>
      </p:sp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74" y="138546"/>
            <a:ext cx="1200711" cy="52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740</TotalTime>
  <Words>1196</Words>
  <Application>Microsoft Office PowerPoint</Application>
  <PresentationFormat>On-screen Show (4:3)</PresentationFormat>
  <Paragraphs>192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ARE WE THERE YET?  AN OVERVIEW OF WHAT HAS BEEN DONE TO MEET THE MIPAA OBJECTIVES FOR EMERGENCY SITUATIONS AND OLDER ADULTS </vt:lpstr>
      <vt:lpstr>A few myths…</vt:lpstr>
      <vt:lpstr>But the facts are…</vt:lpstr>
      <vt:lpstr>MIPAA – Issue 8: Emergency Situations</vt:lpstr>
      <vt:lpstr>MIPAA Objectives</vt:lpstr>
      <vt:lpstr>2006-2007</vt:lpstr>
      <vt:lpstr>Slide 7</vt:lpstr>
      <vt:lpstr>Slide 8</vt:lpstr>
      <vt:lpstr>Slide 9</vt:lpstr>
      <vt:lpstr>2008…</vt:lpstr>
      <vt:lpstr>HelpAge International</vt:lpstr>
      <vt:lpstr>Slide 12</vt:lpstr>
      <vt:lpstr>Slide 13</vt:lpstr>
      <vt:lpstr>UN Economic Commission  for Europe (UNECE)</vt:lpstr>
      <vt:lpstr>Are we there yet?...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WE THERE YET?  AN OVERVIEW OF WHAT HAS BEEN DONE TO MEET THE MIPAA OBJECTIVES FOR EMERGENCY SITUATIONS AND OLDER ADULTS</dc:title>
  <dc:creator>Kelly Fitzgerald</dc:creator>
  <cp:lastModifiedBy>Kelly Fitzgerald</cp:lastModifiedBy>
  <cp:revision>84</cp:revision>
  <dcterms:created xsi:type="dcterms:W3CDTF">2012-05-22T08:24:29Z</dcterms:created>
  <dcterms:modified xsi:type="dcterms:W3CDTF">2012-05-31T10:38:07Z</dcterms:modified>
</cp:coreProperties>
</file>