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0"/>
  </p:notesMasterIdLst>
  <p:handoutMasterIdLst>
    <p:handoutMasterId r:id="rId21"/>
  </p:handoutMasterIdLst>
  <p:sldIdLst>
    <p:sldId id="266" r:id="rId2"/>
    <p:sldId id="299" r:id="rId3"/>
    <p:sldId id="272" r:id="rId4"/>
    <p:sldId id="298" r:id="rId5"/>
    <p:sldId id="279" r:id="rId6"/>
    <p:sldId id="287" r:id="rId7"/>
    <p:sldId id="301" r:id="rId8"/>
    <p:sldId id="263" r:id="rId9"/>
    <p:sldId id="289" r:id="rId10"/>
    <p:sldId id="261" r:id="rId11"/>
    <p:sldId id="259" r:id="rId12"/>
    <p:sldId id="300" r:id="rId13"/>
    <p:sldId id="278" r:id="rId14"/>
    <p:sldId id="290" r:id="rId15"/>
    <p:sldId id="291" r:id="rId16"/>
    <p:sldId id="292" r:id="rId17"/>
    <p:sldId id="294" r:id="rId18"/>
    <p:sldId id="271" r:id="rId19"/>
  </p:sldIdLst>
  <p:sldSz cx="9144000" cy="6858000" type="screen4x3"/>
  <p:notesSz cx="7010400" cy="9296400"/>
  <p:defaultTextStyle>
    <a:defPPr>
      <a:defRPr lang="en-CA"/>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2" y="-3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02"/>
    </p:cViewPr>
  </p:sorterViewPr>
  <p:notesViewPr>
    <p:cSldViewPr>
      <p:cViewPr varScale="1">
        <p:scale>
          <a:sx n="78" d="100"/>
          <a:sy n="78" d="100"/>
        </p:scale>
        <p:origin x="-1986"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E3F81-A4B3-42BA-A761-0C3E82004FC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C5FD916-71FB-48F9-A342-0DF9393C5AF9}">
      <dgm:prSet phldrT="[Text]"/>
      <dgm:spPr/>
      <dgm:t>
        <a:bodyPr/>
        <a:lstStyle/>
        <a:p>
          <a:r>
            <a:rPr lang="en-US" dirty="0" smtClean="0"/>
            <a:t>Residents </a:t>
          </a:r>
          <a:endParaRPr lang="en-US" dirty="0"/>
        </a:p>
      </dgm:t>
    </dgm:pt>
    <dgm:pt modelId="{4576789F-AD19-48F3-BE67-A8D951F01149}" type="parTrans" cxnId="{1A2E5443-1084-41B5-9621-2B33268288E3}">
      <dgm:prSet/>
      <dgm:spPr/>
      <dgm:t>
        <a:bodyPr/>
        <a:lstStyle/>
        <a:p>
          <a:endParaRPr lang="en-US"/>
        </a:p>
      </dgm:t>
    </dgm:pt>
    <dgm:pt modelId="{624B4B9B-37C6-4D96-A468-D67C10DE8C5C}" type="sibTrans" cxnId="{1A2E5443-1084-41B5-9621-2B33268288E3}">
      <dgm:prSet/>
      <dgm:spPr/>
      <dgm:t>
        <a:bodyPr/>
        <a:lstStyle/>
        <a:p>
          <a:endParaRPr lang="en-US"/>
        </a:p>
      </dgm:t>
    </dgm:pt>
    <dgm:pt modelId="{5DE59800-EEFE-4B23-81FA-2FAD183A950C}">
      <dgm:prSet phldrT="[Text]" phldr="1"/>
      <dgm:spPr>
        <a:blipFill rotWithShape="0">
          <a:blip xmlns:r="http://schemas.openxmlformats.org/officeDocument/2006/relationships" r:embed="rId1"/>
          <a:stretch>
            <a:fillRect/>
          </a:stretch>
        </a:blipFill>
      </dgm:spPr>
      <dgm:t>
        <a:bodyPr/>
        <a:lstStyle/>
        <a:p>
          <a:endParaRPr lang="en-US" dirty="0"/>
        </a:p>
      </dgm:t>
    </dgm:pt>
    <dgm:pt modelId="{391FE7A3-59E0-4EA1-83EE-F86FDB1F08BC}" type="parTrans" cxnId="{40782E41-9F78-4F4C-9936-AC318507889B}">
      <dgm:prSet/>
      <dgm:spPr/>
      <dgm:t>
        <a:bodyPr/>
        <a:lstStyle/>
        <a:p>
          <a:endParaRPr lang="en-US"/>
        </a:p>
      </dgm:t>
    </dgm:pt>
    <dgm:pt modelId="{ED66B0D9-983A-45AB-AA7B-24E70EB536B6}" type="sibTrans" cxnId="{40782E41-9F78-4F4C-9936-AC318507889B}">
      <dgm:prSet/>
      <dgm:spPr/>
      <dgm:t>
        <a:bodyPr/>
        <a:lstStyle/>
        <a:p>
          <a:endParaRPr lang="en-US"/>
        </a:p>
      </dgm:t>
    </dgm:pt>
    <dgm:pt modelId="{23D89653-4468-4AE5-AB23-32D580B8E28A}">
      <dgm:prSet phldrT="[Text]"/>
      <dgm:spPr/>
      <dgm:t>
        <a:bodyPr/>
        <a:lstStyle/>
        <a:p>
          <a:r>
            <a:rPr lang="en-US" dirty="0" smtClean="0"/>
            <a:t>Staff</a:t>
          </a:r>
          <a:endParaRPr lang="en-US" dirty="0"/>
        </a:p>
      </dgm:t>
    </dgm:pt>
    <dgm:pt modelId="{091E55D3-EA9F-435A-9870-E0B4CC893594}" type="parTrans" cxnId="{622BC339-D6CC-49AA-B0DB-A0201B941E53}">
      <dgm:prSet/>
      <dgm:spPr/>
      <dgm:t>
        <a:bodyPr/>
        <a:lstStyle/>
        <a:p>
          <a:endParaRPr lang="en-US"/>
        </a:p>
      </dgm:t>
    </dgm:pt>
    <dgm:pt modelId="{3D2FB59C-CB8F-4B0E-BE1A-862A0615BCB8}" type="sibTrans" cxnId="{622BC339-D6CC-49AA-B0DB-A0201B941E53}">
      <dgm:prSet/>
      <dgm:spPr/>
      <dgm:t>
        <a:bodyPr/>
        <a:lstStyle/>
        <a:p>
          <a:endParaRPr lang="en-US"/>
        </a:p>
      </dgm:t>
    </dgm:pt>
    <dgm:pt modelId="{6C43D09E-4E7D-4D38-88F0-FD914A246178}">
      <dgm:prSet phldrT="[Text]" phldr="1"/>
      <dgm:spPr>
        <a:blipFill rotWithShape="0">
          <a:blip xmlns:r="http://schemas.openxmlformats.org/officeDocument/2006/relationships" r:embed="rId2"/>
          <a:stretch>
            <a:fillRect/>
          </a:stretch>
        </a:blipFill>
      </dgm:spPr>
      <dgm:t>
        <a:bodyPr/>
        <a:lstStyle/>
        <a:p>
          <a:endParaRPr lang="en-US" dirty="0"/>
        </a:p>
      </dgm:t>
    </dgm:pt>
    <dgm:pt modelId="{E83CFBFC-C5E0-40A1-BDEB-247D993685B4}" type="parTrans" cxnId="{D982B210-FB39-4CD5-AC36-C5DA9D558DB2}">
      <dgm:prSet/>
      <dgm:spPr/>
      <dgm:t>
        <a:bodyPr/>
        <a:lstStyle/>
        <a:p>
          <a:endParaRPr lang="en-US"/>
        </a:p>
      </dgm:t>
    </dgm:pt>
    <dgm:pt modelId="{179231CF-0DCF-4E48-8FB0-00548BF83D19}" type="sibTrans" cxnId="{D982B210-FB39-4CD5-AC36-C5DA9D558DB2}">
      <dgm:prSet/>
      <dgm:spPr/>
      <dgm:t>
        <a:bodyPr/>
        <a:lstStyle/>
        <a:p>
          <a:endParaRPr lang="en-US"/>
        </a:p>
      </dgm:t>
    </dgm:pt>
    <dgm:pt modelId="{407F32FE-0E3A-46C5-92AA-6ABB2B00F3DB}">
      <dgm:prSet phldrT="[Text]"/>
      <dgm:spPr/>
      <dgm:t>
        <a:bodyPr/>
        <a:lstStyle/>
        <a:p>
          <a:r>
            <a:rPr lang="en-US" dirty="0" smtClean="0"/>
            <a:t>Policies, practices, legislation </a:t>
          </a:r>
          <a:endParaRPr lang="en-US" dirty="0"/>
        </a:p>
      </dgm:t>
    </dgm:pt>
    <dgm:pt modelId="{E63D5887-FB42-42B2-B04A-E8C63AAB0F06}" type="parTrans" cxnId="{0C99F37C-B7AD-4115-8774-2903E032176E}">
      <dgm:prSet/>
      <dgm:spPr/>
      <dgm:t>
        <a:bodyPr/>
        <a:lstStyle/>
        <a:p>
          <a:endParaRPr lang="en-US"/>
        </a:p>
      </dgm:t>
    </dgm:pt>
    <dgm:pt modelId="{70CFAB17-74F7-4136-9975-1F33DA2CD842}" type="sibTrans" cxnId="{0C99F37C-B7AD-4115-8774-2903E032176E}">
      <dgm:prSet/>
      <dgm:spPr/>
      <dgm:t>
        <a:bodyPr/>
        <a:lstStyle/>
        <a:p>
          <a:endParaRPr lang="en-US"/>
        </a:p>
      </dgm:t>
    </dgm:pt>
    <dgm:pt modelId="{26B48F26-98F7-4BA0-8319-46085715C3F1}">
      <dgm:prSet phldrT="[Text]" phldr="1"/>
      <dgm:spPr>
        <a:blipFill rotWithShape="0">
          <a:blip xmlns:r="http://schemas.openxmlformats.org/officeDocument/2006/relationships" r:embed="rId3"/>
          <a:stretch>
            <a:fillRect/>
          </a:stretch>
        </a:blipFill>
      </dgm:spPr>
      <dgm:t>
        <a:bodyPr/>
        <a:lstStyle/>
        <a:p>
          <a:endParaRPr lang="en-US" dirty="0"/>
        </a:p>
      </dgm:t>
    </dgm:pt>
    <dgm:pt modelId="{78FCD5A0-AE1F-4233-A574-E00D2F5C7AAD}" type="parTrans" cxnId="{1F904987-7646-4E18-9872-5B9AF1F9244C}">
      <dgm:prSet/>
      <dgm:spPr/>
      <dgm:t>
        <a:bodyPr/>
        <a:lstStyle/>
        <a:p>
          <a:endParaRPr lang="en-US"/>
        </a:p>
      </dgm:t>
    </dgm:pt>
    <dgm:pt modelId="{754AA8FE-1A1C-4F6F-B63B-C8DC2C9F6CEE}" type="sibTrans" cxnId="{1F904987-7646-4E18-9872-5B9AF1F9244C}">
      <dgm:prSet/>
      <dgm:spPr/>
      <dgm:t>
        <a:bodyPr/>
        <a:lstStyle/>
        <a:p>
          <a:endParaRPr lang="en-US"/>
        </a:p>
      </dgm:t>
    </dgm:pt>
    <dgm:pt modelId="{B6D2F3B6-2154-4079-9F9E-EE769DEA16C5}">
      <dgm:prSet phldrT="[Text]"/>
      <dgm:spPr/>
      <dgm:t>
        <a:bodyPr/>
        <a:lstStyle/>
        <a:p>
          <a:r>
            <a:rPr lang="en-US" dirty="0" smtClean="0"/>
            <a:t>Physical structure </a:t>
          </a:r>
          <a:endParaRPr lang="en-US" dirty="0"/>
        </a:p>
      </dgm:t>
    </dgm:pt>
    <dgm:pt modelId="{CF6892E4-A42E-4FDE-A133-68C2DBACFB9A}" type="parTrans" cxnId="{97CFAC64-6C88-4B1C-805F-79C9F0D944F6}">
      <dgm:prSet/>
      <dgm:spPr/>
      <dgm:t>
        <a:bodyPr/>
        <a:lstStyle/>
        <a:p>
          <a:endParaRPr lang="en-US"/>
        </a:p>
      </dgm:t>
    </dgm:pt>
    <dgm:pt modelId="{0C6DB976-235A-43FC-AB60-9279D41C7B18}" type="sibTrans" cxnId="{97CFAC64-6C88-4B1C-805F-79C9F0D944F6}">
      <dgm:prSet/>
      <dgm:spPr/>
      <dgm:t>
        <a:bodyPr/>
        <a:lstStyle/>
        <a:p>
          <a:endParaRPr lang="en-US"/>
        </a:p>
      </dgm:t>
    </dgm:pt>
    <dgm:pt modelId="{85F8F026-E68B-4CB7-A872-D11B3DEC3D94}">
      <dgm:prSet phldrT="[Text]" phldr="1"/>
      <dgm:spPr>
        <a:blipFill rotWithShape="0">
          <a:blip xmlns:r="http://schemas.openxmlformats.org/officeDocument/2006/relationships" r:embed="rId4"/>
          <a:stretch>
            <a:fillRect/>
          </a:stretch>
        </a:blipFill>
      </dgm:spPr>
      <dgm:t>
        <a:bodyPr/>
        <a:lstStyle/>
        <a:p>
          <a:endParaRPr lang="en-US" dirty="0"/>
        </a:p>
      </dgm:t>
    </dgm:pt>
    <dgm:pt modelId="{65F7B6CA-FBF8-46A5-9FCD-D07945B567CD}" type="parTrans" cxnId="{936C3408-2CA1-4718-A8C5-6A4AEB9C2A24}">
      <dgm:prSet/>
      <dgm:spPr/>
      <dgm:t>
        <a:bodyPr/>
        <a:lstStyle/>
        <a:p>
          <a:endParaRPr lang="en-US"/>
        </a:p>
      </dgm:t>
    </dgm:pt>
    <dgm:pt modelId="{C8FA19E7-12CF-422E-AA07-0C240901EF0A}" type="sibTrans" cxnId="{936C3408-2CA1-4718-A8C5-6A4AEB9C2A24}">
      <dgm:prSet/>
      <dgm:spPr/>
      <dgm:t>
        <a:bodyPr/>
        <a:lstStyle/>
        <a:p>
          <a:endParaRPr lang="en-US"/>
        </a:p>
      </dgm:t>
    </dgm:pt>
    <dgm:pt modelId="{7D9122C3-861D-410F-8ABE-D9FE92F4C1EB}" type="pres">
      <dgm:prSet presAssocID="{1FCE3F81-A4B3-42BA-A761-0C3E82004FCC}" presName="cycleMatrixDiagram" presStyleCnt="0">
        <dgm:presLayoutVars>
          <dgm:chMax val="1"/>
          <dgm:dir/>
          <dgm:animLvl val="lvl"/>
          <dgm:resizeHandles val="exact"/>
        </dgm:presLayoutVars>
      </dgm:prSet>
      <dgm:spPr/>
      <dgm:t>
        <a:bodyPr/>
        <a:lstStyle/>
        <a:p>
          <a:endParaRPr lang="en-US"/>
        </a:p>
      </dgm:t>
    </dgm:pt>
    <dgm:pt modelId="{6E2A80BF-EAEF-4289-B8BE-7784D6149E11}" type="pres">
      <dgm:prSet presAssocID="{1FCE3F81-A4B3-42BA-A761-0C3E82004FCC}" presName="children" presStyleCnt="0"/>
      <dgm:spPr/>
    </dgm:pt>
    <dgm:pt modelId="{3165DF83-3B23-4789-91DD-F7989B7A021F}" type="pres">
      <dgm:prSet presAssocID="{1FCE3F81-A4B3-42BA-A761-0C3E82004FCC}" presName="child1group" presStyleCnt="0"/>
      <dgm:spPr/>
    </dgm:pt>
    <dgm:pt modelId="{5193F8A3-C939-477C-8ADC-6F37BCB02BE8}" type="pres">
      <dgm:prSet presAssocID="{1FCE3F81-A4B3-42BA-A761-0C3E82004FCC}" presName="child1" presStyleLbl="bgAcc1" presStyleIdx="0" presStyleCnt="4" custLinFactNeighborX="-25218" custLinFactNeighborY="7891"/>
      <dgm:spPr/>
      <dgm:t>
        <a:bodyPr/>
        <a:lstStyle/>
        <a:p>
          <a:endParaRPr lang="en-US"/>
        </a:p>
      </dgm:t>
    </dgm:pt>
    <dgm:pt modelId="{57E729B8-4B42-4C8A-8BFD-ECC0EC719569}" type="pres">
      <dgm:prSet presAssocID="{1FCE3F81-A4B3-42BA-A761-0C3E82004FCC}" presName="child1Text" presStyleLbl="bgAcc1" presStyleIdx="0" presStyleCnt="4">
        <dgm:presLayoutVars>
          <dgm:bulletEnabled val="1"/>
        </dgm:presLayoutVars>
      </dgm:prSet>
      <dgm:spPr/>
      <dgm:t>
        <a:bodyPr/>
        <a:lstStyle/>
        <a:p>
          <a:endParaRPr lang="en-US"/>
        </a:p>
      </dgm:t>
    </dgm:pt>
    <dgm:pt modelId="{B86D691E-677D-46A3-86DC-7A6D012C2994}" type="pres">
      <dgm:prSet presAssocID="{1FCE3F81-A4B3-42BA-A761-0C3E82004FCC}" presName="child2group" presStyleCnt="0"/>
      <dgm:spPr/>
    </dgm:pt>
    <dgm:pt modelId="{4E095749-9B66-49BA-8946-68EE57A3351A}" type="pres">
      <dgm:prSet presAssocID="{1FCE3F81-A4B3-42BA-A761-0C3E82004FCC}" presName="child2" presStyleLbl="bgAcc1" presStyleIdx="1" presStyleCnt="4" custLinFactNeighborX="28004" custLinFactNeighborY="12732"/>
      <dgm:spPr/>
      <dgm:t>
        <a:bodyPr/>
        <a:lstStyle/>
        <a:p>
          <a:endParaRPr lang="en-US"/>
        </a:p>
      </dgm:t>
    </dgm:pt>
    <dgm:pt modelId="{49911805-0009-4E46-967C-591B25B479D0}" type="pres">
      <dgm:prSet presAssocID="{1FCE3F81-A4B3-42BA-A761-0C3E82004FCC}" presName="child2Text" presStyleLbl="bgAcc1" presStyleIdx="1" presStyleCnt="4">
        <dgm:presLayoutVars>
          <dgm:bulletEnabled val="1"/>
        </dgm:presLayoutVars>
      </dgm:prSet>
      <dgm:spPr/>
      <dgm:t>
        <a:bodyPr/>
        <a:lstStyle/>
        <a:p>
          <a:endParaRPr lang="en-US"/>
        </a:p>
      </dgm:t>
    </dgm:pt>
    <dgm:pt modelId="{C6CED9C4-2ABB-47A4-A06F-90C5CB7013A4}" type="pres">
      <dgm:prSet presAssocID="{1FCE3F81-A4B3-42BA-A761-0C3E82004FCC}" presName="child3group" presStyleCnt="0"/>
      <dgm:spPr/>
    </dgm:pt>
    <dgm:pt modelId="{612DBBE5-D650-449F-9E33-BAE1D4127D62}" type="pres">
      <dgm:prSet presAssocID="{1FCE3F81-A4B3-42BA-A761-0C3E82004FCC}" presName="child3" presStyleLbl="bgAcc1" presStyleIdx="2" presStyleCnt="4" custLinFactNeighborX="28004" custLinFactNeighborY="-15805"/>
      <dgm:spPr/>
      <dgm:t>
        <a:bodyPr/>
        <a:lstStyle/>
        <a:p>
          <a:endParaRPr lang="en-US"/>
        </a:p>
      </dgm:t>
    </dgm:pt>
    <dgm:pt modelId="{F6913E3F-BE7E-44E1-AA9A-45844AAA4883}" type="pres">
      <dgm:prSet presAssocID="{1FCE3F81-A4B3-42BA-A761-0C3E82004FCC}" presName="child3Text" presStyleLbl="bgAcc1" presStyleIdx="2" presStyleCnt="4">
        <dgm:presLayoutVars>
          <dgm:bulletEnabled val="1"/>
        </dgm:presLayoutVars>
      </dgm:prSet>
      <dgm:spPr/>
      <dgm:t>
        <a:bodyPr/>
        <a:lstStyle/>
        <a:p>
          <a:endParaRPr lang="en-US"/>
        </a:p>
      </dgm:t>
    </dgm:pt>
    <dgm:pt modelId="{BB47FA8F-DCB2-42D4-ABE4-C542EC6535D8}" type="pres">
      <dgm:prSet presAssocID="{1FCE3F81-A4B3-42BA-A761-0C3E82004FCC}" presName="child4group" presStyleCnt="0"/>
      <dgm:spPr/>
    </dgm:pt>
    <dgm:pt modelId="{85619B80-86E7-47D2-9BE2-095164039049}" type="pres">
      <dgm:prSet presAssocID="{1FCE3F81-A4B3-42BA-A761-0C3E82004FCC}" presName="child4" presStyleLbl="bgAcc1" presStyleIdx="3" presStyleCnt="4" custLinFactNeighborX="-28354" custLinFactNeighborY="-20646"/>
      <dgm:spPr/>
      <dgm:t>
        <a:bodyPr/>
        <a:lstStyle/>
        <a:p>
          <a:endParaRPr lang="en-US"/>
        </a:p>
      </dgm:t>
    </dgm:pt>
    <dgm:pt modelId="{08499C54-00E0-432B-9D7A-150B45BEB6C6}" type="pres">
      <dgm:prSet presAssocID="{1FCE3F81-A4B3-42BA-A761-0C3E82004FCC}" presName="child4Text" presStyleLbl="bgAcc1" presStyleIdx="3" presStyleCnt="4">
        <dgm:presLayoutVars>
          <dgm:bulletEnabled val="1"/>
        </dgm:presLayoutVars>
      </dgm:prSet>
      <dgm:spPr/>
      <dgm:t>
        <a:bodyPr/>
        <a:lstStyle/>
        <a:p>
          <a:endParaRPr lang="en-US"/>
        </a:p>
      </dgm:t>
    </dgm:pt>
    <dgm:pt modelId="{415C2585-BFA5-47CB-8779-978E9F0E6C07}" type="pres">
      <dgm:prSet presAssocID="{1FCE3F81-A4B3-42BA-A761-0C3E82004FCC}" presName="childPlaceholder" presStyleCnt="0"/>
      <dgm:spPr/>
    </dgm:pt>
    <dgm:pt modelId="{3DF52336-0E70-47F3-ABEA-A5FCD41D261E}" type="pres">
      <dgm:prSet presAssocID="{1FCE3F81-A4B3-42BA-A761-0C3E82004FCC}" presName="circle" presStyleCnt="0"/>
      <dgm:spPr/>
    </dgm:pt>
    <dgm:pt modelId="{DA8CD16E-D02E-40C3-9094-2255149D2014}" type="pres">
      <dgm:prSet presAssocID="{1FCE3F81-A4B3-42BA-A761-0C3E82004FCC}" presName="quadrant1" presStyleLbl="node1" presStyleIdx="0" presStyleCnt="4">
        <dgm:presLayoutVars>
          <dgm:chMax val="1"/>
          <dgm:bulletEnabled val="1"/>
        </dgm:presLayoutVars>
      </dgm:prSet>
      <dgm:spPr/>
      <dgm:t>
        <a:bodyPr/>
        <a:lstStyle/>
        <a:p>
          <a:endParaRPr lang="en-US"/>
        </a:p>
      </dgm:t>
    </dgm:pt>
    <dgm:pt modelId="{49BD7A53-4826-4BCA-9A27-6062B034E35A}" type="pres">
      <dgm:prSet presAssocID="{1FCE3F81-A4B3-42BA-A761-0C3E82004FCC}" presName="quadrant2" presStyleLbl="node1" presStyleIdx="1" presStyleCnt="4">
        <dgm:presLayoutVars>
          <dgm:chMax val="1"/>
          <dgm:bulletEnabled val="1"/>
        </dgm:presLayoutVars>
      </dgm:prSet>
      <dgm:spPr/>
      <dgm:t>
        <a:bodyPr/>
        <a:lstStyle/>
        <a:p>
          <a:endParaRPr lang="en-US"/>
        </a:p>
      </dgm:t>
    </dgm:pt>
    <dgm:pt modelId="{65F61251-FF2D-407A-AD34-2FED5EAE879D}" type="pres">
      <dgm:prSet presAssocID="{1FCE3F81-A4B3-42BA-A761-0C3E82004FCC}" presName="quadrant3" presStyleLbl="node1" presStyleIdx="2" presStyleCnt="4">
        <dgm:presLayoutVars>
          <dgm:chMax val="1"/>
          <dgm:bulletEnabled val="1"/>
        </dgm:presLayoutVars>
      </dgm:prSet>
      <dgm:spPr/>
      <dgm:t>
        <a:bodyPr/>
        <a:lstStyle/>
        <a:p>
          <a:endParaRPr lang="en-US"/>
        </a:p>
      </dgm:t>
    </dgm:pt>
    <dgm:pt modelId="{3E65549B-E3E8-4BDC-ACF2-73B8FCFA552F}" type="pres">
      <dgm:prSet presAssocID="{1FCE3F81-A4B3-42BA-A761-0C3E82004FCC}" presName="quadrant4" presStyleLbl="node1" presStyleIdx="3" presStyleCnt="4">
        <dgm:presLayoutVars>
          <dgm:chMax val="1"/>
          <dgm:bulletEnabled val="1"/>
        </dgm:presLayoutVars>
      </dgm:prSet>
      <dgm:spPr/>
      <dgm:t>
        <a:bodyPr/>
        <a:lstStyle/>
        <a:p>
          <a:endParaRPr lang="en-US"/>
        </a:p>
      </dgm:t>
    </dgm:pt>
    <dgm:pt modelId="{9DB79F71-0A24-4E53-9AB3-AE6BA3608AC8}" type="pres">
      <dgm:prSet presAssocID="{1FCE3F81-A4B3-42BA-A761-0C3E82004FCC}" presName="quadrantPlaceholder" presStyleCnt="0"/>
      <dgm:spPr/>
    </dgm:pt>
    <dgm:pt modelId="{67001949-ED82-454A-B1DC-626421E0F05A}" type="pres">
      <dgm:prSet presAssocID="{1FCE3F81-A4B3-42BA-A761-0C3E82004FCC}" presName="center1" presStyleLbl="fgShp" presStyleIdx="0" presStyleCnt="2"/>
      <dgm:spPr/>
    </dgm:pt>
    <dgm:pt modelId="{1081FE49-8803-4CC7-80F7-CC4CA07CEFDF}" type="pres">
      <dgm:prSet presAssocID="{1FCE3F81-A4B3-42BA-A761-0C3E82004FCC}" presName="center2" presStyleLbl="fgShp" presStyleIdx="1" presStyleCnt="2"/>
      <dgm:spPr/>
    </dgm:pt>
  </dgm:ptLst>
  <dgm:cxnLst>
    <dgm:cxn modelId="{A10F39D0-6222-4C06-ADC0-14EBEB6E7C87}" type="presOf" srcId="{407F32FE-0E3A-46C5-92AA-6ABB2B00F3DB}" destId="{65F61251-FF2D-407A-AD34-2FED5EAE879D}" srcOrd="0" destOrd="0" presId="urn:microsoft.com/office/officeart/2005/8/layout/cycle4"/>
    <dgm:cxn modelId="{936C3408-2CA1-4718-A8C5-6A4AEB9C2A24}" srcId="{B6D2F3B6-2154-4079-9F9E-EE769DEA16C5}" destId="{85F8F026-E68B-4CB7-A872-D11B3DEC3D94}" srcOrd="0" destOrd="0" parTransId="{65F7B6CA-FBF8-46A5-9FCD-D07945B567CD}" sibTransId="{C8FA19E7-12CF-422E-AA07-0C240901EF0A}"/>
    <dgm:cxn modelId="{F7F343CF-03FF-4F22-8288-A5320CB455F2}" type="presOf" srcId="{FC5FD916-71FB-48F9-A342-0DF9393C5AF9}" destId="{DA8CD16E-D02E-40C3-9094-2255149D2014}" srcOrd="0" destOrd="0" presId="urn:microsoft.com/office/officeart/2005/8/layout/cycle4"/>
    <dgm:cxn modelId="{40782E41-9F78-4F4C-9936-AC318507889B}" srcId="{FC5FD916-71FB-48F9-A342-0DF9393C5AF9}" destId="{5DE59800-EEFE-4B23-81FA-2FAD183A950C}" srcOrd="0" destOrd="0" parTransId="{391FE7A3-59E0-4EA1-83EE-F86FDB1F08BC}" sibTransId="{ED66B0D9-983A-45AB-AA7B-24E70EB536B6}"/>
    <dgm:cxn modelId="{615F82D3-ACAE-4113-9BF9-FD3E46256344}" type="presOf" srcId="{23D89653-4468-4AE5-AB23-32D580B8E28A}" destId="{49BD7A53-4826-4BCA-9A27-6062B034E35A}" srcOrd="0" destOrd="0" presId="urn:microsoft.com/office/officeart/2005/8/layout/cycle4"/>
    <dgm:cxn modelId="{7ADCC177-B165-4D56-B856-E00B8A835371}" type="presOf" srcId="{1FCE3F81-A4B3-42BA-A761-0C3E82004FCC}" destId="{7D9122C3-861D-410F-8ABE-D9FE92F4C1EB}" srcOrd="0" destOrd="0" presId="urn:microsoft.com/office/officeart/2005/8/layout/cycle4"/>
    <dgm:cxn modelId="{ED5B9D26-6452-4FAB-A0BF-E0608F3C0906}" type="presOf" srcId="{6C43D09E-4E7D-4D38-88F0-FD914A246178}" destId="{4E095749-9B66-49BA-8946-68EE57A3351A}" srcOrd="0" destOrd="0" presId="urn:microsoft.com/office/officeart/2005/8/layout/cycle4"/>
    <dgm:cxn modelId="{05FF8E58-805A-4609-9312-F3220BD698D9}" type="presOf" srcId="{B6D2F3B6-2154-4079-9F9E-EE769DEA16C5}" destId="{3E65549B-E3E8-4BDC-ACF2-73B8FCFA552F}" srcOrd="0" destOrd="0" presId="urn:microsoft.com/office/officeart/2005/8/layout/cycle4"/>
    <dgm:cxn modelId="{3DF91FA5-CB3B-41EB-B5DA-911EDF925404}" type="presOf" srcId="{26B48F26-98F7-4BA0-8319-46085715C3F1}" destId="{F6913E3F-BE7E-44E1-AA9A-45844AAA4883}" srcOrd="1" destOrd="0" presId="urn:microsoft.com/office/officeart/2005/8/layout/cycle4"/>
    <dgm:cxn modelId="{1F904987-7646-4E18-9872-5B9AF1F9244C}" srcId="{407F32FE-0E3A-46C5-92AA-6ABB2B00F3DB}" destId="{26B48F26-98F7-4BA0-8319-46085715C3F1}" srcOrd="0" destOrd="0" parTransId="{78FCD5A0-AE1F-4233-A574-E00D2F5C7AAD}" sibTransId="{754AA8FE-1A1C-4F6F-B63B-C8DC2C9F6CEE}"/>
    <dgm:cxn modelId="{0DC588FD-7FE3-446C-A724-A5D689380104}" type="presOf" srcId="{85F8F026-E68B-4CB7-A872-D11B3DEC3D94}" destId="{08499C54-00E0-432B-9D7A-150B45BEB6C6}" srcOrd="1" destOrd="0" presId="urn:microsoft.com/office/officeart/2005/8/layout/cycle4"/>
    <dgm:cxn modelId="{D982B210-FB39-4CD5-AC36-C5DA9D558DB2}" srcId="{23D89653-4468-4AE5-AB23-32D580B8E28A}" destId="{6C43D09E-4E7D-4D38-88F0-FD914A246178}" srcOrd="0" destOrd="0" parTransId="{E83CFBFC-C5E0-40A1-BDEB-247D993685B4}" sibTransId="{179231CF-0DCF-4E48-8FB0-00548BF83D19}"/>
    <dgm:cxn modelId="{200E5150-A7B4-4E09-99FD-121CD195A02A}" type="presOf" srcId="{6C43D09E-4E7D-4D38-88F0-FD914A246178}" destId="{49911805-0009-4E46-967C-591B25B479D0}" srcOrd="1" destOrd="0" presId="urn:microsoft.com/office/officeart/2005/8/layout/cycle4"/>
    <dgm:cxn modelId="{622BC339-D6CC-49AA-B0DB-A0201B941E53}" srcId="{1FCE3F81-A4B3-42BA-A761-0C3E82004FCC}" destId="{23D89653-4468-4AE5-AB23-32D580B8E28A}" srcOrd="1" destOrd="0" parTransId="{091E55D3-EA9F-435A-9870-E0B4CC893594}" sibTransId="{3D2FB59C-CB8F-4B0E-BE1A-862A0615BCB8}"/>
    <dgm:cxn modelId="{50741954-5727-4618-9461-9B4028273529}" type="presOf" srcId="{5DE59800-EEFE-4B23-81FA-2FAD183A950C}" destId="{57E729B8-4B42-4C8A-8BFD-ECC0EC719569}" srcOrd="1" destOrd="0" presId="urn:microsoft.com/office/officeart/2005/8/layout/cycle4"/>
    <dgm:cxn modelId="{D878F8F0-35C9-436F-8AD2-B90E6AC4D5A1}" type="presOf" srcId="{26B48F26-98F7-4BA0-8319-46085715C3F1}" destId="{612DBBE5-D650-449F-9E33-BAE1D4127D62}" srcOrd="0" destOrd="0" presId="urn:microsoft.com/office/officeart/2005/8/layout/cycle4"/>
    <dgm:cxn modelId="{0C99F37C-B7AD-4115-8774-2903E032176E}" srcId="{1FCE3F81-A4B3-42BA-A761-0C3E82004FCC}" destId="{407F32FE-0E3A-46C5-92AA-6ABB2B00F3DB}" srcOrd="2" destOrd="0" parTransId="{E63D5887-FB42-42B2-B04A-E8C63AAB0F06}" sibTransId="{70CFAB17-74F7-4136-9975-1F33DA2CD842}"/>
    <dgm:cxn modelId="{82790318-3253-4FB6-BA73-36933AAF713F}" type="presOf" srcId="{85F8F026-E68B-4CB7-A872-D11B3DEC3D94}" destId="{85619B80-86E7-47D2-9BE2-095164039049}" srcOrd="0" destOrd="0" presId="urn:microsoft.com/office/officeart/2005/8/layout/cycle4"/>
    <dgm:cxn modelId="{1A2E5443-1084-41B5-9621-2B33268288E3}" srcId="{1FCE3F81-A4B3-42BA-A761-0C3E82004FCC}" destId="{FC5FD916-71FB-48F9-A342-0DF9393C5AF9}" srcOrd="0" destOrd="0" parTransId="{4576789F-AD19-48F3-BE67-A8D951F01149}" sibTransId="{624B4B9B-37C6-4D96-A468-D67C10DE8C5C}"/>
    <dgm:cxn modelId="{197FA9A6-5663-49C9-A2E3-CD7C95799890}" type="presOf" srcId="{5DE59800-EEFE-4B23-81FA-2FAD183A950C}" destId="{5193F8A3-C939-477C-8ADC-6F37BCB02BE8}" srcOrd="0" destOrd="0" presId="urn:microsoft.com/office/officeart/2005/8/layout/cycle4"/>
    <dgm:cxn modelId="{97CFAC64-6C88-4B1C-805F-79C9F0D944F6}" srcId="{1FCE3F81-A4B3-42BA-A761-0C3E82004FCC}" destId="{B6D2F3B6-2154-4079-9F9E-EE769DEA16C5}" srcOrd="3" destOrd="0" parTransId="{CF6892E4-A42E-4FDE-A133-68C2DBACFB9A}" sibTransId="{0C6DB976-235A-43FC-AB60-9279D41C7B18}"/>
    <dgm:cxn modelId="{033B269F-649A-4F79-AD53-96F3ED0DB3C2}" type="presParOf" srcId="{7D9122C3-861D-410F-8ABE-D9FE92F4C1EB}" destId="{6E2A80BF-EAEF-4289-B8BE-7784D6149E11}" srcOrd="0" destOrd="0" presId="urn:microsoft.com/office/officeart/2005/8/layout/cycle4"/>
    <dgm:cxn modelId="{00561E62-6DAC-4C7B-90C7-2A411AA9FC86}" type="presParOf" srcId="{6E2A80BF-EAEF-4289-B8BE-7784D6149E11}" destId="{3165DF83-3B23-4789-91DD-F7989B7A021F}" srcOrd="0" destOrd="0" presId="urn:microsoft.com/office/officeart/2005/8/layout/cycle4"/>
    <dgm:cxn modelId="{0E6AA150-4465-4630-8CA4-344937520195}" type="presParOf" srcId="{3165DF83-3B23-4789-91DD-F7989B7A021F}" destId="{5193F8A3-C939-477C-8ADC-6F37BCB02BE8}" srcOrd="0" destOrd="0" presId="urn:microsoft.com/office/officeart/2005/8/layout/cycle4"/>
    <dgm:cxn modelId="{863982B4-724D-470F-ADD0-07BD2696879C}" type="presParOf" srcId="{3165DF83-3B23-4789-91DD-F7989B7A021F}" destId="{57E729B8-4B42-4C8A-8BFD-ECC0EC719569}" srcOrd="1" destOrd="0" presId="urn:microsoft.com/office/officeart/2005/8/layout/cycle4"/>
    <dgm:cxn modelId="{0EE1C297-299A-464C-8E3F-CD663883AD2A}" type="presParOf" srcId="{6E2A80BF-EAEF-4289-B8BE-7784D6149E11}" destId="{B86D691E-677D-46A3-86DC-7A6D012C2994}" srcOrd="1" destOrd="0" presId="urn:microsoft.com/office/officeart/2005/8/layout/cycle4"/>
    <dgm:cxn modelId="{955D79B2-2E39-4BF4-83FF-59E199BE5054}" type="presParOf" srcId="{B86D691E-677D-46A3-86DC-7A6D012C2994}" destId="{4E095749-9B66-49BA-8946-68EE57A3351A}" srcOrd="0" destOrd="0" presId="urn:microsoft.com/office/officeart/2005/8/layout/cycle4"/>
    <dgm:cxn modelId="{D0A3393D-85BC-43FC-B97A-42E8CA736136}" type="presParOf" srcId="{B86D691E-677D-46A3-86DC-7A6D012C2994}" destId="{49911805-0009-4E46-967C-591B25B479D0}" srcOrd="1" destOrd="0" presId="urn:microsoft.com/office/officeart/2005/8/layout/cycle4"/>
    <dgm:cxn modelId="{C780BB79-8ABE-4DC3-A796-2BDFD1D11367}" type="presParOf" srcId="{6E2A80BF-EAEF-4289-B8BE-7784D6149E11}" destId="{C6CED9C4-2ABB-47A4-A06F-90C5CB7013A4}" srcOrd="2" destOrd="0" presId="urn:microsoft.com/office/officeart/2005/8/layout/cycle4"/>
    <dgm:cxn modelId="{A1D50A05-3D9B-4CA1-863C-191798B3F7E4}" type="presParOf" srcId="{C6CED9C4-2ABB-47A4-A06F-90C5CB7013A4}" destId="{612DBBE5-D650-449F-9E33-BAE1D4127D62}" srcOrd="0" destOrd="0" presId="urn:microsoft.com/office/officeart/2005/8/layout/cycle4"/>
    <dgm:cxn modelId="{D4AF9602-D81E-46CB-A37E-88C3AC0DF484}" type="presParOf" srcId="{C6CED9C4-2ABB-47A4-A06F-90C5CB7013A4}" destId="{F6913E3F-BE7E-44E1-AA9A-45844AAA4883}" srcOrd="1" destOrd="0" presId="urn:microsoft.com/office/officeart/2005/8/layout/cycle4"/>
    <dgm:cxn modelId="{C8F05440-6152-4F8D-B532-292E05F0EAD2}" type="presParOf" srcId="{6E2A80BF-EAEF-4289-B8BE-7784D6149E11}" destId="{BB47FA8F-DCB2-42D4-ABE4-C542EC6535D8}" srcOrd="3" destOrd="0" presId="urn:microsoft.com/office/officeart/2005/8/layout/cycle4"/>
    <dgm:cxn modelId="{AE984371-72C9-41E9-B0C8-9F7C6C33ADC0}" type="presParOf" srcId="{BB47FA8F-DCB2-42D4-ABE4-C542EC6535D8}" destId="{85619B80-86E7-47D2-9BE2-095164039049}" srcOrd="0" destOrd="0" presId="urn:microsoft.com/office/officeart/2005/8/layout/cycle4"/>
    <dgm:cxn modelId="{4F2B3F40-F3B1-4EA3-8D50-2011D0F23B7E}" type="presParOf" srcId="{BB47FA8F-DCB2-42D4-ABE4-C542EC6535D8}" destId="{08499C54-00E0-432B-9D7A-150B45BEB6C6}" srcOrd="1" destOrd="0" presId="urn:microsoft.com/office/officeart/2005/8/layout/cycle4"/>
    <dgm:cxn modelId="{C2D829E6-E73B-4908-8237-A1F76C3E208D}" type="presParOf" srcId="{6E2A80BF-EAEF-4289-B8BE-7784D6149E11}" destId="{415C2585-BFA5-47CB-8779-978E9F0E6C07}" srcOrd="4" destOrd="0" presId="urn:microsoft.com/office/officeart/2005/8/layout/cycle4"/>
    <dgm:cxn modelId="{281B7611-BB66-4C8A-8BEE-27E1B406FB20}" type="presParOf" srcId="{7D9122C3-861D-410F-8ABE-D9FE92F4C1EB}" destId="{3DF52336-0E70-47F3-ABEA-A5FCD41D261E}" srcOrd="1" destOrd="0" presId="urn:microsoft.com/office/officeart/2005/8/layout/cycle4"/>
    <dgm:cxn modelId="{4A8B9CF2-F177-4669-877D-86009AB22132}" type="presParOf" srcId="{3DF52336-0E70-47F3-ABEA-A5FCD41D261E}" destId="{DA8CD16E-D02E-40C3-9094-2255149D2014}" srcOrd="0" destOrd="0" presId="urn:microsoft.com/office/officeart/2005/8/layout/cycle4"/>
    <dgm:cxn modelId="{40444A35-16E4-41B5-B49C-4B0662A4ABF4}" type="presParOf" srcId="{3DF52336-0E70-47F3-ABEA-A5FCD41D261E}" destId="{49BD7A53-4826-4BCA-9A27-6062B034E35A}" srcOrd="1" destOrd="0" presId="urn:microsoft.com/office/officeart/2005/8/layout/cycle4"/>
    <dgm:cxn modelId="{3CF12BB8-C03F-429E-A776-AD015E447D14}" type="presParOf" srcId="{3DF52336-0E70-47F3-ABEA-A5FCD41D261E}" destId="{65F61251-FF2D-407A-AD34-2FED5EAE879D}" srcOrd="2" destOrd="0" presId="urn:microsoft.com/office/officeart/2005/8/layout/cycle4"/>
    <dgm:cxn modelId="{68B12D96-32C8-4EE1-800F-B43786EA293B}" type="presParOf" srcId="{3DF52336-0E70-47F3-ABEA-A5FCD41D261E}" destId="{3E65549B-E3E8-4BDC-ACF2-73B8FCFA552F}" srcOrd="3" destOrd="0" presId="urn:microsoft.com/office/officeart/2005/8/layout/cycle4"/>
    <dgm:cxn modelId="{DB92AA79-0E40-4923-8FEF-15772E85930E}" type="presParOf" srcId="{3DF52336-0E70-47F3-ABEA-A5FCD41D261E}" destId="{9DB79F71-0A24-4E53-9AB3-AE6BA3608AC8}" srcOrd="4" destOrd="0" presId="urn:microsoft.com/office/officeart/2005/8/layout/cycle4"/>
    <dgm:cxn modelId="{63810C98-BAC8-448D-B36C-E32C142229CC}" type="presParOf" srcId="{7D9122C3-861D-410F-8ABE-D9FE92F4C1EB}" destId="{67001949-ED82-454A-B1DC-626421E0F05A}" srcOrd="2" destOrd="0" presId="urn:microsoft.com/office/officeart/2005/8/layout/cycle4"/>
    <dgm:cxn modelId="{CB307812-5EB5-43F8-8F11-905D8E6AAA03}" type="presParOf" srcId="{7D9122C3-861D-410F-8ABE-D9FE92F4C1EB}" destId="{1081FE49-8803-4CC7-80F7-CC4CA07CEFDF}"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E3F81-A4B3-42BA-A761-0C3E82004FC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C5FD916-71FB-48F9-A342-0DF9393C5AF9}">
      <dgm:prSet phldrT="[Text]"/>
      <dgm:spPr/>
      <dgm:t>
        <a:bodyPr/>
        <a:lstStyle/>
        <a:p>
          <a:r>
            <a:rPr lang="en-US" dirty="0" smtClean="0"/>
            <a:t>Residents </a:t>
          </a:r>
          <a:endParaRPr lang="en-US" dirty="0"/>
        </a:p>
      </dgm:t>
    </dgm:pt>
    <dgm:pt modelId="{4576789F-AD19-48F3-BE67-A8D951F01149}" type="parTrans" cxnId="{1A2E5443-1084-41B5-9621-2B33268288E3}">
      <dgm:prSet/>
      <dgm:spPr/>
      <dgm:t>
        <a:bodyPr/>
        <a:lstStyle/>
        <a:p>
          <a:endParaRPr lang="en-US"/>
        </a:p>
      </dgm:t>
    </dgm:pt>
    <dgm:pt modelId="{624B4B9B-37C6-4D96-A468-D67C10DE8C5C}" type="sibTrans" cxnId="{1A2E5443-1084-41B5-9621-2B33268288E3}">
      <dgm:prSet/>
      <dgm:spPr/>
      <dgm:t>
        <a:bodyPr/>
        <a:lstStyle/>
        <a:p>
          <a:endParaRPr lang="en-US"/>
        </a:p>
      </dgm:t>
    </dgm:pt>
    <dgm:pt modelId="{5DE59800-EEFE-4B23-81FA-2FAD183A950C}">
      <dgm:prSet phldrT="[Text]" phldr="1"/>
      <dgm:spPr>
        <a:blipFill rotWithShape="0">
          <a:blip xmlns:r="http://schemas.openxmlformats.org/officeDocument/2006/relationships" r:embed="rId1"/>
          <a:stretch>
            <a:fillRect/>
          </a:stretch>
        </a:blipFill>
      </dgm:spPr>
      <dgm:t>
        <a:bodyPr/>
        <a:lstStyle/>
        <a:p>
          <a:endParaRPr lang="en-US" dirty="0"/>
        </a:p>
      </dgm:t>
    </dgm:pt>
    <dgm:pt modelId="{391FE7A3-59E0-4EA1-83EE-F86FDB1F08BC}" type="parTrans" cxnId="{40782E41-9F78-4F4C-9936-AC318507889B}">
      <dgm:prSet/>
      <dgm:spPr/>
      <dgm:t>
        <a:bodyPr/>
        <a:lstStyle/>
        <a:p>
          <a:endParaRPr lang="en-US"/>
        </a:p>
      </dgm:t>
    </dgm:pt>
    <dgm:pt modelId="{ED66B0D9-983A-45AB-AA7B-24E70EB536B6}" type="sibTrans" cxnId="{40782E41-9F78-4F4C-9936-AC318507889B}">
      <dgm:prSet/>
      <dgm:spPr/>
      <dgm:t>
        <a:bodyPr/>
        <a:lstStyle/>
        <a:p>
          <a:endParaRPr lang="en-US"/>
        </a:p>
      </dgm:t>
    </dgm:pt>
    <dgm:pt modelId="{23D89653-4468-4AE5-AB23-32D580B8E28A}">
      <dgm:prSet phldrT="[Text]"/>
      <dgm:spPr/>
      <dgm:t>
        <a:bodyPr/>
        <a:lstStyle/>
        <a:p>
          <a:r>
            <a:rPr lang="en-US" dirty="0" smtClean="0"/>
            <a:t>Staff</a:t>
          </a:r>
          <a:endParaRPr lang="en-US" dirty="0"/>
        </a:p>
      </dgm:t>
    </dgm:pt>
    <dgm:pt modelId="{091E55D3-EA9F-435A-9870-E0B4CC893594}" type="parTrans" cxnId="{622BC339-D6CC-49AA-B0DB-A0201B941E53}">
      <dgm:prSet/>
      <dgm:spPr/>
      <dgm:t>
        <a:bodyPr/>
        <a:lstStyle/>
        <a:p>
          <a:endParaRPr lang="en-US"/>
        </a:p>
      </dgm:t>
    </dgm:pt>
    <dgm:pt modelId="{3D2FB59C-CB8F-4B0E-BE1A-862A0615BCB8}" type="sibTrans" cxnId="{622BC339-D6CC-49AA-B0DB-A0201B941E53}">
      <dgm:prSet/>
      <dgm:spPr/>
      <dgm:t>
        <a:bodyPr/>
        <a:lstStyle/>
        <a:p>
          <a:endParaRPr lang="en-US"/>
        </a:p>
      </dgm:t>
    </dgm:pt>
    <dgm:pt modelId="{6C43D09E-4E7D-4D38-88F0-FD914A246178}">
      <dgm:prSet phldrT="[Text]" phldr="1"/>
      <dgm:spPr>
        <a:blipFill rotWithShape="0">
          <a:blip xmlns:r="http://schemas.openxmlformats.org/officeDocument/2006/relationships" r:embed="rId2"/>
          <a:stretch>
            <a:fillRect/>
          </a:stretch>
        </a:blipFill>
      </dgm:spPr>
      <dgm:t>
        <a:bodyPr/>
        <a:lstStyle/>
        <a:p>
          <a:endParaRPr lang="en-US" dirty="0"/>
        </a:p>
      </dgm:t>
    </dgm:pt>
    <dgm:pt modelId="{E83CFBFC-C5E0-40A1-BDEB-247D993685B4}" type="parTrans" cxnId="{D982B210-FB39-4CD5-AC36-C5DA9D558DB2}">
      <dgm:prSet/>
      <dgm:spPr/>
      <dgm:t>
        <a:bodyPr/>
        <a:lstStyle/>
        <a:p>
          <a:endParaRPr lang="en-US"/>
        </a:p>
      </dgm:t>
    </dgm:pt>
    <dgm:pt modelId="{179231CF-0DCF-4E48-8FB0-00548BF83D19}" type="sibTrans" cxnId="{D982B210-FB39-4CD5-AC36-C5DA9D558DB2}">
      <dgm:prSet/>
      <dgm:spPr/>
      <dgm:t>
        <a:bodyPr/>
        <a:lstStyle/>
        <a:p>
          <a:endParaRPr lang="en-US"/>
        </a:p>
      </dgm:t>
    </dgm:pt>
    <dgm:pt modelId="{407F32FE-0E3A-46C5-92AA-6ABB2B00F3DB}">
      <dgm:prSet phldrT="[Text]"/>
      <dgm:spPr/>
      <dgm:t>
        <a:bodyPr/>
        <a:lstStyle/>
        <a:p>
          <a:r>
            <a:rPr lang="en-US" dirty="0" smtClean="0"/>
            <a:t>Policies, practices, legislation </a:t>
          </a:r>
          <a:endParaRPr lang="en-US" dirty="0"/>
        </a:p>
      </dgm:t>
    </dgm:pt>
    <dgm:pt modelId="{E63D5887-FB42-42B2-B04A-E8C63AAB0F06}" type="parTrans" cxnId="{0C99F37C-B7AD-4115-8774-2903E032176E}">
      <dgm:prSet/>
      <dgm:spPr/>
      <dgm:t>
        <a:bodyPr/>
        <a:lstStyle/>
        <a:p>
          <a:endParaRPr lang="en-US"/>
        </a:p>
      </dgm:t>
    </dgm:pt>
    <dgm:pt modelId="{70CFAB17-74F7-4136-9975-1F33DA2CD842}" type="sibTrans" cxnId="{0C99F37C-B7AD-4115-8774-2903E032176E}">
      <dgm:prSet/>
      <dgm:spPr/>
      <dgm:t>
        <a:bodyPr/>
        <a:lstStyle/>
        <a:p>
          <a:endParaRPr lang="en-US"/>
        </a:p>
      </dgm:t>
    </dgm:pt>
    <dgm:pt modelId="{26B48F26-98F7-4BA0-8319-46085715C3F1}">
      <dgm:prSet phldrT="[Text]" phldr="1"/>
      <dgm:spPr>
        <a:blipFill rotWithShape="0">
          <a:blip xmlns:r="http://schemas.openxmlformats.org/officeDocument/2006/relationships" r:embed="rId3"/>
          <a:stretch>
            <a:fillRect/>
          </a:stretch>
        </a:blipFill>
      </dgm:spPr>
      <dgm:t>
        <a:bodyPr/>
        <a:lstStyle/>
        <a:p>
          <a:endParaRPr lang="en-US" dirty="0"/>
        </a:p>
      </dgm:t>
    </dgm:pt>
    <dgm:pt modelId="{78FCD5A0-AE1F-4233-A574-E00D2F5C7AAD}" type="parTrans" cxnId="{1F904987-7646-4E18-9872-5B9AF1F9244C}">
      <dgm:prSet/>
      <dgm:spPr/>
      <dgm:t>
        <a:bodyPr/>
        <a:lstStyle/>
        <a:p>
          <a:endParaRPr lang="en-US"/>
        </a:p>
      </dgm:t>
    </dgm:pt>
    <dgm:pt modelId="{754AA8FE-1A1C-4F6F-B63B-C8DC2C9F6CEE}" type="sibTrans" cxnId="{1F904987-7646-4E18-9872-5B9AF1F9244C}">
      <dgm:prSet/>
      <dgm:spPr/>
      <dgm:t>
        <a:bodyPr/>
        <a:lstStyle/>
        <a:p>
          <a:endParaRPr lang="en-US"/>
        </a:p>
      </dgm:t>
    </dgm:pt>
    <dgm:pt modelId="{B6D2F3B6-2154-4079-9F9E-EE769DEA16C5}">
      <dgm:prSet phldrT="[Text]"/>
      <dgm:spPr/>
      <dgm:t>
        <a:bodyPr/>
        <a:lstStyle/>
        <a:p>
          <a:r>
            <a:rPr lang="en-US" dirty="0" smtClean="0"/>
            <a:t>Physical structure </a:t>
          </a:r>
          <a:endParaRPr lang="en-US" dirty="0"/>
        </a:p>
      </dgm:t>
    </dgm:pt>
    <dgm:pt modelId="{CF6892E4-A42E-4FDE-A133-68C2DBACFB9A}" type="parTrans" cxnId="{97CFAC64-6C88-4B1C-805F-79C9F0D944F6}">
      <dgm:prSet/>
      <dgm:spPr/>
      <dgm:t>
        <a:bodyPr/>
        <a:lstStyle/>
        <a:p>
          <a:endParaRPr lang="en-US"/>
        </a:p>
      </dgm:t>
    </dgm:pt>
    <dgm:pt modelId="{0C6DB976-235A-43FC-AB60-9279D41C7B18}" type="sibTrans" cxnId="{97CFAC64-6C88-4B1C-805F-79C9F0D944F6}">
      <dgm:prSet/>
      <dgm:spPr/>
      <dgm:t>
        <a:bodyPr/>
        <a:lstStyle/>
        <a:p>
          <a:endParaRPr lang="en-US"/>
        </a:p>
      </dgm:t>
    </dgm:pt>
    <dgm:pt modelId="{85F8F026-E68B-4CB7-A872-D11B3DEC3D94}">
      <dgm:prSet phldrT="[Text]" phldr="1"/>
      <dgm:spPr>
        <a:blipFill rotWithShape="0">
          <a:blip xmlns:r="http://schemas.openxmlformats.org/officeDocument/2006/relationships" r:embed="rId4"/>
          <a:stretch>
            <a:fillRect/>
          </a:stretch>
        </a:blipFill>
      </dgm:spPr>
      <dgm:t>
        <a:bodyPr/>
        <a:lstStyle/>
        <a:p>
          <a:endParaRPr lang="en-US" dirty="0"/>
        </a:p>
      </dgm:t>
    </dgm:pt>
    <dgm:pt modelId="{65F7B6CA-FBF8-46A5-9FCD-D07945B567CD}" type="parTrans" cxnId="{936C3408-2CA1-4718-A8C5-6A4AEB9C2A24}">
      <dgm:prSet/>
      <dgm:spPr/>
      <dgm:t>
        <a:bodyPr/>
        <a:lstStyle/>
        <a:p>
          <a:endParaRPr lang="en-US"/>
        </a:p>
      </dgm:t>
    </dgm:pt>
    <dgm:pt modelId="{C8FA19E7-12CF-422E-AA07-0C240901EF0A}" type="sibTrans" cxnId="{936C3408-2CA1-4718-A8C5-6A4AEB9C2A24}">
      <dgm:prSet/>
      <dgm:spPr/>
      <dgm:t>
        <a:bodyPr/>
        <a:lstStyle/>
        <a:p>
          <a:endParaRPr lang="en-US"/>
        </a:p>
      </dgm:t>
    </dgm:pt>
    <dgm:pt modelId="{7D9122C3-861D-410F-8ABE-D9FE92F4C1EB}" type="pres">
      <dgm:prSet presAssocID="{1FCE3F81-A4B3-42BA-A761-0C3E82004FCC}" presName="cycleMatrixDiagram" presStyleCnt="0">
        <dgm:presLayoutVars>
          <dgm:chMax val="1"/>
          <dgm:dir/>
          <dgm:animLvl val="lvl"/>
          <dgm:resizeHandles val="exact"/>
        </dgm:presLayoutVars>
      </dgm:prSet>
      <dgm:spPr/>
      <dgm:t>
        <a:bodyPr/>
        <a:lstStyle/>
        <a:p>
          <a:endParaRPr lang="en-US"/>
        </a:p>
      </dgm:t>
    </dgm:pt>
    <dgm:pt modelId="{6E2A80BF-EAEF-4289-B8BE-7784D6149E11}" type="pres">
      <dgm:prSet presAssocID="{1FCE3F81-A4B3-42BA-A761-0C3E82004FCC}" presName="children" presStyleCnt="0"/>
      <dgm:spPr/>
    </dgm:pt>
    <dgm:pt modelId="{3165DF83-3B23-4789-91DD-F7989B7A021F}" type="pres">
      <dgm:prSet presAssocID="{1FCE3F81-A4B3-42BA-A761-0C3E82004FCC}" presName="child1group" presStyleCnt="0"/>
      <dgm:spPr/>
    </dgm:pt>
    <dgm:pt modelId="{5193F8A3-C939-477C-8ADC-6F37BCB02BE8}" type="pres">
      <dgm:prSet presAssocID="{1FCE3F81-A4B3-42BA-A761-0C3E82004FCC}" presName="child1" presStyleLbl="bgAcc1" presStyleIdx="0" presStyleCnt="4" custLinFactNeighborX="-25218" custLinFactNeighborY="7891"/>
      <dgm:spPr/>
      <dgm:t>
        <a:bodyPr/>
        <a:lstStyle/>
        <a:p>
          <a:endParaRPr lang="en-US"/>
        </a:p>
      </dgm:t>
    </dgm:pt>
    <dgm:pt modelId="{57E729B8-4B42-4C8A-8BFD-ECC0EC719569}" type="pres">
      <dgm:prSet presAssocID="{1FCE3F81-A4B3-42BA-A761-0C3E82004FCC}" presName="child1Text" presStyleLbl="bgAcc1" presStyleIdx="0" presStyleCnt="4">
        <dgm:presLayoutVars>
          <dgm:bulletEnabled val="1"/>
        </dgm:presLayoutVars>
      </dgm:prSet>
      <dgm:spPr/>
      <dgm:t>
        <a:bodyPr/>
        <a:lstStyle/>
        <a:p>
          <a:endParaRPr lang="en-US"/>
        </a:p>
      </dgm:t>
    </dgm:pt>
    <dgm:pt modelId="{B86D691E-677D-46A3-86DC-7A6D012C2994}" type="pres">
      <dgm:prSet presAssocID="{1FCE3F81-A4B3-42BA-A761-0C3E82004FCC}" presName="child2group" presStyleCnt="0"/>
      <dgm:spPr/>
    </dgm:pt>
    <dgm:pt modelId="{4E095749-9B66-49BA-8946-68EE57A3351A}" type="pres">
      <dgm:prSet presAssocID="{1FCE3F81-A4B3-42BA-A761-0C3E82004FCC}" presName="child2" presStyleLbl="bgAcc1" presStyleIdx="1" presStyleCnt="4" custLinFactNeighborX="28004" custLinFactNeighborY="12732"/>
      <dgm:spPr/>
      <dgm:t>
        <a:bodyPr/>
        <a:lstStyle/>
        <a:p>
          <a:endParaRPr lang="en-US"/>
        </a:p>
      </dgm:t>
    </dgm:pt>
    <dgm:pt modelId="{49911805-0009-4E46-967C-591B25B479D0}" type="pres">
      <dgm:prSet presAssocID="{1FCE3F81-A4B3-42BA-A761-0C3E82004FCC}" presName="child2Text" presStyleLbl="bgAcc1" presStyleIdx="1" presStyleCnt="4">
        <dgm:presLayoutVars>
          <dgm:bulletEnabled val="1"/>
        </dgm:presLayoutVars>
      </dgm:prSet>
      <dgm:spPr/>
      <dgm:t>
        <a:bodyPr/>
        <a:lstStyle/>
        <a:p>
          <a:endParaRPr lang="en-US"/>
        </a:p>
      </dgm:t>
    </dgm:pt>
    <dgm:pt modelId="{C6CED9C4-2ABB-47A4-A06F-90C5CB7013A4}" type="pres">
      <dgm:prSet presAssocID="{1FCE3F81-A4B3-42BA-A761-0C3E82004FCC}" presName="child3group" presStyleCnt="0"/>
      <dgm:spPr/>
    </dgm:pt>
    <dgm:pt modelId="{612DBBE5-D650-449F-9E33-BAE1D4127D62}" type="pres">
      <dgm:prSet presAssocID="{1FCE3F81-A4B3-42BA-A761-0C3E82004FCC}" presName="child3" presStyleLbl="bgAcc1" presStyleIdx="2" presStyleCnt="4" custLinFactNeighborX="28004" custLinFactNeighborY="-15805"/>
      <dgm:spPr/>
      <dgm:t>
        <a:bodyPr/>
        <a:lstStyle/>
        <a:p>
          <a:endParaRPr lang="en-US"/>
        </a:p>
      </dgm:t>
    </dgm:pt>
    <dgm:pt modelId="{F6913E3F-BE7E-44E1-AA9A-45844AAA4883}" type="pres">
      <dgm:prSet presAssocID="{1FCE3F81-A4B3-42BA-A761-0C3E82004FCC}" presName="child3Text" presStyleLbl="bgAcc1" presStyleIdx="2" presStyleCnt="4">
        <dgm:presLayoutVars>
          <dgm:bulletEnabled val="1"/>
        </dgm:presLayoutVars>
      </dgm:prSet>
      <dgm:spPr/>
      <dgm:t>
        <a:bodyPr/>
        <a:lstStyle/>
        <a:p>
          <a:endParaRPr lang="en-US"/>
        </a:p>
      </dgm:t>
    </dgm:pt>
    <dgm:pt modelId="{BB47FA8F-DCB2-42D4-ABE4-C542EC6535D8}" type="pres">
      <dgm:prSet presAssocID="{1FCE3F81-A4B3-42BA-A761-0C3E82004FCC}" presName="child4group" presStyleCnt="0"/>
      <dgm:spPr/>
    </dgm:pt>
    <dgm:pt modelId="{85619B80-86E7-47D2-9BE2-095164039049}" type="pres">
      <dgm:prSet presAssocID="{1FCE3F81-A4B3-42BA-A761-0C3E82004FCC}" presName="child4" presStyleLbl="bgAcc1" presStyleIdx="3" presStyleCnt="4" custLinFactNeighborX="-28354" custLinFactNeighborY="-20646"/>
      <dgm:spPr/>
      <dgm:t>
        <a:bodyPr/>
        <a:lstStyle/>
        <a:p>
          <a:endParaRPr lang="en-US"/>
        </a:p>
      </dgm:t>
    </dgm:pt>
    <dgm:pt modelId="{08499C54-00E0-432B-9D7A-150B45BEB6C6}" type="pres">
      <dgm:prSet presAssocID="{1FCE3F81-A4B3-42BA-A761-0C3E82004FCC}" presName="child4Text" presStyleLbl="bgAcc1" presStyleIdx="3" presStyleCnt="4">
        <dgm:presLayoutVars>
          <dgm:bulletEnabled val="1"/>
        </dgm:presLayoutVars>
      </dgm:prSet>
      <dgm:spPr/>
      <dgm:t>
        <a:bodyPr/>
        <a:lstStyle/>
        <a:p>
          <a:endParaRPr lang="en-US"/>
        </a:p>
      </dgm:t>
    </dgm:pt>
    <dgm:pt modelId="{415C2585-BFA5-47CB-8779-978E9F0E6C07}" type="pres">
      <dgm:prSet presAssocID="{1FCE3F81-A4B3-42BA-A761-0C3E82004FCC}" presName="childPlaceholder" presStyleCnt="0"/>
      <dgm:spPr/>
    </dgm:pt>
    <dgm:pt modelId="{3DF52336-0E70-47F3-ABEA-A5FCD41D261E}" type="pres">
      <dgm:prSet presAssocID="{1FCE3F81-A4B3-42BA-A761-0C3E82004FCC}" presName="circle" presStyleCnt="0"/>
      <dgm:spPr/>
    </dgm:pt>
    <dgm:pt modelId="{DA8CD16E-D02E-40C3-9094-2255149D2014}" type="pres">
      <dgm:prSet presAssocID="{1FCE3F81-A4B3-42BA-A761-0C3E82004FCC}" presName="quadrant1" presStyleLbl="node1" presStyleIdx="0" presStyleCnt="4">
        <dgm:presLayoutVars>
          <dgm:chMax val="1"/>
          <dgm:bulletEnabled val="1"/>
        </dgm:presLayoutVars>
      </dgm:prSet>
      <dgm:spPr/>
      <dgm:t>
        <a:bodyPr/>
        <a:lstStyle/>
        <a:p>
          <a:endParaRPr lang="en-US"/>
        </a:p>
      </dgm:t>
    </dgm:pt>
    <dgm:pt modelId="{49BD7A53-4826-4BCA-9A27-6062B034E35A}" type="pres">
      <dgm:prSet presAssocID="{1FCE3F81-A4B3-42BA-A761-0C3E82004FCC}" presName="quadrant2" presStyleLbl="node1" presStyleIdx="1" presStyleCnt="4">
        <dgm:presLayoutVars>
          <dgm:chMax val="1"/>
          <dgm:bulletEnabled val="1"/>
        </dgm:presLayoutVars>
      </dgm:prSet>
      <dgm:spPr/>
      <dgm:t>
        <a:bodyPr/>
        <a:lstStyle/>
        <a:p>
          <a:endParaRPr lang="en-US"/>
        </a:p>
      </dgm:t>
    </dgm:pt>
    <dgm:pt modelId="{65F61251-FF2D-407A-AD34-2FED5EAE879D}" type="pres">
      <dgm:prSet presAssocID="{1FCE3F81-A4B3-42BA-A761-0C3E82004FCC}" presName="quadrant3" presStyleLbl="node1" presStyleIdx="2" presStyleCnt="4">
        <dgm:presLayoutVars>
          <dgm:chMax val="1"/>
          <dgm:bulletEnabled val="1"/>
        </dgm:presLayoutVars>
      </dgm:prSet>
      <dgm:spPr/>
      <dgm:t>
        <a:bodyPr/>
        <a:lstStyle/>
        <a:p>
          <a:endParaRPr lang="en-US"/>
        </a:p>
      </dgm:t>
    </dgm:pt>
    <dgm:pt modelId="{3E65549B-E3E8-4BDC-ACF2-73B8FCFA552F}" type="pres">
      <dgm:prSet presAssocID="{1FCE3F81-A4B3-42BA-A761-0C3E82004FCC}" presName="quadrant4" presStyleLbl="node1" presStyleIdx="3" presStyleCnt="4">
        <dgm:presLayoutVars>
          <dgm:chMax val="1"/>
          <dgm:bulletEnabled val="1"/>
        </dgm:presLayoutVars>
      </dgm:prSet>
      <dgm:spPr/>
      <dgm:t>
        <a:bodyPr/>
        <a:lstStyle/>
        <a:p>
          <a:endParaRPr lang="en-US"/>
        </a:p>
      </dgm:t>
    </dgm:pt>
    <dgm:pt modelId="{9DB79F71-0A24-4E53-9AB3-AE6BA3608AC8}" type="pres">
      <dgm:prSet presAssocID="{1FCE3F81-A4B3-42BA-A761-0C3E82004FCC}" presName="quadrantPlaceholder" presStyleCnt="0"/>
      <dgm:spPr/>
    </dgm:pt>
    <dgm:pt modelId="{67001949-ED82-454A-B1DC-626421E0F05A}" type="pres">
      <dgm:prSet presAssocID="{1FCE3F81-A4B3-42BA-A761-0C3E82004FCC}" presName="center1" presStyleLbl="fgShp" presStyleIdx="0" presStyleCnt="2"/>
      <dgm:spPr/>
    </dgm:pt>
    <dgm:pt modelId="{1081FE49-8803-4CC7-80F7-CC4CA07CEFDF}" type="pres">
      <dgm:prSet presAssocID="{1FCE3F81-A4B3-42BA-A761-0C3E82004FCC}" presName="center2" presStyleLbl="fgShp" presStyleIdx="1" presStyleCnt="2"/>
      <dgm:spPr/>
    </dgm:pt>
  </dgm:ptLst>
  <dgm:cxnLst>
    <dgm:cxn modelId="{622BC339-D6CC-49AA-B0DB-A0201B941E53}" srcId="{1FCE3F81-A4B3-42BA-A761-0C3E82004FCC}" destId="{23D89653-4468-4AE5-AB23-32D580B8E28A}" srcOrd="1" destOrd="0" parTransId="{091E55D3-EA9F-435A-9870-E0B4CC893594}" sibTransId="{3D2FB59C-CB8F-4B0E-BE1A-862A0615BCB8}"/>
    <dgm:cxn modelId="{FF0EEE62-31EA-4B86-A878-7C8DF20D5D64}" type="presOf" srcId="{B6D2F3B6-2154-4079-9F9E-EE769DEA16C5}" destId="{3E65549B-E3E8-4BDC-ACF2-73B8FCFA552F}" srcOrd="0" destOrd="0" presId="urn:microsoft.com/office/officeart/2005/8/layout/cycle4"/>
    <dgm:cxn modelId="{1C734B63-57E8-4426-9FEA-ECAFCD93BCC9}" type="presOf" srcId="{407F32FE-0E3A-46C5-92AA-6ABB2B00F3DB}" destId="{65F61251-FF2D-407A-AD34-2FED5EAE879D}" srcOrd="0" destOrd="0" presId="urn:microsoft.com/office/officeart/2005/8/layout/cycle4"/>
    <dgm:cxn modelId="{0C99F37C-B7AD-4115-8774-2903E032176E}" srcId="{1FCE3F81-A4B3-42BA-A761-0C3E82004FCC}" destId="{407F32FE-0E3A-46C5-92AA-6ABB2B00F3DB}" srcOrd="2" destOrd="0" parTransId="{E63D5887-FB42-42B2-B04A-E8C63AAB0F06}" sibTransId="{70CFAB17-74F7-4136-9975-1F33DA2CD842}"/>
    <dgm:cxn modelId="{97CFAC64-6C88-4B1C-805F-79C9F0D944F6}" srcId="{1FCE3F81-A4B3-42BA-A761-0C3E82004FCC}" destId="{B6D2F3B6-2154-4079-9F9E-EE769DEA16C5}" srcOrd="3" destOrd="0" parTransId="{CF6892E4-A42E-4FDE-A133-68C2DBACFB9A}" sibTransId="{0C6DB976-235A-43FC-AB60-9279D41C7B18}"/>
    <dgm:cxn modelId="{CDF84C75-8622-4316-841F-6D517A261C95}" type="presOf" srcId="{85F8F026-E68B-4CB7-A872-D11B3DEC3D94}" destId="{08499C54-00E0-432B-9D7A-150B45BEB6C6}" srcOrd="1" destOrd="0" presId="urn:microsoft.com/office/officeart/2005/8/layout/cycle4"/>
    <dgm:cxn modelId="{7614C06F-9FED-4438-9705-257378ABF5FE}" type="presOf" srcId="{23D89653-4468-4AE5-AB23-32D580B8E28A}" destId="{49BD7A53-4826-4BCA-9A27-6062B034E35A}" srcOrd="0" destOrd="0" presId="urn:microsoft.com/office/officeart/2005/8/layout/cycle4"/>
    <dgm:cxn modelId="{3F859C60-8831-4986-A198-D468518E68EA}" type="presOf" srcId="{26B48F26-98F7-4BA0-8319-46085715C3F1}" destId="{612DBBE5-D650-449F-9E33-BAE1D4127D62}" srcOrd="0" destOrd="0" presId="urn:microsoft.com/office/officeart/2005/8/layout/cycle4"/>
    <dgm:cxn modelId="{1F904987-7646-4E18-9872-5B9AF1F9244C}" srcId="{407F32FE-0E3A-46C5-92AA-6ABB2B00F3DB}" destId="{26B48F26-98F7-4BA0-8319-46085715C3F1}" srcOrd="0" destOrd="0" parTransId="{78FCD5A0-AE1F-4233-A574-E00D2F5C7AAD}" sibTransId="{754AA8FE-1A1C-4F6F-B63B-C8DC2C9F6CEE}"/>
    <dgm:cxn modelId="{01F2DA95-45E3-477D-974D-2D326D7CE518}" type="presOf" srcId="{85F8F026-E68B-4CB7-A872-D11B3DEC3D94}" destId="{85619B80-86E7-47D2-9BE2-095164039049}" srcOrd="0" destOrd="0" presId="urn:microsoft.com/office/officeart/2005/8/layout/cycle4"/>
    <dgm:cxn modelId="{1A2E5443-1084-41B5-9621-2B33268288E3}" srcId="{1FCE3F81-A4B3-42BA-A761-0C3E82004FCC}" destId="{FC5FD916-71FB-48F9-A342-0DF9393C5AF9}" srcOrd="0" destOrd="0" parTransId="{4576789F-AD19-48F3-BE67-A8D951F01149}" sibTransId="{624B4B9B-37C6-4D96-A468-D67C10DE8C5C}"/>
    <dgm:cxn modelId="{40782E41-9F78-4F4C-9936-AC318507889B}" srcId="{FC5FD916-71FB-48F9-A342-0DF9393C5AF9}" destId="{5DE59800-EEFE-4B23-81FA-2FAD183A950C}" srcOrd="0" destOrd="0" parTransId="{391FE7A3-59E0-4EA1-83EE-F86FDB1F08BC}" sibTransId="{ED66B0D9-983A-45AB-AA7B-24E70EB536B6}"/>
    <dgm:cxn modelId="{D292EB2F-635C-44F0-A1E8-8BB32B6C867B}" type="presOf" srcId="{FC5FD916-71FB-48F9-A342-0DF9393C5AF9}" destId="{DA8CD16E-D02E-40C3-9094-2255149D2014}" srcOrd="0" destOrd="0" presId="urn:microsoft.com/office/officeart/2005/8/layout/cycle4"/>
    <dgm:cxn modelId="{B1857F2E-55F1-4C8C-BA2B-9AF409A6C2B4}" type="presOf" srcId="{5DE59800-EEFE-4B23-81FA-2FAD183A950C}" destId="{57E729B8-4B42-4C8A-8BFD-ECC0EC719569}" srcOrd="1" destOrd="0" presId="urn:microsoft.com/office/officeart/2005/8/layout/cycle4"/>
    <dgm:cxn modelId="{FEC89936-97D6-4998-92D1-C4ECB50A3749}" type="presOf" srcId="{26B48F26-98F7-4BA0-8319-46085715C3F1}" destId="{F6913E3F-BE7E-44E1-AA9A-45844AAA4883}" srcOrd="1" destOrd="0" presId="urn:microsoft.com/office/officeart/2005/8/layout/cycle4"/>
    <dgm:cxn modelId="{D982B210-FB39-4CD5-AC36-C5DA9D558DB2}" srcId="{23D89653-4468-4AE5-AB23-32D580B8E28A}" destId="{6C43D09E-4E7D-4D38-88F0-FD914A246178}" srcOrd="0" destOrd="0" parTransId="{E83CFBFC-C5E0-40A1-BDEB-247D993685B4}" sibTransId="{179231CF-0DCF-4E48-8FB0-00548BF83D19}"/>
    <dgm:cxn modelId="{EBB782EF-F904-4FE7-98EA-1B54F84CA245}" type="presOf" srcId="{5DE59800-EEFE-4B23-81FA-2FAD183A950C}" destId="{5193F8A3-C939-477C-8ADC-6F37BCB02BE8}" srcOrd="0" destOrd="0" presId="urn:microsoft.com/office/officeart/2005/8/layout/cycle4"/>
    <dgm:cxn modelId="{31526362-4FB1-4F30-8158-CD4DE62A7073}" type="presOf" srcId="{6C43D09E-4E7D-4D38-88F0-FD914A246178}" destId="{4E095749-9B66-49BA-8946-68EE57A3351A}" srcOrd="0" destOrd="0" presId="urn:microsoft.com/office/officeart/2005/8/layout/cycle4"/>
    <dgm:cxn modelId="{936C3408-2CA1-4718-A8C5-6A4AEB9C2A24}" srcId="{B6D2F3B6-2154-4079-9F9E-EE769DEA16C5}" destId="{85F8F026-E68B-4CB7-A872-D11B3DEC3D94}" srcOrd="0" destOrd="0" parTransId="{65F7B6CA-FBF8-46A5-9FCD-D07945B567CD}" sibTransId="{C8FA19E7-12CF-422E-AA07-0C240901EF0A}"/>
    <dgm:cxn modelId="{A067CDAB-957B-4B99-B214-3A3DD6CE8037}" type="presOf" srcId="{1FCE3F81-A4B3-42BA-A761-0C3E82004FCC}" destId="{7D9122C3-861D-410F-8ABE-D9FE92F4C1EB}" srcOrd="0" destOrd="0" presId="urn:microsoft.com/office/officeart/2005/8/layout/cycle4"/>
    <dgm:cxn modelId="{F0BF7404-4669-41B0-97D9-15DC91CB4B16}" type="presOf" srcId="{6C43D09E-4E7D-4D38-88F0-FD914A246178}" destId="{49911805-0009-4E46-967C-591B25B479D0}" srcOrd="1" destOrd="0" presId="urn:microsoft.com/office/officeart/2005/8/layout/cycle4"/>
    <dgm:cxn modelId="{B7B7D7ED-5D08-4266-8959-A9F09AFF2DD4}" type="presParOf" srcId="{7D9122C3-861D-410F-8ABE-D9FE92F4C1EB}" destId="{6E2A80BF-EAEF-4289-B8BE-7784D6149E11}" srcOrd="0" destOrd="0" presId="urn:microsoft.com/office/officeart/2005/8/layout/cycle4"/>
    <dgm:cxn modelId="{1627C9A4-E5D2-4EB8-BCDD-E8FAD903BDFE}" type="presParOf" srcId="{6E2A80BF-EAEF-4289-B8BE-7784D6149E11}" destId="{3165DF83-3B23-4789-91DD-F7989B7A021F}" srcOrd="0" destOrd="0" presId="urn:microsoft.com/office/officeart/2005/8/layout/cycle4"/>
    <dgm:cxn modelId="{E494D4A5-9033-483D-8EB7-814AB5769ED0}" type="presParOf" srcId="{3165DF83-3B23-4789-91DD-F7989B7A021F}" destId="{5193F8A3-C939-477C-8ADC-6F37BCB02BE8}" srcOrd="0" destOrd="0" presId="urn:microsoft.com/office/officeart/2005/8/layout/cycle4"/>
    <dgm:cxn modelId="{839D371C-AC30-479C-B9A6-304E68D2F504}" type="presParOf" srcId="{3165DF83-3B23-4789-91DD-F7989B7A021F}" destId="{57E729B8-4B42-4C8A-8BFD-ECC0EC719569}" srcOrd="1" destOrd="0" presId="urn:microsoft.com/office/officeart/2005/8/layout/cycle4"/>
    <dgm:cxn modelId="{111E7C96-4B38-4BB0-8E72-9C7F22FAB2A9}" type="presParOf" srcId="{6E2A80BF-EAEF-4289-B8BE-7784D6149E11}" destId="{B86D691E-677D-46A3-86DC-7A6D012C2994}" srcOrd="1" destOrd="0" presId="urn:microsoft.com/office/officeart/2005/8/layout/cycle4"/>
    <dgm:cxn modelId="{0410122B-3CBB-40CF-B4B3-601C92EE5289}" type="presParOf" srcId="{B86D691E-677D-46A3-86DC-7A6D012C2994}" destId="{4E095749-9B66-49BA-8946-68EE57A3351A}" srcOrd="0" destOrd="0" presId="urn:microsoft.com/office/officeart/2005/8/layout/cycle4"/>
    <dgm:cxn modelId="{1CD2E5F5-A9EA-4CAD-9685-2E45C9835006}" type="presParOf" srcId="{B86D691E-677D-46A3-86DC-7A6D012C2994}" destId="{49911805-0009-4E46-967C-591B25B479D0}" srcOrd="1" destOrd="0" presId="urn:microsoft.com/office/officeart/2005/8/layout/cycle4"/>
    <dgm:cxn modelId="{DCFDFD18-D7E2-4943-A328-3034167889DC}" type="presParOf" srcId="{6E2A80BF-EAEF-4289-B8BE-7784D6149E11}" destId="{C6CED9C4-2ABB-47A4-A06F-90C5CB7013A4}" srcOrd="2" destOrd="0" presId="urn:microsoft.com/office/officeart/2005/8/layout/cycle4"/>
    <dgm:cxn modelId="{3CC1BCA9-0DE6-4CD8-A7D1-8F312BA41847}" type="presParOf" srcId="{C6CED9C4-2ABB-47A4-A06F-90C5CB7013A4}" destId="{612DBBE5-D650-449F-9E33-BAE1D4127D62}" srcOrd="0" destOrd="0" presId="urn:microsoft.com/office/officeart/2005/8/layout/cycle4"/>
    <dgm:cxn modelId="{E3525B18-2937-4D32-95FE-E583BCE51468}" type="presParOf" srcId="{C6CED9C4-2ABB-47A4-A06F-90C5CB7013A4}" destId="{F6913E3F-BE7E-44E1-AA9A-45844AAA4883}" srcOrd="1" destOrd="0" presId="urn:microsoft.com/office/officeart/2005/8/layout/cycle4"/>
    <dgm:cxn modelId="{D0308265-C358-402B-8748-B65DAFDD6898}" type="presParOf" srcId="{6E2A80BF-EAEF-4289-B8BE-7784D6149E11}" destId="{BB47FA8F-DCB2-42D4-ABE4-C542EC6535D8}" srcOrd="3" destOrd="0" presId="urn:microsoft.com/office/officeart/2005/8/layout/cycle4"/>
    <dgm:cxn modelId="{33E9BF8A-8CF6-4D6E-9A89-DC1AAB85BFAA}" type="presParOf" srcId="{BB47FA8F-DCB2-42D4-ABE4-C542EC6535D8}" destId="{85619B80-86E7-47D2-9BE2-095164039049}" srcOrd="0" destOrd="0" presId="urn:microsoft.com/office/officeart/2005/8/layout/cycle4"/>
    <dgm:cxn modelId="{21DE7B77-6AFF-4267-B94B-01305D269342}" type="presParOf" srcId="{BB47FA8F-DCB2-42D4-ABE4-C542EC6535D8}" destId="{08499C54-00E0-432B-9D7A-150B45BEB6C6}" srcOrd="1" destOrd="0" presId="urn:microsoft.com/office/officeart/2005/8/layout/cycle4"/>
    <dgm:cxn modelId="{24653064-D934-4021-8107-59E5B8D30BCA}" type="presParOf" srcId="{6E2A80BF-EAEF-4289-B8BE-7784D6149E11}" destId="{415C2585-BFA5-47CB-8779-978E9F0E6C07}" srcOrd="4" destOrd="0" presId="urn:microsoft.com/office/officeart/2005/8/layout/cycle4"/>
    <dgm:cxn modelId="{592FF951-C12E-469C-A485-B9BF2173097B}" type="presParOf" srcId="{7D9122C3-861D-410F-8ABE-D9FE92F4C1EB}" destId="{3DF52336-0E70-47F3-ABEA-A5FCD41D261E}" srcOrd="1" destOrd="0" presId="urn:microsoft.com/office/officeart/2005/8/layout/cycle4"/>
    <dgm:cxn modelId="{9619B850-C973-4948-8F04-905F90A05B86}" type="presParOf" srcId="{3DF52336-0E70-47F3-ABEA-A5FCD41D261E}" destId="{DA8CD16E-D02E-40C3-9094-2255149D2014}" srcOrd="0" destOrd="0" presId="urn:microsoft.com/office/officeart/2005/8/layout/cycle4"/>
    <dgm:cxn modelId="{76922218-36C6-4166-AC67-6699A50550EB}" type="presParOf" srcId="{3DF52336-0E70-47F3-ABEA-A5FCD41D261E}" destId="{49BD7A53-4826-4BCA-9A27-6062B034E35A}" srcOrd="1" destOrd="0" presId="urn:microsoft.com/office/officeart/2005/8/layout/cycle4"/>
    <dgm:cxn modelId="{D0F6C23E-792C-4952-B7F5-F6F9230902A7}" type="presParOf" srcId="{3DF52336-0E70-47F3-ABEA-A5FCD41D261E}" destId="{65F61251-FF2D-407A-AD34-2FED5EAE879D}" srcOrd="2" destOrd="0" presId="urn:microsoft.com/office/officeart/2005/8/layout/cycle4"/>
    <dgm:cxn modelId="{8DF99B79-46CC-480F-8491-62998A947B1C}" type="presParOf" srcId="{3DF52336-0E70-47F3-ABEA-A5FCD41D261E}" destId="{3E65549B-E3E8-4BDC-ACF2-73B8FCFA552F}" srcOrd="3" destOrd="0" presId="urn:microsoft.com/office/officeart/2005/8/layout/cycle4"/>
    <dgm:cxn modelId="{7C2CA541-22BD-47F7-8E90-2C272E7FE0BC}" type="presParOf" srcId="{3DF52336-0E70-47F3-ABEA-A5FCD41D261E}" destId="{9DB79F71-0A24-4E53-9AB3-AE6BA3608AC8}" srcOrd="4" destOrd="0" presId="urn:microsoft.com/office/officeart/2005/8/layout/cycle4"/>
    <dgm:cxn modelId="{76D8D552-ACA4-4DB1-A699-65BBF1B074D8}" type="presParOf" srcId="{7D9122C3-861D-410F-8ABE-D9FE92F4C1EB}" destId="{67001949-ED82-454A-B1DC-626421E0F05A}" srcOrd="2" destOrd="0" presId="urn:microsoft.com/office/officeart/2005/8/layout/cycle4"/>
    <dgm:cxn modelId="{282219B2-D30F-4A88-84CF-89DCD2F2E2BE}" type="presParOf" srcId="{7D9122C3-861D-410F-8ABE-D9FE92F4C1EB}" destId="{1081FE49-8803-4CC7-80F7-CC4CA07CEFDF}"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2DBBE5-D650-449F-9E33-BAE1D4127D62}">
      <dsp:nvSpPr>
        <dsp:cNvPr id="0" name=""/>
        <dsp:cNvSpPr/>
      </dsp:nvSpPr>
      <dsp:spPr>
        <a:xfrm>
          <a:off x="5254350" y="2925688"/>
          <a:ext cx="2296210" cy="148742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5943213" y="3297544"/>
        <a:ext cx="1607347" cy="1115568"/>
      </dsp:txXfrm>
    </dsp:sp>
    <dsp:sp modelId="{85619B80-86E7-47D2-9BE2-095164039049}">
      <dsp:nvSpPr>
        <dsp:cNvPr id="0" name=""/>
        <dsp:cNvSpPr/>
      </dsp:nvSpPr>
      <dsp:spPr>
        <a:xfrm>
          <a:off x="213802" y="2853682"/>
          <a:ext cx="2296210" cy="148742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213802" y="3225538"/>
        <a:ext cx="1607347" cy="1115568"/>
      </dsp:txXfrm>
    </dsp:sp>
    <dsp:sp modelId="{4E095749-9B66-49BA-8946-68EE57A3351A}">
      <dsp:nvSpPr>
        <dsp:cNvPr id="0" name=""/>
        <dsp:cNvSpPr/>
      </dsp:nvSpPr>
      <dsp:spPr>
        <a:xfrm>
          <a:off x="5254350" y="189378"/>
          <a:ext cx="2296210" cy="148742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5943213" y="189378"/>
        <a:ext cx="1607347" cy="1115568"/>
      </dsp:txXfrm>
    </dsp:sp>
    <dsp:sp modelId="{5193F8A3-C939-477C-8ADC-6F37BCB02BE8}">
      <dsp:nvSpPr>
        <dsp:cNvPr id="0" name=""/>
        <dsp:cNvSpPr/>
      </dsp:nvSpPr>
      <dsp:spPr>
        <a:xfrm>
          <a:off x="285811" y="117372"/>
          <a:ext cx="2296210" cy="148742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285811" y="117372"/>
        <a:ext cx="1607347" cy="1115568"/>
      </dsp:txXfrm>
    </dsp:sp>
    <dsp:sp modelId="{DA8CD16E-D02E-40C3-9094-2255149D2014}">
      <dsp:nvSpPr>
        <dsp:cNvPr id="0" name=""/>
        <dsp:cNvSpPr/>
      </dsp:nvSpPr>
      <dsp:spPr>
        <a:xfrm>
          <a:off x="1827047" y="264947"/>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Residents </a:t>
          </a:r>
          <a:endParaRPr lang="en-US" sz="2000" kern="1200" dirty="0"/>
        </a:p>
      </dsp:txBody>
      <dsp:txXfrm>
        <a:off x="1827047" y="264947"/>
        <a:ext cx="2012670" cy="2012670"/>
      </dsp:txXfrm>
    </dsp:sp>
    <dsp:sp modelId="{49BD7A53-4826-4BCA-9A27-6062B034E35A}">
      <dsp:nvSpPr>
        <dsp:cNvPr id="0" name=""/>
        <dsp:cNvSpPr/>
      </dsp:nvSpPr>
      <dsp:spPr>
        <a:xfrm rot="5400000">
          <a:off x="3932682" y="264947"/>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Staff</a:t>
          </a:r>
          <a:endParaRPr lang="en-US" sz="2000" kern="1200" dirty="0"/>
        </a:p>
      </dsp:txBody>
      <dsp:txXfrm rot="5400000">
        <a:off x="3932682" y="264947"/>
        <a:ext cx="2012670" cy="2012670"/>
      </dsp:txXfrm>
    </dsp:sp>
    <dsp:sp modelId="{65F61251-FF2D-407A-AD34-2FED5EAE879D}">
      <dsp:nvSpPr>
        <dsp:cNvPr id="0" name=""/>
        <dsp:cNvSpPr/>
      </dsp:nvSpPr>
      <dsp:spPr>
        <a:xfrm rot="10800000">
          <a:off x="3932682" y="2370582"/>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Policies, practices, legislation </a:t>
          </a:r>
          <a:endParaRPr lang="en-US" sz="2000" kern="1200" dirty="0"/>
        </a:p>
      </dsp:txBody>
      <dsp:txXfrm rot="10800000">
        <a:off x="3932682" y="2370582"/>
        <a:ext cx="2012670" cy="2012670"/>
      </dsp:txXfrm>
    </dsp:sp>
    <dsp:sp modelId="{3E65549B-E3E8-4BDC-ACF2-73B8FCFA552F}">
      <dsp:nvSpPr>
        <dsp:cNvPr id="0" name=""/>
        <dsp:cNvSpPr/>
      </dsp:nvSpPr>
      <dsp:spPr>
        <a:xfrm rot="16200000">
          <a:off x="1827047" y="2370582"/>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Physical structure </a:t>
          </a:r>
          <a:endParaRPr lang="en-US" sz="2000" kern="1200" dirty="0"/>
        </a:p>
      </dsp:txBody>
      <dsp:txXfrm rot="16200000">
        <a:off x="1827047" y="2370582"/>
        <a:ext cx="2012670" cy="2012670"/>
      </dsp:txXfrm>
    </dsp:sp>
    <dsp:sp modelId="{67001949-ED82-454A-B1DC-626421E0F05A}">
      <dsp:nvSpPr>
        <dsp:cNvPr id="0" name=""/>
        <dsp:cNvSpPr/>
      </dsp:nvSpPr>
      <dsp:spPr>
        <a:xfrm>
          <a:off x="3538747" y="1905762"/>
          <a:ext cx="694905" cy="60426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1FE49-8803-4CC7-80F7-CC4CA07CEFDF}">
      <dsp:nvSpPr>
        <dsp:cNvPr id="0" name=""/>
        <dsp:cNvSpPr/>
      </dsp:nvSpPr>
      <dsp:spPr>
        <a:xfrm rot="10800000">
          <a:off x="3538747" y="2138172"/>
          <a:ext cx="694905" cy="60426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2DBBE5-D650-449F-9E33-BAE1D4127D62}">
      <dsp:nvSpPr>
        <dsp:cNvPr id="0" name=""/>
        <dsp:cNvSpPr/>
      </dsp:nvSpPr>
      <dsp:spPr>
        <a:xfrm>
          <a:off x="5254350" y="2925688"/>
          <a:ext cx="2296210" cy="148742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5943213" y="3297544"/>
        <a:ext cx="1607347" cy="1115568"/>
      </dsp:txXfrm>
    </dsp:sp>
    <dsp:sp modelId="{85619B80-86E7-47D2-9BE2-095164039049}">
      <dsp:nvSpPr>
        <dsp:cNvPr id="0" name=""/>
        <dsp:cNvSpPr/>
      </dsp:nvSpPr>
      <dsp:spPr>
        <a:xfrm>
          <a:off x="213802" y="2853682"/>
          <a:ext cx="2296210" cy="148742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213802" y="3225538"/>
        <a:ext cx="1607347" cy="1115568"/>
      </dsp:txXfrm>
    </dsp:sp>
    <dsp:sp modelId="{4E095749-9B66-49BA-8946-68EE57A3351A}">
      <dsp:nvSpPr>
        <dsp:cNvPr id="0" name=""/>
        <dsp:cNvSpPr/>
      </dsp:nvSpPr>
      <dsp:spPr>
        <a:xfrm>
          <a:off x="5254350" y="189378"/>
          <a:ext cx="2296210" cy="148742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5943213" y="189378"/>
        <a:ext cx="1607347" cy="1115568"/>
      </dsp:txXfrm>
    </dsp:sp>
    <dsp:sp modelId="{5193F8A3-C939-477C-8ADC-6F37BCB02BE8}">
      <dsp:nvSpPr>
        <dsp:cNvPr id="0" name=""/>
        <dsp:cNvSpPr/>
      </dsp:nvSpPr>
      <dsp:spPr>
        <a:xfrm>
          <a:off x="285811" y="117372"/>
          <a:ext cx="2296210" cy="148742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285811" y="117372"/>
        <a:ext cx="1607347" cy="1115568"/>
      </dsp:txXfrm>
    </dsp:sp>
    <dsp:sp modelId="{DA8CD16E-D02E-40C3-9094-2255149D2014}">
      <dsp:nvSpPr>
        <dsp:cNvPr id="0" name=""/>
        <dsp:cNvSpPr/>
      </dsp:nvSpPr>
      <dsp:spPr>
        <a:xfrm>
          <a:off x="1827047" y="264947"/>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Residents </a:t>
          </a:r>
          <a:endParaRPr lang="en-US" sz="2000" kern="1200" dirty="0"/>
        </a:p>
      </dsp:txBody>
      <dsp:txXfrm>
        <a:off x="1827047" y="264947"/>
        <a:ext cx="2012670" cy="2012670"/>
      </dsp:txXfrm>
    </dsp:sp>
    <dsp:sp modelId="{49BD7A53-4826-4BCA-9A27-6062B034E35A}">
      <dsp:nvSpPr>
        <dsp:cNvPr id="0" name=""/>
        <dsp:cNvSpPr/>
      </dsp:nvSpPr>
      <dsp:spPr>
        <a:xfrm rot="5400000">
          <a:off x="3932682" y="264947"/>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Staff</a:t>
          </a:r>
          <a:endParaRPr lang="en-US" sz="2000" kern="1200" dirty="0"/>
        </a:p>
      </dsp:txBody>
      <dsp:txXfrm rot="5400000">
        <a:off x="3932682" y="264947"/>
        <a:ext cx="2012670" cy="2012670"/>
      </dsp:txXfrm>
    </dsp:sp>
    <dsp:sp modelId="{65F61251-FF2D-407A-AD34-2FED5EAE879D}">
      <dsp:nvSpPr>
        <dsp:cNvPr id="0" name=""/>
        <dsp:cNvSpPr/>
      </dsp:nvSpPr>
      <dsp:spPr>
        <a:xfrm rot="10800000">
          <a:off x="3932682" y="2370582"/>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Policies, practices, legislation </a:t>
          </a:r>
          <a:endParaRPr lang="en-US" sz="2000" kern="1200" dirty="0"/>
        </a:p>
      </dsp:txBody>
      <dsp:txXfrm rot="10800000">
        <a:off x="3932682" y="2370582"/>
        <a:ext cx="2012670" cy="2012670"/>
      </dsp:txXfrm>
    </dsp:sp>
    <dsp:sp modelId="{3E65549B-E3E8-4BDC-ACF2-73B8FCFA552F}">
      <dsp:nvSpPr>
        <dsp:cNvPr id="0" name=""/>
        <dsp:cNvSpPr/>
      </dsp:nvSpPr>
      <dsp:spPr>
        <a:xfrm rot="16200000">
          <a:off x="1827047" y="2370582"/>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Physical structure </a:t>
          </a:r>
          <a:endParaRPr lang="en-US" sz="2000" kern="1200" dirty="0"/>
        </a:p>
      </dsp:txBody>
      <dsp:txXfrm rot="16200000">
        <a:off x="1827047" y="2370582"/>
        <a:ext cx="2012670" cy="2012670"/>
      </dsp:txXfrm>
    </dsp:sp>
    <dsp:sp modelId="{67001949-ED82-454A-B1DC-626421E0F05A}">
      <dsp:nvSpPr>
        <dsp:cNvPr id="0" name=""/>
        <dsp:cNvSpPr/>
      </dsp:nvSpPr>
      <dsp:spPr>
        <a:xfrm>
          <a:off x="3538747" y="1905762"/>
          <a:ext cx="694905" cy="60426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1FE49-8803-4CC7-80F7-CC4CA07CEFDF}">
      <dsp:nvSpPr>
        <dsp:cNvPr id="0" name=""/>
        <dsp:cNvSpPr/>
      </dsp:nvSpPr>
      <dsp:spPr>
        <a:xfrm rot="10800000">
          <a:off x="3538747" y="2138172"/>
          <a:ext cx="694905" cy="60426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268" tIns="46634" rIns="93268" bIns="46634" numCol="1" anchor="t" anchorCtr="0" compatLnSpc="1">
            <a:prstTxWarp prst="textNoShape">
              <a:avLst/>
            </a:prstTxWarp>
          </a:bodyPr>
          <a:lstStyle>
            <a:lvl1pPr defTabSz="933356">
              <a:defRPr sz="1200">
                <a:latin typeface="Arial" charset="0"/>
              </a:defRPr>
            </a:lvl1pPr>
          </a:lstStyle>
          <a:p>
            <a:endParaRPr lang="en-US"/>
          </a:p>
        </p:txBody>
      </p:sp>
      <p:sp>
        <p:nvSpPr>
          <p:cNvPr id="22531"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268" tIns="46634" rIns="93268" bIns="46634" numCol="1" anchor="t" anchorCtr="0" compatLnSpc="1">
            <a:prstTxWarp prst="textNoShape">
              <a:avLst/>
            </a:prstTxWarp>
          </a:bodyPr>
          <a:lstStyle>
            <a:lvl1pPr algn="r" defTabSz="933356">
              <a:defRPr sz="1200">
                <a:latin typeface="Arial" charset="0"/>
              </a:defRPr>
            </a:lvl1pPr>
          </a:lstStyle>
          <a:p>
            <a:endParaRPr lang="en-US"/>
          </a:p>
        </p:txBody>
      </p:sp>
      <p:sp>
        <p:nvSpPr>
          <p:cNvPr id="22532"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268" tIns="46634" rIns="93268" bIns="46634" numCol="1" anchor="b" anchorCtr="0" compatLnSpc="1">
            <a:prstTxWarp prst="textNoShape">
              <a:avLst/>
            </a:prstTxWarp>
          </a:bodyPr>
          <a:lstStyle>
            <a:lvl1pPr defTabSz="933356">
              <a:defRPr sz="1200">
                <a:latin typeface="Arial" charset="0"/>
              </a:defRPr>
            </a:lvl1pPr>
          </a:lstStyle>
          <a:p>
            <a:endParaRPr lang="en-US"/>
          </a:p>
        </p:txBody>
      </p:sp>
      <p:sp>
        <p:nvSpPr>
          <p:cNvPr id="22533"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268" tIns="46634" rIns="93268" bIns="46634" numCol="1" anchor="b" anchorCtr="0" compatLnSpc="1">
            <a:prstTxWarp prst="textNoShape">
              <a:avLst/>
            </a:prstTxWarp>
          </a:bodyPr>
          <a:lstStyle>
            <a:lvl1pPr algn="r" defTabSz="933356">
              <a:defRPr sz="1200">
                <a:latin typeface="Arial" charset="0"/>
              </a:defRPr>
            </a:lvl1pPr>
          </a:lstStyle>
          <a:p>
            <a:fld id="{E6FD4BB6-2BB5-4D05-B435-065CA181555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2840" tIns="46422" rIns="92840" bIns="46422" numCol="1" anchor="t" anchorCtr="0" compatLnSpc="1">
            <a:prstTxWarp prst="textNoShape">
              <a:avLst/>
            </a:prstTxWarp>
          </a:bodyPr>
          <a:lstStyle>
            <a:lvl1pPr defTabSz="928595">
              <a:defRPr sz="1200">
                <a:latin typeface="Arial" charset="0"/>
              </a:defRPr>
            </a:lvl1pPr>
          </a:lstStyle>
          <a:p>
            <a:endParaRPr lang="en-US"/>
          </a:p>
        </p:txBody>
      </p:sp>
      <p:sp>
        <p:nvSpPr>
          <p:cNvPr id="4608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2840" tIns="46422" rIns="92840" bIns="46422" numCol="1" anchor="t" anchorCtr="0" compatLnSpc="1">
            <a:prstTxWarp prst="textNoShape">
              <a:avLst/>
            </a:prstTxWarp>
          </a:bodyPr>
          <a:lstStyle>
            <a:lvl1pPr algn="r" defTabSz="928595">
              <a:defRPr sz="1200">
                <a:latin typeface="Arial" charset="0"/>
              </a:defRPr>
            </a:lvl1pPr>
          </a:lstStyle>
          <a:p>
            <a:endParaRPr lang="en-US"/>
          </a:p>
        </p:txBody>
      </p:sp>
      <p:sp>
        <p:nvSpPr>
          <p:cNvPr id="4608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701676" y="4416426"/>
            <a:ext cx="5607050" cy="4181475"/>
          </a:xfrm>
          <a:prstGeom prst="rect">
            <a:avLst/>
          </a:prstGeom>
          <a:noFill/>
          <a:ln w="9525">
            <a:noFill/>
            <a:miter lim="800000"/>
            <a:headEnd/>
            <a:tailEnd/>
          </a:ln>
          <a:effectLst/>
        </p:spPr>
        <p:txBody>
          <a:bodyPr vert="horz" wrap="square" lIns="92840" tIns="46422" rIns="92840" bIns="464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2840" tIns="46422" rIns="92840" bIns="46422" numCol="1" anchor="b" anchorCtr="0" compatLnSpc="1">
            <a:prstTxWarp prst="textNoShape">
              <a:avLst/>
            </a:prstTxWarp>
          </a:bodyPr>
          <a:lstStyle>
            <a:lvl1pPr defTabSz="928595">
              <a:defRPr sz="1200">
                <a:latin typeface="Arial" charset="0"/>
              </a:defRPr>
            </a:lvl1pPr>
          </a:lstStyle>
          <a:p>
            <a:endParaRPr lang="en-US"/>
          </a:p>
        </p:txBody>
      </p:sp>
      <p:sp>
        <p:nvSpPr>
          <p:cNvPr id="4608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2840" tIns="46422" rIns="92840" bIns="46422" numCol="1" anchor="b" anchorCtr="0" compatLnSpc="1">
            <a:prstTxWarp prst="textNoShape">
              <a:avLst/>
            </a:prstTxWarp>
          </a:bodyPr>
          <a:lstStyle>
            <a:lvl1pPr algn="r" defTabSz="928595">
              <a:defRPr sz="1200">
                <a:latin typeface="Arial" charset="0"/>
              </a:defRPr>
            </a:lvl1pPr>
          </a:lstStyle>
          <a:p>
            <a:fld id="{681F4938-436A-4247-BDC3-922DCB56378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Disasters, by their very nature, overwhelm the available resources of a community to respond. Lives will be disrupted and injuries, even death may result. As disaster response has become more formalized within Canadian society in general and in its communities in particular, disaster planning has assumed more prominence. Authorities, at all levels of government, are mandated to both prepare for unanticipated disasters and to take steps to prevent them from occurring. However, not all disasters are preventable.</a:t>
            </a:r>
          </a:p>
          <a:p>
            <a:r>
              <a:rPr lang="en-US" dirty="0" smtClean="0"/>
              <a:t> </a:t>
            </a:r>
          </a:p>
          <a:p>
            <a:r>
              <a:rPr lang="en-US" dirty="0" smtClean="0"/>
              <a:t>Older adults, especially those residing in long term care facilities, are among the most vulnerable within Canadian society when a disaster occurs.  Most of these residents have serious physical limitations, diminished cognitive functioning, and chronic disease pathologies that prevent them from acting independently in response to a disaster.  </a:t>
            </a:r>
          </a:p>
          <a:p>
            <a:r>
              <a:rPr lang="en-US" dirty="0" smtClean="0"/>
              <a:t> </a:t>
            </a:r>
          </a:p>
          <a:p>
            <a:r>
              <a:rPr lang="en-US" dirty="0" smtClean="0"/>
              <a:t>Discussed in this presentation are some of the challenges faced by the administrators and staff of long term care facilities in modifying emergency disaster responses to meet the needs of older adults under their care.  A systematic review of the literature revealed that relatively little has been published on this topic.  However, the insights gained from the literature will facilitate in building a health care practice model that will both ensure that long term care administers have a place as leaders in the response effort and will promote the safety of the older adults. </a:t>
            </a:r>
          </a:p>
          <a:p>
            <a:endParaRPr lang="en-CA"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81F4938-436A-4247-BDC3-922DCB5637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i="1" dirty="0" smtClean="0"/>
              <a:t>Challenge - promoting communication and meeting information needs</a:t>
            </a:r>
            <a:r>
              <a:rPr lang="en-US" dirty="0" smtClean="0"/>
              <a:t>. During a disaster, it is essential to have the right data, at the right time, displayed logically, to respond and take appropriate action. Overarching requirements for the success of these technologies include the interconnectivity between different information systems to guarantee completeness and continuity of information between long-term care facilities, transfer locations, and care documentation systems.</a:t>
            </a:r>
          </a:p>
          <a:p>
            <a:pPr lvl="1"/>
            <a:r>
              <a:rPr lang="en-US" dirty="0" smtClean="0"/>
              <a:t>The lack of interconnectivity between safety monitoring technologies and other devices, such as telemedicine and </a:t>
            </a:r>
            <a:r>
              <a:rPr lang="en-US" dirty="0" err="1" smtClean="0"/>
              <a:t>tele</a:t>
            </a:r>
            <a:r>
              <a:rPr lang="en-US" dirty="0" smtClean="0"/>
              <a:t>-health devices. </a:t>
            </a:r>
          </a:p>
          <a:p>
            <a:pPr lvl="1"/>
            <a:r>
              <a:rPr lang="en-US" dirty="0" smtClean="0"/>
              <a:t>Lack of information systems’ interoperability and device interconnectivity. </a:t>
            </a:r>
          </a:p>
          <a:p>
            <a:pPr lvl="0"/>
            <a:r>
              <a:rPr lang="en-US" i="1" dirty="0" smtClean="0"/>
              <a:t>Challenge - structural specific factors</a:t>
            </a:r>
            <a:r>
              <a:rPr lang="en-US" dirty="0" smtClean="0"/>
              <a:t>. Disaster personnel need detailed information concerning pipelines, building layout, electrical distribution, sewer systems, and so forth. Without this capability, workers must gain access to a number of long term care department managers, their unique maps, and facility specific data. Most disasters do not provide time to gather these resources. This results in responders having to guess, or make decisions without adequate information. This costs time, money, and perhaps lives. </a:t>
            </a:r>
          </a:p>
          <a:p>
            <a:pPr lvl="1"/>
            <a:r>
              <a:rPr lang="en-US" dirty="0" smtClean="0"/>
              <a:t>Evacuation when electricity fails for e.g. out of long term care facility, electric generated wheelchairs</a:t>
            </a:r>
          </a:p>
          <a:p>
            <a:pPr lvl="0"/>
            <a:r>
              <a:rPr lang="en-US" i="1" dirty="0" smtClean="0"/>
              <a:t>Challenge - inadequate infrastructures.</a:t>
            </a:r>
            <a:r>
              <a:rPr lang="en-US" dirty="0" smtClean="0"/>
              <a:t> </a:t>
            </a:r>
          </a:p>
          <a:p>
            <a:endParaRPr lang="en-CA"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This category of challenges relates to the older resident per se.</a:t>
            </a:r>
          </a:p>
          <a:p>
            <a:pPr lvl="0"/>
            <a:r>
              <a:rPr lang="en-US" sz="1200" i="1" kern="1200" dirty="0" smtClean="0">
                <a:solidFill>
                  <a:schemeClr val="tx1"/>
                </a:solidFill>
                <a:latin typeface="Arial" charset="0"/>
                <a:ea typeface="+mn-ea"/>
                <a:cs typeface="Arial" charset="0"/>
              </a:rPr>
              <a:t>Challenge - transportation of older adults with complex needs</a:t>
            </a:r>
            <a:r>
              <a:rPr lang="en-US" sz="1200" kern="1200" dirty="0" smtClean="0">
                <a:solidFill>
                  <a:schemeClr val="tx1"/>
                </a:solidFill>
                <a:latin typeface="Arial" charset="0"/>
                <a:ea typeface="+mn-ea"/>
                <a:cs typeface="Arial" charset="0"/>
              </a:rPr>
              <a:t> both within facility and relocation if required outside the facility. </a:t>
            </a:r>
          </a:p>
          <a:p>
            <a:pPr lvl="0"/>
            <a:r>
              <a:rPr lang="en-US" sz="1200" i="1" kern="1200" dirty="0" smtClean="0">
                <a:solidFill>
                  <a:schemeClr val="tx1"/>
                </a:solidFill>
                <a:latin typeface="Arial" charset="0"/>
                <a:ea typeface="+mn-ea"/>
                <a:cs typeface="Arial" charset="0"/>
              </a:rPr>
              <a:t>Challenge - medication management</a:t>
            </a:r>
            <a:endParaRPr lang="en-US" sz="1200" kern="1200" dirty="0" smtClean="0">
              <a:solidFill>
                <a:schemeClr val="tx1"/>
              </a:solidFill>
              <a:latin typeface="Arial" charset="0"/>
              <a:ea typeface="+mn-ea"/>
              <a:cs typeface="Arial" charset="0"/>
            </a:endParaRPr>
          </a:p>
          <a:p>
            <a:pPr lvl="0"/>
            <a:r>
              <a:rPr lang="en-US" sz="1200" i="1" kern="1200" dirty="0" smtClean="0">
                <a:solidFill>
                  <a:schemeClr val="tx1"/>
                </a:solidFill>
                <a:latin typeface="Arial" charset="0"/>
                <a:ea typeface="+mn-ea"/>
                <a:cs typeface="Arial" charset="0"/>
              </a:rPr>
              <a:t>Challenge – location / tracking</a:t>
            </a:r>
            <a:endParaRPr lang="en-US" sz="120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Meeting needs of families specific to the location of their older member</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16426"/>
            <a:ext cx="6408712" cy="4624262"/>
          </a:xfrm>
        </p:spPr>
        <p:txBody>
          <a:bodyPr>
            <a:normAutofit fontScale="85000" lnSpcReduction="20000"/>
          </a:bodyPr>
          <a:lstStyle/>
          <a:p>
            <a:pPr lvl="0"/>
            <a:r>
              <a:rPr lang="en-US" sz="1200" i="1" kern="1200" dirty="0" smtClean="0">
                <a:solidFill>
                  <a:schemeClr val="tx1"/>
                </a:solidFill>
                <a:latin typeface="Arial" charset="0"/>
                <a:ea typeface="+mn-ea"/>
                <a:cs typeface="Arial" charset="0"/>
              </a:rPr>
              <a:t>Challenge - lack of consensus on value.</a:t>
            </a:r>
            <a:r>
              <a:rPr lang="en-US" sz="1200" kern="1200" dirty="0" smtClean="0">
                <a:solidFill>
                  <a:schemeClr val="tx1"/>
                </a:solidFill>
                <a:latin typeface="Arial" charset="0"/>
                <a:ea typeface="+mn-ea"/>
                <a:cs typeface="Arial" charset="0"/>
              </a:rPr>
              <a:t> There is a shortage of outcome studies demonstrating the value of the technologies, especially regarding their cost-effectiveness and efficiency. Research is needed to quantify the value that disaster technology can hold for older residents and long term care facilities. The few studies conducted have been on a small scale, leaving researchers questioning whether larger-scale studies would produce similar results. Without such evidence, stakeholders are unable to reach consensus about the value of disaster management technologies within long term care facilities. </a:t>
            </a:r>
          </a:p>
          <a:p>
            <a:pPr lvl="0"/>
            <a:r>
              <a:rPr lang="en-US" sz="1200" kern="1200" dirty="0" smtClean="0">
                <a:solidFill>
                  <a:schemeClr val="tx1"/>
                </a:solidFill>
                <a:latin typeface="Arial" charset="0"/>
                <a:ea typeface="+mn-ea"/>
                <a:cs typeface="Arial" charset="0"/>
              </a:rPr>
              <a:t>The shortage of funding for large-scale research projects, particularly outcome-oriented research with providers and funders to demonstrate technologies’ efficacy and cost-effectiveness. </a:t>
            </a:r>
          </a:p>
          <a:p>
            <a:pPr lvl="0"/>
            <a:r>
              <a:rPr lang="en-US" sz="1200" kern="1200" dirty="0" smtClean="0">
                <a:solidFill>
                  <a:schemeClr val="tx1"/>
                </a:solidFill>
                <a:latin typeface="Arial" charset="0"/>
                <a:ea typeface="+mn-ea"/>
                <a:cs typeface="Arial" charset="0"/>
              </a:rPr>
              <a:t>There is a need to understand how residents interact with technology and use the lessons learned to design technologies that would promote use among LTC facilities. </a:t>
            </a:r>
          </a:p>
          <a:p>
            <a:pPr lvl="0"/>
            <a:r>
              <a:rPr lang="en-US" sz="1200" i="1" kern="1200" dirty="0" smtClean="0">
                <a:solidFill>
                  <a:schemeClr val="tx1"/>
                </a:solidFill>
                <a:latin typeface="Arial" charset="0"/>
                <a:ea typeface="+mn-ea"/>
                <a:cs typeface="Arial" charset="0"/>
              </a:rPr>
              <a:t>Challenge - negative misconceptions. </a:t>
            </a:r>
            <a:r>
              <a:rPr lang="en-US" sz="1200" kern="1200" dirty="0" smtClean="0">
                <a:solidFill>
                  <a:schemeClr val="tx1"/>
                </a:solidFill>
                <a:latin typeface="Arial" charset="0"/>
                <a:ea typeface="+mn-ea"/>
                <a:cs typeface="Arial" charset="0"/>
              </a:rPr>
              <a:t>Administrators remain either unaware of or are resistant to new technologies that could enhance the mandate of their facilities. This lack of awareness can be attributed, in part, to a lack of educational initiatives that could raise awareness of technology's potential benefits. In addition, administrators who have had previous problems using technology are uncertain about whether these technologies are right for them and with misconceptions about their own need for this technology they are likely to be particularly resistant to trying new high-tech devices within their facilities.</a:t>
            </a:r>
          </a:p>
          <a:p>
            <a:pPr lvl="0"/>
            <a:r>
              <a:rPr lang="en-US" sz="1200" kern="1200" dirty="0" smtClean="0">
                <a:solidFill>
                  <a:schemeClr val="tx1"/>
                </a:solidFill>
                <a:latin typeface="Arial" charset="0"/>
                <a:ea typeface="+mn-ea"/>
                <a:cs typeface="Arial" charset="0"/>
              </a:rPr>
              <a:t>LTC facilities’ denial that they need assistance. The complexity of simplifying technology use to cater for a broad spectrum of users, and their varied levels of capabilities, competence, and comfort with the technology – many staff might not be familiar with technology and have English as a second language </a:t>
            </a:r>
          </a:p>
          <a:p>
            <a:pPr lvl="0"/>
            <a:r>
              <a:rPr lang="en-US" sz="1200" kern="1200" dirty="0" smtClean="0">
                <a:solidFill>
                  <a:schemeClr val="tx1"/>
                </a:solidFill>
                <a:latin typeface="Arial" charset="0"/>
                <a:ea typeface="+mn-ea"/>
                <a:cs typeface="Arial" charset="0"/>
              </a:rPr>
              <a:t>The perception that using technology will increase liability exposure for care providers and the lack of legislation to reduce or limit such liabilities. </a:t>
            </a:r>
          </a:p>
          <a:p>
            <a:pPr lvl="0"/>
            <a:r>
              <a:rPr lang="en-US" sz="1200" kern="1200" dirty="0" smtClean="0">
                <a:solidFill>
                  <a:schemeClr val="tx1"/>
                </a:solidFill>
                <a:latin typeface="Arial" charset="0"/>
                <a:ea typeface="+mn-ea"/>
                <a:cs typeface="Arial" charset="0"/>
              </a:rPr>
              <a:t>Perceived intrusiveness of the technologies and emphasis on privacy, without perhaps regard to the value of effective and controlled sharing of health information. </a:t>
            </a:r>
          </a:p>
          <a:p>
            <a:pPr lvl="0"/>
            <a:r>
              <a:rPr lang="en-US" sz="1200" i="1" kern="1200" dirty="0" smtClean="0">
                <a:solidFill>
                  <a:schemeClr val="tx1"/>
                </a:solidFill>
                <a:latin typeface="Arial" charset="0"/>
                <a:ea typeface="+mn-ea"/>
                <a:cs typeface="Arial" charset="0"/>
              </a:rPr>
              <a:t>Challenge - lack of financial incentives. </a:t>
            </a:r>
            <a:r>
              <a:rPr lang="en-US" sz="1200" kern="1200" dirty="0" smtClean="0">
                <a:solidFill>
                  <a:schemeClr val="tx1"/>
                </a:solidFill>
                <a:latin typeface="Arial" charset="0"/>
                <a:ea typeface="+mn-ea"/>
                <a:cs typeface="Arial" charset="0"/>
              </a:rPr>
              <a:t>Administrators and long-term care facility owners / operators will be hesitant to invest in operational processes that make the most of aging services disaster technologies unless they have financial or other incentives (for e.g. legal, mandated by health authorities) to do so. </a:t>
            </a:r>
          </a:p>
          <a:p>
            <a:pPr lvl="0"/>
            <a:r>
              <a:rPr lang="en-US" sz="1200" kern="1200" dirty="0" smtClean="0">
                <a:solidFill>
                  <a:schemeClr val="tx1"/>
                </a:solidFill>
                <a:latin typeface="Arial" charset="0"/>
                <a:ea typeface="+mn-ea"/>
                <a:cs typeface="Arial" charset="0"/>
              </a:rPr>
              <a:t>Technology costs including the cost of the devices and the infrastructure needed to support them. In healthcare, technology is often cited as the reason for increased costs of delivering services</a:t>
            </a:r>
          </a:p>
          <a:p>
            <a:pPr lvl="0"/>
            <a:r>
              <a:rPr lang="en-US" sz="1200" kern="1200" dirty="0" smtClean="0">
                <a:solidFill>
                  <a:schemeClr val="tx1"/>
                </a:solidFill>
                <a:latin typeface="Arial" charset="0"/>
                <a:ea typeface="+mn-ea"/>
                <a:cs typeface="Arial" charset="0"/>
              </a:rPr>
              <a:t>Particularly when technology is first introduced and lack of clarity about who should pay for it or the interventions that these technologies enable. </a:t>
            </a:r>
          </a:p>
          <a:p>
            <a:pPr lvl="0"/>
            <a:r>
              <a:rPr lang="en-US" sz="1200" kern="1200" dirty="0" smtClean="0">
                <a:solidFill>
                  <a:schemeClr val="tx1"/>
                </a:solidFill>
                <a:latin typeface="Arial" charset="0"/>
                <a:ea typeface="+mn-ea"/>
                <a:cs typeface="Arial" charset="0"/>
              </a:rPr>
              <a:t>Significant upfront research and development cost for cutting-edge technologies and the shortage of funding for such projects. </a:t>
            </a:r>
          </a:p>
          <a:p>
            <a:endParaRPr lang="en-CA"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81F4938-436A-4247-BDC3-922DCB5637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824" y="4360168"/>
            <a:ext cx="6624736" cy="4936232"/>
          </a:xfrm>
        </p:spPr>
        <p:txBody>
          <a:bodyPr>
            <a:noAutofit/>
          </a:bodyPr>
          <a:lstStyle/>
          <a:p>
            <a:pPr lvl="0"/>
            <a:r>
              <a:rPr lang="en-US" sz="1100" i="1" kern="1200" dirty="0" smtClean="0">
                <a:solidFill>
                  <a:schemeClr val="tx1"/>
                </a:solidFill>
                <a:latin typeface="Arial" charset="0"/>
                <a:ea typeface="+mn-ea"/>
                <a:cs typeface="Arial" charset="0"/>
              </a:rPr>
              <a:t>Raise awareness</a:t>
            </a:r>
            <a:r>
              <a:rPr lang="en-US" sz="1100" dirty="0" smtClean="0"/>
              <a:t> -</a:t>
            </a:r>
            <a:r>
              <a:rPr lang="en-US" sz="1100" kern="1200" dirty="0" smtClean="0">
                <a:solidFill>
                  <a:schemeClr val="tx1"/>
                </a:solidFill>
                <a:latin typeface="Arial" charset="0"/>
                <a:ea typeface="+mn-ea"/>
                <a:cs typeface="Arial" charset="0"/>
              </a:rPr>
              <a:t> Educational efforts geared toward consumers, their formal and informal caregivers, LTC providers, health care professionals, policy makers, industry leaders. Messages should be communicated by appropriate credible organizations through conferences, demonstrations,</a:t>
            </a:r>
            <a:r>
              <a:rPr lang="en-US" sz="1100" i="1" kern="1200" dirty="0" smtClean="0">
                <a:solidFill>
                  <a:schemeClr val="tx1"/>
                </a:solidFill>
                <a:latin typeface="Arial" charset="0"/>
                <a:ea typeface="+mn-ea"/>
                <a:cs typeface="Arial" charset="0"/>
              </a:rPr>
              <a:t> a</a:t>
            </a:r>
            <a:r>
              <a:rPr lang="en-US" sz="1100" kern="1200" dirty="0" smtClean="0">
                <a:solidFill>
                  <a:schemeClr val="tx1"/>
                </a:solidFill>
                <a:latin typeface="Arial" charset="0"/>
                <a:ea typeface="+mn-ea"/>
                <a:cs typeface="Arial" charset="0"/>
              </a:rPr>
              <a:t>nd awareness campaigns aimed at key audiences. </a:t>
            </a:r>
          </a:p>
          <a:p>
            <a:pPr lvl="0"/>
            <a:r>
              <a:rPr lang="en-US" sz="1100" i="1" kern="1200" dirty="0" smtClean="0">
                <a:solidFill>
                  <a:schemeClr val="tx1"/>
                </a:solidFill>
                <a:latin typeface="Arial" charset="0"/>
                <a:ea typeface="+mn-ea"/>
                <a:cs typeface="Arial" charset="0"/>
              </a:rPr>
              <a:t>Improve interconnectivity</a:t>
            </a:r>
            <a:r>
              <a:rPr lang="en-US" sz="1100" kern="1200" dirty="0" smtClean="0">
                <a:solidFill>
                  <a:schemeClr val="tx1"/>
                </a:solidFill>
                <a:latin typeface="Arial" charset="0"/>
                <a:ea typeface="+mn-ea"/>
                <a:cs typeface="Arial" charset="0"/>
              </a:rPr>
              <a:t> between social connectedness and home-based technologies (such as cell phones, email) so that families are informed of the status of their older member.</a:t>
            </a:r>
          </a:p>
          <a:p>
            <a:pPr marL="0" lvl="1"/>
            <a:r>
              <a:rPr lang="en-US" sz="1100" kern="1200" dirty="0" smtClean="0">
                <a:solidFill>
                  <a:schemeClr val="tx1"/>
                </a:solidFill>
                <a:latin typeface="Arial" charset="0"/>
                <a:ea typeface="+mn-ea"/>
                <a:cs typeface="Arial" charset="0"/>
              </a:rPr>
              <a:t>Disaster distribution </a:t>
            </a:r>
            <a:r>
              <a:rPr lang="en-US" sz="1100" kern="1200" dirty="0" err="1" smtClean="0">
                <a:solidFill>
                  <a:schemeClr val="tx1"/>
                </a:solidFill>
                <a:latin typeface="Arial" charset="0"/>
                <a:ea typeface="+mn-ea"/>
                <a:cs typeface="Arial" charset="0"/>
              </a:rPr>
              <a:t>centres</a:t>
            </a:r>
            <a:r>
              <a:rPr lang="en-US" sz="1100" kern="1200" dirty="0" smtClean="0">
                <a:solidFill>
                  <a:schemeClr val="tx1"/>
                </a:solidFill>
                <a:latin typeface="Arial" charset="0"/>
                <a:ea typeface="+mn-ea"/>
                <a:cs typeface="Arial" charset="0"/>
              </a:rPr>
              <a:t> supplies (medical, food, water, clothing, etc.) can be assigned in appropriate amounts to shelters based on the numbers / medical diagnosis / health needs of older residents in each area.</a:t>
            </a:r>
          </a:p>
          <a:p>
            <a:pPr marL="0" lvl="1"/>
            <a:r>
              <a:rPr lang="en-US" sz="1100" kern="1200" dirty="0" smtClean="0">
                <a:solidFill>
                  <a:schemeClr val="tx1"/>
                </a:solidFill>
                <a:latin typeface="Arial" charset="0"/>
                <a:ea typeface="+mn-ea"/>
                <a:cs typeface="Arial" charset="0"/>
              </a:rPr>
              <a:t>Simplified device and user interface designs through participatory design approach that engages the users, particularly administrative staff; consider needs of families; GPS can locate within each damaged facility, the type and amount of damage, and begin to establish priorities for action (triage). </a:t>
            </a:r>
          </a:p>
          <a:p>
            <a:pPr marL="0" lvl="1"/>
            <a:r>
              <a:rPr lang="en-US" sz="1100" kern="1200" dirty="0" smtClean="0">
                <a:solidFill>
                  <a:schemeClr val="tx1"/>
                </a:solidFill>
                <a:latin typeface="Arial" charset="0"/>
                <a:ea typeface="+mn-ea"/>
                <a:cs typeface="Arial" charset="0"/>
              </a:rPr>
              <a:t>Laptop computers can update the primary database from remote locations. GPS can display overall current damage assessment as it is conducted / and geographic area near LTC facility.</a:t>
            </a:r>
          </a:p>
          <a:p>
            <a:pPr lvl="0"/>
            <a:r>
              <a:rPr lang="en-US" sz="1100" i="1" kern="1200" dirty="0" smtClean="0">
                <a:solidFill>
                  <a:schemeClr val="tx1"/>
                </a:solidFill>
                <a:latin typeface="Arial" charset="0"/>
                <a:ea typeface="+mn-ea"/>
                <a:cs typeface="Arial" charset="0"/>
              </a:rPr>
              <a:t>GPS - </a:t>
            </a:r>
            <a:r>
              <a:rPr lang="en-US" sz="1100" kern="1200" dirty="0" smtClean="0">
                <a:solidFill>
                  <a:schemeClr val="tx1"/>
                </a:solidFill>
                <a:latin typeface="Arial" charset="0"/>
                <a:ea typeface="+mn-ea"/>
                <a:cs typeface="Arial" charset="0"/>
              </a:rPr>
              <a:t>Personnel share information through databases on computer generated maps in one location. Most data requirements for disaster management are of a spatial nature &amp; can be located on a map. </a:t>
            </a:r>
          </a:p>
          <a:p>
            <a:pPr marL="0" lvl="1"/>
            <a:r>
              <a:rPr lang="en-US" sz="1100" kern="1200" dirty="0" smtClean="0">
                <a:solidFill>
                  <a:schemeClr val="tx1"/>
                </a:solidFill>
                <a:latin typeface="Arial" charset="0"/>
                <a:ea typeface="+mn-ea"/>
                <a:cs typeface="Arial" charset="0"/>
              </a:rPr>
              <a:t>Preparedness includes those activities that prepare for disasters. </a:t>
            </a:r>
            <a:r>
              <a:rPr lang="en-US" sz="1100" dirty="0" smtClean="0"/>
              <a:t>Q</a:t>
            </a:r>
            <a:r>
              <a:rPr lang="en-US" sz="1100" kern="1200" dirty="0" smtClean="0">
                <a:solidFill>
                  <a:schemeClr val="tx1"/>
                </a:solidFill>
                <a:latin typeface="Arial" charset="0"/>
                <a:ea typeface="+mn-ea"/>
                <a:cs typeface="Arial" charset="0"/>
              </a:rPr>
              <a:t>uestions: Where should evacuation buses be? How many paramedic units are required and where should they be located? How will family members be notified? What facilities will provide evacuation shelters? What quantity of supplies, bed space, and so forth, will be required at each shelter based on the number of expected evacuees?</a:t>
            </a:r>
          </a:p>
          <a:p>
            <a:pPr marL="0" lvl="1"/>
            <a:r>
              <a:rPr lang="en-US" sz="1100" kern="1200" dirty="0" smtClean="0">
                <a:solidFill>
                  <a:schemeClr val="tx1"/>
                </a:solidFill>
                <a:latin typeface="Arial" charset="0"/>
                <a:ea typeface="+mn-ea"/>
                <a:cs typeface="Arial" charset="0"/>
              </a:rPr>
              <a:t>Depending on the disaster, a GIS can provide detailed information before the first units arrive. For example, during a long term care facility fire, it is possible to identify the closest hydrants, electrical panels, hazardous materials, and floor plan of the facility while en route to the disaster site. </a:t>
            </a:r>
          </a:p>
          <a:p>
            <a:pPr lvl="0"/>
            <a:r>
              <a:rPr lang="en-US" sz="1100" i="1" kern="1200" dirty="0" smtClean="0">
                <a:solidFill>
                  <a:schemeClr val="tx1"/>
                </a:solidFill>
                <a:latin typeface="Arial" charset="0"/>
                <a:ea typeface="+mn-ea"/>
                <a:cs typeface="Arial" charset="0"/>
              </a:rPr>
              <a:t>Integrate social </a:t>
            </a:r>
            <a:r>
              <a:rPr lang="en-US" sz="1100" kern="1200" dirty="0" smtClean="0">
                <a:solidFill>
                  <a:schemeClr val="tx1"/>
                </a:solidFill>
                <a:latin typeface="Arial" charset="0"/>
                <a:ea typeface="+mn-ea"/>
                <a:cs typeface="Arial" charset="0"/>
              </a:rPr>
              <a:t> technologies with other technologies and </a:t>
            </a:r>
            <a:r>
              <a:rPr lang="en-US" sz="1100" kern="1200" dirty="0" err="1" smtClean="0">
                <a:solidFill>
                  <a:schemeClr val="tx1"/>
                </a:solidFill>
                <a:latin typeface="Arial" charset="0"/>
                <a:ea typeface="+mn-ea"/>
                <a:cs typeface="Arial" charset="0"/>
              </a:rPr>
              <a:t>gov’t</a:t>
            </a:r>
            <a:r>
              <a:rPr lang="en-US" sz="1100" kern="1200" dirty="0" smtClean="0">
                <a:solidFill>
                  <a:schemeClr val="tx1"/>
                </a:solidFill>
                <a:latin typeface="Arial" charset="0"/>
                <a:ea typeface="+mn-ea"/>
                <a:cs typeface="Arial" charset="0"/>
              </a:rPr>
              <a:t> cover part of the cost to overcome the financial challenges and make the technologies accessible. </a:t>
            </a:r>
          </a:p>
        </p:txBody>
      </p:sp>
      <p:sp>
        <p:nvSpPr>
          <p:cNvPr id="4" name="Slide Number Placeholder 3"/>
          <p:cNvSpPr>
            <a:spLocks noGrp="1"/>
          </p:cNvSpPr>
          <p:nvPr>
            <p:ph type="sldNum" sz="quarter" idx="10"/>
          </p:nvPr>
        </p:nvSpPr>
        <p:spPr/>
        <p:txBody>
          <a:bodyPr/>
          <a:lstStyle/>
          <a:p>
            <a:fld id="{681F4938-436A-4247-BDC3-922DCB5637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i="1" kern="1200" dirty="0" smtClean="0">
                <a:solidFill>
                  <a:schemeClr val="tx1"/>
                </a:solidFill>
                <a:latin typeface="Arial" charset="0"/>
                <a:ea typeface="+mn-ea"/>
                <a:cs typeface="Arial" charset="0"/>
              </a:rPr>
              <a:t>Initiate resident tracking systems</a:t>
            </a:r>
            <a:r>
              <a:rPr lang="en-US" sz="1200" kern="1200" dirty="0" smtClean="0">
                <a:solidFill>
                  <a:schemeClr val="tx1"/>
                </a:solidFill>
                <a:latin typeface="Arial" charset="0"/>
                <a:ea typeface="+mn-ea"/>
                <a:cs typeface="Arial" charset="0"/>
              </a:rPr>
              <a:t> for those who experience cognitive decline; they may wander off during an evacuation. </a:t>
            </a:r>
          </a:p>
          <a:p>
            <a:pPr lvl="0"/>
            <a:r>
              <a:rPr lang="en-US" sz="1200" i="1" kern="1200" dirty="0" smtClean="0">
                <a:solidFill>
                  <a:schemeClr val="tx1"/>
                </a:solidFill>
                <a:latin typeface="Arial" charset="0"/>
                <a:ea typeface="+mn-ea"/>
                <a:cs typeface="Arial" charset="0"/>
              </a:rPr>
              <a:t>Design and market technology with long term care facilities in mind.</a:t>
            </a:r>
            <a:r>
              <a:rPr lang="en-US" sz="1200" kern="1200" dirty="0" smtClean="0">
                <a:solidFill>
                  <a:schemeClr val="tx1"/>
                </a:solidFill>
                <a:latin typeface="Arial" charset="0"/>
                <a:ea typeface="+mn-ea"/>
                <a:cs typeface="Arial" charset="0"/>
              </a:rPr>
              <a:t> Designers of disaster technology devices need to work closely with long term care administrators throughout the design process in order to learn their preferences, the capabilities of the facility’s structure relate to technology adoption, and how products and services can be designed to promote their use. </a:t>
            </a:r>
          </a:p>
          <a:p>
            <a:pPr marL="0" lvl="1"/>
            <a:r>
              <a:rPr lang="en-US" sz="1200" kern="1200" dirty="0" smtClean="0">
                <a:solidFill>
                  <a:schemeClr val="tx1"/>
                </a:solidFill>
                <a:latin typeface="Arial" charset="0"/>
                <a:ea typeface="+mn-ea"/>
                <a:cs typeface="Arial" charset="0"/>
              </a:rPr>
              <a:t>Staff are more likely to accept technology if they receive hands-on and on-going training as well as responsive and easy to access technical support.</a:t>
            </a:r>
          </a:p>
          <a:p>
            <a:pPr lvl="0"/>
            <a:r>
              <a:rPr lang="en-US" sz="1200" i="1" kern="1200" dirty="0" smtClean="0">
                <a:solidFill>
                  <a:schemeClr val="tx1"/>
                </a:solidFill>
                <a:latin typeface="Arial" charset="0"/>
                <a:ea typeface="+mn-ea"/>
                <a:cs typeface="Arial" charset="0"/>
              </a:rPr>
              <a:t>Advanced vehicle locating</a:t>
            </a:r>
            <a:r>
              <a:rPr lang="en-US" sz="1200" kern="1200" dirty="0" smtClean="0">
                <a:solidFill>
                  <a:schemeClr val="tx1"/>
                </a:solidFill>
                <a:latin typeface="Arial" charset="0"/>
                <a:ea typeface="+mn-ea"/>
                <a:cs typeface="Arial" charset="0"/>
              </a:rPr>
              <a:t> (AVL) can be incorporated to track (in real time) the location of transportation buses. It would permit the monitoring the location of residents and a response to any situation that might arise during their transportation to other facilities.</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504184"/>
            <a:ext cx="6552728" cy="4608512"/>
          </a:xfrm>
        </p:spPr>
        <p:txBody>
          <a:bodyPr>
            <a:noAutofit/>
          </a:bodyPr>
          <a:lstStyle/>
          <a:p>
            <a:pPr lvl="0"/>
            <a:r>
              <a:rPr lang="en-US" sz="1000" i="1" kern="1200" dirty="0" smtClean="0">
                <a:solidFill>
                  <a:schemeClr val="tx1"/>
                </a:solidFill>
                <a:latin typeface="Arial" charset="0"/>
                <a:ea typeface="+mn-ea"/>
                <a:cs typeface="Arial" charset="0"/>
              </a:rPr>
              <a:t>Develop the infrastructure </a:t>
            </a:r>
            <a:r>
              <a:rPr lang="en-US" sz="1000" i="1" dirty="0" smtClean="0"/>
              <a:t>- t</a:t>
            </a:r>
            <a:r>
              <a:rPr lang="en-US" sz="1000" kern="1200" dirty="0" smtClean="0">
                <a:solidFill>
                  <a:schemeClr val="tx1"/>
                </a:solidFill>
                <a:latin typeface="Arial" charset="0"/>
                <a:ea typeface="+mn-ea"/>
                <a:cs typeface="Arial" charset="0"/>
              </a:rPr>
              <a:t>echnology-enhanced disaster management systems consist of many different technologies that need to communicate with one another. </a:t>
            </a:r>
          </a:p>
          <a:p>
            <a:pPr lvl="1"/>
            <a:r>
              <a:rPr lang="en-US" sz="1000" kern="1200" dirty="0" smtClean="0">
                <a:solidFill>
                  <a:schemeClr val="tx1"/>
                </a:solidFill>
                <a:latin typeface="Arial" charset="0"/>
                <a:ea typeface="+mn-ea"/>
                <a:cs typeface="Arial" charset="0"/>
              </a:rPr>
              <a:t>Bringing these technologies together -- that is, making them interoperable -- is critical if providers and other stakeholders want to exchange health information efficiently and effectively. </a:t>
            </a:r>
          </a:p>
          <a:p>
            <a:pPr lvl="0"/>
            <a:r>
              <a:rPr lang="en-US" sz="1000" i="1" kern="1200" dirty="0" smtClean="0">
                <a:solidFill>
                  <a:schemeClr val="tx1"/>
                </a:solidFill>
                <a:latin typeface="Arial" charset="0"/>
                <a:ea typeface="+mn-ea"/>
                <a:cs typeface="Arial" charset="0"/>
              </a:rPr>
              <a:t>Encourage collaboration and ingenuity among technology providers.</a:t>
            </a:r>
            <a:r>
              <a:rPr lang="en-US" sz="1000" kern="1200" dirty="0" smtClean="0">
                <a:solidFill>
                  <a:schemeClr val="tx1"/>
                </a:solidFill>
                <a:latin typeface="Arial" charset="0"/>
                <a:ea typeface="+mn-ea"/>
                <a:cs typeface="Arial" charset="0"/>
              </a:rPr>
              <a:t> No single organization can by themselves fully integrate disaster management technology into LTC</a:t>
            </a:r>
          </a:p>
          <a:p>
            <a:pPr lvl="1"/>
            <a:r>
              <a:rPr lang="en-US" sz="1000" dirty="0" smtClean="0"/>
              <a:t>C</a:t>
            </a:r>
            <a:r>
              <a:rPr lang="en-US" sz="1000" kern="1200" dirty="0" smtClean="0">
                <a:solidFill>
                  <a:schemeClr val="tx1"/>
                </a:solidFill>
                <a:latin typeface="Arial" charset="0"/>
                <a:ea typeface="+mn-ea"/>
                <a:cs typeface="Arial" charset="0"/>
              </a:rPr>
              <a:t>onvene a meeting of technology companies, consumers, funders, </a:t>
            </a:r>
            <a:r>
              <a:rPr lang="en-US" sz="1000" dirty="0" smtClean="0"/>
              <a:t>LTC </a:t>
            </a:r>
            <a:r>
              <a:rPr lang="en-US" sz="1000" kern="1200" dirty="0" smtClean="0">
                <a:solidFill>
                  <a:schemeClr val="tx1"/>
                </a:solidFill>
                <a:latin typeface="Arial" charset="0"/>
                <a:ea typeface="+mn-ea"/>
                <a:cs typeface="Arial" charset="0"/>
              </a:rPr>
              <a:t>administrators, industry to define the challenges facing the use of disaster specific technologies in facilities / develop recommendations.</a:t>
            </a:r>
          </a:p>
          <a:p>
            <a:pPr lvl="0"/>
            <a:r>
              <a:rPr lang="en-US" sz="1000" i="1" kern="1200" dirty="0" smtClean="0">
                <a:solidFill>
                  <a:schemeClr val="tx1"/>
                </a:solidFill>
                <a:latin typeface="Arial" charset="0"/>
                <a:ea typeface="+mn-ea"/>
                <a:cs typeface="Arial" charset="0"/>
              </a:rPr>
              <a:t>Support research -</a:t>
            </a:r>
            <a:r>
              <a:rPr lang="en-US" sz="1000" kern="1200" dirty="0" smtClean="0">
                <a:solidFill>
                  <a:schemeClr val="tx1"/>
                </a:solidFill>
                <a:latin typeface="Arial" charset="0"/>
                <a:ea typeface="+mn-ea"/>
                <a:cs typeface="Arial" charset="0"/>
              </a:rPr>
              <a:t> As awareness of technology's potential grows, consumers, funders will want to see evidence that specific technologies increase independence, enhance quality of care and lower health care costs. </a:t>
            </a:r>
          </a:p>
          <a:p>
            <a:pPr lvl="1"/>
            <a:r>
              <a:rPr lang="en-US" sz="1000" kern="1200" dirty="0" smtClean="0">
                <a:solidFill>
                  <a:schemeClr val="tx1"/>
                </a:solidFill>
                <a:latin typeface="Arial" charset="0"/>
                <a:ea typeface="+mn-ea"/>
                <a:cs typeface="Arial" charset="0"/>
              </a:rPr>
              <a:t>technology researchers must carry out adequately scaled demonstration projects and outcome-oriented pilot studies that incorporate health economics and policy perspectives. Independence from technology manufacturers should be emphasized to add to the credibility of research findings. </a:t>
            </a:r>
          </a:p>
          <a:p>
            <a:pPr lvl="1"/>
            <a:r>
              <a:rPr lang="en-US" sz="1000" i="1" kern="1200" dirty="0" smtClean="0">
                <a:solidFill>
                  <a:schemeClr val="tx1"/>
                </a:solidFill>
                <a:latin typeface="Arial" charset="0"/>
                <a:ea typeface="+mn-ea"/>
                <a:cs typeface="Arial" charset="0"/>
              </a:rPr>
              <a:t>Demonstrate value</a:t>
            </a:r>
            <a:r>
              <a:rPr lang="en-US" sz="1000" kern="1200" dirty="0" smtClean="0">
                <a:solidFill>
                  <a:schemeClr val="tx1"/>
                </a:solidFill>
                <a:latin typeface="Arial" charset="0"/>
                <a:ea typeface="+mn-ea"/>
                <a:cs typeface="Arial" charset="0"/>
              </a:rPr>
              <a:t> including convenience, simplicity, and safety through outcome-oriented demonstration projects. A conference convening  LTC facility leaders with government, technology companies, consumers, physicians,  funders, family and other informal caregivers, industry consortiums might help define the value proposition problems and brainstorm recommendations to attain such consensus. </a:t>
            </a:r>
          </a:p>
          <a:p>
            <a:pPr lvl="0"/>
            <a:r>
              <a:rPr lang="en-US" sz="1000" i="1" kern="1200" dirty="0" smtClean="0">
                <a:solidFill>
                  <a:schemeClr val="tx1"/>
                </a:solidFill>
                <a:latin typeface="Arial" charset="0"/>
                <a:ea typeface="+mn-ea"/>
                <a:cs typeface="Arial" charset="0"/>
              </a:rPr>
              <a:t>Raise awareness -</a:t>
            </a:r>
            <a:r>
              <a:rPr lang="en-US" sz="1000" dirty="0" smtClean="0"/>
              <a:t> </a:t>
            </a:r>
            <a:r>
              <a:rPr lang="en-US" sz="1000" kern="1200" dirty="0" smtClean="0">
                <a:solidFill>
                  <a:schemeClr val="tx1"/>
                </a:solidFill>
                <a:latin typeface="Arial" charset="0"/>
                <a:ea typeface="+mn-ea"/>
                <a:cs typeface="Arial" charset="0"/>
              </a:rPr>
              <a:t>through a variety of credible influence channels, including adult children, physicians, </a:t>
            </a:r>
            <a:r>
              <a:rPr lang="en-US" sz="1000" kern="1200" dirty="0" err="1" smtClean="0">
                <a:solidFill>
                  <a:schemeClr val="tx1"/>
                </a:solidFill>
                <a:latin typeface="Arial" charset="0"/>
                <a:ea typeface="+mn-ea"/>
                <a:cs typeface="Arial" charset="0"/>
              </a:rPr>
              <a:t>gerontological</a:t>
            </a:r>
            <a:r>
              <a:rPr lang="en-US" sz="1000" kern="1200" dirty="0" smtClean="0">
                <a:solidFill>
                  <a:schemeClr val="tx1"/>
                </a:solidFill>
                <a:latin typeface="Arial" charset="0"/>
                <a:ea typeface="+mn-ea"/>
                <a:cs typeface="Arial" charset="0"/>
              </a:rPr>
              <a:t> associations</a:t>
            </a:r>
          </a:p>
          <a:p>
            <a:pPr lvl="1"/>
            <a:r>
              <a:rPr lang="en-US" sz="1000" kern="1200" dirty="0" smtClean="0">
                <a:solidFill>
                  <a:schemeClr val="tx1"/>
                </a:solidFill>
                <a:latin typeface="Arial" charset="0"/>
                <a:ea typeface="+mn-ea"/>
                <a:cs typeface="Arial" charset="0"/>
              </a:rPr>
              <a:t>Raising awareness through exhibits and demonstrations through professional organizations and consortiums. There is a role for public policy, as well as major industry, to raise awareness about existing safety technologies and their value to long term care facilities and older residents. </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81F4938-436A-4247-BDC3-922DCB563789}"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Assume that 20 minutes from now, a fire breaks out in a building down the street from your facility.  Flames burst from the windows, while black smoke shrouds the </a:t>
            </a:r>
            <a:r>
              <a:rPr lang="en-US" dirty="0" err="1" smtClean="0"/>
              <a:t>neighbourhood</a:t>
            </a:r>
            <a:r>
              <a:rPr lang="en-US" dirty="0" smtClean="0"/>
              <a:t>.  A firefighter appears at your reception desk and says that he might ask you to evacuate your staff and residents shortly, "depending on the toxic fume hazard." </a:t>
            </a:r>
          </a:p>
          <a:p>
            <a:r>
              <a:rPr lang="en-US" dirty="0" smtClean="0"/>
              <a:t>Are you prepared for such an event?  Many long term care facilities aren't, despite occasional fire drills and binders crammed with directions from emergency response agencies. </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81F4938-436A-4247-BDC3-922DCB56378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 </a:t>
            </a:r>
          </a:p>
          <a:p>
            <a:endParaRPr lang="en-CA"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Older adults in LTC facilities are among the most vulnerable of Canada’s population for they do not often have the ability to make decisions or take actions for themselves. </a:t>
            </a:r>
          </a:p>
          <a:p>
            <a:endParaRPr lang="en-US" dirty="0" smtClean="0"/>
          </a:p>
          <a:p>
            <a:r>
              <a:rPr lang="en-US" dirty="0" smtClean="0"/>
              <a:t>Caring for residents with Alzheimer's disease or dementia during a disaster situation is of concern for many facilities. These older residents are especially vulnerable to the stress of a disaster. If pharmaceutical supplies ran out or were destroyed and they were without their medications, some of these residents may present a danger to themselves and others. Residents with Alzheimer's and related dementia are typically located in secure units where staff can monitor them closely. Some facilities have monitoring systems (e.g., Lifeline, </a:t>
            </a:r>
            <a:r>
              <a:rPr lang="en-US" dirty="0" err="1" smtClean="0"/>
              <a:t>WanderGuard</a:t>
            </a:r>
            <a:r>
              <a:rPr lang="en-US" dirty="0" smtClean="0"/>
              <a:t>) to prevent residents with these conditions from wandering beyond supervised areas. In the case of a power outage, these systems would cease to function (since they require electricity), resulting in the need for additional staff to supervise these residents to keep them safe. </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Technology and old age are not strangers to each other. </a:t>
            </a:r>
          </a:p>
          <a:p>
            <a:pPr lvl="1"/>
            <a:r>
              <a:rPr lang="en-CA" dirty="0" smtClean="0"/>
              <a:t>What is new is the emerging attention being given to the interface between technology solutions specific to disaster management and long term care facilities. </a:t>
            </a:r>
          </a:p>
          <a:p>
            <a:r>
              <a:rPr lang="en-CA" dirty="0" smtClean="0"/>
              <a:t>Technology is a potential enabler in creating disaster management systems that are integrated, reliable, and addresses the needs of older adults living in long term care facilities in efficient and effective ways. </a:t>
            </a:r>
          </a:p>
          <a:p>
            <a:endParaRPr lang="en-CA"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6426"/>
            <a:ext cx="6192688" cy="4552254"/>
          </a:xfrm>
        </p:spPr>
        <p:txBody>
          <a:bodyPr>
            <a:noAutofit/>
          </a:bodyPr>
          <a:lstStyle/>
          <a:p>
            <a:pPr marL="0" lvl="1"/>
            <a:r>
              <a:rPr lang="en-US" dirty="0" smtClean="0"/>
              <a:t>Brown experienced prolonged power failure A comparative study of laws, rules, codes and other influences on nursing homes' disaster preparedness in the Gulf Coast states.</a:t>
            </a:r>
          </a:p>
          <a:p>
            <a:pPr marL="0" lvl="1"/>
            <a:r>
              <a:rPr lang="en-US" dirty="0" err="1" smtClean="0"/>
              <a:t>Hyer</a:t>
            </a:r>
            <a:r>
              <a:rPr lang="en-US" dirty="0" smtClean="0"/>
              <a:t> et al., During Katrina, NHs were not recognized as health care providers by emergency management offices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Federal regulations mandate emergency electrical power for lighting entrances, exits, and life support systems; Respondents recognized that prolonged power outages challenge staff and create potentially dangerous conditions. Nursing staff did not want to administer medications by flashlight but had no choice. Regulations should require sufficient generator power to run air conditioning, laundry, and lighting.</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Castle -  compared health outcomes Louisiana NH </a:t>
            </a:r>
            <a:r>
              <a:rPr lang="en-US" dirty="0" err="1" smtClean="0"/>
              <a:t>sfollowing</a:t>
            </a:r>
            <a:r>
              <a:rPr lang="en-US" dirty="0" smtClean="0"/>
              <a:t> Katrina – to matched sample in other southern southern NHs – relocated residents more likely to die &amp; more likely to have pressure sores</a:t>
            </a:r>
          </a:p>
          <a:p>
            <a:pPr marL="0" lvl="1"/>
            <a:r>
              <a:rPr lang="en-CA" dirty="0" smtClean="0"/>
              <a:t>Fitzgerald status / evaluated potential efficacy of nursing home plans  Mass.; findings: 97% had a plan; but 90% of respondents expected to receive emergency info via telephone, 65% from telephone</a:t>
            </a:r>
          </a:p>
          <a:p>
            <a:r>
              <a:rPr lang="en-CA" dirty="0" err="1" smtClean="0"/>
              <a:t>Laditka</a:t>
            </a:r>
            <a:r>
              <a:rPr lang="en-CA" dirty="0" smtClean="0"/>
              <a:t>, </a:t>
            </a:r>
            <a:r>
              <a:rPr lang="en-CA" dirty="0" err="1" smtClean="0"/>
              <a:t>Xirasagar</a:t>
            </a:r>
            <a:r>
              <a:rPr lang="en-CA" dirty="0" smtClean="0"/>
              <a:t>, </a:t>
            </a:r>
            <a:r>
              <a:rPr lang="en-CA" dirty="0" err="1" smtClean="0"/>
              <a:t>Cornman</a:t>
            </a:r>
            <a:r>
              <a:rPr lang="en-CA" dirty="0" smtClean="0"/>
              <a:t> &amp; </a:t>
            </a:r>
            <a:r>
              <a:rPr lang="en-CA" dirty="0" err="1" smtClean="0"/>
              <a:t>Ritchter</a:t>
            </a:r>
            <a:r>
              <a:rPr lang="en-CA" dirty="0" smtClean="0"/>
              <a:t> - the experiences of nursing homes that sheltered evacuees from Hurricane Katrina (14 NH in 4 states – 458 evacuees); findings:  most facilities were well prepared for emergency triage / treatment,   facilities not included in community planning – insufficient, communication / information about older residents provided</a:t>
            </a:r>
          </a:p>
          <a:p>
            <a:pPr marL="0" lvl="2">
              <a:buNone/>
            </a:pPr>
            <a:r>
              <a:rPr lang="en-CA" dirty="0" smtClean="0"/>
              <a:t>     </a:t>
            </a:r>
          </a:p>
          <a:p>
            <a:r>
              <a:rPr lang="en-US" b="1" dirty="0" smtClean="0"/>
              <a:t>Indicates potential role for technology</a:t>
            </a:r>
          </a:p>
        </p:txBody>
      </p:sp>
      <p:sp>
        <p:nvSpPr>
          <p:cNvPr id="4" name="Slide Number Placeholder 3"/>
          <p:cNvSpPr>
            <a:spLocks noGrp="1"/>
          </p:cNvSpPr>
          <p:nvPr>
            <p:ph type="sldNum" sz="quarter" idx="10"/>
          </p:nvPr>
        </p:nvSpPr>
        <p:spPr/>
        <p:txBody>
          <a:bodyPr/>
          <a:lstStyle/>
          <a:p>
            <a:fld id="{681F4938-436A-4247-BDC3-922DCB5637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81F4938-436A-4247-BDC3-922DCB5637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Environmental scanning is “the acquisition and use of information about events, trends and relationships in an organization’s external environment, the knowledge of which would assist management in planning the organization’s future course of action.” </a:t>
            </a:r>
          </a:p>
          <a:p>
            <a:r>
              <a:rPr lang="en-US" dirty="0" smtClean="0"/>
              <a:t>The goal of scanning is “the gaining of new knowledge that enables action.” </a:t>
            </a:r>
          </a:p>
          <a:p>
            <a:r>
              <a:rPr lang="en-US" dirty="0" smtClean="0"/>
              <a:t>Not met to be all inclusive – to obtain all information</a:t>
            </a:r>
            <a:endParaRPr lang="en-CA"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26627"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grpSp>
        <p:nvGrpSpPr>
          <p:cNvPr id="26628" name="Group 4"/>
          <p:cNvGrpSpPr>
            <a:grpSpLocks/>
          </p:cNvGrpSpPr>
          <p:nvPr/>
        </p:nvGrpSpPr>
        <p:grpSpPr bwMode="auto">
          <a:xfrm>
            <a:off x="177800" y="230188"/>
            <a:ext cx="203200" cy="6503987"/>
            <a:chOff x="112" y="145"/>
            <a:chExt cx="128" cy="4097"/>
          </a:xfrm>
        </p:grpSpPr>
        <p:sp>
          <p:nvSpPr>
            <p:cNvPr id="26629"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en-US"/>
            </a:p>
          </p:txBody>
        </p:sp>
        <p:sp>
          <p:nvSpPr>
            <p:cNvPr id="26630"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lang="en-US"/>
            </a:p>
          </p:txBody>
        </p:sp>
      </p:grpSp>
      <p:grpSp>
        <p:nvGrpSpPr>
          <p:cNvPr id="26631" name="Group 7"/>
          <p:cNvGrpSpPr>
            <a:grpSpLocks/>
          </p:cNvGrpSpPr>
          <p:nvPr/>
        </p:nvGrpSpPr>
        <p:grpSpPr bwMode="auto">
          <a:xfrm>
            <a:off x="8793163" y="220663"/>
            <a:ext cx="198437" cy="6408737"/>
            <a:chOff x="5539" y="139"/>
            <a:chExt cx="125" cy="4037"/>
          </a:xfrm>
        </p:grpSpPr>
        <p:sp>
          <p:nvSpPr>
            <p:cNvPr id="26632"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en-US"/>
            </a:p>
          </p:txBody>
        </p:sp>
        <p:sp>
          <p:nvSpPr>
            <p:cNvPr id="26633"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grpSp>
      <p:grpSp>
        <p:nvGrpSpPr>
          <p:cNvPr id="26634" name="Group 10"/>
          <p:cNvGrpSpPr>
            <a:grpSpLocks/>
          </p:cNvGrpSpPr>
          <p:nvPr/>
        </p:nvGrpSpPr>
        <p:grpSpPr bwMode="auto">
          <a:xfrm>
            <a:off x="412750" y="6477000"/>
            <a:ext cx="8686800" cy="228600"/>
            <a:chOff x="260" y="4080"/>
            <a:chExt cx="5472" cy="144"/>
          </a:xfrm>
        </p:grpSpPr>
        <p:sp>
          <p:nvSpPr>
            <p:cNvPr id="26635"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26636"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en-US"/>
            </a:p>
          </p:txBody>
        </p:sp>
      </p:grpSp>
      <p:grpSp>
        <p:nvGrpSpPr>
          <p:cNvPr id="26637" name="Group 13"/>
          <p:cNvGrpSpPr>
            <a:grpSpLocks/>
          </p:cNvGrpSpPr>
          <p:nvPr/>
        </p:nvGrpSpPr>
        <p:grpSpPr bwMode="auto">
          <a:xfrm>
            <a:off x="76200" y="176213"/>
            <a:ext cx="8745538" cy="161925"/>
            <a:chOff x="48" y="111"/>
            <a:chExt cx="5509" cy="102"/>
          </a:xfrm>
        </p:grpSpPr>
        <p:sp>
          <p:nvSpPr>
            <p:cNvPr id="26638"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26639" name="Rectangle 1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sp>
        <p:nvSpPr>
          <p:cNvPr id="26640" name="Rectangle 16"/>
          <p:cNvSpPr>
            <a:spLocks noGrp="1" noChangeArrowheads="1"/>
          </p:cNvSpPr>
          <p:nvPr>
            <p:ph type="dt" sz="half" idx="2"/>
          </p:nvPr>
        </p:nvSpPr>
        <p:spPr/>
        <p:txBody>
          <a:bodyPr/>
          <a:lstStyle>
            <a:lvl1pPr>
              <a:defRPr/>
            </a:lvl1pPr>
          </a:lstStyle>
          <a:p>
            <a:endParaRPr lang="en-US"/>
          </a:p>
        </p:txBody>
      </p:sp>
      <p:sp>
        <p:nvSpPr>
          <p:cNvPr id="26641" name="Rectangle 17"/>
          <p:cNvSpPr>
            <a:spLocks noGrp="1" noChangeArrowheads="1"/>
          </p:cNvSpPr>
          <p:nvPr>
            <p:ph type="ftr" sz="quarter" idx="3"/>
          </p:nvPr>
        </p:nvSpPr>
        <p:spPr/>
        <p:txBody>
          <a:bodyPr/>
          <a:lstStyle>
            <a:lvl1pPr>
              <a:defRPr/>
            </a:lvl1pPr>
          </a:lstStyle>
          <a:p>
            <a:endParaRPr lang="en-US"/>
          </a:p>
        </p:txBody>
      </p:sp>
      <p:sp>
        <p:nvSpPr>
          <p:cNvPr id="26642" name="Rectangle 18"/>
          <p:cNvSpPr>
            <a:spLocks noGrp="1" noChangeArrowheads="1"/>
          </p:cNvSpPr>
          <p:nvPr>
            <p:ph type="sldNum" sz="quarter" idx="4"/>
          </p:nvPr>
        </p:nvSpPr>
        <p:spPr/>
        <p:txBody>
          <a:bodyPr/>
          <a:lstStyle>
            <a:lvl1pPr>
              <a:defRPr/>
            </a:lvl1pPr>
          </a:lstStyle>
          <a:p>
            <a:fld id="{8E689A91-2CA3-47A3-AD92-38AFA12A0467}" type="slidenum">
              <a:rPr lang="en-US"/>
              <a:pPr/>
              <a:t>‹#›</a:t>
            </a:fld>
            <a:endParaRPr lang="en-US"/>
          </a:p>
        </p:txBody>
      </p:sp>
    </p:spTree>
  </p:cSld>
  <p:clrMapOvr>
    <a:masterClrMapping/>
  </p:clrMapOvr>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stCondLst>
                                            <p:cond delay="0"/>
                                          </p:stCondLst>
                                        </p:cTn>
                                        <p:tgtEl>
                                          <p:spTgt spid="26628"/>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266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6634"/>
                                        </p:tgtEl>
                                        <p:attrNameLst>
                                          <p:attrName>style.visibility</p:attrName>
                                        </p:attrNameLst>
                                      </p:cBhvr>
                                      <p:to>
                                        <p:strVal val="visible"/>
                                      </p:to>
                                    </p:set>
                                    <p:anim calcmode="lin" valueType="num">
                                      <p:cBhvr additive="base">
                                        <p:cTn id="12" dur="500" fill="hold">
                                          <p:stCondLst>
                                            <p:cond delay="0"/>
                                          </p:stCondLst>
                                        </p:cTn>
                                        <p:tgtEl>
                                          <p:spTgt spid="26634"/>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2663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631"/>
                                        </p:tgtEl>
                                        <p:attrNameLst>
                                          <p:attrName>style.visibility</p:attrName>
                                        </p:attrNameLst>
                                      </p:cBhvr>
                                      <p:to>
                                        <p:strVal val="visible"/>
                                      </p:to>
                                    </p:set>
                                    <p:anim calcmode="lin" valueType="num">
                                      <p:cBhvr additive="base">
                                        <p:cTn id="17" dur="500" fill="hold">
                                          <p:stCondLst>
                                            <p:cond delay="0"/>
                                          </p:stCondLst>
                                        </p:cTn>
                                        <p:tgtEl>
                                          <p:spTgt spid="26631"/>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266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6637"/>
                                        </p:tgtEl>
                                        <p:attrNameLst>
                                          <p:attrName>style.visibility</p:attrName>
                                        </p:attrNameLst>
                                      </p:cBhvr>
                                      <p:to>
                                        <p:strVal val="visible"/>
                                      </p:to>
                                    </p:set>
                                    <p:anim calcmode="lin" valueType="num">
                                      <p:cBhvr additive="base">
                                        <p:cTn id="22" dur="500" fill="hold">
                                          <p:stCondLst>
                                            <p:cond delay="0"/>
                                          </p:stCondLst>
                                        </p:cTn>
                                        <p:tgtEl>
                                          <p:spTgt spid="26637"/>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2663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626">
                                            <p:bg/>
                                          </p:spTgt>
                                        </p:tgtEl>
                                        <p:attrNameLst>
                                          <p:attrName>style.visibility</p:attrName>
                                        </p:attrNameLst>
                                      </p:cBhvr>
                                      <p:to>
                                        <p:strVal val="visible"/>
                                      </p:to>
                                    </p:set>
                                    <p:animEffect transition="in" filter="dissolve">
                                      <p:cBhvr>
                                        <p:cTn id="28" dur="500">
                                          <p:stCondLst>
                                            <p:cond delay="0"/>
                                          </p:stCondLst>
                                        </p:cTn>
                                        <p:tgtEl>
                                          <p:spTgt spid="26626">
                                            <p:bg/>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626">
                                            <p:txEl>
                                              <p:pRg st="0" end="0"/>
                                            </p:txEl>
                                          </p:spTgt>
                                        </p:tgtEl>
                                        <p:attrNameLst>
                                          <p:attrName>style.visibility</p:attrName>
                                        </p:attrNameLst>
                                      </p:cBhvr>
                                      <p:to>
                                        <p:strVal val="visible"/>
                                      </p:to>
                                    </p:set>
                                    <p:animEffect transition="in" filter="dissolve">
                                      <p:cBhvr>
                                        <p:cTn id="31" dur="500">
                                          <p:stCondLst>
                                            <p:cond delay="0"/>
                                          </p:stCondLst>
                                        </p:cTn>
                                        <p:tgtEl>
                                          <p:spTgt spid="2662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6627">
                                            <p:txEl>
                                              <p:pRg st="0" end="0"/>
                                            </p:txEl>
                                          </p:spTgt>
                                        </p:tgtEl>
                                        <p:attrNameLst>
                                          <p:attrName>style.visibility</p:attrName>
                                        </p:attrNameLst>
                                      </p:cBhvr>
                                      <p:to>
                                        <p:strVal val="visible"/>
                                      </p:to>
                                    </p:set>
                                    <p:animEffect transition="in" filter="dissolve">
                                      <p:cBhvr>
                                        <p:cTn id="36" dur="500">
                                          <p:stCondLst>
                                            <p:cond delay="0"/>
                                          </p:stCondLst>
                                        </p:cTn>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allAtOnce" animBg="1"/>
      <p:bldP spid="26627" grpId="0" build="p">
        <p:tmplLst>
          <p:tmpl lvl="1">
            <p:tnLst>
              <p:par>
                <p:cTn presetID="9" presetClass="entr" presetSubtype="0" fill="hold" nodeType="clickEffect">
                  <p:stCondLst>
                    <p:cond delay="0"/>
                  </p:stCondLst>
                  <p:childTnLst>
                    <p:set>
                      <p:cBhvr>
                        <p:cTn dur="1" fill="hold">
                          <p:stCondLst>
                            <p:cond delay="0"/>
                          </p:stCondLst>
                        </p:cTn>
                        <p:tgtEl>
                          <p:spTgt spid="26627"/>
                        </p:tgtEl>
                        <p:attrNameLst>
                          <p:attrName>style.visibility</p:attrName>
                        </p:attrNameLst>
                      </p:cBhvr>
                      <p:to>
                        <p:strVal val="visible"/>
                      </p:to>
                    </p:set>
                    <p:animEffect transition="in" filter="dissolve">
                      <p:cBhvr>
                        <p:cTn dur="500">
                          <p:stCondLst>
                            <p:cond delay="0"/>
                          </p:stCondLst>
                        </p:cTn>
                        <p:tgtEl>
                          <p:spTgt spid="266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6D746E-4DD1-4F04-9EA1-4BA7E9A97C1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97D043-FEF1-42CC-AC50-FFE21C6963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7EAFF-2EEE-4FAE-A11F-E0E62ECBA62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79709A-8BDF-4545-A744-49AA38B08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3022DC-B0C6-4155-A64B-DCB53D9B844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80C932-6F94-4897-AEC8-343A4DDF9D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41BC21A-06A9-4106-894F-11699A7504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8CD0CE-7797-403D-A9D1-82E8A6D7641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16F2A0-2F57-4308-B7E8-3F12081F0A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2AD8C0-86CE-491D-A093-BF2BD3DA150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endParaRPr lang="en-US"/>
          </a:p>
        </p:txBody>
      </p:sp>
      <p:sp>
        <p:nvSpPr>
          <p:cNvPr id="25605"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endParaRPr lang="en-US"/>
          </a:p>
        </p:txBody>
      </p:sp>
      <p:sp>
        <p:nvSpPr>
          <p:cNvPr id="25606"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fld id="{27CF1AE7-7EBF-458A-A6B8-D495C2378B7A}" type="slidenum">
              <a:rPr lang="en-US"/>
              <a:pPr/>
              <a:t>‹#›</a:t>
            </a:fld>
            <a:endParaRPr lang="en-US"/>
          </a:p>
        </p:txBody>
      </p:sp>
      <p:grpSp>
        <p:nvGrpSpPr>
          <p:cNvPr id="25607" name="Group 7"/>
          <p:cNvGrpSpPr>
            <a:grpSpLocks/>
          </p:cNvGrpSpPr>
          <p:nvPr/>
        </p:nvGrpSpPr>
        <p:grpSpPr bwMode="auto">
          <a:xfrm>
            <a:off x="177800" y="230188"/>
            <a:ext cx="203200" cy="6503987"/>
            <a:chOff x="112" y="145"/>
            <a:chExt cx="128" cy="4097"/>
          </a:xfrm>
        </p:grpSpPr>
        <p:sp>
          <p:nvSpPr>
            <p:cNvPr id="2560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en-US"/>
            </a:p>
          </p:txBody>
        </p:sp>
        <p:sp>
          <p:nvSpPr>
            <p:cNvPr id="2560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lang="en-US"/>
            </a:p>
          </p:txBody>
        </p:sp>
      </p:grpSp>
      <p:grpSp>
        <p:nvGrpSpPr>
          <p:cNvPr id="25610" name="Group 10"/>
          <p:cNvGrpSpPr>
            <a:grpSpLocks/>
          </p:cNvGrpSpPr>
          <p:nvPr/>
        </p:nvGrpSpPr>
        <p:grpSpPr bwMode="auto">
          <a:xfrm>
            <a:off x="8793163" y="220663"/>
            <a:ext cx="198437" cy="6408737"/>
            <a:chOff x="5539" y="139"/>
            <a:chExt cx="125" cy="4037"/>
          </a:xfrm>
        </p:grpSpPr>
        <p:sp>
          <p:nvSpPr>
            <p:cNvPr id="25611"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en-US"/>
            </a:p>
          </p:txBody>
        </p:sp>
        <p:sp>
          <p:nvSpPr>
            <p:cNvPr id="25612"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grpSp>
      <p:grpSp>
        <p:nvGrpSpPr>
          <p:cNvPr id="25613" name="Group 13"/>
          <p:cNvGrpSpPr>
            <a:grpSpLocks/>
          </p:cNvGrpSpPr>
          <p:nvPr/>
        </p:nvGrpSpPr>
        <p:grpSpPr bwMode="auto">
          <a:xfrm>
            <a:off x="412750" y="6477000"/>
            <a:ext cx="8686800" cy="228600"/>
            <a:chOff x="260" y="4080"/>
            <a:chExt cx="5472" cy="144"/>
          </a:xfrm>
        </p:grpSpPr>
        <p:sp>
          <p:nvSpPr>
            <p:cNvPr id="2561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2561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en-US"/>
            </a:p>
          </p:txBody>
        </p:sp>
      </p:grpSp>
      <p:grpSp>
        <p:nvGrpSpPr>
          <p:cNvPr id="25616" name="Group 16"/>
          <p:cNvGrpSpPr>
            <a:grpSpLocks/>
          </p:cNvGrpSpPr>
          <p:nvPr/>
        </p:nvGrpSpPr>
        <p:grpSpPr bwMode="auto">
          <a:xfrm>
            <a:off x="76200" y="176213"/>
            <a:ext cx="8745538" cy="161925"/>
            <a:chOff x="48" y="111"/>
            <a:chExt cx="5509" cy="102"/>
          </a:xfrm>
        </p:grpSpPr>
        <p:sp>
          <p:nvSpPr>
            <p:cNvPr id="25617"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25618" name="Rectangle 18"/>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grpSp>
        <p:nvGrpSpPr>
          <p:cNvPr id="25619" name="Group 19"/>
          <p:cNvGrpSpPr>
            <a:grpSpLocks/>
          </p:cNvGrpSpPr>
          <p:nvPr/>
        </p:nvGrpSpPr>
        <p:grpSpPr bwMode="auto">
          <a:xfrm>
            <a:off x="71438" y="176213"/>
            <a:ext cx="8745537" cy="161925"/>
            <a:chOff x="48" y="111"/>
            <a:chExt cx="5509" cy="102"/>
          </a:xfrm>
        </p:grpSpPr>
        <p:sp>
          <p:nvSpPr>
            <p:cNvPr id="2562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2562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additive="base">
                                        <p:cTn id="7" dur="500" fill="hold">
                                          <p:stCondLst>
                                            <p:cond delay="0"/>
                                          </p:stCondLst>
                                        </p:cTn>
                                        <p:tgtEl>
                                          <p:spTgt spid="25619"/>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25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google.ca/imgres?imgurl=http://oxleylearning.org/germandictionary/wp-content/uploads/2008/11/nursing-home2.jpg&amp;imgrefurl=http://oxleylearning.org/germandictionary/category/n/&amp;usg=__MC0U6XgyxohVAJdkLnbkCmZOY_o=&amp;h=340&amp;w=374&amp;sz=44&amp;hl=en&amp;start=6&amp;itbs=1&amp;tbnid=Fd4eaHxsWzQt7M:&amp;tbnh=111&amp;tbnw=122&amp;prev=/images?q=nursing+home&amp;hl=en&amp;gbv=2&amp;tbs=isch: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www.google.ca/imgres?imgurl=http://www.defenseindustrydaily.com/images/SPAC_GPS_NAVSTAR_IIA_IIR_IIF_Constellation_lg.gif&amp;imgrefurl=http://rashidfaridi.wordpress.com/2008/10/14/ban-on-commercial-use-of-gps-in-egypt/&amp;usg=__ftRDgZrUSscNVttoOfEREFkqgq4=&amp;h=800&amp;w=800&amp;sz=246&amp;hl=en&amp;start=1&amp;itbs=1&amp;tbnid=mWMW-ht9mHENlM:&amp;tbnh=143&amp;tbnw=143&amp;prev=/images?q=GPS+technology&amp;hl=en&amp;gbv=2&amp;tbs=isch:1" TargetMode="External"/><Relationship Id="rId5" Type="http://schemas.openxmlformats.org/officeDocument/2006/relationships/image" Target="../media/image21.jpeg"/><Relationship Id="rId4" Type="http://schemas.openxmlformats.org/officeDocument/2006/relationships/hyperlink" Target="http://www.google.ca/imgres?imgurl=http://1.bp.blogspot.com/_UYUaEitRq54/SSUIt4_agmI/AAAAAAAAATE/O4s2J4n1z80/s400/social+connection.jpg&amp;imgrefurl=http://www.bexdeep.com/2008/12/add-me-as-friend.html&amp;usg=__EM3tBGy6AiBrDTLbI4rGwQE_WQ4=&amp;h=346&amp;w=347&amp;sz=14&amp;hl=en&amp;start=10&amp;itbs=1&amp;tbnid=zv5_i3q1sS577M:&amp;tbnh=120&amp;tbnw=120&amp;prev=/images?q=social+connections+technology&amp;hl=en&amp;gbv=2&amp;tbs=isch: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google.ca/imgres?imgurl=http://pauinfotech.files.wordpress.com/2009/10/gps-vehicle.jpg&amp;imgrefurl=http://pauinfotech.wordpress.com/2009/10/27/vehicle-tracking-system/&amp;usg=__MDAGRP9hAJ6IxJpMLb7G7fenZS0=&amp;h=400&amp;w=750&amp;sz=81&amp;hl=en&amp;start=3&amp;itbs=1&amp;tbnid=vS_wUTs5_JiL3M:&amp;tbnh=75&amp;tbnw=141&amp;prev=/images?q=vehicle+tracking&amp;hl=en&amp;gbv=2&amp;tbs=isch:1" TargetMode="External"/><Relationship Id="rId5" Type="http://schemas.openxmlformats.org/officeDocument/2006/relationships/image" Target="../media/image24.jpeg"/><Relationship Id="rId4" Type="http://schemas.openxmlformats.org/officeDocument/2006/relationships/hyperlink" Target="http://www.google.ca/imgres?imgurl=http://www.techforltc.org/images/Medication%20Management.jpg&amp;imgrefurl=http://www.techforltc.org/ltc.cfm?pageid=154&amp;CareIssue=2511&amp;usg=__LSjPtKlb_ZuD_VqwAZeIxYECg2Y=&amp;h=536&amp;w=446&amp;sz=27&amp;hl=en&amp;start=35&amp;itbs=1&amp;tbnid=IwD8AUWlFF-P-M:&amp;tbnh=132&amp;tbnw=110&amp;prev=/images?q=resident+tracking+systems&amp;start=18&amp;hl=en&amp;sa=N&amp;gbv=2&amp;ndsp=18&amp;tbs=isch: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www.vcny.org/uploads/Image/large/vnh.jpg&amp;imgrefurl=http://www.vcny.org/urbanvillage/nursing_home.html&amp;h=354&amp;w=400&amp;sz=42&amp;hl=en&amp;start=1&amp;tbnid=sHgVnKsz9xX4wM:&amp;tbnh=110&amp;tbnw=124&amp;prev=/images?q=older+adult+nursing+home&amp;gbv=2&amp;hl=en&amp;sa=X"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a/imgres?imgurl=http://images.publicradio.org/content/2008/05/21/20080521_guitarplayer_33.jpg&amp;imgrefurl=http://minnesota.publicradio.org/display/web/2008/05/20/nursinghomedecline/&amp;usg=__ARfxxeXneQr16dos5WNBCy8YLYo=&amp;h=450&amp;w=650&amp;sz=87&amp;hl=en&amp;start=5&amp;itbs=1&amp;tbnid=bPRwgxWPNY09dM:&amp;tbnh=95&amp;tbnw=137&amp;prev=/images?q=nursing+homes&amp;hl=en&amp;gbv=2&amp;tbs=isch:1"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hyperlink" Target="http://www.google.ca/imgres?imgurl=https://www.abledeluxe.com/oscommerce/images/706201000.jpg&amp;imgrefurl=https://www.abledeluxe.com/oscommerce/index.php?cPath=68_81&amp;osCsid=e512ed26a9d5ca4f7&amp;usg=__AAqN8yeh8eCzZSBP8odxxvWShaA=&amp;h=389&amp;w=300&amp;sz=113&amp;hl=en&amp;start=1&amp;itbs=1&amp;tbnid=uEfl3Gf5dVJOMM:&amp;tbnh=123&amp;tbnw=95&amp;prev=/images?q=oxygen+tank&amp;hl=en&amp;gbv=2&amp;tbs=isch: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ca/imgres?imgurl=http://www.depressionofspirits.com/wp-content/uploads/2008/09/medications.png&amp;imgrefurl=http://www.depressionofspirits.com/&amp;usg=__HbQertdt_zdmC8kIquoWdvJ0VeI=&amp;h=310&amp;w=460&amp;sz=81&amp;hl=en&amp;start=1&amp;itbs=1&amp;tbnid=IBal7-Exa9sOEM:&amp;tbnh=86&amp;tbnw=128&amp;prev=/images?q=medications&amp;hl=en&amp;gbv=2&amp;tbs=isch:1" TargetMode="External"/><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A483212-2A76-4E35-B6DE-99071B95FA1A}" type="slidenum">
              <a:rPr lang="en-US"/>
              <a:pPr/>
              <a:t>1</a:t>
            </a:fld>
            <a:endParaRPr lang="en-US"/>
          </a:p>
        </p:txBody>
      </p:sp>
      <p:sp>
        <p:nvSpPr>
          <p:cNvPr id="27653" name="Rectangle 5"/>
          <p:cNvSpPr>
            <a:spLocks noGrp="1" noChangeArrowheads="1"/>
          </p:cNvSpPr>
          <p:nvPr>
            <p:ph type="body" sz="half" idx="1"/>
          </p:nvPr>
        </p:nvSpPr>
        <p:spPr>
          <a:xfrm>
            <a:off x="684213" y="404813"/>
            <a:ext cx="5110162" cy="5976937"/>
          </a:xfrm>
        </p:spPr>
        <p:txBody>
          <a:bodyPr/>
          <a:lstStyle/>
          <a:p>
            <a:pPr>
              <a:buNone/>
            </a:pPr>
            <a:endParaRPr lang="en-US" sz="1400" b="1" dirty="0"/>
          </a:p>
        </p:txBody>
      </p:sp>
      <p:pic>
        <p:nvPicPr>
          <p:cNvPr id="27655" name="Picture 7" descr="11568_ice_storm_520"/>
          <p:cNvPicPr>
            <a:picLocks noGrp="1" noChangeAspect="1" noChangeArrowheads="1"/>
          </p:cNvPicPr>
          <p:nvPr>
            <p:ph type="body" sz="half" idx="2"/>
          </p:nvPr>
        </p:nvPicPr>
        <p:blipFill>
          <a:blip r:embed="rId3" cstate="print"/>
          <a:srcRect/>
          <a:stretch>
            <a:fillRect/>
          </a:stretch>
        </p:blipFill>
        <p:spPr>
          <a:xfrm>
            <a:off x="7143768" y="3500438"/>
            <a:ext cx="1317606" cy="2913568"/>
          </a:xfrm>
          <a:noFill/>
          <a:ln/>
        </p:spPr>
      </p:pic>
      <p:sp>
        <p:nvSpPr>
          <p:cNvPr id="27656" name="Rectangle 8"/>
          <p:cNvSpPr>
            <a:spLocks noChangeArrowheads="1"/>
          </p:cNvSpPr>
          <p:nvPr/>
        </p:nvSpPr>
        <p:spPr bwMode="auto">
          <a:xfrm>
            <a:off x="539750" y="981075"/>
            <a:ext cx="4968875" cy="2185214"/>
          </a:xfrm>
          <a:prstGeom prst="rect">
            <a:avLst/>
          </a:prstGeom>
          <a:noFill/>
          <a:ln w="9525">
            <a:noFill/>
            <a:miter lim="800000"/>
            <a:headEnd/>
            <a:tailEnd/>
          </a:ln>
          <a:effectLst/>
        </p:spPr>
        <p:txBody>
          <a:bodyPr>
            <a:spAutoFit/>
          </a:bodyPr>
          <a:lstStyle/>
          <a:p>
            <a:r>
              <a:rPr lang="en-US" sz="3400" dirty="0" smtClean="0">
                <a:solidFill>
                  <a:schemeClr val="hlink"/>
                </a:solidFill>
                <a:latin typeface="Tahoma" pitchFamily="34" charset="0"/>
              </a:rPr>
              <a:t>Long Term Care Facilities: Are they Equipped to respond to Disasters?</a:t>
            </a:r>
            <a:endParaRPr lang="en-US" sz="3400" dirty="0">
              <a:solidFill>
                <a:schemeClr val="hlink"/>
              </a:solidFill>
              <a:latin typeface="Tahoma" pitchFamily="34" charset="0"/>
            </a:endParaRPr>
          </a:p>
        </p:txBody>
      </p:sp>
      <p:sp>
        <p:nvSpPr>
          <p:cNvPr id="27657" name="Rectangle 9"/>
          <p:cNvSpPr>
            <a:spLocks noChangeArrowheads="1"/>
          </p:cNvSpPr>
          <p:nvPr/>
        </p:nvSpPr>
        <p:spPr bwMode="auto">
          <a:xfrm>
            <a:off x="827088" y="4005263"/>
            <a:ext cx="6030912" cy="1200329"/>
          </a:xfrm>
          <a:prstGeom prst="rect">
            <a:avLst/>
          </a:prstGeom>
          <a:noFill/>
          <a:ln w="9525">
            <a:noFill/>
            <a:miter lim="800000"/>
            <a:headEnd/>
            <a:tailEnd/>
          </a:ln>
          <a:effectLst/>
        </p:spPr>
        <p:txBody>
          <a:bodyPr>
            <a:spAutoFit/>
          </a:bodyPr>
          <a:lstStyle/>
          <a:p>
            <a:r>
              <a:rPr lang="en-CA" dirty="0">
                <a:latin typeface="Tahoma" pitchFamily="34" charset="0"/>
              </a:rPr>
              <a:t>Sandra P. Hirst RN, PhD, </a:t>
            </a:r>
            <a:r>
              <a:rPr lang="en-CA" dirty="0" smtClean="0">
                <a:latin typeface="Tahoma" pitchFamily="34" charset="0"/>
              </a:rPr>
              <a:t>GNC(C)</a:t>
            </a:r>
          </a:p>
          <a:p>
            <a:r>
              <a:rPr lang="en-CA" dirty="0">
                <a:latin typeface="Tahoma" pitchFamily="34" charset="0"/>
              </a:rPr>
              <a:t/>
            </a:r>
            <a:br>
              <a:rPr lang="en-CA" dirty="0">
                <a:latin typeface="Tahoma" pitchFamily="34" charset="0"/>
              </a:rPr>
            </a:br>
            <a:r>
              <a:rPr lang="en-CA" dirty="0" smtClean="0">
                <a:latin typeface="Tahoma" pitchFamily="34" charset="0"/>
              </a:rPr>
              <a:t>IFA, 2012</a:t>
            </a:r>
            <a:endParaRPr lang="en-CA" dirty="0">
              <a:latin typeface="Tahoma"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6300192" y="332656"/>
            <a:ext cx="2674814" cy="1780272"/>
          </a:xfrm>
          <a:prstGeom prst="rect">
            <a:avLst/>
          </a:prstGeom>
          <a:noFill/>
          <a:ln w="9525">
            <a:noFill/>
            <a:miter lim="800000"/>
            <a:headEnd/>
            <a:tailEnd/>
          </a:ln>
        </p:spPr>
      </p:pic>
      <p:pic>
        <p:nvPicPr>
          <p:cNvPr id="19459" name="Picture 3" descr="http://t2.gstatic.com/images?q=tbn:Fd4eaHxsWzQt7M:http://oxleylearning.org/germandictionary/wp-content/uploads/2008/11/nursing-home2.jpg">
            <a:hlinkClick r:id="rId5"/>
          </p:cNvPr>
          <p:cNvPicPr>
            <a:picLocks noChangeAspect="1" noChangeArrowheads="1"/>
          </p:cNvPicPr>
          <p:nvPr/>
        </p:nvPicPr>
        <p:blipFill>
          <a:blip r:embed="rId6" cstate="print"/>
          <a:srcRect/>
          <a:stretch>
            <a:fillRect/>
          </a:stretch>
        </p:blipFill>
        <p:spPr bwMode="auto">
          <a:xfrm>
            <a:off x="5580112" y="1988840"/>
            <a:ext cx="2162182" cy="19288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92EC9D1-77AC-4673-A10F-D1C5F820C9E6}" type="slidenum">
              <a:rPr lang="en-US"/>
              <a:pPr/>
              <a:t>10</a:t>
            </a:fld>
            <a:endParaRPr lang="en-US"/>
          </a:p>
        </p:txBody>
      </p:sp>
      <p:sp>
        <p:nvSpPr>
          <p:cNvPr id="14338" name="Rectangle 2"/>
          <p:cNvSpPr>
            <a:spLocks noGrp="1" noChangeArrowheads="1"/>
          </p:cNvSpPr>
          <p:nvPr>
            <p:ph type="title"/>
          </p:nvPr>
        </p:nvSpPr>
        <p:spPr/>
        <p:txBody>
          <a:bodyPr/>
          <a:lstStyle/>
          <a:p>
            <a:r>
              <a:rPr lang="en-US"/>
              <a:t>Limitations</a:t>
            </a:r>
          </a:p>
        </p:txBody>
      </p:sp>
      <p:sp>
        <p:nvSpPr>
          <p:cNvPr id="14339" name="Rectangle 3"/>
          <p:cNvSpPr>
            <a:spLocks noGrp="1" noChangeArrowheads="1"/>
          </p:cNvSpPr>
          <p:nvPr>
            <p:ph type="body" idx="1"/>
          </p:nvPr>
        </p:nvSpPr>
        <p:spPr/>
        <p:txBody>
          <a:bodyPr/>
          <a:lstStyle/>
          <a:p>
            <a:pPr>
              <a:buClr>
                <a:srgbClr val="0070C0"/>
              </a:buClr>
            </a:pPr>
            <a:r>
              <a:rPr lang="en-US" dirty="0"/>
              <a:t>English speaking </a:t>
            </a:r>
            <a:r>
              <a:rPr lang="en-US" dirty="0" smtClean="0"/>
              <a:t>resources</a:t>
            </a:r>
          </a:p>
          <a:p>
            <a:pPr lvl="1">
              <a:buClr>
                <a:srgbClr val="0070C0"/>
              </a:buClr>
            </a:pPr>
            <a:r>
              <a:rPr lang="en-US" dirty="0" smtClean="0"/>
              <a:t>Research </a:t>
            </a:r>
          </a:p>
          <a:p>
            <a:pPr lvl="1">
              <a:buClr>
                <a:srgbClr val="0070C0"/>
              </a:buClr>
            </a:pPr>
            <a:r>
              <a:rPr lang="en-US" dirty="0" smtClean="0"/>
              <a:t>Some translation from French</a:t>
            </a:r>
            <a:endParaRPr lang="en-US" dirty="0"/>
          </a:p>
          <a:p>
            <a:pPr>
              <a:buClr>
                <a:srgbClr val="0070C0"/>
              </a:buClr>
            </a:pPr>
            <a:r>
              <a:rPr lang="en-US" dirty="0"/>
              <a:t>Obtainable by </a:t>
            </a:r>
            <a:r>
              <a:rPr lang="en-US" dirty="0" smtClean="0"/>
              <a:t>reviewers</a:t>
            </a:r>
          </a:p>
          <a:p>
            <a:pPr>
              <a:buClr>
                <a:srgbClr val="0070C0"/>
              </a:buClr>
            </a:pPr>
            <a:r>
              <a:rPr lang="en-US" dirty="0" smtClean="0"/>
              <a:t>Last decade for publications / credibility / current trends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B0EBEE-8E62-4FAB-9D7D-9FFAB34D0428}" type="slidenum">
              <a:rPr lang="en-US"/>
              <a:pPr/>
              <a:t>11</a:t>
            </a:fld>
            <a:endParaRPr lang="en-US"/>
          </a:p>
        </p:txBody>
      </p:sp>
      <p:sp>
        <p:nvSpPr>
          <p:cNvPr id="12290" name="Rectangle 2"/>
          <p:cNvSpPr>
            <a:spLocks noGrp="1" noChangeArrowheads="1"/>
          </p:cNvSpPr>
          <p:nvPr>
            <p:ph type="title"/>
          </p:nvPr>
        </p:nvSpPr>
        <p:spPr/>
        <p:txBody>
          <a:bodyPr/>
          <a:lstStyle/>
          <a:p>
            <a:r>
              <a:rPr lang="en-CA" dirty="0" smtClean="0"/>
              <a:t>Findings</a:t>
            </a:r>
            <a:endParaRPr lang="en-CA" dirty="0"/>
          </a:p>
        </p:txBody>
      </p:sp>
      <p:sp>
        <p:nvSpPr>
          <p:cNvPr id="12291" name="Rectangle 3"/>
          <p:cNvSpPr>
            <a:spLocks noGrp="1" noChangeArrowheads="1"/>
          </p:cNvSpPr>
          <p:nvPr>
            <p:ph type="body" idx="1"/>
          </p:nvPr>
        </p:nvSpPr>
        <p:spPr/>
        <p:txBody>
          <a:bodyPr/>
          <a:lstStyle/>
          <a:p>
            <a:pPr>
              <a:buClr>
                <a:schemeClr val="hlink"/>
              </a:buClr>
            </a:pPr>
            <a:r>
              <a:rPr lang="en-US" sz="2800" dirty="0" smtClean="0"/>
              <a:t>Promoting Connections</a:t>
            </a:r>
          </a:p>
          <a:p>
            <a:pPr lvl="1"/>
            <a:r>
              <a:rPr lang="en-US" sz="2400" dirty="0" smtClean="0"/>
              <a:t>Challenges </a:t>
            </a:r>
          </a:p>
          <a:p>
            <a:pPr lvl="2"/>
            <a:r>
              <a:rPr lang="en-US" sz="2000" dirty="0" smtClean="0"/>
              <a:t>Promoting communication and meeting information needs</a:t>
            </a:r>
          </a:p>
          <a:p>
            <a:pPr lvl="2"/>
            <a:r>
              <a:rPr lang="en-US" sz="2000" dirty="0" smtClean="0"/>
              <a:t>Structural specific factors</a:t>
            </a:r>
          </a:p>
          <a:p>
            <a:pPr lvl="2"/>
            <a:r>
              <a:rPr lang="en-US" sz="2000" dirty="0" smtClean="0"/>
              <a:t>Inadequate infrastructures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chemeClr val="hlink"/>
              </a:buClr>
            </a:pPr>
            <a:r>
              <a:rPr lang="en-US" sz="2800" dirty="0" smtClean="0"/>
              <a:t>Population Specific</a:t>
            </a:r>
          </a:p>
          <a:p>
            <a:pPr lvl="1"/>
            <a:r>
              <a:rPr lang="en-US" sz="2400" dirty="0" smtClean="0"/>
              <a:t>Challenges</a:t>
            </a:r>
          </a:p>
          <a:p>
            <a:pPr lvl="2"/>
            <a:r>
              <a:rPr lang="en-US" sz="2000" dirty="0" smtClean="0"/>
              <a:t>Transportation of older adults with complex needs</a:t>
            </a:r>
          </a:p>
          <a:p>
            <a:pPr lvl="2"/>
            <a:r>
              <a:rPr lang="en-US" sz="2000" dirty="0" smtClean="0"/>
              <a:t>Medication and equipment management</a:t>
            </a:r>
          </a:p>
          <a:p>
            <a:pPr lvl="2"/>
            <a:r>
              <a:rPr lang="en-US" sz="2000" dirty="0" smtClean="0"/>
              <a:t>Location / Tracking</a:t>
            </a:r>
          </a:p>
          <a:p>
            <a:pPr>
              <a:buNone/>
            </a:pPr>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B26BBF-D1F1-4B69-AA52-C73E06702437}" type="slidenum">
              <a:rPr lang="en-US"/>
              <a:pPr/>
              <a:t>13</a:t>
            </a:fld>
            <a:endParaRPr lang="en-US"/>
          </a:p>
        </p:txBody>
      </p:sp>
      <p:sp>
        <p:nvSpPr>
          <p:cNvPr id="51202" name="Rectangle 2"/>
          <p:cNvSpPr>
            <a:spLocks noGrp="1" noChangeArrowheads="1"/>
          </p:cNvSpPr>
          <p:nvPr>
            <p:ph type="title"/>
          </p:nvPr>
        </p:nvSpPr>
        <p:spPr/>
        <p:txBody>
          <a:bodyPr/>
          <a:lstStyle/>
          <a:p>
            <a:endParaRPr lang="en-US" sz="3200" dirty="0"/>
          </a:p>
        </p:txBody>
      </p:sp>
      <p:sp>
        <p:nvSpPr>
          <p:cNvPr id="51203" name="Rectangle 3"/>
          <p:cNvSpPr>
            <a:spLocks noGrp="1" noChangeArrowheads="1"/>
          </p:cNvSpPr>
          <p:nvPr>
            <p:ph type="body" idx="1"/>
          </p:nvPr>
        </p:nvSpPr>
        <p:spPr>
          <a:xfrm>
            <a:off x="827088" y="1628775"/>
            <a:ext cx="7772400" cy="4648200"/>
          </a:xfrm>
        </p:spPr>
        <p:txBody>
          <a:bodyPr/>
          <a:lstStyle/>
          <a:p>
            <a:pPr>
              <a:buClr>
                <a:schemeClr val="hlink"/>
              </a:buClr>
            </a:pPr>
            <a:r>
              <a:rPr lang="en-US" sz="2800" dirty="0" smtClean="0"/>
              <a:t>Implementation</a:t>
            </a:r>
          </a:p>
          <a:p>
            <a:pPr lvl="1"/>
            <a:r>
              <a:rPr lang="en-US" sz="2400" dirty="0" smtClean="0"/>
              <a:t>Challenges</a:t>
            </a:r>
          </a:p>
          <a:p>
            <a:pPr lvl="2"/>
            <a:r>
              <a:rPr lang="en-US" sz="2000" dirty="0" smtClean="0"/>
              <a:t>Lack of consensus on value</a:t>
            </a:r>
          </a:p>
          <a:p>
            <a:pPr lvl="2"/>
            <a:r>
              <a:rPr lang="en-US" sz="2000" dirty="0" smtClean="0"/>
              <a:t>Negative misconceptions</a:t>
            </a:r>
          </a:p>
          <a:p>
            <a:pPr lvl="2"/>
            <a:r>
              <a:rPr lang="en-US" sz="2000" dirty="0" smtClean="0"/>
              <a:t>Lack of financial incentives</a:t>
            </a:r>
          </a:p>
          <a:p>
            <a:pPr marL="609600" indent="-609600">
              <a:buFontTx/>
              <a:buNone/>
            </a:pP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Strategies to Address Identified Challenges </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4"/>
          </p:nvPr>
        </p:nvSpPr>
        <p:spPr/>
        <p:txBody>
          <a:bodyPr/>
          <a:lstStyle/>
          <a:p>
            <a:fld id="{8E689A91-2CA3-47A3-AD92-38AFA12A0467}" type="slidenum">
              <a:rPr lang="en-US" smtClean="0"/>
              <a:pPr/>
              <a:t>14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2915816" y="2636912"/>
            <a:ext cx="3810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Specific Strategies</a:t>
            </a:r>
            <a:endParaRPr lang="en-US" dirty="0"/>
          </a:p>
        </p:txBody>
      </p:sp>
      <p:sp>
        <p:nvSpPr>
          <p:cNvPr id="4" name="Content Placeholder 3"/>
          <p:cNvSpPr>
            <a:spLocks noGrp="1"/>
          </p:cNvSpPr>
          <p:nvPr>
            <p:ph sz="half" idx="1"/>
          </p:nvPr>
        </p:nvSpPr>
        <p:spPr/>
        <p:txBody>
          <a:bodyPr/>
          <a:lstStyle/>
          <a:p>
            <a:r>
              <a:rPr lang="en-US" dirty="0" smtClean="0"/>
              <a:t>Raise awareness of benefits of disaster management technologies in LTC</a:t>
            </a:r>
          </a:p>
          <a:p>
            <a:r>
              <a:rPr lang="en-US" dirty="0" smtClean="0"/>
              <a:t>Improve interconnectivity</a:t>
            </a:r>
          </a:p>
          <a:p>
            <a:r>
              <a:rPr lang="en-US" dirty="0" smtClean="0"/>
              <a:t>Consider GPS technology</a:t>
            </a:r>
          </a:p>
          <a:p>
            <a:r>
              <a:rPr lang="en-US" dirty="0" smtClean="0"/>
              <a:t>Integrate social connectedness</a:t>
            </a:r>
            <a:endParaRPr lang="en-US" dirty="0"/>
          </a:p>
        </p:txBody>
      </p:sp>
      <p:pic>
        <p:nvPicPr>
          <p:cNvPr id="3074" name="Picture 2"/>
          <p:cNvPicPr>
            <a:picLocks noGrp="1" noChangeAspect="1" noChangeArrowheads="1"/>
          </p:cNvPicPr>
          <p:nvPr>
            <p:ph sz="half" idx="2"/>
          </p:nvPr>
        </p:nvPicPr>
        <p:blipFill>
          <a:blip r:embed="rId3" cstate="print"/>
          <a:stretch>
            <a:fillRect/>
          </a:stretch>
        </p:blipFill>
        <p:spPr bwMode="auto">
          <a:xfrm>
            <a:off x="6429388" y="2428868"/>
            <a:ext cx="1953585" cy="269761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780C932-6F94-4897-AEC8-343A4DDF9DA3}" type="slidenum">
              <a:rPr lang="en-US" smtClean="0"/>
              <a:pPr/>
              <a:t>15</a:t>
            </a:fld>
            <a:endParaRPr lang="en-US"/>
          </a:p>
        </p:txBody>
      </p:sp>
      <p:pic>
        <p:nvPicPr>
          <p:cNvPr id="12290" name="Picture 2" descr="http://t3.gstatic.com/images?q=tbn:zv5_i3q1sS577M:http://1.bp.blogspot.com/_UYUaEitRq54/SSUIt4_agmI/AAAAAAAAATE/O4s2J4n1z80/s400/social%2Bconnection.jpg">
            <a:hlinkClick r:id="rId4"/>
          </p:cNvPr>
          <p:cNvPicPr>
            <a:picLocks noChangeAspect="1" noChangeArrowheads="1"/>
          </p:cNvPicPr>
          <p:nvPr/>
        </p:nvPicPr>
        <p:blipFill>
          <a:blip r:embed="rId5" cstate="print"/>
          <a:srcRect/>
          <a:stretch>
            <a:fillRect/>
          </a:stretch>
        </p:blipFill>
        <p:spPr bwMode="auto">
          <a:xfrm>
            <a:off x="4857752" y="4000504"/>
            <a:ext cx="1857379" cy="1857381"/>
          </a:xfrm>
          <a:prstGeom prst="rect">
            <a:avLst/>
          </a:prstGeom>
          <a:noFill/>
        </p:spPr>
      </p:pic>
      <p:pic>
        <p:nvPicPr>
          <p:cNvPr id="12292" name="Picture 4" descr="http://t2.gstatic.com/images?q=tbn:mWMW-ht9mHENlM:http://www.defenseindustrydaily.com/images/SPAC_GPS_NAVSTAR_IIA_IIR_IIF_Constellation_lg.gif">
            <a:hlinkClick r:id="rId6"/>
          </p:cNvPr>
          <p:cNvPicPr>
            <a:picLocks noChangeAspect="1" noChangeArrowheads="1"/>
          </p:cNvPicPr>
          <p:nvPr/>
        </p:nvPicPr>
        <p:blipFill>
          <a:blip r:embed="rId7" cstate="print"/>
          <a:srcRect/>
          <a:stretch>
            <a:fillRect/>
          </a:stretch>
        </p:blipFill>
        <p:spPr bwMode="auto">
          <a:xfrm>
            <a:off x="4857752" y="1857364"/>
            <a:ext cx="1862141" cy="186214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Specific Strategies</a:t>
            </a:r>
            <a:endParaRPr lang="en-US" dirty="0"/>
          </a:p>
        </p:txBody>
      </p:sp>
      <p:sp>
        <p:nvSpPr>
          <p:cNvPr id="4" name="Content Placeholder 3"/>
          <p:cNvSpPr>
            <a:spLocks noGrp="1"/>
          </p:cNvSpPr>
          <p:nvPr>
            <p:ph sz="half" idx="2"/>
          </p:nvPr>
        </p:nvSpPr>
        <p:spPr/>
        <p:txBody>
          <a:bodyPr/>
          <a:lstStyle/>
          <a:p>
            <a:r>
              <a:rPr lang="en-US" dirty="0" smtClean="0"/>
              <a:t>Initiate resident tracking systems</a:t>
            </a:r>
          </a:p>
          <a:p>
            <a:r>
              <a:rPr lang="en-US" dirty="0" smtClean="0"/>
              <a:t>Design and market technologies with LTC in mind</a:t>
            </a:r>
          </a:p>
          <a:p>
            <a:r>
              <a:rPr lang="en-US" dirty="0" smtClean="0"/>
              <a:t>Advance vehicle locating</a:t>
            </a:r>
            <a:endParaRPr lang="en-US" dirty="0"/>
          </a:p>
        </p:txBody>
      </p:sp>
      <p:sp>
        <p:nvSpPr>
          <p:cNvPr id="5" name="Slide Number Placeholder 4"/>
          <p:cNvSpPr>
            <a:spLocks noGrp="1"/>
          </p:cNvSpPr>
          <p:nvPr>
            <p:ph type="sldNum" sz="quarter" idx="12"/>
          </p:nvPr>
        </p:nvSpPr>
        <p:spPr/>
        <p:txBody>
          <a:bodyPr/>
          <a:lstStyle/>
          <a:p>
            <a:fld id="{DA3022DC-B0C6-4155-A64B-DCB53D9B8445}" type="slidenum">
              <a:rPr lang="en-US" smtClean="0"/>
              <a:pPr/>
              <a:t>16</a:t>
            </a:fld>
            <a:endParaRPr lang="en-US"/>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857224" y="1285860"/>
            <a:ext cx="1500198" cy="1500198"/>
          </a:xfrm>
          <a:prstGeom prst="rect">
            <a:avLst/>
          </a:prstGeom>
          <a:noFill/>
          <a:ln w="9525">
            <a:noFill/>
            <a:miter lim="800000"/>
            <a:headEnd/>
            <a:tailEnd/>
          </a:ln>
        </p:spPr>
      </p:pic>
      <p:pic>
        <p:nvPicPr>
          <p:cNvPr id="11266" name="Picture 2" descr="http://t0.gstatic.com/images?q=tbn:IwD8AUWlFF-P-M:http://www.techforltc.org/images/Medication%2520Management.jpg">
            <a:hlinkClick r:id="rId4"/>
          </p:cNvPr>
          <p:cNvPicPr>
            <a:picLocks noChangeAspect="1" noChangeArrowheads="1"/>
          </p:cNvPicPr>
          <p:nvPr/>
        </p:nvPicPr>
        <p:blipFill>
          <a:blip r:embed="rId5" cstate="print"/>
          <a:srcRect/>
          <a:stretch>
            <a:fillRect/>
          </a:stretch>
        </p:blipFill>
        <p:spPr bwMode="auto">
          <a:xfrm>
            <a:off x="2643174" y="2428868"/>
            <a:ext cx="1476378" cy="1771655"/>
          </a:xfrm>
          <a:prstGeom prst="rect">
            <a:avLst/>
          </a:prstGeom>
          <a:noFill/>
        </p:spPr>
      </p:pic>
      <p:pic>
        <p:nvPicPr>
          <p:cNvPr id="8" name="Picture 4" descr="http://t0.gstatic.com/images?q=tbn:vS_wUTs5_JiL3M:http://pauinfotech.files.wordpress.com/2009/10/gps-vehicle.jpg">
            <a:hlinkClick r:id="rId6"/>
          </p:cNvPr>
          <p:cNvPicPr>
            <a:picLocks noChangeAspect="1" noChangeArrowheads="1"/>
          </p:cNvPicPr>
          <p:nvPr/>
        </p:nvPicPr>
        <p:blipFill>
          <a:blip r:embed="rId7" cstate="print"/>
          <a:srcRect/>
          <a:stretch>
            <a:fillRect/>
          </a:stretch>
        </p:blipFill>
        <p:spPr bwMode="auto">
          <a:xfrm>
            <a:off x="714348" y="4572008"/>
            <a:ext cx="2551756" cy="13573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Specific Strategies</a:t>
            </a:r>
            <a:endParaRPr lang="en-US" dirty="0"/>
          </a:p>
        </p:txBody>
      </p:sp>
      <p:sp>
        <p:nvSpPr>
          <p:cNvPr id="3" name="Content Placeholder 2"/>
          <p:cNvSpPr>
            <a:spLocks noGrp="1"/>
          </p:cNvSpPr>
          <p:nvPr>
            <p:ph idx="1"/>
          </p:nvPr>
        </p:nvSpPr>
        <p:spPr/>
        <p:txBody>
          <a:bodyPr/>
          <a:lstStyle/>
          <a:p>
            <a:r>
              <a:rPr lang="en-US" sz="2400" dirty="0" smtClean="0"/>
              <a:t>Develop the infrastructure necessary to make disaster management technology initiatives effective</a:t>
            </a:r>
          </a:p>
          <a:p>
            <a:r>
              <a:rPr lang="en-US" sz="2400" dirty="0" smtClean="0"/>
              <a:t>Provide incentives for various technology providers</a:t>
            </a:r>
          </a:p>
          <a:p>
            <a:r>
              <a:rPr lang="en-US" sz="2400" dirty="0" smtClean="0"/>
              <a:t>Support research that values aging services / disaster management / technology</a:t>
            </a:r>
          </a:p>
          <a:p>
            <a:r>
              <a:rPr lang="en-US" sz="2400" dirty="0" smtClean="0"/>
              <a:t>Raise awareness about effective disaster management technologies for LTC</a:t>
            </a:r>
          </a:p>
          <a:p>
            <a:r>
              <a:rPr lang="en-US" sz="2400" dirty="0" smtClean="0"/>
              <a:t>Advocacy efforts</a:t>
            </a:r>
          </a:p>
          <a:p>
            <a:r>
              <a:rPr lang="en-US" sz="2400" dirty="0" smtClean="0"/>
              <a:t>Identify and learn from “best practices”</a:t>
            </a:r>
          </a:p>
          <a:p>
            <a:r>
              <a:rPr lang="en-US" sz="2400" dirty="0" smtClean="0"/>
              <a:t>Promote a culture of under-promising and over-delivering</a:t>
            </a:r>
            <a:endParaRPr lang="en-US" sz="2400" dirty="0"/>
          </a:p>
        </p:txBody>
      </p:sp>
      <p:sp>
        <p:nvSpPr>
          <p:cNvPr id="5" name="Slide Number Placeholder 4"/>
          <p:cNvSpPr>
            <a:spLocks noGrp="1"/>
          </p:cNvSpPr>
          <p:nvPr>
            <p:ph type="sldNum" sz="quarter" idx="12"/>
          </p:nvPr>
        </p:nvSpPr>
        <p:spPr/>
        <p:txBody>
          <a:bodyPr/>
          <a:lstStyle/>
          <a:p>
            <a:fld id="{DA3022DC-B0C6-4155-A64B-DCB53D9B844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36E9B3-0545-4751-A022-CCD9B3EC110C}" type="slidenum">
              <a:rPr lang="en-US"/>
              <a:pPr/>
              <a:t>18</a:t>
            </a:fld>
            <a:endParaRPr lang="en-US"/>
          </a:p>
        </p:txBody>
      </p:sp>
      <p:sp>
        <p:nvSpPr>
          <p:cNvPr id="41986" name="Rectangle 2"/>
          <p:cNvSpPr>
            <a:spLocks noGrp="1" noChangeArrowheads="1"/>
          </p:cNvSpPr>
          <p:nvPr>
            <p:ph type="title"/>
          </p:nvPr>
        </p:nvSpPr>
        <p:spPr/>
        <p:txBody>
          <a:bodyPr/>
          <a:lstStyle/>
          <a:p>
            <a:endParaRPr lang="en-US" dirty="0"/>
          </a:p>
        </p:txBody>
      </p:sp>
      <p:sp>
        <p:nvSpPr>
          <p:cNvPr id="41987" name="Rectangle 3"/>
          <p:cNvSpPr>
            <a:spLocks noGrp="1" noChangeArrowheads="1"/>
          </p:cNvSpPr>
          <p:nvPr>
            <p:ph type="body" idx="1"/>
          </p:nvPr>
        </p:nvSpPr>
        <p:spPr/>
        <p:txBody>
          <a:bodyPr/>
          <a:lstStyle/>
          <a:p>
            <a:pPr>
              <a:buFontTx/>
              <a:buNone/>
            </a:pPr>
            <a:r>
              <a:rPr lang="en-US"/>
              <a:t>Thank you</a:t>
            </a:r>
          </a:p>
        </p:txBody>
      </p:sp>
      <p:pic>
        <p:nvPicPr>
          <p:cNvPr id="41989" name="Picture 5" descr="nlc010689-v5"/>
          <p:cNvPicPr>
            <a:picLocks noChangeAspect="1" noChangeArrowheads="1"/>
          </p:cNvPicPr>
          <p:nvPr/>
        </p:nvPicPr>
        <p:blipFill>
          <a:blip r:embed="rId3" cstate="print"/>
          <a:srcRect/>
          <a:stretch>
            <a:fillRect/>
          </a:stretch>
        </p:blipFill>
        <p:spPr bwMode="auto">
          <a:xfrm>
            <a:off x="4286248" y="2000240"/>
            <a:ext cx="4291039" cy="3866452"/>
          </a:xfrm>
          <a:prstGeom prst="rect">
            <a:avLst/>
          </a:prstGeom>
          <a:noFill/>
        </p:spPr>
      </p:pic>
      <p:pic>
        <p:nvPicPr>
          <p:cNvPr id="2050" name="Picture 2" descr="http://www.lengthycare.com/wp-content/uploads/2009/08/long-term-care-facilities.JPG"/>
          <p:cNvPicPr>
            <a:picLocks noChangeAspect="1" noChangeArrowheads="1"/>
          </p:cNvPicPr>
          <p:nvPr/>
        </p:nvPicPr>
        <p:blipFill>
          <a:blip r:embed="rId4" cstate="print"/>
          <a:srcRect/>
          <a:stretch>
            <a:fillRect/>
          </a:stretch>
        </p:blipFill>
        <p:spPr bwMode="auto">
          <a:xfrm>
            <a:off x="571473" y="2772728"/>
            <a:ext cx="4929222" cy="23707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2</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1473200" y="1295400"/>
            <a:ext cx="6197600" cy="46482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3059832" y="1340768"/>
            <a:ext cx="3019425" cy="454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0DA086A-8A89-4266-A7A3-80830DFCD4C3}" type="slidenum">
              <a:rPr lang="en-US"/>
              <a:pPr/>
              <a:t>3</a:t>
            </a:fld>
            <a:endParaRPr lang="en-US"/>
          </a:p>
        </p:txBody>
      </p:sp>
      <p:sp>
        <p:nvSpPr>
          <p:cNvPr id="43010" name="Rectangle 2"/>
          <p:cNvSpPr>
            <a:spLocks noGrp="1" noChangeArrowheads="1"/>
          </p:cNvSpPr>
          <p:nvPr>
            <p:ph type="title"/>
          </p:nvPr>
        </p:nvSpPr>
        <p:spPr/>
        <p:txBody>
          <a:bodyPr/>
          <a:lstStyle/>
          <a:p>
            <a:r>
              <a:rPr lang="en-US"/>
              <a:t>Outline</a:t>
            </a:r>
          </a:p>
        </p:txBody>
      </p:sp>
      <p:sp>
        <p:nvSpPr>
          <p:cNvPr id="43011" name="Rectangle 3"/>
          <p:cNvSpPr>
            <a:spLocks noGrp="1" noChangeArrowheads="1"/>
          </p:cNvSpPr>
          <p:nvPr>
            <p:ph type="body" idx="1"/>
          </p:nvPr>
        </p:nvSpPr>
        <p:spPr>
          <a:xfrm>
            <a:off x="685800" y="1295400"/>
            <a:ext cx="7772400" cy="5157936"/>
          </a:xfrm>
        </p:spPr>
        <p:txBody>
          <a:bodyPr/>
          <a:lstStyle/>
          <a:p>
            <a:pPr marL="342900" lvl="1" indent="-342900">
              <a:lnSpc>
                <a:spcPct val="90000"/>
              </a:lnSpc>
              <a:buClr>
                <a:schemeClr val="accent1"/>
              </a:buClr>
              <a:buFontTx/>
              <a:buChar char="•"/>
            </a:pPr>
            <a:r>
              <a:rPr lang="en-US" sz="2400" dirty="0" smtClean="0"/>
              <a:t>Laying the context of our work</a:t>
            </a:r>
          </a:p>
          <a:p>
            <a:pPr lvl="1">
              <a:lnSpc>
                <a:spcPct val="90000"/>
              </a:lnSpc>
            </a:pPr>
            <a:r>
              <a:rPr lang="en-US" sz="2000" dirty="0" smtClean="0"/>
              <a:t>Population of LTC facilities</a:t>
            </a:r>
          </a:p>
          <a:p>
            <a:pPr marL="342900" lvl="1" indent="-342900">
              <a:lnSpc>
                <a:spcPct val="90000"/>
              </a:lnSpc>
              <a:buClr>
                <a:schemeClr val="accent1"/>
              </a:buClr>
              <a:buFontTx/>
              <a:buChar char="•"/>
            </a:pPr>
            <a:r>
              <a:rPr lang="en-US" sz="2400" dirty="0" smtClean="0"/>
              <a:t>Literature review</a:t>
            </a:r>
            <a:endParaRPr lang="en-US" sz="2000" dirty="0" smtClean="0"/>
          </a:p>
          <a:p>
            <a:pPr marL="740664" indent="-283464">
              <a:lnSpc>
                <a:spcPct val="90000"/>
              </a:lnSpc>
              <a:spcBef>
                <a:spcPts val="480"/>
              </a:spcBef>
              <a:spcAft>
                <a:spcPts val="0"/>
              </a:spcAft>
              <a:buClr>
                <a:schemeClr val="hlink"/>
              </a:buClr>
              <a:buSzPts val="2000"/>
              <a:buFont typeface="Arial"/>
              <a:buChar char="–"/>
            </a:pPr>
            <a:r>
              <a:rPr lang="en-US" sz="2000" dirty="0" smtClean="0"/>
              <a:t>Initial review</a:t>
            </a:r>
          </a:p>
          <a:p>
            <a:pPr>
              <a:lnSpc>
                <a:spcPct val="90000"/>
              </a:lnSpc>
            </a:pPr>
            <a:r>
              <a:rPr lang="en-US" sz="2400" dirty="0" smtClean="0"/>
              <a:t>Overview of study</a:t>
            </a:r>
          </a:p>
          <a:p>
            <a:pPr lvl="1">
              <a:lnSpc>
                <a:spcPct val="90000"/>
              </a:lnSpc>
            </a:pPr>
            <a:r>
              <a:rPr lang="en-US" sz="2000" dirty="0" smtClean="0"/>
              <a:t>Questions</a:t>
            </a:r>
          </a:p>
          <a:p>
            <a:pPr lvl="1">
              <a:lnSpc>
                <a:spcPct val="90000"/>
              </a:lnSpc>
            </a:pPr>
            <a:r>
              <a:rPr lang="en-US" sz="2000" dirty="0" smtClean="0"/>
              <a:t>Method  </a:t>
            </a:r>
          </a:p>
          <a:p>
            <a:pPr>
              <a:lnSpc>
                <a:spcPct val="90000"/>
              </a:lnSpc>
            </a:pPr>
            <a:r>
              <a:rPr lang="en-US" sz="2400" dirty="0" smtClean="0"/>
              <a:t>Findings </a:t>
            </a:r>
          </a:p>
          <a:p>
            <a:pPr lvl="1">
              <a:lnSpc>
                <a:spcPct val="90000"/>
              </a:lnSpc>
            </a:pPr>
            <a:r>
              <a:rPr lang="en-US" sz="2000" dirty="0" smtClean="0"/>
              <a:t>Challenges</a:t>
            </a:r>
          </a:p>
          <a:p>
            <a:pPr lvl="2">
              <a:lnSpc>
                <a:spcPct val="90000"/>
              </a:lnSpc>
            </a:pPr>
            <a:r>
              <a:rPr lang="en-US" sz="1600" dirty="0" smtClean="0"/>
              <a:t>Promoting connections</a:t>
            </a:r>
          </a:p>
          <a:p>
            <a:pPr lvl="2">
              <a:lnSpc>
                <a:spcPct val="90000"/>
              </a:lnSpc>
            </a:pPr>
            <a:r>
              <a:rPr lang="en-US" sz="1600" dirty="0" smtClean="0"/>
              <a:t>Population specific</a:t>
            </a:r>
          </a:p>
          <a:p>
            <a:pPr lvl="2">
              <a:lnSpc>
                <a:spcPct val="90000"/>
              </a:lnSpc>
            </a:pPr>
            <a:r>
              <a:rPr lang="en-US" sz="1600" dirty="0" smtClean="0"/>
              <a:t>implementation</a:t>
            </a:r>
          </a:p>
          <a:p>
            <a:pPr>
              <a:lnSpc>
                <a:spcPct val="90000"/>
              </a:lnSpc>
            </a:pPr>
            <a:r>
              <a:rPr lang="en-US" sz="2400" dirty="0" smtClean="0"/>
              <a:t>Discussion of Findings</a:t>
            </a:r>
          </a:p>
          <a:p>
            <a:pPr marL="342900" lvl="1" indent="-342900">
              <a:lnSpc>
                <a:spcPct val="90000"/>
              </a:lnSpc>
              <a:buClr>
                <a:schemeClr val="accent1"/>
              </a:buClr>
              <a:buNone/>
            </a:pPr>
            <a:r>
              <a:rPr lang="en-US" sz="2400" dirty="0"/>
              <a:t>	</a:t>
            </a:r>
          </a:p>
        </p:txBody>
      </p:sp>
      <p:pic>
        <p:nvPicPr>
          <p:cNvPr id="43019" name="Picture 11" descr="vnh">
            <a:hlinkClick r:id="rId3"/>
          </p:cNvPr>
          <p:cNvPicPr>
            <a:picLocks noChangeAspect="1" noChangeArrowheads="1"/>
          </p:cNvPicPr>
          <p:nvPr/>
        </p:nvPicPr>
        <p:blipFill>
          <a:blip r:embed="rId4" cstate="print"/>
          <a:srcRect/>
          <a:stretch>
            <a:fillRect/>
          </a:stretch>
        </p:blipFill>
        <p:spPr bwMode="auto">
          <a:xfrm>
            <a:off x="6786578" y="2857496"/>
            <a:ext cx="1901825" cy="1687513"/>
          </a:xfrm>
          <a:prstGeom prst="rect">
            <a:avLst/>
          </a:prstGeom>
          <a:noFill/>
        </p:spPr>
      </p:pic>
      <p:pic>
        <p:nvPicPr>
          <p:cNvPr id="18433" name="Picture 1"/>
          <p:cNvPicPr>
            <a:picLocks noChangeAspect="1" noChangeArrowheads="1"/>
          </p:cNvPicPr>
          <p:nvPr/>
        </p:nvPicPr>
        <p:blipFill>
          <a:blip r:embed="rId5" cstate="print"/>
          <a:srcRect/>
          <a:stretch>
            <a:fillRect/>
          </a:stretch>
        </p:blipFill>
        <p:spPr bwMode="auto">
          <a:xfrm>
            <a:off x="6000760" y="928670"/>
            <a:ext cx="1714504" cy="1714504"/>
          </a:xfrm>
          <a:prstGeom prst="rect">
            <a:avLst/>
          </a:prstGeom>
          <a:noFill/>
          <a:ln w="9525">
            <a:noFill/>
            <a:miter lim="800000"/>
            <a:headEnd/>
            <a:tailEnd/>
          </a:ln>
        </p:spPr>
      </p:pic>
      <p:pic>
        <p:nvPicPr>
          <p:cNvPr id="23554" name="Picture 2" descr="http://t0.gstatic.com/images?q=tbn:bPRwgxWPNY09dM:http://images.publicradio.org/content/2008/05/21/20080521_guitarplayer_33.jpg">
            <a:hlinkClick r:id="rId6"/>
          </p:cNvPr>
          <p:cNvPicPr>
            <a:picLocks noChangeAspect="1" noChangeArrowheads="1"/>
          </p:cNvPicPr>
          <p:nvPr/>
        </p:nvPicPr>
        <p:blipFill>
          <a:blip r:embed="rId7" cstate="print"/>
          <a:srcRect/>
          <a:stretch>
            <a:fillRect/>
          </a:stretch>
        </p:blipFill>
        <p:spPr bwMode="auto">
          <a:xfrm>
            <a:off x="5000628" y="4429132"/>
            <a:ext cx="2438156" cy="16906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Context of Our Work: LTC</a:t>
            </a:r>
            <a:endParaRPr lang="en-CA" dirty="0"/>
          </a:p>
        </p:txBody>
      </p:sp>
      <p:graphicFrame>
        <p:nvGraphicFramePr>
          <p:cNvPr id="9" name="Content Placeholder 8"/>
          <p:cNvGraphicFramePr>
            <a:graphicFrameLocks noGrp="1"/>
          </p:cNvGraphicFramePr>
          <p:nvPr>
            <p:ph idx="1"/>
          </p:nvPr>
        </p:nvGraphicFramePr>
        <p:xfrm>
          <a:off x="685800" y="1295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DA3022DC-B0C6-4155-A64B-DCB53D9B8445}"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C607A8C-C7C6-4EB8-93FD-04E8B4B31940}" type="slidenum">
              <a:rPr lang="en-US"/>
              <a:pPr/>
              <a:t>5</a:t>
            </a:fld>
            <a:endParaRPr lang="en-US"/>
          </a:p>
        </p:txBody>
      </p:sp>
      <p:sp>
        <p:nvSpPr>
          <p:cNvPr id="52226" name="Rectangle 2"/>
          <p:cNvSpPr>
            <a:spLocks noGrp="1" noChangeArrowheads="1"/>
          </p:cNvSpPr>
          <p:nvPr>
            <p:ph type="title"/>
          </p:nvPr>
        </p:nvSpPr>
        <p:spPr/>
        <p:txBody>
          <a:bodyPr/>
          <a:lstStyle/>
          <a:p>
            <a:r>
              <a:rPr lang="en-US" dirty="0" smtClean="0"/>
              <a:t>Resident Population of LTC</a:t>
            </a:r>
            <a:endParaRPr lang="en-US" dirty="0"/>
          </a:p>
        </p:txBody>
      </p:sp>
      <p:sp>
        <p:nvSpPr>
          <p:cNvPr id="52227" name="Rectangle 3"/>
          <p:cNvSpPr>
            <a:spLocks noGrp="1" noChangeArrowheads="1"/>
          </p:cNvSpPr>
          <p:nvPr>
            <p:ph type="body" idx="1"/>
          </p:nvPr>
        </p:nvSpPr>
        <p:spPr/>
        <p:txBody>
          <a:bodyPr/>
          <a:lstStyle/>
          <a:p>
            <a:r>
              <a:rPr lang="en-US" dirty="0"/>
              <a:t>Special </a:t>
            </a:r>
            <a:r>
              <a:rPr lang="en-US" dirty="0" smtClean="0"/>
              <a:t>challenges</a:t>
            </a:r>
          </a:p>
          <a:p>
            <a:pPr lvl="1"/>
            <a:r>
              <a:rPr lang="en-US" dirty="0" smtClean="0"/>
              <a:t>Functional ability e.g. </a:t>
            </a:r>
          </a:p>
          <a:p>
            <a:pPr lvl="1">
              <a:buNone/>
            </a:pPr>
            <a:r>
              <a:rPr lang="en-US" dirty="0" smtClean="0"/>
              <a:t>   walking, ability to follow </a:t>
            </a:r>
          </a:p>
          <a:p>
            <a:pPr lvl="1">
              <a:buNone/>
            </a:pPr>
            <a:r>
              <a:rPr lang="en-US" dirty="0" smtClean="0"/>
              <a:t>   instructions</a:t>
            </a:r>
          </a:p>
          <a:p>
            <a:pPr lvl="1"/>
            <a:r>
              <a:rPr lang="en-US" dirty="0" smtClean="0"/>
              <a:t>Medications / life essential</a:t>
            </a:r>
          </a:p>
          <a:p>
            <a:pPr lvl="1">
              <a:buNone/>
            </a:pPr>
            <a:r>
              <a:rPr lang="en-US" dirty="0" smtClean="0"/>
              <a:t>   treatments e.g. O</a:t>
            </a:r>
            <a:r>
              <a:rPr lang="en-US" sz="2400" dirty="0" smtClean="0"/>
              <a:t>2</a:t>
            </a:r>
            <a:endParaRPr lang="en-US" dirty="0" smtClean="0"/>
          </a:p>
          <a:p>
            <a:pPr lvl="1"/>
            <a:r>
              <a:rPr lang="en-US" dirty="0" smtClean="0"/>
              <a:t>Equipment e.g. wheelchair, </a:t>
            </a:r>
          </a:p>
          <a:p>
            <a:pPr lvl="1">
              <a:buNone/>
            </a:pPr>
            <a:r>
              <a:rPr lang="en-US" dirty="0" smtClean="0"/>
              <a:t>   walkers</a:t>
            </a:r>
          </a:p>
          <a:p>
            <a:pPr lvl="1">
              <a:buNone/>
            </a:pPr>
            <a:r>
              <a:rPr lang="en-US" dirty="0" smtClean="0"/>
              <a:t>   </a:t>
            </a:r>
          </a:p>
          <a:p>
            <a:pPr lvl="1">
              <a:buNone/>
            </a:pPr>
            <a:r>
              <a:rPr lang="en-US" dirty="0" smtClean="0"/>
              <a:t> </a:t>
            </a:r>
          </a:p>
          <a:p>
            <a:pPr lvl="1">
              <a:buNone/>
            </a:pPr>
            <a:endParaRPr lang="en-US" dirty="0"/>
          </a:p>
        </p:txBody>
      </p:sp>
      <p:pic>
        <p:nvPicPr>
          <p:cNvPr id="52229" name="Picture 5" descr="dpn1"/>
          <p:cNvPicPr>
            <a:picLocks noChangeAspect="1" noChangeArrowheads="1"/>
          </p:cNvPicPr>
          <p:nvPr/>
        </p:nvPicPr>
        <p:blipFill>
          <a:blip r:embed="rId3" cstate="print"/>
          <a:srcRect/>
          <a:stretch>
            <a:fillRect/>
          </a:stretch>
        </p:blipFill>
        <p:spPr bwMode="auto">
          <a:xfrm>
            <a:off x="6156176" y="548680"/>
            <a:ext cx="2286016" cy="1838404"/>
          </a:xfrm>
          <a:prstGeom prst="rect">
            <a:avLst/>
          </a:prstGeom>
          <a:noFill/>
        </p:spPr>
      </p:pic>
      <p:pic>
        <p:nvPicPr>
          <p:cNvPr id="52230" name="Picture 6" descr="j0205462"/>
          <p:cNvPicPr>
            <a:picLocks noChangeAspect="1" noChangeArrowheads="1"/>
          </p:cNvPicPr>
          <p:nvPr/>
        </p:nvPicPr>
        <p:blipFill>
          <a:blip r:embed="rId4" cstate="print"/>
          <a:srcRect/>
          <a:stretch>
            <a:fillRect/>
          </a:stretch>
        </p:blipFill>
        <p:spPr bwMode="auto">
          <a:xfrm>
            <a:off x="7143768" y="2214554"/>
            <a:ext cx="1819275" cy="1809750"/>
          </a:xfrm>
          <a:prstGeom prst="rect">
            <a:avLst/>
          </a:prstGeom>
          <a:noFill/>
        </p:spPr>
      </p:pic>
      <p:pic>
        <p:nvPicPr>
          <p:cNvPr id="21506" name="Picture 2" descr="http://t1.gstatic.com/images?q=tbn:IBal7-Exa9sOEM:http://www.depressionofspirits.com/wp-content/uploads/2008/09/medications.png">
            <a:hlinkClick r:id="rId5"/>
          </p:cNvPr>
          <p:cNvPicPr>
            <a:picLocks noChangeAspect="1" noChangeArrowheads="1"/>
          </p:cNvPicPr>
          <p:nvPr/>
        </p:nvPicPr>
        <p:blipFill>
          <a:blip r:embed="rId6" cstate="print"/>
          <a:srcRect/>
          <a:stretch>
            <a:fillRect/>
          </a:stretch>
        </p:blipFill>
        <p:spPr bwMode="auto">
          <a:xfrm>
            <a:off x="6858016" y="5143512"/>
            <a:ext cx="1750831" cy="1176341"/>
          </a:xfrm>
          <a:prstGeom prst="rect">
            <a:avLst/>
          </a:prstGeom>
          <a:noFill/>
        </p:spPr>
      </p:pic>
      <p:pic>
        <p:nvPicPr>
          <p:cNvPr id="21508" name="Picture 4" descr="http://t1.gstatic.com/images?q=tbn:uEfl3Gf5dVJOMM:https://www.abledeluxe.com/oscommerce/images/706201000.jpg">
            <a:hlinkClick r:id="rId7"/>
          </p:cNvPr>
          <p:cNvPicPr>
            <a:picLocks noChangeAspect="1" noChangeArrowheads="1"/>
          </p:cNvPicPr>
          <p:nvPr/>
        </p:nvPicPr>
        <p:blipFill>
          <a:blip r:embed="rId8" cstate="print"/>
          <a:srcRect/>
          <a:stretch>
            <a:fillRect/>
          </a:stretch>
        </p:blipFill>
        <p:spPr bwMode="auto">
          <a:xfrm>
            <a:off x="6357950" y="3365834"/>
            <a:ext cx="1333503" cy="172653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graphicFrame>
        <p:nvGraphicFramePr>
          <p:cNvPr id="9" name="Content Placeholder 8"/>
          <p:cNvGraphicFramePr>
            <a:graphicFrameLocks noGrp="1"/>
          </p:cNvGraphicFramePr>
          <p:nvPr>
            <p:ph idx="1"/>
          </p:nvPr>
        </p:nvGraphicFramePr>
        <p:xfrm>
          <a:off x="685800" y="1295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DA3022DC-B0C6-4155-A64B-DCB53D9B8445}" type="slidenum">
              <a:rPr lang="en-US" smtClean="0"/>
              <a:pPr/>
              <a:t>6</a:t>
            </a:fld>
            <a:endParaRPr lang="en-US"/>
          </a:p>
        </p:txBody>
      </p:sp>
      <p:pic>
        <p:nvPicPr>
          <p:cNvPr id="2050" name="Picture 2"/>
          <p:cNvPicPr>
            <a:picLocks noChangeAspect="1" noChangeArrowheads="1"/>
          </p:cNvPicPr>
          <p:nvPr/>
        </p:nvPicPr>
        <p:blipFill>
          <a:blip r:embed="rId8" cstate="print"/>
          <a:srcRect/>
          <a:stretch>
            <a:fillRect/>
          </a:stretch>
        </p:blipFill>
        <p:spPr bwMode="auto">
          <a:xfrm>
            <a:off x="1714500" y="962025"/>
            <a:ext cx="5715000" cy="4933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836712"/>
            <a:ext cx="7846640" cy="5544616"/>
          </a:xfrm>
        </p:spPr>
        <p:txBody>
          <a:bodyPr/>
          <a:lstStyle/>
          <a:p>
            <a:r>
              <a:rPr lang="en-US" dirty="0" smtClean="0"/>
              <a:t>Policies, regulations, and laws</a:t>
            </a:r>
          </a:p>
          <a:p>
            <a:pPr lvl="1"/>
            <a:r>
              <a:rPr lang="en-US" sz="2000" dirty="0" smtClean="0"/>
              <a:t>Brown, </a:t>
            </a:r>
            <a:r>
              <a:rPr lang="en-US" sz="2000" dirty="0" err="1" smtClean="0"/>
              <a:t>Hyer</a:t>
            </a:r>
            <a:r>
              <a:rPr lang="en-US" sz="2000" dirty="0" smtClean="0"/>
              <a:t> &amp; </a:t>
            </a:r>
            <a:r>
              <a:rPr lang="en-US" sz="2000" dirty="0" err="1" smtClean="0"/>
              <a:t>Polivka</a:t>
            </a:r>
            <a:r>
              <a:rPr lang="en-US" sz="2000" dirty="0" smtClean="0"/>
              <a:t>-West, 2007</a:t>
            </a:r>
          </a:p>
          <a:p>
            <a:pPr lvl="1"/>
            <a:r>
              <a:rPr lang="en-US" sz="2000" dirty="0" err="1" smtClean="0"/>
              <a:t>Hyer</a:t>
            </a:r>
            <a:r>
              <a:rPr lang="en-US" sz="2000" dirty="0" smtClean="0"/>
              <a:t>, </a:t>
            </a:r>
            <a:r>
              <a:rPr lang="en-US" sz="2000" dirty="0" err="1" smtClean="0"/>
              <a:t>Polivka</a:t>
            </a:r>
            <a:r>
              <a:rPr lang="en-US" sz="2000" dirty="0" smtClean="0"/>
              <a:t>-West &amp; Brown, 2007</a:t>
            </a:r>
          </a:p>
          <a:p>
            <a:r>
              <a:rPr lang="en-US" dirty="0" smtClean="0"/>
              <a:t>Evacuation plans used by LTC facilities</a:t>
            </a:r>
          </a:p>
          <a:p>
            <a:pPr lvl="1"/>
            <a:r>
              <a:rPr lang="en-US" sz="2000" dirty="0" smtClean="0"/>
              <a:t>Castle, 2008</a:t>
            </a:r>
          </a:p>
          <a:p>
            <a:pPr lvl="1"/>
            <a:r>
              <a:rPr lang="en-CA" sz="2000" dirty="0" smtClean="0"/>
              <a:t>Fitzgerald, 2008</a:t>
            </a:r>
            <a:endParaRPr lang="en-CA" sz="1400" dirty="0" smtClean="0"/>
          </a:p>
          <a:p>
            <a:r>
              <a:rPr lang="en-US" dirty="0" smtClean="0"/>
              <a:t>Response systems</a:t>
            </a:r>
          </a:p>
          <a:p>
            <a:pPr lvl="1"/>
            <a:r>
              <a:rPr lang="en-US" sz="2000" dirty="0" smtClean="0"/>
              <a:t>Castro, Pearson, </a:t>
            </a:r>
            <a:r>
              <a:rPr lang="en-US" sz="2000" dirty="0" err="1" smtClean="0"/>
              <a:t>Berstrom</a:t>
            </a:r>
            <a:r>
              <a:rPr lang="en-US" sz="2000" dirty="0" smtClean="0"/>
              <a:t> &amp; </a:t>
            </a:r>
            <a:r>
              <a:rPr lang="en-US" sz="2000" dirty="0" err="1" smtClean="0"/>
              <a:t>Cron</a:t>
            </a:r>
            <a:r>
              <a:rPr lang="en-US" sz="2000" dirty="0" smtClean="0"/>
              <a:t>, 2008</a:t>
            </a:r>
          </a:p>
          <a:p>
            <a:pPr lvl="1"/>
            <a:r>
              <a:rPr lang="en-US" sz="2000" dirty="0" err="1" smtClean="0"/>
              <a:t>Hyer</a:t>
            </a:r>
            <a:r>
              <a:rPr lang="en-US" sz="2000" dirty="0" smtClean="0"/>
              <a:t>, Brown, Berman &amp; </a:t>
            </a:r>
            <a:r>
              <a:rPr lang="en-US" sz="2000" dirty="0" err="1" smtClean="0"/>
              <a:t>Polivka</a:t>
            </a:r>
            <a:r>
              <a:rPr lang="en-US" sz="2000" dirty="0" smtClean="0"/>
              <a:t>-West, 2006</a:t>
            </a:r>
          </a:p>
          <a:p>
            <a:pPr lvl="1"/>
            <a:r>
              <a:rPr lang="en-CA" sz="2000" dirty="0" err="1" smtClean="0"/>
              <a:t>Laditka</a:t>
            </a:r>
            <a:r>
              <a:rPr lang="en-CA" sz="2000" dirty="0" smtClean="0"/>
              <a:t>, </a:t>
            </a:r>
            <a:r>
              <a:rPr lang="en-CA" sz="2000" dirty="0" err="1" smtClean="0"/>
              <a:t>Xirasagar</a:t>
            </a:r>
            <a:r>
              <a:rPr lang="en-CA" sz="2000" dirty="0" smtClean="0"/>
              <a:t>, </a:t>
            </a:r>
            <a:r>
              <a:rPr lang="en-CA" sz="2000" dirty="0" err="1" smtClean="0"/>
              <a:t>Cornman</a:t>
            </a:r>
            <a:r>
              <a:rPr lang="en-CA" sz="2000" dirty="0" smtClean="0"/>
              <a:t> &amp; </a:t>
            </a:r>
            <a:r>
              <a:rPr lang="en-CA" sz="2000" dirty="0" err="1" smtClean="0"/>
              <a:t>Ritchter</a:t>
            </a:r>
            <a:r>
              <a:rPr lang="en-CA" sz="2000" dirty="0" smtClean="0"/>
              <a:t>, 2008</a:t>
            </a:r>
          </a:p>
          <a:p>
            <a:r>
              <a:rPr lang="en-US" dirty="0" smtClean="0"/>
              <a:t>Impact upon residents</a:t>
            </a:r>
          </a:p>
          <a:p>
            <a:pPr lvl="1"/>
            <a:r>
              <a:rPr lang="en-US" sz="2000" dirty="0" smtClean="0"/>
              <a:t>Castle &amp; </a:t>
            </a:r>
            <a:r>
              <a:rPr lang="en-US" sz="2000" dirty="0" err="1" smtClean="0"/>
              <a:t>Engberg</a:t>
            </a:r>
            <a:r>
              <a:rPr lang="en-US" sz="2000" dirty="0" smtClean="0"/>
              <a:t>, 2011</a:t>
            </a:r>
          </a:p>
        </p:txBody>
      </p:sp>
      <p:sp>
        <p:nvSpPr>
          <p:cNvPr id="4" name="Slide Number Placeholder 3"/>
          <p:cNvSpPr>
            <a:spLocks noGrp="1"/>
          </p:cNvSpPr>
          <p:nvPr>
            <p:ph type="sldNum" sz="quarter" idx="12"/>
          </p:nvPr>
        </p:nvSpPr>
        <p:spPr/>
        <p:txBody>
          <a:bodyPr/>
          <a:lstStyle/>
          <a:p>
            <a:fld id="{A1A7EAFF-2EEE-4FAE-A11F-E0E62ECBA62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F1B1FD8-C85C-4620-8989-1504DB42FD8C}" type="slidenum">
              <a:rPr lang="en-US"/>
              <a:pPr/>
              <a:t>8</a:t>
            </a:fld>
            <a:endParaRPr lang="en-US"/>
          </a:p>
        </p:txBody>
      </p:sp>
      <p:sp>
        <p:nvSpPr>
          <p:cNvPr id="17410" name="Rectangle 2"/>
          <p:cNvSpPr>
            <a:spLocks noGrp="1" noChangeArrowheads="1"/>
          </p:cNvSpPr>
          <p:nvPr>
            <p:ph type="title"/>
          </p:nvPr>
        </p:nvSpPr>
        <p:spPr/>
        <p:txBody>
          <a:bodyPr/>
          <a:lstStyle/>
          <a:p>
            <a:r>
              <a:rPr lang="en-US" dirty="0" smtClean="0"/>
              <a:t>Overview of our Study: Questions</a:t>
            </a:r>
            <a:endParaRPr lang="en-US" dirty="0"/>
          </a:p>
        </p:txBody>
      </p:sp>
      <p:sp>
        <p:nvSpPr>
          <p:cNvPr id="17411" name="Rectangle 3"/>
          <p:cNvSpPr>
            <a:spLocks noGrp="1" noChangeArrowheads="1"/>
          </p:cNvSpPr>
          <p:nvPr>
            <p:ph type="body" idx="1"/>
          </p:nvPr>
        </p:nvSpPr>
        <p:spPr/>
        <p:txBody>
          <a:bodyPr/>
          <a:lstStyle/>
          <a:p>
            <a:pPr lvl="0"/>
            <a:r>
              <a:rPr lang="en-CA" dirty="0" smtClean="0"/>
              <a:t>What challenges are faced in the introduction of disaster management technology into long term care facilities?</a:t>
            </a:r>
            <a:endParaRPr lang="en-US" dirty="0" smtClean="0"/>
          </a:p>
          <a:p>
            <a:pPr lvl="0"/>
            <a:r>
              <a:rPr lang="en-CA" dirty="0" smtClean="0"/>
              <a:t>What recommendations / strategies might facilitate the adaptation of disaster management technologies into long term care facilities?</a:t>
            </a:r>
            <a:endParaRPr lang="en-US" dirty="0" smtClean="0"/>
          </a:p>
          <a:p>
            <a:pPr marL="990600" lvl="1" indent="-533400">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t>
            </a:r>
            <a:endParaRPr lang="en-US" dirty="0"/>
          </a:p>
        </p:txBody>
      </p:sp>
      <p:sp>
        <p:nvSpPr>
          <p:cNvPr id="3" name="Content Placeholder 2"/>
          <p:cNvSpPr>
            <a:spLocks noGrp="1"/>
          </p:cNvSpPr>
          <p:nvPr>
            <p:ph idx="1"/>
          </p:nvPr>
        </p:nvSpPr>
        <p:spPr/>
        <p:txBody>
          <a:bodyPr/>
          <a:lstStyle/>
          <a:p>
            <a:r>
              <a:rPr lang="en-US" dirty="0" smtClean="0"/>
              <a:t>Environmental scan</a:t>
            </a:r>
          </a:p>
          <a:p>
            <a:pPr lvl="1"/>
            <a:r>
              <a:rPr lang="en-US" dirty="0" smtClean="0"/>
              <a:t>specialized searches of Academic One File, Academic Search Complete, and Credo databases </a:t>
            </a:r>
          </a:p>
          <a:p>
            <a:pPr lvl="1"/>
            <a:r>
              <a:rPr lang="en-US" dirty="0" smtClean="0"/>
              <a:t>free word texts</a:t>
            </a:r>
          </a:p>
          <a:p>
            <a:pPr lvl="1"/>
            <a:r>
              <a:rPr lang="en-US" dirty="0" smtClean="0"/>
              <a:t>Interlibrary loan</a:t>
            </a:r>
          </a:p>
          <a:p>
            <a:r>
              <a:rPr lang="en-US" dirty="0" smtClean="0"/>
              <a:t>Internet search</a:t>
            </a:r>
          </a:p>
          <a:p>
            <a:r>
              <a:rPr lang="en-US" dirty="0" smtClean="0"/>
              <a:t>Informal conversations key stakeholders</a:t>
            </a:r>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9</a:t>
            </a:fld>
            <a:endParaRPr lang="en-US"/>
          </a:p>
        </p:txBody>
      </p:sp>
      <p:pic>
        <p:nvPicPr>
          <p:cNvPr id="17410" name="Picture 2"/>
          <p:cNvPicPr>
            <a:picLocks noChangeAspect="1" noChangeArrowheads="1"/>
          </p:cNvPicPr>
          <p:nvPr/>
        </p:nvPicPr>
        <p:blipFill>
          <a:blip r:embed="rId3" cstate="print"/>
          <a:srcRect/>
          <a:stretch>
            <a:fillRect/>
          </a:stretch>
        </p:blipFill>
        <p:spPr bwMode="auto">
          <a:xfrm>
            <a:off x="6643702" y="2910162"/>
            <a:ext cx="1804991" cy="1357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Selling a Product or Service</Template>
  <TotalTime>2172</TotalTime>
  <Words>2626</Words>
  <Application>Microsoft Office PowerPoint</Application>
  <PresentationFormat>On-screen Show (4:3)</PresentationFormat>
  <Paragraphs>208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Selling a Product or</vt:lpstr>
      <vt:lpstr>Slide 1</vt:lpstr>
      <vt:lpstr>Slide 2</vt:lpstr>
      <vt:lpstr>Outline</vt:lpstr>
      <vt:lpstr>Context of Our Work: LTC</vt:lpstr>
      <vt:lpstr>Resident Population of LTC</vt:lpstr>
      <vt:lpstr>Slide 6</vt:lpstr>
      <vt:lpstr>Slide 7</vt:lpstr>
      <vt:lpstr>Overview of our Study: Questions</vt:lpstr>
      <vt:lpstr>Method </vt:lpstr>
      <vt:lpstr>Limitations</vt:lpstr>
      <vt:lpstr>Findings</vt:lpstr>
      <vt:lpstr>Slide 12</vt:lpstr>
      <vt:lpstr>Slide 13</vt:lpstr>
      <vt:lpstr>Strategies to Address Identified Challenges </vt:lpstr>
      <vt:lpstr>Connectivity Specific Strategies</vt:lpstr>
      <vt:lpstr>Population Specific Strategies</vt:lpstr>
      <vt:lpstr>Implementation Specific Strategies</vt:lpstr>
      <vt:lpstr>Slide 18</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shirst</dc:creator>
  <cp:lastModifiedBy>Desktop Technology Program</cp:lastModifiedBy>
  <cp:revision>134</cp:revision>
  <dcterms:created xsi:type="dcterms:W3CDTF">2007-08-26T17:00:22Z</dcterms:created>
  <dcterms:modified xsi:type="dcterms:W3CDTF">2012-05-08T13:39:39Z</dcterms:modified>
</cp:coreProperties>
</file>