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0" r:id="rId3"/>
    <p:sldId id="286" r:id="rId4"/>
    <p:sldId id="257" r:id="rId5"/>
    <p:sldId id="293" r:id="rId6"/>
    <p:sldId id="279" r:id="rId7"/>
    <p:sldId id="278" r:id="rId8"/>
    <p:sldId id="287" r:id="rId9"/>
    <p:sldId id="291" r:id="rId10"/>
    <p:sldId id="264" r:id="rId11"/>
    <p:sldId id="265" r:id="rId12"/>
    <p:sldId id="267" r:id="rId13"/>
    <p:sldId id="268" r:id="rId14"/>
    <p:sldId id="288" r:id="rId15"/>
    <p:sldId id="272" r:id="rId16"/>
    <p:sldId id="269" r:id="rId17"/>
    <p:sldId id="266" r:id="rId18"/>
    <p:sldId id="276" r:id="rId19"/>
    <p:sldId id="277" r:id="rId20"/>
    <p:sldId id="295" r:id="rId21"/>
    <p:sldId id="289" r:id="rId22"/>
    <p:sldId id="273" r:id="rId23"/>
    <p:sldId id="274" r:id="rId24"/>
    <p:sldId id="275" r:id="rId25"/>
    <p:sldId id="283" r:id="rId26"/>
    <p:sldId id="290" r:id="rId27"/>
    <p:sldId id="282" r:id="rId28"/>
    <p:sldId id="294" r:id="rId29"/>
    <p:sldId id="296"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p:scale>
          <a:sx n="46" d="100"/>
          <a:sy n="46" d="100"/>
        </p:scale>
        <p:origin x="-1170" y="204"/>
      </p:cViewPr>
      <p:guideLst>
        <p:guide orient="horz" pos="2160"/>
        <p:guide pos="2880"/>
      </p:guideLst>
    </p:cSldViewPr>
  </p:slideViewPr>
  <p:notesTextViewPr>
    <p:cViewPr>
      <p:scale>
        <a:sx n="1" d="1"/>
        <a:sy n="1" d="1"/>
      </p:scale>
      <p:origin x="0" y="0"/>
    </p:cViewPr>
  </p:notesTextViewPr>
  <p:sorterViewPr>
    <p:cViewPr>
      <p:scale>
        <a:sx n="100" d="100"/>
        <a:sy n="100" d="100"/>
      </p:scale>
      <p:origin x="0" y="9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D13124-09E1-4554-A35D-4C69957A8C85}" type="datetimeFigureOut">
              <a:rPr lang="en-US" smtClean="0"/>
              <a:t>5/30/2012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7523CA-BCBF-4B0A-9BE1-3171F0A92993}" type="slidenum">
              <a:rPr lang="en-US" smtClean="0"/>
              <a:t>‹#›</a:t>
            </a:fld>
            <a:endParaRPr lang="en-US"/>
          </a:p>
        </p:txBody>
      </p:sp>
    </p:spTree>
    <p:extLst>
      <p:ext uri="{BB962C8B-B14F-4D97-AF65-F5344CB8AC3E}">
        <p14:creationId xmlns:p14="http://schemas.microsoft.com/office/powerpoint/2010/main" val="2474834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F2A82-C380-4701-BA5A-D1DAF1593FFC}" type="datetimeFigureOut">
              <a:rPr lang="en-US" smtClean="0"/>
              <a:t>5/30/2012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98D5F3-E19F-4458-913D-E58AA3409BD9}" type="slidenum">
              <a:rPr lang="en-US" smtClean="0"/>
              <a:t>‹#›</a:t>
            </a:fld>
            <a:endParaRPr lang="en-US"/>
          </a:p>
        </p:txBody>
      </p:sp>
    </p:spTree>
    <p:extLst>
      <p:ext uri="{BB962C8B-B14F-4D97-AF65-F5344CB8AC3E}">
        <p14:creationId xmlns:p14="http://schemas.microsoft.com/office/powerpoint/2010/main" val="284552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98D5F3-E19F-4458-913D-E58AA3409BD9}" type="slidenum">
              <a:rPr lang="en-US" smtClean="0"/>
              <a:t>4</a:t>
            </a:fld>
            <a:endParaRPr lang="en-US"/>
          </a:p>
        </p:txBody>
      </p:sp>
    </p:spTree>
    <p:extLst>
      <p:ext uri="{BB962C8B-B14F-4D97-AF65-F5344CB8AC3E}">
        <p14:creationId xmlns:p14="http://schemas.microsoft.com/office/powerpoint/2010/main" val="180438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Mason, Andrews and Upton (2010)</a:t>
            </a:r>
            <a:r>
              <a:rPr lang="en-US" baseline="0" dirty="0" smtClean="0"/>
              <a:t> note that several p</a:t>
            </a:r>
            <a:r>
              <a:rPr lang="en-US" dirty="0" smtClean="0"/>
              <a:t>sychological</a:t>
            </a:r>
            <a:r>
              <a:rPr lang="en-US" baseline="0" dirty="0" smtClean="0"/>
              <a:t> </a:t>
            </a:r>
            <a:r>
              <a:rPr lang="en-US" baseline="0" dirty="0" err="1" smtClean="0"/>
              <a:t>sequela</a:t>
            </a:r>
            <a:r>
              <a:rPr lang="en-US" baseline="0" dirty="0" smtClean="0"/>
              <a:t> have consistently been found after exposure to natural disasters. The most common is PTSD. The symptoms include trauma re-experiencing, emotional numbing and/or avoidance and exaggerated arousal.  They note that exposure alone does not explain the onset of PTSD as not everyone develops such symptoms.  They also state that research suggests the </a:t>
            </a:r>
            <a:r>
              <a:rPr lang="en-US" baseline="0" dirty="0" err="1" smtClean="0"/>
              <a:t>sequela</a:t>
            </a:r>
            <a:r>
              <a:rPr lang="en-US" baseline="0" dirty="0" smtClean="0"/>
              <a:t> are </a:t>
            </a:r>
            <a:r>
              <a:rPr lang="en-US" baseline="0" smtClean="0"/>
              <a:t>similar regardless of  </a:t>
            </a:r>
            <a:r>
              <a:rPr lang="en-US" baseline="0" dirty="0" smtClean="0"/>
              <a:t>type of disaster (e.g. flood, earthquake, fire)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498D5F3-E19F-4458-913D-E58AA3409BD9}" type="slidenum">
              <a:rPr lang="en-US" smtClean="0"/>
              <a:t>16</a:t>
            </a:fld>
            <a:endParaRPr lang="en-US"/>
          </a:p>
        </p:txBody>
      </p:sp>
    </p:spTree>
    <p:extLst>
      <p:ext uri="{BB962C8B-B14F-4D97-AF65-F5344CB8AC3E}">
        <p14:creationId xmlns:p14="http://schemas.microsoft.com/office/powerpoint/2010/main" val="2511949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1F2835-A5A7-487A-80D0-4695A16A4559}"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77258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F2835-A5A7-487A-80D0-4695A16A4559}"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364533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F2835-A5A7-487A-80D0-4695A16A4559}"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25793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1F2835-A5A7-487A-80D0-4695A16A4559}"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1712252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F2835-A5A7-487A-80D0-4695A16A4559}"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415073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1F2835-A5A7-487A-80D0-4695A16A4559}"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2335335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1F2835-A5A7-487A-80D0-4695A16A4559}" type="datetimeFigureOut">
              <a:rPr lang="en-US" smtClean="0"/>
              <a:t>5/30/2012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295830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1F2835-A5A7-487A-80D0-4695A16A4559}" type="datetimeFigureOut">
              <a:rPr lang="en-US" smtClean="0"/>
              <a:t>5/30/2012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114202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F2835-A5A7-487A-80D0-4695A16A4559}" type="datetimeFigureOut">
              <a:rPr lang="en-US" smtClean="0"/>
              <a:t>5/30/2012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1183311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F2835-A5A7-487A-80D0-4695A16A4559}"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255725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1F2835-A5A7-487A-80D0-4695A16A4559}"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BAFE92-D012-44E3-97DD-4887CA774407}" type="slidenum">
              <a:rPr lang="en-US" smtClean="0"/>
              <a:t>‹#›</a:t>
            </a:fld>
            <a:endParaRPr lang="en-US"/>
          </a:p>
        </p:txBody>
      </p:sp>
    </p:spTree>
    <p:extLst>
      <p:ext uri="{BB962C8B-B14F-4D97-AF65-F5344CB8AC3E}">
        <p14:creationId xmlns:p14="http://schemas.microsoft.com/office/powerpoint/2010/main" val="186299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F2835-A5A7-487A-80D0-4695A16A4559}" type="datetimeFigureOut">
              <a:rPr lang="en-US" smtClean="0"/>
              <a:t>5/30/2012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AFE92-D012-44E3-97DD-4887CA774407}" type="slidenum">
              <a:rPr lang="en-US" smtClean="0"/>
              <a:t>‹#›</a:t>
            </a:fld>
            <a:endParaRPr lang="en-US"/>
          </a:p>
        </p:txBody>
      </p:sp>
    </p:spTree>
    <p:extLst>
      <p:ext uri="{BB962C8B-B14F-4D97-AF65-F5344CB8AC3E}">
        <p14:creationId xmlns:p14="http://schemas.microsoft.com/office/powerpoint/2010/main" val="332418069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dementiaknowledgebroker.ca/emergency-management" TargetMode="External"/><Relationship Id="rId2" Type="http://schemas.openxmlformats.org/officeDocument/2006/relationships/hyperlink" Target="http://amhd.cbcs.usf.edu/docs/pfanh2ed.pdf" TargetMode="External"/><Relationship Id="rId1" Type="http://schemas.openxmlformats.org/officeDocument/2006/relationships/slideLayout" Target="../slideLayouts/slideLayout2.xml"/><Relationship Id="rId4" Type="http://schemas.openxmlformats.org/officeDocument/2006/relationships/hyperlink" Target="http://www.ptsd.va.gov/public/pages/effects_of_disasters_risk%20_and_resilience_factors.asp"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hyperlink" Target="http://www.hc-sc.gc.ca/sr-sr/pubs/hpr-rpms/bull/2009-emergency-urgence/index-eng.php"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029200"/>
          </a:xfrm>
        </p:spPr>
        <p:txBody>
          <a:bodyPr>
            <a:normAutofit fontScale="90000"/>
          </a:bodyPr>
          <a:lstStyle/>
          <a:p>
            <a:r>
              <a:rPr lang="en-US" dirty="0"/>
              <a:t> </a:t>
            </a:r>
            <a:br>
              <a:rPr lang="en-US" dirty="0"/>
            </a:br>
            <a:r>
              <a:rPr lang="en-US" dirty="0" smtClean="0"/>
              <a:t/>
            </a:r>
            <a:br>
              <a:rPr lang="en-US" dirty="0" smtClean="0"/>
            </a:br>
            <a:r>
              <a:rPr lang="en-US" sz="3100" dirty="0" smtClean="0"/>
              <a:t>PSYCHOLOGICAL </a:t>
            </a:r>
            <a:r>
              <a:rPr lang="en-US" sz="3100" dirty="0"/>
              <a:t>ISSUES FOR SENIORS DURING AND AFTER DISASTERS: THE IMPORTANCE OF TAKING GENDER AND OTHER MODERATING FACTORS INTO </a:t>
            </a:r>
            <a:r>
              <a:rPr lang="en-US" sz="3100" dirty="0" smtClean="0"/>
              <a:t>CONSIDERATION</a:t>
            </a:r>
            <a:br>
              <a:rPr lang="en-US" sz="3100" dirty="0" smtClean="0"/>
            </a:br>
            <a:r>
              <a:rPr lang="en-US" sz="3100" dirty="0"/>
              <a:t/>
            </a:r>
            <a:br>
              <a:rPr lang="en-US" sz="3100" dirty="0"/>
            </a:br>
            <a:r>
              <a:rPr lang="en-US" sz="3100" dirty="0" smtClean="0"/>
              <a:t>Gloria </a:t>
            </a:r>
            <a:r>
              <a:rPr lang="en-US" sz="3100" dirty="0" err="1" smtClean="0"/>
              <a:t>Gutman</a:t>
            </a:r>
            <a:r>
              <a:rPr lang="en-US" sz="3100" dirty="0" smtClean="0"/>
              <a:t>, PhD – Simon Fraser University Gerontology Research Centre,  Vancouver, Canada </a:t>
            </a:r>
            <a:br>
              <a:rPr lang="en-US" sz="3100" dirty="0" smtClean="0"/>
            </a:br>
            <a:r>
              <a:rPr lang="en-US" sz="3100" dirty="0"/>
              <a:t>&amp;</a:t>
            </a:r>
            <a:r>
              <a:rPr lang="en-US" sz="3100" dirty="0" smtClean="0"/>
              <a:t/>
            </a:r>
            <a:br>
              <a:rPr lang="en-US" sz="3100" dirty="0" smtClean="0"/>
            </a:br>
            <a:r>
              <a:rPr lang="en-US" sz="3100" dirty="0" smtClean="0"/>
              <a:t>  </a:t>
            </a:r>
            <a:r>
              <a:rPr lang="en-US" sz="3100" dirty="0"/>
              <a:t>Maggie </a:t>
            </a:r>
            <a:r>
              <a:rPr lang="en-US" sz="3100" dirty="0" smtClean="0"/>
              <a:t>Gibson, PhD, </a:t>
            </a:r>
            <a:r>
              <a:rPr lang="en-US" sz="3100" dirty="0" err="1" smtClean="0"/>
              <a:t>C.Psych</a:t>
            </a:r>
            <a:r>
              <a:rPr lang="en-US" sz="3100" dirty="0" smtClean="0"/>
              <a:t>- Veterans Care Program, St. Joseph’s Health Care, London, ON, Canada</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371600" y="4953000"/>
            <a:ext cx="6400800" cy="1447800"/>
          </a:xfrm>
        </p:spPr>
        <p:txBody>
          <a:bodyPr>
            <a:normAutofit fontScale="55000" lnSpcReduction="20000"/>
          </a:bodyPr>
          <a:lstStyle/>
          <a:p>
            <a:endParaRPr lang="en-US" dirty="0" smtClean="0"/>
          </a:p>
          <a:p>
            <a:endParaRPr lang="en-US" dirty="0"/>
          </a:p>
          <a:p>
            <a:r>
              <a:rPr lang="en-US" sz="4200" dirty="0" smtClean="0"/>
              <a:t>IFA 11</a:t>
            </a:r>
            <a:r>
              <a:rPr lang="en-US" sz="4200" baseline="30000" dirty="0" smtClean="0"/>
              <a:t>th</a:t>
            </a:r>
            <a:r>
              <a:rPr lang="en-US" sz="4200" dirty="0" smtClean="0"/>
              <a:t> World Conference, Prague, Czech Republic, May 28-June 1, 2012</a:t>
            </a:r>
            <a:r>
              <a:rPr lang="en-US" dirty="0" smtClean="0"/>
              <a:t/>
            </a:r>
            <a:br>
              <a:rPr lang="en-US" dirty="0" smtClean="0"/>
            </a:br>
            <a:endParaRPr lang="en-US" dirty="0"/>
          </a:p>
        </p:txBody>
      </p:sp>
    </p:spTree>
    <p:extLst>
      <p:ext uri="{BB962C8B-B14F-4D97-AF65-F5344CB8AC3E}">
        <p14:creationId xmlns:p14="http://schemas.microsoft.com/office/powerpoint/2010/main" val="2856214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a:t>Recognizing Older People as a Vulnerable Population: History</a:t>
            </a:r>
          </a:p>
        </p:txBody>
      </p:sp>
      <p:sp>
        <p:nvSpPr>
          <p:cNvPr id="11" name="Content Placeholder 10"/>
          <p:cNvSpPr>
            <a:spLocks noGrp="1"/>
          </p:cNvSpPr>
          <p:nvPr>
            <p:ph sz="half" idx="2"/>
          </p:nvPr>
        </p:nvSpPr>
        <p:spPr/>
        <p:txBody>
          <a:bodyPr/>
          <a:lstStyle/>
          <a:p>
            <a:endParaRPr lang="en-US" dirty="0" smtClean="0"/>
          </a:p>
          <a:p>
            <a:endParaRPr lang="en-US" dirty="0"/>
          </a:p>
          <a:p>
            <a:r>
              <a:rPr lang="en-US" dirty="0" smtClean="0"/>
              <a:t>Presidential </a:t>
            </a:r>
            <a:r>
              <a:rPr lang="en-US" dirty="0"/>
              <a:t>Symposium </a:t>
            </a:r>
            <a:r>
              <a:rPr lang="en-US" dirty="0" smtClean="0"/>
              <a:t>“</a:t>
            </a:r>
            <a:r>
              <a:rPr lang="en-US" dirty="0"/>
              <a:t>Tsunami and Older Persons” at IAGG  World </a:t>
            </a:r>
            <a:r>
              <a:rPr lang="en-US" dirty="0" smtClean="0"/>
              <a:t>Congress, July 2005</a:t>
            </a:r>
            <a:endParaRPr lang="en-US" dirty="0"/>
          </a:p>
          <a:p>
            <a:pPr marL="0" indent="0">
              <a:buNone/>
            </a:pPr>
            <a:r>
              <a:rPr lang="en-US" dirty="0" smtClean="0"/>
              <a:t>   </a:t>
            </a:r>
            <a:endParaRPr lang="en-US" dirty="0"/>
          </a:p>
        </p:txBody>
      </p:sp>
      <p:pic>
        <p:nvPicPr>
          <p:cNvPr id="5" name="Content Placeholder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96391" y="1600200"/>
            <a:ext cx="3960217" cy="4525963"/>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44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Hurricane Katrina – August 2005</a:t>
            </a:r>
            <a:endParaRPr lang="en-US" dirty="0"/>
          </a:p>
        </p:txBody>
      </p:sp>
      <p:pic>
        <p:nvPicPr>
          <p:cNvPr id="4" name="Content Placeholder 3" descr="GM01DEC2005katrin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393820" cy="572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89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Age as a Predictor of Mortality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a:t>
            </a:r>
            <a:r>
              <a:rPr lang="en-US" dirty="0"/>
              <a:t>Age has emerged as a central theme in  post-Katrina death analyses. Victims tended to be older, unable or unwilling to travel and, in many cases, suffering from medical problems that increased the risk they would drown or succumb to heat exhaustion, experts said”</a:t>
            </a:r>
          </a:p>
          <a:p>
            <a:pPr>
              <a:buNone/>
            </a:pPr>
            <a:r>
              <a:rPr lang="en-US" dirty="0"/>
              <a:t>	</a:t>
            </a:r>
          </a:p>
        </p:txBody>
      </p:sp>
    </p:spTree>
    <p:extLst>
      <p:ext uri="{BB962C8B-B14F-4D97-AF65-F5344CB8AC3E}">
        <p14:creationId xmlns:p14="http://schemas.microsoft.com/office/powerpoint/2010/main" val="144984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1800" b="1" dirty="0"/>
              <a:t>Age of 853 deceased Katrina Victims</a:t>
            </a:r>
            <a:br>
              <a:rPr lang="en-US" sz="1800" b="1" dirty="0"/>
            </a:br>
            <a:r>
              <a:rPr lang="en-US" sz="1800" dirty="0"/>
              <a:t> (Source: Family Assistance Center,  April, 2006)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9620602"/>
              </p:ext>
            </p:extLst>
          </p:nvPr>
        </p:nvGraphicFramePr>
        <p:xfrm>
          <a:off x="457200" y="762000"/>
          <a:ext cx="8229600" cy="5943597"/>
        </p:xfrm>
        <a:graphic>
          <a:graphicData uri="http://schemas.openxmlformats.org/drawingml/2006/table">
            <a:tbl>
              <a:tblPr firstRow="1" bandRow="1">
                <a:tableStyleId>{5C22544A-7EE6-4342-B048-85BDC9FD1C3A}</a:tableStyleId>
              </a:tblPr>
              <a:tblGrid>
                <a:gridCol w="4038600"/>
                <a:gridCol w="4191000"/>
              </a:tblGrid>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0-5</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1</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6-10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1</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11-15</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5</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16-20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5</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21-30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13</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31-40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26</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41-50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75</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51-60</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119</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61-75</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196</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75+</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cs typeface="Arial" charset="0"/>
                        </a:rPr>
                        <a:t>388</a:t>
                      </a:r>
                    </a:p>
                  </a:txBody>
                  <a:tcPr marT="45711" marB="45711" horzOverflow="overflow"/>
                </a:tc>
              </a:tr>
              <a:tr h="5403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Unknown</a:t>
                      </a:r>
                    </a:p>
                  </a:txBody>
                  <a:tcPr marT="45711" marB="45711"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1"/>
                          </a:solidFill>
                          <a:effectLst/>
                          <a:latin typeface="Arial" charset="0"/>
                          <a:cs typeface="Arial" charset="0"/>
                        </a:rPr>
                        <a:t>24</a:t>
                      </a:r>
                    </a:p>
                  </a:txBody>
                  <a:tcPr marT="45711" marB="45711" horzOverflow="overflow"/>
                </a:tc>
              </a:tr>
            </a:tbl>
          </a:graphicData>
        </a:graphic>
      </p:graphicFrame>
    </p:spTree>
    <p:extLst>
      <p:ext uri="{BB962C8B-B14F-4D97-AF65-F5344CB8AC3E}">
        <p14:creationId xmlns:p14="http://schemas.microsoft.com/office/powerpoint/2010/main" val="391845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5029200"/>
          </a:xfrm>
        </p:spPr>
        <p:txBody>
          <a:bodyPr>
            <a:normAutofit/>
          </a:bodyPr>
          <a:lstStyle/>
          <a:p>
            <a:r>
              <a:rPr lang="en-US" dirty="0" smtClean="0"/>
              <a:t>3. Vulnerability Factors: </a:t>
            </a:r>
            <a:br>
              <a:rPr lang="en-US" dirty="0" smtClean="0"/>
            </a:br>
            <a:r>
              <a:rPr lang="en-US" dirty="0" smtClean="0"/>
              <a:t>Beyond Age</a:t>
            </a:r>
            <a:br>
              <a:rPr lang="en-US" dirty="0" smtClean="0"/>
            </a:br>
            <a:r>
              <a:rPr lang="en-US" dirty="0"/>
              <a:t/>
            </a:r>
            <a:br>
              <a:rPr lang="en-US" dirty="0"/>
            </a:br>
            <a:endParaRPr lang="en-US" sz="3600" dirty="0"/>
          </a:p>
        </p:txBody>
      </p:sp>
    </p:spTree>
    <p:extLst>
      <p:ext uri="{BB962C8B-B14F-4D97-AF65-F5344CB8AC3E}">
        <p14:creationId xmlns:p14="http://schemas.microsoft.com/office/powerpoint/2010/main" val="126334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recently</a:t>
            </a:r>
            <a:endParaRPr lang="en-US" dirty="0"/>
          </a:p>
        </p:txBody>
      </p:sp>
      <p:sp>
        <p:nvSpPr>
          <p:cNvPr id="5" name="Content Placeholder 4"/>
          <p:cNvSpPr>
            <a:spLocks noGrp="1"/>
          </p:cNvSpPr>
          <p:nvPr>
            <p:ph idx="1"/>
          </p:nvPr>
        </p:nvSpPr>
        <p:spPr/>
        <p:txBody>
          <a:bodyPr>
            <a:normAutofit/>
          </a:bodyPr>
          <a:lstStyle/>
          <a:p>
            <a:r>
              <a:rPr lang="en-US" dirty="0" smtClean="0"/>
              <a:t>Disaster management has shifted from emergency response only to disaster risk reduction </a:t>
            </a:r>
            <a:r>
              <a:rPr lang="en-US" sz="1800" dirty="0" smtClean="0"/>
              <a:t> (APEC-GFPN, 2008</a:t>
            </a:r>
            <a:r>
              <a:rPr lang="en-US" sz="1800" dirty="0"/>
              <a:t>)  </a:t>
            </a:r>
            <a:endParaRPr lang="en-US" sz="1800" dirty="0" smtClean="0"/>
          </a:p>
          <a:p>
            <a:r>
              <a:rPr lang="en-US" dirty="0" smtClean="0"/>
              <a:t>There </a:t>
            </a:r>
            <a:r>
              <a:rPr lang="en-US" dirty="0"/>
              <a:t>has been growing awareness of the relationship among disaster vulnerability, gender, age,  socio-economic status and other personal and environmental variables</a:t>
            </a:r>
          </a:p>
          <a:p>
            <a:endParaRPr lang="en-US" sz="1800" dirty="0" smtClean="0"/>
          </a:p>
          <a:p>
            <a:endParaRPr lang="en-US" sz="1800" dirty="0"/>
          </a:p>
        </p:txBody>
      </p:sp>
    </p:spTree>
    <p:extLst>
      <p:ext uri="{BB962C8B-B14F-4D97-AF65-F5344CB8AC3E}">
        <p14:creationId xmlns:p14="http://schemas.microsoft.com/office/powerpoint/2010/main" val="327609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lgn="l"/>
            <a:r>
              <a:rPr lang="en-US" sz="2700" dirty="0" smtClean="0"/>
              <a:t/>
            </a:r>
            <a:br>
              <a:rPr lang="en-US" sz="2700" dirty="0" smtClean="0"/>
            </a:br>
            <a:r>
              <a:rPr lang="en-US" sz="2700" dirty="0"/>
              <a:t/>
            </a:r>
            <a:br>
              <a:rPr lang="en-US" sz="2700" dirty="0"/>
            </a:br>
            <a:r>
              <a:rPr lang="en-US" sz="2700" dirty="0" smtClean="0"/>
              <a:t>Since Katrina, there has been growing recognition that there  are special issues for seniors not covered in “all hazards” and “one size fits all” approaches  and that there </a:t>
            </a:r>
            <a:r>
              <a:rPr lang="en-US" sz="2700" dirty="0"/>
              <a:t>are </a:t>
            </a:r>
            <a:r>
              <a:rPr lang="en-US" sz="2700" dirty="0" smtClean="0"/>
              <a:t>vulnerable </a:t>
            </a:r>
            <a:r>
              <a:rPr lang="en-US" sz="2700" dirty="0"/>
              <a:t>subgroups </a:t>
            </a:r>
            <a:r>
              <a:rPr lang="en-US" sz="2700" b="1" dirty="0" smtClean="0">
                <a:solidFill>
                  <a:srgbClr val="FFFF00"/>
                </a:solidFill>
              </a:rPr>
              <a:t>within the  </a:t>
            </a:r>
            <a:r>
              <a:rPr lang="en-US" sz="2700" b="1" dirty="0" smtClean="0">
                <a:solidFill>
                  <a:srgbClr val="FFFF00"/>
                </a:solidFill>
              </a:rPr>
              <a:t>65</a:t>
            </a:r>
            <a:r>
              <a:rPr lang="en-US" sz="2700" b="1" dirty="0">
                <a:solidFill>
                  <a:srgbClr val="FFFF00"/>
                </a:solidFill>
              </a:rPr>
              <a:t>+ </a:t>
            </a:r>
            <a:r>
              <a:rPr lang="en-US" sz="2700" b="1" dirty="0" smtClean="0">
                <a:solidFill>
                  <a:srgbClr val="FFFF00"/>
                </a:solidFill>
              </a:rPr>
              <a:t>age group</a:t>
            </a:r>
            <a:r>
              <a:rPr lang="en-US" sz="2700" dirty="0" smtClean="0"/>
              <a:t/>
            </a:r>
            <a:br>
              <a:rPr lang="en-US" sz="2700" dirty="0" smtClean="0"/>
            </a:br>
            <a:r>
              <a:rPr lang="en-US" sz="2700" b="1" dirty="0" smtClean="0"/>
              <a:t/>
            </a:r>
            <a:br>
              <a:rPr lang="en-US" sz="2700" b="1" dirty="0" smtClean="0"/>
            </a:br>
            <a:endParaRPr lang="en-US" b="1" dirty="0"/>
          </a:p>
        </p:txBody>
      </p:sp>
      <p:sp>
        <p:nvSpPr>
          <p:cNvPr id="3" name="Content Placeholder 2"/>
          <p:cNvSpPr>
            <a:spLocks noGrp="1"/>
          </p:cNvSpPr>
          <p:nvPr>
            <p:ph sz="half" idx="1"/>
          </p:nvPr>
        </p:nvSpPr>
        <p:spPr>
          <a:xfrm>
            <a:off x="457200" y="1981200"/>
            <a:ext cx="4038600" cy="4144963"/>
          </a:xfrm>
        </p:spPr>
        <p:txBody>
          <a:bodyPr>
            <a:normAutofit lnSpcReduction="10000"/>
          </a:bodyPr>
          <a:lstStyle/>
          <a:p>
            <a:pPr marL="0" indent="0">
              <a:buNone/>
            </a:pPr>
            <a:r>
              <a:rPr lang="en-US" dirty="0" smtClean="0"/>
              <a:t> </a:t>
            </a:r>
            <a:endParaRPr lang="en-US" dirty="0" smtClean="0"/>
          </a:p>
          <a:p>
            <a:pPr marL="0" indent="0">
              <a:buNone/>
            </a:pPr>
            <a:endParaRPr lang="en-US" dirty="0" smtClean="0"/>
          </a:p>
          <a:p>
            <a:r>
              <a:rPr lang="en-US" dirty="0" smtClean="0"/>
              <a:t>Morbidity </a:t>
            </a:r>
          </a:p>
          <a:p>
            <a:pPr lvl="1"/>
            <a:r>
              <a:rPr lang="en-US" dirty="0" smtClean="0"/>
              <a:t>Physical health</a:t>
            </a:r>
          </a:p>
          <a:p>
            <a:pPr lvl="1"/>
            <a:r>
              <a:rPr lang="en-US" dirty="0" smtClean="0"/>
              <a:t>Psychological </a:t>
            </a:r>
          </a:p>
          <a:p>
            <a:pPr lvl="2"/>
            <a:r>
              <a:rPr lang="en-US" dirty="0" smtClean="0"/>
              <a:t>PTSD </a:t>
            </a:r>
          </a:p>
          <a:p>
            <a:pPr lvl="2"/>
            <a:r>
              <a:rPr lang="en-US" dirty="0" smtClean="0"/>
              <a:t>depression</a:t>
            </a:r>
          </a:p>
          <a:p>
            <a:pPr lvl="2"/>
            <a:r>
              <a:rPr lang="en-US" dirty="0" smtClean="0"/>
              <a:t>anxiety</a:t>
            </a:r>
          </a:p>
          <a:p>
            <a:pPr marL="0" indent="0">
              <a:buNone/>
            </a:pPr>
            <a:endParaRPr lang="en-US" dirty="0"/>
          </a:p>
        </p:txBody>
      </p:sp>
      <p:sp>
        <p:nvSpPr>
          <p:cNvPr id="4" name="Content Placeholder 3"/>
          <p:cNvSpPr>
            <a:spLocks noGrp="1"/>
          </p:cNvSpPr>
          <p:nvPr>
            <p:ph sz="half" idx="2"/>
          </p:nvPr>
        </p:nvSpPr>
        <p:spPr>
          <a:xfrm>
            <a:off x="4648200" y="1447800"/>
            <a:ext cx="4038600" cy="4678363"/>
          </a:xfrm>
        </p:spPr>
        <p:txBody>
          <a:bodyPr>
            <a:normAutofit lnSpcReduction="10000"/>
          </a:bodyPr>
          <a:lstStyle/>
          <a:p>
            <a:pPr marL="0" indent="0">
              <a:buNone/>
            </a:pPr>
            <a:endParaRPr lang="en-US" dirty="0" smtClean="0"/>
          </a:p>
          <a:p>
            <a:pPr marL="0" indent="0">
              <a:buNone/>
            </a:pPr>
            <a:r>
              <a:rPr lang="en-US" dirty="0" smtClean="0"/>
              <a:t>Vulnerable </a:t>
            </a:r>
            <a:r>
              <a:rPr lang="en-US" dirty="0" smtClean="0"/>
              <a:t>Groups include</a:t>
            </a:r>
          </a:p>
          <a:p>
            <a:r>
              <a:rPr lang="en-US" dirty="0" smtClean="0"/>
              <a:t>Socially isolated</a:t>
            </a:r>
          </a:p>
          <a:p>
            <a:r>
              <a:rPr lang="en-US" dirty="0" smtClean="0"/>
              <a:t>Frail</a:t>
            </a:r>
          </a:p>
          <a:p>
            <a:r>
              <a:rPr lang="en-US" dirty="0" smtClean="0"/>
              <a:t>Chronically ill</a:t>
            </a:r>
          </a:p>
          <a:p>
            <a:r>
              <a:rPr lang="en-US" dirty="0" smtClean="0"/>
              <a:t>Cognitively impaired</a:t>
            </a:r>
          </a:p>
          <a:p>
            <a:r>
              <a:rPr lang="en-US" dirty="0" smtClean="0"/>
              <a:t>Persons who have a history of exposure to extreme or prolonged traumatic stressors</a:t>
            </a:r>
            <a:endParaRPr lang="en-US" dirty="0"/>
          </a:p>
          <a:p>
            <a:pPr marL="0" indent="0">
              <a:buNone/>
            </a:pPr>
            <a:endParaRPr lang="en-US" dirty="0"/>
          </a:p>
        </p:txBody>
      </p:sp>
    </p:spTree>
    <p:extLst>
      <p:ext uri="{BB962C8B-B14F-4D97-AF65-F5344CB8AC3E}">
        <p14:creationId xmlns:p14="http://schemas.microsoft.com/office/powerpoint/2010/main" val="3725690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95400"/>
          </a:xfrm>
        </p:spPr>
        <p:txBody>
          <a:bodyPr>
            <a:normAutofit/>
          </a:bodyPr>
          <a:lstStyle/>
          <a:p>
            <a:r>
              <a:rPr lang="en-US" sz="2700" b="1" dirty="0"/>
              <a:t>Race &amp; Sex of 853 Katrina decedents</a:t>
            </a:r>
            <a:r>
              <a:rPr lang="en-US" sz="2700" dirty="0"/>
              <a:t/>
            </a:r>
            <a:br>
              <a:rPr lang="en-US" sz="2700" dirty="0"/>
            </a:br>
            <a:r>
              <a:rPr lang="en-US" sz="2700" dirty="0"/>
              <a:t>(Source: Family Assistance Center, April 2006)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4864766"/>
              </p:ext>
            </p:extLst>
          </p:nvPr>
        </p:nvGraphicFramePr>
        <p:xfrm>
          <a:off x="533400" y="1127681"/>
          <a:ext cx="8229600" cy="5730319"/>
        </p:xfrm>
        <a:graphic>
          <a:graphicData uri="http://schemas.openxmlformats.org/drawingml/2006/table">
            <a:tbl>
              <a:tblPr firstRow="1" bandRow="1">
                <a:tableStyleId>{5C22544A-7EE6-4342-B048-85BDC9FD1C3A}</a:tableStyleId>
              </a:tblPr>
              <a:tblGrid>
                <a:gridCol w="2057400"/>
                <a:gridCol w="1981200"/>
                <a:gridCol w="2133600"/>
                <a:gridCol w="2057400"/>
              </a:tblGrid>
              <a:tr h="54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2">
                              <a:lumMod val="75000"/>
                            </a:schemeClr>
                          </a:solidFill>
                          <a:effectLst/>
                          <a:latin typeface="Arial" charset="0"/>
                          <a:cs typeface="Arial" charset="0"/>
                        </a:rPr>
                        <a:t>Race</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2">
                              <a:lumMod val="75000"/>
                            </a:schemeClr>
                          </a:solidFill>
                          <a:effectLst/>
                          <a:latin typeface="Arial" charset="0"/>
                          <a:cs typeface="Arial" charset="0"/>
                        </a:rPr>
                        <a:t>Sex</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r>
              <a:tr h="997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African-American</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451 (53%)</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Male</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432 (53%)</a:t>
                      </a:r>
                    </a:p>
                  </a:txBody>
                  <a:tcPr marT="45725" marB="45725" horzOverflow="overflow"/>
                </a:tc>
              </a:tr>
              <a:tr h="54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Caucasian</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334 (39%)</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Female</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421 (47%)</a:t>
                      </a:r>
                    </a:p>
                  </a:txBody>
                  <a:tcPr marT="45725" marB="45725" horzOverflow="overflow"/>
                </a:tc>
              </a:tr>
              <a:tr h="54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Hispanic</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18 (2%)</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r>
              <a:tr h="997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Asian Pacific</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6 (&lt;1%)</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r>
              <a:tr h="997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Native American</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4 (&lt;1%)</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r>
              <a:tr h="54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Other</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2">
                              <a:lumMod val="75000"/>
                            </a:schemeClr>
                          </a:solidFill>
                          <a:effectLst/>
                          <a:latin typeface="Arial" charset="0"/>
                          <a:cs typeface="Arial" charset="0"/>
                        </a:rPr>
                        <a:t>5 (&lt;1%)</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2">
                            <a:lumMod val="75000"/>
                          </a:schemeClr>
                        </a:solidFill>
                        <a:effectLst/>
                        <a:latin typeface="Arial" charset="0"/>
                        <a:cs typeface="Arial" charset="0"/>
                      </a:endParaRPr>
                    </a:p>
                  </a:txBody>
                  <a:tcPr marT="45725" marB="45725" horzOverflow="overflow"/>
                </a:tc>
              </a:tr>
              <a:tr h="5472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Unknown</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bg2">
                              <a:lumMod val="75000"/>
                            </a:schemeClr>
                          </a:solidFill>
                          <a:effectLst/>
                          <a:latin typeface="Arial" charset="0"/>
                          <a:cs typeface="Arial" charset="0"/>
                        </a:rPr>
                        <a:t>35 (5%)</a:t>
                      </a: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2">
                            <a:lumMod val="75000"/>
                          </a:schemeClr>
                        </a:solidFill>
                        <a:effectLst/>
                        <a:latin typeface="Arial" charset="0"/>
                        <a:cs typeface="Arial" charset="0"/>
                      </a:endParaRPr>
                    </a:p>
                  </a:txBody>
                  <a:tcPr marT="45725" marB="45725" horzOverflow="overflow"/>
                </a:tc>
              </a:tr>
            </a:tbl>
          </a:graphicData>
        </a:graphic>
      </p:graphicFrame>
    </p:spTree>
    <p:extLst>
      <p:ext uri="{BB962C8B-B14F-4D97-AF65-F5344CB8AC3E}">
        <p14:creationId xmlns:p14="http://schemas.microsoft.com/office/powerpoint/2010/main" val="285948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Gender Issues in Phases of Disaster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Pre-disaster</a:t>
            </a:r>
          </a:p>
          <a:p>
            <a:pPr lvl="1"/>
            <a:r>
              <a:rPr lang="en-US" dirty="0"/>
              <a:t>Minimal involvement of women in </a:t>
            </a:r>
            <a:r>
              <a:rPr lang="en-US" dirty="0" smtClean="0"/>
              <a:t>planning &amp; decision-making</a:t>
            </a:r>
            <a:endParaRPr lang="en-US" dirty="0"/>
          </a:p>
          <a:p>
            <a:pPr lvl="1"/>
            <a:r>
              <a:rPr lang="en-US" dirty="0"/>
              <a:t>Lack of appreciation of need for gender training of first </a:t>
            </a:r>
            <a:r>
              <a:rPr lang="en-US" dirty="0" smtClean="0"/>
              <a:t>responders</a:t>
            </a:r>
          </a:p>
          <a:p>
            <a:r>
              <a:rPr lang="en-US" dirty="0" smtClean="0"/>
              <a:t>During disaster</a:t>
            </a:r>
          </a:p>
          <a:p>
            <a:pPr lvl="1"/>
            <a:r>
              <a:rPr lang="en-US" dirty="0" smtClean="0"/>
              <a:t>Women’s health, hygiene &amp; security needs not addressed</a:t>
            </a:r>
          </a:p>
        </p:txBody>
      </p:sp>
      <p:sp>
        <p:nvSpPr>
          <p:cNvPr id="4" name="Content Placeholder 3"/>
          <p:cNvSpPr>
            <a:spLocks noGrp="1"/>
          </p:cNvSpPr>
          <p:nvPr>
            <p:ph sz="half" idx="2"/>
          </p:nvPr>
        </p:nvSpPr>
        <p:spPr/>
        <p:txBody>
          <a:bodyPr>
            <a:normAutofit lnSpcReduction="10000"/>
          </a:bodyPr>
          <a:lstStyle/>
          <a:p>
            <a:r>
              <a:rPr lang="en-US" dirty="0" smtClean="0"/>
              <a:t>Post-disaster</a:t>
            </a:r>
          </a:p>
          <a:p>
            <a:pPr lvl="1"/>
            <a:r>
              <a:rPr lang="en-US" dirty="0"/>
              <a:t>L</a:t>
            </a:r>
            <a:r>
              <a:rPr lang="en-US" dirty="0" smtClean="0"/>
              <a:t>ack of access to livelihood/employment, financial resources &amp; social services</a:t>
            </a:r>
          </a:p>
          <a:p>
            <a:pPr marL="457200" lvl="1" indent="0">
              <a:buNone/>
            </a:pPr>
            <a:endParaRPr lang="en-US" dirty="0" smtClean="0"/>
          </a:p>
          <a:p>
            <a:pPr lvl="1"/>
            <a:endParaRPr lang="en-US" dirty="0" smtClean="0"/>
          </a:p>
          <a:p>
            <a:pPr lvl="1"/>
            <a:endParaRPr lang="en-US" dirty="0"/>
          </a:p>
          <a:p>
            <a:pPr marL="457200" lvl="1" indent="0">
              <a:buNone/>
            </a:pPr>
            <a:r>
              <a:rPr lang="en-US" dirty="0" smtClean="0"/>
              <a:t>Source: APEC-GFPN (2008)</a:t>
            </a:r>
          </a:p>
          <a:p>
            <a:pPr lvl="1"/>
            <a:endParaRPr lang="en-US" dirty="0"/>
          </a:p>
        </p:txBody>
      </p:sp>
    </p:spTree>
    <p:extLst>
      <p:ext uri="{BB962C8B-B14F-4D97-AF65-F5344CB8AC3E}">
        <p14:creationId xmlns:p14="http://schemas.microsoft.com/office/powerpoint/2010/main" val="2722044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sz="3200" dirty="0"/>
              <a:t>Challenges </a:t>
            </a:r>
            <a:r>
              <a:rPr lang="en-US" sz="3200" dirty="0" smtClean="0"/>
              <a:t>in responding </a:t>
            </a:r>
            <a:r>
              <a:rPr lang="en-US" sz="3200" dirty="0"/>
              <a:t>to the unique psycho-social needs of older women and </a:t>
            </a:r>
            <a:r>
              <a:rPr lang="en-US" sz="3200" dirty="0" smtClean="0"/>
              <a:t>men in disaster management</a:t>
            </a:r>
            <a:endParaRPr lang="en-US" sz="3200" dirty="0"/>
          </a:p>
        </p:txBody>
      </p:sp>
      <p:sp>
        <p:nvSpPr>
          <p:cNvPr id="3" name="Content Placeholder 2"/>
          <p:cNvSpPr>
            <a:spLocks noGrp="1"/>
          </p:cNvSpPr>
          <p:nvPr>
            <p:ph sz="half" idx="1"/>
          </p:nvPr>
        </p:nvSpPr>
        <p:spPr>
          <a:xfrm>
            <a:off x="457200" y="1905000"/>
            <a:ext cx="8153400" cy="4525963"/>
          </a:xfrm>
        </p:spPr>
        <p:txBody>
          <a:bodyPr>
            <a:normAutofit/>
          </a:bodyPr>
          <a:lstStyle/>
          <a:p>
            <a:pPr marL="457200" lvl="1" indent="-457200">
              <a:buFont typeface="Arial" pitchFamily="34" charset="0"/>
              <a:buChar char="•"/>
            </a:pPr>
            <a:r>
              <a:rPr lang="en-US" sz="2600" dirty="0" smtClean="0"/>
              <a:t>Lack </a:t>
            </a:r>
            <a:r>
              <a:rPr lang="en-US" sz="2600" dirty="0"/>
              <a:t>of </a:t>
            </a:r>
            <a:r>
              <a:rPr lang="en-US" sz="2600" dirty="0" smtClean="0"/>
              <a:t>knowledge</a:t>
            </a:r>
          </a:p>
          <a:p>
            <a:pPr marL="457200" lvl="1" indent="-457200">
              <a:buFont typeface="Arial" pitchFamily="34" charset="0"/>
              <a:buChar char="•"/>
            </a:pPr>
            <a:r>
              <a:rPr lang="en-US" sz="2600" dirty="0" smtClean="0"/>
              <a:t>Lack of links </a:t>
            </a:r>
            <a:r>
              <a:rPr lang="en-US" sz="2600" dirty="0"/>
              <a:t>between policies on gender mainstreaming and </a:t>
            </a:r>
            <a:r>
              <a:rPr lang="en-US" sz="2600" dirty="0" smtClean="0"/>
              <a:t>disaster management</a:t>
            </a:r>
          </a:p>
          <a:p>
            <a:pPr marL="457200" lvl="1" indent="0">
              <a:buNone/>
            </a:pPr>
            <a:r>
              <a:rPr lang="en-US" sz="1800" dirty="0" smtClean="0"/>
              <a:t>Source</a:t>
            </a:r>
            <a:r>
              <a:rPr lang="en-US" sz="1800" dirty="0"/>
              <a:t>: APEC-GFPN (</a:t>
            </a:r>
            <a:r>
              <a:rPr lang="en-US" sz="1800" dirty="0" smtClean="0"/>
              <a:t>2008)</a:t>
            </a:r>
          </a:p>
          <a:p>
            <a:pPr marL="457200" lvl="1" indent="0">
              <a:buNone/>
            </a:pPr>
            <a:endParaRPr lang="en-US" sz="1800" dirty="0" smtClean="0"/>
          </a:p>
          <a:p>
            <a:r>
              <a:rPr lang="en-US" sz="2600" dirty="0"/>
              <a:t>“Biological and physiological differences between the sexes are unlikely to explain the gender differences in mortality rates…what is likely to matter most is everyday socio-economic status of women” </a:t>
            </a:r>
          </a:p>
          <a:p>
            <a:pPr marL="400050" lvl="1" indent="0">
              <a:buNone/>
            </a:pPr>
            <a:r>
              <a:rPr lang="en-US" sz="1600" dirty="0"/>
              <a:t>Source: </a:t>
            </a:r>
            <a:r>
              <a:rPr lang="en-US" sz="1600" dirty="0" err="1"/>
              <a:t>Neumayer</a:t>
            </a:r>
            <a:r>
              <a:rPr lang="en-US" sz="1600" dirty="0"/>
              <a:t> &amp; </a:t>
            </a:r>
            <a:r>
              <a:rPr lang="en-US" sz="1600" dirty="0" err="1"/>
              <a:t>Plumpert</a:t>
            </a:r>
            <a:r>
              <a:rPr lang="en-US" sz="1600" dirty="0"/>
              <a:t>, 2007</a:t>
            </a:r>
          </a:p>
          <a:p>
            <a:endParaRPr lang="en-US" dirty="0"/>
          </a:p>
          <a:p>
            <a:pPr marL="457200" lvl="1" indent="0">
              <a:buNone/>
            </a:pPr>
            <a:endParaRPr lang="en-US" dirty="0"/>
          </a:p>
        </p:txBody>
      </p:sp>
    </p:spTree>
    <p:extLst>
      <p:ext uri="{BB962C8B-B14F-4D97-AF65-F5344CB8AC3E}">
        <p14:creationId xmlns:p14="http://schemas.microsoft.com/office/powerpoint/2010/main" val="296568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Presentation</a:t>
            </a:r>
            <a:endParaRPr lang="en-US" dirty="0"/>
          </a:p>
        </p:txBody>
      </p:sp>
      <p:sp>
        <p:nvSpPr>
          <p:cNvPr id="3" name="Content Placeholder 2"/>
          <p:cNvSpPr>
            <a:spLocks noGrp="1"/>
          </p:cNvSpPr>
          <p:nvPr>
            <p:ph idx="1"/>
          </p:nvPr>
        </p:nvSpPr>
        <p:spPr/>
        <p:txBody>
          <a:bodyPr>
            <a:normAutofit/>
          </a:bodyPr>
          <a:lstStyle/>
          <a:p>
            <a:pPr marL="971550" lvl="1" indent="-514350">
              <a:buClr>
                <a:schemeClr val="tx1"/>
              </a:buClr>
              <a:buFont typeface="+mj-lt"/>
              <a:buAutoNum type="arabicPeriod"/>
              <a:defRPr/>
            </a:pPr>
            <a:r>
              <a:rPr lang="en-US" kern="0" dirty="0" smtClean="0">
                <a:latin typeface="Arial" pitchFamily="34" charset="0"/>
                <a:ea typeface="ＭＳ Ｐゴシック" pitchFamily="1" charset="-128"/>
                <a:cs typeface="Arial" pitchFamily="34" charset="0"/>
              </a:rPr>
              <a:t>Disaster concepts, classification and trends</a:t>
            </a:r>
            <a:endParaRPr lang="en-US" kern="0" dirty="0">
              <a:latin typeface="Arial" pitchFamily="34" charset="0"/>
              <a:ea typeface="ＭＳ Ｐゴシック" pitchFamily="1" charset="-128"/>
              <a:cs typeface="Arial" pitchFamily="34" charset="0"/>
            </a:endParaRPr>
          </a:p>
          <a:p>
            <a:pPr marL="971550" lvl="1" indent="-514350">
              <a:buClr>
                <a:schemeClr val="tx1"/>
              </a:buClr>
              <a:buFont typeface="+mj-lt"/>
              <a:buAutoNum type="arabicPeriod"/>
              <a:defRPr/>
            </a:pPr>
            <a:r>
              <a:rPr lang="en-US" kern="0" dirty="0" smtClean="0">
                <a:latin typeface="Arial" pitchFamily="34" charset="0"/>
                <a:ea typeface="ＭＳ Ｐゴシック" pitchFamily="1" charset="-128"/>
                <a:cs typeface="Arial" pitchFamily="34" charset="0"/>
              </a:rPr>
              <a:t>Vulnerability factors: Age</a:t>
            </a:r>
          </a:p>
          <a:p>
            <a:pPr marL="971550" lvl="1" indent="-514350">
              <a:buClr>
                <a:schemeClr val="tx1"/>
              </a:buClr>
              <a:buFont typeface="+mj-lt"/>
              <a:buAutoNum type="arabicPeriod"/>
              <a:defRPr/>
            </a:pPr>
            <a:r>
              <a:rPr lang="en-US" kern="0" dirty="0" smtClean="0">
                <a:latin typeface="Arial" pitchFamily="34" charset="0"/>
                <a:ea typeface="ＭＳ Ｐゴシック" pitchFamily="1" charset="-128"/>
                <a:cs typeface="Arial" pitchFamily="34" charset="0"/>
              </a:rPr>
              <a:t>Vulnerability factors: Beyond Age</a:t>
            </a:r>
          </a:p>
          <a:p>
            <a:pPr marL="971550" lvl="1" indent="-514350">
              <a:buClr>
                <a:schemeClr val="tx1"/>
              </a:buClr>
              <a:buFont typeface="+mj-lt"/>
              <a:buAutoNum type="arabicPeriod"/>
              <a:defRPr/>
            </a:pPr>
            <a:r>
              <a:rPr lang="en-US" dirty="0">
                <a:latin typeface="Arial" pitchFamily="34" charset="0"/>
                <a:ea typeface="+mj-ea"/>
                <a:cs typeface="Arial" pitchFamily="34" charset="0"/>
              </a:rPr>
              <a:t>Risk &amp; Resilience Factors for Psychological Distress Following Disasters</a:t>
            </a:r>
            <a:endParaRPr lang="en-US" kern="0" dirty="0" smtClean="0">
              <a:latin typeface="Arial" pitchFamily="34" charset="0"/>
              <a:ea typeface="ＭＳ Ｐゴシック" pitchFamily="1" charset="-128"/>
              <a:cs typeface="Arial" pitchFamily="34" charset="0"/>
            </a:endParaRPr>
          </a:p>
          <a:p>
            <a:pPr marL="971550" lvl="1" indent="-514350">
              <a:buClr>
                <a:schemeClr val="tx1"/>
              </a:buClr>
              <a:buFont typeface="+mj-lt"/>
              <a:buAutoNum type="arabicPeriod"/>
              <a:defRPr/>
            </a:pPr>
            <a:r>
              <a:rPr lang="en-US" kern="0" dirty="0" smtClean="0">
                <a:latin typeface="Arial" pitchFamily="34" charset="0"/>
                <a:ea typeface="ＭＳ Ｐゴシック" pitchFamily="1" charset="-128"/>
                <a:cs typeface="Arial" pitchFamily="34" charset="0"/>
              </a:rPr>
              <a:t>Intervention</a:t>
            </a:r>
            <a:endParaRPr lang="en-US" dirty="0">
              <a:latin typeface="Arial" pitchFamily="34" charset="0"/>
              <a:cs typeface="Arial" pitchFamily="34" charset="0"/>
            </a:endParaRPr>
          </a:p>
        </p:txBody>
      </p:sp>
    </p:spTree>
    <p:extLst>
      <p:ext uri="{BB962C8B-B14F-4D97-AF65-F5344CB8AC3E}">
        <p14:creationId xmlns:p14="http://schemas.microsoft.com/office/powerpoint/2010/main" val="323544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fontScale="90000"/>
          </a:bodyPr>
          <a:lstStyle/>
          <a:p>
            <a:r>
              <a:rPr lang="en-US" dirty="0" smtClean="0"/>
              <a:t>Gender considerations in disaster management </a:t>
            </a:r>
            <a:br>
              <a:rPr lang="en-US" dirty="0" smtClean="0"/>
            </a:br>
            <a:r>
              <a:rPr lang="en-US" sz="3100" dirty="0" smtClean="0"/>
              <a:t>(WHO/GWH 11 January 2005)</a:t>
            </a:r>
            <a:endParaRPr lang="en-US" sz="3100" dirty="0"/>
          </a:p>
        </p:txBody>
      </p:sp>
      <p:sp>
        <p:nvSpPr>
          <p:cNvPr id="4" name="Content Placeholder 3"/>
          <p:cNvSpPr>
            <a:spLocks noGrp="1"/>
          </p:cNvSpPr>
          <p:nvPr>
            <p:ph idx="1"/>
          </p:nvPr>
        </p:nvSpPr>
        <p:spPr>
          <a:xfrm>
            <a:off x="457200" y="2133600"/>
            <a:ext cx="8229600" cy="3992563"/>
          </a:xfrm>
        </p:spPr>
        <p:txBody>
          <a:bodyPr>
            <a:noAutofit/>
          </a:bodyPr>
          <a:lstStyle/>
          <a:p>
            <a:r>
              <a:rPr lang="en-US" sz="2000" dirty="0" smtClean="0"/>
              <a:t>Involve women in </a:t>
            </a:r>
            <a:r>
              <a:rPr lang="en-US" sz="2000" b="1" dirty="0" smtClean="0"/>
              <a:t>all</a:t>
            </a:r>
            <a:r>
              <a:rPr lang="en-US" sz="2000" dirty="0" smtClean="0"/>
              <a:t> stages of decision-making. Make sure that information about the needs of family/community is obtained from men </a:t>
            </a:r>
            <a:r>
              <a:rPr lang="en-US" sz="2000" i="1" dirty="0" smtClean="0"/>
              <a:t>and</a:t>
            </a:r>
            <a:r>
              <a:rPr lang="en-US" sz="2000" dirty="0" smtClean="0"/>
              <a:t> women.</a:t>
            </a:r>
          </a:p>
          <a:p>
            <a:r>
              <a:rPr lang="en-US" sz="2000" dirty="0" smtClean="0"/>
              <a:t>Collect data disaggregated by sex and use this data for program planning and for documentation of short- and long-term effects.</a:t>
            </a:r>
          </a:p>
          <a:p>
            <a:r>
              <a:rPr lang="en-US" sz="2000" dirty="0" smtClean="0"/>
              <a:t>Identify and provide for sex-specific needs.</a:t>
            </a:r>
          </a:p>
          <a:p>
            <a:r>
              <a:rPr lang="en-US" sz="2000" dirty="0" smtClean="0"/>
              <a:t>Consider and assess the impact of all response activities on women and men.</a:t>
            </a:r>
          </a:p>
          <a:p>
            <a:r>
              <a:rPr lang="en-US" sz="2000" dirty="0" smtClean="0"/>
              <a:t>Pay special attention to those who may experience some social exclusion (widows, female heads of household, disabled women).</a:t>
            </a:r>
          </a:p>
          <a:p>
            <a:r>
              <a:rPr lang="en-US" sz="2000" dirty="0" smtClean="0"/>
              <a:t>Ensure that distribution of assistance allows women access to supplies without placing them at increased risk for injury by including women as distributors.</a:t>
            </a:r>
          </a:p>
          <a:p>
            <a:pPr marL="0" indent="0">
              <a:buNone/>
            </a:pPr>
            <a:r>
              <a:rPr lang="en-US" sz="2000" dirty="0" smtClean="0"/>
              <a:t>http://www.who.int/gender</a:t>
            </a:r>
            <a:endParaRPr lang="en-US" sz="2000" dirty="0"/>
          </a:p>
        </p:txBody>
      </p:sp>
    </p:spTree>
    <p:extLst>
      <p:ext uri="{BB962C8B-B14F-4D97-AF65-F5344CB8AC3E}">
        <p14:creationId xmlns:p14="http://schemas.microsoft.com/office/powerpoint/2010/main" val="1921284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2438400"/>
          </a:xfrm>
        </p:spPr>
        <p:txBody>
          <a:bodyPr>
            <a:normAutofit/>
          </a:bodyPr>
          <a:lstStyle/>
          <a:p>
            <a:r>
              <a:rPr lang="en-US" dirty="0" smtClean="0"/>
              <a:t>4. </a:t>
            </a:r>
            <a:r>
              <a:rPr lang="en-US" dirty="0"/>
              <a:t>Risk &amp; Resilience Factors for Psychological Distress Following Disasters</a:t>
            </a:r>
          </a:p>
        </p:txBody>
      </p:sp>
    </p:spTree>
    <p:extLst>
      <p:ext uri="{BB962C8B-B14F-4D97-AF65-F5344CB8AC3E}">
        <p14:creationId xmlns:p14="http://schemas.microsoft.com/office/powerpoint/2010/main" val="3083415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 Social-Experiential Factors</a:t>
            </a:r>
            <a:endParaRPr lang="en-US" sz="4800"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sz="3300" b="1" dirty="0" smtClean="0"/>
              <a:t>Disaster-Related Factors</a:t>
            </a:r>
          </a:p>
          <a:p>
            <a:r>
              <a:rPr lang="en-US" dirty="0" smtClean="0"/>
              <a:t>Degree of exposure</a:t>
            </a:r>
          </a:p>
          <a:p>
            <a:pPr lvl="1"/>
            <a:r>
              <a:rPr lang="en-US" dirty="0" smtClean="0"/>
              <a:t>“Dose-response” relationship - PTSD rates highest  in those  directly exposed followed by people in close contact with victim and first responders.</a:t>
            </a:r>
          </a:p>
          <a:p>
            <a:r>
              <a:rPr lang="en-US" dirty="0" smtClean="0"/>
              <a:t>Displacement (being forced to leave home)</a:t>
            </a:r>
          </a:p>
          <a:p>
            <a:r>
              <a:rPr lang="en-US" dirty="0" smtClean="0"/>
              <a:t>Extensive property loss</a:t>
            </a:r>
          </a:p>
          <a:p>
            <a:endParaRPr lang="en-US" dirty="0" smtClean="0"/>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smtClean="0"/>
              <a:t>   </a:t>
            </a:r>
            <a:r>
              <a:rPr lang="en-US" i="1" dirty="0" smtClean="0"/>
              <a:t>  </a:t>
            </a:r>
            <a:r>
              <a:rPr lang="en-US" sz="3300" b="1" dirty="0" smtClean="0"/>
              <a:t>Environmental Factors</a:t>
            </a:r>
          </a:p>
          <a:p>
            <a:r>
              <a:rPr lang="en-US" dirty="0" smtClean="0"/>
              <a:t>Social support</a:t>
            </a:r>
          </a:p>
          <a:p>
            <a:pPr lvl="1"/>
            <a:r>
              <a:rPr lang="en-US" dirty="0">
                <a:solidFill>
                  <a:prstClr val="black"/>
                </a:solidFill>
              </a:rPr>
              <a:t>Can weaken as people need to get on with their own lives</a:t>
            </a:r>
          </a:p>
          <a:p>
            <a:pPr lvl="1"/>
            <a:r>
              <a:rPr lang="en-US" dirty="0">
                <a:solidFill>
                  <a:prstClr val="black"/>
                </a:solidFill>
              </a:rPr>
              <a:t>Sometimes responses of others are negative (e.g. play down victim’s problems, needs)</a:t>
            </a:r>
          </a:p>
          <a:p>
            <a:endParaRPr lang="en-US" dirty="0" smtClean="0"/>
          </a:p>
          <a:p>
            <a:r>
              <a:rPr lang="en-US" dirty="0" smtClean="0"/>
              <a:t>Social Conflicts</a:t>
            </a:r>
          </a:p>
          <a:p>
            <a:pPr lvl="1"/>
            <a:r>
              <a:rPr lang="en-US" dirty="0" smtClean="0"/>
              <a:t>Ethnic, racial, religious l conflicts  may re-emerge as people  compete for resources</a:t>
            </a:r>
          </a:p>
          <a:p>
            <a:pPr marL="0" indent="0">
              <a:buNone/>
            </a:pPr>
            <a:endParaRPr lang="en-US" dirty="0"/>
          </a:p>
        </p:txBody>
      </p:sp>
    </p:spTree>
    <p:extLst>
      <p:ext uri="{BB962C8B-B14F-4D97-AF65-F5344CB8AC3E}">
        <p14:creationId xmlns:p14="http://schemas.microsoft.com/office/powerpoint/2010/main" val="3388632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Factors</a:t>
            </a:r>
            <a:endParaRPr lang="en-US" dirty="0"/>
          </a:p>
        </p:txBody>
      </p:sp>
      <p:sp>
        <p:nvSpPr>
          <p:cNvPr id="3" name="Content Placeholder 2"/>
          <p:cNvSpPr>
            <a:spLocks noGrp="1"/>
          </p:cNvSpPr>
          <p:nvPr>
            <p:ph sz="half" idx="1"/>
          </p:nvPr>
        </p:nvSpPr>
        <p:spPr/>
        <p:txBody>
          <a:bodyPr>
            <a:normAutofit fontScale="55000" lnSpcReduction="20000"/>
          </a:bodyPr>
          <a:lstStyle/>
          <a:p>
            <a:r>
              <a:rPr lang="en-US" sz="5100" dirty="0" smtClean="0"/>
              <a:t>Pre-disaster functioning</a:t>
            </a:r>
          </a:p>
          <a:p>
            <a:r>
              <a:rPr lang="en-US" sz="5100" dirty="0" smtClean="0"/>
              <a:t>Bereavement, injury to self or family, life threat, or panic during the disaster</a:t>
            </a:r>
          </a:p>
          <a:p>
            <a:endParaRPr lang="en-US" sz="5100" dirty="0" smtClean="0"/>
          </a:p>
          <a:p>
            <a:r>
              <a:rPr lang="en-US" sz="5100" dirty="0" smtClean="0"/>
              <a:t>Gender and family variables</a:t>
            </a:r>
          </a:p>
          <a:p>
            <a:pPr lvl="1"/>
            <a:r>
              <a:rPr lang="en-US" sz="3400" dirty="0" smtClean="0"/>
              <a:t>Females more affected </a:t>
            </a:r>
            <a:br>
              <a:rPr lang="en-US" sz="3400" dirty="0" smtClean="0"/>
            </a:br>
            <a:endParaRPr lang="en-US" sz="3400" dirty="0" smtClean="0"/>
          </a:p>
          <a:p>
            <a:pPr lvl="1"/>
            <a:r>
              <a:rPr lang="en-US" sz="3400" dirty="0" smtClean="0"/>
              <a:t>Marital stress increases after disasters</a:t>
            </a:r>
          </a:p>
          <a:p>
            <a:pPr lvl="1"/>
            <a:r>
              <a:rPr lang="en-US" sz="3400" dirty="0" smtClean="0"/>
              <a:t>Risk of abuse increases</a:t>
            </a:r>
          </a:p>
        </p:txBody>
      </p:sp>
      <p:sp>
        <p:nvSpPr>
          <p:cNvPr id="4" name="Content Placeholder 3"/>
          <p:cNvSpPr>
            <a:spLocks noGrp="1"/>
          </p:cNvSpPr>
          <p:nvPr>
            <p:ph sz="half" idx="2"/>
          </p:nvPr>
        </p:nvSpPr>
        <p:spPr>
          <a:xfrm>
            <a:off x="4648200" y="1524000"/>
            <a:ext cx="4038600" cy="4525963"/>
          </a:xfrm>
        </p:spPr>
        <p:txBody>
          <a:bodyPr>
            <a:noAutofit/>
          </a:bodyPr>
          <a:lstStyle/>
          <a:p>
            <a:r>
              <a:rPr lang="en-US" dirty="0"/>
              <a:t>Age</a:t>
            </a:r>
          </a:p>
          <a:p>
            <a:pPr marL="465138" indent="-465138">
              <a:buNone/>
            </a:pPr>
            <a:r>
              <a:rPr lang="en-US" sz="2400" dirty="0" smtClean="0"/>
              <a:t>US  </a:t>
            </a:r>
            <a:r>
              <a:rPr lang="en-US" sz="2400" dirty="0"/>
              <a:t>Natl. Center for PTSD states adults aged 40-60 are likely to be more distressed after disasters </a:t>
            </a:r>
          </a:p>
          <a:p>
            <a:pPr marL="465138" indent="-465138">
              <a:buNone/>
            </a:pPr>
            <a:r>
              <a:rPr lang="en-US" sz="2400" dirty="0"/>
              <a:t>“The thinking is that if you are in this age range, you have more demands from job and family</a:t>
            </a:r>
            <a:r>
              <a:rPr lang="en-US" sz="2400" dirty="0" smtClean="0"/>
              <a:t>”</a:t>
            </a:r>
            <a:endParaRPr lang="en-US" dirty="0"/>
          </a:p>
          <a:p>
            <a:pPr marL="465138" indent="-465138">
              <a:buNone/>
            </a:pPr>
            <a:r>
              <a:rPr lang="en-US" sz="2400" dirty="0"/>
              <a:t>Research on children  and older adults is limited</a:t>
            </a:r>
          </a:p>
          <a:p>
            <a:endParaRPr lang="en-US" sz="2400" dirty="0"/>
          </a:p>
        </p:txBody>
      </p:sp>
    </p:spTree>
    <p:extLst>
      <p:ext uri="{BB962C8B-B14F-4D97-AF65-F5344CB8AC3E}">
        <p14:creationId xmlns:p14="http://schemas.microsoft.com/office/powerpoint/2010/main" val="390279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Resilience Factors</a:t>
            </a:r>
            <a:endParaRPr lang="en-US" dirty="0"/>
          </a:p>
        </p:txBody>
      </p:sp>
      <p:sp>
        <p:nvSpPr>
          <p:cNvPr id="3" name="Content Placeholder 2"/>
          <p:cNvSpPr>
            <a:spLocks noGrp="1"/>
          </p:cNvSpPr>
          <p:nvPr>
            <p:ph sz="half" idx="1"/>
          </p:nvPr>
        </p:nvSpPr>
        <p:spPr>
          <a:xfrm>
            <a:off x="2514600" y="1600200"/>
            <a:ext cx="4038600" cy="4525963"/>
          </a:xfrm>
        </p:spPr>
        <p:txBody>
          <a:bodyPr>
            <a:normAutofit lnSpcReduction="10000"/>
          </a:bodyPr>
          <a:lstStyle/>
          <a:p>
            <a:r>
              <a:rPr lang="en-US" dirty="0" smtClean="0"/>
              <a:t>Social Support </a:t>
            </a:r>
          </a:p>
          <a:p>
            <a:pPr lvl="1"/>
            <a:r>
              <a:rPr lang="en-US" dirty="0" smtClean="0"/>
              <a:t>Provides information</a:t>
            </a:r>
          </a:p>
          <a:p>
            <a:pPr lvl="1"/>
            <a:r>
              <a:rPr lang="en-US" dirty="0" smtClean="0"/>
              <a:t>Help solving problems</a:t>
            </a:r>
          </a:p>
          <a:p>
            <a:pPr lvl="1"/>
            <a:r>
              <a:rPr lang="en-US" dirty="0" smtClean="0"/>
              <a:t>Sharing of trauma experience</a:t>
            </a:r>
          </a:p>
          <a:p>
            <a:pPr lvl="1"/>
            <a:r>
              <a:rPr lang="en-US" dirty="0" smtClean="0"/>
              <a:t>Shared tips on coping</a:t>
            </a:r>
          </a:p>
          <a:p>
            <a:pPr lvl="1"/>
            <a:endParaRPr lang="en-US" dirty="0" smtClean="0"/>
          </a:p>
          <a:p>
            <a:r>
              <a:rPr lang="en-US" dirty="0" smtClean="0"/>
              <a:t>Coping self-efficacy</a:t>
            </a:r>
          </a:p>
          <a:p>
            <a:r>
              <a:rPr lang="en-US" dirty="0" smtClean="0"/>
              <a:t>Hope</a:t>
            </a:r>
          </a:p>
          <a:p>
            <a:pPr marL="0" indent="0">
              <a:buNone/>
            </a:pPr>
            <a:r>
              <a:rPr lang="en-US" dirty="0" smtClean="0"/>
              <a:t>	</a:t>
            </a:r>
            <a:endParaRPr lang="en-US" dirty="0"/>
          </a:p>
        </p:txBody>
      </p:sp>
    </p:spTree>
    <p:extLst>
      <p:ext uri="{BB962C8B-B14F-4D97-AF65-F5344CB8AC3E}">
        <p14:creationId xmlns:p14="http://schemas.microsoft.com/office/powerpoint/2010/main" val="2977269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Psychological Resilience and Vulnerabilities</a:t>
            </a:r>
            <a:endParaRPr lang="en-US" dirty="0"/>
          </a:p>
        </p:txBody>
      </p:sp>
      <p:sp>
        <p:nvSpPr>
          <p:cNvPr id="3" name="Content Placeholder 2"/>
          <p:cNvSpPr>
            <a:spLocks noGrp="1"/>
          </p:cNvSpPr>
          <p:nvPr>
            <p:ph sz="half" idx="1"/>
          </p:nvPr>
        </p:nvSpPr>
        <p:spPr>
          <a:xfrm>
            <a:off x="457200" y="1600200"/>
            <a:ext cx="8153400" cy="4525963"/>
          </a:xfrm>
        </p:spPr>
        <p:txBody>
          <a:bodyPr>
            <a:normAutofit fontScale="92500"/>
          </a:bodyPr>
          <a:lstStyle/>
          <a:p>
            <a:pPr marL="0" indent="0">
              <a:buNone/>
            </a:pPr>
            <a:r>
              <a:rPr lang="en-US" dirty="0" smtClean="0"/>
              <a:t>Scales that have been used in studies conducted post-disaster to assess </a:t>
            </a:r>
            <a:r>
              <a:rPr lang="en-US" dirty="0"/>
              <a:t>symptoms of PTSD, depression and </a:t>
            </a:r>
            <a:r>
              <a:rPr lang="en-US" dirty="0" smtClean="0"/>
              <a:t>anxiety include:</a:t>
            </a:r>
          </a:p>
          <a:p>
            <a:r>
              <a:rPr lang="en-US" sz="2600" dirty="0" smtClean="0"/>
              <a:t>Harvard Trauma Questionnaire Revised –Part IV (trauma and symptoms associated with PTSD – </a:t>
            </a:r>
            <a:r>
              <a:rPr lang="en-US" sz="2600" dirty="0" err="1" smtClean="0"/>
              <a:t>Mollica</a:t>
            </a:r>
            <a:r>
              <a:rPr lang="en-US" sz="2600" dirty="0" smtClean="0"/>
              <a:t> et al, 1992)</a:t>
            </a:r>
          </a:p>
          <a:p>
            <a:r>
              <a:rPr lang="en-US" sz="2600" dirty="0" smtClean="0"/>
              <a:t> Hopkins Symptom Checklist (anxiety and depression – </a:t>
            </a:r>
            <a:r>
              <a:rPr lang="en-US" sz="2600" dirty="0" err="1" smtClean="0"/>
              <a:t>Parloff</a:t>
            </a:r>
            <a:r>
              <a:rPr lang="en-US" sz="2600" dirty="0" smtClean="0"/>
              <a:t>, </a:t>
            </a:r>
            <a:r>
              <a:rPr lang="en-US" sz="2600" dirty="0" err="1" smtClean="0"/>
              <a:t>Kelman</a:t>
            </a:r>
            <a:r>
              <a:rPr lang="en-US" sz="2600" dirty="0" smtClean="0"/>
              <a:t> &amp; Frank, 1954).</a:t>
            </a:r>
          </a:p>
          <a:p>
            <a:pPr marL="0" indent="0">
              <a:buNone/>
            </a:pPr>
            <a:endParaRPr lang="en-US" sz="2600" dirty="0" smtClean="0"/>
          </a:p>
          <a:p>
            <a:pPr marL="0" indent="0">
              <a:buNone/>
            </a:pPr>
            <a:r>
              <a:rPr lang="en-US" dirty="0" smtClean="0"/>
              <a:t>Resilience factors  have been assessed using the Coping Styles Questionnaire (Roger, Jarvis &amp; </a:t>
            </a:r>
            <a:r>
              <a:rPr lang="en-US" dirty="0" err="1" smtClean="0"/>
              <a:t>Najarian</a:t>
            </a:r>
            <a:r>
              <a:rPr lang="en-US" dirty="0" smtClean="0"/>
              <a:t>, 1993)</a:t>
            </a:r>
            <a:endParaRPr lang="en-US" dirty="0"/>
          </a:p>
        </p:txBody>
      </p:sp>
    </p:spTree>
    <p:extLst>
      <p:ext uri="{BB962C8B-B14F-4D97-AF65-F5344CB8AC3E}">
        <p14:creationId xmlns:p14="http://schemas.microsoft.com/office/powerpoint/2010/main" val="603027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t>5. Intervention</a:t>
            </a:r>
            <a:endParaRPr lang="en-US" dirty="0"/>
          </a:p>
        </p:txBody>
      </p:sp>
    </p:spTree>
    <p:extLst>
      <p:ext uri="{BB962C8B-B14F-4D97-AF65-F5344CB8AC3E}">
        <p14:creationId xmlns:p14="http://schemas.microsoft.com/office/powerpoint/2010/main" val="287716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Disaster Recovery </a:t>
            </a:r>
            <a:endParaRPr lang="en-US" dirty="0"/>
          </a:p>
        </p:txBody>
      </p:sp>
      <p:sp>
        <p:nvSpPr>
          <p:cNvPr id="7" name="Content Placeholder 2"/>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nSpc>
                <a:spcPct val="80000"/>
              </a:lnSpc>
              <a:buClr>
                <a:srgbClr val="FF3300"/>
              </a:buClr>
              <a:buFontTx/>
              <a:buNone/>
            </a:pPr>
            <a:endParaRPr lang="en-US" sz="2000" dirty="0" smtClean="0"/>
          </a:p>
          <a:p>
            <a:pPr>
              <a:lnSpc>
                <a:spcPct val="80000"/>
              </a:lnSpc>
              <a:buClr>
                <a:srgbClr val="FF3300"/>
              </a:buClr>
              <a:buFont typeface="Wingdings" pitchFamily="2" charset="2"/>
              <a:buChar char="ü"/>
            </a:pPr>
            <a:r>
              <a:rPr lang="en-US" sz="2000" dirty="0" smtClean="0"/>
              <a:t>Conventional wisdom suggests people affected by disasters need immediate psychological help.</a:t>
            </a:r>
          </a:p>
          <a:p>
            <a:pPr>
              <a:lnSpc>
                <a:spcPct val="80000"/>
              </a:lnSpc>
              <a:buClr>
                <a:srgbClr val="FF3300"/>
              </a:buClr>
              <a:buFont typeface="Wingdings" pitchFamily="2" charset="2"/>
              <a:buChar char="ü"/>
            </a:pPr>
            <a:r>
              <a:rPr lang="en-US" sz="2000" dirty="0" smtClean="0">
                <a:solidFill>
                  <a:srgbClr val="C00000"/>
                </a:solidFill>
              </a:rPr>
              <a:t>12 controlled trials of persons in traumatic events found immediate psychological counseling made matters worse in the long-term.</a:t>
            </a:r>
          </a:p>
          <a:p>
            <a:pPr>
              <a:lnSpc>
                <a:spcPct val="80000"/>
              </a:lnSpc>
              <a:buClr>
                <a:srgbClr val="FF3300"/>
              </a:buClr>
              <a:buFont typeface="Wingdings" pitchFamily="2" charset="2"/>
              <a:buChar char="ü"/>
            </a:pPr>
            <a:r>
              <a:rPr lang="en-US" sz="2000" dirty="0" smtClean="0"/>
              <a:t>What people need immediately after a disaster is support of family and friends to help them get back to a semblance of normalcy – e.g., paying bills, relocating, etc. Depression and PTSD can be treated later. </a:t>
            </a:r>
          </a:p>
          <a:p>
            <a:pPr>
              <a:lnSpc>
                <a:spcPct val="80000"/>
              </a:lnSpc>
              <a:buClr>
                <a:srgbClr val="FF3300"/>
              </a:buClr>
              <a:buFont typeface="Wingdings" pitchFamily="2" charset="2"/>
              <a:buChar char="ü"/>
            </a:pPr>
            <a:r>
              <a:rPr lang="en-US" sz="2000" dirty="0" smtClean="0"/>
              <a:t>At 18+ mos. persons with PTSD vs. none had vascular, musculoskeletal, and dermatologic problems &amp; older adults can have delayed reactions 12 mos.  post event. </a:t>
            </a:r>
            <a:br>
              <a:rPr lang="en-US" sz="2000" dirty="0" smtClean="0"/>
            </a:br>
            <a:endParaRPr lang="en-US" sz="2000" dirty="0" smtClean="0"/>
          </a:p>
          <a:p>
            <a:pPr>
              <a:lnSpc>
                <a:spcPct val="80000"/>
              </a:lnSpc>
              <a:buClr>
                <a:srgbClr val="FF3300"/>
              </a:buClr>
              <a:buFontTx/>
              <a:buNone/>
            </a:pPr>
            <a:r>
              <a:rPr lang="en-US" sz="2000" dirty="0" smtClean="0"/>
              <a:t>   </a:t>
            </a:r>
            <a:r>
              <a:rPr lang="en-US" sz="1600" dirty="0" smtClean="0"/>
              <a:t>Source: </a:t>
            </a:r>
            <a:r>
              <a:rPr lang="en-US" sz="1600" dirty="0" err="1" smtClean="0"/>
              <a:t>Wessely</a:t>
            </a:r>
            <a:r>
              <a:rPr lang="en-US" sz="1600" dirty="0" smtClean="0"/>
              <a:t>,(2005); </a:t>
            </a:r>
            <a:r>
              <a:rPr lang="en-US" sz="1600" dirty="0" err="1" smtClean="0"/>
              <a:t>Dirkzwager</a:t>
            </a:r>
            <a:r>
              <a:rPr lang="en-US" sz="1600" dirty="0" smtClean="0"/>
              <a:t>, et al (2007)</a:t>
            </a:r>
          </a:p>
          <a:p>
            <a:endParaRPr lang="en-US" dirty="0" smtClean="0"/>
          </a:p>
        </p:txBody>
      </p:sp>
    </p:spTree>
    <p:extLst>
      <p:ext uri="{BB962C8B-B14F-4D97-AF65-F5344CB8AC3E}">
        <p14:creationId xmlns:p14="http://schemas.microsoft.com/office/powerpoint/2010/main" val="2750924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143000"/>
            <a:ext cx="2286000" cy="33401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4680688"/>
            <a:ext cx="2895600" cy="217368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058" y="1143000"/>
            <a:ext cx="2610905" cy="3392271"/>
          </a:xfrm>
          <a:prstGeom prst="rect">
            <a:avLst/>
          </a:prstGeom>
        </p:spPr>
      </p:pic>
      <p:sp>
        <p:nvSpPr>
          <p:cNvPr id="5" name="TextBox 4"/>
          <p:cNvSpPr txBox="1"/>
          <p:nvPr/>
        </p:nvSpPr>
        <p:spPr>
          <a:xfrm>
            <a:off x="457200" y="228600"/>
            <a:ext cx="8382000" cy="830997"/>
          </a:xfrm>
          <a:prstGeom prst="rect">
            <a:avLst/>
          </a:prstGeom>
          <a:noFill/>
        </p:spPr>
        <p:txBody>
          <a:bodyPr wrap="square" rtlCol="0">
            <a:spAutoFit/>
          </a:bodyPr>
          <a:lstStyle/>
          <a:p>
            <a:r>
              <a:rPr lang="en-US" sz="2400" b="1" dirty="0" smtClean="0"/>
              <a:t>Intervention-Focused Resources to Support Psychological Well-Being </a:t>
            </a:r>
            <a:r>
              <a:rPr lang="en-US" sz="2400" b="1" i="1" dirty="0" smtClean="0"/>
              <a:t>for Older Adults </a:t>
            </a:r>
            <a:r>
              <a:rPr lang="en-US" sz="2400" b="1" dirty="0" smtClean="0"/>
              <a:t>in Disaster Situations Include:</a:t>
            </a:r>
            <a:endParaRPr lang="en-US" sz="2400" b="1" dirty="0"/>
          </a:p>
        </p:txBody>
      </p:sp>
    </p:spTree>
    <p:extLst>
      <p:ext uri="{BB962C8B-B14F-4D97-AF65-F5344CB8AC3E}">
        <p14:creationId xmlns:p14="http://schemas.microsoft.com/office/powerpoint/2010/main" val="823068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smtClean="0"/>
              <a:t>Gender-Sensitive Resources for </a:t>
            </a:r>
            <a:r>
              <a:rPr lang="en-US" sz="2700" b="1" dirty="0"/>
              <a:t>Disaster Situations Include</a:t>
            </a:r>
            <a:r>
              <a:rPr lang="en-US" sz="2700" b="1" dirty="0" smtClean="0"/>
              <a: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37343"/>
            <a:ext cx="282468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857" y="1981200"/>
            <a:ext cx="2628399" cy="3733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1237343"/>
            <a:ext cx="2581467" cy="3342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61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14600"/>
            <a:ext cx="8229600" cy="1143000"/>
          </a:xfrm>
        </p:spPr>
        <p:txBody>
          <a:bodyPr>
            <a:normAutofit fontScale="90000"/>
          </a:bodyPr>
          <a:lstStyle/>
          <a:p>
            <a:r>
              <a:rPr lang="en-US" dirty="0" smtClean="0"/>
              <a:t>1. Disaster Concepts, Classification and Trends</a:t>
            </a:r>
            <a:endParaRPr lang="en-US" dirty="0"/>
          </a:p>
        </p:txBody>
      </p:sp>
    </p:spTree>
    <p:extLst>
      <p:ext uri="{BB962C8B-B14F-4D97-AF65-F5344CB8AC3E}">
        <p14:creationId xmlns:p14="http://schemas.microsoft.com/office/powerpoint/2010/main" val="544668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4525963"/>
          </a:xfrm>
        </p:spPr>
        <p:txBody>
          <a:bodyPr>
            <a:noAutofit/>
          </a:bodyPr>
          <a:lstStyle/>
          <a:p>
            <a:r>
              <a:rPr lang="en-US" sz="1200" dirty="0" smtClean="0"/>
              <a:t>Asia-Pacific Economic Cooperation (2009, May). The study on “Women in Times of Disaster”: The integration of gender issues and gender perspectives in disaster management. Gender Focal Point Network.</a:t>
            </a:r>
          </a:p>
          <a:p>
            <a:r>
              <a:rPr lang="en-US" sz="1200" dirty="0" smtClean="0"/>
              <a:t>Brown </a:t>
            </a:r>
            <a:r>
              <a:rPr lang="en-US" sz="1200" dirty="0"/>
              <a:t>LM, </a:t>
            </a:r>
            <a:r>
              <a:rPr lang="en-US" sz="1200" dirty="0" err="1"/>
              <a:t>Frahm</a:t>
            </a:r>
            <a:r>
              <a:rPr lang="en-US" sz="1200" dirty="0"/>
              <a:t> KA, </a:t>
            </a:r>
            <a:r>
              <a:rPr lang="en-US" sz="1200" dirty="0" err="1"/>
              <a:t>Hyer</a:t>
            </a:r>
            <a:r>
              <a:rPr lang="en-US" sz="1200" dirty="0"/>
              <a:t> K, </a:t>
            </a:r>
            <a:r>
              <a:rPr lang="en-US" sz="1200" b="1" dirty="0"/>
              <a:t>Gibson M</a:t>
            </a:r>
            <a:r>
              <a:rPr lang="en-US" sz="1200" dirty="0"/>
              <a:t>. (2011).Psychological First Aid: Field Operations Guide for Nursing Homes, 2</a:t>
            </a:r>
            <a:r>
              <a:rPr lang="en-US" sz="1200" baseline="30000" dirty="0"/>
              <a:t>nd</a:t>
            </a:r>
            <a:r>
              <a:rPr lang="en-US" sz="1200" dirty="0"/>
              <a:t> edition. </a:t>
            </a:r>
            <a:r>
              <a:rPr lang="en-US" sz="1200" u="sng" dirty="0">
                <a:hlinkClick r:id="rId2"/>
              </a:rPr>
              <a:t>http://amhd.cbcs.usf.edu/docs/pfanh2ed.pdf</a:t>
            </a:r>
            <a:endParaRPr lang="en-US" sz="1200" dirty="0"/>
          </a:p>
          <a:p>
            <a:r>
              <a:rPr lang="en-US" sz="1200" dirty="0" smtClean="0"/>
              <a:t>Gibson, M. (2010) Frailty</a:t>
            </a:r>
            <a:r>
              <a:rPr lang="en-US" sz="1200" dirty="0"/>
              <a:t>, Dementia and Disasters: What Health Care Providers Need to Know. </a:t>
            </a:r>
            <a:r>
              <a:rPr lang="en-US" sz="1200" dirty="0" smtClean="0"/>
              <a:t>E-learning </a:t>
            </a:r>
            <a:r>
              <a:rPr lang="en-US" sz="1200" dirty="0"/>
              <a:t>program hosted by Canadian Dementia Research and Knowledge Exchange (CDRAKE). Available at:  </a:t>
            </a:r>
            <a:r>
              <a:rPr lang="en-US" sz="1200" u="sng" dirty="0">
                <a:hlinkClick r:id="rId3"/>
              </a:rPr>
              <a:t>http://www.dementiaknowledgebroker.ca/emergency-management</a:t>
            </a:r>
            <a:endParaRPr lang="en-US" sz="1200" dirty="0"/>
          </a:p>
          <a:p>
            <a:pPr lvl="0"/>
            <a:r>
              <a:rPr lang="en-US" sz="1200" dirty="0"/>
              <a:t>Gibson M, </a:t>
            </a:r>
            <a:r>
              <a:rPr lang="en-US" sz="1200" dirty="0" err="1"/>
              <a:t>Gutman</a:t>
            </a:r>
            <a:r>
              <a:rPr lang="en-US" sz="1200" dirty="0"/>
              <a:t> G, Roush RE, Fisher R, </a:t>
            </a:r>
            <a:r>
              <a:rPr lang="en-US" sz="1200" dirty="0" err="1"/>
              <a:t>Mazurik</a:t>
            </a:r>
            <a:r>
              <a:rPr lang="en-US" sz="1200" dirty="0"/>
              <a:t> L, </a:t>
            </a:r>
            <a:r>
              <a:rPr lang="en-US" sz="1200" dirty="0" err="1"/>
              <a:t>Hirst</a:t>
            </a:r>
            <a:r>
              <a:rPr lang="en-US" sz="1200" dirty="0"/>
              <a:t> S, Fitzgerald K, </a:t>
            </a:r>
            <a:r>
              <a:rPr lang="en-US" sz="1200" dirty="0" err="1"/>
              <a:t>Kronfol</a:t>
            </a:r>
            <a:r>
              <a:rPr lang="en-US" sz="1200" dirty="0"/>
              <a:t> N. (2012). Activities of a voluntary, international, inter-professional, inter-</a:t>
            </a:r>
            <a:r>
              <a:rPr lang="en-US" sz="1200" dirty="0" err="1"/>
              <a:t>sectoral</a:t>
            </a:r>
            <a:r>
              <a:rPr lang="en-US" sz="1200" dirty="0"/>
              <a:t> partnership on emergency management and older adults: Focus on health care providers and disaster recovery.  In Rebuilding Sustainable Communities with Vulnerable Populations after the Cameras Have Gone: A Worldwide Study. Edited by </a:t>
            </a:r>
            <a:r>
              <a:rPr lang="en-US" sz="1200" dirty="0" err="1"/>
              <a:t>Adenrele</a:t>
            </a:r>
            <a:r>
              <a:rPr lang="en-US" sz="1200" dirty="0"/>
              <a:t> </a:t>
            </a:r>
            <a:r>
              <a:rPr lang="en-US" sz="1200" dirty="0" err="1"/>
              <a:t>Awotona</a:t>
            </a:r>
            <a:r>
              <a:rPr lang="en-US" sz="1200" dirty="0"/>
              <a:t>, Cambridge Scholars Publishing, United Kingdom.</a:t>
            </a:r>
          </a:p>
          <a:p>
            <a:r>
              <a:rPr lang="en-US" sz="1200" dirty="0" smtClean="0"/>
              <a:t>Mason, V., Andrews. H. &amp; Upton, D. (2010). The psychological impact of exposure to floods. </a:t>
            </a:r>
            <a:r>
              <a:rPr lang="en-US" sz="1200" i="1" dirty="0" smtClean="0"/>
              <a:t>Psychology, Health &amp; Medicine</a:t>
            </a:r>
            <a:r>
              <a:rPr lang="en-US" sz="1200" dirty="0" smtClean="0"/>
              <a:t>, 15 (1), 61-73.</a:t>
            </a:r>
          </a:p>
          <a:p>
            <a:r>
              <a:rPr lang="en-US" sz="1200" dirty="0" err="1" smtClean="0"/>
              <a:t>Neumayer</a:t>
            </a:r>
            <a:r>
              <a:rPr lang="en-US" sz="1200" dirty="0" smtClean="0"/>
              <a:t>, E. &amp; Plumper, T. (2007). The gendered nature of natural disasters: The impact of catastrophic events on the gender gap in life expectancy, 1981-2002. </a:t>
            </a:r>
            <a:r>
              <a:rPr lang="en-US" sz="1200" i="1" dirty="0" smtClean="0"/>
              <a:t>Annals of the Association of American Geographers</a:t>
            </a:r>
            <a:r>
              <a:rPr lang="en-US" sz="1200" dirty="0" smtClean="0"/>
              <a:t>, 97 (3), 551-566.</a:t>
            </a:r>
          </a:p>
          <a:p>
            <a:r>
              <a:rPr lang="en-US" sz="1200" dirty="0" smtClean="0"/>
              <a:t>National Center for PTSD  (2012). Effects of disasters: Risk and resilience </a:t>
            </a:r>
            <a:r>
              <a:rPr lang="en-US" sz="1200" dirty="0"/>
              <a:t>f</a:t>
            </a:r>
            <a:r>
              <a:rPr lang="en-US" sz="1200" dirty="0" smtClean="0"/>
              <a:t>actors. </a:t>
            </a:r>
            <a:r>
              <a:rPr lang="en-US" sz="1200" dirty="0"/>
              <a:t>United States Department of Veterans Affairs </a:t>
            </a:r>
            <a:r>
              <a:rPr lang="en-US" sz="1200" dirty="0" smtClean="0"/>
              <a:t>.    Retrieved  May 25, 2012 from </a:t>
            </a:r>
            <a:r>
              <a:rPr lang="en-US" sz="1200" dirty="0" smtClean="0">
                <a:hlinkClick r:id="rId4"/>
              </a:rPr>
              <a:t>http://www.ptsd.va.gov/public/pages/effects_of_disasters_risk _and_resilience_factors.asp</a:t>
            </a:r>
            <a:endParaRPr lang="en-US" sz="1200" dirty="0" smtClean="0"/>
          </a:p>
          <a:p>
            <a:r>
              <a:rPr lang="en-US" sz="1200" dirty="0" smtClean="0"/>
              <a:t>National </a:t>
            </a:r>
            <a:r>
              <a:rPr lang="en-US" sz="1200" dirty="0"/>
              <a:t>Center for PTSD  (2012). </a:t>
            </a:r>
            <a:r>
              <a:rPr lang="en-US" sz="1200" dirty="0" smtClean="0"/>
              <a:t>Mental health effects </a:t>
            </a:r>
            <a:r>
              <a:rPr lang="en-US" sz="1200" dirty="0"/>
              <a:t>of disasters: Risk and </a:t>
            </a:r>
            <a:r>
              <a:rPr lang="en-US" sz="1200" dirty="0" smtClean="0"/>
              <a:t>resilience factors</a:t>
            </a:r>
            <a:r>
              <a:rPr lang="en-US" sz="1200" dirty="0"/>
              <a:t>. United States Department of Veterans Affairs .    Retrieved  May 25, 2012 from http://</a:t>
            </a:r>
            <a:r>
              <a:rPr lang="en-US" sz="1200" dirty="0" smtClean="0"/>
              <a:t>www.ptsd.va.gov/professional/pages/effects-disasters-mental-health. asp</a:t>
            </a:r>
          </a:p>
          <a:p>
            <a:r>
              <a:rPr lang="en-US" sz="1200" dirty="0" err="1" smtClean="0"/>
              <a:t>Pincha</a:t>
            </a:r>
            <a:r>
              <a:rPr lang="en-US" sz="1200" dirty="0" smtClean="0"/>
              <a:t> , C. (2008). Gender Sensitive Disaster Management A Toolkit for Practitioners. Mumbai: Earthworm Books for Oxfam America and NANBAN Trust.</a:t>
            </a:r>
          </a:p>
          <a:p>
            <a:r>
              <a:rPr lang="en-US" sz="1200" dirty="0" err="1"/>
              <a:t>Teasley</a:t>
            </a:r>
            <a:r>
              <a:rPr lang="en-US" sz="1200" dirty="0"/>
              <a:t>, M., Framingham J. (</a:t>
            </a:r>
            <a:r>
              <a:rPr lang="en-US" sz="1200" dirty="0" err="1"/>
              <a:t>Eds</a:t>
            </a:r>
            <a:r>
              <a:rPr lang="en-US" sz="1200" dirty="0"/>
              <a:t>): </a:t>
            </a:r>
            <a:r>
              <a:rPr lang="en-US" sz="1200" dirty="0" err="1"/>
              <a:t>Behavioural</a:t>
            </a:r>
            <a:r>
              <a:rPr lang="en-US" sz="1200" dirty="0"/>
              <a:t> Health Response to Disasters. Boca Raton, Florida: Taylor &amp; Francis Group.</a:t>
            </a:r>
          </a:p>
          <a:p>
            <a:r>
              <a:rPr lang="en-US" sz="1200" dirty="0" smtClean="0"/>
              <a:t>United Nations (2009). Making Disaster Risk Reduction Gender-Sensitive.  Geneva: United Nations.</a:t>
            </a:r>
          </a:p>
          <a:p>
            <a:r>
              <a:rPr lang="en-US" sz="1200" dirty="0" smtClean="0"/>
              <a:t>Canadian Women’s Health Network. (2009). Not Just Victims: Women in Emergencies and Disasters. Author. </a:t>
            </a:r>
            <a:endParaRPr lang="en-US" sz="1200" dirty="0"/>
          </a:p>
        </p:txBody>
      </p:sp>
    </p:spTree>
    <p:extLst>
      <p:ext uri="{BB962C8B-B14F-4D97-AF65-F5344CB8AC3E}">
        <p14:creationId xmlns:p14="http://schemas.microsoft.com/office/powerpoint/2010/main" val="756897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914400" y="152400"/>
          <a:ext cx="7772400" cy="3810000"/>
        </p:xfrm>
        <a:graphic>
          <a:graphicData uri="http://schemas.openxmlformats.org/presentationml/2006/ole">
            <mc:AlternateContent xmlns:mc="http://schemas.openxmlformats.org/markup-compatibility/2006">
              <mc:Choice xmlns:v="urn:schemas-microsoft-com:vml" Requires="v">
                <p:oleObj spid="_x0000_s1100" r:id="rId4" imgW="6047619" imgH="3315163" progId="MSPhotoEd.3">
                  <p:embed/>
                </p:oleObj>
              </mc:Choice>
              <mc:Fallback>
                <p:oleObj r:id="rId4" imgW="6047619" imgH="3315163" progId="MSPhotoEd.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24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Subtitle 4"/>
          <p:cNvSpPr>
            <a:spLocks noGrp="1"/>
          </p:cNvSpPr>
          <p:nvPr>
            <p:ph type="subTitle" idx="1"/>
          </p:nvPr>
        </p:nvSpPr>
        <p:spPr>
          <a:xfrm>
            <a:off x="1447800" y="4495800"/>
            <a:ext cx="6400800" cy="1752600"/>
          </a:xfrm>
        </p:spPr>
        <p:txBody>
          <a:bodyPr>
            <a:normAutofit fontScale="70000" lnSpcReduction="20000"/>
          </a:bodyPr>
          <a:lstStyle/>
          <a:p>
            <a:pPr algn="l"/>
            <a:endParaRPr lang="en-GB" dirty="0" smtClean="0"/>
          </a:p>
          <a:p>
            <a:pPr algn="l"/>
            <a:r>
              <a:rPr lang="en-GB" dirty="0" smtClean="0"/>
              <a:t>A </a:t>
            </a:r>
            <a:r>
              <a:rPr lang="en-GB" dirty="0"/>
              <a:t>disaster occurs when the impact on the community exceeds its normal coping resources.</a:t>
            </a:r>
            <a:r>
              <a:rPr lang="en-GB" i="1" dirty="0"/>
              <a:t/>
            </a:r>
            <a:br>
              <a:rPr lang="en-GB" i="1" dirty="0"/>
            </a:br>
            <a:r>
              <a:rPr lang="en-GB" i="1" dirty="0" smtClean="0"/>
              <a:t>                  </a:t>
            </a:r>
          </a:p>
          <a:p>
            <a:pPr algn="l"/>
            <a:r>
              <a:rPr lang="en-GB" sz="2200" dirty="0" smtClean="0"/>
              <a:t>Source</a:t>
            </a:r>
            <a:r>
              <a:rPr lang="en-GB" sz="2200" dirty="0"/>
              <a:t>: F/P/T Network for Emergency </a:t>
            </a:r>
            <a:r>
              <a:rPr lang="en-GB" sz="2200" dirty="0" smtClean="0"/>
              <a:t>   Preparedness </a:t>
            </a:r>
            <a:r>
              <a:rPr lang="en-GB" sz="2200" dirty="0"/>
              <a:t>and Response, 2004</a:t>
            </a:r>
            <a:r>
              <a:rPr lang="en-US" sz="2200" dirty="0"/>
              <a:t/>
            </a:r>
            <a:br>
              <a:rPr lang="en-US" sz="2200" dirty="0"/>
            </a:br>
            <a:endParaRPr lang="en-US" sz="2200" dirty="0"/>
          </a:p>
        </p:txBody>
      </p:sp>
    </p:spTree>
    <p:extLst>
      <p:ext uri="{BB962C8B-B14F-4D97-AF65-F5344CB8AC3E}">
        <p14:creationId xmlns:p14="http://schemas.microsoft.com/office/powerpoint/2010/main" val="1098209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3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7805738" cy="482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3845" name="Text Box 5"/>
          <p:cNvSpPr txBox="1">
            <a:spLocks noChangeArrowheads="1"/>
          </p:cNvSpPr>
          <p:nvPr/>
        </p:nvSpPr>
        <p:spPr bwMode="auto">
          <a:xfrm>
            <a:off x="1159669" y="5813879"/>
            <a:ext cx="685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dirty="0">
                <a:latin typeface="Arial Narrow" pitchFamily="34" charset="0"/>
              </a:rPr>
              <a:t>St John R, Berry P, </a:t>
            </a:r>
            <a:r>
              <a:rPr lang="en-US" sz="1400" dirty="0" err="1">
                <a:latin typeface="Arial Narrow" pitchFamily="34" charset="0"/>
              </a:rPr>
              <a:t>Shropshire</a:t>
            </a:r>
            <a:r>
              <a:rPr lang="en-US" sz="1400" dirty="0">
                <a:latin typeface="Arial Narrow" pitchFamily="34" charset="0"/>
              </a:rPr>
              <a:t> D, Lindsay J. (2009). Disasters: A snapshot of trends and Issues. Health Policy Research Bulletin, 15, 8-13. </a:t>
            </a:r>
          </a:p>
          <a:p>
            <a:r>
              <a:rPr lang="en-US" sz="1400" dirty="0">
                <a:latin typeface="Arial Narrow" pitchFamily="34" charset="0"/>
                <a:hlinkClick r:id="rId3"/>
              </a:rPr>
              <a:t>www.hc-sc.gc.ca/sr-sr/pubs/hpr-rpms/bull/2009-emergency-urgence/index-eng.php#f1</a:t>
            </a:r>
            <a:endParaRPr lang="en-US" sz="1400" dirty="0">
              <a:latin typeface="Arial Narrow" pitchFamily="34" charset="0"/>
            </a:endParaRPr>
          </a:p>
        </p:txBody>
      </p:sp>
    </p:spTree>
    <p:extLst>
      <p:ext uri="{BB962C8B-B14F-4D97-AF65-F5344CB8AC3E}">
        <p14:creationId xmlns:p14="http://schemas.microsoft.com/office/powerpoint/2010/main" val="466300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r>
              <a:rPr lang="en-US" dirty="0" smtClean="0"/>
              <a:t>Canadian Disaster Timeline</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73141250"/>
              </p:ext>
            </p:extLst>
          </p:nvPr>
        </p:nvGraphicFramePr>
        <p:xfrm>
          <a:off x="533400" y="555693"/>
          <a:ext cx="8229600" cy="6309234"/>
        </p:xfrm>
        <a:graphic>
          <a:graphicData uri="http://schemas.openxmlformats.org/drawingml/2006/table">
            <a:tbl>
              <a:tblPr firstRow="1" bandRow="1">
                <a:tableStyleId>{5C22544A-7EE6-4342-B048-85BDC9FD1C3A}</a:tableStyleId>
              </a:tblPr>
              <a:tblGrid>
                <a:gridCol w="2057400"/>
                <a:gridCol w="2057400"/>
                <a:gridCol w="2057400"/>
                <a:gridCol w="2057400"/>
              </a:tblGrid>
              <a:tr h="405087">
                <a:tc>
                  <a:txBody>
                    <a:bodyPr/>
                    <a:lstStyle/>
                    <a:p>
                      <a:r>
                        <a:rPr lang="en-US" sz="1800" dirty="0" smtClean="0"/>
                        <a:t>Year</a:t>
                      </a:r>
                      <a:endParaRPr lang="en-US" sz="1800" dirty="0"/>
                    </a:p>
                  </a:txBody>
                  <a:tcPr marL="91436" marR="91436" marT="45713" marB="45713"/>
                </a:tc>
                <a:tc>
                  <a:txBody>
                    <a:bodyPr/>
                    <a:lstStyle/>
                    <a:p>
                      <a:pPr algn="ctr"/>
                      <a:r>
                        <a:rPr lang="en-US" sz="1800" dirty="0" smtClean="0"/>
                        <a:t>Disaster</a:t>
                      </a:r>
                      <a:endParaRPr lang="en-US" sz="1800" dirty="0"/>
                    </a:p>
                  </a:txBody>
                  <a:tcPr marL="91436" marR="91436" marT="45713" marB="45713"/>
                </a:tc>
                <a:tc>
                  <a:txBody>
                    <a:bodyPr/>
                    <a:lstStyle/>
                    <a:p>
                      <a:r>
                        <a:rPr lang="en-US" sz="1800" dirty="0" smtClean="0"/>
                        <a:t>Year</a:t>
                      </a:r>
                      <a:endParaRPr lang="en-US" sz="1800" dirty="0"/>
                    </a:p>
                  </a:txBody>
                  <a:tcPr marL="91436" marR="91436" marT="45713" marB="45713"/>
                </a:tc>
                <a:tc>
                  <a:txBody>
                    <a:bodyPr/>
                    <a:lstStyle/>
                    <a:p>
                      <a:pPr algn="ctr"/>
                      <a:r>
                        <a:rPr lang="en-US" sz="1800" dirty="0" smtClean="0"/>
                        <a:t>Disaster</a:t>
                      </a:r>
                      <a:endParaRPr lang="en-US" sz="1800" dirty="0"/>
                    </a:p>
                  </a:txBody>
                  <a:tcPr marL="91436" marR="91436" marT="45713" marB="45713"/>
                </a:tc>
              </a:tr>
              <a:tr h="565997">
                <a:tc>
                  <a:txBody>
                    <a:bodyPr/>
                    <a:lstStyle/>
                    <a:p>
                      <a:r>
                        <a:rPr lang="en-US" sz="1400" dirty="0" smtClean="0"/>
                        <a:t>1916</a:t>
                      </a:r>
                    </a:p>
                  </a:txBody>
                  <a:tcPr marL="91436" marR="91436" marT="45713" marB="45713"/>
                </a:tc>
                <a:tc>
                  <a:txBody>
                    <a:bodyPr/>
                    <a:lstStyle/>
                    <a:p>
                      <a:r>
                        <a:rPr lang="en-US" sz="1400" dirty="0" smtClean="0"/>
                        <a:t>Cochrane&amp;</a:t>
                      </a:r>
                      <a:r>
                        <a:rPr lang="en-US" sz="1400" baseline="0" dirty="0" smtClean="0"/>
                        <a:t> </a:t>
                      </a:r>
                      <a:r>
                        <a:rPr lang="en-US" sz="1400" dirty="0" smtClean="0"/>
                        <a:t>Matheson Forest Fire - Ontario</a:t>
                      </a:r>
                      <a:endParaRPr lang="en-US" sz="1400" dirty="0"/>
                    </a:p>
                  </a:txBody>
                  <a:tcPr marL="91436" marR="91436" marT="45713" marB="45713"/>
                </a:tc>
                <a:tc>
                  <a:txBody>
                    <a:bodyPr/>
                    <a:lstStyle/>
                    <a:p>
                      <a:r>
                        <a:rPr lang="en-US" sz="1400" dirty="0" smtClean="0"/>
                        <a:t>1997</a:t>
                      </a:r>
                      <a:endParaRPr lang="en-US" sz="1400" dirty="0"/>
                    </a:p>
                  </a:txBody>
                  <a:tcPr marL="91436" marR="91436" marT="45713" marB="45713"/>
                </a:tc>
                <a:tc>
                  <a:txBody>
                    <a:bodyPr/>
                    <a:lstStyle/>
                    <a:p>
                      <a:r>
                        <a:rPr lang="en-US" sz="1400" b="0" dirty="0" smtClean="0"/>
                        <a:t>Floods – Southern Manitoba</a:t>
                      </a:r>
                      <a:endParaRPr lang="en-US" sz="1400" b="0" dirty="0"/>
                    </a:p>
                  </a:txBody>
                  <a:tcPr marL="91436" marR="91436" marT="45713" marB="45713"/>
                </a:tc>
              </a:tr>
              <a:tr h="405087">
                <a:tc>
                  <a:txBody>
                    <a:bodyPr/>
                    <a:lstStyle/>
                    <a:p>
                      <a:r>
                        <a:rPr lang="en-US" sz="1400" dirty="0" smtClean="0"/>
                        <a:t>1917</a:t>
                      </a:r>
                    </a:p>
                  </a:txBody>
                  <a:tcPr marL="91436" marR="91436" marT="45713" marB="45713"/>
                </a:tc>
                <a:tc>
                  <a:txBody>
                    <a:bodyPr/>
                    <a:lstStyle/>
                    <a:p>
                      <a:r>
                        <a:rPr lang="en-US" sz="1400" dirty="0" smtClean="0"/>
                        <a:t>Halifax </a:t>
                      </a:r>
                      <a:r>
                        <a:rPr lang="en-US" sz="1400" dirty="0" err="1" smtClean="0"/>
                        <a:t>Harbour</a:t>
                      </a:r>
                      <a:r>
                        <a:rPr lang="en-US" sz="1400" dirty="0" smtClean="0"/>
                        <a:t> Explosion</a:t>
                      </a:r>
                      <a:endParaRPr lang="en-US" sz="1400" dirty="0"/>
                    </a:p>
                  </a:txBody>
                  <a:tcPr marL="91436" marR="91436" marT="45713" marB="45713"/>
                </a:tc>
                <a:tc>
                  <a:txBody>
                    <a:bodyPr/>
                    <a:lstStyle/>
                    <a:p>
                      <a:r>
                        <a:rPr lang="en-US" sz="1400" dirty="0" smtClean="0"/>
                        <a:t>1998</a:t>
                      </a:r>
                      <a:endParaRPr lang="en-US" sz="1400" dirty="0"/>
                    </a:p>
                  </a:txBody>
                  <a:tcPr marL="91436" marR="91436" marT="45713" marB="45713"/>
                </a:tc>
                <a:tc>
                  <a:txBody>
                    <a:bodyPr/>
                    <a:lstStyle/>
                    <a:p>
                      <a:r>
                        <a:rPr lang="en-US" sz="1400" b="0" dirty="0" smtClean="0"/>
                        <a:t>Ice Storm</a:t>
                      </a:r>
                      <a:r>
                        <a:rPr lang="en-US" sz="1400" b="0" baseline="0" dirty="0" smtClean="0"/>
                        <a:t> – </a:t>
                      </a:r>
                      <a:r>
                        <a:rPr lang="en-US" sz="1400" b="0" baseline="0" dirty="0" err="1" smtClean="0"/>
                        <a:t>Ont</a:t>
                      </a:r>
                      <a:r>
                        <a:rPr lang="en-US" sz="1400" b="0" baseline="0" dirty="0" smtClean="0"/>
                        <a:t>/</a:t>
                      </a:r>
                      <a:r>
                        <a:rPr lang="en-US" sz="1400" b="0" baseline="0" dirty="0" err="1" smtClean="0"/>
                        <a:t>QU</a:t>
                      </a:r>
                      <a:r>
                        <a:rPr lang="en-US" sz="1400" b="0" baseline="0" dirty="0" smtClean="0"/>
                        <a:t>/NB</a:t>
                      </a:r>
                      <a:endParaRPr lang="en-US" sz="1400" b="0" dirty="0"/>
                    </a:p>
                  </a:txBody>
                  <a:tcPr marL="91436" marR="91436" marT="45713" marB="45713"/>
                </a:tc>
              </a:tr>
              <a:tr h="565997">
                <a:tc>
                  <a:txBody>
                    <a:bodyPr/>
                    <a:lstStyle/>
                    <a:p>
                      <a:r>
                        <a:rPr lang="en-US" sz="1400" dirty="0" smtClean="0"/>
                        <a:t>1918</a:t>
                      </a:r>
                      <a:endParaRPr lang="en-US" sz="1400" dirty="0"/>
                    </a:p>
                  </a:txBody>
                  <a:tcPr marL="91436" marR="91436" marT="45713" marB="45713"/>
                </a:tc>
                <a:tc>
                  <a:txBody>
                    <a:bodyPr/>
                    <a:lstStyle/>
                    <a:p>
                      <a:r>
                        <a:rPr lang="en-US" sz="1400" dirty="0" smtClean="0"/>
                        <a:t>Spanish</a:t>
                      </a:r>
                      <a:r>
                        <a:rPr lang="en-US" sz="1400" baseline="0" dirty="0" smtClean="0"/>
                        <a:t> Influenza Pandemic</a:t>
                      </a:r>
                      <a:endParaRPr lang="en-US" sz="1400" dirty="0"/>
                    </a:p>
                  </a:txBody>
                  <a:tcPr marL="91436" marR="91436" marT="45713" marB="45713"/>
                </a:tc>
                <a:tc>
                  <a:txBody>
                    <a:bodyPr/>
                    <a:lstStyle/>
                    <a:p>
                      <a:r>
                        <a:rPr lang="en-US" sz="1400" dirty="0" smtClean="0"/>
                        <a:t>1998</a:t>
                      </a:r>
                      <a:endParaRPr lang="en-US" sz="1400" dirty="0"/>
                    </a:p>
                  </a:txBody>
                  <a:tcPr marL="91436" marR="91436" marT="45713" marB="45713"/>
                </a:tc>
                <a:tc>
                  <a:txBody>
                    <a:bodyPr/>
                    <a:lstStyle/>
                    <a:p>
                      <a:r>
                        <a:rPr lang="en-US" sz="1400" b="0" dirty="0" smtClean="0"/>
                        <a:t>Swissair</a:t>
                      </a:r>
                      <a:r>
                        <a:rPr lang="en-US" sz="1400" b="0" baseline="0" dirty="0" smtClean="0"/>
                        <a:t> </a:t>
                      </a:r>
                      <a:r>
                        <a:rPr lang="en-US" sz="1400" b="0" dirty="0" smtClean="0"/>
                        <a:t> Crash, N. Scotia</a:t>
                      </a:r>
                      <a:endParaRPr lang="en-US" sz="1400" b="0" dirty="0"/>
                    </a:p>
                  </a:txBody>
                  <a:tcPr marL="91436" marR="91436" marT="45713" marB="45713"/>
                </a:tc>
              </a:tr>
              <a:tr h="565997">
                <a:tc>
                  <a:txBody>
                    <a:bodyPr/>
                    <a:lstStyle/>
                    <a:p>
                      <a:r>
                        <a:rPr lang="en-US" sz="1400" dirty="0" smtClean="0"/>
                        <a:t>1936</a:t>
                      </a:r>
                      <a:endParaRPr lang="en-US" sz="1400" dirty="0"/>
                    </a:p>
                  </a:txBody>
                  <a:tcPr marL="91436" marR="91436" marT="45713" marB="45713"/>
                </a:tc>
                <a:tc>
                  <a:txBody>
                    <a:bodyPr/>
                    <a:lstStyle/>
                    <a:p>
                      <a:r>
                        <a:rPr lang="en-US" sz="1400" dirty="0" smtClean="0"/>
                        <a:t>Heat Wave across Canada</a:t>
                      </a:r>
                      <a:endParaRPr lang="en-US" sz="1400" dirty="0"/>
                    </a:p>
                  </a:txBody>
                  <a:tcPr marL="91436" marR="91436" marT="45713" marB="45713"/>
                </a:tc>
                <a:tc>
                  <a:txBody>
                    <a:bodyPr/>
                    <a:lstStyle/>
                    <a:p>
                      <a:r>
                        <a:rPr lang="en-US" sz="1400" dirty="0" smtClean="0"/>
                        <a:t>2000</a:t>
                      </a:r>
                      <a:endParaRPr lang="en-US" sz="1400" dirty="0"/>
                    </a:p>
                  </a:txBody>
                  <a:tcPr marL="91436" marR="91436" marT="45713" marB="45713"/>
                </a:tc>
                <a:tc>
                  <a:txBody>
                    <a:bodyPr/>
                    <a:lstStyle/>
                    <a:p>
                      <a:r>
                        <a:rPr lang="en-US" sz="1400" b="0" dirty="0" smtClean="0"/>
                        <a:t>Contaminated water supply, </a:t>
                      </a:r>
                      <a:r>
                        <a:rPr lang="en-US" sz="1400" b="0" dirty="0" err="1" smtClean="0"/>
                        <a:t>Wakerton</a:t>
                      </a:r>
                      <a:r>
                        <a:rPr lang="en-US" sz="1400" b="0" dirty="0" smtClean="0"/>
                        <a:t> ON</a:t>
                      </a:r>
                      <a:endParaRPr lang="en-US" sz="1400" b="0" dirty="0"/>
                    </a:p>
                  </a:txBody>
                  <a:tcPr marL="91436" marR="91436" marT="45713" marB="45713"/>
                </a:tc>
              </a:tr>
              <a:tr h="565997">
                <a:tc>
                  <a:txBody>
                    <a:bodyPr/>
                    <a:lstStyle/>
                    <a:p>
                      <a:r>
                        <a:rPr lang="en-US" sz="1400" dirty="0" smtClean="0"/>
                        <a:t>1950</a:t>
                      </a:r>
                      <a:endParaRPr lang="en-US" sz="1400" dirty="0"/>
                    </a:p>
                  </a:txBody>
                  <a:tcPr marL="91436" marR="91436" marT="45713" marB="45713"/>
                </a:tc>
                <a:tc>
                  <a:txBody>
                    <a:bodyPr/>
                    <a:lstStyle/>
                    <a:p>
                      <a:r>
                        <a:rPr lang="en-US" sz="1400" dirty="0" smtClean="0"/>
                        <a:t>Red River Flood</a:t>
                      </a:r>
                      <a:r>
                        <a:rPr lang="en-US" sz="1400" baseline="0" dirty="0" smtClean="0"/>
                        <a:t> - Manitoba</a:t>
                      </a:r>
                      <a:endParaRPr lang="en-US" sz="1400" dirty="0"/>
                    </a:p>
                  </a:txBody>
                  <a:tcPr marL="91436" marR="91436" marT="45713" marB="45713"/>
                </a:tc>
                <a:tc>
                  <a:txBody>
                    <a:bodyPr/>
                    <a:lstStyle/>
                    <a:p>
                      <a:r>
                        <a:rPr lang="en-US" sz="1400" dirty="0" smtClean="0"/>
                        <a:t>2003</a:t>
                      </a:r>
                      <a:endParaRPr lang="en-US" sz="1400" dirty="0"/>
                    </a:p>
                  </a:txBody>
                  <a:tcPr marL="91436" marR="91436" marT="45713" marB="45713"/>
                </a:tc>
                <a:tc>
                  <a:txBody>
                    <a:bodyPr/>
                    <a:lstStyle/>
                    <a:p>
                      <a:r>
                        <a:rPr lang="en-US" sz="1400" b="0" dirty="0" err="1" smtClean="0"/>
                        <a:t>SARS</a:t>
                      </a:r>
                      <a:r>
                        <a:rPr lang="en-US" sz="1400" b="0" dirty="0" smtClean="0"/>
                        <a:t> Outbreak - Toronto</a:t>
                      </a:r>
                      <a:endParaRPr lang="en-US" sz="1400" b="0" dirty="0"/>
                    </a:p>
                  </a:txBody>
                  <a:tcPr marL="91436" marR="91436" marT="45713" marB="45713"/>
                </a:tc>
              </a:tr>
              <a:tr h="565997">
                <a:tc>
                  <a:txBody>
                    <a:bodyPr/>
                    <a:lstStyle/>
                    <a:p>
                      <a:r>
                        <a:rPr lang="en-US" sz="1400" dirty="0" smtClean="0"/>
                        <a:t>1953</a:t>
                      </a:r>
                      <a:endParaRPr lang="en-US" sz="1400" dirty="0"/>
                    </a:p>
                  </a:txBody>
                  <a:tcPr marL="91436" marR="91436" marT="45713" marB="45713"/>
                </a:tc>
                <a:tc>
                  <a:txBody>
                    <a:bodyPr/>
                    <a:lstStyle/>
                    <a:p>
                      <a:r>
                        <a:rPr lang="en-US" sz="1400" dirty="0" smtClean="0"/>
                        <a:t>Polio Epidemic Canada-wide</a:t>
                      </a:r>
                      <a:endParaRPr lang="en-US" sz="1400" dirty="0"/>
                    </a:p>
                  </a:txBody>
                  <a:tcPr marL="91436" marR="91436" marT="45713" marB="45713"/>
                </a:tc>
                <a:tc>
                  <a:txBody>
                    <a:bodyPr/>
                    <a:lstStyle/>
                    <a:p>
                      <a:r>
                        <a:rPr lang="en-US" sz="1400" dirty="0" smtClean="0"/>
                        <a:t>2003</a:t>
                      </a:r>
                      <a:endParaRPr lang="en-US" sz="1400" dirty="0"/>
                    </a:p>
                  </a:txBody>
                  <a:tcPr marL="91436" marR="91436" marT="45713" marB="45713"/>
                </a:tc>
                <a:tc>
                  <a:txBody>
                    <a:bodyPr/>
                    <a:lstStyle/>
                    <a:p>
                      <a:r>
                        <a:rPr lang="en-US" sz="1400" b="0" dirty="0" smtClean="0"/>
                        <a:t>Blackout – ON &amp; NE</a:t>
                      </a:r>
                      <a:r>
                        <a:rPr lang="en-US" sz="1400" b="0" baseline="0" dirty="0" smtClean="0"/>
                        <a:t> USA</a:t>
                      </a:r>
                      <a:endParaRPr lang="en-US" sz="1400" b="0" dirty="0"/>
                    </a:p>
                  </a:txBody>
                  <a:tcPr marL="91436" marR="91436" marT="45713" marB="45713"/>
                </a:tc>
              </a:tr>
              <a:tr h="405087">
                <a:tc>
                  <a:txBody>
                    <a:bodyPr/>
                    <a:lstStyle/>
                    <a:p>
                      <a:r>
                        <a:rPr lang="en-US" sz="1400" dirty="0" smtClean="0"/>
                        <a:t>1954</a:t>
                      </a:r>
                      <a:endParaRPr lang="en-US" sz="1400" dirty="0"/>
                    </a:p>
                  </a:txBody>
                  <a:tcPr marL="91436" marR="91436" marT="45713" marB="45713"/>
                </a:tc>
                <a:tc>
                  <a:txBody>
                    <a:bodyPr/>
                    <a:lstStyle/>
                    <a:p>
                      <a:r>
                        <a:rPr lang="en-US" sz="1400" dirty="0" err="1" smtClean="0"/>
                        <a:t>Hurricain</a:t>
                      </a:r>
                      <a:r>
                        <a:rPr lang="en-US" sz="1400" dirty="0" smtClean="0"/>
                        <a:t> </a:t>
                      </a:r>
                      <a:r>
                        <a:rPr lang="en-US" sz="1400" dirty="0" smtClean="0"/>
                        <a:t>Hazel - Ontario</a:t>
                      </a:r>
                      <a:endParaRPr lang="en-US" sz="1400" dirty="0"/>
                    </a:p>
                  </a:txBody>
                  <a:tcPr marL="91436" marR="91436" marT="45713" marB="45713"/>
                </a:tc>
                <a:tc>
                  <a:txBody>
                    <a:bodyPr/>
                    <a:lstStyle/>
                    <a:p>
                      <a:r>
                        <a:rPr lang="en-US" sz="1400" dirty="0" smtClean="0"/>
                        <a:t>2003</a:t>
                      </a:r>
                      <a:endParaRPr lang="en-US" sz="1400" dirty="0"/>
                    </a:p>
                  </a:txBody>
                  <a:tcPr marL="91436" marR="91436" marT="45713" marB="45713"/>
                </a:tc>
                <a:tc>
                  <a:txBody>
                    <a:bodyPr/>
                    <a:lstStyle/>
                    <a:p>
                      <a:r>
                        <a:rPr lang="en-US" sz="1400" b="0" dirty="0" smtClean="0"/>
                        <a:t>Forest</a:t>
                      </a:r>
                      <a:r>
                        <a:rPr lang="en-US" sz="1400" b="0" baseline="0" dirty="0" smtClean="0"/>
                        <a:t> Fires - BC</a:t>
                      </a:r>
                      <a:endParaRPr lang="en-US" sz="1400" b="0" dirty="0"/>
                    </a:p>
                  </a:txBody>
                  <a:tcPr marL="91436" marR="91436" marT="45713" marB="45713"/>
                </a:tc>
              </a:tr>
              <a:tr h="565997">
                <a:tc>
                  <a:txBody>
                    <a:bodyPr/>
                    <a:lstStyle/>
                    <a:p>
                      <a:r>
                        <a:rPr lang="en-US" sz="1400" dirty="0" smtClean="0"/>
                        <a:t>1979</a:t>
                      </a:r>
                      <a:endParaRPr lang="en-US" sz="1400" dirty="0"/>
                    </a:p>
                  </a:txBody>
                  <a:tcPr marL="91436" marR="91436" marT="45713" marB="45713"/>
                </a:tc>
                <a:tc>
                  <a:txBody>
                    <a:bodyPr/>
                    <a:lstStyle/>
                    <a:p>
                      <a:r>
                        <a:rPr lang="en-US" sz="1400" dirty="0" smtClean="0"/>
                        <a:t>Train Derailment - Ontario</a:t>
                      </a:r>
                      <a:endParaRPr lang="en-US" sz="1400" dirty="0"/>
                    </a:p>
                  </a:txBody>
                  <a:tcPr marL="91436" marR="91436" marT="45713" marB="45713"/>
                </a:tc>
                <a:tc>
                  <a:txBody>
                    <a:bodyPr/>
                    <a:lstStyle/>
                    <a:p>
                      <a:r>
                        <a:rPr lang="en-US" sz="1400" dirty="0" smtClean="0"/>
                        <a:t>2003</a:t>
                      </a:r>
                      <a:endParaRPr lang="en-US" sz="1400" dirty="0"/>
                    </a:p>
                  </a:txBody>
                  <a:tcPr marL="91436" marR="91436" marT="45713" marB="45713"/>
                </a:tc>
                <a:tc>
                  <a:txBody>
                    <a:bodyPr/>
                    <a:lstStyle/>
                    <a:p>
                      <a:r>
                        <a:rPr lang="en-US" sz="1400" b="0" dirty="0" smtClean="0"/>
                        <a:t>Hurricane Juan, Maritimes</a:t>
                      </a:r>
                      <a:endParaRPr lang="en-US" sz="1400" b="0" dirty="0"/>
                    </a:p>
                  </a:txBody>
                  <a:tcPr marL="91436" marR="91436" marT="45713" marB="45713"/>
                </a:tc>
              </a:tr>
              <a:tr h="565997">
                <a:tc>
                  <a:txBody>
                    <a:bodyPr/>
                    <a:lstStyle/>
                    <a:p>
                      <a:r>
                        <a:rPr lang="en-US" sz="1400" dirty="0" smtClean="0"/>
                        <a:t>1979-80</a:t>
                      </a:r>
                      <a:endParaRPr lang="en-US" sz="1400" dirty="0"/>
                    </a:p>
                  </a:txBody>
                  <a:tcPr marL="91436" marR="91436" marT="45713" marB="45713"/>
                </a:tc>
                <a:tc>
                  <a:txBody>
                    <a:bodyPr/>
                    <a:lstStyle/>
                    <a:p>
                      <a:r>
                        <a:rPr lang="en-US" sz="1400" dirty="0" smtClean="0"/>
                        <a:t>Drought – Prairie Provinces</a:t>
                      </a:r>
                      <a:endParaRPr lang="en-US" sz="1400" dirty="0"/>
                    </a:p>
                  </a:txBody>
                  <a:tcPr marL="91436" marR="91436" marT="45713" marB="45713"/>
                </a:tc>
                <a:tc>
                  <a:txBody>
                    <a:bodyPr/>
                    <a:lstStyle/>
                    <a:p>
                      <a:r>
                        <a:rPr lang="en-US" sz="1400" dirty="0" smtClean="0"/>
                        <a:t>2004</a:t>
                      </a:r>
                      <a:endParaRPr lang="en-US" sz="1400" dirty="0"/>
                    </a:p>
                  </a:txBody>
                  <a:tcPr marL="91436" marR="91436" marT="45713" marB="45713"/>
                </a:tc>
                <a:tc>
                  <a:txBody>
                    <a:bodyPr/>
                    <a:lstStyle/>
                    <a:p>
                      <a:r>
                        <a:rPr lang="en-US" sz="1400" b="0" dirty="0" smtClean="0"/>
                        <a:t>Hailstorm, Edmonton</a:t>
                      </a:r>
                      <a:endParaRPr lang="en-US" sz="1400" b="0" dirty="0"/>
                    </a:p>
                  </a:txBody>
                  <a:tcPr marL="91436" marR="91436" marT="45713" marB="45713"/>
                </a:tc>
              </a:tr>
              <a:tr h="565997">
                <a:tc>
                  <a:txBody>
                    <a:bodyPr/>
                    <a:lstStyle/>
                    <a:p>
                      <a:r>
                        <a:rPr lang="en-US" sz="1400" dirty="0" smtClean="0"/>
                        <a:t>1985</a:t>
                      </a:r>
                      <a:endParaRPr lang="en-US" sz="1400" dirty="0"/>
                    </a:p>
                  </a:txBody>
                  <a:tcPr marL="91436" marR="91436" marT="45713" marB="45713"/>
                </a:tc>
                <a:tc>
                  <a:txBody>
                    <a:bodyPr/>
                    <a:lstStyle/>
                    <a:p>
                      <a:r>
                        <a:rPr lang="en-US" sz="1400" dirty="0" smtClean="0"/>
                        <a:t>Plane Crash – Gander, </a:t>
                      </a:r>
                      <a:r>
                        <a:rPr lang="en-US" sz="1400" dirty="0" err="1" smtClean="0"/>
                        <a:t>NFLD</a:t>
                      </a:r>
                      <a:endParaRPr lang="en-US" sz="1400" dirty="0"/>
                    </a:p>
                  </a:txBody>
                  <a:tcPr marL="91436" marR="91436" marT="45713" marB="45713"/>
                </a:tc>
                <a:tc>
                  <a:txBody>
                    <a:bodyPr/>
                    <a:lstStyle/>
                    <a:p>
                      <a:r>
                        <a:rPr lang="en-US" sz="1400" dirty="0" smtClean="0"/>
                        <a:t>2005</a:t>
                      </a:r>
                      <a:endParaRPr lang="en-US" sz="1400" dirty="0"/>
                    </a:p>
                  </a:txBody>
                  <a:tcPr marL="91436" marR="91436" marT="45713" marB="45713"/>
                </a:tc>
                <a:tc>
                  <a:txBody>
                    <a:bodyPr/>
                    <a:lstStyle/>
                    <a:p>
                      <a:r>
                        <a:rPr lang="en-US" sz="1400" b="0" dirty="0" smtClean="0"/>
                        <a:t>Extreme Rain, Toronto</a:t>
                      </a:r>
                      <a:endParaRPr lang="en-US" sz="1400" b="0" dirty="0"/>
                    </a:p>
                  </a:txBody>
                  <a:tcPr marL="91436" marR="91436" marT="45713" marB="45713"/>
                </a:tc>
              </a:tr>
              <a:tr h="565997">
                <a:tc>
                  <a:txBody>
                    <a:bodyPr/>
                    <a:lstStyle/>
                    <a:p>
                      <a:r>
                        <a:rPr lang="en-US" sz="1400" dirty="0" smtClean="0"/>
                        <a:t>1996</a:t>
                      </a:r>
                      <a:endParaRPr lang="en-US" sz="1400" dirty="0"/>
                    </a:p>
                  </a:txBody>
                  <a:tcPr marL="91436" marR="91436" marT="45713" marB="45713"/>
                </a:tc>
                <a:tc>
                  <a:txBody>
                    <a:bodyPr/>
                    <a:lstStyle/>
                    <a:p>
                      <a:r>
                        <a:rPr lang="en-US" sz="1400" dirty="0" smtClean="0"/>
                        <a:t>Flood – Saguenay, Quebec</a:t>
                      </a:r>
                      <a:endParaRPr lang="en-US" sz="1400" dirty="0"/>
                    </a:p>
                  </a:txBody>
                  <a:tcPr marL="91436" marR="91436" marT="45713" marB="45713"/>
                </a:tc>
                <a:tc>
                  <a:txBody>
                    <a:bodyPr/>
                    <a:lstStyle/>
                    <a:p>
                      <a:r>
                        <a:rPr lang="en-US" sz="1400" dirty="0" smtClean="0"/>
                        <a:t>2006</a:t>
                      </a:r>
                      <a:endParaRPr lang="en-US" sz="1400" dirty="0"/>
                    </a:p>
                  </a:txBody>
                  <a:tcPr marL="91436" marR="91436" marT="45713" marB="45713"/>
                </a:tc>
                <a:tc>
                  <a:txBody>
                    <a:bodyPr/>
                    <a:lstStyle/>
                    <a:p>
                      <a:r>
                        <a:rPr lang="en-US" sz="1400" b="0" dirty="0" smtClean="0"/>
                        <a:t>Rain &amp; Windstorm, BC</a:t>
                      </a:r>
                      <a:endParaRPr lang="en-US" sz="1400" b="0" dirty="0"/>
                    </a:p>
                  </a:txBody>
                  <a:tcPr marL="91436" marR="91436" marT="45713" marB="45713"/>
                </a:tc>
              </a:tr>
            </a:tbl>
          </a:graphicData>
        </a:graphic>
      </p:graphicFrame>
    </p:spTree>
    <p:extLst>
      <p:ext uri="{BB962C8B-B14F-4D97-AF65-F5344CB8AC3E}">
        <p14:creationId xmlns:p14="http://schemas.microsoft.com/office/powerpoint/2010/main" val="91277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fontScale="90000"/>
          </a:bodyPr>
          <a:lstStyle/>
          <a:p>
            <a:r>
              <a:rPr lang="en-US" dirty="0" smtClean="0"/>
              <a:t>In Canada &amp; Around the World Weather-related Disasters are Increasing in Frequency</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9142" y="2220324"/>
            <a:ext cx="4285715" cy="328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29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391400" cy="5490029"/>
          </a:xfrm>
        </p:spPr>
        <p:txBody>
          <a:bodyPr>
            <a:normAutofit/>
          </a:bodyPr>
          <a:lstStyle/>
          <a:p>
            <a:r>
              <a:rPr lang="en-US" dirty="0" smtClean="0"/>
              <a:t>2. Vulnerability Factors: Age</a:t>
            </a:r>
            <a:br>
              <a:rPr lang="en-US" dirty="0" smtClean="0"/>
            </a:br>
            <a:r>
              <a:rPr lang="en-US" dirty="0"/>
              <a:t/>
            </a:r>
            <a:br>
              <a:rPr lang="en-US" dirty="0"/>
            </a:br>
            <a:r>
              <a:rPr lang="en-US" sz="3200" dirty="0" smtClean="0"/>
              <a:t/>
            </a:r>
            <a:br>
              <a:rPr lang="en-US" sz="3200" dirty="0" smtClean="0"/>
            </a:br>
            <a:r>
              <a:rPr lang="en-US" sz="3200" dirty="0" smtClean="0"/>
              <a:t>The </a:t>
            </a:r>
            <a:r>
              <a:rPr lang="en-US" sz="3200" dirty="0"/>
              <a:t>Madrid International Plan of Action on Aging acknowledged the need to improve both </a:t>
            </a:r>
            <a:r>
              <a:rPr lang="en-US" sz="3200" dirty="0" smtClean="0"/>
              <a:t>protection of older adults </a:t>
            </a:r>
            <a:r>
              <a:rPr lang="en-US" sz="3200" dirty="0"/>
              <a:t>and </a:t>
            </a:r>
            <a:r>
              <a:rPr lang="en-US" sz="3200" dirty="0" smtClean="0"/>
              <a:t>their inclusion </a:t>
            </a:r>
            <a:r>
              <a:rPr lang="en-US" sz="3200" dirty="0"/>
              <a:t>in disaster management activities. </a:t>
            </a:r>
          </a:p>
        </p:txBody>
      </p:sp>
    </p:spTree>
    <p:extLst>
      <p:ext uri="{BB962C8B-B14F-4D97-AF65-F5344CB8AC3E}">
        <p14:creationId xmlns:p14="http://schemas.microsoft.com/office/powerpoint/2010/main" val="2980390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24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1680</Words>
  <Application>Microsoft Office PowerPoint</Application>
  <PresentationFormat>On-screen Show (4:3)</PresentationFormat>
  <Paragraphs>237</Paragraphs>
  <Slides>30</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MSPhotoEd.3</vt:lpstr>
      <vt:lpstr>   PSYCHOLOGICAL ISSUES FOR SENIORS DURING AND AFTER DISASTERS: THE IMPORTANCE OF TAKING GENDER AND OTHER MODERATING FACTORS INTO CONSIDERATION  Gloria Gutman, PhD – Simon Fraser University Gerontology Research Centre,  Vancouver, Canada  &amp;   Maggie Gibson, PhD, C.Psych- Veterans Care Program, St. Joseph’s Health Care, London, ON, Canada  </vt:lpstr>
      <vt:lpstr>Overview of Presentation</vt:lpstr>
      <vt:lpstr>1. Disaster Concepts, Classification and Trends</vt:lpstr>
      <vt:lpstr>PowerPoint Presentation</vt:lpstr>
      <vt:lpstr>PowerPoint Presentation</vt:lpstr>
      <vt:lpstr>Canadian Disaster Timeline</vt:lpstr>
      <vt:lpstr>In Canada &amp; Around the World Weather-related Disasters are Increasing in Frequency</vt:lpstr>
      <vt:lpstr>2. Vulnerability Factors: Age   The Madrid International Plan of Action on Aging acknowledged the need to improve both protection of older adults and their inclusion in disaster management activities. </vt:lpstr>
      <vt:lpstr>PowerPoint Presentation</vt:lpstr>
      <vt:lpstr>Recognizing Older People as a Vulnerable Population: History</vt:lpstr>
      <vt:lpstr> Hurricane Katrina – August 2005</vt:lpstr>
      <vt:lpstr> Age as a Predictor of Mortality</vt:lpstr>
      <vt:lpstr>Age of 853 deceased Katrina Victims  (Source: Family Assistance Center,  April, 2006)</vt:lpstr>
      <vt:lpstr>3. Vulnerability Factors:  Beyond Age  </vt:lpstr>
      <vt:lpstr>More recently</vt:lpstr>
      <vt:lpstr>  Since Katrina, there has been growing recognition that there  are special issues for seniors not covered in “all hazards” and “one size fits all” approaches  and that there are vulnerable subgroups within the  65+ age group  </vt:lpstr>
      <vt:lpstr>Race &amp; Sex of 853 Katrina decedents (Source: Family Assistance Center, April 2006)</vt:lpstr>
      <vt:lpstr>Gender Issues in Phases of Disaster </vt:lpstr>
      <vt:lpstr>Challenges in responding to the unique psycho-social needs of older women and men in disaster management</vt:lpstr>
      <vt:lpstr>Gender considerations in disaster management  (WHO/GWH 11 January 2005)</vt:lpstr>
      <vt:lpstr>4. Risk &amp; Resilience Factors for Psychological Distress Following Disasters</vt:lpstr>
      <vt:lpstr> Social-Experiential Factors</vt:lpstr>
      <vt:lpstr>Individual Factors</vt:lpstr>
      <vt:lpstr>Resilience Factors</vt:lpstr>
      <vt:lpstr>Assessing Psychological Resilience and Vulnerabilities</vt:lpstr>
      <vt:lpstr>5. Intervention</vt:lpstr>
      <vt:lpstr>Disaster Recovery </vt:lpstr>
      <vt:lpstr>PowerPoint Presentation</vt:lpstr>
      <vt:lpstr>Gender-Sensitive Resources for Disaster Situations Include:</vt:lpstr>
      <vt:lpstr>References</vt:lpstr>
    </vt:vector>
  </TitlesOfParts>
  <Company>SFU - Vancouver Campus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ISSUES FOR SENIORS DURING AND AFTER DISASTERS: THE IMPORTANCE OF TAKING GENDER AND OTHER MODERATING FACTORS INTO CONSIDERATION  Gloria Gutman, PhD – Simon Fraser University Vancouver, Canada  &amp;   Maggie Gibson, PhD, RPsych</dc:title>
  <dc:creator>Gloria Gutman</dc:creator>
  <cp:lastModifiedBy>Gloria Gutman</cp:lastModifiedBy>
  <cp:revision>87</cp:revision>
  <cp:lastPrinted>2012-05-28T14:08:22Z</cp:lastPrinted>
  <dcterms:created xsi:type="dcterms:W3CDTF">2012-05-25T23:49:49Z</dcterms:created>
  <dcterms:modified xsi:type="dcterms:W3CDTF">2012-05-31T06:06:02Z</dcterms:modified>
</cp:coreProperties>
</file>