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8"/>
  </p:notesMasterIdLst>
  <p:sldIdLst>
    <p:sldId id="256" r:id="rId2"/>
    <p:sldId id="261" r:id="rId3"/>
    <p:sldId id="257" r:id="rId4"/>
    <p:sldId id="271" r:id="rId5"/>
    <p:sldId id="273" r:id="rId6"/>
    <p:sldId id="264" r:id="rId7"/>
    <p:sldId id="258" r:id="rId8"/>
    <p:sldId id="268" r:id="rId9"/>
    <p:sldId id="259" r:id="rId10"/>
    <p:sldId id="267" r:id="rId11"/>
    <p:sldId id="272" r:id="rId12"/>
    <p:sldId id="265" r:id="rId13"/>
    <p:sldId id="266" r:id="rId14"/>
    <p:sldId id="269" r:id="rId15"/>
    <p:sldId id="270" r:id="rId16"/>
    <p:sldId id="263"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956" y="-4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52BD2D-86EF-427E-8C6C-1FEDAC489454}" type="datetimeFigureOut">
              <a:rPr lang="he-IL" smtClean="0"/>
              <a:pPr/>
              <a:t>י'/סיון/תשע"ב</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1D9E167-03DB-4379-94B1-2891397EAFC7}" type="slidenum">
              <a:rPr lang="he-IL" smtClean="0"/>
              <a:pPr/>
              <a:t>‹#›</a:t>
            </a:fld>
            <a:endParaRPr lang="he-IL"/>
          </a:p>
        </p:txBody>
      </p:sp>
    </p:spTree>
    <p:extLst>
      <p:ext uri="{BB962C8B-B14F-4D97-AF65-F5344CB8AC3E}">
        <p14:creationId xmlns:p14="http://schemas.microsoft.com/office/powerpoint/2010/main" val="370636305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01D9E167-03DB-4379-94B1-2891397EAFC7}" type="slidenum">
              <a:rPr lang="he-IL" smtClean="0"/>
              <a:pPr/>
              <a:t>8</a:t>
            </a:fld>
            <a:endParaRPr lang="he-I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bg>
      <p:bgRef idx="1001">
        <a:schemeClr val="bg2"/>
      </p:bgRef>
    </p:bg>
    <p:spTree>
      <p:nvGrpSpPr>
        <p:cNvPr id="1" name=""/>
        <p:cNvGrpSpPr/>
        <p:nvPr/>
      </p:nvGrpSpPr>
      <p:grpSpPr>
        <a:xfrm>
          <a:off x="0" y="0"/>
          <a:ext cx="0" cy="0"/>
          <a:chOff x="0" y="0"/>
          <a:chExt cx="0" cy="0"/>
        </a:xfrm>
      </p:grpSpPr>
      <p:sp>
        <p:nvSpPr>
          <p:cNvPr id="7" name="מלבן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מלבן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כותרת 7"/>
          <p:cNvSpPr>
            <a:spLocks noGrp="1"/>
          </p:cNvSpPr>
          <p:nvPr>
            <p:ph type="ctrTitle"/>
          </p:nvPr>
        </p:nvSpPr>
        <p:spPr>
          <a:xfrm>
            <a:off x="2362200" y="4038600"/>
            <a:ext cx="6477000" cy="1828800"/>
          </a:xfrm>
        </p:spPr>
        <p:txBody>
          <a:bodyPr anchor="b"/>
          <a:lstStyle>
            <a:lvl1pPr>
              <a:defRPr cap="all" baseline="0"/>
            </a:lvl1pPr>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מציין מיקום של תאריך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71A08B0-A737-41FD-88E8-80266C179A2D}" type="datetimeFigureOut">
              <a:rPr lang="he-IL" smtClean="0"/>
              <a:pPr/>
              <a:t>י'/סיון/תשע"ב</a:t>
            </a:fld>
            <a:endParaRPr lang="he-IL"/>
          </a:p>
        </p:txBody>
      </p:sp>
      <p:sp>
        <p:nvSpPr>
          <p:cNvPr id="17" name="מציין מיקום של כותרת תחתונה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he-IL"/>
          </a:p>
        </p:txBody>
      </p:sp>
      <p:sp>
        <p:nvSpPr>
          <p:cNvPr id="29" name="מציין מיקום של מספר שקופית 28"/>
          <p:cNvSpPr>
            <a:spLocks noGrp="1"/>
          </p:cNvSpPr>
          <p:nvPr>
            <p:ph type="sldNum" sz="quarter" idx="12"/>
          </p:nvPr>
        </p:nvSpPr>
        <p:spPr>
          <a:xfrm>
            <a:off x="8001000" y="228600"/>
            <a:ext cx="838200" cy="381000"/>
          </a:xfrm>
        </p:spPr>
        <p:txBody>
          <a:bodyPr/>
          <a:lstStyle>
            <a:lvl1pPr>
              <a:defRPr>
                <a:solidFill>
                  <a:schemeClr val="tx2"/>
                </a:solidFill>
              </a:defRPr>
            </a:lvl1pPr>
          </a:lstStyle>
          <a:p>
            <a:fld id="{89E22293-4E4D-41E4-B765-C0627C8562FD}" type="slidenum">
              <a:rPr lang="he-IL" smtClean="0"/>
              <a:pPr/>
              <a:t>‹#›</a:t>
            </a:fld>
            <a:endParaRPr lang="he-IL"/>
          </a:p>
        </p:txBody>
      </p:sp>
    </p:spTree>
  </p:cSld>
  <p:clrMapOvr>
    <a:overrideClrMapping bg1="dk1" tx1="lt1" bg2="dk2" tx2="lt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071A08B0-A737-41FD-88E8-80266C179A2D}" type="datetimeFigureOut">
              <a:rPr lang="he-IL" smtClean="0"/>
              <a:pPr/>
              <a:t>י'/סיון/תשע"ב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89E22293-4E4D-41E4-B765-C0627C8562FD}" type="slidenum">
              <a:rPr lang="he-IL" smtClean="0"/>
              <a:pPr/>
              <a:t>‹#›</a:t>
            </a:fld>
            <a:endParaRPr lang="he-IL"/>
          </a:p>
        </p:txBody>
      </p:sp>
    </p:spTree>
  </p:cSld>
  <p:clrMapOvr>
    <a:masterClrMapping/>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bg>
      <p:bgRef idx="1001">
        <a:schemeClr val="bg1"/>
      </p:bgRef>
    </p:bg>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53200" y="609600"/>
            <a:ext cx="2057400" cy="5516563"/>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609600"/>
            <a:ext cx="5562600" cy="5516564"/>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a:xfrm>
            <a:off x="6553200" y="6248402"/>
            <a:ext cx="2209800" cy="365125"/>
          </a:xfrm>
        </p:spPr>
        <p:txBody>
          <a:bodyPr/>
          <a:lstStyle/>
          <a:p>
            <a:fld id="{071A08B0-A737-41FD-88E8-80266C179A2D}" type="datetimeFigureOut">
              <a:rPr lang="he-IL" smtClean="0"/>
              <a:pPr/>
              <a:t>י'/סיון/תשע"ב</a:t>
            </a:fld>
            <a:endParaRPr lang="he-IL"/>
          </a:p>
        </p:txBody>
      </p:sp>
      <p:sp>
        <p:nvSpPr>
          <p:cNvPr id="5" name="מציין מיקום של כותרת תחתונה 4"/>
          <p:cNvSpPr>
            <a:spLocks noGrp="1"/>
          </p:cNvSpPr>
          <p:nvPr>
            <p:ph type="ftr" sz="quarter" idx="11"/>
          </p:nvPr>
        </p:nvSpPr>
        <p:spPr>
          <a:xfrm>
            <a:off x="457201" y="6248207"/>
            <a:ext cx="5573483" cy="365125"/>
          </a:xfrm>
        </p:spPr>
        <p:txBody>
          <a:bodyPr/>
          <a:lstStyle/>
          <a:p>
            <a:endParaRPr lang="he-IL"/>
          </a:p>
        </p:txBody>
      </p:sp>
      <p:sp>
        <p:nvSpPr>
          <p:cNvPr id="7" name="מלבן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מלבן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מלבן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מציין מיקום של מספר שקופית 5"/>
          <p:cNvSpPr>
            <a:spLocks noGrp="1"/>
          </p:cNvSpPr>
          <p:nvPr>
            <p:ph type="sldNum" sz="quarter" idx="12"/>
          </p:nvPr>
        </p:nvSpPr>
        <p:spPr>
          <a:xfrm rot="5400000">
            <a:off x="5989638" y="144462"/>
            <a:ext cx="533400" cy="244476"/>
          </a:xfrm>
        </p:spPr>
        <p:txBody>
          <a:bodyPr/>
          <a:lstStyle/>
          <a:p>
            <a:fld id="{89E22293-4E4D-41E4-B765-C0627C8562FD}"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612648" y="228600"/>
            <a:ext cx="8153400" cy="990600"/>
          </a:xfrm>
        </p:spPr>
        <p:txBody>
          <a:bodyPr/>
          <a:lstStyle/>
          <a:p>
            <a:r>
              <a:rPr kumimoji="0" lang="he-IL" smtClean="0"/>
              <a:t>לחץ כדי לערוך סגנון כותרת של תבנית בסיס</a:t>
            </a:r>
            <a:endParaRPr kumimoji="0" lang="en-US"/>
          </a:p>
        </p:txBody>
      </p:sp>
      <p:sp>
        <p:nvSpPr>
          <p:cNvPr id="4" name="מציין מיקום של תאריך 3"/>
          <p:cNvSpPr>
            <a:spLocks noGrp="1"/>
          </p:cNvSpPr>
          <p:nvPr>
            <p:ph type="dt" sz="half" idx="10"/>
          </p:nvPr>
        </p:nvSpPr>
        <p:spPr/>
        <p:txBody>
          <a:bodyPr/>
          <a:lstStyle/>
          <a:p>
            <a:fld id="{071A08B0-A737-41FD-88E8-80266C179A2D}" type="datetimeFigureOut">
              <a:rPr lang="he-IL" smtClean="0"/>
              <a:pPr/>
              <a:t>י'/סיון/תשע"ב</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lvl1pPr>
              <a:defRPr>
                <a:solidFill>
                  <a:srgbClr val="FFFFFF"/>
                </a:solidFill>
              </a:defRPr>
            </a:lvl1pPr>
          </a:lstStyle>
          <a:p>
            <a:fld id="{89E22293-4E4D-41E4-B765-C0627C8562FD}" type="slidenum">
              <a:rPr lang="he-IL" smtClean="0"/>
              <a:pPr/>
              <a:t>‹#›</a:t>
            </a:fld>
            <a:endParaRPr lang="he-IL"/>
          </a:p>
        </p:txBody>
      </p:sp>
      <p:sp>
        <p:nvSpPr>
          <p:cNvPr id="8" name="מציין מיקום תוכן 7"/>
          <p:cNvSpPr>
            <a:spLocks noGrp="1"/>
          </p:cNvSpPr>
          <p:nvPr>
            <p:ph sz="quarter" idx="1"/>
          </p:nvPr>
        </p:nvSpPr>
        <p:spPr>
          <a:xfrm>
            <a:off x="612648" y="1600200"/>
            <a:ext cx="8153400" cy="44958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3">
        <a:schemeClr val="bg1"/>
      </p:bgRef>
    </p:bg>
    <p:spTree>
      <p:nvGrpSpPr>
        <p:cNvPr id="1" name=""/>
        <p:cNvGrpSpPr/>
        <p:nvPr/>
      </p:nvGrpSpPr>
      <p:grpSpPr>
        <a:xfrm>
          <a:off x="0" y="0"/>
          <a:ext cx="0" cy="0"/>
          <a:chOff x="0" y="0"/>
          <a:chExt cx="0" cy="0"/>
        </a:xfrm>
      </p:grpSpPr>
      <p:sp>
        <p:nvSpPr>
          <p:cNvPr id="3" name="מציין מיקום טקסט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7" name="מלבן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מלבן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מלבן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he-IL" smtClean="0"/>
              <a:t>לחץ כדי לערוך סגנון כותרת של תבנית בסיס</a:t>
            </a:r>
            <a:endParaRPr kumimoji="0" lang="en-US"/>
          </a:p>
        </p:txBody>
      </p:sp>
      <p:sp>
        <p:nvSpPr>
          <p:cNvPr id="12" name="מציין מיקום של תאריך 11"/>
          <p:cNvSpPr>
            <a:spLocks noGrp="1"/>
          </p:cNvSpPr>
          <p:nvPr>
            <p:ph type="dt" sz="half" idx="10"/>
          </p:nvPr>
        </p:nvSpPr>
        <p:spPr/>
        <p:txBody>
          <a:bodyPr/>
          <a:lstStyle/>
          <a:p>
            <a:fld id="{071A08B0-A737-41FD-88E8-80266C179A2D}" type="datetimeFigureOut">
              <a:rPr lang="he-IL" smtClean="0"/>
              <a:pPr/>
              <a:t>י'/סיון/תשע"ב</a:t>
            </a:fld>
            <a:endParaRPr lang="he-IL"/>
          </a:p>
        </p:txBody>
      </p:sp>
      <p:sp>
        <p:nvSpPr>
          <p:cNvPr id="13" name="מציין מיקום של מספר שקופית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9E22293-4E4D-41E4-B765-C0627C8562FD}" type="slidenum">
              <a:rPr lang="he-IL" smtClean="0"/>
              <a:pPr/>
              <a:t>‹#›</a:t>
            </a:fld>
            <a:endParaRPr lang="he-IL"/>
          </a:p>
        </p:txBody>
      </p:sp>
      <p:sp>
        <p:nvSpPr>
          <p:cNvPr id="14" name="מציין מיקום של כותרת תחתונה 13"/>
          <p:cNvSpPr>
            <a:spLocks noGrp="1"/>
          </p:cNvSpPr>
          <p:nvPr>
            <p:ph type="ftr" sz="quarter" idx="12"/>
          </p:nvPr>
        </p:nvSpPr>
        <p:spPr/>
        <p:txBody>
          <a:bodyPr/>
          <a:lstStyle/>
          <a:p>
            <a:endParaRPr lang="he-IL"/>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9" name="מציין מיקום תוכן 8"/>
          <p:cNvSpPr>
            <a:spLocks noGrp="1"/>
          </p:cNvSpPr>
          <p:nvPr>
            <p:ph sz="quarter" idx="1"/>
          </p:nvPr>
        </p:nvSpPr>
        <p:spPr>
          <a:xfrm>
            <a:off x="609600" y="1589567"/>
            <a:ext cx="38862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1" name="מציין מיקום תוכן 10"/>
          <p:cNvSpPr>
            <a:spLocks noGrp="1"/>
          </p:cNvSpPr>
          <p:nvPr>
            <p:ph sz="quarter" idx="2"/>
          </p:nvPr>
        </p:nvSpPr>
        <p:spPr>
          <a:xfrm>
            <a:off x="4844901" y="1589567"/>
            <a:ext cx="38862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8" name="מציין מיקום של תאריך 7"/>
          <p:cNvSpPr>
            <a:spLocks noGrp="1"/>
          </p:cNvSpPr>
          <p:nvPr>
            <p:ph type="dt" sz="half" idx="15"/>
          </p:nvPr>
        </p:nvSpPr>
        <p:spPr/>
        <p:txBody>
          <a:bodyPr rtlCol="0"/>
          <a:lstStyle/>
          <a:p>
            <a:fld id="{071A08B0-A737-41FD-88E8-80266C179A2D}" type="datetimeFigureOut">
              <a:rPr lang="he-IL" smtClean="0"/>
              <a:pPr/>
              <a:t>י'/סיון/תשע"ב</a:t>
            </a:fld>
            <a:endParaRPr lang="he-IL"/>
          </a:p>
        </p:txBody>
      </p:sp>
      <p:sp>
        <p:nvSpPr>
          <p:cNvPr id="10" name="מציין מיקום של מספר שקופית 9"/>
          <p:cNvSpPr>
            <a:spLocks noGrp="1"/>
          </p:cNvSpPr>
          <p:nvPr>
            <p:ph type="sldNum" sz="quarter" idx="16"/>
          </p:nvPr>
        </p:nvSpPr>
        <p:spPr/>
        <p:txBody>
          <a:bodyPr rtlCol="0"/>
          <a:lstStyle/>
          <a:p>
            <a:fld id="{89E22293-4E4D-41E4-B765-C0627C8562FD}" type="slidenum">
              <a:rPr lang="he-IL" smtClean="0"/>
              <a:pPr/>
              <a:t>‹#›</a:t>
            </a:fld>
            <a:endParaRPr lang="he-IL"/>
          </a:p>
        </p:txBody>
      </p:sp>
      <p:sp>
        <p:nvSpPr>
          <p:cNvPr id="12" name="מציין מיקום של כותרת תחתונה 11"/>
          <p:cNvSpPr>
            <a:spLocks noGrp="1"/>
          </p:cNvSpPr>
          <p:nvPr>
            <p:ph type="ftr" sz="quarter" idx="17"/>
          </p:nvPr>
        </p:nvSpPr>
        <p:spPr/>
        <p:txBody>
          <a:bodyPr rtlCol="0"/>
          <a:lstStyle/>
          <a:p>
            <a:endParaRPr lang="he-IL"/>
          </a:p>
        </p:txBody>
      </p:sp>
    </p:spTree>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533400" y="273050"/>
            <a:ext cx="8153400" cy="869950"/>
          </a:xfrm>
        </p:spPr>
        <p:txBody>
          <a:bodyPr anchor="ctr"/>
          <a:lstStyle>
            <a:lvl1pPr>
              <a:defRPr/>
            </a:lvl1pPr>
          </a:lstStyle>
          <a:p>
            <a:r>
              <a:rPr kumimoji="0" lang="he-IL" smtClean="0"/>
              <a:t>לחץ כדי לערוך סגנון כותרת של תבנית בסיס</a:t>
            </a:r>
            <a:endParaRPr kumimoji="0" lang="en-US"/>
          </a:p>
        </p:txBody>
      </p:sp>
      <p:sp>
        <p:nvSpPr>
          <p:cNvPr id="11" name="מציין מיקום תוכן 10"/>
          <p:cNvSpPr>
            <a:spLocks noGrp="1"/>
          </p:cNvSpPr>
          <p:nvPr>
            <p:ph sz="quarter" idx="2"/>
          </p:nvPr>
        </p:nvSpPr>
        <p:spPr>
          <a:xfrm>
            <a:off x="609600" y="2438400"/>
            <a:ext cx="3886200" cy="35814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quarter" idx="4"/>
          </p:nvPr>
        </p:nvSpPr>
        <p:spPr>
          <a:xfrm>
            <a:off x="4800600" y="2438400"/>
            <a:ext cx="3886200" cy="35814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מציין מיקום של תאריך 9"/>
          <p:cNvSpPr>
            <a:spLocks noGrp="1"/>
          </p:cNvSpPr>
          <p:nvPr>
            <p:ph type="dt" sz="half" idx="15"/>
          </p:nvPr>
        </p:nvSpPr>
        <p:spPr/>
        <p:txBody>
          <a:bodyPr rtlCol="0"/>
          <a:lstStyle/>
          <a:p>
            <a:fld id="{071A08B0-A737-41FD-88E8-80266C179A2D}" type="datetimeFigureOut">
              <a:rPr lang="he-IL" smtClean="0"/>
              <a:pPr/>
              <a:t>י'/סיון/תשע"ב</a:t>
            </a:fld>
            <a:endParaRPr lang="he-IL"/>
          </a:p>
        </p:txBody>
      </p:sp>
      <p:sp>
        <p:nvSpPr>
          <p:cNvPr id="12" name="מציין מיקום של מספר שקופית 11"/>
          <p:cNvSpPr>
            <a:spLocks noGrp="1"/>
          </p:cNvSpPr>
          <p:nvPr>
            <p:ph type="sldNum" sz="quarter" idx="16"/>
          </p:nvPr>
        </p:nvSpPr>
        <p:spPr/>
        <p:txBody>
          <a:bodyPr rtlCol="0"/>
          <a:lstStyle/>
          <a:p>
            <a:fld id="{89E22293-4E4D-41E4-B765-C0627C8562FD}" type="slidenum">
              <a:rPr lang="he-IL" smtClean="0"/>
              <a:pPr/>
              <a:t>‹#›</a:t>
            </a:fld>
            <a:endParaRPr lang="he-IL"/>
          </a:p>
        </p:txBody>
      </p:sp>
      <p:sp>
        <p:nvSpPr>
          <p:cNvPr id="14" name="מציין מיקום של כותרת תחתונה 13"/>
          <p:cNvSpPr>
            <a:spLocks noGrp="1"/>
          </p:cNvSpPr>
          <p:nvPr>
            <p:ph type="ftr" sz="quarter" idx="17"/>
          </p:nvPr>
        </p:nvSpPr>
        <p:spPr/>
        <p:txBody>
          <a:bodyPr rtlCol="0"/>
          <a:lstStyle/>
          <a:p>
            <a:endParaRPr lang="he-IL"/>
          </a:p>
        </p:txBody>
      </p:sp>
      <p:sp>
        <p:nvSpPr>
          <p:cNvPr id="16" name="מציין מיקום טקסט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
        <p:nvSpPr>
          <p:cNvPr id="15" name="מציין מיקום טקסט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he-IL" smtClean="0"/>
              <a:t>לחץ כדי לערוך סגנונות טקסט של תבנית בסיס</a:t>
            </a:r>
          </a:p>
        </p:txBody>
      </p:sp>
    </p:spTree>
  </p:cSld>
  <p:clrMapOvr>
    <a:masterClrMapping/>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תאריך 2"/>
          <p:cNvSpPr>
            <a:spLocks noGrp="1"/>
          </p:cNvSpPr>
          <p:nvPr>
            <p:ph type="dt" sz="half" idx="10"/>
          </p:nvPr>
        </p:nvSpPr>
        <p:spPr/>
        <p:txBody>
          <a:bodyPr/>
          <a:lstStyle/>
          <a:p>
            <a:fld id="{071A08B0-A737-41FD-88E8-80266C179A2D}" type="datetimeFigureOut">
              <a:rPr lang="he-IL" smtClean="0"/>
              <a:pPr/>
              <a:t>י'/סיון/תשע"ב</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lvl1pPr>
              <a:defRPr>
                <a:solidFill>
                  <a:srgbClr val="FFFFFF"/>
                </a:solidFill>
              </a:defRPr>
            </a:lvl1pPr>
          </a:lstStyle>
          <a:p>
            <a:fld id="{89E22293-4E4D-41E4-B765-C0627C8562FD}" type="slidenum">
              <a:rPr lang="he-IL" smtClean="0"/>
              <a:pPr/>
              <a:t>‹#›</a:t>
            </a:fld>
            <a:endParaRPr lang="he-IL"/>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071A08B0-A737-41FD-88E8-80266C179A2D}" type="datetimeFigureOut">
              <a:rPr lang="he-IL" smtClean="0"/>
              <a:pPr/>
              <a:t>י'/סיון/תשע"ב</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a:xfrm>
            <a:off x="0" y="6248400"/>
            <a:ext cx="533400" cy="381000"/>
          </a:xfrm>
        </p:spPr>
        <p:txBody>
          <a:bodyPr/>
          <a:lstStyle>
            <a:lvl1pPr>
              <a:defRPr>
                <a:solidFill>
                  <a:schemeClr val="tx2"/>
                </a:solidFill>
              </a:defRPr>
            </a:lvl1pPr>
          </a:lstStyle>
          <a:p>
            <a:fld id="{89E22293-4E4D-41E4-B765-C0627C8562FD}" type="slidenum">
              <a:rPr lang="he-IL" smtClean="0"/>
              <a:pPr/>
              <a:t>‹#›</a:t>
            </a:fld>
            <a:endParaRPr lang="he-IL"/>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09600" y="273050"/>
            <a:ext cx="8077200" cy="869950"/>
          </a:xfrm>
        </p:spPr>
        <p:txBody>
          <a:bodyPr anchor="ctr"/>
          <a:lstStyle>
            <a:lvl1pPr algn="l">
              <a:buNone/>
              <a:defRPr sz="4400" b="0"/>
            </a:lvl1pPr>
          </a:lstStyle>
          <a:p>
            <a:r>
              <a:rPr kumimoji="0" lang="he-IL" smtClean="0"/>
              <a:t>לחץ כדי לערוך סגנון כותרת של תבנית בסיס</a:t>
            </a:r>
            <a:endParaRPr kumimoji="0" lang="en-US"/>
          </a:p>
        </p:txBody>
      </p:sp>
      <p:sp>
        <p:nvSpPr>
          <p:cNvPr id="5" name="מציין מיקום של תאריך 4"/>
          <p:cNvSpPr>
            <a:spLocks noGrp="1"/>
          </p:cNvSpPr>
          <p:nvPr>
            <p:ph type="dt" sz="half" idx="10"/>
          </p:nvPr>
        </p:nvSpPr>
        <p:spPr/>
        <p:txBody>
          <a:bodyPr/>
          <a:lstStyle/>
          <a:p>
            <a:fld id="{071A08B0-A737-41FD-88E8-80266C179A2D}" type="datetimeFigureOut">
              <a:rPr lang="he-IL" smtClean="0"/>
              <a:pPr/>
              <a:t>י'/סיון/תשע"ב</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lvl1pPr>
              <a:defRPr>
                <a:solidFill>
                  <a:srgbClr val="FFFFFF"/>
                </a:solidFill>
              </a:defRPr>
            </a:lvl1pPr>
          </a:lstStyle>
          <a:p>
            <a:fld id="{89E22293-4E4D-41E4-B765-C0627C8562FD}" type="slidenum">
              <a:rPr lang="he-IL" smtClean="0"/>
              <a:pPr/>
              <a:t>‹#›</a:t>
            </a:fld>
            <a:endParaRPr lang="he-IL"/>
          </a:p>
        </p:txBody>
      </p:sp>
      <p:sp>
        <p:nvSpPr>
          <p:cNvPr id="3" name="מציין מיקום טקסט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9" name="מציין מיקום תוכן 8"/>
          <p:cNvSpPr>
            <a:spLocks noGrp="1"/>
          </p:cNvSpPr>
          <p:nvPr>
            <p:ph sz="quarter" idx="1"/>
          </p:nvPr>
        </p:nvSpPr>
        <p:spPr>
          <a:xfrm>
            <a:off x="2362200" y="1752600"/>
            <a:ext cx="6400800" cy="44196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3">
        <a:schemeClr val="bg2"/>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he-IL" smtClean="0"/>
              <a:t>לחץ כדי לערוך סגנונות טקסט של תבנית בסיס</a:t>
            </a:r>
          </a:p>
        </p:txBody>
      </p:sp>
      <p:sp>
        <p:nvSpPr>
          <p:cNvPr id="8" name="מלבן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מלבן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מלבן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כותרת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he-IL" smtClean="0"/>
              <a:t>לחץ כדי לערוך סגנון כותרת של תבנית בסיס</a:t>
            </a:r>
            <a:endParaRPr kumimoji="0" lang="en-US"/>
          </a:p>
        </p:txBody>
      </p:sp>
      <p:sp>
        <p:nvSpPr>
          <p:cNvPr id="11" name="מלבן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מציין מיקום של תאריך 11"/>
          <p:cNvSpPr>
            <a:spLocks noGrp="1"/>
          </p:cNvSpPr>
          <p:nvPr>
            <p:ph type="dt" sz="half" idx="10"/>
          </p:nvPr>
        </p:nvSpPr>
        <p:spPr>
          <a:xfrm>
            <a:off x="6248400" y="6248400"/>
            <a:ext cx="2667000" cy="365125"/>
          </a:xfrm>
        </p:spPr>
        <p:txBody>
          <a:bodyPr rtlCol="0"/>
          <a:lstStyle/>
          <a:p>
            <a:fld id="{071A08B0-A737-41FD-88E8-80266C179A2D}" type="datetimeFigureOut">
              <a:rPr lang="he-IL" smtClean="0"/>
              <a:pPr/>
              <a:t>י'/סיון/תשע"ב</a:t>
            </a:fld>
            <a:endParaRPr lang="he-IL"/>
          </a:p>
        </p:txBody>
      </p:sp>
      <p:sp>
        <p:nvSpPr>
          <p:cNvPr id="13" name="מציין מיקום של מספר שקופית 12"/>
          <p:cNvSpPr>
            <a:spLocks noGrp="1"/>
          </p:cNvSpPr>
          <p:nvPr>
            <p:ph type="sldNum" sz="quarter" idx="11"/>
          </p:nvPr>
        </p:nvSpPr>
        <p:spPr>
          <a:xfrm>
            <a:off x="0" y="4667249"/>
            <a:ext cx="1447800" cy="663578"/>
          </a:xfrm>
        </p:spPr>
        <p:txBody>
          <a:bodyPr rtlCol="0"/>
          <a:lstStyle>
            <a:lvl1pPr>
              <a:defRPr sz="2800"/>
            </a:lvl1pPr>
          </a:lstStyle>
          <a:p>
            <a:fld id="{89E22293-4E4D-41E4-B765-C0627C8562FD}" type="slidenum">
              <a:rPr lang="he-IL" smtClean="0"/>
              <a:pPr/>
              <a:t>‹#›</a:t>
            </a:fld>
            <a:endParaRPr lang="he-IL"/>
          </a:p>
        </p:txBody>
      </p:sp>
      <p:sp>
        <p:nvSpPr>
          <p:cNvPr id="14" name="מציין מיקום של כותרת תחתונה 13"/>
          <p:cNvSpPr>
            <a:spLocks noGrp="1"/>
          </p:cNvSpPr>
          <p:nvPr>
            <p:ph type="ftr" sz="quarter" idx="12"/>
          </p:nvPr>
        </p:nvSpPr>
        <p:spPr>
          <a:xfrm>
            <a:off x="1600200" y="6248206"/>
            <a:ext cx="4572000" cy="365125"/>
          </a:xfrm>
        </p:spPr>
        <p:txBody>
          <a:bodyPr rtlCol="0"/>
          <a:lstStyle/>
          <a:p>
            <a:endParaRPr lang="he-IL"/>
          </a:p>
        </p:txBody>
      </p:sp>
      <p:sp>
        <p:nvSpPr>
          <p:cNvPr id="3" name="מציין מיקום של תמונה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he-IL" smtClean="0"/>
              <a:t>לחץ על הסמל כדי להוסיף תמונה</a:t>
            </a:r>
            <a:endParaRPr kumimoji="0" lang="en-US" dirty="0"/>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מציין מיקום של כותרת 21"/>
          <p:cNvSpPr>
            <a:spLocks noGrp="1"/>
          </p:cNvSpPr>
          <p:nvPr>
            <p:ph type="title"/>
          </p:nvPr>
        </p:nvSpPr>
        <p:spPr>
          <a:xfrm>
            <a:off x="609600" y="228600"/>
            <a:ext cx="8153400" cy="990600"/>
          </a:xfrm>
          <a:prstGeom prst="rect">
            <a:avLst/>
          </a:prstGeom>
        </p:spPr>
        <p:txBody>
          <a:bodyPr vert="horz" anchor="ctr">
            <a:normAutofit/>
          </a:body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4" name="מציין מיקום של תאריך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71A08B0-A737-41FD-88E8-80266C179A2D}" type="datetimeFigureOut">
              <a:rPr lang="he-IL" smtClean="0"/>
              <a:pPr/>
              <a:t>י'/סיון/תשע"ב</a:t>
            </a:fld>
            <a:endParaRPr lang="he-IL"/>
          </a:p>
        </p:txBody>
      </p:sp>
      <p:sp>
        <p:nvSpPr>
          <p:cNvPr id="3" name="מציין מיקום של כותרת תחתונה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he-IL"/>
          </a:p>
        </p:txBody>
      </p:sp>
      <p:sp>
        <p:nvSpPr>
          <p:cNvPr id="7" name="מלבן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מלבן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מלבן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מציין מיקום של מספר שקופית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9E22293-4E4D-41E4-B765-C0627C8562FD}"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p:transition>
  <p:timing>
    <p:tnLst>
      <p:par>
        <p:cTn id="1" dur="indefinite" restart="never" nodeType="tmRoot"/>
      </p:par>
    </p:tnLst>
  </p:timing>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doron@univ.haifa.ac.i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667000" y="0"/>
            <a:ext cx="6477000" cy="1828800"/>
          </a:xfrm>
        </p:spPr>
        <p:txBody>
          <a:bodyPr/>
          <a:lstStyle/>
          <a:p>
            <a:r>
              <a:rPr lang="en-US" dirty="0" smtClean="0"/>
              <a:t>Poverty and old age: why should we care?</a:t>
            </a:r>
            <a:endParaRPr lang="he-IL" dirty="0"/>
          </a:p>
        </p:txBody>
      </p:sp>
      <p:sp>
        <p:nvSpPr>
          <p:cNvPr id="3" name="כותרת משנה 2"/>
          <p:cNvSpPr>
            <a:spLocks noGrp="1"/>
          </p:cNvSpPr>
          <p:nvPr>
            <p:ph type="subTitle" idx="1"/>
          </p:nvPr>
        </p:nvSpPr>
        <p:spPr>
          <a:xfrm>
            <a:off x="285720" y="3143248"/>
            <a:ext cx="6400800" cy="2543196"/>
          </a:xfrm>
        </p:spPr>
        <p:txBody>
          <a:bodyPr/>
          <a:lstStyle/>
          <a:p>
            <a:r>
              <a:rPr lang="en-US" sz="3200" b="1" dirty="0" smtClean="0"/>
              <a:t>Dr. Israel (</a:t>
            </a:r>
            <a:r>
              <a:rPr lang="en-US" sz="3200" b="1" dirty="0" err="1" smtClean="0"/>
              <a:t>Issi</a:t>
            </a:r>
            <a:r>
              <a:rPr lang="en-US" sz="3200" b="1" dirty="0" smtClean="0"/>
              <a:t>) </a:t>
            </a:r>
            <a:r>
              <a:rPr lang="en-US" sz="3200" b="1" dirty="0" err="1" smtClean="0"/>
              <a:t>Doron</a:t>
            </a:r>
            <a:endParaRPr lang="en-US" sz="3200" b="1" dirty="0" smtClean="0"/>
          </a:p>
          <a:p>
            <a:r>
              <a:rPr lang="en-US" dirty="0" smtClean="0"/>
              <a:t>Department of Gerontology, University of Haifa, Haifa, Israel</a:t>
            </a:r>
          </a:p>
          <a:p>
            <a:r>
              <a:rPr lang="en-US" dirty="0" smtClean="0">
                <a:hlinkClick r:id="rId2"/>
              </a:rPr>
              <a:t>idoron@univ.haifa.ac.il</a:t>
            </a:r>
            <a:endParaRPr lang="en-US" dirty="0" smtClean="0"/>
          </a:p>
          <a:p>
            <a:endParaRPr lang="he-IL"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Poverty in old age is a matter of societal decision</a:t>
            </a:r>
            <a:endParaRPr lang="he-IL" dirty="0"/>
          </a:p>
        </p:txBody>
      </p:sp>
      <p:sp>
        <p:nvSpPr>
          <p:cNvPr id="3" name="מציין מיקום תוכן 2"/>
          <p:cNvSpPr>
            <a:spLocks noGrp="1"/>
          </p:cNvSpPr>
          <p:nvPr>
            <p:ph sz="quarter" idx="1"/>
          </p:nvPr>
        </p:nvSpPr>
        <p:spPr>
          <a:xfrm>
            <a:off x="571472" y="1928802"/>
            <a:ext cx="7748614" cy="1571637"/>
          </a:xfrm>
        </p:spPr>
        <p:txBody>
          <a:bodyPr>
            <a:noAutofit/>
          </a:bodyPr>
          <a:lstStyle/>
          <a:p>
            <a:pPr algn="l" rtl="0"/>
            <a:r>
              <a:rPr lang="en-US" sz="7200" dirty="0" smtClean="0"/>
              <a:t>We know what can be done;</a:t>
            </a:r>
          </a:p>
          <a:p>
            <a:pPr algn="l" rtl="0"/>
            <a:r>
              <a:rPr lang="en-US" sz="7200" dirty="0" smtClean="0"/>
              <a:t>It is up to us to do it !</a:t>
            </a:r>
            <a:endParaRPr lang="he-IL" sz="72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Example: the impact of public pensions</a:t>
            </a:r>
            <a:endParaRPr lang="he-IL" dirty="0"/>
          </a:p>
        </p:txBody>
      </p:sp>
      <p:pic>
        <p:nvPicPr>
          <p:cNvPr id="2050" name="Picture 2"/>
          <p:cNvPicPr>
            <a:picLocks noChangeAspect="1" noChangeArrowheads="1"/>
          </p:cNvPicPr>
          <p:nvPr/>
        </p:nvPicPr>
        <p:blipFill>
          <a:blip r:embed="rId2" cstate="print"/>
          <a:srcRect/>
          <a:stretch>
            <a:fillRect/>
          </a:stretch>
        </p:blipFill>
        <p:spPr bwMode="auto">
          <a:xfrm>
            <a:off x="928662" y="1423988"/>
            <a:ext cx="6918362" cy="54340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So: where is the problem?</a:t>
            </a:r>
            <a:endParaRPr lang="he-IL" dirty="0"/>
          </a:p>
        </p:txBody>
      </p:sp>
      <p:sp>
        <p:nvSpPr>
          <p:cNvPr id="3" name="מציין מיקום תוכן 2"/>
          <p:cNvSpPr>
            <a:spLocks noGrp="1"/>
          </p:cNvSpPr>
          <p:nvPr>
            <p:ph sz="quarter" idx="1"/>
          </p:nvPr>
        </p:nvSpPr>
        <p:spPr>
          <a:xfrm>
            <a:off x="0" y="1589566"/>
            <a:ext cx="5214942" cy="5268433"/>
          </a:xfrm>
        </p:spPr>
        <p:txBody>
          <a:bodyPr>
            <a:normAutofit fontScale="92500"/>
          </a:bodyPr>
          <a:lstStyle/>
          <a:p>
            <a:pPr algn="l" rtl="0"/>
            <a:r>
              <a:rPr lang="en-US" dirty="0" smtClean="0"/>
              <a:t>1. The absence of “elderly specific” poverty argumentation: The understanding that in many cases, poverty in old age is not a matter of ‘choice’ but a matter of societal structures and institutions.</a:t>
            </a:r>
          </a:p>
          <a:p>
            <a:pPr algn="l" rtl="0"/>
            <a:r>
              <a:rPr lang="en-US" dirty="0" smtClean="0"/>
              <a:t>For example:</a:t>
            </a:r>
          </a:p>
          <a:p>
            <a:pPr lvl="1" algn="l" rtl="0"/>
            <a:r>
              <a:rPr lang="en-US" dirty="0" smtClean="0"/>
              <a:t>Ageism and age discrimination</a:t>
            </a:r>
          </a:p>
          <a:p>
            <a:pPr lvl="1" algn="l" rtl="0"/>
            <a:r>
              <a:rPr lang="en-US" dirty="0" smtClean="0"/>
              <a:t>Intergenerational conflicts and older persons and the next “scapegoat”</a:t>
            </a:r>
          </a:p>
          <a:p>
            <a:pPr lvl="1" algn="l" rtl="0"/>
            <a:endParaRPr lang="he-IL" dirty="0"/>
          </a:p>
        </p:txBody>
      </p:sp>
      <p:pic>
        <p:nvPicPr>
          <p:cNvPr id="5" name="Picture 5" descr="elderlaw - couple"/>
          <p:cNvPicPr>
            <a:picLocks noGrp="1" noChangeAspect="1" noChangeArrowheads="1"/>
          </p:cNvPicPr>
          <p:nvPr>
            <p:ph sz="quarter" idx="2"/>
          </p:nvPr>
        </p:nvPicPr>
        <p:blipFill>
          <a:blip r:embed="rId2" cstate="print"/>
          <a:srcRect/>
          <a:stretch>
            <a:fillRect/>
          </a:stretch>
        </p:blipFill>
        <p:spPr>
          <a:xfrm>
            <a:off x="5572132" y="2500306"/>
            <a:ext cx="3301994" cy="3000396"/>
          </a:xfr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So: what is missing</a:t>
            </a:r>
            <a:endParaRPr lang="he-IL" dirty="0"/>
          </a:p>
        </p:txBody>
      </p:sp>
      <p:sp>
        <p:nvSpPr>
          <p:cNvPr id="3" name="מציין מיקום תוכן 2"/>
          <p:cNvSpPr>
            <a:spLocks noGrp="1"/>
          </p:cNvSpPr>
          <p:nvPr>
            <p:ph sz="quarter" idx="1"/>
          </p:nvPr>
        </p:nvSpPr>
        <p:spPr>
          <a:xfrm>
            <a:off x="214282" y="1589566"/>
            <a:ext cx="4929222" cy="5268433"/>
          </a:xfrm>
        </p:spPr>
        <p:txBody>
          <a:bodyPr>
            <a:normAutofit fontScale="92500" lnSpcReduction="20000"/>
          </a:bodyPr>
          <a:lstStyle/>
          <a:p>
            <a:pPr algn="l" rtl="0"/>
            <a:r>
              <a:rPr lang="en-US" dirty="0" smtClean="0"/>
              <a:t>Many things are missing. </a:t>
            </a:r>
          </a:p>
          <a:p>
            <a:pPr algn="l" rtl="0"/>
            <a:r>
              <a:rPr lang="en-US" dirty="0" smtClean="0"/>
              <a:t>However, on the socio-legal field, I would argue that HR is missing:</a:t>
            </a:r>
          </a:p>
          <a:p>
            <a:pPr algn="l" rtl="0"/>
            <a:r>
              <a:rPr lang="en-US" dirty="0" smtClean="0"/>
              <a:t>The significance and power of HR/CR discourse</a:t>
            </a:r>
          </a:p>
          <a:p>
            <a:pPr algn="l" rtl="0"/>
            <a:r>
              <a:rPr lang="en-US" dirty="0" smtClean="0"/>
              <a:t>The absence of HR discourse in existing UN conventions </a:t>
            </a:r>
          </a:p>
          <a:p>
            <a:pPr algn="l" rtl="0"/>
            <a:r>
              <a:rPr lang="en-US" dirty="0" smtClean="0"/>
              <a:t>The absence of CR discourse in many national jurisprudence</a:t>
            </a:r>
          </a:p>
          <a:p>
            <a:pPr algn="l" rtl="0"/>
            <a:r>
              <a:rPr lang="en-US" dirty="0" smtClean="0"/>
              <a:t>The difference between “soft law” and “hard law” on the international </a:t>
            </a:r>
            <a:r>
              <a:rPr lang="en-US" dirty="0" smtClean="0"/>
              <a:t>level.</a:t>
            </a:r>
            <a:endParaRPr lang="he-IL" dirty="0"/>
          </a:p>
        </p:txBody>
      </p:sp>
      <p:pic>
        <p:nvPicPr>
          <p:cNvPr id="7" name="Picture 7" descr="Old woman hands"/>
          <p:cNvPicPr>
            <a:picLocks noGrp="1" noChangeAspect="1" noChangeArrowheads="1"/>
          </p:cNvPicPr>
          <p:nvPr>
            <p:ph sz="quarter" idx="2"/>
          </p:nvPr>
        </p:nvPicPr>
        <p:blipFill>
          <a:blip r:embed="rId2" cstate="print"/>
          <a:srcRect/>
          <a:stretch>
            <a:fillRect/>
          </a:stretch>
        </p:blipFill>
        <p:spPr bwMode="auto">
          <a:xfrm>
            <a:off x="5643570" y="1857364"/>
            <a:ext cx="2874368" cy="4328459"/>
          </a:xfrm>
          <a:prstGeom prst="rect">
            <a:avLst/>
          </a:prstGeom>
          <a:noFill/>
          <a:ln w="9525">
            <a:noFill/>
            <a:miter lim="800000"/>
            <a:headEnd/>
            <a:tailEnd/>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A word about “Jurisprudential Gerontology”</a:t>
            </a:r>
            <a:endParaRPr lang="he-IL" dirty="0"/>
          </a:p>
        </p:txBody>
      </p:sp>
      <p:sp>
        <p:nvSpPr>
          <p:cNvPr id="3" name="מציין מיקום תוכן 2"/>
          <p:cNvSpPr>
            <a:spLocks noGrp="1"/>
          </p:cNvSpPr>
          <p:nvPr>
            <p:ph sz="quarter" idx="1"/>
          </p:nvPr>
        </p:nvSpPr>
        <p:spPr>
          <a:xfrm>
            <a:off x="285720" y="1589566"/>
            <a:ext cx="4714908" cy="5268434"/>
          </a:xfrm>
        </p:spPr>
        <p:txBody>
          <a:bodyPr>
            <a:normAutofit/>
          </a:bodyPr>
          <a:lstStyle/>
          <a:p>
            <a:pPr algn="l" rtl="0"/>
            <a:r>
              <a:rPr lang="en-US" dirty="0" smtClean="0"/>
              <a:t>The “absence” of law in gerontology</a:t>
            </a:r>
          </a:p>
          <a:p>
            <a:pPr algn="l" rtl="0"/>
            <a:r>
              <a:rPr lang="en-US" dirty="0" smtClean="0"/>
              <a:t>The significance of law to gerontology</a:t>
            </a:r>
          </a:p>
          <a:p>
            <a:pPr algn="l" rtl="0"/>
            <a:r>
              <a:rPr lang="en-US" dirty="0" smtClean="0"/>
              <a:t>The importance of “international elder law:</a:t>
            </a:r>
          </a:p>
          <a:p>
            <a:pPr lvl="1" algn="l" rtl="0"/>
            <a:r>
              <a:rPr lang="en-US" dirty="0" smtClean="0"/>
              <a:t>Public Int. Law</a:t>
            </a:r>
          </a:p>
          <a:p>
            <a:pPr lvl="1" algn="l" rtl="0"/>
            <a:r>
              <a:rPr lang="en-US" dirty="0" smtClean="0"/>
              <a:t>Private Int. Law</a:t>
            </a:r>
          </a:p>
          <a:p>
            <a:pPr lvl="1" algn="l" rtl="0"/>
            <a:r>
              <a:rPr lang="en-US" dirty="0" smtClean="0"/>
              <a:t>Comparative Int. Law</a:t>
            </a:r>
          </a:p>
          <a:p>
            <a:pPr lvl="1" algn="l" rtl="0"/>
            <a:endParaRPr lang="he-IL" dirty="0"/>
          </a:p>
        </p:txBody>
      </p:sp>
      <p:pic>
        <p:nvPicPr>
          <p:cNvPr id="5" name="Picture 5" descr="Senior Citizens Rally Against Michigan Governor's Plan to Tax Pensions"/>
          <p:cNvPicPr>
            <a:picLocks noGrp="1" noChangeAspect="1" noChangeArrowheads="1"/>
          </p:cNvPicPr>
          <p:nvPr>
            <p:ph sz="quarter" idx="2"/>
          </p:nvPr>
        </p:nvPicPr>
        <p:blipFill>
          <a:blip r:embed="rId2" cstate="print"/>
          <a:srcRect/>
          <a:stretch>
            <a:fillRect/>
          </a:stretch>
        </p:blipFill>
        <p:spPr bwMode="auto">
          <a:xfrm>
            <a:off x="5264150" y="1589088"/>
            <a:ext cx="3048000" cy="4572000"/>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Conclusion</a:t>
            </a:r>
            <a:endParaRPr lang="he-IL" dirty="0"/>
          </a:p>
        </p:txBody>
      </p:sp>
      <p:sp>
        <p:nvSpPr>
          <p:cNvPr id="3" name="מציין מיקום תוכן 2"/>
          <p:cNvSpPr>
            <a:spLocks noGrp="1"/>
          </p:cNvSpPr>
          <p:nvPr>
            <p:ph sz="quarter" idx="1"/>
          </p:nvPr>
        </p:nvSpPr>
        <p:spPr>
          <a:xfrm>
            <a:off x="0" y="1785926"/>
            <a:ext cx="4714908" cy="4714884"/>
          </a:xfrm>
        </p:spPr>
        <p:txBody>
          <a:bodyPr/>
          <a:lstStyle/>
          <a:p>
            <a:pPr algn="l" rtl="0"/>
            <a:r>
              <a:rPr lang="en-US" dirty="0" smtClean="0"/>
              <a:t>Overall, my argument is simple;</a:t>
            </a:r>
          </a:p>
          <a:p>
            <a:pPr algn="l" rtl="0"/>
            <a:r>
              <a:rPr lang="en-US" dirty="0" smtClean="0"/>
              <a:t>On the socio-legal field, there is a need to adopt a HR approach to older persons rights – in general; and in combating poverty in old age – in specific;</a:t>
            </a:r>
          </a:p>
          <a:p>
            <a:pPr algn="l" rtl="0"/>
            <a:r>
              <a:rPr lang="en-US" dirty="0" smtClean="0"/>
              <a:t>The time to do it is now !</a:t>
            </a:r>
            <a:endParaRPr lang="he-IL" dirty="0"/>
          </a:p>
        </p:txBody>
      </p:sp>
      <p:pic>
        <p:nvPicPr>
          <p:cNvPr id="5" name="Picture 5" descr="Demonstrators Demand Decent Pensions, 1977"/>
          <p:cNvPicPr>
            <a:picLocks noGrp="1" noChangeAspect="1" noChangeArrowheads="1"/>
          </p:cNvPicPr>
          <p:nvPr>
            <p:ph sz="quarter" idx="2"/>
          </p:nvPr>
        </p:nvPicPr>
        <p:blipFill>
          <a:blip r:embed="rId2" cstate="print"/>
          <a:srcRect/>
          <a:stretch>
            <a:fillRect/>
          </a:stretch>
        </p:blipFill>
        <p:spPr bwMode="auto">
          <a:xfrm>
            <a:off x="5178425" y="1589088"/>
            <a:ext cx="3219450" cy="4572000"/>
          </a:xfrm>
          <a:prstGeom prst="rect">
            <a:avLst/>
          </a:prstGeo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The ultimate question:</a:t>
            </a:r>
            <a:endParaRPr lang="he-IL" dirty="0"/>
          </a:p>
        </p:txBody>
      </p:sp>
      <p:pic>
        <p:nvPicPr>
          <p:cNvPr id="5" name="Picture 1028" descr="Wolf"/>
          <p:cNvPicPr>
            <a:picLocks noGrp="1" noChangeAspect="1" noChangeArrowheads="1"/>
          </p:cNvPicPr>
          <p:nvPr>
            <p:ph sz="quarter" idx="1"/>
          </p:nvPr>
        </p:nvPicPr>
        <p:blipFill>
          <a:blip r:embed="rId2" cstate="print"/>
          <a:srcRect/>
          <a:stretch>
            <a:fillRect/>
          </a:stretch>
        </p:blipFill>
        <p:spPr bwMode="auto">
          <a:xfrm>
            <a:off x="2019282" y="1571612"/>
            <a:ext cx="5286388" cy="5286388"/>
          </a:xfrm>
          <a:prstGeom prst="rect">
            <a:avLst/>
          </a:prstGeom>
          <a:noFill/>
          <a:ln w="9525">
            <a:noFill/>
            <a:miter lim="800000"/>
            <a:headEnd/>
            <a:tailEnd/>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dirty="0" smtClean="0"/>
              <a:t>The story of two legal cases</a:t>
            </a:r>
            <a:endParaRPr lang="he-IL" dirty="0"/>
          </a:p>
        </p:txBody>
      </p:sp>
      <p:sp>
        <p:nvSpPr>
          <p:cNvPr id="3" name="מציין מיקום תוכן 2"/>
          <p:cNvSpPr>
            <a:spLocks noGrp="1"/>
          </p:cNvSpPr>
          <p:nvPr>
            <p:ph sz="quarter" idx="1"/>
          </p:nvPr>
        </p:nvSpPr>
        <p:spPr>
          <a:xfrm>
            <a:off x="457200" y="2285992"/>
            <a:ext cx="4329114" cy="3840171"/>
          </a:xfrm>
        </p:spPr>
        <p:txBody>
          <a:bodyPr/>
          <a:lstStyle/>
          <a:p>
            <a:pPr algn="l" rtl="0"/>
            <a:r>
              <a:rPr lang="en-US" dirty="0" smtClean="0"/>
              <a:t>The Manor story</a:t>
            </a:r>
          </a:p>
          <a:p>
            <a:pPr lvl="1" algn="l" rtl="0"/>
            <a:r>
              <a:rPr lang="en-US" dirty="0" smtClean="0"/>
              <a:t>The Facts</a:t>
            </a:r>
          </a:p>
          <a:p>
            <a:pPr lvl="1" algn="l" rtl="0"/>
            <a:r>
              <a:rPr lang="en-US" dirty="0" smtClean="0"/>
              <a:t>The legal arguments</a:t>
            </a:r>
          </a:p>
          <a:p>
            <a:pPr lvl="1" algn="l" rtl="0"/>
            <a:r>
              <a:rPr lang="en-US" dirty="0" smtClean="0"/>
              <a:t>The Court’s ruling</a:t>
            </a:r>
          </a:p>
          <a:p>
            <a:pPr algn="l" rtl="0"/>
            <a:r>
              <a:rPr lang="en-US" dirty="0" smtClean="0"/>
              <a:t>My question: could have this case been viewed differently?</a:t>
            </a:r>
          </a:p>
        </p:txBody>
      </p:sp>
      <p:pic>
        <p:nvPicPr>
          <p:cNvPr id="4" name="Picture 4" descr="justice2"/>
          <p:cNvPicPr>
            <a:picLocks noChangeAspect="1" noChangeArrowheads="1"/>
          </p:cNvPicPr>
          <p:nvPr/>
        </p:nvPicPr>
        <p:blipFill>
          <a:blip r:embed="rId2" cstate="print"/>
          <a:srcRect/>
          <a:stretch>
            <a:fillRect/>
          </a:stretch>
        </p:blipFill>
        <p:spPr bwMode="auto">
          <a:xfrm>
            <a:off x="5072066" y="1643050"/>
            <a:ext cx="3595687" cy="4176713"/>
          </a:xfrm>
          <a:prstGeom prst="rect">
            <a:avLst/>
          </a:prstGeom>
          <a:noFill/>
          <a:ln w="9525">
            <a:noFill/>
            <a:miter lim="800000"/>
            <a:headEnd/>
            <a:tailEnd/>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The Starting Point</a:t>
            </a:r>
            <a:endParaRPr lang="he-IL" dirty="0"/>
          </a:p>
        </p:txBody>
      </p:sp>
      <p:sp>
        <p:nvSpPr>
          <p:cNvPr id="3" name="מציין מיקום תוכן 2"/>
          <p:cNvSpPr>
            <a:spLocks noGrp="1"/>
          </p:cNvSpPr>
          <p:nvPr>
            <p:ph sz="quarter" idx="1"/>
          </p:nvPr>
        </p:nvSpPr>
        <p:spPr>
          <a:xfrm>
            <a:off x="214282" y="1589566"/>
            <a:ext cx="4281518" cy="4911267"/>
          </a:xfrm>
        </p:spPr>
        <p:txBody>
          <a:bodyPr>
            <a:normAutofit fontScale="92500" lnSpcReduction="10000"/>
          </a:bodyPr>
          <a:lstStyle/>
          <a:p>
            <a:pPr algn="l" rtl="0"/>
            <a:r>
              <a:rPr lang="en-US" dirty="0" smtClean="0"/>
              <a:t>A significant portion of </a:t>
            </a:r>
            <a:r>
              <a:rPr lang="en-US" dirty="0"/>
              <a:t>o</a:t>
            </a:r>
            <a:r>
              <a:rPr lang="en-US" dirty="0" smtClean="0"/>
              <a:t>lder persons are poor;</a:t>
            </a:r>
          </a:p>
          <a:p>
            <a:pPr algn="l" rtl="0"/>
            <a:r>
              <a:rPr lang="en-US" dirty="0" smtClean="0"/>
              <a:t>This overall picture masks significant difference in sub-groups of older person (minorities; women; older migrants; developing countries; etc.)</a:t>
            </a:r>
          </a:p>
          <a:p>
            <a:pPr algn="l" rtl="0"/>
            <a:r>
              <a:rPr lang="en-US" dirty="0" smtClean="0"/>
              <a:t>Looking into the future, along positive trends, there are also significant negative trends</a:t>
            </a:r>
          </a:p>
          <a:p>
            <a:pPr algn="l" rtl="0"/>
            <a:endParaRPr lang="he-IL" dirty="0"/>
          </a:p>
        </p:txBody>
      </p:sp>
      <p:sp>
        <p:nvSpPr>
          <p:cNvPr id="4" name="מציין מיקום תוכן 3"/>
          <p:cNvSpPr>
            <a:spLocks noGrp="1"/>
          </p:cNvSpPr>
          <p:nvPr>
            <p:ph sz="quarter" idx="2"/>
          </p:nvPr>
        </p:nvSpPr>
        <p:spPr/>
        <p:txBody>
          <a:bodyPr>
            <a:normAutofit fontScale="92500" lnSpcReduction="10000"/>
          </a:bodyPr>
          <a:lstStyle/>
          <a:p>
            <a:pPr algn="just" rtl="0"/>
            <a:r>
              <a:rPr lang="en-US" dirty="0" smtClean="0">
                <a:solidFill>
                  <a:srgbClr val="FF0000"/>
                </a:solidFill>
              </a:rPr>
              <a:t>Currently, over half of older people worldwide - 342 million - lack income security and, unless action is taken to improve the situation, it is estimated that, by 2050, more than 1.2 billion older people will be without access to secure incomes (UNDESA, 2007).</a:t>
            </a:r>
            <a:endParaRPr lang="he-IL" dirty="0">
              <a:solidFill>
                <a:srgbClr val="FF0000"/>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Families with older persons are poorer</a:t>
            </a:r>
            <a:endParaRPr lang="he-IL" dirty="0"/>
          </a:p>
        </p:txBody>
      </p:sp>
      <p:pic>
        <p:nvPicPr>
          <p:cNvPr id="1026" name="Picture 2"/>
          <p:cNvPicPr>
            <a:picLocks noChangeAspect="1" noChangeArrowheads="1"/>
          </p:cNvPicPr>
          <p:nvPr/>
        </p:nvPicPr>
        <p:blipFill>
          <a:blip r:embed="rId2" cstate="print"/>
          <a:srcRect/>
          <a:stretch>
            <a:fillRect/>
          </a:stretch>
        </p:blipFill>
        <p:spPr bwMode="auto">
          <a:xfrm>
            <a:off x="857224" y="1500174"/>
            <a:ext cx="7066106" cy="4962545"/>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Elder Poverty Without Public Pensions</a:t>
            </a:r>
            <a:endParaRPr lang="he-IL" dirty="0"/>
          </a:p>
        </p:txBody>
      </p:sp>
      <p:pic>
        <p:nvPicPr>
          <p:cNvPr id="3074" name="Picture 2"/>
          <p:cNvPicPr>
            <a:picLocks noChangeAspect="1" noChangeArrowheads="1"/>
          </p:cNvPicPr>
          <p:nvPr/>
        </p:nvPicPr>
        <p:blipFill>
          <a:blip r:embed="rId2" cstate="print"/>
          <a:srcRect/>
          <a:stretch>
            <a:fillRect/>
          </a:stretch>
        </p:blipFill>
        <p:spPr bwMode="auto">
          <a:xfrm>
            <a:off x="285720" y="1643050"/>
            <a:ext cx="8143900" cy="4899801"/>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en-US" dirty="0" smtClean="0"/>
              <a:t>Why are they poor?</a:t>
            </a:r>
            <a:endParaRPr lang="he-IL" dirty="0"/>
          </a:p>
        </p:txBody>
      </p:sp>
      <p:sp>
        <p:nvSpPr>
          <p:cNvPr id="3" name="מציין מיקום תוכן 2"/>
          <p:cNvSpPr>
            <a:spLocks noGrp="1"/>
          </p:cNvSpPr>
          <p:nvPr>
            <p:ph sz="quarter" idx="1"/>
          </p:nvPr>
        </p:nvSpPr>
        <p:spPr>
          <a:xfrm>
            <a:off x="609600" y="1589567"/>
            <a:ext cx="5319722" cy="4572000"/>
          </a:xfrm>
        </p:spPr>
        <p:txBody>
          <a:bodyPr>
            <a:normAutofit/>
          </a:bodyPr>
          <a:lstStyle/>
          <a:p>
            <a:pPr algn="l" rtl="0"/>
            <a:r>
              <a:rPr lang="en-US" dirty="0" smtClean="0"/>
              <a:t>The two classical explanations:</a:t>
            </a:r>
          </a:p>
          <a:p>
            <a:pPr algn="l" rtl="0"/>
            <a:r>
              <a:rPr lang="en-US" dirty="0" smtClean="0"/>
              <a:t>The individual explanation</a:t>
            </a:r>
          </a:p>
          <a:p>
            <a:pPr lvl="1" algn="l" rtl="0"/>
            <a:r>
              <a:rPr lang="en-US" dirty="0" smtClean="0"/>
              <a:t>In general</a:t>
            </a:r>
          </a:p>
          <a:p>
            <a:pPr lvl="1" algn="l" rtl="0"/>
            <a:r>
              <a:rPr lang="en-US" dirty="0" smtClean="0"/>
              <a:t>Elderly specific</a:t>
            </a:r>
          </a:p>
          <a:p>
            <a:pPr algn="l" rtl="0"/>
            <a:r>
              <a:rPr lang="en-US" dirty="0" smtClean="0"/>
              <a:t>The societal-structural explanation</a:t>
            </a:r>
          </a:p>
          <a:p>
            <a:pPr lvl="1" algn="l" rtl="0"/>
            <a:r>
              <a:rPr lang="en-US" dirty="0" smtClean="0"/>
              <a:t>In general</a:t>
            </a:r>
          </a:p>
          <a:p>
            <a:pPr lvl="1" algn="l" rtl="0"/>
            <a:r>
              <a:rPr lang="en-US" dirty="0" smtClean="0"/>
              <a:t>Elderly specific</a:t>
            </a:r>
          </a:p>
        </p:txBody>
      </p:sp>
      <p:pic>
        <p:nvPicPr>
          <p:cNvPr id="5" name="Picture 6" descr="The Three ages"/>
          <p:cNvPicPr>
            <a:picLocks noGrp="1" noChangeAspect="1" noChangeArrowheads="1"/>
          </p:cNvPicPr>
          <p:nvPr>
            <p:ph sz="quarter" idx="2"/>
          </p:nvPr>
        </p:nvPicPr>
        <p:blipFill>
          <a:blip r:embed="rId2" cstate="print"/>
          <a:srcRect/>
          <a:stretch>
            <a:fillRect/>
          </a:stretch>
        </p:blipFill>
        <p:spPr>
          <a:xfrm>
            <a:off x="6286512" y="1571612"/>
            <a:ext cx="1976969" cy="4872529"/>
          </a:xfr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So: why should we care:</a:t>
            </a:r>
            <a:br>
              <a:rPr lang="en-US" dirty="0" smtClean="0"/>
            </a:br>
            <a:r>
              <a:rPr lang="en-US" dirty="0" smtClean="0"/>
              <a:t>The Universal Argument</a:t>
            </a:r>
            <a:endParaRPr lang="he-IL" dirty="0"/>
          </a:p>
        </p:txBody>
      </p:sp>
      <p:sp>
        <p:nvSpPr>
          <p:cNvPr id="3" name="מציין מיקום תוכן 2"/>
          <p:cNvSpPr>
            <a:spLocks noGrp="1"/>
          </p:cNvSpPr>
          <p:nvPr>
            <p:ph sz="quarter" idx="1"/>
          </p:nvPr>
        </p:nvSpPr>
        <p:spPr>
          <a:xfrm>
            <a:off x="571472" y="1857364"/>
            <a:ext cx="4676780" cy="4572000"/>
          </a:xfrm>
        </p:spPr>
        <p:txBody>
          <a:bodyPr/>
          <a:lstStyle/>
          <a:p>
            <a:pPr algn="l" rtl="0"/>
            <a:r>
              <a:rPr lang="en-US" dirty="0" smtClean="0"/>
              <a:t>Poverty and personal dignity</a:t>
            </a:r>
          </a:p>
          <a:p>
            <a:pPr algn="l" rtl="0"/>
            <a:r>
              <a:rPr lang="en-US" dirty="0" smtClean="0"/>
              <a:t>Poverty, personal autonomy and human development</a:t>
            </a:r>
          </a:p>
          <a:p>
            <a:pPr algn="l" rtl="0"/>
            <a:r>
              <a:rPr lang="en-US" dirty="0" smtClean="0"/>
              <a:t>Poverty and democracy, citizenship, and exclusion;</a:t>
            </a:r>
          </a:p>
          <a:p>
            <a:pPr algn="l" rtl="0"/>
            <a:r>
              <a:rPr lang="en-US" dirty="0" smtClean="0"/>
              <a:t>Poverty and equality / fairness</a:t>
            </a:r>
          </a:p>
          <a:p>
            <a:pPr algn="l" rtl="0"/>
            <a:r>
              <a:rPr lang="en-US" dirty="0" smtClean="0"/>
              <a:t>Poverty and Judaism</a:t>
            </a:r>
          </a:p>
          <a:p>
            <a:pPr algn="l" rtl="0"/>
            <a:endParaRPr lang="he-IL" dirty="0"/>
          </a:p>
        </p:txBody>
      </p:sp>
      <p:pic>
        <p:nvPicPr>
          <p:cNvPr id="5" name="Content Placeholder 4" descr="justice2"/>
          <p:cNvPicPr>
            <a:picLocks noGrp="1" noChangeAspect="1" noChangeArrowheads="1"/>
          </p:cNvPicPr>
          <p:nvPr>
            <p:ph sz="quarter" idx="2"/>
          </p:nvPr>
        </p:nvPicPr>
        <p:blipFill>
          <a:blip r:embed="rId2" cstate="print"/>
          <a:srcRect/>
          <a:stretch>
            <a:fillRect/>
          </a:stretch>
        </p:blipFill>
        <p:spPr bwMode="auto">
          <a:xfrm>
            <a:off x="5600748" y="1885721"/>
            <a:ext cx="3543252" cy="4115047"/>
          </a:xfrm>
          <a:prstGeom prst="rect">
            <a:avLst/>
          </a:prstGeom>
          <a:noFill/>
          <a:ln w="9525">
            <a:noFill/>
            <a:miter lim="800000"/>
            <a:headEnd/>
            <a:tailEnd/>
          </a:ln>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en-US" dirty="0" smtClean="0"/>
              <a:t>So: why should we care:</a:t>
            </a:r>
            <a:br>
              <a:rPr lang="en-US" dirty="0" smtClean="0"/>
            </a:br>
            <a:r>
              <a:rPr lang="en-US" dirty="0" smtClean="0"/>
              <a:t>The elderly specific argument</a:t>
            </a:r>
            <a:endParaRPr lang="he-IL" dirty="0"/>
          </a:p>
        </p:txBody>
      </p:sp>
      <p:sp>
        <p:nvSpPr>
          <p:cNvPr id="3" name="מציין מיקום תוכן 2"/>
          <p:cNvSpPr>
            <a:spLocks noGrp="1"/>
          </p:cNvSpPr>
          <p:nvPr>
            <p:ph sz="quarter" idx="1"/>
          </p:nvPr>
        </p:nvSpPr>
        <p:spPr>
          <a:xfrm>
            <a:off x="214282" y="1589566"/>
            <a:ext cx="5786478" cy="5268433"/>
          </a:xfrm>
        </p:spPr>
        <p:txBody>
          <a:bodyPr>
            <a:normAutofit fontScale="92500" lnSpcReduction="10000"/>
          </a:bodyPr>
          <a:lstStyle/>
          <a:p>
            <a:pPr algn="l" rtl="0"/>
            <a:r>
              <a:rPr lang="en-US" dirty="0" smtClean="0"/>
              <a:t>It is a result of social structure and culture</a:t>
            </a:r>
          </a:p>
          <a:p>
            <a:pPr algn="l" rtl="0"/>
            <a:r>
              <a:rPr lang="en-US" dirty="0" smtClean="0"/>
              <a:t>It is the result of natural biological processes</a:t>
            </a:r>
          </a:p>
          <a:p>
            <a:pPr algn="l" rtl="0"/>
            <a:r>
              <a:rPr lang="en-US" dirty="0" smtClean="0"/>
              <a:t>It is the outcome a human inability to plan to old age on an individual level</a:t>
            </a:r>
          </a:p>
          <a:p>
            <a:pPr algn="l" rtl="0"/>
            <a:r>
              <a:rPr lang="en-US" dirty="0" smtClean="0"/>
              <a:t>It is a fundamental filial duty</a:t>
            </a:r>
          </a:p>
          <a:p>
            <a:pPr algn="l" rtl="0"/>
            <a:r>
              <a:rPr lang="en-US" dirty="0" smtClean="0"/>
              <a:t>It is a fundamental inter- generational duty</a:t>
            </a:r>
          </a:p>
          <a:p>
            <a:pPr algn="l" rtl="0"/>
            <a:r>
              <a:rPr lang="en-US" dirty="0" smtClean="0"/>
              <a:t>It is a religious duty</a:t>
            </a:r>
          </a:p>
          <a:p>
            <a:pPr algn="l" rtl="0"/>
            <a:r>
              <a:rPr lang="en-US" dirty="0" smtClean="0"/>
              <a:t>The unique impact of poverty in old age</a:t>
            </a:r>
          </a:p>
          <a:p>
            <a:pPr algn="l" rtl="0"/>
            <a:endParaRPr lang="en-US" dirty="0" smtClean="0"/>
          </a:p>
          <a:p>
            <a:pPr algn="l" rtl="0"/>
            <a:endParaRPr lang="he-IL" dirty="0"/>
          </a:p>
        </p:txBody>
      </p:sp>
      <p:pic>
        <p:nvPicPr>
          <p:cNvPr id="5" name="Content Placeholder 4" descr="Old face Young face"/>
          <p:cNvPicPr>
            <a:picLocks noGrp="1" noChangeAspect="1" noChangeArrowheads="1"/>
          </p:cNvPicPr>
          <p:nvPr>
            <p:ph sz="quarter" idx="2"/>
          </p:nvPr>
        </p:nvPicPr>
        <p:blipFill>
          <a:blip r:embed="rId3" cstate="print"/>
          <a:srcRect/>
          <a:stretch>
            <a:fillRect/>
          </a:stretch>
        </p:blipFill>
        <p:spPr>
          <a:xfrm>
            <a:off x="6215074" y="1785926"/>
            <a:ext cx="2686398" cy="4572000"/>
          </a:xfr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dirty="0" smtClean="0"/>
              <a:t>So: what can we do?</a:t>
            </a:r>
            <a:endParaRPr lang="he-IL" dirty="0"/>
          </a:p>
        </p:txBody>
      </p:sp>
      <p:sp>
        <p:nvSpPr>
          <p:cNvPr id="3" name="מציין מיקום תוכן 2"/>
          <p:cNvSpPr>
            <a:spLocks noGrp="1"/>
          </p:cNvSpPr>
          <p:nvPr>
            <p:ph sz="quarter" idx="1"/>
          </p:nvPr>
        </p:nvSpPr>
        <p:spPr>
          <a:xfrm>
            <a:off x="428596" y="1589566"/>
            <a:ext cx="4643470" cy="4911267"/>
          </a:xfrm>
        </p:spPr>
        <p:txBody>
          <a:bodyPr>
            <a:normAutofit fontScale="92500" lnSpcReduction="10000"/>
          </a:bodyPr>
          <a:lstStyle/>
          <a:p>
            <a:pPr algn="l" rtl="0"/>
            <a:r>
              <a:rPr lang="en-US" dirty="0" smtClean="0"/>
              <a:t>The “traditional” tiers system:</a:t>
            </a:r>
          </a:p>
          <a:p>
            <a:pPr algn="l" rtl="0"/>
            <a:r>
              <a:rPr lang="en-US" dirty="0" smtClean="0"/>
              <a:t>Universal-based social security/old age pension</a:t>
            </a:r>
          </a:p>
          <a:p>
            <a:pPr algn="l" rtl="0"/>
            <a:r>
              <a:rPr lang="en-US" dirty="0" smtClean="0"/>
              <a:t>Needs-based social security / old age pension</a:t>
            </a:r>
          </a:p>
          <a:p>
            <a:pPr algn="l" rtl="0"/>
            <a:r>
              <a:rPr lang="en-US" dirty="0" smtClean="0"/>
              <a:t>Occupational-based old age pension</a:t>
            </a:r>
          </a:p>
          <a:p>
            <a:pPr algn="l" rtl="0"/>
            <a:r>
              <a:rPr lang="en-US" dirty="0" smtClean="0"/>
              <a:t>Private-based old age pension / insurance</a:t>
            </a:r>
          </a:p>
          <a:p>
            <a:pPr algn="l" rtl="0"/>
            <a:r>
              <a:rPr lang="en-US" dirty="0" smtClean="0"/>
              <a:t>Later </a:t>
            </a:r>
            <a:r>
              <a:rPr lang="en-US" smtClean="0"/>
              <a:t>life employment </a:t>
            </a:r>
            <a:endParaRPr lang="en-US" dirty="0" smtClean="0"/>
          </a:p>
          <a:p>
            <a:pPr algn="l" rtl="0"/>
            <a:r>
              <a:rPr lang="en-US" dirty="0" smtClean="0"/>
              <a:t>Other private property tools</a:t>
            </a:r>
          </a:p>
          <a:p>
            <a:pPr algn="l" rtl="0"/>
            <a:endParaRPr lang="en-US" dirty="0" smtClean="0"/>
          </a:p>
          <a:p>
            <a:pPr algn="l" rtl="0"/>
            <a:endParaRPr lang="en-US" dirty="0" smtClean="0"/>
          </a:p>
          <a:p>
            <a:pPr algn="l" rtl="0"/>
            <a:endParaRPr lang="he-IL" dirty="0"/>
          </a:p>
        </p:txBody>
      </p:sp>
      <p:pic>
        <p:nvPicPr>
          <p:cNvPr id="5" name="Picture 6" descr="A man aged ninety"/>
          <p:cNvPicPr>
            <a:picLocks noGrp="1" noChangeAspect="1" noChangeArrowheads="1"/>
          </p:cNvPicPr>
          <p:nvPr>
            <p:ph sz="quarter" idx="2"/>
          </p:nvPr>
        </p:nvPicPr>
        <p:blipFill>
          <a:blip r:embed="rId2" cstate="print"/>
          <a:srcRect/>
          <a:stretch>
            <a:fillRect/>
          </a:stretch>
        </p:blipFill>
        <p:spPr>
          <a:xfrm>
            <a:off x="5429256" y="1571612"/>
            <a:ext cx="3400724" cy="4772947"/>
          </a:xfrm>
          <a:noFill/>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חציון">
  <a:themeElements>
    <a:clrScheme name="חציון">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חציון">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חציון">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352</TotalTime>
  <Words>599</Words>
  <Application>Microsoft Office PowerPoint</Application>
  <PresentationFormat>On-screen Show (4:3)</PresentationFormat>
  <Paragraphs>77</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חציון</vt:lpstr>
      <vt:lpstr>Poverty and old age: why should we care?</vt:lpstr>
      <vt:lpstr>The story of two legal cases</vt:lpstr>
      <vt:lpstr>The Starting Point</vt:lpstr>
      <vt:lpstr>Families with older persons are poorer</vt:lpstr>
      <vt:lpstr>Elder Poverty Without Public Pensions</vt:lpstr>
      <vt:lpstr>Why are they poor?</vt:lpstr>
      <vt:lpstr>So: why should we care: The Universal Argument</vt:lpstr>
      <vt:lpstr>So: why should we care: The elderly specific argument</vt:lpstr>
      <vt:lpstr>So: what can we do?</vt:lpstr>
      <vt:lpstr>Poverty in old age is a matter of societal decision</vt:lpstr>
      <vt:lpstr>Example: the impact of public pensions</vt:lpstr>
      <vt:lpstr>So: where is the problem?</vt:lpstr>
      <vt:lpstr>So: what is missing</vt:lpstr>
      <vt:lpstr>A word about “Jurisprudential Gerontology”</vt:lpstr>
      <vt:lpstr>Conclusion</vt:lpstr>
      <vt:lpstr>The ultimate question: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 and old age: why should we care?</dc:title>
  <dc:creator>issi</dc:creator>
  <cp:lastModifiedBy>PIT3</cp:lastModifiedBy>
  <cp:revision>53</cp:revision>
  <dcterms:created xsi:type="dcterms:W3CDTF">2011-11-20T13:58:51Z</dcterms:created>
  <dcterms:modified xsi:type="dcterms:W3CDTF">2012-05-31T09:02:09Z</dcterms:modified>
</cp:coreProperties>
</file>