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a:srgbClr val="711F8A"/>
    <a:srgbClr val="66008A"/>
    <a:srgbClr val="00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7" autoAdjust="0"/>
    <p:restoredTop sz="64497" autoAdjust="0"/>
  </p:normalViewPr>
  <p:slideViewPr>
    <p:cSldViewPr>
      <p:cViewPr>
        <p:scale>
          <a:sx n="71" d="100"/>
          <a:sy n="71" d="100"/>
        </p:scale>
        <p:origin x="-2394" y="30"/>
      </p:cViewPr>
      <p:guideLst>
        <p:guide orient="horz" pos="4081"/>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1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84538" cy="611188"/>
          </a:xfrm>
          <a:prstGeom prst="rect">
            <a:avLst/>
          </a:prstGeom>
          <a:noFill/>
          <a:ln w="9525">
            <a:noFill/>
            <a:miter lim="800000"/>
            <a:headEnd/>
            <a:tailEnd/>
          </a:ln>
          <a:effectLst/>
        </p:spPr>
        <p:txBody>
          <a:bodyPr vert="horz" wrap="square" lIns="360000" tIns="360000" rIns="91440" bIns="45720" numCol="1" anchor="t" anchorCtr="0" compatLnSpc="1">
            <a:prstTxWarp prst="textNoShape">
              <a:avLst/>
            </a:prstTxWarp>
          </a:bodyPr>
          <a:lstStyle>
            <a:lvl1pPr>
              <a:defRPr sz="800">
                <a:cs typeface="+mn-cs"/>
              </a:defRPr>
            </a:lvl1pPr>
          </a:lstStyle>
          <a:p>
            <a:pPr>
              <a:defRPr/>
            </a:pPr>
            <a:endParaRPr lang="en-AU"/>
          </a:p>
        </p:txBody>
      </p:sp>
      <p:sp>
        <p:nvSpPr>
          <p:cNvPr id="45059" name="Rectangle 3"/>
          <p:cNvSpPr>
            <a:spLocks noGrp="1" noChangeArrowheads="1"/>
          </p:cNvSpPr>
          <p:nvPr>
            <p:ph type="dt" sz="quarter" idx="1"/>
          </p:nvPr>
        </p:nvSpPr>
        <p:spPr bwMode="auto">
          <a:xfrm>
            <a:off x="3884613" y="0"/>
            <a:ext cx="2971800" cy="611188"/>
          </a:xfrm>
          <a:prstGeom prst="rect">
            <a:avLst/>
          </a:prstGeom>
          <a:noFill/>
          <a:ln w="9525">
            <a:noFill/>
            <a:miter lim="800000"/>
            <a:headEnd/>
            <a:tailEnd/>
          </a:ln>
          <a:effectLst/>
        </p:spPr>
        <p:txBody>
          <a:bodyPr vert="horz" wrap="square" lIns="0" tIns="360000" rIns="360000" bIns="45720" numCol="1" anchor="t" anchorCtr="0" compatLnSpc="1">
            <a:prstTxWarp prst="textNoShape">
              <a:avLst/>
            </a:prstTxWarp>
          </a:bodyPr>
          <a:lstStyle>
            <a:lvl1pPr algn="r">
              <a:defRPr sz="800" smtClean="0">
                <a:cs typeface="+mn-cs"/>
              </a:defRPr>
            </a:lvl1pPr>
          </a:lstStyle>
          <a:p>
            <a:pPr>
              <a:defRPr/>
            </a:pPr>
            <a:r>
              <a:rPr lang="en-AU"/>
              <a:t>30.07.2010</a:t>
            </a:r>
            <a:endParaRPr lang="en-AU"/>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360000" tIns="0" rIns="0" bIns="360000" numCol="1" anchor="b" anchorCtr="0" compatLnSpc="1">
            <a:prstTxWarp prst="textNoShape">
              <a:avLst/>
            </a:prstTxWarp>
          </a:bodyPr>
          <a:lstStyle>
            <a:lvl1pPr>
              <a:defRPr sz="600">
                <a:cs typeface="+mn-cs"/>
              </a:defRPr>
            </a:lvl1pPr>
          </a:lstStyle>
          <a:p>
            <a:pPr>
              <a:defRPr/>
            </a:pPr>
            <a:endParaRPr lang="en-AU"/>
          </a:p>
        </p:txBody>
      </p:sp>
      <p:sp>
        <p:nvSpPr>
          <p:cNvPr id="45061" name="Rectangle 5"/>
          <p:cNvSpPr>
            <a:spLocks noGrp="1" noChangeArrowheads="1"/>
          </p:cNvSpPr>
          <p:nvPr>
            <p:ph type="sldNum" sz="quarter" idx="3"/>
          </p:nvPr>
        </p:nvSpPr>
        <p:spPr bwMode="auto">
          <a:xfrm>
            <a:off x="5842000" y="8685213"/>
            <a:ext cx="1014413" cy="457200"/>
          </a:xfrm>
          <a:prstGeom prst="rect">
            <a:avLst/>
          </a:prstGeom>
          <a:noFill/>
          <a:ln w="9525">
            <a:noFill/>
            <a:miter lim="800000"/>
            <a:headEnd/>
            <a:tailEnd/>
          </a:ln>
          <a:effectLst/>
        </p:spPr>
        <p:txBody>
          <a:bodyPr vert="horz" wrap="square" lIns="0" tIns="0" rIns="360000" bIns="360000" numCol="1" anchor="b" anchorCtr="0" compatLnSpc="1">
            <a:prstTxWarp prst="textNoShape">
              <a:avLst/>
            </a:prstTxWarp>
          </a:bodyPr>
          <a:lstStyle>
            <a:lvl1pPr algn="r">
              <a:defRPr sz="800">
                <a:cs typeface="+mn-cs"/>
              </a:defRPr>
            </a:lvl1pPr>
          </a:lstStyle>
          <a:p>
            <a:pPr>
              <a:defRPr/>
            </a:pPr>
            <a:fld id="{3F0D8F31-228F-46BB-9547-CAD0E746B709}" type="slidenum">
              <a:rPr lang="en-AU"/>
              <a:pPr>
                <a:defRPr/>
              </a:pPr>
              <a:t>‹#›</a:t>
            </a:fld>
            <a:endParaRPr lang="en-AU"/>
          </a:p>
        </p:txBody>
      </p:sp>
      <p:sp>
        <p:nvSpPr>
          <p:cNvPr id="39942" name="Text Box 6"/>
          <p:cNvSpPr txBox="1">
            <a:spLocks noChangeArrowheads="1"/>
          </p:cNvSpPr>
          <p:nvPr/>
        </p:nvSpPr>
        <p:spPr bwMode="auto">
          <a:xfrm>
            <a:off x="3429000" y="8604250"/>
            <a:ext cx="2339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a:solidFill>
                  <a:srgbClr val="000000"/>
                </a:solidFill>
              </a:rPr>
              <a:t>Curtin University is a trademark of Curtin University of Technology</a:t>
            </a:r>
          </a:p>
          <a:p>
            <a:pPr eaLnBrk="1" hangingPunct="1"/>
            <a:r>
              <a:rPr lang="en-US" sz="600">
                <a:solidFill>
                  <a:srgbClr val="000000"/>
                </a:solidFill>
              </a:rPr>
              <a:t>CRICOS Provider Code 00301J</a:t>
            </a:r>
            <a:endParaRPr lang="en-AU" sz="600">
              <a:solidFill>
                <a:srgbClr val="000000"/>
              </a:solidFill>
            </a:endParaRPr>
          </a:p>
        </p:txBody>
      </p:sp>
    </p:spTree>
    <p:extLst>
      <p:ext uri="{BB962C8B-B14F-4D97-AF65-F5344CB8AC3E}">
        <p14:creationId xmlns:p14="http://schemas.microsoft.com/office/powerpoint/2010/main" val="1554976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360000" tIns="360000" rIns="0" bIns="0" numCol="1" anchor="t" anchorCtr="0" compatLnSpc="1">
            <a:prstTxWarp prst="textNoShape">
              <a:avLst/>
            </a:prstTxWarp>
          </a:bodyPr>
          <a:lstStyle>
            <a:lvl1pPr>
              <a:defRPr sz="800">
                <a:cs typeface="+mn-cs"/>
              </a:defRPr>
            </a:lvl1pPr>
          </a:lstStyle>
          <a:p>
            <a:pPr>
              <a:defRPr/>
            </a:pPr>
            <a:endParaRPr lang="en-AU"/>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0" tIns="360000" rIns="360000" bIns="0" numCol="1" anchor="t" anchorCtr="0" compatLnSpc="1">
            <a:prstTxWarp prst="textNoShape">
              <a:avLst/>
            </a:prstTxWarp>
          </a:bodyPr>
          <a:lstStyle>
            <a:lvl1pPr algn="r">
              <a:defRPr sz="800" smtClean="0">
                <a:cs typeface="+mn-cs"/>
              </a:defRPr>
            </a:lvl1pPr>
          </a:lstStyle>
          <a:p>
            <a:pPr>
              <a:defRPr/>
            </a:pPr>
            <a:r>
              <a:rPr lang="en-AU"/>
              <a:t>30.07.2010</a:t>
            </a:r>
            <a:endParaRPr lang="en-AU"/>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360000" tIns="0" rIns="0" bIns="360000" numCol="1" anchor="b" anchorCtr="0" compatLnSpc="1">
            <a:prstTxWarp prst="textNoShape">
              <a:avLst/>
            </a:prstTxWarp>
          </a:bodyPr>
          <a:lstStyle>
            <a:lvl1pPr>
              <a:defRPr sz="600">
                <a:cs typeface="+mn-cs"/>
              </a:defRPr>
            </a:lvl1pPr>
          </a:lstStyle>
          <a:p>
            <a:pPr>
              <a:defRPr/>
            </a:pPr>
            <a:endParaRPr lang="en-AU"/>
          </a:p>
        </p:txBody>
      </p:sp>
      <p:sp>
        <p:nvSpPr>
          <p:cNvPr id="7175" name="Rectangle 7"/>
          <p:cNvSpPr>
            <a:spLocks noGrp="1" noChangeArrowheads="1"/>
          </p:cNvSpPr>
          <p:nvPr>
            <p:ph type="sldNum" sz="quarter" idx="5"/>
          </p:nvPr>
        </p:nvSpPr>
        <p:spPr bwMode="auto">
          <a:xfrm>
            <a:off x="5842000" y="8685213"/>
            <a:ext cx="1014413" cy="457200"/>
          </a:xfrm>
          <a:prstGeom prst="rect">
            <a:avLst/>
          </a:prstGeom>
          <a:noFill/>
          <a:ln w="9525">
            <a:noFill/>
            <a:miter lim="800000"/>
            <a:headEnd/>
            <a:tailEnd/>
          </a:ln>
          <a:effectLst/>
        </p:spPr>
        <p:txBody>
          <a:bodyPr vert="horz" wrap="square" lIns="0" tIns="0" rIns="360000" bIns="360000" numCol="1" anchor="b" anchorCtr="0" compatLnSpc="1">
            <a:prstTxWarp prst="textNoShape">
              <a:avLst/>
            </a:prstTxWarp>
          </a:bodyPr>
          <a:lstStyle>
            <a:lvl1pPr algn="r">
              <a:defRPr sz="800">
                <a:cs typeface="+mn-cs"/>
              </a:defRPr>
            </a:lvl1pPr>
          </a:lstStyle>
          <a:p>
            <a:pPr>
              <a:defRPr/>
            </a:pPr>
            <a:fld id="{9A9E050F-AE45-4E3C-84CD-6846635C5529}" type="slidenum">
              <a:rPr lang="en-AU"/>
              <a:pPr>
                <a:defRPr/>
              </a:pPr>
              <a:t>‹#›</a:t>
            </a:fld>
            <a:endParaRPr lang="en-AU"/>
          </a:p>
        </p:txBody>
      </p:sp>
      <p:sp>
        <p:nvSpPr>
          <p:cNvPr id="26632" name="Text Box 8"/>
          <p:cNvSpPr txBox="1">
            <a:spLocks noChangeArrowheads="1"/>
          </p:cNvSpPr>
          <p:nvPr/>
        </p:nvSpPr>
        <p:spPr bwMode="auto">
          <a:xfrm>
            <a:off x="3429000" y="8604250"/>
            <a:ext cx="2339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a:solidFill>
                  <a:srgbClr val="000000"/>
                </a:solidFill>
              </a:rPr>
              <a:t>Curtin University is a trademark of Curtin University of Technology</a:t>
            </a:r>
          </a:p>
          <a:p>
            <a:pPr eaLnBrk="1" hangingPunct="1"/>
            <a:r>
              <a:rPr lang="en-US" sz="600">
                <a:solidFill>
                  <a:srgbClr val="000000"/>
                </a:solidFill>
              </a:rPr>
              <a:t>CRICOS Provider Code 00301J</a:t>
            </a:r>
            <a:endParaRPr lang="en-AU" sz="600">
              <a:solidFill>
                <a:srgbClr val="000000"/>
              </a:solidFill>
            </a:endParaRPr>
          </a:p>
        </p:txBody>
      </p:sp>
    </p:spTree>
    <p:extLst>
      <p:ext uri="{BB962C8B-B14F-4D97-AF65-F5344CB8AC3E}">
        <p14:creationId xmlns:p14="http://schemas.microsoft.com/office/powerpoint/2010/main" val="364572641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6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276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9D6DD8-46FB-4D5D-A659-7DC5DEC0EE0B}" type="slidenum">
              <a:rPr lang="en-AU" smtClean="0"/>
              <a:pPr eaLnBrk="1" hangingPunct="1"/>
              <a:t>1</a:t>
            </a:fld>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When we asked users about their decision making we found that in nearly 2/3 of cases the older persons family was involved. Family involvement usually means finding out about the alarm, initiating the discussion with their relative and then ringing up and organising it on their behalf.  In 8% of cases the client were not involved in the decision at all and the family just organised the alarm without discussing it with their relative.  Being alone and frightened of falling were frequently identified as the main reasons for older people deciding on the alarm, for others it was family pressure and their peace of mind as much as anything.</a:t>
            </a:r>
          </a:p>
          <a:p>
            <a:pPr eaLnBrk="1" hangingPunct="1"/>
            <a:endParaRPr lang="en-AU" smtClean="0"/>
          </a:p>
        </p:txBody>
      </p:sp>
      <p:sp>
        <p:nvSpPr>
          <p:cNvPr id="368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7450E0-2D8F-4F3A-A118-C92E5241A97B}" type="slidenum">
              <a:rPr lang="en-AU" smtClean="0"/>
              <a:pPr eaLnBrk="1" hangingPunct="1"/>
              <a:t>10</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Non-users reported less family involvement in the decision making process.  The main reasons they gave for deciding not to purchase the alarm service were: cost and not yet feeling that they needed it.</a:t>
            </a:r>
          </a:p>
          <a:p>
            <a:pPr eaLnBrk="1" hangingPunct="1"/>
            <a:endParaRPr lang="en-AU" smtClean="0"/>
          </a:p>
        </p:txBody>
      </p:sp>
      <p:sp>
        <p:nvSpPr>
          <p:cNvPr id="378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546D6F-9F93-4F29-A7C6-3B3786107FE0}" type="slidenum">
              <a:rPr lang="en-AU" smtClean="0"/>
              <a:pPr eaLnBrk="1" hangingPunct="1"/>
              <a:t>11</a:t>
            </a:fld>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As it is early days we were only able to look at emergencies in the first 3 months since enrolling in the study.  As shown here, Non-users have had proportionally more emergencies and it is taking longer for them to get help than it is for the people with the alarms.  As in our previous studies we are finding that the people using the service are not always wearing their pendant when they have an emergency and this then results in a delay in them getting assistance.</a:t>
            </a:r>
          </a:p>
          <a:p>
            <a:pPr eaLnBrk="1" hangingPunct="1"/>
            <a:endParaRPr lang="en-AU" smtClean="0"/>
          </a:p>
        </p:txBody>
      </p:sp>
      <p:sp>
        <p:nvSpPr>
          <p:cNvPr id="389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389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01DE57-7D44-4A72-A5D5-FCE4DFC4F92E}" type="slidenum">
              <a:rPr lang="en-AU" smtClean="0"/>
              <a:pPr eaLnBrk="1" hangingPunct="1"/>
              <a:t>12</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28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4D6953-E754-4985-AF08-462BE6499EB3}" type="slidenum">
              <a:rPr lang="en-AU" smtClean="0"/>
              <a:pPr eaLnBrk="1" hangingPunct="1"/>
              <a:t>2</a:t>
            </a:fld>
            <a:endParaRPr lang="en-AU" smtClean="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This slide shows  what impact  on their lives clients saw the personal alarm as having had.  You can see  they reported positive impacts in terms of feeling less anxious about falling, having greater confidence in performing everyday activities, feeling that it meant they were able to stay at home longer and gain faster assistance in an emergency. 75% also felt that it had some impact, but quite considerably less, on increasing their mobility. However 42% of clients also reported that having the alarm had led to a reduced amount of contact with their family.</a:t>
            </a:r>
          </a:p>
          <a:p>
            <a:pPr eaLnBrk="1" hangingPunct="1"/>
            <a:endParaRPr lang="en-AU" smtClean="0"/>
          </a:p>
        </p:txBody>
      </p:sp>
      <p:sp>
        <p:nvSpPr>
          <p:cNvPr id="297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297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0D304F-C1CE-4193-9642-F40AD5C06364}" type="slidenum">
              <a:rPr lang="en-AU" smtClean="0"/>
              <a:pPr eaLnBrk="1" hangingPunct="1"/>
              <a:t>3</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Our current research is a  prospective cohort study which is closely following 400 older individuals who have been referred for/made enquiries about purchasing a personal alarm service, for one year. The intended sample size was two hundred who subsequently purchased the service within the next month and 200 who did not. It also includes family members who are identified by the older person as having been involved in the decision to purchase the service. Potential participants were identified by the  Silver Chain Customer Centre - users being anyone who has just commenced on the Silver Chain Carelink Personal Alarm Service and Non Users being anyone who rang and made an enquiry with the Silver Chain Carelink team but after 4 weeks for whatever reason did not follow through with getting an alarm. Each week the customer centre provided the Research Team with a list of older people meeting these and the other eligibility criteria and the research assistants would then ring them and ask them whether they were willing to participate in the study.</a:t>
            </a:r>
          </a:p>
          <a:p>
            <a:pPr eaLnBrk="1" hangingPunct="1"/>
            <a:endParaRPr lang="en-AU" smtClean="0"/>
          </a:p>
        </p:txBody>
      </p:sp>
      <p:sp>
        <p:nvSpPr>
          <p:cNvPr id="307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307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5EA17A-625B-461E-AE59-20882377A990}" type="slidenum">
              <a:rPr lang="en-AU" smtClean="0"/>
              <a:pPr eaLnBrk="1" hangingPunct="1"/>
              <a:t>4</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The study aims to describe the characteristics of those with and without alarms in order to determine  their risk profile and whether they would have met the eligibility criteria for some funded programs of personal alarms in other states. In WA personal  alarms are not currently subsidized.</a:t>
            </a:r>
          </a:p>
          <a:p>
            <a:pPr eaLnBrk="1" hangingPunct="1"/>
            <a:endParaRPr lang="en-AU" smtClean="0"/>
          </a:p>
          <a:p>
            <a:pPr eaLnBrk="1" hangingPunct="1"/>
            <a:r>
              <a:rPr lang="en-AU" smtClean="0"/>
              <a:t>We wanted to explore the decision making process, so who’s decision is it to get the alarm, how often are family involved, does the older person make this decision for themselves or do they just get it as a christmas present? And what are the reasons behind deciding to get an alarm? Or on the other hand  what are the reasons for not getting alarm? How much of a role does cost play or is it because they simply feel they don’t need the alarm?</a:t>
            </a:r>
          </a:p>
          <a:p>
            <a:pPr eaLnBrk="1" hangingPunct="1"/>
            <a:endParaRPr lang="en-AU" smtClean="0"/>
          </a:p>
          <a:p>
            <a:pPr eaLnBrk="1" hangingPunct="1"/>
            <a:r>
              <a:rPr lang="en-AU" smtClean="0"/>
              <a:t>We are also interested in the use of alarms in emergencies. How often do people need or use their alarm in an emergency? Do they wear their alarm all the time? And if they have a genuine emergency do they actually press their alarm? And what happens to those without an alarm when they have an emergency?</a:t>
            </a:r>
          </a:p>
          <a:p>
            <a:pPr eaLnBrk="1" hangingPunct="1"/>
            <a:endParaRPr lang="en-AU" smtClean="0"/>
          </a:p>
          <a:p>
            <a:pPr eaLnBrk="1" hangingPunct="1"/>
            <a:r>
              <a:rPr lang="en-AU" smtClean="0"/>
              <a:t>And finally we wanted to explore whether having an alarm or not has a measurable impact (rather than just a perceived impact, as in the earlier study) in terms of receiving rapid assistance in an emergency, overall wellbeing, feeling safe/more secure and able to remain living in their own home, gaining confidence in performing every day activities, loneliness and social isolation and whether having an alarm reduces contact with family (as already mentioned, the negative outcome experienced by some in our previous research).</a:t>
            </a:r>
          </a:p>
          <a:p>
            <a:pPr eaLnBrk="1" hangingPunct="1"/>
            <a:endParaRPr lang="en-AU" smtClean="0"/>
          </a:p>
          <a:p>
            <a:pPr eaLnBrk="1" hangingPunct="1"/>
            <a:endParaRPr lang="en-AU" smtClean="0"/>
          </a:p>
        </p:txBody>
      </p:sp>
      <p:sp>
        <p:nvSpPr>
          <p:cNvPr id="317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BFD8A1-CB07-4040-9700-58004C54FE5E}" type="slidenum">
              <a:rPr lang="en-AU" smtClean="0"/>
              <a:pPr eaLnBrk="1" hangingPunct="1"/>
              <a:t>5</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Participants are closely followed during the year after recruitment. </a:t>
            </a:r>
          </a:p>
          <a:p>
            <a:pPr eaLnBrk="1" hangingPunct="1"/>
            <a:endParaRPr lang="en-AU" smtClean="0"/>
          </a:p>
          <a:p>
            <a:pPr eaLnBrk="1" hangingPunct="1"/>
            <a:r>
              <a:rPr lang="en-AU" smtClean="0"/>
              <a:t>In that time they receive an initial interview which collects information on demographics, risk assessment which is using the eligibility criteria from other funded personal alarm programs, MFES, Lubben, personal well being index and questions around the decision making process.</a:t>
            </a:r>
          </a:p>
          <a:p>
            <a:pPr eaLnBrk="1" hangingPunct="1"/>
            <a:endParaRPr lang="en-AU" smtClean="0"/>
          </a:p>
          <a:p>
            <a:pPr eaLnBrk="1" hangingPunct="1"/>
            <a:r>
              <a:rPr lang="en-AU" smtClean="0"/>
              <a:t>If family members are identified by clients as being involved in the decision to get or not get the alarm they are also interviewed by phone.</a:t>
            </a:r>
          </a:p>
          <a:p>
            <a:pPr eaLnBrk="1" hangingPunct="1"/>
            <a:endParaRPr lang="en-AU" smtClean="0"/>
          </a:p>
          <a:p>
            <a:pPr eaLnBrk="1" hangingPunct="1"/>
            <a:r>
              <a:rPr lang="en-AU" smtClean="0"/>
              <a:t>The research assistants then make monthly phone calls to clients to record any emergencies and changes in their health or living arrangements that may have occurred in the past month. Clients are also given an emergency diary to record these in to assist with client recall.</a:t>
            </a:r>
          </a:p>
          <a:p>
            <a:pPr eaLnBrk="1" hangingPunct="1"/>
            <a:endParaRPr lang="en-AU" smtClean="0"/>
          </a:p>
          <a:p>
            <a:pPr eaLnBrk="1" hangingPunct="1"/>
            <a:r>
              <a:rPr lang="en-AU" smtClean="0"/>
              <a:t>At the completion of the 12 months on the study all clients will be surveyed to collect data on the some of the original outcome measures tested in the initial interview.</a:t>
            </a:r>
          </a:p>
          <a:p>
            <a:pPr eaLnBrk="1" hangingPunct="1"/>
            <a:endParaRPr lang="en-AU" smtClean="0"/>
          </a:p>
          <a:p>
            <a:pPr eaLnBrk="1" hangingPunct="1"/>
            <a:r>
              <a:rPr lang="en-AU" smtClean="0"/>
              <a:t>Data linkage will be used  to ascertain use of  hospitals and community aged care services for the year prior to and the entire study period.</a:t>
            </a:r>
          </a:p>
          <a:p>
            <a:pPr eaLnBrk="1" hangingPunct="1"/>
            <a:endParaRPr lang="en-AU" smtClean="0"/>
          </a:p>
        </p:txBody>
      </p:sp>
      <p:sp>
        <p:nvSpPr>
          <p:cNvPr id="327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58DBE7-70FF-4BC1-B276-C6EEF8509BEE}" type="slidenum">
              <a:rPr lang="en-AU" smtClean="0"/>
              <a:pPr eaLnBrk="1" hangingPunct="1"/>
              <a:t>6</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AU" dirty="0" smtClean="0">
                <a:latin typeface="Arial" pitchFamily="34" charset="0"/>
                <a:cs typeface="Arial" pitchFamily="34" charset="0"/>
              </a:rPr>
              <a:t>Whilst recruitment for the Users group is now complete, recruitment for the non-users group has proven difficult because:</a:t>
            </a:r>
          </a:p>
          <a:p>
            <a:pPr marL="171450" indent="-171450" eaLnBrk="1" hangingPunct="1">
              <a:buFont typeface="Arial" pitchFamily="34" charset="0"/>
              <a:buChar char="•"/>
              <a:defRPr/>
            </a:pPr>
            <a:r>
              <a:rPr lang="en-AU" dirty="0" smtClean="0">
                <a:latin typeface="Arial" pitchFamily="34" charset="0"/>
                <a:cs typeface="Arial" pitchFamily="34" charset="0"/>
              </a:rPr>
              <a:t>Most of the enquiries being made are by a family member and therefore due to privacy we are unable to contact their family member directly. </a:t>
            </a:r>
          </a:p>
          <a:p>
            <a:pPr marL="171450" indent="-171450" eaLnBrk="1" hangingPunct="1">
              <a:buFont typeface="Arial" pitchFamily="34" charset="0"/>
              <a:buChar char="•"/>
              <a:defRPr/>
            </a:pPr>
            <a:r>
              <a:rPr lang="en-AU" dirty="0" smtClean="0">
                <a:latin typeface="Arial" pitchFamily="34" charset="0"/>
                <a:cs typeface="Arial" pitchFamily="34" charset="0"/>
              </a:rPr>
              <a:t>Of the participants that are making an enquiry for themselves, some of them are then actually purchasing the alarm.</a:t>
            </a:r>
          </a:p>
          <a:p>
            <a:pPr marL="171450" indent="-171450" eaLnBrk="1" hangingPunct="1">
              <a:buFont typeface="Arial" pitchFamily="34" charset="0"/>
              <a:buChar char="•"/>
              <a:defRPr/>
            </a:pPr>
            <a:r>
              <a:rPr lang="en-AU" dirty="0" smtClean="0">
                <a:latin typeface="Arial" pitchFamily="34" charset="0"/>
                <a:cs typeface="Arial" pitchFamily="34" charset="0"/>
              </a:rPr>
              <a:t>Staff turnover in the customer centre has meant that some weeks the number of enquiries recorded has been low as new staff are trained etc.</a:t>
            </a:r>
          </a:p>
          <a:p>
            <a:pPr eaLnBrk="1" hangingPunct="1">
              <a:defRPr/>
            </a:pPr>
            <a:endParaRPr lang="en-AU" dirty="0"/>
          </a:p>
        </p:txBody>
      </p:sp>
      <p:sp>
        <p:nvSpPr>
          <p:cNvPr id="337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337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0338F1-3516-4BAC-8F9D-E9C69275C204}" type="slidenum">
              <a:rPr lang="en-AU" smtClean="0"/>
              <a:pPr eaLnBrk="1" hangingPunct="1"/>
              <a:t>7</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This slide presents the baseline data that we had collected just a couple of months ago before we had completed recruitment of the Users and when we only had 54 Non-users enrolled.  As you can see the groups are fairly similar with the non-users being slightly younger and  a smaller proportion of them having fallen but on the other being more likely to worried about falling.  More than half of both users and non-users had fallen in the last 12 months and nearly half of the falls had resulted in a long lie, which we know leads to much poorer outcomes than if someone is assisted quickly.  None of the differences between the groups are statistically significant.</a:t>
            </a:r>
          </a:p>
          <a:p>
            <a:pPr eaLnBrk="1" hangingPunct="1"/>
            <a:endParaRPr lang="en-AU" smtClean="0"/>
          </a:p>
        </p:txBody>
      </p:sp>
      <p:sp>
        <p:nvSpPr>
          <p:cNvPr id="348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348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D8C0BB-1716-4A42-9A38-96C5AC30F190}" type="slidenum">
              <a:rPr lang="en-AU" smtClean="0"/>
              <a:pPr eaLnBrk="1" hangingPunct="1"/>
              <a:t>8</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smtClean="0"/>
              <a:t>This table shows what proportion of each of the groups would have been eligible in Victoria to get a govt. subsidised personal alarm.  The risk assessment takes into consideration whether someone is alone a lot of the time, whether they are at risk of falls, has a major medical condition that puts them at risk of a medical emergency and is taking 6 or more different medications on a permanent basis prescribed by a medical practitioner.  You can see that more than half of the total study sample would be likely to be receiving a subsidised service in another state. While a smaller proportion of the non-users would be eligible, again this difference is not statistically significant.</a:t>
            </a:r>
          </a:p>
          <a:p>
            <a:pPr eaLnBrk="1" hangingPunct="1"/>
            <a:endParaRPr lang="en-AU" smtClean="0"/>
          </a:p>
        </p:txBody>
      </p:sp>
      <p:sp>
        <p:nvSpPr>
          <p:cNvPr id="358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t>30.07.2010</a:t>
            </a:r>
          </a:p>
        </p:txBody>
      </p:sp>
      <p:sp>
        <p:nvSpPr>
          <p:cNvPr id="358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93BF0D-3B3E-442E-A96E-59CE62F7D3C8}" type="slidenum">
              <a:rPr lang="en-AU" smtClean="0"/>
              <a:pPr eaLnBrk="1" hangingPunct="1"/>
              <a:t>9</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Line Titl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2913" y="620713"/>
            <a:ext cx="36210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userDrawn="1"/>
        </p:nvSpPr>
        <p:spPr bwMode="auto">
          <a:xfrm>
            <a:off x="0" y="4000500"/>
            <a:ext cx="6624638" cy="346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18000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endParaRPr lang="en-US" sz="1600">
              <a:solidFill>
                <a:schemeClr val="accent1"/>
              </a:solidFill>
            </a:endParaRPr>
          </a:p>
        </p:txBody>
      </p:sp>
      <p:sp>
        <p:nvSpPr>
          <p:cNvPr id="13" name="Text Placeholder 12"/>
          <p:cNvSpPr>
            <a:spLocks noGrp="1"/>
          </p:cNvSpPr>
          <p:nvPr>
            <p:ph type="body" sz="quarter" idx="10"/>
          </p:nvPr>
        </p:nvSpPr>
        <p:spPr>
          <a:xfrm>
            <a:off x="395536" y="4005263"/>
            <a:ext cx="4824164" cy="360362"/>
          </a:xfrm>
        </p:spPr>
        <p:txBody>
          <a:bodyPr anchor="ctr"/>
          <a:lstStyle>
            <a:lvl1pPr>
              <a:buFontTx/>
              <a:buNone/>
              <a:defRPr sz="1600" b="1">
                <a:solidFill>
                  <a:schemeClr val="accent3"/>
                </a:solidFill>
              </a:defRPr>
            </a:lvl1pPr>
          </a:lstStyle>
          <a:p>
            <a:pPr lvl="0"/>
            <a:r>
              <a:rPr lang="en-US" smtClean="0"/>
              <a:t>Click to edit Master text styles</a:t>
            </a:r>
          </a:p>
        </p:txBody>
      </p:sp>
      <p:sp>
        <p:nvSpPr>
          <p:cNvPr id="19" name="Text Placeholder 18"/>
          <p:cNvSpPr>
            <a:spLocks noGrp="1"/>
          </p:cNvSpPr>
          <p:nvPr>
            <p:ph type="body" sz="quarter" idx="12"/>
          </p:nvPr>
        </p:nvSpPr>
        <p:spPr>
          <a:xfrm>
            <a:off x="5364163" y="4005263"/>
            <a:ext cx="1224062" cy="359841"/>
          </a:xfrm>
        </p:spPr>
        <p:txBody>
          <a:bodyPr wrap="none" anchor="ctr"/>
          <a:lstStyle>
            <a:lvl1pPr>
              <a:buFontTx/>
              <a:buNone/>
              <a:defRPr sz="1600" baseline="0">
                <a:solidFill>
                  <a:srgbClr val="663366"/>
                </a:solidFill>
              </a:defRPr>
            </a:lvl1pPr>
          </a:lstStyle>
          <a:p>
            <a:pPr lvl="0"/>
            <a:r>
              <a:rPr lang="en-US" smtClean="0"/>
              <a:t>Click to edit Master text styles</a:t>
            </a:r>
          </a:p>
        </p:txBody>
      </p:sp>
      <p:sp>
        <p:nvSpPr>
          <p:cNvPr id="23" name="Text Placeholder 22"/>
          <p:cNvSpPr>
            <a:spLocks noGrp="1"/>
          </p:cNvSpPr>
          <p:nvPr>
            <p:ph type="body" sz="quarter" idx="14"/>
          </p:nvPr>
        </p:nvSpPr>
        <p:spPr>
          <a:xfrm>
            <a:off x="0" y="3249920"/>
            <a:ext cx="6025689" cy="744819"/>
          </a:xfrm>
          <a:solidFill>
            <a:srgbClr val="663366"/>
          </a:solidFill>
        </p:spPr>
        <p:txBody>
          <a:bodyPr wrap="none">
            <a:spAutoFit/>
          </a:bodyPr>
          <a:lstStyle>
            <a:lvl1pPr>
              <a:buNone/>
              <a:defRPr sz="4400" baseline="0">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54585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4025" y="5876925"/>
            <a:ext cx="2339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5367338"/>
            <a:ext cx="5486400" cy="490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dirty="0" smtClean="0"/>
            </a:lvl1pPr>
          </a:lstStyle>
          <a:p>
            <a:pPr>
              <a:defRPr/>
            </a:pPr>
            <a:r>
              <a:rPr lang="en-US"/>
              <a:t>31.10.2011</a:t>
            </a:r>
            <a:endParaRPr lang="en-AU"/>
          </a:p>
        </p:txBody>
      </p:sp>
      <p:sp>
        <p:nvSpPr>
          <p:cNvPr id="7" name="Footer Placeholder 5"/>
          <p:cNvSpPr>
            <a:spLocks noGrp="1"/>
          </p:cNvSpPr>
          <p:nvPr>
            <p:ph type="ftr" sz="quarter" idx="11"/>
          </p:nvPr>
        </p:nvSpPr>
        <p:spPr/>
        <p:txBody>
          <a:bodyPr/>
          <a:lstStyle>
            <a:lvl1pPr>
              <a:defRPr smtClean="0"/>
            </a:lvl1pPr>
          </a:lstStyle>
          <a:p>
            <a:pPr>
              <a:defRPr/>
            </a:pPr>
            <a:r>
              <a:rPr lang="en-AU"/>
              <a:t>Footer text - slideshow title</a:t>
            </a:r>
            <a:endParaRPr lang="en-AU"/>
          </a:p>
        </p:txBody>
      </p:sp>
    </p:spTree>
    <p:extLst>
      <p:ext uri="{BB962C8B-B14F-4D97-AF65-F5344CB8AC3E}">
        <p14:creationId xmlns:p14="http://schemas.microsoft.com/office/powerpoint/2010/main" val="351774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line Title">
    <p:spTree>
      <p:nvGrpSpPr>
        <p:cNvPr id="1" name=""/>
        <p:cNvGrpSpPr/>
        <p:nvPr/>
      </p:nvGrpSpPr>
      <p:grpSpPr>
        <a:xfrm>
          <a:off x="0" y="0"/>
          <a:ext cx="0" cy="0"/>
          <a:chOff x="0" y="0"/>
          <a:chExt cx="0" cy="0"/>
        </a:xfrm>
      </p:grpSpPr>
      <p:sp>
        <p:nvSpPr>
          <p:cNvPr id="6" name="Text Box 2"/>
          <p:cNvSpPr txBox="1">
            <a:spLocks noChangeArrowheads="1"/>
          </p:cNvSpPr>
          <p:nvPr userDrawn="1"/>
        </p:nvSpPr>
        <p:spPr bwMode="auto">
          <a:xfrm>
            <a:off x="0" y="4429125"/>
            <a:ext cx="6588125" cy="346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18000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endParaRPr lang="en-US" sz="1600">
              <a:solidFill>
                <a:schemeClr val="accent1"/>
              </a:solidFill>
            </a:endParaRPr>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2913" y="620713"/>
            <a:ext cx="36210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2"/>
          <p:cNvSpPr>
            <a:spLocks noGrp="1"/>
          </p:cNvSpPr>
          <p:nvPr>
            <p:ph type="body" sz="quarter" idx="10"/>
          </p:nvPr>
        </p:nvSpPr>
        <p:spPr>
          <a:xfrm>
            <a:off x="395536" y="4437112"/>
            <a:ext cx="4824164" cy="360362"/>
          </a:xfrm>
        </p:spPr>
        <p:txBody>
          <a:bodyPr anchor="ctr"/>
          <a:lstStyle>
            <a:lvl1pPr>
              <a:buFontTx/>
              <a:buNone/>
              <a:defRPr sz="1600" b="1">
                <a:solidFill>
                  <a:schemeClr val="accent3"/>
                </a:solidFill>
              </a:defRPr>
            </a:lvl1pPr>
          </a:lstStyle>
          <a:p>
            <a:pPr lvl="0"/>
            <a:r>
              <a:rPr lang="en-US" smtClean="0"/>
              <a:t>Click to edit Master text styles</a:t>
            </a:r>
          </a:p>
        </p:txBody>
      </p:sp>
      <p:sp>
        <p:nvSpPr>
          <p:cNvPr id="12" name="Text Placeholder 18"/>
          <p:cNvSpPr>
            <a:spLocks noGrp="1"/>
          </p:cNvSpPr>
          <p:nvPr>
            <p:ph type="body" sz="quarter" idx="12"/>
          </p:nvPr>
        </p:nvSpPr>
        <p:spPr>
          <a:xfrm>
            <a:off x="5364163" y="4437112"/>
            <a:ext cx="1224062" cy="359841"/>
          </a:xfrm>
        </p:spPr>
        <p:txBody>
          <a:bodyPr wrap="none" anchor="ctr"/>
          <a:lstStyle>
            <a:lvl1pPr>
              <a:buFontTx/>
              <a:buNone/>
              <a:defRPr sz="1600" baseline="0">
                <a:solidFill>
                  <a:srgbClr val="663366"/>
                </a:solidFill>
              </a:defRPr>
            </a:lvl1pPr>
          </a:lstStyle>
          <a:p>
            <a:pPr lvl="0"/>
            <a:r>
              <a:rPr lang="en-US" smtClean="0"/>
              <a:t>Click to edit Master text styles</a:t>
            </a:r>
          </a:p>
        </p:txBody>
      </p:sp>
      <p:sp>
        <p:nvSpPr>
          <p:cNvPr id="19" name="Title 18"/>
          <p:cNvSpPr>
            <a:spLocks noGrp="1"/>
          </p:cNvSpPr>
          <p:nvPr>
            <p:ph type="title"/>
          </p:nvPr>
        </p:nvSpPr>
        <p:spPr>
          <a:xfrm>
            <a:off x="0" y="2943177"/>
            <a:ext cx="6372200" cy="749116"/>
          </a:xfrm>
          <a:solidFill>
            <a:srgbClr val="663366"/>
          </a:solidFill>
        </p:spPr>
        <p:txBody>
          <a:bodyPr>
            <a:normAutofit/>
          </a:bodyPr>
          <a:lstStyle>
            <a:lvl1pPr marL="268288" indent="0">
              <a:spcBef>
                <a:spcPts val="600"/>
              </a:spcBef>
              <a:spcAft>
                <a:spcPts val="600"/>
              </a:spcAft>
              <a:defRPr sz="4400" baseline="0">
                <a:solidFill>
                  <a:schemeClr val="bg1"/>
                </a:solidFill>
              </a:defRPr>
            </a:lvl1pPr>
          </a:lstStyle>
          <a:p>
            <a:r>
              <a:rPr lang="en-US" smtClean="0"/>
              <a:t>Click to edit Master title style</a:t>
            </a:r>
            <a:endParaRPr lang="en-AU" dirty="0"/>
          </a:p>
        </p:txBody>
      </p:sp>
      <p:sp>
        <p:nvSpPr>
          <p:cNvPr id="23" name="Text Placeholder 22"/>
          <p:cNvSpPr>
            <a:spLocks noGrp="1"/>
          </p:cNvSpPr>
          <p:nvPr>
            <p:ph type="body" sz="quarter" idx="13"/>
          </p:nvPr>
        </p:nvSpPr>
        <p:spPr>
          <a:xfrm>
            <a:off x="0" y="3692293"/>
            <a:ext cx="3275856" cy="744819"/>
          </a:xfrm>
          <a:solidFill>
            <a:srgbClr val="663366"/>
          </a:solidFill>
        </p:spPr>
        <p:txBody>
          <a:bodyPr>
            <a:spAutoFit/>
          </a:bodyPr>
          <a:lstStyle>
            <a:lvl1pPr marL="266700" indent="1588">
              <a:buNone/>
              <a:defRPr sz="4400" baseline="0">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137387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4025" y="5876925"/>
            <a:ext cx="2339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lvl1pPr>
              <a:buClr>
                <a:srgbClr val="663366"/>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3"/>
          <p:cNvSpPr>
            <a:spLocks noGrp="1"/>
          </p:cNvSpPr>
          <p:nvPr>
            <p:ph type="dt" sz="half" idx="10"/>
          </p:nvPr>
        </p:nvSpPr>
        <p:spPr/>
        <p:txBody>
          <a:bodyPr/>
          <a:lstStyle>
            <a:lvl1pPr>
              <a:defRPr baseline="0" dirty="0" smtClean="0">
                <a:solidFill>
                  <a:srgbClr val="663366"/>
                </a:solidFill>
              </a:defRPr>
            </a:lvl1pPr>
          </a:lstStyle>
          <a:p>
            <a:pPr>
              <a:defRPr/>
            </a:pPr>
            <a:r>
              <a:rPr lang="en-US"/>
              <a:t>31.10.2011</a:t>
            </a:r>
            <a:endParaRPr lang="en-AU"/>
          </a:p>
        </p:txBody>
      </p:sp>
      <p:sp>
        <p:nvSpPr>
          <p:cNvPr id="6" name="Footer Placeholder 4"/>
          <p:cNvSpPr>
            <a:spLocks noGrp="1"/>
          </p:cNvSpPr>
          <p:nvPr>
            <p:ph type="ftr" sz="quarter" idx="11"/>
          </p:nvPr>
        </p:nvSpPr>
        <p:spPr/>
        <p:txBody>
          <a:bodyPr/>
          <a:lstStyle>
            <a:lvl1pPr>
              <a:defRPr smtClean="0"/>
            </a:lvl1pPr>
          </a:lstStyle>
          <a:p>
            <a:pPr>
              <a:defRPr/>
            </a:pPr>
            <a:r>
              <a:rPr lang="en-AU"/>
              <a:t>Footer text - slideshow title</a:t>
            </a:r>
            <a:endParaRPr lang="en-AU"/>
          </a:p>
        </p:txBody>
      </p:sp>
    </p:spTree>
    <p:extLst>
      <p:ext uri="{BB962C8B-B14F-4D97-AF65-F5344CB8AC3E}">
        <p14:creationId xmlns:p14="http://schemas.microsoft.com/office/powerpoint/2010/main" val="151273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ne-line title, transparent">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0" y="4000500"/>
            <a:ext cx="6624638" cy="346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18000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endParaRPr lang="en-US" sz="1600">
              <a:solidFill>
                <a:schemeClr val="accent1"/>
              </a:solidFill>
            </a:endParaRPr>
          </a:p>
        </p:txBody>
      </p:sp>
      <p:sp>
        <p:nvSpPr>
          <p:cNvPr id="5" name="Text Box 4"/>
          <p:cNvSpPr txBox="1">
            <a:spLocks noChangeArrowheads="1"/>
          </p:cNvSpPr>
          <p:nvPr userDrawn="1"/>
        </p:nvSpPr>
        <p:spPr bwMode="auto">
          <a:xfrm>
            <a:off x="468313" y="6302375"/>
            <a:ext cx="2808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a:solidFill>
                  <a:schemeClr val="bg2"/>
                </a:solidFill>
              </a:rPr>
              <a:t>Curtin University is a trademark of Curtin University of Technology</a:t>
            </a:r>
          </a:p>
          <a:p>
            <a:pPr eaLnBrk="1" hangingPunct="1"/>
            <a:r>
              <a:rPr lang="en-US" sz="600">
                <a:solidFill>
                  <a:schemeClr val="bg2"/>
                </a:solidFill>
              </a:rPr>
              <a:t>CRICOS Provider Code 00301J</a:t>
            </a:r>
            <a:endParaRPr lang="en-AU" sz="600">
              <a:solidFill>
                <a:schemeClr val="bg2"/>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2913" y="620713"/>
            <a:ext cx="36210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smtClean="0"/>
              <a:t>Click to edit Master subtitle style</a:t>
            </a:r>
            <a:endParaRPr lang="en-AU" dirty="0"/>
          </a:p>
        </p:txBody>
      </p:sp>
      <p:sp>
        <p:nvSpPr>
          <p:cNvPr id="44037" name="Rectangle 5"/>
          <p:cNvSpPr>
            <a:spLocks noGrp="1" noChangeArrowheads="1"/>
          </p:cNvSpPr>
          <p:nvPr>
            <p:ph type="ctrTitle"/>
          </p:nvPr>
        </p:nvSpPr>
        <p:spPr>
          <a:xfrm>
            <a:off x="0" y="3214686"/>
            <a:ext cx="5760000" cy="786163"/>
          </a:xfrm>
          <a:solidFill>
            <a:srgbClr val="711F8A">
              <a:alpha val="80000"/>
            </a:srgbClr>
          </a:solidFill>
        </p:spPr>
        <p:txBody>
          <a:bodyPr wrap="none" lIns="432000" tIns="108000" rIns="252000" anchor="b">
            <a:spAutoFit/>
          </a:bodyPr>
          <a:lstStyle>
            <a:lvl1pPr>
              <a:lnSpc>
                <a:spcPct val="100000"/>
              </a:lnSpc>
              <a:defRPr sz="4400">
                <a:solidFill>
                  <a:schemeClr val="bg1"/>
                </a:solidFill>
              </a:defRPr>
            </a:lvl1pPr>
          </a:lstStyle>
          <a:p>
            <a:r>
              <a:rPr lang="en-US" smtClean="0"/>
              <a:t>Click to edit Master title style</a:t>
            </a:r>
            <a:endParaRPr lang="en-AU" dirty="0"/>
          </a:p>
        </p:txBody>
      </p:sp>
      <p:sp>
        <p:nvSpPr>
          <p:cNvPr id="7" name="Date Placeholder 5"/>
          <p:cNvSpPr>
            <a:spLocks noGrp="1"/>
          </p:cNvSpPr>
          <p:nvPr>
            <p:ph type="dt" sz="half" idx="10"/>
          </p:nvPr>
        </p:nvSpPr>
        <p:spPr>
          <a:xfrm>
            <a:off x="5214938" y="4000500"/>
            <a:ext cx="1428750" cy="346075"/>
          </a:xfrm>
        </p:spPr>
        <p:txBody>
          <a:bodyPr rIns="180000" anchor="ctr"/>
          <a:lstStyle>
            <a:lvl1pPr algn="r">
              <a:defRPr sz="1600" baseline="0" dirty="0" smtClean="0">
                <a:solidFill>
                  <a:srgbClr val="711F8A"/>
                </a:solidFill>
              </a:defRPr>
            </a:lvl1pPr>
          </a:lstStyle>
          <a:p>
            <a:pPr>
              <a:defRPr/>
            </a:pPr>
            <a:r>
              <a:rPr lang="en-US"/>
              <a:t>30.07.2010</a:t>
            </a:r>
            <a:endParaRPr lang="en-AU"/>
          </a:p>
        </p:txBody>
      </p:sp>
    </p:spTree>
    <p:extLst>
      <p:ext uri="{BB962C8B-B14F-4D97-AF65-F5344CB8AC3E}">
        <p14:creationId xmlns:p14="http://schemas.microsoft.com/office/powerpoint/2010/main" val="42213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line title, transparent">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468313" y="6302375"/>
            <a:ext cx="2808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a:solidFill>
                  <a:schemeClr val="bg2"/>
                </a:solidFill>
              </a:rPr>
              <a:t>Curtin University is a trademark of Curtin University of Technology</a:t>
            </a:r>
          </a:p>
          <a:p>
            <a:pPr eaLnBrk="1" hangingPunct="1"/>
            <a:r>
              <a:rPr lang="en-US" sz="600">
                <a:solidFill>
                  <a:schemeClr val="bg2"/>
                </a:solidFill>
              </a:rPr>
              <a:t>CRICOS Provider Code 00301J</a:t>
            </a:r>
            <a:endParaRPr lang="en-AU" sz="600">
              <a:solidFill>
                <a:schemeClr val="bg2"/>
              </a:solidFill>
            </a:endParaRPr>
          </a:p>
        </p:txBody>
      </p:sp>
      <p:sp>
        <p:nvSpPr>
          <p:cNvPr id="5" name="Text Box 2"/>
          <p:cNvSpPr txBox="1">
            <a:spLocks noChangeArrowheads="1"/>
          </p:cNvSpPr>
          <p:nvPr userDrawn="1"/>
        </p:nvSpPr>
        <p:spPr bwMode="auto">
          <a:xfrm>
            <a:off x="0" y="4429125"/>
            <a:ext cx="6624638" cy="346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18000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endParaRPr lang="en-US" sz="1600">
              <a:solidFill>
                <a:schemeClr val="accent1"/>
              </a:solidFill>
            </a:endParaRPr>
          </a:p>
        </p:txBody>
      </p:sp>
      <p:sp>
        <p:nvSpPr>
          <p:cNvPr id="6" name="Rectangle 6"/>
          <p:cNvSpPr>
            <a:spLocks noChangeArrowheads="1"/>
          </p:cNvSpPr>
          <p:nvPr userDrawn="1"/>
        </p:nvSpPr>
        <p:spPr bwMode="auto">
          <a:xfrm>
            <a:off x="0" y="3643313"/>
            <a:ext cx="6334125" cy="785812"/>
          </a:xfrm>
          <a:prstGeom prst="rect">
            <a:avLst/>
          </a:prstGeom>
          <a:solidFill>
            <a:srgbClr val="711F8A">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32000" tIns="108000" rIns="252000" bIns="0" anchor="b">
            <a:spAutoFit/>
          </a:bodyPr>
          <a:lstStyle/>
          <a:p>
            <a:r>
              <a:rPr lang="en-AU" sz="4400">
                <a:solidFill>
                  <a:schemeClr val="bg1"/>
                </a:solidFill>
              </a:rPr>
              <a:t>CHANGE IN MASTER</a:t>
            </a:r>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2913" y="620713"/>
            <a:ext cx="362108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smtClean="0"/>
              <a:t>Click to edit Master subtitle style</a:t>
            </a:r>
            <a:endParaRPr lang="en-AU"/>
          </a:p>
        </p:txBody>
      </p:sp>
      <p:sp>
        <p:nvSpPr>
          <p:cNvPr id="16" name="Rectangle 5"/>
          <p:cNvSpPr>
            <a:spLocks noGrp="1" noChangeArrowheads="1"/>
          </p:cNvSpPr>
          <p:nvPr>
            <p:ph type="ctrTitle"/>
          </p:nvPr>
        </p:nvSpPr>
        <p:spPr>
          <a:xfrm>
            <a:off x="0" y="2857496"/>
            <a:ext cx="5760000" cy="786163"/>
          </a:xfrm>
          <a:solidFill>
            <a:srgbClr val="711F8A">
              <a:alpha val="80000"/>
            </a:srgbClr>
          </a:solidFill>
        </p:spPr>
        <p:txBody>
          <a:bodyPr wrap="none" lIns="432000" tIns="108000" rIns="252000" anchor="b">
            <a:spAutoFit/>
          </a:bodyPr>
          <a:lstStyle>
            <a:lvl1pPr>
              <a:lnSpc>
                <a:spcPct val="100000"/>
              </a:lnSpc>
              <a:defRPr sz="4400">
                <a:solidFill>
                  <a:schemeClr val="bg1"/>
                </a:solidFill>
              </a:defRPr>
            </a:lvl1pPr>
          </a:lstStyle>
          <a:p>
            <a:r>
              <a:rPr lang="en-US" smtClean="0"/>
              <a:t>Click to edit Master title style</a:t>
            </a:r>
            <a:endParaRPr lang="en-AU" dirty="0"/>
          </a:p>
        </p:txBody>
      </p:sp>
      <p:sp>
        <p:nvSpPr>
          <p:cNvPr id="8" name="Date Placeholder 5"/>
          <p:cNvSpPr>
            <a:spLocks noGrp="1"/>
          </p:cNvSpPr>
          <p:nvPr>
            <p:ph type="dt" sz="half" idx="10"/>
          </p:nvPr>
        </p:nvSpPr>
        <p:spPr>
          <a:xfrm>
            <a:off x="5214938" y="4429125"/>
            <a:ext cx="1428750" cy="346075"/>
          </a:xfrm>
        </p:spPr>
        <p:txBody>
          <a:bodyPr rIns="180000" anchor="ctr"/>
          <a:lstStyle>
            <a:lvl1pPr algn="r">
              <a:defRPr sz="1600" baseline="0" dirty="0" smtClean="0">
                <a:solidFill>
                  <a:srgbClr val="711F8A"/>
                </a:solidFill>
              </a:defRPr>
            </a:lvl1pPr>
          </a:lstStyle>
          <a:p>
            <a:pPr>
              <a:defRPr/>
            </a:pPr>
            <a:r>
              <a:rPr lang="en-US"/>
              <a:t>30.07.2010</a:t>
            </a:r>
            <a:endParaRPr lang="en-AU"/>
          </a:p>
        </p:txBody>
      </p:sp>
    </p:spTree>
    <p:extLst>
      <p:ext uri="{BB962C8B-B14F-4D97-AF65-F5344CB8AC3E}">
        <p14:creationId xmlns:p14="http://schemas.microsoft.com/office/powerpoint/2010/main" val="83008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4025" y="5876925"/>
            <a:ext cx="2339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4"/>
          <p:cNvSpPr>
            <a:spLocks noGrp="1"/>
          </p:cNvSpPr>
          <p:nvPr>
            <p:ph type="dt" sz="half" idx="10"/>
          </p:nvPr>
        </p:nvSpPr>
        <p:spPr/>
        <p:txBody>
          <a:bodyPr/>
          <a:lstStyle>
            <a:lvl1pPr>
              <a:defRPr smtClean="0"/>
            </a:lvl1pPr>
          </a:lstStyle>
          <a:p>
            <a:pPr>
              <a:defRPr/>
            </a:pPr>
            <a:r>
              <a:rPr lang="en-US"/>
              <a:t>30.07.2010</a:t>
            </a:r>
            <a:endParaRPr lang="en-AU"/>
          </a:p>
        </p:txBody>
      </p:sp>
      <p:sp>
        <p:nvSpPr>
          <p:cNvPr id="7" name="Footer Placeholder 5"/>
          <p:cNvSpPr>
            <a:spLocks noGrp="1"/>
          </p:cNvSpPr>
          <p:nvPr>
            <p:ph type="ftr" sz="quarter" idx="11"/>
          </p:nvPr>
        </p:nvSpPr>
        <p:spPr/>
        <p:txBody>
          <a:bodyPr/>
          <a:lstStyle>
            <a:lvl1pPr>
              <a:defRPr smtClean="0"/>
            </a:lvl1pPr>
          </a:lstStyle>
          <a:p>
            <a:pPr>
              <a:defRPr/>
            </a:pPr>
            <a:r>
              <a:rPr lang="en-AU"/>
              <a:t>Footer text - slideshow title</a:t>
            </a:r>
            <a:endParaRPr lang="en-AU"/>
          </a:p>
        </p:txBody>
      </p:sp>
    </p:spTree>
    <p:extLst>
      <p:ext uri="{BB962C8B-B14F-4D97-AF65-F5344CB8AC3E}">
        <p14:creationId xmlns:p14="http://schemas.microsoft.com/office/powerpoint/2010/main" val="84964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4025" y="5876925"/>
            <a:ext cx="2339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AU"/>
          </a:p>
        </p:txBody>
      </p:sp>
      <p:sp>
        <p:nvSpPr>
          <p:cNvPr id="4" name="Date Placeholder 2"/>
          <p:cNvSpPr>
            <a:spLocks noGrp="1"/>
          </p:cNvSpPr>
          <p:nvPr>
            <p:ph type="dt" sz="half" idx="10"/>
          </p:nvPr>
        </p:nvSpPr>
        <p:spPr/>
        <p:txBody>
          <a:bodyPr/>
          <a:lstStyle>
            <a:lvl1pPr>
              <a:defRPr smtClean="0"/>
            </a:lvl1pPr>
          </a:lstStyle>
          <a:p>
            <a:pPr>
              <a:defRPr/>
            </a:pPr>
            <a:r>
              <a:rPr lang="en-US"/>
              <a:t>30.07.2010</a:t>
            </a:r>
            <a:endParaRPr lang="en-AU"/>
          </a:p>
        </p:txBody>
      </p:sp>
      <p:sp>
        <p:nvSpPr>
          <p:cNvPr id="5" name="Footer Placeholder 3"/>
          <p:cNvSpPr>
            <a:spLocks noGrp="1"/>
          </p:cNvSpPr>
          <p:nvPr>
            <p:ph type="ftr" sz="quarter" idx="11"/>
          </p:nvPr>
        </p:nvSpPr>
        <p:spPr/>
        <p:txBody>
          <a:bodyPr/>
          <a:lstStyle>
            <a:lvl1pPr>
              <a:defRPr smtClean="0"/>
            </a:lvl1pPr>
          </a:lstStyle>
          <a:p>
            <a:pPr>
              <a:defRPr/>
            </a:pPr>
            <a:r>
              <a:rPr lang="en-AU"/>
              <a:t>Footer text - slideshow title</a:t>
            </a:r>
            <a:endParaRPr lang="en-AU"/>
          </a:p>
        </p:txBody>
      </p:sp>
    </p:spTree>
    <p:extLst>
      <p:ext uri="{BB962C8B-B14F-4D97-AF65-F5344CB8AC3E}">
        <p14:creationId xmlns:p14="http://schemas.microsoft.com/office/powerpoint/2010/main" val="304952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4025" y="5876925"/>
            <a:ext cx="2339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smtClean="0"/>
            </a:lvl1pPr>
          </a:lstStyle>
          <a:p>
            <a:pPr>
              <a:defRPr/>
            </a:pPr>
            <a:r>
              <a:rPr lang="en-US"/>
              <a:t>30.07.2010</a:t>
            </a:r>
            <a:endParaRPr lang="en-AU"/>
          </a:p>
        </p:txBody>
      </p:sp>
      <p:sp>
        <p:nvSpPr>
          <p:cNvPr id="4" name="Footer Placeholder 2"/>
          <p:cNvSpPr>
            <a:spLocks noGrp="1"/>
          </p:cNvSpPr>
          <p:nvPr>
            <p:ph type="ftr" sz="quarter" idx="11"/>
          </p:nvPr>
        </p:nvSpPr>
        <p:spPr/>
        <p:txBody>
          <a:bodyPr/>
          <a:lstStyle>
            <a:lvl1pPr>
              <a:defRPr smtClean="0"/>
            </a:lvl1pPr>
          </a:lstStyle>
          <a:p>
            <a:pPr>
              <a:defRPr/>
            </a:pPr>
            <a:r>
              <a:rPr lang="en-AU"/>
              <a:t>Footer text - slideshow title</a:t>
            </a:r>
            <a:endParaRPr lang="en-AU"/>
          </a:p>
        </p:txBody>
      </p:sp>
    </p:spTree>
    <p:extLst>
      <p:ext uri="{BB962C8B-B14F-4D97-AF65-F5344CB8AC3E}">
        <p14:creationId xmlns:p14="http://schemas.microsoft.com/office/powerpoint/2010/main" val="359560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4025" y="5876925"/>
            <a:ext cx="2339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0" cy="5656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1"/>
            <a:ext cx="3008313" cy="4494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r>
              <a:rPr lang="en-US"/>
              <a:t>30.07.2010</a:t>
            </a:r>
            <a:endParaRPr lang="en-AU"/>
          </a:p>
        </p:txBody>
      </p:sp>
      <p:sp>
        <p:nvSpPr>
          <p:cNvPr id="7" name="Footer Placeholder 5"/>
          <p:cNvSpPr>
            <a:spLocks noGrp="1"/>
          </p:cNvSpPr>
          <p:nvPr>
            <p:ph type="ftr" sz="quarter" idx="11"/>
          </p:nvPr>
        </p:nvSpPr>
        <p:spPr/>
        <p:txBody>
          <a:bodyPr/>
          <a:lstStyle>
            <a:lvl1pPr>
              <a:defRPr smtClean="0"/>
            </a:lvl1pPr>
          </a:lstStyle>
          <a:p>
            <a:pPr>
              <a:defRPr/>
            </a:pPr>
            <a:r>
              <a:rPr lang="en-AU"/>
              <a:t>Footer text - slideshow title</a:t>
            </a:r>
            <a:endParaRPr lang="en-AU"/>
          </a:p>
        </p:txBody>
      </p:sp>
    </p:spTree>
    <p:extLst>
      <p:ext uri="{BB962C8B-B14F-4D97-AF65-F5344CB8AC3E}">
        <p14:creationId xmlns:p14="http://schemas.microsoft.com/office/powerpoint/2010/main" val="307331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60388"/>
            <a:ext cx="82073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457200" y="1600200"/>
            <a:ext cx="8229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8" name="Rectangle 4"/>
          <p:cNvSpPr>
            <a:spLocks noGrp="1" noChangeArrowheads="1"/>
          </p:cNvSpPr>
          <p:nvPr>
            <p:ph type="dt" sz="half" idx="2"/>
          </p:nvPr>
        </p:nvSpPr>
        <p:spPr bwMode="auto">
          <a:xfrm>
            <a:off x="4022725" y="6078538"/>
            <a:ext cx="2133600"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dirty="0" smtClean="0">
                <a:solidFill>
                  <a:srgbClr val="7030A0"/>
                </a:solidFill>
                <a:cs typeface="+mn-cs"/>
              </a:defRPr>
            </a:lvl1pPr>
          </a:lstStyle>
          <a:p>
            <a:pPr>
              <a:defRPr/>
            </a:pPr>
            <a:r>
              <a:rPr lang="en-US"/>
              <a:t>31.10.2011</a:t>
            </a:r>
            <a:endParaRPr lang="en-AU"/>
          </a:p>
        </p:txBody>
      </p:sp>
      <p:sp>
        <p:nvSpPr>
          <p:cNvPr id="1029" name="Rectangle 5"/>
          <p:cNvSpPr>
            <a:spLocks noGrp="1" noChangeArrowheads="1"/>
          </p:cNvSpPr>
          <p:nvPr>
            <p:ph type="ftr" sz="quarter" idx="3"/>
          </p:nvPr>
        </p:nvSpPr>
        <p:spPr bwMode="auto">
          <a:xfrm>
            <a:off x="468313" y="6078538"/>
            <a:ext cx="3455987"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dirty="0" smtClean="0">
                <a:solidFill>
                  <a:schemeClr val="tx2"/>
                </a:solidFill>
                <a:cs typeface="+mn-cs"/>
              </a:defRPr>
            </a:lvl1pPr>
          </a:lstStyle>
          <a:p>
            <a:pPr>
              <a:defRPr/>
            </a:pPr>
            <a:r>
              <a:rPr lang="en-AU"/>
              <a:t>Footer text - slideshow title</a:t>
            </a:r>
            <a:endParaRPr lang="en-AU"/>
          </a:p>
        </p:txBody>
      </p:sp>
      <p:sp>
        <p:nvSpPr>
          <p:cNvPr id="1030" name="Text Box 7"/>
          <p:cNvSpPr txBox="1">
            <a:spLocks noChangeArrowheads="1"/>
          </p:cNvSpPr>
          <p:nvPr/>
        </p:nvSpPr>
        <p:spPr bwMode="auto">
          <a:xfrm>
            <a:off x="468313" y="6302375"/>
            <a:ext cx="2808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
                <a:solidFill>
                  <a:schemeClr val="bg2"/>
                </a:solidFill>
              </a:rPr>
              <a:t>Curtin University is a trademark of Curtin University of Technology</a:t>
            </a:r>
          </a:p>
          <a:p>
            <a:pPr eaLnBrk="1" hangingPunct="1"/>
            <a:r>
              <a:rPr lang="en-US" sz="600">
                <a:solidFill>
                  <a:schemeClr val="bg2"/>
                </a:solidFill>
              </a:rPr>
              <a:t>CRICOS Provider Code 00301J</a:t>
            </a:r>
            <a:endParaRPr lang="en-AU" sz="600">
              <a:solidFill>
                <a:schemeClr val="bg2"/>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timing>
    <p:tnLst>
      <p:par>
        <p:cTn id="1" dur="indefinite" restart="never" nodeType="tmRoot"/>
      </p:par>
    </p:tnLst>
  </p:timing>
  <p:hf sldNum="0" hdr="0"/>
  <p:txStyles>
    <p:titleStyle>
      <a:lvl1pPr algn="l" rtl="0" fontAlgn="base">
        <a:spcBef>
          <a:spcPct val="0"/>
        </a:spcBef>
        <a:spcAft>
          <a:spcPct val="0"/>
        </a:spcAft>
        <a:defRPr sz="3200">
          <a:solidFill>
            <a:srgbClr val="5F5F5F"/>
          </a:solidFill>
          <a:latin typeface="+mj-lt"/>
          <a:ea typeface="+mj-ea"/>
          <a:cs typeface="+mj-cs"/>
        </a:defRPr>
      </a:lvl1pPr>
      <a:lvl2pPr algn="l" rtl="0" fontAlgn="base">
        <a:spcBef>
          <a:spcPct val="0"/>
        </a:spcBef>
        <a:spcAft>
          <a:spcPct val="0"/>
        </a:spcAft>
        <a:defRPr sz="3200">
          <a:solidFill>
            <a:srgbClr val="5F5F5F"/>
          </a:solidFill>
          <a:latin typeface="Arial" charset="0"/>
        </a:defRPr>
      </a:lvl2pPr>
      <a:lvl3pPr algn="l" rtl="0" fontAlgn="base">
        <a:spcBef>
          <a:spcPct val="0"/>
        </a:spcBef>
        <a:spcAft>
          <a:spcPct val="0"/>
        </a:spcAft>
        <a:defRPr sz="3200">
          <a:solidFill>
            <a:srgbClr val="5F5F5F"/>
          </a:solidFill>
          <a:latin typeface="Arial" charset="0"/>
        </a:defRPr>
      </a:lvl3pPr>
      <a:lvl4pPr algn="l" rtl="0" fontAlgn="base">
        <a:spcBef>
          <a:spcPct val="0"/>
        </a:spcBef>
        <a:spcAft>
          <a:spcPct val="0"/>
        </a:spcAft>
        <a:defRPr sz="3200">
          <a:solidFill>
            <a:srgbClr val="5F5F5F"/>
          </a:solidFill>
          <a:latin typeface="Arial" charset="0"/>
        </a:defRPr>
      </a:lvl4pPr>
      <a:lvl5pPr algn="l" rtl="0" fontAlgn="base">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p:titleStyle>
    <p:bodyStyle>
      <a:lvl1pPr marL="266700" indent="-266700" algn="l" rtl="0" fontAlgn="base">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indent="-80963" algn="l" rtl="0" fontAlgn="base">
        <a:lnSpc>
          <a:spcPct val="110000"/>
        </a:lnSpc>
        <a:spcBef>
          <a:spcPct val="20000"/>
        </a:spcBef>
        <a:spcAft>
          <a:spcPct val="0"/>
        </a:spcAft>
        <a:defRPr>
          <a:solidFill>
            <a:schemeClr val="tx1"/>
          </a:solidFill>
          <a:latin typeface="+mn-lt"/>
        </a:defRPr>
      </a:lvl2pPr>
      <a:lvl3pPr marL="985838" indent="-71438" algn="l" rtl="0" fontAlgn="base">
        <a:lnSpc>
          <a:spcPct val="110000"/>
        </a:lnSpc>
        <a:spcBef>
          <a:spcPct val="20000"/>
        </a:spcBef>
        <a:spcAft>
          <a:spcPct val="0"/>
        </a:spcAft>
        <a:defRPr>
          <a:solidFill>
            <a:schemeClr val="tx1"/>
          </a:solidFill>
          <a:latin typeface="+mn-lt"/>
        </a:defRPr>
      </a:lvl3pPr>
      <a:lvl4pPr marL="1435100" indent="-1588" algn="l" rtl="0" fontAlgn="base">
        <a:lnSpc>
          <a:spcPct val="110000"/>
        </a:lnSpc>
        <a:spcBef>
          <a:spcPct val="20000"/>
        </a:spcBef>
        <a:spcAft>
          <a:spcPct val="0"/>
        </a:spcAft>
        <a:defRPr>
          <a:solidFill>
            <a:schemeClr val="tx1"/>
          </a:solidFill>
          <a:latin typeface="+mn-lt"/>
        </a:defRPr>
      </a:lvl4pPr>
      <a:lvl5pPr marL="1790700" indent="38100" algn="l" rtl="0" fontAlgn="base">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5288" y="4005263"/>
            <a:ext cx="4824412" cy="360362"/>
          </a:xfrm>
        </p:spPr>
        <p:txBody>
          <a:bodyPr/>
          <a:lstStyle/>
          <a:p>
            <a:pPr>
              <a:defRPr/>
            </a:pPr>
            <a:r>
              <a:rPr lang="en-AU" dirty="0" smtClean="0"/>
              <a:t>Gill Lewin and Kristen De San Miguel</a:t>
            </a:r>
            <a:endParaRPr lang="en-AU" dirty="0"/>
          </a:p>
        </p:txBody>
      </p:sp>
      <p:sp>
        <p:nvSpPr>
          <p:cNvPr id="12291" name="Text Placeholder 5"/>
          <p:cNvSpPr>
            <a:spLocks noGrp="1"/>
          </p:cNvSpPr>
          <p:nvPr>
            <p:ph type="body" sz="quarter" idx="12"/>
          </p:nvPr>
        </p:nvSpPr>
        <p:spPr>
          <a:xfrm>
            <a:off x="5364163" y="4005263"/>
            <a:ext cx="1223962" cy="360362"/>
          </a:xfrm>
        </p:spPr>
        <p:txBody>
          <a:bodyPr/>
          <a:lstStyle/>
          <a:p>
            <a:r>
              <a:rPr lang="en-AU" smtClean="0"/>
              <a:t>May 2012</a:t>
            </a:r>
          </a:p>
        </p:txBody>
      </p:sp>
      <p:sp>
        <p:nvSpPr>
          <p:cNvPr id="7" name="Text Placeholder 6"/>
          <p:cNvSpPr>
            <a:spLocks noGrp="1"/>
          </p:cNvSpPr>
          <p:nvPr>
            <p:ph type="body" sz="quarter" idx="14"/>
          </p:nvPr>
        </p:nvSpPr>
        <p:spPr>
          <a:xfrm>
            <a:off x="0" y="3249613"/>
            <a:ext cx="8848725" cy="561975"/>
          </a:xfrm>
        </p:spPr>
        <p:txBody>
          <a:bodyPr/>
          <a:lstStyle/>
          <a:p>
            <a:pPr>
              <a:defRPr/>
            </a:pPr>
            <a:r>
              <a:rPr lang="en-AU" sz="3600" dirty="0" smtClean="0"/>
              <a:t>Personal Alarms: Purchase and Outcomes </a:t>
            </a:r>
            <a:endParaRPr lang="en-AU"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404813"/>
            <a:ext cx="8207375" cy="996950"/>
          </a:xfrm>
        </p:spPr>
        <p:txBody>
          <a:bodyPr/>
          <a:lstStyle/>
          <a:p>
            <a:r>
              <a:rPr lang="en-AU" smtClean="0"/>
              <a:t>User Decision Making</a:t>
            </a:r>
          </a:p>
        </p:txBody>
      </p:sp>
      <p:sp>
        <p:nvSpPr>
          <p:cNvPr id="21507" name="Content Placeholder 2"/>
          <p:cNvSpPr>
            <a:spLocks noGrp="1"/>
          </p:cNvSpPr>
          <p:nvPr>
            <p:ph idx="1"/>
          </p:nvPr>
        </p:nvSpPr>
        <p:spPr>
          <a:xfrm>
            <a:off x="358775" y="1340768"/>
            <a:ext cx="8229600" cy="4047206"/>
          </a:xfrm>
        </p:spPr>
        <p:txBody>
          <a:bodyPr/>
          <a:lstStyle/>
          <a:p>
            <a:pPr>
              <a:spcBef>
                <a:spcPts val="1200"/>
              </a:spcBef>
            </a:pPr>
            <a:r>
              <a:rPr lang="en-AU" sz="2200" dirty="0" smtClean="0"/>
              <a:t>Family major driver in 58% of decisions </a:t>
            </a:r>
          </a:p>
          <a:p>
            <a:pPr>
              <a:spcBef>
                <a:spcPts val="1200"/>
              </a:spcBef>
            </a:pPr>
            <a:r>
              <a:rPr lang="en-AU" sz="2200" dirty="0" smtClean="0"/>
              <a:t>Main factors prompting decision:</a:t>
            </a:r>
            <a:r>
              <a:rPr lang="en-AU" dirty="0" smtClean="0"/>
              <a:t/>
            </a:r>
            <a:br>
              <a:rPr lang="en-AU" dirty="0" smtClean="0"/>
            </a:br>
            <a:r>
              <a:rPr lang="en-AU" sz="2000" dirty="0" smtClean="0"/>
              <a:t>living alone, previous falls, fear of falling, family pressure, health/medical condition, remaining independent and peace of mind</a:t>
            </a:r>
          </a:p>
          <a:p>
            <a:endParaRPr lang="en-AU" dirty="0" smtClean="0"/>
          </a:p>
        </p:txBody>
      </p:sp>
      <p:sp>
        <p:nvSpPr>
          <p:cNvPr id="215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2150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sp>
        <p:nvSpPr>
          <p:cNvPr id="21510" name="TextBox 5"/>
          <p:cNvSpPr txBox="1">
            <a:spLocks noChangeArrowheads="1"/>
          </p:cNvSpPr>
          <p:nvPr/>
        </p:nvSpPr>
        <p:spPr bwMode="auto">
          <a:xfrm>
            <a:off x="1123950" y="3068638"/>
            <a:ext cx="66976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AU" i="1"/>
              <a:t>“Well I think when you’re on your own and you fall…you could lay there for probably hours before anybody would know.”</a:t>
            </a:r>
          </a:p>
          <a:p>
            <a:pPr eaLnBrk="1" hangingPunct="1">
              <a:lnSpc>
                <a:spcPct val="150000"/>
              </a:lnSpc>
            </a:pPr>
            <a:endParaRPr lang="en-AU" sz="800" i="1"/>
          </a:p>
          <a:p>
            <a:pPr eaLnBrk="1" hangingPunct="1">
              <a:lnSpc>
                <a:spcPct val="150000"/>
              </a:lnSpc>
            </a:pPr>
            <a:r>
              <a:rPr lang="en-AU" i="1"/>
              <a:t>“My son didn’t want me to come home from hospital and be by myself, he wanted me to go to a care facility, and I didn’t really want to do that, so I said I’d get the alarm thing because I live by myself and it was mainly for his peace of mind.”</a:t>
            </a:r>
          </a:p>
          <a:p>
            <a:pPr eaLnBrk="1" hangingPunct="1"/>
            <a:endParaRPr lang="en-A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AU" smtClean="0"/>
              <a:t>Non-User Decision Making</a:t>
            </a:r>
          </a:p>
        </p:txBody>
      </p:sp>
      <p:sp>
        <p:nvSpPr>
          <p:cNvPr id="22531" name="Content Placeholder 2"/>
          <p:cNvSpPr>
            <a:spLocks noGrp="1"/>
          </p:cNvSpPr>
          <p:nvPr>
            <p:ph idx="1"/>
          </p:nvPr>
        </p:nvSpPr>
        <p:spPr>
          <a:xfrm>
            <a:off x="457200" y="1844824"/>
            <a:ext cx="8229600" cy="4105126"/>
          </a:xfrm>
        </p:spPr>
        <p:txBody>
          <a:bodyPr/>
          <a:lstStyle/>
          <a:p>
            <a:pPr>
              <a:spcBef>
                <a:spcPts val="1200"/>
              </a:spcBef>
              <a:spcAft>
                <a:spcPts val="1200"/>
              </a:spcAft>
            </a:pPr>
            <a:r>
              <a:rPr lang="en-AU" sz="2200" dirty="0" smtClean="0"/>
              <a:t>Less family involvement, 65% clients made own enquiry</a:t>
            </a:r>
          </a:p>
          <a:p>
            <a:pPr>
              <a:spcBef>
                <a:spcPts val="1200"/>
              </a:spcBef>
              <a:spcAft>
                <a:spcPts val="1200"/>
              </a:spcAft>
            </a:pPr>
            <a:r>
              <a:rPr lang="en-AU" sz="2200" dirty="0" smtClean="0"/>
              <a:t>Key factors prompting decision: </a:t>
            </a:r>
            <a:br>
              <a:rPr lang="en-AU" sz="2200" dirty="0" smtClean="0"/>
            </a:br>
            <a:r>
              <a:rPr lang="en-AU" sz="2000" dirty="0" smtClean="0"/>
              <a:t>cost, feeling that they did not need it just yet, limited range</a:t>
            </a:r>
          </a:p>
          <a:p>
            <a:endParaRPr lang="en-AU" dirty="0" smtClean="0"/>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2253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sp>
        <p:nvSpPr>
          <p:cNvPr id="22534" name="TextBox 5"/>
          <p:cNvSpPr txBox="1">
            <a:spLocks noChangeArrowheads="1"/>
          </p:cNvSpPr>
          <p:nvPr/>
        </p:nvSpPr>
        <p:spPr bwMode="auto">
          <a:xfrm>
            <a:off x="1179513" y="3644900"/>
            <a:ext cx="64801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i="1" dirty="0"/>
              <a:t>“I think it’s a good idea but it’s not a good idea for my purse.”</a:t>
            </a:r>
          </a:p>
          <a:p>
            <a:pPr eaLnBrk="1" hangingPunct="1"/>
            <a:endParaRPr lang="en-AU" dirty="0"/>
          </a:p>
          <a:p>
            <a:pPr eaLnBrk="1" hangingPunct="1"/>
            <a:endParaRPr lang="en-AU" dirty="0"/>
          </a:p>
          <a:p>
            <a:pPr eaLnBrk="1" hangingPunct="1"/>
            <a:r>
              <a:rPr lang="en-AU" i="1" dirty="0"/>
              <a:t>“It’s not the right time yet, but I needed to make the enquiries.”</a:t>
            </a:r>
            <a:endParaRPr lang="en-AU" dirty="0"/>
          </a:p>
          <a:p>
            <a:pPr eaLnBrk="1" hangingPunct="1"/>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560388"/>
            <a:ext cx="8207375" cy="781050"/>
          </a:xfrm>
        </p:spPr>
        <p:txBody>
          <a:bodyPr/>
          <a:lstStyle/>
          <a:p>
            <a:r>
              <a:rPr lang="en-AU" smtClean="0"/>
              <a:t>Emergency Use</a:t>
            </a:r>
          </a:p>
        </p:txBody>
      </p:sp>
      <p:sp>
        <p:nvSpPr>
          <p:cNvPr id="23555" name="Content Placeholder 2"/>
          <p:cNvSpPr>
            <a:spLocks noGrp="1"/>
          </p:cNvSpPr>
          <p:nvPr>
            <p:ph idx="1"/>
          </p:nvPr>
        </p:nvSpPr>
        <p:spPr>
          <a:xfrm>
            <a:off x="468313" y="1268413"/>
            <a:ext cx="8229600" cy="4349750"/>
          </a:xfrm>
        </p:spPr>
        <p:txBody>
          <a:bodyPr/>
          <a:lstStyle/>
          <a:p>
            <a:pPr>
              <a:buFont typeface="Wingdings" pitchFamily="2" charset="2"/>
              <a:buNone/>
            </a:pPr>
            <a:r>
              <a:rPr lang="en-AU" b="1" dirty="0" smtClean="0"/>
              <a:t>Users</a:t>
            </a:r>
          </a:p>
          <a:p>
            <a:r>
              <a:rPr lang="en-AU" sz="2200" dirty="0" smtClean="0"/>
              <a:t>53 out of 201 (26.4%) had emergency in first three months</a:t>
            </a:r>
          </a:p>
          <a:p>
            <a:pPr>
              <a:spcBef>
                <a:spcPts val="1200"/>
              </a:spcBef>
            </a:pPr>
            <a:r>
              <a:rPr lang="en-AU" sz="2200" dirty="0" smtClean="0"/>
              <a:t>60.3% of emergencies related to falls</a:t>
            </a:r>
          </a:p>
          <a:p>
            <a:pPr>
              <a:spcBef>
                <a:spcPts val="1200"/>
              </a:spcBef>
            </a:pPr>
            <a:r>
              <a:rPr lang="en-AU" sz="2200" dirty="0" smtClean="0"/>
              <a:t>Evidence that alarm is not always being used</a:t>
            </a:r>
          </a:p>
          <a:p>
            <a:pPr>
              <a:buFont typeface="Wingdings" pitchFamily="2" charset="2"/>
              <a:buNone/>
            </a:pPr>
            <a:r>
              <a:rPr lang="en-AU" b="1" dirty="0" smtClean="0"/>
              <a:t>Non-Users</a:t>
            </a:r>
          </a:p>
          <a:p>
            <a:pPr>
              <a:spcBef>
                <a:spcPts val="1200"/>
              </a:spcBef>
            </a:pPr>
            <a:r>
              <a:rPr lang="en-AU" sz="2200" dirty="0" smtClean="0"/>
              <a:t>22 out of 58 (37.8%) had emergency in first five months</a:t>
            </a:r>
          </a:p>
          <a:p>
            <a:pPr>
              <a:spcBef>
                <a:spcPts val="1200"/>
              </a:spcBef>
            </a:pPr>
            <a:r>
              <a:rPr lang="en-AU" sz="2200" dirty="0" smtClean="0"/>
              <a:t>62.8% of emergencies related to falls</a:t>
            </a:r>
          </a:p>
          <a:p>
            <a:pPr>
              <a:spcBef>
                <a:spcPts val="1200"/>
              </a:spcBef>
            </a:pPr>
            <a:r>
              <a:rPr lang="en-AU" sz="2200" dirty="0" smtClean="0"/>
              <a:t>Evidence that people without alarms are having emergencies and are not able to reach help quickly</a:t>
            </a:r>
          </a:p>
          <a:p>
            <a:endParaRPr lang="en-AU" dirty="0" smtClean="0"/>
          </a:p>
        </p:txBody>
      </p:sp>
      <p:sp>
        <p:nvSpPr>
          <p:cNvPr id="235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5"/>
          <p:cNvGraphicFramePr>
            <a:graphicFrameLocks noChangeAspect="1"/>
          </p:cNvGraphicFramePr>
          <p:nvPr/>
        </p:nvGraphicFramePr>
        <p:xfrm>
          <a:off x="539750" y="1052513"/>
          <a:ext cx="7632700" cy="4729162"/>
        </p:xfrm>
        <a:graphic>
          <a:graphicData uri="http://schemas.openxmlformats.org/presentationml/2006/ole">
            <mc:AlternateContent xmlns:mc="http://schemas.openxmlformats.org/markup-compatibility/2006">
              <mc:Choice xmlns:v="urn:schemas-microsoft-com:vml" Requires="v">
                <p:oleObj spid="_x0000_s24583" name="Bitmap Image" r:id="rId3" imgW="7676190" imgH="5800000" progId="PBrush">
                  <p:embed/>
                </p:oleObj>
              </mc:Choice>
              <mc:Fallback>
                <p:oleObj name="Bitmap Image" r:id="rId3" imgW="7676190" imgH="5800000" progId="PBrush">
                  <p:embed/>
                  <p:pic>
                    <p:nvPicPr>
                      <p:cNvPr id="0" name="Object 5"/>
                      <p:cNvPicPr>
                        <a:picLocks noChangeAspect="1" noChangeArrowheads="1"/>
                      </p:cNvPicPr>
                      <p:nvPr/>
                    </p:nvPicPr>
                    <p:blipFill>
                      <a:blip r:embed="rId4">
                        <a:lum bright="8000"/>
                        <a:extLst>
                          <a:ext uri="{28A0092B-C50C-407E-A947-70E740481C1C}">
                            <a14:useLocalDpi xmlns:a14="http://schemas.microsoft.com/office/drawing/2010/main" val="0"/>
                          </a:ext>
                        </a:extLst>
                      </a:blip>
                      <a:srcRect/>
                      <a:stretch>
                        <a:fillRect/>
                      </a:stretch>
                    </p:blipFill>
                    <p:spPr bwMode="auto">
                      <a:xfrm>
                        <a:off x="539750" y="1052513"/>
                        <a:ext cx="76327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Title 1"/>
          <p:cNvSpPr>
            <a:spLocks noGrp="1"/>
          </p:cNvSpPr>
          <p:nvPr>
            <p:ph type="title"/>
          </p:nvPr>
        </p:nvSpPr>
        <p:spPr/>
        <p:txBody>
          <a:bodyPr/>
          <a:lstStyle/>
          <a:p>
            <a:r>
              <a:rPr lang="en-AU" smtClean="0"/>
              <a:t>Project Status</a:t>
            </a:r>
          </a:p>
        </p:txBody>
      </p:sp>
      <p:sp>
        <p:nvSpPr>
          <p:cNvPr id="3" name="Content Placeholder 2"/>
          <p:cNvSpPr>
            <a:spLocks noGrp="1"/>
          </p:cNvSpPr>
          <p:nvPr>
            <p:ph idx="1"/>
          </p:nvPr>
        </p:nvSpPr>
        <p:spPr>
          <a:xfrm>
            <a:off x="468313" y="1341438"/>
            <a:ext cx="8229600" cy="4349750"/>
          </a:xfrm>
        </p:spPr>
        <p:txBody>
          <a:bodyPr/>
          <a:lstStyle/>
          <a:p>
            <a:pPr marL="0" indent="0">
              <a:buFont typeface="Wingdings" pitchFamily="2" charset="2"/>
              <a:buNone/>
              <a:defRPr/>
            </a:pPr>
            <a:r>
              <a:rPr lang="en-AU" b="1" dirty="0"/>
              <a:t>Summary of Findings:</a:t>
            </a:r>
          </a:p>
          <a:p>
            <a:pPr>
              <a:spcBef>
                <a:spcPts val="1200"/>
              </a:spcBef>
              <a:defRPr/>
            </a:pPr>
            <a:r>
              <a:rPr lang="en-AU" sz="2200" dirty="0">
                <a:cs typeface="Arial"/>
              </a:rPr>
              <a:t>~ 50% subjects eligible for subsidy elsewhere </a:t>
            </a:r>
          </a:p>
          <a:p>
            <a:pPr>
              <a:spcBef>
                <a:spcPts val="1200"/>
              </a:spcBef>
              <a:defRPr/>
            </a:pPr>
            <a:r>
              <a:rPr lang="en-AU" sz="2200" dirty="0">
                <a:cs typeface="Arial"/>
              </a:rPr>
              <a:t>Families influence alarm purchase</a:t>
            </a:r>
          </a:p>
          <a:p>
            <a:pPr>
              <a:spcBef>
                <a:spcPts val="1200"/>
              </a:spcBef>
              <a:defRPr/>
            </a:pPr>
            <a:r>
              <a:rPr lang="en-AU" sz="2200" dirty="0">
                <a:cs typeface="Arial"/>
              </a:rPr>
              <a:t>Alarm </a:t>
            </a:r>
            <a:r>
              <a:rPr lang="en-AU" sz="2200" dirty="0" smtClean="0">
                <a:cs typeface="Arial"/>
              </a:rPr>
              <a:t>results in </a:t>
            </a:r>
            <a:r>
              <a:rPr lang="en-AU" sz="2200" dirty="0">
                <a:cs typeface="Arial"/>
              </a:rPr>
              <a:t>faster response to </a:t>
            </a:r>
            <a:r>
              <a:rPr lang="en-AU" sz="2200" dirty="0" smtClean="0">
                <a:cs typeface="Arial"/>
              </a:rPr>
              <a:t>emergencies</a:t>
            </a:r>
            <a:endParaRPr lang="en-AU" sz="2200" dirty="0"/>
          </a:p>
          <a:p>
            <a:pPr marL="0" indent="0">
              <a:buFont typeface="Wingdings" pitchFamily="2" charset="2"/>
              <a:buNone/>
              <a:defRPr/>
            </a:pPr>
            <a:r>
              <a:rPr lang="en-AU" b="1" dirty="0"/>
              <a:t>Future:</a:t>
            </a:r>
          </a:p>
          <a:p>
            <a:pPr>
              <a:defRPr/>
            </a:pPr>
            <a:r>
              <a:rPr lang="en-AU" sz="2200" dirty="0"/>
              <a:t>Recruitment continuing for Non-Users, </a:t>
            </a:r>
            <a:br>
              <a:rPr lang="en-AU" sz="2200" dirty="0"/>
            </a:br>
            <a:r>
              <a:rPr lang="en-AU" sz="2200" dirty="0"/>
              <a:t>complete in May 2012.</a:t>
            </a:r>
          </a:p>
          <a:p>
            <a:pPr>
              <a:spcBef>
                <a:spcPts val="1800"/>
              </a:spcBef>
              <a:defRPr/>
            </a:pPr>
            <a:r>
              <a:rPr lang="en-AU" sz="2200" dirty="0"/>
              <a:t>Final analysis complete in April 2014</a:t>
            </a:r>
          </a:p>
          <a:p>
            <a:pPr>
              <a:defRPr/>
            </a:pPr>
            <a:endParaRPr lang="en-AU" dirty="0"/>
          </a:p>
        </p:txBody>
      </p:sp>
      <p:sp>
        <p:nvSpPr>
          <p:cNvPr id="245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245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AU" smtClean="0"/>
              <a:t>Contact Details</a:t>
            </a:r>
          </a:p>
        </p:txBody>
      </p:sp>
      <p:sp>
        <p:nvSpPr>
          <p:cNvPr id="3" name="Content Placeholder 2"/>
          <p:cNvSpPr>
            <a:spLocks noGrp="1"/>
          </p:cNvSpPr>
          <p:nvPr>
            <p:ph idx="1"/>
          </p:nvPr>
        </p:nvSpPr>
        <p:spPr>
          <a:xfrm>
            <a:off x="4716463" y="1989138"/>
            <a:ext cx="3970337" cy="1252537"/>
          </a:xfrm>
        </p:spPr>
        <p:txBody>
          <a:bodyPr/>
          <a:lstStyle/>
          <a:p>
            <a:pPr marL="0" indent="0" algn="ctr">
              <a:buFont typeface="Wingdings" pitchFamily="2" charset="2"/>
              <a:buNone/>
              <a:defRPr/>
            </a:pPr>
            <a:r>
              <a:rPr lang="en-AU" dirty="0">
                <a:solidFill>
                  <a:schemeClr val="accent1">
                    <a:lumMod val="75000"/>
                  </a:schemeClr>
                </a:solidFill>
              </a:rPr>
              <a:t>Project funded by an</a:t>
            </a:r>
          </a:p>
          <a:p>
            <a:pPr marL="0" indent="0" algn="ctr">
              <a:buFont typeface="Wingdings" pitchFamily="2" charset="2"/>
              <a:buNone/>
              <a:defRPr/>
            </a:pPr>
            <a:r>
              <a:rPr lang="en-AU" dirty="0">
                <a:solidFill>
                  <a:schemeClr val="accent1">
                    <a:lumMod val="75000"/>
                  </a:schemeClr>
                </a:solidFill>
              </a:rPr>
              <a:t>Australian Research Council Linkage Grant</a:t>
            </a:r>
          </a:p>
          <a:p>
            <a:pPr>
              <a:defRPr/>
            </a:pPr>
            <a:endParaRPr lang="en-AU" dirty="0"/>
          </a:p>
        </p:txBody>
      </p:sp>
      <p:sp>
        <p:nvSpPr>
          <p:cNvPr id="256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2560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pic>
        <p:nvPicPr>
          <p:cNvPr id="25606" name="Picture 2" descr="G:\Photos and Pictures\Pictures - HIP Video\Fri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400367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6"/>
          <p:cNvSpPr txBox="1">
            <a:spLocks noChangeArrowheads="1"/>
          </p:cNvSpPr>
          <p:nvPr/>
        </p:nvSpPr>
        <p:spPr bwMode="auto">
          <a:xfrm>
            <a:off x="1619250" y="4797425"/>
            <a:ext cx="57610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dirty="0"/>
              <a:t>For more information:</a:t>
            </a:r>
          </a:p>
          <a:p>
            <a:pPr eaLnBrk="1" hangingPunct="1"/>
            <a:r>
              <a:rPr lang="en-AU" dirty="0"/>
              <a:t>	</a:t>
            </a:r>
            <a:r>
              <a:rPr lang="en-AU" sz="2400" b="1" dirty="0"/>
              <a:t>g.lewin@curtin.edu.au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476250"/>
            <a:ext cx="8207375" cy="996950"/>
          </a:xfrm>
        </p:spPr>
        <p:txBody>
          <a:bodyPr/>
          <a:lstStyle/>
          <a:p>
            <a:r>
              <a:rPr lang="en-AU" smtClean="0"/>
              <a:t>Background</a:t>
            </a:r>
          </a:p>
        </p:txBody>
      </p:sp>
      <p:sp>
        <p:nvSpPr>
          <p:cNvPr id="13315" name="Rectangle 3"/>
          <p:cNvSpPr>
            <a:spLocks noGrp="1" noChangeArrowheads="1"/>
          </p:cNvSpPr>
          <p:nvPr>
            <p:ph idx="1"/>
          </p:nvPr>
        </p:nvSpPr>
        <p:spPr>
          <a:xfrm>
            <a:off x="395288" y="1125538"/>
            <a:ext cx="8229600" cy="4349750"/>
          </a:xfrm>
        </p:spPr>
        <p:txBody>
          <a:bodyPr/>
          <a:lstStyle/>
          <a:p>
            <a:pPr>
              <a:buFont typeface="Wingdings" pitchFamily="2" charset="2"/>
              <a:buNone/>
            </a:pPr>
            <a:r>
              <a:rPr lang="en-AU" b="1" smtClean="0"/>
              <a:t>Silver Chain</a:t>
            </a:r>
          </a:p>
          <a:p>
            <a:pPr>
              <a:spcBef>
                <a:spcPts val="1200"/>
              </a:spcBef>
            </a:pPr>
            <a:r>
              <a:rPr lang="en-AU" smtClean="0"/>
              <a:t>Silver Chain is a large community health and aged care organisation based in Perth, Western Australia</a:t>
            </a:r>
          </a:p>
          <a:p>
            <a:pPr>
              <a:spcBef>
                <a:spcPts val="1200"/>
              </a:spcBef>
            </a:pPr>
            <a:r>
              <a:rPr lang="en-AU" smtClean="0"/>
              <a:t>CareLink: Fee paying Personal Alarm service</a:t>
            </a:r>
          </a:p>
          <a:p>
            <a:pPr>
              <a:buFont typeface="Wingdings" pitchFamily="2" charset="2"/>
              <a:buNone/>
            </a:pPr>
            <a:endParaRPr lang="en-AU" sz="900" smtClean="0"/>
          </a:p>
          <a:p>
            <a:pPr>
              <a:buFont typeface="Wingdings" pitchFamily="2" charset="2"/>
              <a:buNone/>
            </a:pPr>
            <a:r>
              <a:rPr lang="en-AU" b="1" smtClean="0"/>
              <a:t>Research</a:t>
            </a:r>
          </a:p>
          <a:p>
            <a:pPr>
              <a:spcBef>
                <a:spcPts val="1200"/>
              </a:spcBef>
            </a:pPr>
            <a:r>
              <a:rPr lang="en-AU" smtClean="0"/>
              <a:t>2005 – Small Qualitative Study </a:t>
            </a:r>
          </a:p>
          <a:p>
            <a:pPr>
              <a:spcBef>
                <a:spcPts val="1200"/>
              </a:spcBef>
            </a:pPr>
            <a:r>
              <a:rPr lang="en-AU" smtClean="0"/>
              <a:t>2006 – Survey of 1200 CareLink Users</a:t>
            </a:r>
          </a:p>
          <a:p>
            <a:pPr>
              <a:spcBef>
                <a:spcPts val="1200"/>
              </a:spcBef>
            </a:pPr>
            <a:r>
              <a:rPr lang="en-AU" smtClean="0"/>
              <a:t>2011 – ARC Linkage Grant</a:t>
            </a:r>
            <a:r>
              <a:rPr lang="en-AU" sz="2800" smtClean="0"/>
              <a:t/>
            </a:r>
            <a:br>
              <a:rPr lang="en-AU" sz="2800" smtClean="0"/>
            </a:br>
            <a:r>
              <a:rPr lang="en-AU" sz="2800" smtClean="0"/>
              <a:t>	   </a:t>
            </a:r>
            <a:r>
              <a:rPr lang="en-AU" sz="2000" smtClean="0"/>
              <a:t>Curtin University, Silver Chain and Tunstall</a:t>
            </a:r>
          </a:p>
        </p:txBody>
      </p:sp>
      <p:sp>
        <p:nvSpPr>
          <p:cNvPr id="133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rgbClr val="663366"/>
                </a:solidFill>
              </a:rPr>
              <a:t>May 2012</a:t>
            </a:r>
          </a:p>
        </p:txBody>
      </p:sp>
      <p:sp>
        <p:nvSpPr>
          <p:cNvPr id="133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graphicFrame>
        <p:nvGraphicFramePr>
          <p:cNvPr id="13318" name="Object 1"/>
          <p:cNvGraphicFramePr>
            <a:graphicFrameLocks noChangeAspect="1"/>
          </p:cNvGraphicFramePr>
          <p:nvPr/>
        </p:nvGraphicFramePr>
        <p:xfrm>
          <a:off x="6645275" y="3357563"/>
          <a:ext cx="2220913" cy="2303462"/>
        </p:xfrm>
        <a:graphic>
          <a:graphicData uri="http://schemas.openxmlformats.org/presentationml/2006/ole">
            <mc:AlternateContent xmlns:mc="http://schemas.openxmlformats.org/markup-compatibility/2006">
              <mc:Choice xmlns:v="urn:schemas-microsoft-com:vml" Requires="v">
                <p:oleObj spid="_x0000_s13319" name="Bitmap Image" r:id="rId4" imgW="4361905" imgH="4439270" progId="PBrush">
                  <p:embed/>
                </p:oleObj>
              </mc:Choice>
              <mc:Fallback>
                <p:oleObj name="Bitmap Image" r:id="rId4" imgW="4361905" imgH="4439270" progId="PBrus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3357563"/>
                        <a:ext cx="222091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404813"/>
            <a:ext cx="8207375" cy="996950"/>
          </a:xfrm>
        </p:spPr>
        <p:txBody>
          <a:bodyPr/>
          <a:lstStyle/>
          <a:p>
            <a:r>
              <a:rPr lang="en-AU" smtClean="0"/>
              <a:t>Previous survey results</a:t>
            </a:r>
          </a:p>
        </p:txBody>
      </p:sp>
      <p:sp>
        <p:nvSpPr>
          <p:cNvPr id="1433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143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graphicFrame>
        <p:nvGraphicFramePr>
          <p:cNvPr id="14341" name="Content Placeholder 5"/>
          <p:cNvGraphicFramePr>
            <a:graphicFrameLocks noGrp="1" noChangeAspect="1"/>
          </p:cNvGraphicFramePr>
          <p:nvPr>
            <p:ph idx="1"/>
          </p:nvPr>
        </p:nvGraphicFramePr>
        <p:xfrm>
          <a:off x="395288" y="1125538"/>
          <a:ext cx="7961312" cy="4951412"/>
        </p:xfrm>
        <a:graphic>
          <a:graphicData uri="http://schemas.openxmlformats.org/presentationml/2006/ole">
            <mc:AlternateContent xmlns:mc="http://schemas.openxmlformats.org/markup-compatibility/2006">
              <mc:Choice xmlns:v="urn:schemas-microsoft-com:vml" Requires="v">
                <p:oleObj spid="_x0000_s14342" name="Chart" r:id="rId5" imgW="7182002" imgH="4467149" progId="Excel.Sheet.8">
                  <p:embed/>
                </p:oleObj>
              </mc:Choice>
              <mc:Fallback>
                <p:oleObj name="Chart" r:id="rId5" imgW="7182002" imgH="4467149" progId="Excel.Sheet.8">
                  <p:embed/>
                  <p:pic>
                    <p:nvPicPr>
                      <p:cNvPr id="0" name="Content Placeholder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125538"/>
                        <a:ext cx="7961312"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0825" y="260350"/>
            <a:ext cx="8207375" cy="996950"/>
          </a:xfrm>
        </p:spPr>
        <p:txBody>
          <a:bodyPr/>
          <a:lstStyle/>
          <a:p>
            <a:r>
              <a:rPr lang="en-AU" smtClean="0"/>
              <a:t>Research Design</a:t>
            </a:r>
          </a:p>
        </p:txBody>
      </p:sp>
      <p:sp>
        <p:nvSpPr>
          <p:cNvPr id="3" name="Content Placeholder 2"/>
          <p:cNvSpPr>
            <a:spLocks noGrp="1"/>
          </p:cNvSpPr>
          <p:nvPr>
            <p:ph idx="1"/>
          </p:nvPr>
        </p:nvSpPr>
        <p:spPr>
          <a:xfrm>
            <a:off x="250825" y="1125538"/>
            <a:ext cx="8229600" cy="4349750"/>
          </a:xfrm>
        </p:spPr>
        <p:txBody>
          <a:bodyPr/>
          <a:lstStyle/>
          <a:p>
            <a:pPr>
              <a:defRPr/>
            </a:pPr>
            <a:r>
              <a:rPr lang="en-AU" sz="2600" b="1" dirty="0">
                <a:solidFill>
                  <a:srgbClr val="524B3D"/>
                </a:solidFill>
              </a:rPr>
              <a:t>Study Design </a:t>
            </a:r>
          </a:p>
          <a:p>
            <a:pPr marL="342900" indent="-342900">
              <a:spcBef>
                <a:spcPts val="1200"/>
              </a:spcBef>
              <a:buFont typeface="Arial" pitchFamily="34" charset="0"/>
              <a:buChar char="•"/>
              <a:defRPr/>
            </a:pPr>
            <a:r>
              <a:rPr lang="en-AU" sz="2200" dirty="0">
                <a:solidFill>
                  <a:srgbClr val="524B3D"/>
                </a:solidFill>
              </a:rPr>
              <a:t>Prospective Cohort Study</a:t>
            </a:r>
          </a:p>
          <a:p>
            <a:pPr marL="361950" indent="-361950">
              <a:spcBef>
                <a:spcPts val="600"/>
              </a:spcBef>
              <a:buFont typeface="Arial" pitchFamily="34" charset="0"/>
              <a:buChar char="•"/>
              <a:defRPr/>
            </a:pPr>
            <a:r>
              <a:rPr lang="en-AU" sz="2200" dirty="0">
                <a:solidFill>
                  <a:srgbClr val="524B3D"/>
                </a:solidFill>
              </a:rPr>
              <a:t>200 Users and 200 Non Users </a:t>
            </a:r>
          </a:p>
          <a:p>
            <a:pPr marL="361950" indent="-361950">
              <a:spcBef>
                <a:spcPts val="600"/>
              </a:spcBef>
              <a:buFont typeface="Arial" pitchFamily="34" charset="0"/>
              <a:buChar char="•"/>
              <a:defRPr/>
            </a:pPr>
            <a:r>
              <a:rPr lang="en-AU" sz="2200" dirty="0">
                <a:solidFill>
                  <a:srgbClr val="524B3D"/>
                </a:solidFill>
              </a:rPr>
              <a:t>Family members </a:t>
            </a:r>
          </a:p>
          <a:p>
            <a:pPr marL="361950" indent="-361950">
              <a:spcBef>
                <a:spcPts val="600"/>
              </a:spcBef>
              <a:buFont typeface="Arial" pitchFamily="34" charset="0"/>
              <a:buChar char="•"/>
              <a:defRPr/>
            </a:pPr>
            <a:r>
              <a:rPr lang="en-AU" sz="2200" dirty="0">
                <a:solidFill>
                  <a:srgbClr val="524B3D"/>
                </a:solidFill>
              </a:rPr>
              <a:t>12 Months </a:t>
            </a:r>
            <a:r>
              <a:rPr lang="en-AU" sz="2200" dirty="0" smtClean="0">
                <a:solidFill>
                  <a:srgbClr val="524B3D"/>
                </a:solidFill>
              </a:rPr>
              <a:t>Follow-up</a:t>
            </a:r>
            <a:endParaRPr lang="en-AU" sz="2200" b="1" dirty="0">
              <a:solidFill>
                <a:srgbClr val="524B3D"/>
              </a:solidFill>
            </a:endParaRPr>
          </a:p>
          <a:p>
            <a:pPr marL="361950" indent="-361950">
              <a:defRPr/>
            </a:pPr>
            <a:r>
              <a:rPr lang="en-AU" sz="2600" b="1" dirty="0">
                <a:solidFill>
                  <a:srgbClr val="524B3D"/>
                </a:solidFill>
              </a:rPr>
              <a:t>Recruitment</a:t>
            </a:r>
          </a:p>
          <a:p>
            <a:pPr marL="361950" indent="-361950">
              <a:spcBef>
                <a:spcPts val="600"/>
              </a:spcBef>
              <a:buFont typeface="Arial" pitchFamily="34" charset="0"/>
              <a:buChar char="•"/>
              <a:defRPr/>
            </a:pPr>
            <a:r>
              <a:rPr lang="en-AU" sz="2200" dirty="0">
                <a:solidFill>
                  <a:srgbClr val="524B3D"/>
                </a:solidFill>
              </a:rPr>
              <a:t>By researcher following enquiry to </a:t>
            </a:r>
            <a:r>
              <a:rPr lang="en-AU" sz="2200" dirty="0" err="1" smtClean="0">
                <a:solidFill>
                  <a:srgbClr val="524B3D"/>
                </a:solidFill>
              </a:rPr>
              <a:t>CareLink</a:t>
            </a:r>
            <a:endParaRPr lang="en-AU" sz="2200" b="1" dirty="0">
              <a:solidFill>
                <a:srgbClr val="524B3D"/>
              </a:solidFill>
            </a:endParaRPr>
          </a:p>
          <a:p>
            <a:pPr>
              <a:defRPr/>
            </a:pPr>
            <a:r>
              <a:rPr lang="en-AU" sz="2600" b="1" dirty="0">
                <a:solidFill>
                  <a:srgbClr val="524B3D"/>
                </a:solidFill>
              </a:rPr>
              <a:t>Eligibility</a:t>
            </a:r>
          </a:p>
          <a:p>
            <a:pPr marL="361950" indent="-361950">
              <a:spcBef>
                <a:spcPts val="600"/>
              </a:spcBef>
              <a:buFont typeface="Arial" pitchFamily="34" charset="0"/>
              <a:buChar char="•"/>
              <a:defRPr/>
            </a:pPr>
            <a:r>
              <a:rPr lang="en-AU" sz="2200" dirty="0">
                <a:solidFill>
                  <a:srgbClr val="524B3D"/>
                </a:solidFill>
              </a:rPr>
              <a:t>Over 65, English speaking</a:t>
            </a:r>
          </a:p>
          <a:p>
            <a:pPr marL="361950" indent="-361950">
              <a:spcBef>
                <a:spcPts val="600"/>
              </a:spcBef>
              <a:buFont typeface="Arial" pitchFamily="34" charset="0"/>
              <a:buChar char="•"/>
              <a:defRPr/>
            </a:pPr>
            <a:r>
              <a:rPr lang="en-AU" sz="2200" dirty="0">
                <a:solidFill>
                  <a:srgbClr val="524B3D"/>
                </a:solidFill>
              </a:rPr>
              <a:t>No Dementia or Palliative Care</a:t>
            </a:r>
          </a:p>
          <a:p>
            <a:pPr>
              <a:defRPr/>
            </a:pPr>
            <a:endParaRPr lang="en-AU" dirty="0"/>
          </a:p>
        </p:txBody>
      </p:sp>
      <p:sp>
        <p:nvSpPr>
          <p:cNvPr id="153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graphicFrame>
        <p:nvGraphicFramePr>
          <p:cNvPr id="15366" name="Object 7"/>
          <p:cNvGraphicFramePr>
            <a:graphicFrameLocks noGrp="1" noChangeAspect="1"/>
          </p:cNvGraphicFramePr>
          <p:nvPr/>
        </p:nvGraphicFramePr>
        <p:xfrm>
          <a:off x="6227763" y="981075"/>
          <a:ext cx="2500312" cy="2627313"/>
        </p:xfrm>
        <a:graphic>
          <a:graphicData uri="http://schemas.openxmlformats.org/presentationml/2006/ole">
            <mc:AlternateContent xmlns:mc="http://schemas.openxmlformats.org/markup-compatibility/2006">
              <mc:Choice xmlns:v="urn:schemas-microsoft-com:vml" Requires="v">
                <p:oleObj spid="_x0000_s15368" name="Bitmap Image" r:id="rId4" imgW="6009524" imgH="6314286" progId="PBrush">
                  <p:embed/>
                </p:oleObj>
              </mc:Choice>
              <mc:Fallback>
                <p:oleObj name="Bitmap Image" r:id="rId4" imgW="6009524" imgH="6314286" progId="PBrush">
                  <p:embed/>
                  <p:pic>
                    <p:nvPicPr>
                      <p:cNvPr id="0" name="Object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981075"/>
                        <a:ext cx="2500312"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8"/>
          <p:cNvGraphicFramePr>
            <a:graphicFrameLocks noChangeAspect="1"/>
          </p:cNvGraphicFramePr>
          <p:nvPr/>
        </p:nvGraphicFramePr>
        <p:xfrm>
          <a:off x="6227763" y="3573463"/>
          <a:ext cx="2500312" cy="2000250"/>
        </p:xfrm>
        <a:graphic>
          <a:graphicData uri="http://schemas.openxmlformats.org/presentationml/2006/ole">
            <mc:AlternateContent xmlns:mc="http://schemas.openxmlformats.org/markup-compatibility/2006">
              <mc:Choice xmlns:v="urn:schemas-microsoft-com:vml" Requires="v">
                <p:oleObj spid="_x0000_s15369" name="Bitmap Image" r:id="rId6" imgW="6916115" imgH="5630061" progId="PBrush">
                  <p:embed/>
                </p:oleObj>
              </mc:Choice>
              <mc:Fallback>
                <p:oleObj name="Bitmap Image" r:id="rId6" imgW="6916115" imgH="5630061" progId="PBrush">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3573463"/>
                        <a:ext cx="2500312"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AU" smtClean="0"/>
              <a:t>Objectives</a:t>
            </a:r>
          </a:p>
        </p:txBody>
      </p:sp>
      <p:sp>
        <p:nvSpPr>
          <p:cNvPr id="163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163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sp>
        <p:nvSpPr>
          <p:cNvPr id="16389" name="Content Placeholder 5"/>
          <p:cNvSpPr>
            <a:spLocks noGrp="1"/>
          </p:cNvSpPr>
          <p:nvPr>
            <p:ph idx="1"/>
          </p:nvPr>
        </p:nvSpPr>
        <p:spPr>
          <a:xfrm>
            <a:off x="395288" y="1270000"/>
            <a:ext cx="8229600" cy="4271963"/>
          </a:xfrm>
        </p:spPr>
        <p:txBody>
          <a:bodyPr>
            <a:spAutoFit/>
          </a:bodyPr>
          <a:lstStyle/>
          <a:p>
            <a:pPr marL="361950" indent="-361950">
              <a:buFont typeface="Arial" charset="0"/>
              <a:buChar char="•"/>
            </a:pPr>
            <a:r>
              <a:rPr lang="en-AU" sz="2200" dirty="0" smtClean="0">
                <a:solidFill>
                  <a:srgbClr val="524B3D"/>
                </a:solidFill>
              </a:rPr>
              <a:t>Describe characteristics and “risk profile” </a:t>
            </a:r>
          </a:p>
          <a:p>
            <a:pPr marL="361950" indent="-361950">
              <a:buFont typeface="Arial" charset="0"/>
              <a:buChar char="•"/>
            </a:pPr>
            <a:r>
              <a:rPr lang="en-AU" sz="2200" dirty="0" smtClean="0">
                <a:solidFill>
                  <a:srgbClr val="524B3D"/>
                </a:solidFill>
              </a:rPr>
              <a:t>Explore the decision making process</a:t>
            </a:r>
          </a:p>
          <a:p>
            <a:pPr marL="361950" indent="-361950">
              <a:buFont typeface="Arial" charset="0"/>
              <a:buChar char="•"/>
            </a:pPr>
            <a:r>
              <a:rPr lang="en-AU" sz="2200" dirty="0" smtClean="0">
                <a:solidFill>
                  <a:srgbClr val="524B3D"/>
                </a:solidFill>
              </a:rPr>
              <a:t>Explore use of alarms in emergencies</a:t>
            </a:r>
          </a:p>
          <a:p>
            <a:pPr marL="361950" indent="-361950">
              <a:buFont typeface="Arial" charset="0"/>
              <a:buChar char="•"/>
            </a:pPr>
            <a:r>
              <a:rPr lang="en-AU" sz="2200" dirty="0" smtClean="0">
                <a:solidFill>
                  <a:srgbClr val="524B3D"/>
                </a:solidFill>
              </a:rPr>
              <a:t>Explore whether having an alarm has impact in terms of:</a:t>
            </a:r>
            <a:endParaRPr lang="en-AU" sz="1400" dirty="0" smtClean="0">
              <a:solidFill>
                <a:srgbClr val="524B3D"/>
              </a:solidFill>
            </a:endParaRPr>
          </a:p>
          <a:p>
            <a:pPr marL="809625" lvl="1" indent="-447675">
              <a:buFont typeface="Wingdings" pitchFamily="2" charset="2"/>
              <a:buChar char="Ø"/>
            </a:pPr>
            <a:r>
              <a:rPr lang="en-AU" sz="2000" dirty="0" smtClean="0">
                <a:solidFill>
                  <a:srgbClr val="524B3D"/>
                </a:solidFill>
              </a:rPr>
              <a:t>Receiving faster assistance</a:t>
            </a:r>
          </a:p>
          <a:p>
            <a:pPr marL="809625" lvl="1" indent="-447675">
              <a:spcBef>
                <a:spcPts val="600"/>
              </a:spcBef>
              <a:buFont typeface="Wingdings" pitchFamily="2" charset="2"/>
              <a:buChar char="Ø"/>
            </a:pPr>
            <a:r>
              <a:rPr lang="en-AU" sz="2000" dirty="0" smtClean="0">
                <a:solidFill>
                  <a:srgbClr val="524B3D"/>
                </a:solidFill>
              </a:rPr>
              <a:t>Overall wellbeing</a:t>
            </a:r>
          </a:p>
          <a:p>
            <a:pPr marL="809625" lvl="1" indent="-447675">
              <a:spcBef>
                <a:spcPts val="600"/>
              </a:spcBef>
              <a:buFont typeface="Wingdings" pitchFamily="2" charset="2"/>
              <a:buChar char="Ø"/>
            </a:pPr>
            <a:r>
              <a:rPr lang="en-AU" sz="2000" dirty="0" smtClean="0">
                <a:solidFill>
                  <a:srgbClr val="524B3D"/>
                </a:solidFill>
              </a:rPr>
              <a:t>Feeling safe/more secure</a:t>
            </a:r>
          </a:p>
          <a:p>
            <a:pPr marL="809625" lvl="1" indent="-447675">
              <a:spcBef>
                <a:spcPts val="600"/>
              </a:spcBef>
              <a:buFont typeface="Wingdings" pitchFamily="2" charset="2"/>
              <a:buChar char="Ø"/>
            </a:pPr>
            <a:r>
              <a:rPr lang="en-AU" sz="2000" dirty="0" smtClean="0">
                <a:solidFill>
                  <a:srgbClr val="524B3D"/>
                </a:solidFill>
              </a:rPr>
              <a:t>Gaining confidence</a:t>
            </a:r>
          </a:p>
          <a:p>
            <a:pPr marL="809625" lvl="1" indent="-447675">
              <a:spcBef>
                <a:spcPts val="600"/>
              </a:spcBef>
              <a:buFont typeface="Wingdings" pitchFamily="2" charset="2"/>
              <a:buChar char="Ø"/>
            </a:pPr>
            <a:r>
              <a:rPr lang="en-AU" sz="2000" dirty="0" smtClean="0">
                <a:solidFill>
                  <a:srgbClr val="524B3D"/>
                </a:solidFill>
              </a:rPr>
              <a:t>Loneliness and social isolation</a:t>
            </a:r>
          </a:p>
          <a:p>
            <a:pPr marL="809625" lvl="1" indent="-447675">
              <a:spcBef>
                <a:spcPts val="600"/>
              </a:spcBef>
              <a:buFont typeface="Wingdings" pitchFamily="2" charset="2"/>
              <a:buChar char="Ø"/>
            </a:pPr>
            <a:r>
              <a:rPr lang="en-AU" sz="2000" dirty="0" smtClean="0">
                <a:solidFill>
                  <a:srgbClr val="524B3D"/>
                </a:solidFill>
              </a:rPr>
              <a:t>Family contact</a:t>
            </a:r>
            <a:endParaRPr lang="en-AU" dirty="0" smtClean="0"/>
          </a:p>
        </p:txBody>
      </p:sp>
      <p:pic>
        <p:nvPicPr>
          <p:cNvPr id="7" name="Picture 3"/>
          <p:cNvPicPr>
            <a:picLocks noChangeAspect="1" noChangeArrowheads="1"/>
          </p:cNvPicPr>
          <p:nvPr/>
        </p:nvPicPr>
        <p:blipFill>
          <a:blip r:embed="rId3" cstate="print"/>
          <a:srcRect r="15203"/>
          <a:stretch>
            <a:fillRect/>
          </a:stretch>
        </p:blipFill>
        <p:spPr bwMode="auto">
          <a:xfrm>
            <a:off x="5508104" y="3396916"/>
            <a:ext cx="2726754" cy="214314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388" y="476250"/>
            <a:ext cx="8207375" cy="996950"/>
          </a:xfrm>
        </p:spPr>
        <p:txBody>
          <a:bodyPr/>
          <a:lstStyle/>
          <a:p>
            <a:r>
              <a:rPr lang="en-AU" smtClean="0"/>
              <a:t>Data Collection</a:t>
            </a:r>
          </a:p>
        </p:txBody>
      </p:sp>
      <p:sp>
        <p:nvSpPr>
          <p:cNvPr id="3" name="Content Placeholder 2"/>
          <p:cNvSpPr>
            <a:spLocks noGrp="1"/>
          </p:cNvSpPr>
          <p:nvPr>
            <p:ph idx="1"/>
          </p:nvPr>
        </p:nvSpPr>
        <p:spPr>
          <a:xfrm>
            <a:off x="23813" y="1196975"/>
            <a:ext cx="8229600" cy="4349750"/>
          </a:xfrm>
        </p:spPr>
        <p:txBody>
          <a:bodyPr/>
          <a:lstStyle/>
          <a:p>
            <a:pPr marL="396000" indent="-252000" defTabSz="720000">
              <a:lnSpc>
                <a:spcPct val="100000"/>
              </a:lnSpc>
              <a:spcAft>
                <a:spcPts val="600"/>
              </a:spcAft>
              <a:buFont typeface="Arial" pitchFamily="34" charset="0"/>
              <a:buChar char="•"/>
              <a:defRPr/>
            </a:pPr>
            <a:r>
              <a:rPr lang="en-AU" sz="2200" dirty="0">
                <a:solidFill>
                  <a:srgbClr val="524B3D"/>
                </a:solidFill>
              </a:rPr>
              <a:t>Initial interview </a:t>
            </a:r>
            <a:br>
              <a:rPr lang="en-AU" sz="2200" dirty="0">
                <a:solidFill>
                  <a:srgbClr val="524B3D"/>
                </a:solidFill>
              </a:rPr>
            </a:br>
            <a:r>
              <a:rPr lang="en-AU" sz="2000" dirty="0">
                <a:solidFill>
                  <a:srgbClr val="524B3D"/>
                </a:solidFill>
              </a:rPr>
              <a:t>Demographics, Risk Assessment, Modified Falls Efficacy Scale, </a:t>
            </a:r>
            <a:r>
              <a:rPr lang="en-AU" sz="2000" dirty="0" err="1">
                <a:solidFill>
                  <a:srgbClr val="524B3D"/>
                </a:solidFill>
              </a:rPr>
              <a:t>Lubben</a:t>
            </a:r>
            <a:r>
              <a:rPr lang="en-AU" sz="2000" dirty="0">
                <a:solidFill>
                  <a:srgbClr val="524B3D"/>
                </a:solidFill>
              </a:rPr>
              <a:t> social network scale, Personal Wellbeing Index (PWI), decision making </a:t>
            </a:r>
            <a:r>
              <a:rPr lang="en-AU" sz="2000" dirty="0" smtClean="0">
                <a:solidFill>
                  <a:srgbClr val="524B3D"/>
                </a:solidFill>
              </a:rPr>
              <a:t>process</a:t>
            </a:r>
          </a:p>
          <a:p>
            <a:pPr marL="396000" indent="-252000" defTabSz="720000">
              <a:lnSpc>
                <a:spcPct val="100000"/>
              </a:lnSpc>
              <a:spcBef>
                <a:spcPts val="600"/>
              </a:spcBef>
              <a:spcAft>
                <a:spcPts val="600"/>
              </a:spcAft>
              <a:buFont typeface="Arial" pitchFamily="34" charset="0"/>
              <a:buChar char="•"/>
              <a:defRPr/>
            </a:pPr>
            <a:r>
              <a:rPr lang="en-AU" sz="2200" dirty="0" smtClean="0">
                <a:solidFill>
                  <a:srgbClr val="524B3D"/>
                </a:solidFill>
              </a:rPr>
              <a:t>Interviews </a:t>
            </a:r>
            <a:r>
              <a:rPr lang="en-AU" sz="2200" dirty="0">
                <a:solidFill>
                  <a:srgbClr val="524B3D"/>
                </a:solidFill>
              </a:rPr>
              <a:t>with Family Members</a:t>
            </a:r>
            <a:br>
              <a:rPr lang="en-AU" sz="2200" dirty="0">
                <a:solidFill>
                  <a:srgbClr val="524B3D"/>
                </a:solidFill>
              </a:rPr>
            </a:br>
            <a:r>
              <a:rPr lang="en-AU" sz="2000" dirty="0">
                <a:solidFill>
                  <a:srgbClr val="524B3D"/>
                </a:solidFill>
              </a:rPr>
              <a:t>Decision making, service expectations, PWI</a:t>
            </a:r>
          </a:p>
          <a:p>
            <a:pPr marL="360000" indent="-252000" defTabSz="720000">
              <a:lnSpc>
                <a:spcPct val="100000"/>
              </a:lnSpc>
              <a:spcBef>
                <a:spcPts val="600"/>
              </a:spcBef>
              <a:spcAft>
                <a:spcPts val="600"/>
              </a:spcAft>
              <a:buFont typeface="Arial" pitchFamily="34" charset="0"/>
              <a:buChar char="•"/>
              <a:defRPr/>
            </a:pPr>
            <a:r>
              <a:rPr lang="en-AU" sz="2200" dirty="0">
                <a:solidFill>
                  <a:srgbClr val="524B3D"/>
                </a:solidFill>
              </a:rPr>
              <a:t>Monthly Phone Calls and Service Data (Tunstall)</a:t>
            </a:r>
            <a:br>
              <a:rPr lang="en-AU" sz="2200" dirty="0">
                <a:solidFill>
                  <a:srgbClr val="524B3D"/>
                </a:solidFill>
              </a:rPr>
            </a:br>
            <a:r>
              <a:rPr lang="en-AU" sz="2000" dirty="0">
                <a:solidFill>
                  <a:srgbClr val="524B3D"/>
                </a:solidFill>
              </a:rPr>
              <a:t>Details of any emergencies, ongoing use of alarm</a:t>
            </a:r>
          </a:p>
          <a:p>
            <a:pPr marL="360000" indent="-252000" defTabSz="720000">
              <a:lnSpc>
                <a:spcPct val="100000"/>
              </a:lnSpc>
              <a:spcBef>
                <a:spcPts val="600"/>
              </a:spcBef>
              <a:spcAft>
                <a:spcPts val="600"/>
              </a:spcAft>
              <a:buFont typeface="Arial" pitchFamily="34" charset="0"/>
              <a:buChar char="•"/>
              <a:defRPr/>
            </a:pPr>
            <a:r>
              <a:rPr lang="en-AU" sz="2200" dirty="0">
                <a:solidFill>
                  <a:srgbClr val="524B3D"/>
                </a:solidFill>
              </a:rPr>
              <a:t>12 Month Follow-up Survey</a:t>
            </a:r>
            <a:br>
              <a:rPr lang="en-AU" sz="2200" dirty="0">
                <a:solidFill>
                  <a:srgbClr val="524B3D"/>
                </a:solidFill>
              </a:rPr>
            </a:br>
            <a:r>
              <a:rPr lang="en-AU" sz="2000" dirty="0">
                <a:solidFill>
                  <a:srgbClr val="524B3D"/>
                </a:solidFill>
              </a:rPr>
              <a:t>MFES, </a:t>
            </a:r>
            <a:r>
              <a:rPr lang="en-AU" sz="2000" dirty="0" err="1">
                <a:solidFill>
                  <a:srgbClr val="524B3D"/>
                </a:solidFill>
              </a:rPr>
              <a:t>Lubben</a:t>
            </a:r>
            <a:r>
              <a:rPr lang="en-AU" sz="2000" dirty="0">
                <a:solidFill>
                  <a:srgbClr val="524B3D"/>
                </a:solidFill>
              </a:rPr>
              <a:t>, PWI, perceived impacts, future plans</a:t>
            </a:r>
          </a:p>
          <a:p>
            <a:pPr marL="360000" indent="-252000" defTabSz="720000">
              <a:lnSpc>
                <a:spcPct val="100000"/>
              </a:lnSpc>
              <a:spcBef>
                <a:spcPts val="600"/>
              </a:spcBef>
              <a:buFont typeface="Arial" pitchFamily="34" charset="0"/>
              <a:buChar char="•"/>
              <a:defRPr/>
            </a:pPr>
            <a:r>
              <a:rPr lang="en-AU" sz="2200" dirty="0">
                <a:solidFill>
                  <a:srgbClr val="524B3D"/>
                </a:solidFill>
              </a:rPr>
              <a:t>Hospital, aged and community care use data</a:t>
            </a:r>
            <a:br>
              <a:rPr lang="en-AU" sz="2200" dirty="0">
                <a:solidFill>
                  <a:srgbClr val="524B3D"/>
                </a:solidFill>
              </a:rPr>
            </a:br>
            <a:r>
              <a:rPr lang="en-AU" sz="2000" dirty="0">
                <a:solidFill>
                  <a:srgbClr val="524B3D"/>
                </a:solidFill>
              </a:rPr>
              <a:t>via Data Linkage</a:t>
            </a:r>
          </a:p>
          <a:p>
            <a:pPr>
              <a:defRPr/>
            </a:pPr>
            <a:endParaRPr lang="en-AU" dirty="0"/>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1741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pic>
        <p:nvPicPr>
          <p:cNvPr id="6" name="Picture 6" descr="G:\PR Projects\HIP Instruction Manual\Anne colour.JPG"/>
          <p:cNvPicPr>
            <a:picLocks noChangeAspect="1" noChangeArrowheads="1"/>
          </p:cNvPicPr>
          <p:nvPr/>
        </p:nvPicPr>
        <p:blipFill>
          <a:blip r:embed="rId3" cstate="print"/>
          <a:srcRect/>
          <a:stretch>
            <a:fillRect/>
          </a:stretch>
        </p:blipFill>
        <p:spPr bwMode="auto">
          <a:xfrm>
            <a:off x="6586044" y="2420888"/>
            <a:ext cx="2417962"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smtClean="0"/>
              <a:t>Recruitment</a:t>
            </a:r>
          </a:p>
        </p:txBody>
      </p:sp>
      <p:sp>
        <p:nvSpPr>
          <p:cNvPr id="184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184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sp>
        <p:nvSpPr>
          <p:cNvPr id="18437" name="Content Placeholder 2"/>
          <p:cNvSpPr>
            <a:spLocks noGrp="1"/>
          </p:cNvSpPr>
          <p:nvPr>
            <p:ph idx="1"/>
          </p:nvPr>
        </p:nvSpPr>
        <p:spPr>
          <a:xfrm>
            <a:off x="468313" y="1916831"/>
            <a:ext cx="8229600" cy="4133131"/>
          </a:xfrm>
        </p:spPr>
        <p:txBody>
          <a:bodyPr/>
          <a:lstStyle/>
          <a:p>
            <a:pPr>
              <a:spcBef>
                <a:spcPts val="3000"/>
              </a:spcBef>
              <a:spcAft>
                <a:spcPts val="1800"/>
              </a:spcAft>
            </a:pPr>
            <a:r>
              <a:rPr lang="en-AU" sz="2200" dirty="0" smtClean="0"/>
              <a:t>Partially complete</a:t>
            </a:r>
          </a:p>
          <a:p>
            <a:pPr>
              <a:spcBef>
                <a:spcPts val="3000"/>
              </a:spcBef>
              <a:spcAft>
                <a:spcPts val="1800"/>
              </a:spcAft>
            </a:pPr>
            <a:r>
              <a:rPr lang="en-AU" sz="2200" dirty="0" smtClean="0"/>
              <a:t>User sample complete</a:t>
            </a:r>
          </a:p>
          <a:p>
            <a:pPr>
              <a:spcBef>
                <a:spcPts val="3000"/>
              </a:spcBef>
              <a:spcAft>
                <a:spcPts val="1800"/>
              </a:spcAft>
            </a:pPr>
            <a:r>
              <a:rPr lang="en-AU" sz="2200" dirty="0" smtClean="0"/>
              <a:t>Non-user recruitment ongoing</a:t>
            </a:r>
          </a:p>
        </p:txBody>
      </p:sp>
      <p:graphicFrame>
        <p:nvGraphicFramePr>
          <p:cNvPr id="18438" name="Object 6"/>
          <p:cNvGraphicFramePr>
            <a:graphicFrameLocks noChangeAspect="1"/>
          </p:cNvGraphicFramePr>
          <p:nvPr/>
        </p:nvGraphicFramePr>
        <p:xfrm>
          <a:off x="5364163" y="1989138"/>
          <a:ext cx="3270250" cy="2160587"/>
        </p:xfrm>
        <a:graphic>
          <a:graphicData uri="http://schemas.openxmlformats.org/presentationml/2006/ole">
            <mc:AlternateContent xmlns:mc="http://schemas.openxmlformats.org/markup-compatibility/2006">
              <mc:Choice xmlns:v="urn:schemas-microsoft-com:vml" Requires="v">
                <p:oleObj spid="_x0000_s18439" name="Photo Editor Photo" r:id="rId4" imgW="8535591" imgH="5638095" progId="MSPhotoEd.3">
                  <p:embed/>
                </p:oleObj>
              </mc:Choice>
              <mc:Fallback>
                <p:oleObj name="Photo Editor Photo" r:id="rId4" imgW="8535591" imgH="5638095"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5128"/>
                      <a:stretch>
                        <a:fillRect/>
                      </a:stretch>
                    </p:blipFill>
                    <p:spPr bwMode="auto">
                      <a:xfrm>
                        <a:off x="5364163" y="1989138"/>
                        <a:ext cx="3270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AU" smtClean="0"/>
              <a:t>Baseline Characteristics</a:t>
            </a:r>
          </a:p>
        </p:txBody>
      </p:sp>
      <p:graphicFrame>
        <p:nvGraphicFramePr>
          <p:cNvPr id="6" name="Content Placeholder 5"/>
          <p:cNvGraphicFramePr>
            <a:graphicFrameLocks noGrp="1"/>
          </p:cNvGraphicFramePr>
          <p:nvPr>
            <p:ph idx="1"/>
          </p:nvPr>
        </p:nvGraphicFramePr>
        <p:xfrm>
          <a:off x="395288" y="1412875"/>
          <a:ext cx="8229600" cy="3892607"/>
        </p:xfrm>
        <a:graphic>
          <a:graphicData uri="http://schemas.openxmlformats.org/drawingml/2006/table">
            <a:tbl>
              <a:tblPr firstRow="1" bandRow="1">
                <a:tableStyleId>{85BE263C-DBD7-4A20-BB59-AAB30ACAA65A}</a:tableStyleId>
              </a:tblPr>
              <a:tblGrid>
                <a:gridCol w="3312368"/>
                <a:gridCol w="2174032"/>
                <a:gridCol w="2743200"/>
              </a:tblGrid>
              <a:tr h="370798">
                <a:tc>
                  <a:txBody>
                    <a:bodyPr/>
                    <a:lstStyle/>
                    <a:p>
                      <a:pPr algn="l" fontAlgn="b"/>
                      <a:r>
                        <a:rPr lang="en-AU" sz="1800" u="none" strike="noStrike" dirty="0"/>
                        <a:t> </a:t>
                      </a:r>
                      <a:endParaRPr lang="en-AU" sz="1800" b="0" i="0" u="none" strike="noStrike" dirty="0">
                        <a:solidFill>
                          <a:srgbClr val="524B3D"/>
                        </a:solidFill>
                        <a:latin typeface="Calibri"/>
                      </a:endParaRPr>
                    </a:p>
                  </a:txBody>
                  <a:tcPr marL="6786" marR="6786" marT="6785" marB="0" anchor="b"/>
                </a:tc>
                <a:tc>
                  <a:txBody>
                    <a:bodyPr/>
                    <a:lstStyle/>
                    <a:p>
                      <a:pPr algn="ctr" fontAlgn="b"/>
                      <a:r>
                        <a:rPr lang="en-AU" sz="1800" u="none" strike="noStrike" dirty="0" smtClean="0"/>
                        <a:t> User (160)</a:t>
                      </a:r>
                      <a:endParaRPr lang="en-AU" sz="1800" b="1" i="0" u="none" strike="noStrike" dirty="0">
                        <a:solidFill>
                          <a:srgbClr val="524B3D"/>
                        </a:solidFill>
                        <a:latin typeface="Arial"/>
                      </a:endParaRPr>
                    </a:p>
                  </a:txBody>
                  <a:tcPr marL="6786" marR="6786" marT="6785" marB="0" anchor="b"/>
                </a:tc>
                <a:tc>
                  <a:txBody>
                    <a:bodyPr/>
                    <a:lstStyle/>
                    <a:p>
                      <a:pPr algn="ctr" fontAlgn="b"/>
                      <a:r>
                        <a:rPr lang="en-AU" sz="1800" u="none" strike="noStrike" dirty="0" smtClean="0"/>
                        <a:t> Non-User (54)</a:t>
                      </a:r>
                      <a:endParaRPr lang="en-AU" sz="1800" b="1" i="0" u="none" strike="noStrike" dirty="0">
                        <a:solidFill>
                          <a:srgbClr val="524B3D"/>
                        </a:solidFill>
                        <a:latin typeface="Arial"/>
                      </a:endParaRPr>
                    </a:p>
                  </a:txBody>
                  <a:tcPr marL="6786" marR="6786" marT="6785" marB="0" anchor="b"/>
                </a:tc>
              </a:tr>
              <a:tr h="370798">
                <a:tc>
                  <a:txBody>
                    <a:bodyPr/>
                    <a:lstStyle/>
                    <a:p>
                      <a:pPr algn="l" fontAlgn="b">
                        <a:spcAft>
                          <a:spcPts val="600"/>
                        </a:spcAft>
                      </a:pPr>
                      <a:r>
                        <a:rPr lang="en-AU" sz="1800" u="none" strike="noStrike" dirty="0" smtClean="0"/>
                        <a:t> Mean </a:t>
                      </a:r>
                      <a:r>
                        <a:rPr lang="en-AU" sz="1800" u="none" strike="noStrike" dirty="0"/>
                        <a:t>Age</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83</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80</a:t>
                      </a:r>
                      <a:endParaRPr lang="en-AU" sz="1800" b="0" i="0" u="none" strike="noStrike" dirty="0">
                        <a:solidFill>
                          <a:srgbClr val="524B3D"/>
                        </a:solidFill>
                        <a:latin typeface="Arial"/>
                      </a:endParaRPr>
                    </a:p>
                  </a:txBody>
                  <a:tcPr marL="6786" marR="6786" marT="6785" marB="0" anchor="b"/>
                </a:tc>
              </a:tr>
              <a:tr h="370798">
                <a:tc>
                  <a:txBody>
                    <a:bodyPr/>
                    <a:lstStyle/>
                    <a:p>
                      <a:pPr algn="l" fontAlgn="b">
                        <a:spcAft>
                          <a:spcPts val="600"/>
                        </a:spcAft>
                      </a:pPr>
                      <a:r>
                        <a:rPr lang="en-AU" sz="1800" u="none" strike="noStrike" dirty="0" smtClean="0"/>
                        <a:t> Gender (% Female)</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80%</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76%</a:t>
                      </a:r>
                      <a:endParaRPr lang="en-AU" sz="1800" b="0" i="0" u="none" strike="noStrike" dirty="0">
                        <a:solidFill>
                          <a:srgbClr val="524B3D"/>
                        </a:solidFill>
                        <a:latin typeface="Arial"/>
                      </a:endParaRPr>
                    </a:p>
                  </a:txBody>
                  <a:tcPr marL="6786" marR="6786" marT="6785" marB="0" anchor="b"/>
                </a:tc>
              </a:tr>
              <a:tr h="370798">
                <a:tc>
                  <a:txBody>
                    <a:bodyPr/>
                    <a:lstStyle/>
                    <a:p>
                      <a:pPr algn="l" fontAlgn="b">
                        <a:spcAft>
                          <a:spcPts val="600"/>
                        </a:spcAft>
                      </a:pPr>
                      <a:r>
                        <a:rPr lang="en-AU" sz="1800" u="none" strike="noStrike" dirty="0" smtClean="0"/>
                        <a:t> Has support services</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79%</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72%</a:t>
                      </a:r>
                      <a:endParaRPr lang="en-AU" sz="1800" b="0" i="0" u="none" strike="noStrike" dirty="0">
                        <a:solidFill>
                          <a:srgbClr val="524B3D"/>
                        </a:solidFill>
                        <a:latin typeface="Arial"/>
                      </a:endParaRPr>
                    </a:p>
                  </a:txBody>
                  <a:tcPr marL="6786" marR="6786" marT="6785" marB="0" anchor="b"/>
                </a:tc>
              </a:tr>
              <a:tr h="370798">
                <a:tc>
                  <a:txBody>
                    <a:bodyPr/>
                    <a:lstStyle/>
                    <a:p>
                      <a:pPr algn="l" fontAlgn="b">
                        <a:spcAft>
                          <a:spcPts val="600"/>
                        </a:spcAft>
                      </a:pPr>
                      <a:r>
                        <a:rPr lang="en-AU" sz="1800" u="none" strike="noStrike" dirty="0" smtClean="0"/>
                        <a:t> Lives alone</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77%</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85%</a:t>
                      </a:r>
                      <a:endParaRPr lang="en-AU" sz="1800" b="0" i="0" u="none" strike="noStrike" dirty="0">
                        <a:solidFill>
                          <a:srgbClr val="524B3D"/>
                        </a:solidFill>
                        <a:latin typeface="Arial"/>
                      </a:endParaRPr>
                    </a:p>
                  </a:txBody>
                  <a:tcPr marL="6786" marR="6786" marT="6785" marB="0" anchor="b"/>
                </a:tc>
              </a:tr>
              <a:tr h="555364">
                <a:tc>
                  <a:txBody>
                    <a:bodyPr/>
                    <a:lstStyle/>
                    <a:p>
                      <a:pPr algn="l" fontAlgn="b">
                        <a:spcAft>
                          <a:spcPts val="600"/>
                        </a:spcAft>
                      </a:pPr>
                      <a:r>
                        <a:rPr lang="en-AU" sz="1800" u="none" strike="noStrike" dirty="0" smtClean="0"/>
                        <a:t> Has</a:t>
                      </a:r>
                      <a:r>
                        <a:rPr lang="en-AU" sz="1800" u="none" strike="noStrike" baseline="0" dirty="0" smtClean="0"/>
                        <a:t> d</a:t>
                      </a:r>
                      <a:r>
                        <a:rPr lang="en-AU" sz="1800" u="none" strike="noStrike" dirty="0" smtClean="0"/>
                        <a:t>ays </a:t>
                      </a:r>
                      <a:r>
                        <a:rPr lang="en-AU" sz="1800" u="none" strike="noStrike" dirty="0"/>
                        <a:t>when </a:t>
                      </a:r>
                      <a:r>
                        <a:rPr lang="en-AU" sz="1800" u="none" strike="noStrike" dirty="0" smtClean="0"/>
                        <a:t>doesn't </a:t>
                      </a:r>
                      <a:r>
                        <a:rPr lang="en-AU" sz="1800" u="none" strike="noStrike" dirty="0"/>
                        <a:t>see anyone</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44%</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33%</a:t>
                      </a:r>
                      <a:endParaRPr lang="en-AU" sz="1800" b="0" i="0" u="none" strike="noStrike" dirty="0">
                        <a:solidFill>
                          <a:srgbClr val="524B3D"/>
                        </a:solidFill>
                        <a:latin typeface="Arial"/>
                      </a:endParaRPr>
                    </a:p>
                  </a:txBody>
                  <a:tcPr marL="6786" marR="6786" marT="6785" marB="0" anchor="b"/>
                </a:tc>
              </a:tr>
              <a:tr h="370798">
                <a:tc>
                  <a:txBody>
                    <a:bodyPr/>
                    <a:lstStyle/>
                    <a:p>
                      <a:pPr algn="l" fontAlgn="b">
                        <a:spcAft>
                          <a:spcPts val="600"/>
                        </a:spcAft>
                      </a:pPr>
                      <a:r>
                        <a:rPr lang="en-AU" sz="1800" u="none" strike="noStrike" dirty="0" smtClean="0"/>
                        <a:t> Fallen </a:t>
                      </a:r>
                      <a:r>
                        <a:rPr lang="en-AU" sz="1800" u="none" strike="noStrike" dirty="0"/>
                        <a:t>in the past 12 months</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61%</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54%</a:t>
                      </a:r>
                      <a:endParaRPr lang="en-AU" sz="1800" b="0" i="0" u="none" strike="noStrike" dirty="0">
                        <a:solidFill>
                          <a:srgbClr val="524B3D"/>
                        </a:solidFill>
                        <a:latin typeface="Arial"/>
                      </a:endParaRPr>
                    </a:p>
                  </a:txBody>
                  <a:tcPr marL="6786" marR="6786" marT="6785" marB="0" anchor="b"/>
                </a:tc>
              </a:tr>
              <a:tr h="370798">
                <a:tc>
                  <a:txBody>
                    <a:bodyPr/>
                    <a:lstStyle/>
                    <a:p>
                      <a:pPr algn="l" fontAlgn="b">
                        <a:spcAft>
                          <a:spcPts val="600"/>
                        </a:spcAft>
                      </a:pPr>
                      <a:r>
                        <a:rPr lang="en-AU" sz="1800" u="none" strike="noStrike" dirty="0" smtClean="0"/>
                        <a:t> Worried </a:t>
                      </a:r>
                      <a:r>
                        <a:rPr lang="en-AU" sz="1800" u="none" strike="noStrike" dirty="0"/>
                        <a:t>about falling</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43%</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46%</a:t>
                      </a:r>
                      <a:endParaRPr lang="en-AU" sz="1800" b="0" i="0" u="none" strike="noStrike" dirty="0">
                        <a:solidFill>
                          <a:srgbClr val="524B3D"/>
                        </a:solidFill>
                        <a:latin typeface="Arial"/>
                      </a:endParaRPr>
                    </a:p>
                  </a:txBody>
                  <a:tcPr marL="6786" marR="6786" marT="6785" marB="0" anchor="b"/>
                </a:tc>
              </a:tr>
              <a:tr h="370798">
                <a:tc>
                  <a:txBody>
                    <a:bodyPr/>
                    <a:lstStyle/>
                    <a:p>
                      <a:pPr algn="l" fontAlgn="b">
                        <a:spcAft>
                          <a:spcPts val="600"/>
                        </a:spcAft>
                      </a:pPr>
                      <a:r>
                        <a:rPr lang="en-AU" sz="1800" u="none" strike="noStrike" dirty="0" smtClean="0"/>
                        <a:t> Had </a:t>
                      </a:r>
                      <a:r>
                        <a:rPr lang="en-AU" sz="1800" u="none" strike="noStrike" dirty="0"/>
                        <a:t>fall resulting in a long lie</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36%</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21%</a:t>
                      </a:r>
                      <a:endParaRPr lang="en-AU" sz="1800" b="0" i="0" u="none" strike="noStrike" dirty="0">
                        <a:solidFill>
                          <a:srgbClr val="524B3D"/>
                        </a:solidFill>
                        <a:latin typeface="Arial"/>
                      </a:endParaRPr>
                    </a:p>
                  </a:txBody>
                  <a:tcPr marL="6786" marR="6786" marT="6785" marB="0" anchor="b"/>
                </a:tc>
              </a:tr>
              <a:tr h="370798">
                <a:tc>
                  <a:txBody>
                    <a:bodyPr/>
                    <a:lstStyle/>
                    <a:p>
                      <a:pPr algn="l" fontAlgn="b">
                        <a:spcAft>
                          <a:spcPts val="600"/>
                        </a:spcAft>
                      </a:pPr>
                      <a:r>
                        <a:rPr lang="en-AU" sz="1800" u="none" strike="noStrike" dirty="0" smtClean="0"/>
                        <a:t> Restricts </a:t>
                      </a:r>
                      <a:r>
                        <a:rPr lang="en-AU" sz="1800" u="none" strike="noStrike" dirty="0"/>
                        <a:t>daily activities</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31%</a:t>
                      </a:r>
                      <a:endParaRPr lang="en-AU" sz="1800" b="0" i="0" u="none" strike="noStrike" dirty="0">
                        <a:solidFill>
                          <a:srgbClr val="524B3D"/>
                        </a:solidFill>
                        <a:latin typeface="Arial"/>
                      </a:endParaRPr>
                    </a:p>
                  </a:txBody>
                  <a:tcPr marL="6786" marR="6786" marT="6785" marB="0" anchor="b"/>
                </a:tc>
                <a:tc>
                  <a:txBody>
                    <a:bodyPr/>
                    <a:lstStyle/>
                    <a:p>
                      <a:pPr algn="ctr" fontAlgn="b">
                        <a:spcAft>
                          <a:spcPts val="600"/>
                        </a:spcAft>
                      </a:pPr>
                      <a:r>
                        <a:rPr lang="en-AU" sz="1800" u="none" strike="noStrike" dirty="0" smtClean="0"/>
                        <a:t>22%</a:t>
                      </a:r>
                      <a:endParaRPr lang="en-AU" sz="1800" b="0" i="0" u="none" strike="noStrike" dirty="0">
                        <a:solidFill>
                          <a:srgbClr val="524B3D"/>
                        </a:solidFill>
                        <a:latin typeface="Arial"/>
                      </a:endParaRPr>
                    </a:p>
                  </a:txBody>
                  <a:tcPr marL="6786" marR="6786" marT="6785" marB="0" anchor="b"/>
                </a:tc>
              </a:tr>
            </a:tbl>
          </a:graphicData>
        </a:graphic>
      </p:graphicFrame>
      <p:sp>
        <p:nvSpPr>
          <p:cNvPr id="1949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194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smtClean="0"/>
              <a:t>Eligibility for PAV</a:t>
            </a:r>
          </a:p>
        </p:txBody>
      </p:sp>
      <p:graphicFrame>
        <p:nvGraphicFramePr>
          <p:cNvPr id="6" name="Content Placeholder 5"/>
          <p:cNvGraphicFramePr>
            <a:graphicFrameLocks noGrp="1"/>
          </p:cNvGraphicFramePr>
          <p:nvPr>
            <p:ph idx="1"/>
          </p:nvPr>
        </p:nvGraphicFramePr>
        <p:xfrm>
          <a:off x="457200" y="1600200"/>
          <a:ext cx="8291514" cy="3124200"/>
        </p:xfrm>
        <a:graphic>
          <a:graphicData uri="http://schemas.openxmlformats.org/drawingml/2006/table">
            <a:tbl>
              <a:tblPr firstRow="1" bandRow="1">
                <a:tableStyleId>{21E4AEA4-8DFA-4A89-87EB-49C32662AFE0}</a:tableStyleId>
              </a:tblPr>
              <a:tblGrid>
                <a:gridCol w="2763838"/>
                <a:gridCol w="2763838"/>
                <a:gridCol w="2763838"/>
              </a:tblGrid>
              <a:tr h="1041400">
                <a:tc>
                  <a:txBody>
                    <a:bodyPr/>
                    <a:lstStyle/>
                    <a:p>
                      <a:pPr algn="ctr">
                        <a:lnSpc>
                          <a:spcPct val="200000"/>
                        </a:lnSpc>
                        <a:spcAft>
                          <a:spcPts val="0"/>
                        </a:spcAft>
                      </a:pPr>
                      <a:r>
                        <a:rPr lang="en-AU" sz="2000" dirty="0">
                          <a:effectLst>
                            <a:outerShdw blurRad="38100" dist="38100" dir="2700000" algn="tl">
                              <a:srgbClr val="000000">
                                <a:alpha val="43137"/>
                              </a:srgbClr>
                            </a:outerShdw>
                          </a:effectLst>
                        </a:rPr>
                        <a:t>Eligible</a:t>
                      </a:r>
                      <a:endParaRPr lang="en-AU" sz="1100" b="0" dirty="0">
                        <a:solidFill>
                          <a:srgbClr val="524B3D"/>
                        </a:solidFill>
                        <a:effectLst>
                          <a:outerShdw blurRad="38100" dist="38100" dir="2700000" algn="tl">
                            <a:srgbClr val="000000">
                              <a:alpha val="43137"/>
                            </a:srgbClr>
                          </a:outerShdw>
                        </a:effectLst>
                        <a:latin typeface="Calibri"/>
                        <a:ea typeface="Calibri"/>
                        <a:cs typeface="Times New Roman"/>
                      </a:endParaRPr>
                    </a:p>
                  </a:txBody>
                  <a:tcPr marL="68582" marR="68582" marT="0" marB="0" anchor="ctr"/>
                </a:tc>
                <a:tc>
                  <a:txBody>
                    <a:bodyPr/>
                    <a:lstStyle/>
                    <a:p>
                      <a:pPr algn="ctr">
                        <a:lnSpc>
                          <a:spcPct val="200000"/>
                        </a:lnSpc>
                        <a:spcAft>
                          <a:spcPts val="0"/>
                        </a:spcAft>
                      </a:pPr>
                      <a:r>
                        <a:rPr lang="en-AU" sz="2000" dirty="0">
                          <a:effectLst>
                            <a:outerShdw blurRad="38100" dist="38100" dir="2700000" algn="tl">
                              <a:srgbClr val="000000">
                                <a:alpha val="43137"/>
                              </a:srgbClr>
                            </a:outerShdw>
                          </a:effectLst>
                        </a:rPr>
                        <a:t>User</a:t>
                      </a:r>
                      <a:endParaRPr lang="en-AU" sz="1100" dirty="0">
                        <a:solidFill>
                          <a:srgbClr val="524B3D"/>
                        </a:solidFill>
                        <a:effectLst>
                          <a:outerShdw blurRad="38100" dist="38100" dir="2700000" algn="tl">
                            <a:srgbClr val="000000">
                              <a:alpha val="43137"/>
                            </a:srgbClr>
                          </a:outerShdw>
                        </a:effectLst>
                        <a:latin typeface="Calibri"/>
                        <a:ea typeface="Calibri"/>
                        <a:cs typeface="Times New Roman"/>
                      </a:endParaRPr>
                    </a:p>
                  </a:txBody>
                  <a:tcPr marL="68582" marR="68582" marT="0" marB="0" anchor="ctr"/>
                </a:tc>
                <a:tc>
                  <a:txBody>
                    <a:bodyPr/>
                    <a:lstStyle/>
                    <a:p>
                      <a:pPr algn="ctr">
                        <a:lnSpc>
                          <a:spcPct val="200000"/>
                        </a:lnSpc>
                        <a:spcAft>
                          <a:spcPts val="0"/>
                        </a:spcAft>
                      </a:pPr>
                      <a:r>
                        <a:rPr lang="en-AU" sz="2000" dirty="0">
                          <a:effectLst>
                            <a:outerShdw blurRad="38100" dist="38100" dir="2700000" algn="tl">
                              <a:srgbClr val="000000">
                                <a:alpha val="43137"/>
                              </a:srgbClr>
                            </a:outerShdw>
                          </a:effectLst>
                        </a:rPr>
                        <a:t>Non User</a:t>
                      </a:r>
                      <a:endParaRPr lang="en-AU" sz="1100" dirty="0">
                        <a:solidFill>
                          <a:srgbClr val="524B3D"/>
                        </a:solidFill>
                        <a:effectLst>
                          <a:outerShdw blurRad="38100" dist="38100" dir="2700000" algn="tl">
                            <a:srgbClr val="000000">
                              <a:alpha val="43137"/>
                            </a:srgbClr>
                          </a:outerShdw>
                        </a:effectLst>
                        <a:latin typeface="Calibri"/>
                        <a:ea typeface="Calibri"/>
                        <a:cs typeface="Times New Roman"/>
                      </a:endParaRPr>
                    </a:p>
                  </a:txBody>
                  <a:tcPr marL="68582" marR="68582" marT="0" marB="0" anchor="ctr"/>
                </a:tc>
              </a:tr>
              <a:tr h="1041400">
                <a:tc>
                  <a:txBody>
                    <a:bodyPr/>
                    <a:lstStyle/>
                    <a:p>
                      <a:pPr algn="ctr">
                        <a:lnSpc>
                          <a:spcPct val="200000"/>
                        </a:lnSpc>
                        <a:spcAft>
                          <a:spcPts val="0"/>
                        </a:spcAft>
                      </a:pPr>
                      <a:r>
                        <a:rPr lang="en-AU" sz="2000" dirty="0">
                          <a:effectLst>
                            <a:outerShdw blurRad="38100" dist="38100" dir="2700000" algn="tl">
                              <a:srgbClr val="000000">
                                <a:alpha val="43137"/>
                              </a:srgbClr>
                            </a:outerShdw>
                          </a:effectLst>
                        </a:rPr>
                        <a:t>Yes</a:t>
                      </a:r>
                      <a:endParaRPr lang="en-AU" sz="1100" b="0" dirty="0">
                        <a:solidFill>
                          <a:srgbClr val="524B3D"/>
                        </a:solidFill>
                        <a:effectLst>
                          <a:outerShdw blurRad="38100" dist="38100" dir="2700000" algn="tl">
                            <a:srgbClr val="000000">
                              <a:alpha val="43137"/>
                            </a:srgbClr>
                          </a:outerShdw>
                        </a:effectLst>
                        <a:latin typeface="Calibri"/>
                        <a:ea typeface="Calibri"/>
                        <a:cs typeface="Times New Roman"/>
                      </a:endParaRPr>
                    </a:p>
                  </a:txBody>
                  <a:tcPr marL="68582" marR="68582" marT="0" marB="0" anchor="ctr"/>
                </a:tc>
                <a:tc>
                  <a:txBody>
                    <a:bodyPr/>
                    <a:lstStyle/>
                    <a:p>
                      <a:pPr algn="ctr">
                        <a:lnSpc>
                          <a:spcPct val="200000"/>
                        </a:lnSpc>
                        <a:spcAft>
                          <a:spcPts val="0"/>
                        </a:spcAft>
                      </a:pPr>
                      <a:r>
                        <a:rPr lang="en-AU" sz="2000" dirty="0">
                          <a:effectLst/>
                        </a:rPr>
                        <a:t>59.5%</a:t>
                      </a:r>
                      <a:endParaRPr lang="en-AU" sz="1100" dirty="0">
                        <a:effectLst/>
                        <a:latin typeface="Calibri"/>
                        <a:ea typeface="Calibri"/>
                        <a:cs typeface="Times New Roman"/>
                      </a:endParaRPr>
                    </a:p>
                  </a:txBody>
                  <a:tcPr marL="68582" marR="68582" marT="0" marB="0" anchor="ctr"/>
                </a:tc>
                <a:tc>
                  <a:txBody>
                    <a:bodyPr/>
                    <a:lstStyle/>
                    <a:p>
                      <a:pPr algn="ctr">
                        <a:lnSpc>
                          <a:spcPct val="200000"/>
                        </a:lnSpc>
                        <a:spcAft>
                          <a:spcPts val="0"/>
                        </a:spcAft>
                      </a:pPr>
                      <a:r>
                        <a:rPr lang="en-AU" sz="2000" dirty="0">
                          <a:effectLst/>
                        </a:rPr>
                        <a:t>46.5%</a:t>
                      </a:r>
                      <a:endParaRPr lang="en-AU" sz="1100" dirty="0">
                        <a:effectLst/>
                        <a:latin typeface="Calibri"/>
                        <a:ea typeface="Calibri"/>
                        <a:cs typeface="Times New Roman"/>
                      </a:endParaRPr>
                    </a:p>
                  </a:txBody>
                  <a:tcPr marL="68582" marR="68582" marT="0" marB="0" anchor="ctr"/>
                </a:tc>
              </a:tr>
              <a:tr h="1041400">
                <a:tc>
                  <a:txBody>
                    <a:bodyPr/>
                    <a:lstStyle/>
                    <a:p>
                      <a:pPr algn="ctr">
                        <a:lnSpc>
                          <a:spcPct val="200000"/>
                        </a:lnSpc>
                        <a:spcAft>
                          <a:spcPts val="0"/>
                        </a:spcAft>
                      </a:pPr>
                      <a:r>
                        <a:rPr lang="en-AU" sz="2000" dirty="0">
                          <a:effectLst>
                            <a:outerShdw blurRad="38100" dist="38100" dir="2700000" algn="tl">
                              <a:srgbClr val="000000">
                                <a:alpha val="43137"/>
                              </a:srgbClr>
                            </a:outerShdw>
                          </a:effectLst>
                        </a:rPr>
                        <a:t>No</a:t>
                      </a:r>
                      <a:endParaRPr lang="en-AU" sz="1100" b="0" dirty="0">
                        <a:solidFill>
                          <a:srgbClr val="524B3D"/>
                        </a:solidFill>
                        <a:effectLst>
                          <a:outerShdw blurRad="38100" dist="38100" dir="2700000" algn="tl">
                            <a:srgbClr val="000000">
                              <a:alpha val="43137"/>
                            </a:srgbClr>
                          </a:outerShdw>
                        </a:effectLst>
                        <a:latin typeface="Calibri"/>
                        <a:ea typeface="Calibri"/>
                        <a:cs typeface="Times New Roman"/>
                      </a:endParaRPr>
                    </a:p>
                  </a:txBody>
                  <a:tcPr marL="68582" marR="68582" marT="0" marB="0" anchor="ctr"/>
                </a:tc>
                <a:tc>
                  <a:txBody>
                    <a:bodyPr/>
                    <a:lstStyle/>
                    <a:p>
                      <a:pPr algn="ctr">
                        <a:lnSpc>
                          <a:spcPct val="200000"/>
                        </a:lnSpc>
                        <a:spcAft>
                          <a:spcPts val="0"/>
                        </a:spcAft>
                      </a:pPr>
                      <a:r>
                        <a:rPr lang="en-AU" sz="2000">
                          <a:effectLst/>
                        </a:rPr>
                        <a:t>40.5%</a:t>
                      </a:r>
                      <a:endParaRPr lang="en-AU" sz="1100">
                        <a:effectLst/>
                        <a:latin typeface="Calibri"/>
                        <a:ea typeface="Calibri"/>
                        <a:cs typeface="Times New Roman"/>
                      </a:endParaRPr>
                    </a:p>
                  </a:txBody>
                  <a:tcPr marL="68582" marR="68582" marT="0" marB="0" anchor="ctr"/>
                </a:tc>
                <a:tc>
                  <a:txBody>
                    <a:bodyPr/>
                    <a:lstStyle/>
                    <a:p>
                      <a:pPr algn="ctr">
                        <a:lnSpc>
                          <a:spcPct val="200000"/>
                        </a:lnSpc>
                        <a:spcAft>
                          <a:spcPts val="0"/>
                        </a:spcAft>
                      </a:pPr>
                      <a:r>
                        <a:rPr lang="en-AU" sz="2000" dirty="0">
                          <a:effectLst/>
                        </a:rPr>
                        <a:t>53.5%</a:t>
                      </a:r>
                      <a:endParaRPr lang="en-AU" sz="1100" dirty="0">
                        <a:effectLst/>
                        <a:latin typeface="Calibri"/>
                        <a:ea typeface="Calibri"/>
                        <a:cs typeface="Times New Roman"/>
                      </a:endParaRPr>
                    </a:p>
                  </a:txBody>
                  <a:tcPr marL="68582" marR="68582" marT="0" marB="0" anchor="ctr"/>
                </a:tc>
              </a:tr>
            </a:tbl>
          </a:graphicData>
        </a:graphic>
      </p:graphicFrame>
      <p:sp>
        <p:nvSpPr>
          <p:cNvPr id="205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663366"/>
                </a:solidFill>
              </a:rPr>
              <a:t>May 2012</a:t>
            </a:r>
            <a:endParaRPr lang="en-AU">
              <a:solidFill>
                <a:srgbClr val="663366"/>
              </a:solidFill>
            </a:endParaRPr>
          </a:p>
        </p:txBody>
      </p:sp>
      <p:sp>
        <p:nvSpPr>
          <p:cNvPr id="205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schemeClr val="tx2"/>
                </a:solidFill>
              </a:rPr>
              <a:t>IFA Conference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IRI PPT Template FINAL">
  <a:themeElements>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CHIRI PPT Template FINAL</Template>
  <TotalTime>81</TotalTime>
  <Words>1956</Words>
  <Application>Microsoft Office PowerPoint</Application>
  <PresentationFormat>On-screen Show (4:3)</PresentationFormat>
  <Paragraphs>200</Paragraphs>
  <Slides>14</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14</vt:i4>
      </vt:variant>
    </vt:vector>
  </HeadingPairs>
  <TitlesOfParts>
    <vt:vector size="22" baseType="lpstr">
      <vt:lpstr>Arial</vt:lpstr>
      <vt:lpstr>Wingdings</vt:lpstr>
      <vt:lpstr>Calibri</vt:lpstr>
      <vt:lpstr>Times New Roman</vt:lpstr>
      <vt:lpstr>CHIRI PPT Template FINAL</vt:lpstr>
      <vt:lpstr>Bitmap Image</vt:lpstr>
      <vt:lpstr>Chart</vt:lpstr>
      <vt:lpstr>Photo Editor Photo</vt:lpstr>
      <vt:lpstr>PowerPoint Presentation</vt:lpstr>
      <vt:lpstr>Background</vt:lpstr>
      <vt:lpstr>Previous survey results</vt:lpstr>
      <vt:lpstr>Research Design</vt:lpstr>
      <vt:lpstr>Objectives</vt:lpstr>
      <vt:lpstr>Data Collection</vt:lpstr>
      <vt:lpstr>Recruitment</vt:lpstr>
      <vt:lpstr>Baseline Characteristics</vt:lpstr>
      <vt:lpstr>Eligibility for PAV</vt:lpstr>
      <vt:lpstr>User Decision Making</vt:lpstr>
      <vt:lpstr>Non-User Decision Making</vt:lpstr>
      <vt:lpstr>Emergency Use</vt:lpstr>
      <vt:lpstr>Project Status</vt:lpstr>
      <vt:lpstr>Contact Details</vt:lpstr>
    </vt:vector>
  </TitlesOfParts>
  <Company>Curtin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Donelle Rivett</dc:creator>
  <cp:lastModifiedBy>Gill Lewin</cp:lastModifiedBy>
  <cp:revision>8</cp:revision>
  <dcterms:created xsi:type="dcterms:W3CDTF">2011-11-01T05:24:36Z</dcterms:created>
  <dcterms:modified xsi:type="dcterms:W3CDTF">2012-05-02T01:30:07Z</dcterms:modified>
</cp:coreProperties>
</file>