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9"/>
  </p:notesMasterIdLst>
  <p:sldIdLst>
    <p:sldId id="258" r:id="rId2"/>
    <p:sldId id="304" r:id="rId3"/>
    <p:sldId id="257" r:id="rId4"/>
    <p:sldId id="259" r:id="rId5"/>
    <p:sldId id="260" r:id="rId6"/>
    <p:sldId id="262" r:id="rId7"/>
    <p:sldId id="261" r:id="rId8"/>
    <p:sldId id="293" r:id="rId9"/>
    <p:sldId id="264" r:id="rId10"/>
    <p:sldId id="263" r:id="rId11"/>
    <p:sldId id="267" r:id="rId12"/>
    <p:sldId id="265" r:id="rId13"/>
    <p:sldId id="290" r:id="rId14"/>
    <p:sldId id="289" r:id="rId15"/>
    <p:sldId id="291" r:id="rId16"/>
    <p:sldId id="292" r:id="rId17"/>
    <p:sldId id="298" r:id="rId18"/>
    <p:sldId id="296" r:id="rId19"/>
    <p:sldId id="297" r:id="rId20"/>
    <p:sldId id="299" r:id="rId21"/>
    <p:sldId id="300" r:id="rId22"/>
    <p:sldId id="301" r:id="rId23"/>
    <p:sldId id="303" r:id="rId24"/>
    <p:sldId id="278" r:id="rId25"/>
    <p:sldId id="280" r:id="rId26"/>
    <p:sldId id="281" r:id="rId27"/>
    <p:sldId id="30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83333" autoAdjust="0"/>
  </p:normalViewPr>
  <p:slideViewPr>
    <p:cSldViewPr>
      <p:cViewPr varScale="1">
        <p:scale>
          <a:sx n="56" d="100"/>
          <a:sy n="56" d="100"/>
        </p:scale>
        <p:origin x="-720" y="-84"/>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A07DD-94C4-4EF7-856A-56E0C4355BA0}" type="datetimeFigureOut">
              <a:rPr lang="en-US" smtClean="0"/>
              <a:pPr/>
              <a:t>5/30/2012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BE149-2557-451A-BB53-5BDF503BABBC}" type="slidenum">
              <a:rPr lang="en-CA" smtClean="0"/>
              <a:pPr/>
              <a:t>‹#›</a:t>
            </a:fld>
            <a:endParaRPr lang="en-CA"/>
          </a:p>
        </p:txBody>
      </p:sp>
    </p:spTree>
    <p:extLst>
      <p:ext uri="{BB962C8B-B14F-4D97-AF65-F5344CB8AC3E}">
        <p14:creationId xmlns="" xmlns:p14="http://schemas.microsoft.com/office/powerpoint/2010/main" val="364505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How Assistive Technology Use by Older Individuals with Disabilities Impacts their Informal Caregivers</a:t>
            </a:r>
          </a:p>
          <a:p>
            <a:r>
              <a:rPr lang="en-CA" sz="1200" kern="1200" dirty="0" smtClean="0">
                <a:solidFill>
                  <a:schemeClr val="tx1"/>
                </a:solidFill>
                <a:latin typeface="+mn-lt"/>
                <a:ea typeface="+mn-ea"/>
                <a:cs typeface="+mn-cs"/>
              </a:rPr>
              <a:t> </a:t>
            </a:r>
          </a:p>
          <a:p>
            <a:r>
              <a:rPr lang="en-US" sz="1200" kern="1200" dirty="0" smtClean="0">
                <a:solidFill>
                  <a:schemeClr val="tx1"/>
                </a:solidFill>
                <a:effectLst/>
                <a:latin typeface="+mn-lt"/>
                <a:ea typeface="+mn-ea"/>
                <a:cs typeface="+mn-cs"/>
              </a:rPr>
              <a:t>Assistive technology (AT) can facilitate activity performance and social participation among older adults with physical disabilities. Although many AT users also receive help from others, limited attention has been paid to the impact of AT on their informal, unpaid, caregivers. This neglect produces an incomplete portrayal of the benefits of this technology.</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Objectives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evaluate the efficacy of a formalized approach to AT provision that is inclusive of AT users and their caregivers by testing whether it will 1) increase AT users' occupational engagement and 2) decrease their caregivers' sense of physical and emotional burden.</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Methods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enrolled individuals with physical disabilities and their informal caregivers in a randomized control trial. Each dyad was assigned to either an immediate intervention group or a delayed intervention group. The intervention involved three steps: 1) a detailed in-home assessment, 2) negotiation of a personal AT plan with both caregiver and AT user, and 3) implementation of this plan, including device provision and training and home modifications. Before and after intervention, we are measuring the user’s difficulty performing selected activities using the Individualized Prioritized Problem Assessment and their caregiver’s sense of physical and emotional burden using the Caregiver Assistive Technology Outcome Measure.</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Results</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Forty-one dyads participated in the study. AT users and caregivers had mean ages of 82 and 70 years respectively. Preliminary analyses found that that the intervention significantly decreased users’ difficulty in performing selected activities and decreased caregivers’ physical and emotional burden.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Conclusions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This is the first study to demonstrate that provision of assistive technology decreases caregiver burden. Given growing concerns about caregiver burnout, our findings have significant policy </a:t>
            </a:r>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Assistive technology interventions offer the potential to help users overcome functional limitations while reducing the need for human assistance.</a:t>
            </a:r>
          </a:p>
          <a:p>
            <a:endParaRPr lang="en-CA" dirty="0" smtClean="0"/>
          </a:p>
          <a:p>
            <a:r>
              <a:rPr lang="en-CA" dirty="0" smtClean="0"/>
              <a:t>Interventions related to technical aids have the potential to overcome the disabilities of the elderly while reducing the need for human assistance. </a:t>
            </a:r>
            <a:br>
              <a:rPr lang="en-CA" dirty="0" smtClean="0"/>
            </a:br>
            <a:r>
              <a:rPr lang="en-CA" dirty="0" smtClean="0"/>
              <a:t>• Some research has shown beneficial results of the use of assistive technologies. 1.2 </a:t>
            </a:r>
            <a:br>
              <a:rPr lang="en-CA" dirty="0" smtClean="0"/>
            </a:br>
            <a:r>
              <a:rPr lang="en-CA" dirty="0" smtClean="0"/>
              <a:t>• But few studies have used controlled experimental studies and the results are often difficult to interpret because of vague descriptions of mobility assistive technology interventions.3 </a:t>
            </a:r>
            <a:br>
              <a:rPr lang="en-CA" dirty="0" smtClean="0"/>
            </a:br>
            <a:r>
              <a:rPr lang="en-CA" dirty="0" smtClean="0"/>
              <a:t>• In addition, little attention has been paid to the impact of mobility assistive technology on their caregivers. </a:t>
            </a:r>
            <a:br>
              <a:rPr lang="en-CA" dirty="0" smtClean="0"/>
            </a:br>
            <a:r>
              <a:rPr lang="en-CA" dirty="0" smtClean="0"/>
              <a:t>Objectives </a:t>
            </a:r>
            <a:br>
              <a:rPr lang="en-CA" dirty="0" smtClean="0"/>
            </a:br>
            <a:r>
              <a:rPr lang="en-CA" dirty="0" smtClean="0"/>
              <a:t>• To assess how a home-based intervention focused on assistive technology can improve the participation of older people while generating positive effects for caregivers, including reducing the burden of support. </a:t>
            </a:r>
            <a:br>
              <a:rPr lang="en-CA" dirty="0" smtClean="0"/>
            </a:br>
            <a:r>
              <a:rPr lang="en-CA" dirty="0" smtClean="0"/>
              <a:t>Methodology </a:t>
            </a:r>
            <a:br>
              <a:rPr lang="en-CA" dirty="0" smtClean="0"/>
            </a:br>
            <a:r>
              <a:rPr lang="en-CA" dirty="0" smtClean="0"/>
              <a:t>• The study is a randomized clinical trial. </a:t>
            </a:r>
            <a:br>
              <a:rPr lang="en-CA" dirty="0" smtClean="0"/>
            </a:br>
            <a:r>
              <a:rPr lang="en-CA" dirty="0" smtClean="0"/>
              <a:t>• The elderly are helping their close-are divided into groups currently experimental and comparison. </a:t>
            </a:r>
            <a:br>
              <a:rPr lang="en-CA" dirty="0" smtClean="0"/>
            </a:br>
            <a:r>
              <a:rPr lang="en-CA" dirty="0" smtClean="0"/>
              <a:t>• The two groups were assessed before and after surgery custom home, involving the elderly and near-helping, but staggered over time. </a:t>
            </a:r>
            <a:br>
              <a:rPr lang="en-CA" dirty="0" smtClean="0"/>
            </a:br>
            <a:r>
              <a:rPr lang="en-CA" dirty="0" smtClean="0"/>
              <a:t>• This intervention includes </a:t>
            </a:r>
            <a:r>
              <a:rPr lang="en-CA" dirty="0" err="1" smtClean="0"/>
              <a:t>i</a:t>
            </a:r>
            <a:r>
              <a:rPr lang="en-CA" dirty="0" smtClean="0"/>
              <a:t>) identification and assessment of problematic activity with the caregiver and helped ii) the choice of a collaborative solution, and iii) applying the solution including training and monitoring. </a:t>
            </a:r>
            <a:br>
              <a:rPr lang="en-CA" dirty="0" smtClean="0"/>
            </a:br>
            <a:r>
              <a:rPr lang="en-CA" dirty="0" smtClean="0"/>
              <a:t>• We used individually priority assessment of the problem (IPPA), 4 and a composite score of balancing performance and satisfaction of the Instrument of habits (LIFE-H) 5 to assess the results of user and Measurement the impact of aids on caregivers (Miata) 6 to assess their relative caregivers. </a:t>
            </a:r>
            <a:br>
              <a:rPr lang="en-CA" dirty="0" smtClean="0"/>
            </a:br>
            <a:r>
              <a:rPr lang="en-CA" dirty="0" smtClean="0"/>
              <a:t>• We recorded demographic data and their health (EQ-5D), 7 and their functional capacity (SMAF) 8 and cognitive (MMSE) .9 </a:t>
            </a:r>
            <a:br>
              <a:rPr lang="en-CA" dirty="0" smtClean="0"/>
            </a:br>
            <a:r>
              <a:rPr lang="en-CA" dirty="0" smtClean="0"/>
              <a:t>We present preliminary results from seven dyads with complete data. </a:t>
            </a:r>
            <a:br>
              <a:rPr lang="en-CA" dirty="0" smtClean="0"/>
            </a:br>
            <a:r>
              <a:rPr lang="en-CA" dirty="0" smtClean="0"/>
              <a:t>Discussion and conclusion: </a:t>
            </a:r>
            <a:br>
              <a:rPr lang="en-CA" dirty="0" smtClean="0"/>
            </a:br>
            <a:r>
              <a:rPr lang="en-CA" dirty="0" smtClean="0"/>
              <a:t>• It is the first randomized controlled study to explore the impact of an intervention of assistive technology on users and their caregivers. </a:t>
            </a:r>
            <a:br>
              <a:rPr lang="en-CA" dirty="0" smtClean="0"/>
            </a:br>
            <a:r>
              <a:rPr lang="en-CA" dirty="0" smtClean="0"/>
              <a:t>• The intervention seems promising. Despite the small number of subjects, several dependent variables are significant. </a:t>
            </a:r>
            <a:br>
              <a:rPr lang="en-CA" dirty="0" smtClean="0"/>
            </a:br>
            <a:r>
              <a:rPr lang="en-CA" dirty="0" smtClean="0"/>
              <a:t>• Although some non-experimental studies have found that assistive technology reduces the frequency of use of family caregivers, 10,11 this association was not significant in this ongoing study. </a:t>
            </a:r>
            <a:br>
              <a:rPr lang="en-CA" dirty="0" smtClean="0"/>
            </a:br>
            <a:r>
              <a:rPr lang="en-CA" dirty="0" smtClean="0"/>
              <a:t>• Perhaps this reflects the low number of participants in the study. </a:t>
            </a:r>
            <a:br>
              <a:rPr lang="en-CA" dirty="0" smtClean="0"/>
            </a:br>
            <a:r>
              <a:rPr lang="en-CA" dirty="0" smtClean="0"/>
              <a:t>• Perhaps a longer period of surveillance is required to observe changes in the frequency of </a:t>
            </a:r>
            <a:r>
              <a:rPr lang="en-CA" dirty="0" err="1" smtClean="0"/>
              <a:t>caregiving</a:t>
            </a:r>
            <a:r>
              <a:rPr lang="en-CA" dirty="0" smtClean="0"/>
              <a:t>. </a:t>
            </a:r>
            <a:br>
              <a:rPr lang="en-CA" dirty="0" smtClean="0"/>
            </a:br>
            <a:r>
              <a:rPr lang="en-CA" dirty="0" smtClean="0"/>
              <a:t>References </a:t>
            </a:r>
            <a:br>
              <a:rPr lang="en-CA" dirty="0" smtClean="0"/>
            </a:br>
            <a:r>
              <a:rPr lang="en-CA" dirty="0" smtClean="0"/>
              <a:t>1. Chen TY, Mann WC, Tomita M, </a:t>
            </a:r>
            <a:r>
              <a:rPr lang="en-CA" dirty="0" err="1" smtClean="0"/>
              <a:t>Nochajski</a:t>
            </a:r>
            <a:r>
              <a:rPr lang="en-CA" dirty="0" smtClean="0"/>
              <a:t> S. Caregiver Involvement in the Use of assistive devices by Frail elderly persons. J </a:t>
            </a:r>
            <a:r>
              <a:rPr lang="en-CA" dirty="0" err="1" smtClean="0"/>
              <a:t>Occup</a:t>
            </a:r>
            <a:r>
              <a:rPr lang="en-CA" dirty="0" smtClean="0"/>
              <a:t> </a:t>
            </a:r>
            <a:r>
              <a:rPr lang="en-CA" dirty="0" err="1" smtClean="0"/>
              <a:t>Ther</a:t>
            </a:r>
            <a:r>
              <a:rPr lang="en-CA" dirty="0" smtClean="0"/>
              <a:t> Res 2000; 20 (3) :179-99. </a:t>
            </a:r>
            <a:br>
              <a:rPr lang="en-CA" dirty="0" smtClean="0"/>
            </a:br>
            <a:r>
              <a:rPr lang="en-CA" dirty="0" smtClean="0"/>
              <a:t>2. </a:t>
            </a:r>
            <a:r>
              <a:rPr lang="en-CA" dirty="0" err="1" smtClean="0"/>
              <a:t>Gitlin</a:t>
            </a:r>
            <a:r>
              <a:rPr lang="en-CA" dirty="0" smtClean="0"/>
              <a:t> LN, Winter L, Dennis MP, Corcoran M, Hauck WW. A randomized trial of home intervention has </a:t>
            </a:r>
            <a:r>
              <a:rPr lang="en-CA" dirty="0" err="1" smtClean="0"/>
              <a:t>multicompnent</a:t>
            </a:r>
            <a:r>
              <a:rPr lang="en-CA" dirty="0" smtClean="0"/>
              <a:t> </a:t>
            </a:r>
            <a:r>
              <a:rPr lang="en-CA" dirty="0" err="1" smtClean="0"/>
              <a:t>fucntional</a:t>
            </a:r>
            <a:r>
              <a:rPr lang="en-CA" dirty="0" smtClean="0"/>
              <a:t> to Reduce Difficulties in older adults. J Am Ger Soc 2006 54 (5): 809-16. </a:t>
            </a:r>
            <a:br>
              <a:rPr lang="en-CA" dirty="0" smtClean="0"/>
            </a:br>
            <a:r>
              <a:rPr lang="en-CA" dirty="0" smtClean="0"/>
              <a:t>3. Fuhrer MJ. (2001). Assistive technology outcomes research: challenges and is yet unmet. Am J Phys Med </a:t>
            </a:r>
            <a:r>
              <a:rPr lang="en-CA" dirty="0" err="1" smtClean="0"/>
              <a:t>rehabil</a:t>
            </a:r>
            <a:r>
              <a:rPr lang="en-CA" dirty="0" smtClean="0"/>
              <a:t> 2001; 80 (7) :528-35. </a:t>
            </a:r>
            <a:br>
              <a:rPr lang="en-CA" dirty="0" smtClean="0"/>
            </a:br>
            <a:r>
              <a:rPr lang="en-CA" dirty="0" smtClean="0"/>
              <a:t>4. </a:t>
            </a:r>
            <a:r>
              <a:rPr lang="en-CA" dirty="0" err="1" smtClean="0"/>
              <a:t>Wessels</a:t>
            </a:r>
            <a:r>
              <a:rPr lang="en-CA" dirty="0" smtClean="0"/>
              <a:t> R, de Witte L, </a:t>
            </a:r>
            <a:r>
              <a:rPr lang="en-CA" dirty="0" err="1" smtClean="0"/>
              <a:t>Andrich</a:t>
            </a:r>
            <a:r>
              <a:rPr lang="en-CA" dirty="0" smtClean="0"/>
              <a:t> R, </a:t>
            </a:r>
            <a:r>
              <a:rPr lang="en-CA" dirty="0" err="1" smtClean="0"/>
              <a:t>Ferrario</a:t>
            </a:r>
            <a:r>
              <a:rPr lang="en-CA" dirty="0" smtClean="0"/>
              <a:t> M, </a:t>
            </a:r>
            <a:r>
              <a:rPr lang="en-CA" dirty="0" err="1" smtClean="0"/>
              <a:t>Persson</a:t>
            </a:r>
            <a:r>
              <a:rPr lang="en-CA" dirty="0" smtClean="0"/>
              <a:t> J, Oberg B, </a:t>
            </a:r>
            <a:r>
              <a:rPr lang="en-CA" dirty="0" err="1" smtClean="0"/>
              <a:t>Oortwijn</a:t>
            </a:r>
            <a:r>
              <a:rPr lang="en-CA" dirty="0" smtClean="0"/>
              <a:t> W </a:t>
            </a:r>
            <a:r>
              <a:rPr lang="en-CA" dirty="0" err="1" smtClean="0"/>
              <a:t>VanBeekum</a:t>
            </a:r>
            <a:r>
              <a:rPr lang="en-CA" dirty="0" smtClean="0"/>
              <a:t> T, </a:t>
            </a:r>
            <a:r>
              <a:rPr lang="en-CA" dirty="0" err="1" smtClean="0"/>
              <a:t>Lorentsen</a:t>
            </a:r>
            <a:r>
              <a:rPr lang="en-CA" dirty="0" smtClean="0"/>
              <a:t> O. (2000). IPPA, a user-Centred Approach to ASSESS Effectiveness of assistive technology provision, </a:t>
            </a:r>
            <a:r>
              <a:rPr lang="en-CA" dirty="0" err="1" smtClean="0"/>
              <a:t>Disabili</a:t>
            </a:r>
            <a:r>
              <a:rPr lang="en-CA" dirty="0" smtClean="0"/>
              <a:t> </a:t>
            </a:r>
            <a:r>
              <a:rPr lang="en-CA" dirty="0" err="1" smtClean="0"/>
              <a:t>Technol</a:t>
            </a:r>
            <a:r>
              <a:rPr lang="en-CA" dirty="0" smtClean="0"/>
              <a:t> 2000 13 (1) :105-15. </a:t>
            </a:r>
            <a:br>
              <a:rPr lang="en-CA" dirty="0" smtClean="0"/>
            </a:br>
            <a:r>
              <a:rPr lang="en-CA" dirty="0" smtClean="0"/>
              <a:t>5. </a:t>
            </a:r>
            <a:r>
              <a:rPr lang="en-CA" dirty="0" err="1" smtClean="0"/>
              <a:t>Desrosiers</a:t>
            </a:r>
            <a:r>
              <a:rPr lang="en-CA" dirty="0" smtClean="0"/>
              <a:t> J, </a:t>
            </a:r>
            <a:r>
              <a:rPr lang="en-CA" dirty="0" err="1" smtClean="0"/>
              <a:t>Noreau</a:t>
            </a:r>
            <a:r>
              <a:rPr lang="en-CA" dirty="0" smtClean="0"/>
              <a:t> L, </a:t>
            </a:r>
            <a:r>
              <a:rPr lang="en-CA" dirty="0" err="1" smtClean="0"/>
              <a:t>Robichaud</a:t>
            </a:r>
            <a:r>
              <a:rPr lang="en-CA" dirty="0" smtClean="0"/>
              <a:t> L, Patrick </a:t>
            </a:r>
            <a:r>
              <a:rPr lang="en-CA" dirty="0" err="1" smtClean="0"/>
              <a:t>Fougeyrollas</a:t>
            </a:r>
            <a:r>
              <a:rPr lang="en-CA" dirty="0" smtClean="0"/>
              <a:t> P, </a:t>
            </a:r>
            <a:r>
              <a:rPr lang="en-CA" dirty="0" err="1" smtClean="0"/>
              <a:t>Rochette</a:t>
            </a:r>
            <a:r>
              <a:rPr lang="en-CA" dirty="0" smtClean="0"/>
              <a:t> A, </a:t>
            </a:r>
            <a:r>
              <a:rPr lang="en-CA" dirty="0" err="1" smtClean="0"/>
              <a:t>Viscogliosi</a:t>
            </a:r>
            <a:r>
              <a:rPr lang="en-CA" dirty="0" smtClean="0"/>
              <a:t> C. </a:t>
            </a:r>
            <a:r>
              <a:rPr lang="en-CA" dirty="0" err="1" smtClean="0"/>
              <a:t>Validty</a:t>
            </a:r>
            <a:r>
              <a:rPr lang="en-CA" dirty="0" smtClean="0"/>
              <a:t> of the assessment of life in older adults clothes. J Med </a:t>
            </a:r>
            <a:r>
              <a:rPr lang="en-CA" dirty="0" err="1" smtClean="0"/>
              <a:t>rehabil</a:t>
            </a:r>
            <a:r>
              <a:rPr lang="en-CA" dirty="0" smtClean="0"/>
              <a:t> 2004; 36: 177-182 </a:t>
            </a:r>
            <a:br>
              <a:rPr lang="en-CA" dirty="0" smtClean="0"/>
            </a:br>
            <a:r>
              <a:rPr lang="en-CA" dirty="0" smtClean="0"/>
              <a:t>6. </a:t>
            </a:r>
            <a:r>
              <a:rPr lang="en-CA" dirty="0" err="1" smtClean="0"/>
              <a:t>Depa</a:t>
            </a:r>
            <a:r>
              <a:rPr lang="en-CA" dirty="0" smtClean="0"/>
              <a:t>, M., Demers, L., Fuhrer, M., </a:t>
            </a:r>
            <a:r>
              <a:rPr lang="en-CA" dirty="0" err="1" smtClean="0"/>
              <a:t>Jutai</a:t>
            </a:r>
            <a:r>
              <a:rPr lang="en-CA" dirty="0" smtClean="0"/>
              <a:t>, J., </a:t>
            </a:r>
            <a:r>
              <a:rPr lang="en-CA" dirty="0" err="1" smtClean="0"/>
              <a:t>Lenker</a:t>
            </a:r>
            <a:r>
              <a:rPr lang="en-CA" dirty="0" smtClean="0"/>
              <a:t>, J., &amp; </a:t>
            </a:r>
            <a:r>
              <a:rPr lang="en-CA" dirty="0" err="1" smtClean="0"/>
              <a:t>Deruyter</a:t>
            </a:r>
            <a:r>
              <a:rPr lang="en-CA" dirty="0" smtClean="0"/>
              <a:t>, F. (2009). A tool for Measuring assistive technology outcomes as Experienced by caregivers. Can J </a:t>
            </a:r>
            <a:r>
              <a:rPr lang="en-CA" dirty="0" err="1" smtClean="0"/>
              <a:t>Occup</a:t>
            </a:r>
            <a:r>
              <a:rPr lang="en-CA" dirty="0" smtClean="0"/>
              <a:t> There (Conference Supplement) 76: 54. </a:t>
            </a:r>
            <a:br>
              <a:rPr lang="en-CA" dirty="0" smtClean="0"/>
            </a:br>
            <a:r>
              <a:rPr lang="en-CA" dirty="0" smtClean="0"/>
              <a:t>7. </a:t>
            </a:r>
            <a:r>
              <a:rPr lang="en-CA" dirty="0" err="1" smtClean="0"/>
              <a:t>EuroQol</a:t>
            </a:r>
            <a:r>
              <a:rPr lang="en-CA" dirty="0" smtClean="0"/>
              <a:t> Group: </a:t>
            </a:r>
            <a:r>
              <a:rPr lang="en-CA" dirty="0" err="1" smtClean="0"/>
              <a:t>EuroQol</a:t>
            </a:r>
            <a:r>
              <a:rPr lang="en-CA" dirty="0" smtClean="0"/>
              <a:t> - a new facility for the measurement of health-related quality of life. Health Policy 1990, 16:199-208. </a:t>
            </a:r>
            <a:br>
              <a:rPr lang="en-CA" dirty="0" smtClean="0"/>
            </a:br>
            <a:r>
              <a:rPr lang="en-CA" dirty="0" smtClean="0"/>
              <a:t>8. Defrosters J, Bravo G, Hebert R, </a:t>
            </a:r>
            <a:r>
              <a:rPr lang="en-CA" dirty="0" err="1" smtClean="0"/>
              <a:t>Dubuc</a:t>
            </a:r>
            <a:r>
              <a:rPr lang="en-CA" dirty="0" smtClean="0"/>
              <a:t> N. Reliability of the revised Functional Autonomy Measurement System (SMAF) for Epidemiological research. Age Ageing. 1995 24 (5) :402-6. </a:t>
            </a:r>
            <a:br>
              <a:rPr lang="en-CA" dirty="0" smtClean="0"/>
            </a:br>
            <a:r>
              <a:rPr lang="en-CA" dirty="0" smtClean="0"/>
              <a:t>9. </a:t>
            </a:r>
            <a:r>
              <a:rPr lang="en-CA" dirty="0" err="1" smtClean="0"/>
              <a:t>Folstein</a:t>
            </a:r>
            <a:r>
              <a:rPr lang="en-CA" dirty="0" smtClean="0"/>
              <a:t> MF, </a:t>
            </a:r>
            <a:r>
              <a:rPr lang="en-CA" dirty="0" err="1" smtClean="0"/>
              <a:t>Folstein</a:t>
            </a:r>
            <a:r>
              <a:rPr lang="en-CA" dirty="0" smtClean="0"/>
              <a:t> SE, McHugh PR. "Mini-Mental State": a practical method for grading the cognitive state of patients for the clinician. J </a:t>
            </a:r>
            <a:r>
              <a:rPr lang="en-CA" dirty="0" err="1" smtClean="0"/>
              <a:t>Psychiatr</a:t>
            </a:r>
            <a:r>
              <a:rPr lang="en-CA" dirty="0" smtClean="0"/>
              <a:t> Res. 1975, 12 :189-198. </a:t>
            </a:r>
            <a:br>
              <a:rPr lang="en-CA" dirty="0" smtClean="0"/>
            </a:br>
            <a:r>
              <a:rPr lang="en-CA" dirty="0" smtClean="0"/>
              <a:t>10. Allen S, </a:t>
            </a:r>
            <a:r>
              <a:rPr lang="en-CA" dirty="0" err="1" smtClean="0"/>
              <a:t>Resnik</a:t>
            </a:r>
            <a:r>
              <a:rPr lang="en-CA" dirty="0" smtClean="0"/>
              <a:t> L, Roy, J. Promoting independence for wheelchair users: The Role of Home Economics. Gerontologist, 46 (1): 115-123. </a:t>
            </a:r>
            <a:br>
              <a:rPr lang="en-CA" dirty="0" smtClean="0"/>
            </a:br>
            <a:r>
              <a:rPr lang="en-CA" dirty="0" smtClean="0"/>
              <a:t>11. </a:t>
            </a:r>
            <a:r>
              <a:rPr lang="en-CA" dirty="0" err="1" smtClean="0"/>
              <a:t>Hoenig</a:t>
            </a:r>
            <a:r>
              <a:rPr lang="en-CA" dirty="0" smtClean="0"/>
              <a:t> H, Taylor DH, Sloan FA. Does assistive technology substitute for personal assistance Among the disabled elderly? Am J Pub Health, 93 (2): 330-7. </a:t>
            </a:r>
            <a:br>
              <a:rPr lang="en-CA" dirty="0" smtClean="0"/>
            </a:br>
            <a:r>
              <a:rPr lang="en-CA" dirty="0" smtClean="0"/>
              <a:t>Funding </a:t>
            </a:r>
            <a:br>
              <a:rPr lang="en-CA" dirty="0" smtClean="0"/>
            </a:br>
            <a:r>
              <a:rPr lang="en-CA" dirty="0" smtClean="0"/>
              <a:t>Grant H133A060062 the National Institute on Disability and Rehabilitation Research through the Consortium on Assistive Technology Outcomes Research </a:t>
            </a:r>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Assistive technology interventions offer the potential to help users overcome functional limitations while reducing the need for human assistance.</a:t>
            </a:r>
          </a:p>
          <a:p>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evaluate the efficacy of a formalized approach to AT provision that is inclusive of AT users and their caregivers by testing whether it will 1) increase AT users' occupational engagement and 2) decrease their caregivers' sense of physical and emotional burden.</a:t>
            </a:r>
            <a:endParaRPr lang="en-CA" dirty="0" smtClean="0"/>
          </a:p>
          <a:p>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7</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8</a:t>
            </a:fld>
            <a:endParaRPr lang="en-CA"/>
          </a:p>
        </p:txBody>
      </p:sp>
    </p:spTree>
    <p:extLst>
      <p:ext uri="{BB962C8B-B14F-4D97-AF65-F5344CB8AC3E}">
        <p14:creationId xmlns="" xmlns:p14="http://schemas.microsoft.com/office/powerpoint/2010/main" val="78081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15</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21</a:t>
            </a:fld>
            <a:endParaRPr lang="en-CA"/>
          </a:p>
        </p:txBody>
      </p:sp>
    </p:spTree>
    <p:extLst>
      <p:ext uri="{BB962C8B-B14F-4D97-AF65-F5344CB8AC3E}">
        <p14:creationId xmlns="" xmlns:p14="http://schemas.microsoft.com/office/powerpoint/2010/main" val="983512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enormous contributions of informal caregivers</a:t>
            </a:r>
            <a:r>
              <a:rPr lang="en-US" baseline="30000" dirty="0" smtClean="0"/>
              <a:t>6,7</a:t>
            </a:r>
            <a:r>
              <a:rPr lang="en-US" dirty="0" smtClean="0"/>
              <a:t> and concerns about potential burnout</a:t>
            </a:r>
            <a:r>
              <a:rPr lang="en-US" baseline="30000" dirty="0" smtClean="0"/>
              <a:t>19</a:t>
            </a:r>
            <a:r>
              <a:rPr lang="en-US" dirty="0" smtClean="0"/>
              <a:t> and a rapidly aging population,</a:t>
            </a:r>
            <a:r>
              <a:rPr lang="en-US" baseline="30000" dirty="0" smtClean="0"/>
              <a:t>20</a:t>
            </a:r>
            <a:r>
              <a:rPr lang="en-US" dirty="0" smtClean="0"/>
              <a:t> the findings </a:t>
            </a:r>
            <a:endParaRPr lang="en-CA" dirty="0"/>
          </a:p>
        </p:txBody>
      </p:sp>
      <p:sp>
        <p:nvSpPr>
          <p:cNvPr id="4" name="Slide Number Placeholder 3"/>
          <p:cNvSpPr>
            <a:spLocks noGrp="1"/>
          </p:cNvSpPr>
          <p:nvPr>
            <p:ph type="sldNum" sz="quarter" idx="10"/>
          </p:nvPr>
        </p:nvSpPr>
        <p:spPr/>
        <p:txBody>
          <a:bodyPr/>
          <a:lstStyle/>
          <a:p>
            <a:fld id="{E7EBE149-2557-451A-BB53-5BDF503BABBC}" type="slidenum">
              <a:rPr lang="en-CA" smtClean="0"/>
              <a:pPr/>
              <a:t>24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AB8577-02F5-4771-8DAC-5383410C7898}" type="datetimeFigureOut">
              <a:rPr lang="en-US" smtClean="0"/>
              <a:pPr/>
              <a:t>5/30/2012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493911-8C84-4197-A116-251A699BA1C6}"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AB8577-02F5-4771-8DAC-5383410C7898}" type="datetimeFigureOut">
              <a:rPr lang="en-US" smtClean="0"/>
              <a:pPr/>
              <a:t>5/30/2012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493911-8C84-4197-A116-251A699BA1C6}" type="slidenum">
              <a:rPr lang="en-CA" smtClean="0"/>
              <a:pPr/>
              <a:t>‹#›</a:t>
            </a:fld>
            <a:endParaRPr lang="en-CA"/>
          </a:p>
        </p:txBody>
      </p:sp>
      <p:sp>
        <p:nvSpPr>
          <p:cNvPr id="7" name="Title 6"/>
          <p:cNvSpPr>
            <a:spLocks noGrp="1"/>
          </p:cNvSpPr>
          <p:nvPr>
            <p:ph type="title"/>
          </p:nvPr>
        </p:nvSpPr>
        <p:spPr/>
        <p:txBody>
          <a:bodyPr/>
          <a:lstStyle/>
          <a:p>
            <a:r>
              <a:rPr lang="en-US" smtClean="0"/>
              <a:t>Click to edit Master title style</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39712" y="6356350"/>
            <a:ext cx="1868424" cy="365125"/>
          </a:xfrm>
        </p:spPr>
        <p:txBody>
          <a:bodyPr/>
          <a:lstStyle/>
          <a:p>
            <a:fld id="{50AB8577-02F5-4771-8DAC-5383410C7898}" type="datetimeFigureOut">
              <a:rPr lang="en-US" smtClean="0"/>
              <a:pPr/>
              <a:t>5/30/2012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493911-8C84-4197-A116-251A699BA1C6}" type="slidenum">
              <a:rPr lang="en-CA" smtClean="0"/>
              <a:pPr/>
              <a:t>‹#›</a:t>
            </a:fld>
            <a:endParaRPr lang="en-CA"/>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AB8577-02F5-4771-8DAC-5383410C7898}" type="datetimeFigureOut">
              <a:rPr lang="en-US" smtClean="0"/>
              <a:pPr/>
              <a:t>5/30/2012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493911-8C84-4197-A116-251A699BA1C6}" type="slidenum">
              <a:rPr lang="en-CA" smtClean="0"/>
              <a:pPr/>
              <a:t>‹#›</a:t>
            </a:fld>
            <a:endParaRPr lang="en-CA"/>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AB8577-02F5-4771-8DAC-5383410C7898}" type="datetimeFigureOut">
              <a:rPr lang="en-US" smtClean="0"/>
              <a:pPr/>
              <a:t>5/30/2012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493911-8C84-4197-A116-251A699BA1C6}" type="slidenum">
              <a:rPr lang="en-CA" smtClean="0"/>
              <a:pPr/>
              <a:t>‹#›</a:t>
            </a:fld>
            <a:endParaRPr lang="en-CA"/>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AB8577-02F5-4771-8DAC-5383410C7898}" type="datetimeFigureOut">
              <a:rPr lang="en-US" smtClean="0"/>
              <a:pPr/>
              <a:t>5/30/2012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493911-8C84-4197-A116-251A699BA1C6}" type="slidenum">
              <a:rPr lang="en-CA" smtClean="0"/>
              <a:pPr/>
              <a:t>‹#›</a:t>
            </a:fld>
            <a:endParaRPr lang="en-CA"/>
          </a:p>
        </p:txBody>
      </p:sp>
      <p:sp>
        <p:nvSpPr>
          <p:cNvPr id="14" name="Title 13"/>
          <p:cNvSpPr>
            <a:spLocks noGrp="1"/>
          </p:cNvSpPr>
          <p:nvPr>
            <p:ph type="title"/>
          </p:nvPr>
        </p:nvSpPr>
        <p:spPr/>
        <p:txBody>
          <a:bodyPr/>
          <a:lstStyle/>
          <a:p>
            <a:r>
              <a:rPr lang="en-US" smtClean="0"/>
              <a:t>Click to edit Master title style</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AB8577-02F5-4771-8DAC-5383410C7898}" type="datetimeFigureOut">
              <a:rPr lang="en-US" smtClean="0"/>
              <a:pPr/>
              <a:t>5/30/2012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C493911-8C84-4197-A116-251A699BA1C6}" type="slidenum">
              <a:rPr lang="en-CA" smtClean="0"/>
              <a:pPr/>
              <a:t>‹#›</a:t>
            </a:fld>
            <a:endParaRPr lang="en-CA"/>
          </a:p>
        </p:txBody>
      </p:sp>
      <p:sp>
        <p:nvSpPr>
          <p:cNvPr id="16" name="Title 15"/>
          <p:cNvSpPr>
            <a:spLocks noGrp="1"/>
          </p:cNvSpPr>
          <p:nvPr>
            <p:ph type="title"/>
          </p:nvPr>
        </p:nvSpPr>
        <p:spPr/>
        <p:txBody>
          <a:bodyPr/>
          <a:lstStyle/>
          <a:p>
            <a:r>
              <a:rPr lang="en-US" smtClean="0"/>
              <a:t>Click to edit Master title style</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AB8577-02F5-4771-8DAC-5383410C7898}" type="datetimeFigureOut">
              <a:rPr lang="en-US" smtClean="0"/>
              <a:pPr/>
              <a:t>5/30/2012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C493911-8C84-4197-A116-251A699BA1C6}" type="slidenum">
              <a:rPr lang="en-CA" smtClean="0"/>
              <a:pPr/>
              <a:t>‹#›</a:t>
            </a:fld>
            <a:endParaRPr lang="en-CA"/>
          </a:p>
        </p:txBody>
      </p:sp>
      <p:sp>
        <p:nvSpPr>
          <p:cNvPr id="12" name="Title 11"/>
          <p:cNvSpPr>
            <a:spLocks noGrp="1"/>
          </p:cNvSpPr>
          <p:nvPr>
            <p:ph type="title"/>
          </p:nvPr>
        </p:nvSpPr>
        <p:spPr/>
        <p:txBody>
          <a:bodyPr/>
          <a:lstStyle/>
          <a:p>
            <a:r>
              <a:rPr lang="en-US" smtClean="0"/>
              <a:t>Click to edit Master title style</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B8577-02F5-4771-8DAC-5383410C7898}" type="datetimeFigureOut">
              <a:rPr lang="en-US" smtClean="0"/>
              <a:pPr/>
              <a:t>5/30/2012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C493911-8C84-4197-A116-251A699BA1C6}" type="slidenum">
              <a:rPr lang="en-CA" smtClean="0"/>
              <a:pPr/>
              <a:t>‹#›</a:t>
            </a:fld>
            <a:endParaRPr lang="en-CA"/>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B8577-02F5-4771-8DAC-5383410C7898}" type="datetimeFigureOut">
              <a:rPr lang="en-US" smtClean="0"/>
              <a:pPr/>
              <a:t>5/30/2012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493911-8C84-4197-A116-251A699BA1C6}" type="slidenum">
              <a:rPr lang="en-CA" smtClean="0"/>
              <a:pPr/>
              <a:t>‹#›</a:t>
            </a:fld>
            <a:endParaRPr lang="en-CA"/>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n-US" smtClean="0"/>
              <a:t>Click icon to add picture</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B8577-02F5-4771-8DAC-5383410C7898}" type="datetimeFigureOut">
              <a:rPr lang="en-US" smtClean="0"/>
              <a:pPr/>
              <a:t>5/30/2012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493911-8C84-4197-A116-251A699BA1C6}" type="slidenum">
              <a:rPr lang="en-CA" smtClean="0"/>
              <a:pPr/>
              <a:t>‹#›</a:t>
            </a:fld>
            <a:endParaRPr lang="en-CA"/>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50AB8577-02F5-4771-8DAC-5383410C7898}" type="datetimeFigureOut">
              <a:rPr lang="en-US" smtClean="0"/>
              <a:pPr/>
              <a:t>5/30/2012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CA"/>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6C493911-8C84-4197-A116-251A699BA1C6}" type="slidenum">
              <a:rPr lang="en-CA" smtClean="0"/>
              <a:pPr/>
              <a:t>‹#›</a:t>
            </a:fld>
            <a:endParaRPr lang="en-CA"/>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428868"/>
            <a:ext cx="7086600" cy="1470025"/>
          </a:xfrm>
        </p:spPr>
        <p:txBody>
          <a:bodyPr>
            <a:normAutofit fontScale="90000"/>
          </a:bodyPr>
          <a:lstStyle/>
          <a:p>
            <a:r>
              <a:rPr lang="en-CA" dirty="0">
                <a:solidFill>
                  <a:schemeClr val="bg1"/>
                </a:solidFill>
              </a:rPr>
              <a:t>How Assistive Technology Use by Older Individuals with Disabilities Impacts their Informal </a:t>
            </a:r>
            <a:r>
              <a:rPr lang="en-CA" dirty="0" smtClean="0">
                <a:solidFill>
                  <a:schemeClr val="bg1"/>
                </a:solidFill>
              </a:rPr>
              <a:t>Caregivers</a:t>
            </a:r>
            <a:endParaRPr lang="en-CA" dirty="0">
              <a:solidFill>
                <a:schemeClr val="bg1"/>
              </a:solidFill>
            </a:endParaRPr>
          </a:p>
        </p:txBody>
      </p:sp>
      <p:sp>
        <p:nvSpPr>
          <p:cNvPr id="3" name="Subtitle 2"/>
          <p:cNvSpPr>
            <a:spLocks noGrp="1"/>
          </p:cNvSpPr>
          <p:nvPr>
            <p:ph type="subTitle" idx="1"/>
          </p:nvPr>
        </p:nvSpPr>
        <p:spPr>
          <a:xfrm>
            <a:off x="2500298" y="4357694"/>
            <a:ext cx="5718184" cy="1752600"/>
          </a:xfrm>
        </p:spPr>
        <p:txBody>
          <a:bodyPr>
            <a:normAutofit/>
          </a:bodyPr>
          <a:lstStyle/>
          <a:p>
            <a:r>
              <a:rPr lang="en-CA" dirty="0" smtClean="0"/>
              <a:t>W. Ben </a:t>
            </a:r>
            <a:r>
              <a:rPr lang="en-CA" dirty="0" err="1" smtClean="0"/>
              <a:t>Mortenson</a:t>
            </a:r>
            <a:r>
              <a:rPr lang="en-CA" dirty="0" smtClean="0"/>
              <a:t>, Louise Demers, Louise Roy, Jim </a:t>
            </a:r>
            <a:r>
              <a:rPr lang="en-CA" dirty="0" err="1" smtClean="0"/>
              <a:t>Lenker</a:t>
            </a:r>
            <a:r>
              <a:rPr lang="en-CA" dirty="0" smtClean="0"/>
              <a:t>, Jeffrey </a:t>
            </a:r>
            <a:r>
              <a:rPr lang="en-CA" dirty="0" err="1" smtClean="0"/>
              <a:t>Jutai</a:t>
            </a:r>
            <a:r>
              <a:rPr lang="en-CA" dirty="0" smtClean="0"/>
              <a:t>, Marcus Fuhrer, Frank </a:t>
            </a:r>
            <a:r>
              <a:rPr lang="en-CA" dirty="0" err="1" smtClean="0"/>
              <a:t>Deruyter</a:t>
            </a:r>
            <a:endParaRPr lang="en-CA" dirty="0"/>
          </a:p>
        </p:txBody>
      </p:sp>
      <p:pic>
        <p:nvPicPr>
          <p:cNvPr id="4" name="Picture 5859" descr="Centre_recherche"/>
          <p:cNvPicPr>
            <a:picLocks noChangeAspect="1" noChangeArrowheads="1"/>
          </p:cNvPicPr>
          <p:nvPr/>
        </p:nvPicPr>
        <p:blipFill>
          <a:blip r:embed="rId3" cstate="print"/>
          <a:srcRect/>
          <a:stretch>
            <a:fillRect/>
          </a:stretch>
        </p:blipFill>
        <p:spPr bwMode="auto">
          <a:xfrm>
            <a:off x="5343928" y="357167"/>
            <a:ext cx="3153957" cy="1357322"/>
          </a:xfrm>
          <a:prstGeom prst="rect">
            <a:avLst/>
          </a:prstGeom>
          <a:noFill/>
          <a:ln w="9525">
            <a:noFill/>
            <a:miter lim="800000"/>
            <a:headEnd/>
            <a:tailEnd/>
          </a:ln>
        </p:spPr>
      </p:pic>
      <p:pic>
        <p:nvPicPr>
          <p:cNvPr id="5" name="Picture 5851" descr="UdeM_AFFILIEE_HEXA"/>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2910" y="428604"/>
            <a:ext cx="2540140" cy="1340987"/>
          </a:xfrm>
          <a:prstGeom prst="rect">
            <a:avLst/>
          </a:prstGeom>
          <a:noFill/>
        </p:spPr>
      </p:pic>
      <p:pic>
        <p:nvPicPr>
          <p:cNvPr id="8194" name="Picture 2"/>
          <p:cNvPicPr>
            <a:picLocks noChangeAspect="1" noChangeArrowheads="1"/>
          </p:cNvPicPr>
          <p:nvPr/>
        </p:nvPicPr>
        <p:blipFill>
          <a:blip r:embed="rId5" cstate="print"/>
          <a:srcRect/>
          <a:stretch>
            <a:fillRect/>
          </a:stretch>
        </p:blipFill>
        <p:spPr bwMode="auto">
          <a:xfrm>
            <a:off x="285720" y="4214818"/>
            <a:ext cx="2343150"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9616"/>
            <a:ext cx="3257544" cy="4626547"/>
          </a:xfrm>
        </p:spPr>
        <p:txBody>
          <a:bodyPr/>
          <a:lstStyle/>
          <a:p>
            <a:pPr algn="r"/>
            <a:r>
              <a:rPr lang="en-CA" dirty="0" smtClean="0"/>
              <a:t>Delayed intervention RCT </a:t>
            </a:r>
            <a:endParaRPr lang="en-CA" dirty="0"/>
          </a:p>
        </p:txBody>
      </p:sp>
      <p:sp>
        <p:nvSpPr>
          <p:cNvPr id="3" name="Title 2"/>
          <p:cNvSpPr>
            <a:spLocks noGrp="1"/>
          </p:cNvSpPr>
          <p:nvPr>
            <p:ph type="title"/>
          </p:nvPr>
        </p:nvSpPr>
        <p:spPr/>
        <p:txBody>
          <a:bodyPr/>
          <a:lstStyle/>
          <a:p>
            <a:r>
              <a:rPr lang="en-CA" dirty="0" smtClean="0"/>
              <a:t>Methods</a:t>
            </a:r>
            <a:endParaRPr lang="en-CA" dirty="0"/>
          </a:p>
        </p:txBody>
      </p:sp>
      <p:pic>
        <p:nvPicPr>
          <p:cNvPr id="2050" name="Picture 2" descr="ATUPstudy_Dec16(CSSS_Laval)"/>
          <p:cNvPicPr>
            <a:picLocks noChangeAspect="1" noChangeArrowheads="1"/>
          </p:cNvPicPr>
          <p:nvPr/>
        </p:nvPicPr>
        <p:blipFill>
          <a:blip r:embed="rId2" cstate="print"/>
          <a:srcRect l="27405" t="9192" r="26109" b="8389"/>
          <a:stretch>
            <a:fillRect/>
          </a:stretch>
        </p:blipFill>
        <p:spPr bwMode="auto">
          <a:xfrm>
            <a:off x="3929058" y="216298"/>
            <a:ext cx="4634353" cy="635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CA" dirty="0" smtClean="0"/>
              <a:t>User:</a:t>
            </a:r>
          </a:p>
          <a:p>
            <a:r>
              <a:rPr lang="en-CA" dirty="0" smtClean="0"/>
              <a:t>&gt;65</a:t>
            </a:r>
          </a:p>
          <a:p>
            <a:r>
              <a:rPr lang="en-CA" dirty="0" smtClean="0"/>
              <a:t>Physical disability</a:t>
            </a:r>
          </a:p>
          <a:p>
            <a:r>
              <a:rPr lang="en-CA" dirty="0" smtClean="0"/>
              <a:t>No cognitive impairment/ French or English speaking</a:t>
            </a:r>
          </a:p>
          <a:p>
            <a:pPr>
              <a:buNone/>
            </a:pPr>
            <a:r>
              <a:rPr lang="en-CA" dirty="0" smtClean="0"/>
              <a:t>Caregiver:</a:t>
            </a:r>
          </a:p>
          <a:p>
            <a:r>
              <a:rPr lang="en-CA" dirty="0" smtClean="0"/>
              <a:t>&gt;age of consent</a:t>
            </a:r>
          </a:p>
          <a:p>
            <a:r>
              <a:rPr lang="en-CA" dirty="0" smtClean="0"/>
              <a:t>More than two hours of care per week</a:t>
            </a:r>
          </a:p>
          <a:p>
            <a:r>
              <a:rPr lang="en-CA" dirty="0" smtClean="0"/>
              <a:t>English or French speaking/ no cognitive impairment</a:t>
            </a:r>
            <a:endParaRPr lang="en-CA" dirty="0"/>
          </a:p>
        </p:txBody>
      </p:sp>
      <p:sp>
        <p:nvSpPr>
          <p:cNvPr id="3" name="Title 2"/>
          <p:cNvSpPr>
            <a:spLocks noGrp="1"/>
          </p:cNvSpPr>
          <p:nvPr>
            <p:ph type="title"/>
          </p:nvPr>
        </p:nvSpPr>
        <p:spPr/>
        <p:txBody>
          <a:bodyPr/>
          <a:lstStyle/>
          <a:p>
            <a:r>
              <a:rPr lang="en-CA" dirty="0" smtClean="0"/>
              <a:t>Inclusion Exclusion Criteria</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CA" dirty="0" smtClean="0"/>
              <a:t>Primary User outcomes:</a:t>
            </a:r>
          </a:p>
          <a:p>
            <a:r>
              <a:rPr lang="en-CA" dirty="0"/>
              <a:t>Measures </a:t>
            </a:r>
            <a:r>
              <a:rPr lang="en-CA" dirty="0" smtClean="0"/>
              <a:t>accomplishment </a:t>
            </a:r>
            <a:r>
              <a:rPr lang="en-CA" dirty="0"/>
              <a:t>and satisfaction with selected activity from the Assessment of Life Habits (LIFE-H) (</a:t>
            </a:r>
            <a:r>
              <a:rPr lang="en-CA" dirty="0" err="1"/>
              <a:t>Noreau</a:t>
            </a:r>
            <a:r>
              <a:rPr lang="en-CA" dirty="0"/>
              <a:t>, et al., 2004) </a:t>
            </a:r>
            <a:endParaRPr lang="en-CA" dirty="0" smtClean="0"/>
          </a:p>
          <a:p>
            <a:pPr marL="0" indent="0">
              <a:buNone/>
            </a:pPr>
            <a:r>
              <a:rPr lang="en-CA" dirty="0" smtClean="0"/>
              <a:t>Secondary User outcome measure</a:t>
            </a:r>
          </a:p>
          <a:p>
            <a:r>
              <a:rPr lang="en-CA" dirty="0" smtClean="0"/>
              <a:t>Individually </a:t>
            </a:r>
            <a:r>
              <a:rPr lang="en-CA" dirty="0"/>
              <a:t>Prioritised Problem Assessment (IPPA) (</a:t>
            </a:r>
            <a:r>
              <a:rPr lang="en-CA" dirty="0" err="1"/>
              <a:t>Wessels</a:t>
            </a:r>
            <a:r>
              <a:rPr lang="en-CA" dirty="0"/>
              <a:t> et al., 2000)</a:t>
            </a:r>
          </a:p>
          <a:p>
            <a:pPr marL="0" indent="0">
              <a:buNone/>
            </a:pPr>
            <a:endParaRPr lang="en-CA" dirty="0"/>
          </a:p>
        </p:txBody>
      </p:sp>
      <p:sp>
        <p:nvSpPr>
          <p:cNvPr id="3" name="Title 2"/>
          <p:cNvSpPr>
            <a:spLocks noGrp="1"/>
          </p:cNvSpPr>
          <p:nvPr>
            <p:ph type="title"/>
          </p:nvPr>
        </p:nvSpPr>
        <p:spPr/>
        <p:txBody>
          <a:bodyPr/>
          <a:lstStyle/>
          <a:p>
            <a:r>
              <a:rPr lang="en-CA" dirty="0" smtClean="0"/>
              <a:t>User Outcome Measures</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Caregiver Outcome Measures</a:t>
            </a:r>
            <a:endParaRPr lang="en-CA" dirty="0"/>
          </a:p>
        </p:txBody>
      </p:sp>
      <p:sp>
        <p:nvSpPr>
          <p:cNvPr id="2" name="Content Placeholder 1"/>
          <p:cNvSpPr>
            <a:spLocks noGrp="1"/>
          </p:cNvSpPr>
          <p:nvPr>
            <p:ph idx="1"/>
          </p:nvPr>
        </p:nvSpPr>
        <p:spPr/>
        <p:txBody>
          <a:bodyPr>
            <a:normAutofit lnSpcReduction="10000"/>
          </a:bodyPr>
          <a:lstStyle/>
          <a:p>
            <a:r>
              <a:rPr lang="en-CA" sz="2800" dirty="0" smtClean="0"/>
              <a:t>Caregiver Assistive Technology Outcome Measure (CATOM) </a:t>
            </a:r>
            <a:r>
              <a:rPr lang="en-CA" dirty="0" smtClean="0"/>
              <a:t>(</a:t>
            </a:r>
            <a:r>
              <a:rPr lang="en-CA" dirty="0" err="1" smtClean="0"/>
              <a:t>Depa</a:t>
            </a:r>
            <a:r>
              <a:rPr lang="en-CA" dirty="0" smtClean="0"/>
              <a:t>, Demers, et al., 2009). </a:t>
            </a:r>
          </a:p>
          <a:p>
            <a:pPr lvl="1"/>
            <a:r>
              <a:rPr lang="en-CA" dirty="0" smtClean="0"/>
              <a:t>Part 1: documents all of the activities that caregivers assist with</a:t>
            </a:r>
          </a:p>
          <a:p>
            <a:pPr lvl="1"/>
            <a:r>
              <a:rPr lang="en-CA" dirty="0" smtClean="0"/>
              <a:t>Part 2: records physical and emotional burden associated with the dyad selected activity (items include frequency of help provided, physical strain, perceived lack of free time, anxiety)</a:t>
            </a:r>
          </a:p>
          <a:p>
            <a:pPr lvl="1"/>
            <a:r>
              <a:rPr lang="en-CA" dirty="0" smtClean="0"/>
              <a:t>Part 3: records overall burden</a:t>
            </a:r>
            <a:br>
              <a:rPr lang="en-CA" dirty="0" smtClean="0"/>
            </a:br>
            <a:endParaRPr lang="en-CA" dirty="0" smtClean="0"/>
          </a:p>
          <a:p>
            <a:endParaRPr lang="en-CA" dirty="0"/>
          </a:p>
        </p:txBody>
      </p:sp>
    </p:spTree>
    <p:extLst>
      <p:ext uri="{BB962C8B-B14F-4D97-AF65-F5344CB8AC3E}">
        <p14:creationId xmlns="" xmlns:p14="http://schemas.microsoft.com/office/powerpoint/2010/main" val="1630114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dirty="0" smtClean="0"/>
              <a:t>Independent Variables/Covariates</a:t>
            </a:r>
            <a:endParaRPr lang="en-CA" dirty="0"/>
          </a:p>
        </p:txBody>
      </p:sp>
      <p:sp>
        <p:nvSpPr>
          <p:cNvPr id="2" name="Content Placeholder 1"/>
          <p:cNvSpPr>
            <a:spLocks noGrp="1"/>
          </p:cNvSpPr>
          <p:nvPr>
            <p:ph idx="1"/>
          </p:nvPr>
        </p:nvSpPr>
        <p:spPr/>
        <p:txBody>
          <a:bodyPr>
            <a:normAutofit/>
          </a:bodyPr>
          <a:lstStyle/>
          <a:p>
            <a:r>
              <a:rPr lang="en-CA" sz="2800" dirty="0" smtClean="0"/>
              <a:t>Demographic and diagnostic data</a:t>
            </a:r>
          </a:p>
          <a:p>
            <a:r>
              <a:rPr lang="en-CA" sz="2800" dirty="0" smtClean="0"/>
              <a:t>Health (EQ-5D) </a:t>
            </a:r>
            <a:r>
              <a:rPr lang="en-CA" sz="2400" dirty="0" smtClean="0"/>
              <a:t>(</a:t>
            </a:r>
            <a:r>
              <a:rPr lang="en-CA" sz="2400" dirty="0" err="1" smtClean="0"/>
              <a:t>EuroQol</a:t>
            </a:r>
            <a:r>
              <a:rPr lang="en-CA" sz="2400" dirty="0" smtClean="0"/>
              <a:t> Group, 1990)</a:t>
            </a:r>
          </a:p>
          <a:p>
            <a:r>
              <a:rPr lang="en-CA" sz="2800" dirty="0" smtClean="0"/>
              <a:t>Functional Capacity (Functional Autonomy Measurement System) (SMAF) (Desrosiers, et al, 1995)</a:t>
            </a:r>
          </a:p>
          <a:p>
            <a:r>
              <a:rPr lang="en-CA" sz="2800" dirty="0" smtClean="0"/>
              <a:t>Cognitive (MMSE)  (</a:t>
            </a:r>
            <a:r>
              <a:rPr lang="en-CA" sz="2800" dirty="0" err="1" smtClean="0"/>
              <a:t>Folstein</a:t>
            </a:r>
            <a:r>
              <a:rPr lang="en-CA" sz="2800" dirty="0" smtClean="0"/>
              <a:t> et al., 1975)</a:t>
            </a:r>
          </a:p>
          <a:p>
            <a:r>
              <a:rPr lang="en-CA" sz="2800" dirty="0" smtClean="0"/>
              <a:t>Attitudes Towards Assistive Devices Scale (</a:t>
            </a:r>
            <a:r>
              <a:rPr lang="en-CA" sz="2800" dirty="0" err="1" smtClean="0"/>
              <a:t>Roelands</a:t>
            </a:r>
            <a:r>
              <a:rPr lang="en-CA" sz="2800" dirty="0" smtClean="0"/>
              <a:t> et al., 2002)</a:t>
            </a:r>
          </a:p>
          <a:p>
            <a:pPr>
              <a:buNone/>
            </a:pPr>
            <a:endParaRPr lang="en-CA" sz="2400" dirty="0"/>
          </a:p>
        </p:txBody>
      </p:sp>
    </p:spTree>
    <p:extLst>
      <p:ext uri="{BB962C8B-B14F-4D97-AF65-F5344CB8AC3E}">
        <p14:creationId xmlns="" xmlns:p14="http://schemas.microsoft.com/office/powerpoint/2010/main" val="660444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Analysis</a:t>
            </a:r>
            <a:endParaRPr lang="en-CA" dirty="0"/>
          </a:p>
        </p:txBody>
      </p:sp>
      <p:sp>
        <p:nvSpPr>
          <p:cNvPr id="2" name="Content Placeholder 1"/>
          <p:cNvSpPr>
            <a:spLocks noGrp="1"/>
          </p:cNvSpPr>
          <p:nvPr>
            <p:ph idx="1"/>
          </p:nvPr>
        </p:nvSpPr>
        <p:spPr/>
        <p:txBody>
          <a:bodyPr>
            <a:normAutofit/>
          </a:bodyPr>
          <a:lstStyle/>
          <a:p>
            <a:pPr marL="45720" indent="0">
              <a:buNone/>
            </a:pPr>
            <a:r>
              <a:rPr lang="en-CA" sz="2800" dirty="0" smtClean="0"/>
              <a:t>Quantitative:</a:t>
            </a:r>
          </a:p>
          <a:p>
            <a:pPr lvl="1"/>
            <a:r>
              <a:rPr lang="en-CA" sz="2800" dirty="0" smtClean="0"/>
              <a:t>Descriptive Statistics</a:t>
            </a:r>
          </a:p>
          <a:p>
            <a:pPr lvl="1"/>
            <a:r>
              <a:rPr lang="en-CA" dirty="0" smtClean="0"/>
              <a:t>Independent</a:t>
            </a:r>
            <a:r>
              <a:rPr lang="en-CA" sz="2800" dirty="0" smtClean="0"/>
              <a:t> sample T-test</a:t>
            </a:r>
            <a:endParaRPr lang="en-CA" sz="2800" dirty="0"/>
          </a:p>
          <a:p>
            <a:pPr lvl="1"/>
            <a:r>
              <a:rPr lang="en-CA" dirty="0" smtClean="0"/>
              <a:t>RM-ANOVA</a:t>
            </a:r>
          </a:p>
          <a:p>
            <a:pPr lvl="1"/>
            <a:r>
              <a:rPr lang="en-CA" sz="2800" dirty="0" smtClean="0"/>
              <a:t>Paired samples T-test</a:t>
            </a:r>
          </a:p>
        </p:txBody>
      </p:sp>
    </p:spTree>
    <p:extLst>
      <p:ext uri="{BB962C8B-B14F-4D97-AF65-F5344CB8AC3E}">
        <p14:creationId xmlns="" xmlns:p14="http://schemas.microsoft.com/office/powerpoint/2010/main" val="242896105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Results</a:t>
            </a:r>
            <a:endParaRPr lang="en-CA" dirty="0"/>
          </a:p>
        </p:txBody>
      </p:sp>
      <p:sp>
        <p:nvSpPr>
          <p:cNvPr id="5" name="Text Placeholder 4"/>
          <p:cNvSpPr>
            <a:spLocks noGrp="1"/>
          </p:cNvSpPr>
          <p:nvPr>
            <p:ph type="body" idx="1"/>
          </p:nvPr>
        </p:nvSpPr>
        <p:spPr/>
        <p:txBody>
          <a:bodyPr/>
          <a:lstStyle/>
          <a:p>
            <a:r>
              <a:rPr lang="en-CA" dirty="0" smtClean="0"/>
              <a:t> </a:t>
            </a:r>
            <a:endParaRPr lang="en-CA" dirty="0"/>
          </a:p>
        </p:txBody>
      </p:sp>
    </p:spTree>
    <p:extLst>
      <p:ext uri="{BB962C8B-B14F-4D97-AF65-F5344CB8AC3E}">
        <p14:creationId xmlns="" xmlns:p14="http://schemas.microsoft.com/office/powerpoint/2010/main" val="3070132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332656"/>
            <a:ext cx="5781645" cy="64533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372200" y="548680"/>
            <a:ext cx="2520280" cy="1077218"/>
          </a:xfrm>
          <a:prstGeom prst="rect">
            <a:avLst/>
          </a:prstGeom>
          <a:noFill/>
        </p:spPr>
        <p:txBody>
          <a:bodyPr wrap="square" rtlCol="0">
            <a:spAutoFit/>
          </a:bodyPr>
          <a:lstStyle/>
          <a:p>
            <a:r>
              <a:rPr lang="en-CA" sz="3200" b="1" dirty="0" smtClean="0"/>
              <a:t>Consort Diagram</a:t>
            </a:r>
            <a:endParaRPr lang="en-CA" sz="3200" b="1" dirty="0"/>
          </a:p>
        </p:txBody>
      </p:sp>
    </p:spTree>
    <p:extLst>
      <p:ext uri="{BB962C8B-B14F-4D97-AF65-F5344CB8AC3E}">
        <p14:creationId xmlns="" xmlns:p14="http://schemas.microsoft.com/office/powerpoint/2010/main" val="1044111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3775091619"/>
              </p:ext>
            </p:extLst>
          </p:nvPr>
        </p:nvGraphicFramePr>
        <p:xfrm>
          <a:off x="179512" y="246466"/>
          <a:ext cx="8712967" cy="6309360"/>
        </p:xfrm>
        <a:graphic>
          <a:graphicData uri="http://schemas.openxmlformats.org/drawingml/2006/table">
            <a:tbl>
              <a:tblPr firstRow="1" firstCol="1" bandRow="1">
                <a:tableStyleId>{5C22544A-7EE6-4342-B048-85BDC9FD1C3A}</a:tableStyleId>
              </a:tblPr>
              <a:tblGrid>
                <a:gridCol w="4936227"/>
                <a:gridCol w="1967293"/>
                <a:gridCol w="1809447"/>
              </a:tblGrid>
              <a:tr h="394589">
                <a:tc>
                  <a:txBody>
                    <a:bodyPr/>
                    <a:lstStyle/>
                    <a:p>
                      <a:pPr>
                        <a:lnSpc>
                          <a:spcPct val="115000"/>
                        </a:lnSpc>
                        <a:spcAft>
                          <a:spcPts val="0"/>
                        </a:spcAft>
                      </a:pPr>
                      <a:r>
                        <a:rPr lang="en-US" sz="2400" dirty="0">
                          <a:effectLst/>
                        </a:rPr>
                        <a:t> </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Delayed</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Immediate</a:t>
                      </a:r>
                      <a:endParaRPr lang="en-CA" sz="2400">
                        <a:effectLst/>
                        <a:latin typeface="Calibri"/>
                        <a:ea typeface="Calibri"/>
                        <a:cs typeface="Times New Roman"/>
                      </a:endParaRPr>
                    </a:p>
                  </a:txBody>
                  <a:tcPr marL="68580" marR="68580" marT="0" marB="0"/>
                </a:tc>
              </a:tr>
              <a:tr h="789178">
                <a:tc>
                  <a:txBody>
                    <a:bodyPr/>
                    <a:lstStyle/>
                    <a:p>
                      <a:pPr marR="38100">
                        <a:lnSpc>
                          <a:spcPct val="115000"/>
                        </a:lnSpc>
                        <a:spcAft>
                          <a:spcPts val="0"/>
                        </a:spcAft>
                      </a:pPr>
                      <a:r>
                        <a:rPr lang="en-US" sz="2400" dirty="0">
                          <a:effectLst/>
                        </a:rPr>
                        <a:t>Assistance user background characteristics (range)</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M</a:t>
                      </a:r>
                      <a:r>
                        <a:rPr lang="en-US" sz="2400" dirty="0" smtClean="0">
                          <a:effectLst/>
                        </a:rPr>
                        <a:t>ean or  %</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Mean or %</a:t>
                      </a:r>
                      <a:endParaRPr lang="en-CA" sz="2400" dirty="0">
                        <a:effectLst/>
                        <a:latin typeface="Calibri"/>
                        <a:ea typeface="Calibri"/>
                        <a:cs typeface="Times New Roman"/>
                      </a:endParaRPr>
                    </a:p>
                  </a:txBody>
                  <a:tcPr marL="68580" marR="68580" marT="0" marB="0"/>
                </a:tc>
              </a:tr>
              <a:tr h="394589">
                <a:tc>
                  <a:txBody>
                    <a:bodyPr/>
                    <a:lstStyle/>
                    <a:p>
                      <a:pPr marL="457200" marR="38100">
                        <a:lnSpc>
                          <a:spcPct val="115000"/>
                        </a:lnSpc>
                        <a:spcAft>
                          <a:spcPts val="0"/>
                        </a:spcAft>
                      </a:pPr>
                      <a:r>
                        <a:rPr lang="en-US" sz="2400" dirty="0">
                          <a:effectLst/>
                        </a:rPr>
                        <a:t>Age</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83</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82</a:t>
                      </a:r>
                      <a:endParaRPr lang="en-CA" sz="2400" dirty="0">
                        <a:effectLst/>
                        <a:latin typeface="Calibri"/>
                        <a:ea typeface="Calibri"/>
                        <a:cs typeface="Times New Roman"/>
                      </a:endParaRPr>
                    </a:p>
                  </a:txBody>
                  <a:tcPr marL="68580" marR="68580" marT="0" marB="0"/>
                </a:tc>
              </a:tr>
              <a:tr h="394589">
                <a:tc>
                  <a:txBody>
                    <a:bodyPr/>
                    <a:lstStyle/>
                    <a:p>
                      <a:pPr marL="457200">
                        <a:lnSpc>
                          <a:spcPct val="115000"/>
                        </a:lnSpc>
                        <a:spcAft>
                          <a:spcPts val="0"/>
                        </a:spcAft>
                      </a:pPr>
                      <a:r>
                        <a:rPr lang="en-US" sz="2400" dirty="0">
                          <a:effectLst/>
                        </a:rPr>
                        <a:t>Sex (female)</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58</a:t>
                      </a:r>
                      <a:r>
                        <a:rPr lang="en-US" sz="2400" dirty="0">
                          <a:effectLst/>
                        </a:rPr>
                        <a:t>%</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48</a:t>
                      </a:r>
                      <a:r>
                        <a:rPr lang="en-US" sz="2400" dirty="0">
                          <a:effectLst/>
                        </a:rPr>
                        <a:t>%</a:t>
                      </a:r>
                      <a:endParaRPr lang="en-CA" sz="2400" dirty="0">
                        <a:effectLst/>
                        <a:latin typeface="Calibri"/>
                        <a:ea typeface="Calibri"/>
                        <a:cs typeface="Times New Roman"/>
                      </a:endParaRPr>
                    </a:p>
                  </a:txBody>
                  <a:tcPr marL="68580" marR="68580" marT="0" marB="0"/>
                </a:tc>
              </a:tr>
              <a:tr h="394589">
                <a:tc>
                  <a:txBody>
                    <a:bodyPr/>
                    <a:lstStyle/>
                    <a:p>
                      <a:pPr marL="457200" marR="38100">
                        <a:lnSpc>
                          <a:spcPct val="115000"/>
                        </a:lnSpc>
                        <a:spcAft>
                          <a:spcPts val="0"/>
                        </a:spcAft>
                      </a:pPr>
                      <a:r>
                        <a:rPr lang="en-US" sz="2400" dirty="0">
                          <a:effectLst/>
                        </a:rPr>
                        <a:t>Level of education </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11</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10</a:t>
                      </a:r>
                      <a:endParaRPr lang="en-CA" sz="2400" dirty="0">
                        <a:effectLst/>
                        <a:latin typeface="Calibri"/>
                        <a:ea typeface="Calibri"/>
                        <a:cs typeface="Times New Roman"/>
                      </a:endParaRPr>
                    </a:p>
                  </a:txBody>
                  <a:tcPr marL="68580" marR="68580" marT="0" marB="0"/>
                </a:tc>
              </a:tr>
              <a:tr h="394589">
                <a:tc>
                  <a:txBody>
                    <a:bodyPr/>
                    <a:lstStyle/>
                    <a:p>
                      <a:pPr marL="457200" marR="38100">
                        <a:lnSpc>
                          <a:spcPct val="115000"/>
                        </a:lnSpc>
                        <a:spcAft>
                          <a:spcPts val="0"/>
                        </a:spcAft>
                      </a:pPr>
                      <a:r>
                        <a:rPr lang="en-US" sz="2400" dirty="0">
                          <a:effectLst/>
                        </a:rPr>
                        <a:t>MMSE (0-30)</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27</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26</a:t>
                      </a:r>
                      <a:endParaRPr lang="en-CA" sz="2400" dirty="0">
                        <a:effectLst/>
                        <a:latin typeface="Calibri"/>
                        <a:ea typeface="Calibri"/>
                        <a:cs typeface="Times New Roman"/>
                      </a:endParaRPr>
                    </a:p>
                  </a:txBody>
                  <a:tcPr marL="68580" marR="68580" marT="0" marB="0"/>
                </a:tc>
              </a:tr>
              <a:tr h="394589">
                <a:tc>
                  <a:txBody>
                    <a:bodyPr/>
                    <a:lstStyle/>
                    <a:p>
                      <a:pPr marL="457200">
                        <a:lnSpc>
                          <a:spcPct val="115000"/>
                        </a:lnSpc>
                        <a:spcAft>
                          <a:spcPts val="0"/>
                        </a:spcAft>
                      </a:pPr>
                      <a:r>
                        <a:rPr lang="en-US" sz="2400" dirty="0">
                          <a:effectLst/>
                        </a:rPr>
                        <a:t>Function (-87-0)</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a:t>
                      </a:r>
                      <a:r>
                        <a:rPr lang="en-US" sz="2400" dirty="0" smtClean="0">
                          <a:effectLst/>
                        </a:rPr>
                        <a:t>25</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a:t>
                      </a:r>
                      <a:r>
                        <a:rPr lang="en-US" sz="2400" dirty="0" smtClean="0">
                          <a:effectLst/>
                        </a:rPr>
                        <a:t>23</a:t>
                      </a:r>
                      <a:endParaRPr lang="en-CA" sz="2400" dirty="0">
                        <a:effectLst/>
                        <a:latin typeface="Calibri"/>
                        <a:ea typeface="Calibri"/>
                        <a:cs typeface="Times New Roman"/>
                      </a:endParaRPr>
                    </a:p>
                  </a:txBody>
                  <a:tcPr marL="68580" marR="68580" marT="0" marB="0"/>
                </a:tc>
              </a:tr>
              <a:tr h="394589">
                <a:tc>
                  <a:txBody>
                    <a:bodyPr/>
                    <a:lstStyle/>
                    <a:p>
                      <a:pPr marL="457200" marR="38100">
                        <a:lnSpc>
                          <a:spcPct val="115000"/>
                        </a:lnSpc>
                        <a:spcAft>
                          <a:spcPts val="0"/>
                        </a:spcAft>
                      </a:pPr>
                      <a:r>
                        <a:rPr lang="en-US" sz="2400" dirty="0">
                          <a:effectLst/>
                        </a:rPr>
                        <a:t>Perceived Health (0-100)</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52</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56</a:t>
                      </a:r>
                      <a:endParaRPr lang="en-CA" sz="2400" dirty="0">
                        <a:effectLst/>
                        <a:latin typeface="Calibri"/>
                        <a:ea typeface="Calibri"/>
                        <a:cs typeface="Times New Roman"/>
                      </a:endParaRPr>
                    </a:p>
                  </a:txBody>
                  <a:tcPr marL="68580" marR="68580" marT="0" marB="0"/>
                </a:tc>
              </a:tr>
              <a:tr h="789178">
                <a:tc>
                  <a:txBody>
                    <a:bodyPr/>
                    <a:lstStyle/>
                    <a:p>
                      <a:pPr marL="457200">
                        <a:lnSpc>
                          <a:spcPct val="115000"/>
                        </a:lnSpc>
                        <a:spcAft>
                          <a:spcPts val="0"/>
                        </a:spcAft>
                      </a:pPr>
                      <a:r>
                        <a:rPr lang="en-US" sz="2400">
                          <a:effectLst/>
                        </a:rPr>
                        <a:t>Attitudes towards Assistive Devices (12-60)</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41</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41</a:t>
                      </a:r>
                      <a:endParaRPr lang="en-CA" sz="2400" dirty="0">
                        <a:effectLst/>
                        <a:latin typeface="Calibri"/>
                        <a:ea typeface="Calibri"/>
                        <a:cs typeface="Times New Roman"/>
                      </a:endParaRPr>
                    </a:p>
                  </a:txBody>
                  <a:tcPr marL="68580" marR="68580" marT="0" marB="0"/>
                </a:tc>
              </a:tr>
              <a:tr h="394589">
                <a:tc>
                  <a:txBody>
                    <a:bodyPr/>
                    <a:lstStyle/>
                    <a:p>
                      <a:pPr marR="38100">
                        <a:lnSpc>
                          <a:spcPct val="115000"/>
                        </a:lnSpc>
                        <a:spcAft>
                          <a:spcPts val="0"/>
                        </a:spcAft>
                      </a:pPr>
                      <a:r>
                        <a:rPr lang="en-US" sz="2400">
                          <a:effectLst/>
                        </a:rPr>
                        <a:t>Assistance user outcomes</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 </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 </a:t>
                      </a:r>
                      <a:endParaRPr lang="en-CA" sz="2400" dirty="0">
                        <a:effectLst/>
                        <a:latin typeface="Calibri"/>
                        <a:ea typeface="Calibri"/>
                        <a:cs typeface="Times New Roman"/>
                      </a:endParaRPr>
                    </a:p>
                  </a:txBody>
                  <a:tcPr marL="68580" marR="68580" marT="0" marB="0"/>
                </a:tc>
              </a:tr>
              <a:tr h="394589">
                <a:tc>
                  <a:txBody>
                    <a:bodyPr/>
                    <a:lstStyle/>
                    <a:p>
                      <a:pPr marL="457200">
                        <a:lnSpc>
                          <a:spcPct val="115000"/>
                        </a:lnSpc>
                        <a:spcAft>
                          <a:spcPts val="0"/>
                        </a:spcAft>
                      </a:pPr>
                      <a:r>
                        <a:rPr lang="en-US" sz="2400">
                          <a:effectLst/>
                        </a:rPr>
                        <a:t>Difficulty (1-5)</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3.6</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3.5</a:t>
                      </a:r>
                      <a:endParaRPr lang="en-CA" sz="2400" dirty="0">
                        <a:effectLst/>
                        <a:latin typeface="Calibri"/>
                        <a:ea typeface="Calibri"/>
                        <a:cs typeface="Times New Roman"/>
                      </a:endParaRPr>
                    </a:p>
                  </a:txBody>
                  <a:tcPr marL="68580" marR="68580" marT="0" marB="0"/>
                </a:tc>
              </a:tr>
              <a:tr h="394589">
                <a:tc>
                  <a:txBody>
                    <a:bodyPr/>
                    <a:lstStyle/>
                    <a:p>
                      <a:pPr marL="457200" marR="38100">
                        <a:lnSpc>
                          <a:spcPct val="115000"/>
                        </a:lnSpc>
                        <a:spcAft>
                          <a:spcPts val="0"/>
                        </a:spcAft>
                      </a:pPr>
                      <a:r>
                        <a:rPr lang="en-US" sz="2400">
                          <a:effectLst/>
                        </a:rPr>
                        <a:t>Satisfaction (1-5)</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2.7</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2.4</a:t>
                      </a:r>
                      <a:endParaRPr lang="en-CA" sz="2400" dirty="0">
                        <a:effectLst/>
                        <a:latin typeface="Calibri"/>
                        <a:ea typeface="Calibri"/>
                        <a:cs typeface="Times New Roman"/>
                      </a:endParaRPr>
                    </a:p>
                  </a:txBody>
                  <a:tcPr marL="68580" marR="68580" marT="0" marB="0"/>
                </a:tc>
              </a:tr>
              <a:tr h="394589">
                <a:tc>
                  <a:txBody>
                    <a:bodyPr/>
                    <a:lstStyle/>
                    <a:p>
                      <a:pPr marL="457200">
                        <a:lnSpc>
                          <a:spcPct val="115000"/>
                        </a:lnSpc>
                        <a:spcAft>
                          <a:spcPts val="0"/>
                        </a:spcAft>
                      </a:pPr>
                      <a:r>
                        <a:rPr lang="en-US" sz="2400" dirty="0">
                          <a:effectLst/>
                        </a:rPr>
                        <a:t>Accomplishment (0-9)</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3.6</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4.3</a:t>
                      </a:r>
                      <a:endParaRPr lang="en-CA"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258818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915439056"/>
              </p:ext>
            </p:extLst>
          </p:nvPr>
        </p:nvGraphicFramePr>
        <p:xfrm>
          <a:off x="683568" y="445824"/>
          <a:ext cx="8173416" cy="6033824"/>
        </p:xfrm>
        <a:graphic>
          <a:graphicData uri="http://schemas.openxmlformats.org/drawingml/2006/table">
            <a:tbl>
              <a:tblPr firstRow="1" firstCol="1" bandRow="1">
                <a:tableStyleId>{5C22544A-7EE6-4342-B048-85BDC9FD1C3A}</a:tableStyleId>
              </a:tblPr>
              <a:tblGrid>
                <a:gridCol w="4680503"/>
                <a:gridCol w="1816315"/>
                <a:gridCol w="1676598"/>
              </a:tblGrid>
              <a:tr h="462896">
                <a:tc>
                  <a:txBody>
                    <a:bodyPr/>
                    <a:lstStyle/>
                    <a:p>
                      <a:pPr marR="38100">
                        <a:lnSpc>
                          <a:spcPct val="115000"/>
                        </a:lnSpc>
                        <a:spcAft>
                          <a:spcPts val="0"/>
                        </a:spcAft>
                      </a:pPr>
                      <a:r>
                        <a:rPr lang="en-US" sz="2400" dirty="0">
                          <a:effectLst/>
                        </a:rPr>
                        <a:t>Caregiver </a:t>
                      </a:r>
                      <a:r>
                        <a:rPr lang="en-US" sz="2400" dirty="0" smtClean="0">
                          <a:effectLst/>
                        </a:rPr>
                        <a:t>Characteristics </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b="0" dirty="0">
                          <a:effectLst/>
                        </a:rPr>
                        <a:t>M</a:t>
                      </a:r>
                      <a:r>
                        <a:rPr lang="en-US" sz="2400" b="0" dirty="0" smtClean="0">
                          <a:effectLst/>
                        </a:rPr>
                        <a:t>ean </a:t>
                      </a:r>
                      <a:r>
                        <a:rPr lang="en-US" sz="2400" b="0" baseline="0" dirty="0" smtClean="0">
                          <a:effectLst/>
                        </a:rPr>
                        <a:t> or</a:t>
                      </a:r>
                      <a:r>
                        <a:rPr lang="en-US" sz="2400" b="0" dirty="0" smtClean="0">
                          <a:effectLst/>
                        </a:rPr>
                        <a:t> </a:t>
                      </a:r>
                      <a:r>
                        <a:rPr lang="en-US" sz="2400" b="0" dirty="0">
                          <a:effectLst/>
                        </a:rPr>
                        <a:t>(%)</a:t>
                      </a:r>
                      <a:endParaRPr lang="en-CA" sz="2400" b="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b="0" dirty="0">
                          <a:effectLst/>
                        </a:rPr>
                        <a:t>M</a:t>
                      </a:r>
                      <a:r>
                        <a:rPr lang="en-US" sz="2400" b="0" dirty="0" smtClean="0">
                          <a:effectLst/>
                        </a:rPr>
                        <a:t>ean or</a:t>
                      </a:r>
                      <a:r>
                        <a:rPr lang="en-US" sz="2400" b="0" baseline="0" dirty="0" smtClean="0">
                          <a:effectLst/>
                        </a:rPr>
                        <a:t> </a:t>
                      </a:r>
                      <a:r>
                        <a:rPr lang="en-US" sz="2400" b="0" dirty="0" smtClean="0">
                          <a:effectLst/>
                        </a:rPr>
                        <a:t>(%)</a:t>
                      </a:r>
                      <a:endParaRPr lang="en-CA" sz="2400" b="0" dirty="0">
                        <a:effectLst/>
                        <a:latin typeface="Calibri"/>
                        <a:ea typeface="Calibri"/>
                        <a:cs typeface="Times New Roman"/>
                      </a:endParaRPr>
                    </a:p>
                  </a:txBody>
                  <a:tcPr marL="68580" marR="68580" marT="0" marB="0"/>
                </a:tc>
              </a:tr>
              <a:tr h="405045">
                <a:tc>
                  <a:txBody>
                    <a:bodyPr/>
                    <a:lstStyle/>
                    <a:p>
                      <a:pPr marL="457200">
                        <a:lnSpc>
                          <a:spcPct val="115000"/>
                        </a:lnSpc>
                        <a:spcAft>
                          <a:spcPts val="0"/>
                        </a:spcAft>
                      </a:pPr>
                      <a:r>
                        <a:rPr lang="en-US" sz="2400">
                          <a:effectLst/>
                        </a:rPr>
                        <a:t>Age</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74</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68</a:t>
                      </a:r>
                      <a:endParaRPr lang="en-CA" sz="2400" dirty="0">
                        <a:effectLst/>
                        <a:latin typeface="Calibri"/>
                        <a:ea typeface="Calibri"/>
                        <a:cs typeface="Times New Roman"/>
                      </a:endParaRPr>
                    </a:p>
                  </a:txBody>
                  <a:tcPr marL="68580" marR="68580" marT="0" marB="0"/>
                </a:tc>
              </a:tr>
              <a:tr h="405045">
                <a:tc>
                  <a:txBody>
                    <a:bodyPr/>
                    <a:lstStyle/>
                    <a:p>
                      <a:pPr marL="457200" marR="38100">
                        <a:lnSpc>
                          <a:spcPct val="115000"/>
                        </a:lnSpc>
                        <a:spcAft>
                          <a:spcPts val="0"/>
                        </a:spcAft>
                      </a:pPr>
                      <a:r>
                        <a:rPr lang="en-US" sz="2400">
                          <a:effectLst/>
                        </a:rPr>
                        <a:t>Sex (female)</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58</a:t>
                      </a:r>
                      <a:r>
                        <a:rPr lang="en-US" sz="2400" dirty="0">
                          <a:effectLst/>
                        </a:rPr>
                        <a:t>%</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76</a:t>
                      </a:r>
                      <a:r>
                        <a:rPr lang="en-US" sz="2400" dirty="0">
                          <a:effectLst/>
                        </a:rPr>
                        <a:t>%</a:t>
                      </a:r>
                      <a:endParaRPr lang="en-CA" sz="2400" dirty="0">
                        <a:effectLst/>
                        <a:latin typeface="Calibri"/>
                        <a:ea typeface="Calibri"/>
                        <a:cs typeface="Times New Roman"/>
                      </a:endParaRPr>
                    </a:p>
                  </a:txBody>
                  <a:tcPr marL="68580" marR="68580" marT="0" marB="0"/>
                </a:tc>
              </a:tr>
              <a:tr h="1620179">
                <a:tc>
                  <a:txBody>
                    <a:bodyPr/>
                    <a:lstStyle/>
                    <a:p>
                      <a:pPr marL="457200" marR="38100">
                        <a:lnSpc>
                          <a:spcPct val="115000"/>
                        </a:lnSpc>
                        <a:spcAft>
                          <a:spcPts val="0"/>
                        </a:spcAft>
                      </a:pPr>
                      <a:r>
                        <a:rPr lang="en-US" sz="2400">
                          <a:effectLst/>
                        </a:rPr>
                        <a:t>Relationship</a:t>
                      </a:r>
                      <a:endParaRPr lang="en-CA" sz="2400">
                        <a:effectLst/>
                      </a:endParaRPr>
                    </a:p>
                    <a:p>
                      <a:pPr marL="876300" marR="38100">
                        <a:lnSpc>
                          <a:spcPct val="115000"/>
                        </a:lnSpc>
                        <a:spcAft>
                          <a:spcPts val="0"/>
                        </a:spcAft>
                      </a:pPr>
                      <a:r>
                        <a:rPr lang="en-US" sz="2400">
                          <a:effectLst/>
                        </a:rPr>
                        <a:t>Spouse</a:t>
                      </a:r>
                      <a:endParaRPr lang="en-CA" sz="2400">
                        <a:effectLst/>
                      </a:endParaRPr>
                    </a:p>
                    <a:p>
                      <a:pPr marL="876300" marR="38100">
                        <a:lnSpc>
                          <a:spcPct val="115000"/>
                        </a:lnSpc>
                        <a:spcAft>
                          <a:spcPts val="0"/>
                        </a:spcAft>
                      </a:pPr>
                      <a:r>
                        <a:rPr lang="en-US" sz="2400">
                          <a:effectLst/>
                        </a:rPr>
                        <a:t>Child </a:t>
                      </a:r>
                      <a:endParaRPr lang="en-CA" sz="2400">
                        <a:effectLst/>
                      </a:endParaRPr>
                    </a:p>
                    <a:p>
                      <a:pPr marL="876300" marR="38100">
                        <a:lnSpc>
                          <a:spcPct val="115000"/>
                        </a:lnSpc>
                        <a:spcAft>
                          <a:spcPts val="0"/>
                        </a:spcAft>
                      </a:pPr>
                      <a:r>
                        <a:rPr lang="en-US" sz="2400">
                          <a:effectLst/>
                        </a:rPr>
                        <a:t>Other</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 </a:t>
                      </a:r>
                      <a:endParaRPr lang="en-CA" sz="2400" dirty="0">
                        <a:effectLst/>
                      </a:endParaRPr>
                    </a:p>
                    <a:p>
                      <a:pPr>
                        <a:lnSpc>
                          <a:spcPct val="115000"/>
                        </a:lnSpc>
                        <a:spcAft>
                          <a:spcPts val="0"/>
                        </a:spcAft>
                      </a:pPr>
                      <a:r>
                        <a:rPr lang="en-US" sz="2400" dirty="0" smtClean="0">
                          <a:effectLst/>
                        </a:rPr>
                        <a:t>79%</a:t>
                      </a:r>
                      <a:endParaRPr lang="en-CA" sz="2400" dirty="0" smtClean="0">
                        <a:effectLst/>
                      </a:endParaRPr>
                    </a:p>
                    <a:p>
                      <a:pPr>
                        <a:lnSpc>
                          <a:spcPct val="115000"/>
                        </a:lnSpc>
                        <a:spcAft>
                          <a:spcPts val="0"/>
                        </a:spcAft>
                      </a:pPr>
                      <a:r>
                        <a:rPr lang="en-US" sz="2400" dirty="0" smtClean="0">
                          <a:effectLst/>
                        </a:rPr>
                        <a:t>16</a:t>
                      </a:r>
                      <a:r>
                        <a:rPr lang="en-US" sz="2400" dirty="0">
                          <a:effectLst/>
                        </a:rPr>
                        <a:t>%</a:t>
                      </a:r>
                      <a:endParaRPr lang="en-CA" sz="2400" dirty="0">
                        <a:effectLst/>
                      </a:endParaRPr>
                    </a:p>
                    <a:p>
                      <a:pPr>
                        <a:lnSpc>
                          <a:spcPct val="115000"/>
                        </a:lnSpc>
                        <a:spcAft>
                          <a:spcPts val="0"/>
                        </a:spcAft>
                      </a:pPr>
                      <a:r>
                        <a:rPr lang="en-US" sz="2400" dirty="0" smtClean="0">
                          <a:effectLst/>
                        </a:rPr>
                        <a:t>5</a:t>
                      </a:r>
                      <a:r>
                        <a:rPr lang="en-US" sz="2400" dirty="0">
                          <a:effectLst/>
                        </a:rPr>
                        <a:t>%</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a:effectLst/>
                        </a:rPr>
                        <a:t> </a:t>
                      </a:r>
                      <a:endParaRPr lang="en-CA" sz="2400" dirty="0">
                        <a:effectLst/>
                      </a:endParaRPr>
                    </a:p>
                    <a:p>
                      <a:pPr>
                        <a:lnSpc>
                          <a:spcPct val="115000"/>
                        </a:lnSpc>
                        <a:spcAft>
                          <a:spcPts val="0"/>
                        </a:spcAft>
                      </a:pPr>
                      <a:r>
                        <a:rPr lang="en-US" sz="2400" dirty="0" smtClean="0">
                          <a:effectLst/>
                        </a:rPr>
                        <a:t>56</a:t>
                      </a:r>
                      <a:r>
                        <a:rPr lang="en-US" sz="2400" dirty="0">
                          <a:effectLst/>
                        </a:rPr>
                        <a:t>%</a:t>
                      </a:r>
                      <a:endParaRPr lang="en-CA" sz="2400" dirty="0">
                        <a:effectLst/>
                      </a:endParaRPr>
                    </a:p>
                    <a:p>
                      <a:pPr>
                        <a:lnSpc>
                          <a:spcPct val="115000"/>
                        </a:lnSpc>
                        <a:spcAft>
                          <a:spcPts val="0"/>
                        </a:spcAft>
                      </a:pPr>
                      <a:r>
                        <a:rPr lang="en-US" sz="2400" dirty="0" smtClean="0">
                          <a:effectLst/>
                        </a:rPr>
                        <a:t>40</a:t>
                      </a:r>
                      <a:r>
                        <a:rPr lang="en-US" sz="2400" dirty="0">
                          <a:effectLst/>
                        </a:rPr>
                        <a:t>%</a:t>
                      </a:r>
                      <a:endParaRPr lang="en-CA" sz="2400" dirty="0">
                        <a:effectLst/>
                      </a:endParaRPr>
                    </a:p>
                    <a:p>
                      <a:pPr>
                        <a:lnSpc>
                          <a:spcPct val="115000"/>
                        </a:lnSpc>
                        <a:spcAft>
                          <a:spcPts val="0"/>
                        </a:spcAft>
                      </a:pPr>
                      <a:r>
                        <a:rPr lang="en-US" sz="2400" dirty="0" smtClean="0">
                          <a:effectLst/>
                        </a:rPr>
                        <a:t>4</a:t>
                      </a:r>
                      <a:r>
                        <a:rPr lang="en-US" sz="2400" dirty="0">
                          <a:effectLst/>
                        </a:rPr>
                        <a:t>%</a:t>
                      </a:r>
                      <a:endParaRPr lang="en-CA" sz="2400" dirty="0">
                        <a:effectLst/>
                        <a:latin typeface="Calibri"/>
                        <a:ea typeface="Calibri"/>
                        <a:cs typeface="Times New Roman"/>
                      </a:endParaRPr>
                    </a:p>
                  </a:txBody>
                  <a:tcPr marL="68580" marR="68580" marT="0" marB="0"/>
                </a:tc>
              </a:tr>
              <a:tr h="523440">
                <a:tc>
                  <a:txBody>
                    <a:bodyPr/>
                    <a:lstStyle/>
                    <a:p>
                      <a:pPr marL="457200" marR="38100">
                        <a:lnSpc>
                          <a:spcPct val="115000"/>
                        </a:lnSpc>
                        <a:spcAft>
                          <a:spcPts val="0"/>
                        </a:spcAft>
                      </a:pPr>
                      <a:r>
                        <a:rPr lang="en-US" sz="2400" dirty="0" smtClean="0">
                          <a:effectLst/>
                        </a:rPr>
                        <a:t>Cohabitation</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84</a:t>
                      </a:r>
                      <a:r>
                        <a:rPr lang="en-US" sz="2400" dirty="0">
                          <a:effectLst/>
                        </a:rPr>
                        <a:t>%</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76</a:t>
                      </a:r>
                      <a:r>
                        <a:rPr lang="en-US" sz="2400" dirty="0">
                          <a:effectLst/>
                        </a:rPr>
                        <a:t>%</a:t>
                      </a:r>
                      <a:endParaRPr lang="en-CA" sz="2400" dirty="0">
                        <a:effectLst/>
                        <a:latin typeface="Calibri"/>
                        <a:ea typeface="Calibri"/>
                        <a:cs typeface="Times New Roman"/>
                      </a:endParaRPr>
                    </a:p>
                  </a:txBody>
                  <a:tcPr marL="68580" marR="68580" marT="0" marB="0"/>
                </a:tc>
              </a:tr>
              <a:tr h="405045">
                <a:tc>
                  <a:txBody>
                    <a:bodyPr/>
                    <a:lstStyle/>
                    <a:p>
                      <a:pPr marL="457200">
                        <a:lnSpc>
                          <a:spcPct val="115000"/>
                        </a:lnSpc>
                        <a:spcAft>
                          <a:spcPts val="0"/>
                        </a:spcAft>
                      </a:pPr>
                      <a:r>
                        <a:rPr lang="en-US" sz="2400">
                          <a:effectLst/>
                        </a:rPr>
                        <a:t>Level of education</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12</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14</a:t>
                      </a:r>
                      <a:endParaRPr lang="en-CA" sz="2400" dirty="0">
                        <a:effectLst/>
                        <a:latin typeface="Calibri"/>
                        <a:ea typeface="Calibri"/>
                        <a:cs typeface="Times New Roman"/>
                      </a:endParaRPr>
                    </a:p>
                  </a:txBody>
                  <a:tcPr marL="68580" marR="68580" marT="0" marB="0"/>
                </a:tc>
              </a:tr>
              <a:tr h="405045">
                <a:tc>
                  <a:txBody>
                    <a:bodyPr/>
                    <a:lstStyle/>
                    <a:p>
                      <a:pPr marL="457200" marR="38100">
                        <a:lnSpc>
                          <a:spcPct val="115000"/>
                        </a:lnSpc>
                        <a:spcAft>
                          <a:spcPts val="0"/>
                        </a:spcAft>
                      </a:pPr>
                      <a:r>
                        <a:rPr lang="en-US" sz="2400">
                          <a:effectLst/>
                        </a:rPr>
                        <a:t>Hours of care provision</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12</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18</a:t>
                      </a:r>
                      <a:endParaRPr lang="en-CA" sz="2400" dirty="0">
                        <a:effectLst/>
                        <a:latin typeface="Calibri"/>
                        <a:ea typeface="Calibri"/>
                        <a:cs typeface="Times New Roman"/>
                      </a:endParaRPr>
                    </a:p>
                  </a:txBody>
                  <a:tcPr marL="68580" marR="68580" marT="0" marB="0"/>
                </a:tc>
              </a:tr>
              <a:tr h="405045">
                <a:tc>
                  <a:txBody>
                    <a:bodyPr/>
                    <a:lstStyle/>
                    <a:p>
                      <a:pPr marL="457200" marR="38100">
                        <a:lnSpc>
                          <a:spcPct val="115000"/>
                        </a:lnSpc>
                        <a:spcAft>
                          <a:spcPts val="0"/>
                        </a:spcAft>
                      </a:pPr>
                      <a:r>
                        <a:rPr lang="en-US" sz="2400">
                          <a:effectLst/>
                        </a:rPr>
                        <a:t>Perceived Health (0-100)</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64</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80</a:t>
                      </a:r>
                      <a:endParaRPr lang="en-CA" sz="2400" dirty="0">
                        <a:effectLst/>
                        <a:latin typeface="Calibri"/>
                        <a:ea typeface="Calibri"/>
                        <a:cs typeface="Times New Roman"/>
                      </a:endParaRPr>
                    </a:p>
                  </a:txBody>
                  <a:tcPr marL="68580" marR="68580" marT="0" marB="0"/>
                </a:tc>
              </a:tr>
              <a:tr h="405045">
                <a:tc>
                  <a:txBody>
                    <a:bodyPr/>
                    <a:lstStyle/>
                    <a:p>
                      <a:pPr>
                        <a:lnSpc>
                          <a:spcPct val="115000"/>
                        </a:lnSpc>
                        <a:spcAft>
                          <a:spcPts val="0"/>
                        </a:spcAft>
                      </a:pPr>
                      <a:r>
                        <a:rPr lang="en-US" sz="2400">
                          <a:effectLst/>
                        </a:rPr>
                        <a:t>Caregiver outcomes </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 </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a:effectLst/>
                        </a:rPr>
                        <a:t> </a:t>
                      </a:r>
                      <a:endParaRPr lang="en-CA" sz="2400">
                        <a:effectLst/>
                        <a:latin typeface="Calibri"/>
                        <a:ea typeface="Calibri"/>
                        <a:cs typeface="Times New Roman"/>
                      </a:endParaRPr>
                    </a:p>
                  </a:txBody>
                  <a:tcPr marL="68580" marR="68580" marT="0" marB="0"/>
                </a:tc>
              </a:tr>
              <a:tr h="405045">
                <a:tc>
                  <a:txBody>
                    <a:bodyPr/>
                    <a:lstStyle/>
                    <a:p>
                      <a:pPr marL="457200">
                        <a:lnSpc>
                          <a:spcPct val="115000"/>
                        </a:lnSpc>
                        <a:spcAft>
                          <a:spcPts val="0"/>
                        </a:spcAft>
                      </a:pPr>
                      <a:r>
                        <a:rPr lang="en-US" sz="2400">
                          <a:effectLst/>
                        </a:rPr>
                        <a:t>CATOM  items 1-14 (14-70)</a:t>
                      </a:r>
                      <a:endParaRPr lang="en-CA" sz="240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55</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52</a:t>
                      </a:r>
                      <a:endParaRPr lang="en-CA" sz="2400" dirty="0">
                        <a:effectLst/>
                        <a:latin typeface="Calibri"/>
                        <a:ea typeface="Calibri"/>
                        <a:cs typeface="Times New Roman"/>
                      </a:endParaRPr>
                    </a:p>
                  </a:txBody>
                  <a:tcPr marL="68580" marR="68580" marT="0" marB="0"/>
                </a:tc>
              </a:tr>
              <a:tr h="405045">
                <a:tc>
                  <a:txBody>
                    <a:bodyPr/>
                    <a:lstStyle/>
                    <a:p>
                      <a:pPr marL="457200" marR="38100">
                        <a:lnSpc>
                          <a:spcPct val="115000"/>
                        </a:lnSpc>
                        <a:spcAft>
                          <a:spcPts val="0"/>
                        </a:spcAft>
                      </a:pPr>
                      <a:r>
                        <a:rPr lang="en-US" sz="2400" dirty="0">
                          <a:effectLst/>
                        </a:rPr>
                        <a:t>CATOM item 15-18 (4-20)</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17</a:t>
                      </a:r>
                      <a:endParaRPr lang="en-CA"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400" dirty="0" smtClean="0">
                          <a:effectLst/>
                        </a:rPr>
                        <a:t>15</a:t>
                      </a:r>
                      <a:endParaRPr lang="en-CA"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2606586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Assistive Technology (AT)</a:t>
            </a:r>
            <a:endParaRPr lang="en-CA" dirty="0"/>
          </a:p>
        </p:txBody>
      </p:sp>
      <p:sp>
        <p:nvSpPr>
          <p:cNvPr id="3" name="Content Placeholder 2"/>
          <p:cNvSpPr>
            <a:spLocks noGrp="1"/>
          </p:cNvSpPr>
          <p:nvPr>
            <p:ph idx="1"/>
          </p:nvPr>
        </p:nvSpPr>
        <p:spPr/>
        <p:txBody>
          <a:bodyPr>
            <a:normAutofit/>
          </a:bodyPr>
          <a:lstStyle/>
          <a:p>
            <a:r>
              <a:rPr lang="en-CA" sz="2800" dirty="0"/>
              <a:t>D</a:t>
            </a:r>
            <a:r>
              <a:rPr lang="en-CA" sz="2800" dirty="0" smtClean="0"/>
              <a:t>efined </a:t>
            </a:r>
            <a:r>
              <a:rPr lang="en-CA" sz="2800" dirty="0"/>
              <a:t>as any item, piece of equipment, or product system that is used to increase, maintain, or improve the functional capabilities of individuals with </a:t>
            </a:r>
            <a:r>
              <a:rPr lang="en-CA" sz="2800" dirty="0" smtClean="0"/>
              <a:t>disabilities.</a:t>
            </a:r>
            <a:endParaRPr lang="en-CA" sz="2800" dirty="0"/>
          </a:p>
        </p:txBody>
      </p:sp>
    </p:spTree>
    <p:extLst>
      <p:ext uri="{BB962C8B-B14F-4D97-AF65-F5344CB8AC3E}">
        <p14:creationId xmlns:p14="http://schemas.microsoft.com/office/powerpoint/2010/main" xmlns="" val="243944407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269573733"/>
              </p:ext>
            </p:extLst>
          </p:nvPr>
        </p:nvGraphicFramePr>
        <p:xfrm>
          <a:off x="323528" y="1774140"/>
          <a:ext cx="7632848" cy="4250776"/>
        </p:xfrm>
        <a:graphic>
          <a:graphicData uri="http://schemas.openxmlformats.org/drawingml/2006/table">
            <a:tbl>
              <a:tblPr firstRow="1" firstCol="1" bandRow="1">
                <a:tableStyleId>{5C22544A-7EE6-4342-B048-85BDC9FD1C3A}</a:tableStyleId>
              </a:tblPr>
              <a:tblGrid>
                <a:gridCol w="4843923"/>
                <a:gridCol w="2788925"/>
              </a:tblGrid>
              <a:tr h="430724">
                <a:tc>
                  <a:txBody>
                    <a:bodyPr/>
                    <a:lstStyle/>
                    <a:p>
                      <a:pPr algn="ctr">
                        <a:lnSpc>
                          <a:spcPct val="150000"/>
                        </a:lnSpc>
                        <a:spcAft>
                          <a:spcPts val="0"/>
                        </a:spcAft>
                      </a:pPr>
                      <a:r>
                        <a:rPr lang="en-US" sz="2800" dirty="0" smtClean="0">
                          <a:effectLst/>
                        </a:rPr>
                        <a:t>Construct</a:t>
                      </a:r>
                      <a:endParaRPr lang="en-CA" sz="2800" dirty="0">
                        <a:effectLst/>
                        <a:latin typeface="Calibri"/>
                        <a:ea typeface="Calibri"/>
                        <a:cs typeface="Times New Roman"/>
                      </a:endParaRPr>
                    </a:p>
                  </a:txBody>
                  <a:tcPr marL="68580" marR="68580" marT="0" marB="0" anchor="b"/>
                </a:tc>
                <a:tc>
                  <a:txBody>
                    <a:bodyPr/>
                    <a:lstStyle/>
                    <a:p>
                      <a:pPr algn="ctr">
                        <a:lnSpc>
                          <a:spcPct val="150000"/>
                        </a:lnSpc>
                        <a:spcAft>
                          <a:spcPts val="0"/>
                        </a:spcAft>
                      </a:pPr>
                      <a:r>
                        <a:rPr lang="en-US" sz="2800" dirty="0" smtClean="0">
                          <a:effectLst/>
                        </a:rPr>
                        <a:t>Time*</a:t>
                      </a:r>
                      <a:r>
                        <a:rPr lang="en-US" sz="2800" dirty="0" err="1" smtClean="0">
                          <a:effectLst/>
                        </a:rPr>
                        <a:t>Grp</a:t>
                      </a:r>
                      <a:r>
                        <a:rPr lang="en-US" sz="2800" dirty="0" smtClean="0">
                          <a:effectLst/>
                        </a:rPr>
                        <a:t>:</a:t>
                      </a:r>
                      <a:endParaRPr lang="en-CA" sz="2800" dirty="0">
                        <a:effectLst/>
                        <a:latin typeface="Calibri"/>
                        <a:ea typeface="Calibri"/>
                        <a:cs typeface="Times New Roman"/>
                      </a:endParaRPr>
                    </a:p>
                  </a:txBody>
                  <a:tcPr marL="68580" marR="68580" marT="0" marB="0" anchor="b"/>
                </a:tc>
              </a:tr>
              <a:tr h="504056">
                <a:tc>
                  <a:txBody>
                    <a:bodyPr/>
                    <a:lstStyle/>
                    <a:p>
                      <a:pPr>
                        <a:lnSpc>
                          <a:spcPct val="150000"/>
                        </a:lnSpc>
                        <a:spcAft>
                          <a:spcPts val="0"/>
                        </a:spcAft>
                      </a:pPr>
                      <a:r>
                        <a:rPr lang="en-US" sz="2800" dirty="0">
                          <a:effectLst/>
                        </a:rPr>
                        <a:t>User difficulty </a:t>
                      </a:r>
                      <a:endParaRPr lang="en-CA" sz="28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n-US" sz="2800" dirty="0" smtClean="0">
                          <a:effectLst/>
                        </a:rPr>
                        <a:t>.004</a:t>
                      </a:r>
                      <a:endParaRPr lang="en-CA" sz="2800" dirty="0">
                        <a:effectLst/>
                        <a:latin typeface="Calibri"/>
                        <a:ea typeface="Calibri"/>
                        <a:cs typeface="Times New Roman"/>
                      </a:endParaRPr>
                    </a:p>
                  </a:txBody>
                  <a:tcPr marL="68580" marR="68580" marT="0" marB="0" anchor="ctr"/>
                </a:tc>
              </a:tr>
              <a:tr h="360040">
                <a:tc>
                  <a:txBody>
                    <a:bodyPr/>
                    <a:lstStyle/>
                    <a:p>
                      <a:pPr>
                        <a:lnSpc>
                          <a:spcPct val="150000"/>
                        </a:lnSpc>
                        <a:spcAft>
                          <a:spcPts val="0"/>
                        </a:spcAft>
                      </a:pPr>
                      <a:r>
                        <a:rPr lang="en-US" sz="2800">
                          <a:effectLst/>
                        </a:rPr>
                        <a:t>User satisfaction</a:t>
                      </a:r>
                      <a:endParaRPr lang="en-CA" sz="2800">
                        <a:effectLst/>
                        <a:latin typeface="Calibri"/>
                        <a:ea typeface="Calibri"/>
                        <a:cs typeface="Times New Roman"/>
                      </a:endParaRPr>
                    </a:p>
                  </a:txBody>
                  <a:tcPr marL="68580" marR="68580" marT="0" marB="0" anchor="ctr"/>
                </a:tc>
                <a:tc>
                  <a:txBody>
                    <a:bodyPr/>
                    <a:lstStyle/>
                    <a:p>
                      <a:pPr>
                        <a:lnSpc>
                          <a:spcPct val="150000"/>
                        </a:lnSpc>
                        <a:spcAft>
                          <a:spcPts val="0"/>
                        </a:spcAft>
                      </a:pPr>
                      <a:r>
                        <a:rPr lang="en-US" sz="2800" dirty="0" smtClean="0">
                          <a:effectLst/>
                        </a:rPr>
                        <a:t>&lt;.001</a:t>
                      </a:r>
                      <a:endParaRPr lang="en-CA" sz="2800" dirty="0">
                        <a:effectLst/>
                        <a:latin typeface="Calibri"/>
                        <a:ea typeface="Calibri"/>
                        <a:cs typeface="Times New Roman"/>
                      </a:endParaRPr>
                    </a:p>
                  </a:txBody>
                  <a:tcPr marL="68580" marR="68580" marT="0" marB="0" anchor="ctr"/>
                </a:tc>
              </a:tr>
              <a:tr h="424423">
                <a:tc>
                  <a:txBody>
                    <a:bodyPr/>
                    <a:lstStyle/>
                    <a:p>
                      <a:pPr>
                        <a:lnSpc>
                          <a:spcPct val="150000"/>
                        </a:lnSpc>
                        <a:spcAft>
                          <a:spcPts val="0"/>
                        </a:spcAft>
                      </a:pPr>
                      <a:r>
                        <a:rPr lang="en-US" sz="2800">
                          <a:effectLst/>
                        </a:rPr>
                        <a:t>User accomplishment</a:t>
                      </a:r>
                      <a:endParaRPr lang="en-CA" sz="2800">
                        <a:effectLst/>
                        <a:latin typeface="Calibri"/>
                        <a:ea typeface="Calibri"/>
                        <a:cs typeface="Times New Roman"/>
                      </a:endParaRPr>
                    </a:p>
                  </a:txBody>
                  <a:tcPr marL="68580" marR="68580" marT="0" marB="0" anchor="ctr"/>
                </a:tc>
                <a:tc>
                  <a:txBody>
                    <a:bodyPr/>
                    <a:lstStyle/>
                    <a:p>
                      <a:pPr>
                        <a:lnSpc>
                          <a:spcPct val="150000"/>
                        </a:lnSpc>
                        <a:spcAft>
                          <a:spcPts val="0"/>
                        </a:spcAft>
                      </a:pPr>
                      <a:r>
                        <a:rPr lang="en-US" sz="2800" dirty="0" smtClean="0">
                          <a:effectLst/>
                        </a:rPr>
                        <a:t>.305</a:t>
                      </a:r>
                      <a:endParaRPr lang="en-CA" sz="2800" dirty="0">
                        <a:effectLst/>
                        <a:latin typeface="Calibri"/>
                        <a:ea typeface="Calibri"/>
                        <a:cs typeface="Times New Roman"/>
                      </a:endParaRPr>
                    </a:p>
                  </a:txBody>
                  <a:tcPr marL="68580" marR="68580" marT="0" marB="0" anchor="ctr"/>
                </a:tc>
              </a:tr>
              <a:tr h="432048">
                <a:tc>
                  <a:txBody>
                    <a:bodyPr/>
                    <a:lstStyle/>
                    <a:p>
                      <a:pPr>
                        <a:lnSpc>
                          <a:spcPct val="150000"/>
                        </a:lnSpc>
                        <a:spcAft>
                          <a:spcPts val="0"/>
                        </a:spcAft>
                      </a:pPr>
                      <a:r>
                        <a:rPr lang="en-US" sz="2800">
                          <a:effectLst/>
                        </a:rPr>
                        <a:t>Caregiver activity specific burden</a:t>
                      </a:r>
                      <a:endParaRPr lang="en-CA" sz="2800">
                        <a:effectLst/>
                        <a:latin typeface="Calibri"/>
                        <a:ea typeface="Calibri"/>
                        <a:cs typeface="Times New Roman"/>
                      </a:endParaRPr>
                    </a:p>
                  </a:txBody>
                  <a:tcPr marL="68580" marR="68580" marT="0" marB="0" anchor="ctr"/>
                </a:tc>
                <a:tc>
                  <a:txBody>
                    <a:bodyPr/>
                    <a:lstStyle/>
                    <a:p>
                      <a:pPr>
                        <a:lnSpc>
                          <a:spcPct val="150000"/>
                        </a:lnSpc>
                        <a:spcAft>
                          <a:spcPts val="0"/>
                        </a:spcAft>
                      </a:pPr>
                      <a:r>
                        <a:rPr lang="en-US" sz="2800" dirty="0" smtClean="0">
                          <a:effectLst/>
                        </a:rPr>
                        <a:t>.013</a:t>
                      </a:r>
                      <a:endParaRPr lang="en-CA" sz="2800" dirty="0">
                        <a:effectLst/>
                        <a:latin typeface="Calibri"/>
                        <a:ea typeface="Calibri"/>
                        <a:cs typeface="Times New Roman"/>
                      </a:endParaRPr>
                    </a:p>
                  </a:txBody>
                  <a:tcPr marL="68580" marR="68580" marT="0" marB="0" anchor="ctr"/>
                </a:tc>
              </a:tr>
              <a:tr h="750971">
                <a:tc>
                  <a:txBody>
                    <a:bodyPr/>
                    <a:lstStyle/>
                    <a:p>
                      <a:pPr>
                        <a:lnSpc>
                          <a:spcPct val="150000"/>
                        </a:lnSpc>
                        <a:spcAft>
                          <a:spcPts val="0"/>
                        </a:spcAft>
                      </a:pPr>
                      <a:r>
                        <a:rPr lang="en-US" sz="2800" dirty="0">
                          <a:effectLst/>
                        </a:rPr>
                        <a:t>Overall caregiver burden</a:t>
                      </a:r>
                      <a:endParaRPr lang="en-CA" sz="28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n-US" sz="2800" dirty="0" smtClean="0">
                          <a:effectLst/>
                        </a:rPr>
                        <a:t>.995</a:t>
                      </a:r>
                      <a:endParaRPr lang="en-CA" sz="2800" dirty="0">
                        <a:effectLst/>
                        <a:latin typeface="Calibri"/>
                        <a:ea typeface="Calibri"/>
                        <a:cs typeface="Times New Roman"/>
                      </a:endParaRPr>
                    </a:p>
                  </a:txBody>
                  <a:tcPr marL="68580" marR="68580" marT="0" marB="0" anchor="ctr"/>
                </a:tc>
              </a:tr>
            </a:tbl>
          </a:graphicData>
        </a:graphic>
      </p:graphicFrame>
      <p:sp>
        <p:nvSpPr>
          <p:cNvPr id="3" name="Title 2"/>
          <p:cNvSpPr>
            <a:spLocks noGrp="1"/>
          </p:cNvSpPr>
          <p:nvPr>
            <p:ph type="title"/>
          </p:nvPr>
        </p:nvSpPr>
        <p:spPr/>
        <p:txBody>
          <a:bodyPr/>
          <a:lstStyle/>
          <a:p>
            <a:r>
              <a:rPr lang="en-CA" dirty="0" smtClean="0"/>
              <a:t>RM-ANOVA</a:t>
            </a:r>
            <a:endParaRPr lang="en-CA" dirty="0"/>
          </a:p>
        </p:txBody>
      </p:sp>
    </p:spTree>
    <p:extLst>
      <p:ext uri="{BB962C8B-B14F-4D97-AF65-F5344CB8AC3E}">
        <p14:creationId xmlns="" xmlns:p14="http://schemas.microsoft.com/office/powerpoint/2010/main" val="3225804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675746433"/>
              </p:ext>
            </p:extLst>
          </p:nvPr>
        </p:nvGraphicFramePr>
        <p:xfrm>
          <a:off x="1979712" y="1988840"/>
          <a:ext cx="5328594" cy="4392491"/>
        </p:xfrm>
        <a:graphic>
          <a:graphicData uri="http://schemas.openxmlformats.org/drawingml/2006/table">
            <a:tbl>
              <a:tblPr>
                <a:tableStyleId>{5C22544A-7EE6-4342-B048-85BDC9FD1C3A}</a:tableStyleId>
              </a:tblPr>
              <a:tblGrid>
                <a:gridCol w="3600402"/>
                <a:gridCol w="1728192"/>
              </a:tblGrid>
              <a:tr h="940569">
                <a:tc>
                  <a:txBody>
                    <a:bodyPr/>
                    <a:lstStyle/>
                    <a:p>
                      <a:pPr marL="38100" marR="38100" algn="ctr">
                        <a:lnSpc>
                          <a:spcPct val="100000"/>
                        </a:lnSpc>
                        <a:spcAft>
                          <a:spcPts val="0"/>
                        </a:spcAft>
                      </a:pPr>
                      <a:r>
                        <a:rPr lang="en-US" sz="2800" dirty="0">
                          <a:effectLst/>
                        </a:rPr>
                        <a:t> </a:t>
                      </a:r>
                      <a:endParaRPr lang="en-CA" sz="2800" dirty="0">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dirty="0">
                          <a:solidFill>
                            <a:schemeClr val="bg1"/>
                          </a:solidFill>
                          <a:effectLst/>
                        </a:rPr>
                        <a:t>Sig. (2-tailed)</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r>
              <a:tr h="456755">
                <a:tc>
                  <a:txBody>
                    <a:bodyPr/>
                    <a:lstStyle/>
                    <a:p>
                      <a:pPr marL="38100" marR="38100">
                        <a:lnSpc>
                          <a:spcPct val="100000"/>
                        </a:lnSpc>
                        <a:spcAft>
                          <a:spcPts val="0"/>
                        </a:spcAft>
                      </a:pPr>
                      <a:r>
                        <a:rPr lang="en-US" sz="2800" dirty="0">
                          <a:solidFill>
                            <a:schemeClr val="bg1"/>
                          </a:solidFill>
                          <a:effectLst/>
                        </a:rPr>
                        <a:t>Assistance Users</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a:effectLst/>
                        </a:rPr>
                        <a:t> </a:t>
                      </a:r>
                      <a:endParaRPr lang="en-CA" sz="2800">
                        <a:effectLst/>
                        <a:latin typeface="Calibri"/>
                        <a:ea typeface="Calibri"/>
                        <a:cs typeface="Times New Roman"/>
                      </a:endParaRPr>
                    </a:p>
                  </a:txBody>
                  <a:tcPr marL="0" marR="0" marT="0" marB="0" anchor="ctr"/>
                </a:tc>
              </a:tr>
              <a:tr h="456755">
                <a:tc>
                  <a:txBody>
                    <a:bodyPr/>
                    <a:lstStyle/>
                    <a:p>
                      <a:pPr marL="38100" marR="38100">
                        <a:lnSpc>
                          <a:spcPct val="100000"/>
                        </a:lnSpc>
                        <a:spcAft>
                          <a:spcPts val="0"/>
                        </a:spcAft>
                      </a:pPr>
                      <a:r>
                        <a:rPr lang="en-US" sz="2800" dirty="0">
                          <a:solidFill>
                            <a:schemeClr val="bg1"/>
                          </a:solidFill>
                          <a:effectLst/>
                        </a:rPr>
                        <a:t>Difficulty </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dirty="0">
                          <a:effectLst/>
                        </a:rPr>
                        <a:t>.051</a:t>
                      </a:r>
                      <a:endParaRPr lang="en-CA" sz="2800" dirty="0">
                        <a:effectLst/>
                        <a:latin typeface="Calibri"/>
                        <a:ea typeface="Calibri"/>
                        <a:cs typeface="Times New Roman"/>
                      </a:endParaRPr>
                    </a:p>
                  </a:txBody>
                  <a:tcPr marL="0" marR="0" marT="0" marB="0" anchor="ctr">
                    <a:solidFill>
                      <a:schemeClr val="accent1">
                        <a:lumMod val="40000"/>
                        <a:lumOff val="60000"/>
                      </a:schemeClr>
                    </a:solidFill>
                  </a:tcPr>
                </a:tc>
              </a:tr>
              <a:tr h="456755">
                <a:tc>
                  <a:txBody>
                    <a:bodyPr/>
                    <a:lstStyle/>
                    <a:p>
                      <a:pPr marL="38100" marR="38100">
                        <a:lnSpc>
                          <a:spcPct val="100000"/>
                        </a:lnSpc>
                        <a:spcAft>
                          <a:spcPts val="0"/>
                        </a:spcAft>
                      </a:pPr>
                      <a:r>
                        <a:rPr lang="en-US" sz="2800" dirty="0">
                          <a:solidFill>
                            <a:schemeClr val="bg1"/>
                          </a:solidFill>
                          <a:effectLst/>
                        </a:rPr>
                        <a:t>Accomplishment</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a:effectLst/>
                        </a:rPr>
                        <a:t>.037</a:t>
                      </a:r>
                      <a:endParaRPr lang="en-CA" sz="2800">
                        <a:effectLst/>
                        <a:latin typeface="Calibri"/>
                        <a:ea typeface="Calibri"/>
                        <a:cs typeface="Times New Roman"/>
                      </a:endParaRPr>
                    </a:p>
                  </a:txBody>
                  <a:tcPr marL="0" marR="0" marT="0" marB="0" anchor="ctr"/>
                </a:tc>
              </a:tr>
              <a:tr h="456755">
                <a:tc>
                  <a:txBody>
                    <a:bodyPr/>
                    <a:lstStyle/>
                    <a:p>
                      <a:pPr marL="38100" marR="38100">
                        <a:lnSpc>
                          <a:spcPct val="100000"/>
                        </a:lnSpc>
                        <a:spcAft>
                          <a:spcPts val="0"/>
                        </a:spcAft>
                      </a:pPr>
                      <a:r>
                        <a:rPr lang="en-US" sz="2800" dirty="0">
                          <a:solidFill>
                            <a:schemeClr val="bg1"/>
                          </a:solidFill>
                          <a:effectLst/>
                        </a:rPr>
                        <a:t>Satisfaction</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dirty="0">
                          <a:effectLst/>
                        </a:rPr>
                        <a:t>.041</a:t>
                      </a:r>
                      <a:endParaRPr lang="en-CA" sz="2800" dirty="0">
                        <a:effectLst/>
                        <a:latin typeface="Calibri"/>
                        <a:ea typeface="Calibri"/>
                        <a:cs typeface="Times New Roman"/>
                      </a:endParaRPr>
                    </a:p>
                  </a:txBody>
                  <a:tcPr marL="0" marR="0" marT="0" marB="0" anchor="ctr">
                    <a:solidFill>
                      <a:schemeClr val="accent1">
                        <a:lumMod val="40000"/>
                        <a:lumOff val="60000"/>
                      </a:schemeClr>
                    </a:solidFill>
                  </a:tcPr>
                </a:tc>
              </a:tr>
              <a:tr h="456755">
                <a:tc>
                  <a:txBody>
                    <a:bodyPr/>
                    <a:lstStyle/>
                    <a:p>
                      <a:pPr marL="38100" marR="38100">
                        <a:lnSpc>
                          <a:spcPct val="100000"/>
                        </a:lnSpc>
                        <a:spcAft>
                          <a:spcPts val="0"/>
                        </a:spcAft>
                      </a:pPr>
                      <a:r>
                        <a:rPr lang="en-US" sz="2800" dirty="0">
                          <a:solidFill>
                            <a:schemeClr val="bg1"/>
                          </a:solidFill>
                          <a:effectLst/>
                        </a:rPr>
                        <a:t>Caregivers</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a:effectLst/>
                        </a:rPr>
                        <a:t> </a:t>
                      </a:r>
                      <a:endParaRPr lang="en-CA" sz="2800">
                        <a:effectLst/>
                        <a:latin typeface="Calibri"/>
                        <a:ea typeface="Calibri"/>
                        <a:cs typeface="Times New Roman"/>
                      </a:endParaRPr>
                    </a:p>
                  </a:txBody>
                  <a:tcPr marL="0" marR="0" marT="0" marB="0" anchor="ctr"/>
                </a:tc>
              </a:tr>
              <a:tr h="456755">
                <a:tc>
                  <a:txBody>
                    <a:bodyPr/>
                    <a:lstStyle/>
                    <a:p>
                      <a:pPr marL="38100" marR="38100">
                        <a:lnSpc>
                          <a:spcPct val="100000"/>
                        </a:lnSpc>
                        <a:spcAft>
                          <a:spcPts val="0"/>
                        </a:spcAft>
                      </a:pPr>
                      <a:r>
                        <a:rPr lang="en-US" sz="2800" dirty="0">
                          <a:solidFill>
                            <a:schemeClr val="bg1"/>
                          </a:solidFill>
                          <a:effectLst/>
                        </a:rPr>
                        <a:t>CATOM </a:t>
                      </a:r>
                      <a:r>
                        <a:rPr lang="en-US" sz="2800" dirty="0" smtClean="0">
                          <a:solidFill>
                            <a:schemeClr val="bg1"/>
                          </a:solidFill>
                          <a:effectLst/>
                        </a:rPr>
                        <a:t>(Q1-14</a:t>
                      </a:r>
                      <a:r>
                        <a:rPr lang="en-US" sz="2800" dirty="0">
                          <a:solidFill>
                            <a:schemeClr val="bg1"/>
                          </a:solidFill>
                          <a:effectLst/>
                        </a:rPr>
                        <a:t>)</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dirty="0">
                          <a:effectLst/>
                        </a:rPr>
                        <a:t>.001</a:t>
                      </a:r>
                      <a:endParaRPr lang="en-CA" sz="2800" dirty="0">
                        <a:effectLst/>
                        <a:latin typeface="Calibri"/>
                        <a:ea typeface="Calibri"/>
                        <a:cs typeface="Times New Roman"/>
                      </a:endParaRPr>
                    </a:p>
                  </a:txBody>
                  <a:tcPr marL="0" marR="0" marT="0" marB="0" anchor="ctr">
                    <a:solidFill>
                      <a:schemeClr val="accent1">
                        <a:lumMod val="40000"/>
                        <a:lumOff val="60000"/>
                      </a:schemeClr>
                    </a:solidFill>
                  </a:tcPr>
                </a:tc>
              </a:tr>
              <a:tr h="711392">
                <a:tc>
                  <a:txBody>
                    <a:bodyPr/>
                    <a:lstStyle/>
                    <a:p>
                      <a:pPr marL="38100" marR="38100">
                        <a:lnSpc>
                          <a:spcPct val="100000"/>
                        </a:lnSpc>
                        <a:spcAft>
                          <a:spcPts val="0"/>
                        </a:spcAft>
                      </a:pPr>
                      <a:r>
                        <a:rPr lang="en-US" sz="2800" dirty="0">
                          <a:solidFill>
                            <a:schemeClr val="bg1"/>
                          </a:solidFill>
                          <a:effectLst/>
                        </a:rPr>
                        <a:t>CATOM </a:t>
                      </a:r>
                      <a:r>
                        <a:rPr lang="en-US" sz="2800" dirty="0" smtClean="0">
                          <a:solidFill>
                            <a:schemeClr val="bg1"/>
                          </a:solidFill>
                          <a:effectLst/>
                        </a:rPr>
                        <a:t>(Q15-18</a:t>
                      </a:r>
                      <a:r>
                        <a:rPr lang="en-US" sz="2800" dirty="0">
                          <a:solidFill>
                            <a:schemeClr val="bg1"/>
                          </a:solidFill>
                          <a:effectLst/>
                        </a:rPr>
                        <a:t>)</a:t>
                      </a:r>
                      <a:endParaRPr lang="en-CA" sz="2800" dirty="0">
                        <a:solidFill>
                          <a:schemeClr val="bg1"/>
                        </a:solidFill>
                        <a:effectLst/>
                        <a:latin typeface="Calibri"/>
                        <a:ea typeface="Calibri"/>
                        <a:cs typeface="Times New Roman"/>
                      </a:endParaRPr>
                    </a:p>
                  </a:txBody>
                  <a:tcPr marL="0" marR="0" marT="0" marB="0" anchor="ctr">
                    <a:solidFill>
                      <a:schemeClr val="accent1"/>
                    </a:solidFill>
                  </a:tcPr>
                </a:tc>
                <a:tc>
                  <a:txBody>
                    <a:bodyPr/>
                    <a:lstStyle/>
                    <a:p>
                      <a:pPr marL="38100" marR="38100" algn="ctr">
                        <a:lnSpc>
                          <a:spcPct val="100000"/>
                        </a:lnSpc>
                        <a:spcAft>
                          <a:spcPts val="0"/>
                        </a:spcAft>
                      </a:pPr>
                      <a:r>
                        <a:rPr lang="en-US" sz="2800" dirty="0">
                          <a:effectLst/>
                        </a:rPr>
                        <a:t>.817</a:t>
                      </a:r>
                      <a:endParaRPr lang="en-CA" sz="2800" dirty="0">
                        <a:effectLst/>
                        <a:latin typeface="Calibri"/>
                        <a:ea typeface="Calibri"/>
                        <a:cs typeface="Times New Roman"/>
                      </a:endParaRPr>
                    </a:p>
                  </a:txBody>
                  <a:tcPr marL="0" marR="0" marT="0" marB="0" anchor="ctr"/>
                </a:tc>
              </a:tr>
            </a:tbl>
          </a:graphicData>
        </a:graphic>
      </p:graphicFrame>
      <p:sp>
        <p:nvSpPr>
          <p:cNvPr id="3" name="Title 2"/>
          <p:cNvSpPr>
            <a:spLocks noGrp="1"/>
          </p:cNvSpPr>
          <p:nvPr>
            <p:ph type="title"/>
          </p:nvPr>
        </p:nvSpPr>
        <p:spPr/>
        <p:txBody>
          <a:bodyPr/>
          <a:lstStyle/>
          <a:p>
            <a:r>
              <a:rPr lang="en-CA" dirty="0" smtClean="0"/>
              <a:t>Paired T-test for Delayed Group</a:t>
            </a:r>
            <a:endParaRPr lang="en-CA" dirty="0"/>
          </a:p>
        </p:txBody>
      </p:sp>
    </p:spTree>
    <p:extLst>
      <p:ext uri="{BB962C8B-B14F-4D97-AF65-F5344CB8AC3E}">
        <p14:creationId xmlns="" xmlns:p14="http://schemas.microsoft.com/office/powerpoint/2010/main" val="4279243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Text Placeholder 2"/>
          <p:cNvSpPr>
            <a:spLocks noGrp="1"/>
          </p:cNvSpPr>
          <p:nvPr>
            <p:ph type="body" idx="1"/>
          </p:nvPr>
        </p:nvSpPr>
        <p:spPr/>
        <p:txBody>
          <a:bodyPr/>
          <a:lstStyle/>
          <a:p>
            <a:r>
              <a:rPr lang="en-CA" dirty="0" smtClean="0"/>
              <a:t>  </a:t>
            </a:r>
            <a:endParaRPr lang="en-CA" dirty="0"/>
          </a:p>
        </p:txBody>
      </p:sp>
    </p:spTree>
    <p:extLst>
      <p:ext uri="{BB962C8B-B14F-4D97-AF65-F5344CB8AC3E}">
        <p14:creationId xmlns="" xmlns:p14="http://schemas.microsoft.com/office/powerpoint/2010/main" val="938701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CA" dirty="0" smtClean="0"/>
              <a:t>Mixed results for users:</a:t>
            </a:r>
          </a:p>
          <a:p>
            <a:r>
              <a:rPr lang="en-CA" dirty="0" smtClean="0"/>
              <a:t>Satisfaction improved post intervention for both groups</a:t>
            </a:r>
          </a:p>
          <a:p>
            <a:r>
              <a:rPr lang="en-CA" dirty="0" smtClean="0"/>
              <a:t>Difficulty decreased generally for both groups</a:t>
            </a:r>
          </a:p>
          <a:p>
            <a:r>
              <a:rPr lang="en-CA" dirty="0" smtClean="0"/>
              <a:t>Accomplishment results mixed</a:t>
            </a:r>
          </a:p>
          <a:p>
            <a:pPr lvl="1"/>
            <a:r>
              <a:rPr lang="en-CA" dirty="0" smtClean="0"/>
              <a:t>Might be do to the nature of the measure, which uses a matrix scoring system </a:t>
            </a:r>
            <a:r>
              <a:rPr lang="en-CA" sz="2400" dirty="0" smtClean="0"/>
              <a:t>(without difficulty, without device, without assistance =9)</a:t>
            </a:r>
          </a:p>
          <a:p>
            <a:pPr lvl="1"/>
            <a:r>
              <a:rPr lang="en-CA" dirty="0" smtClean="0"/>
              <a:t>Intervention may not have been as powerful as hoped for all users. </a:t>
            </a:r>
          </a:p>
          <a:p>
            <a:endParaRPr lang="en-CA" dirty="0"/>
          </a:p>
        </p:txBody>
      </p:sp>
      <p:sp>
        <p:nvSpPr>
          <p:cNvPr id="3" name="Title 2"/>
          <p:cNvSpPr>
            <a:spLocks noGrp="1"/>
          </p:cNvSpPr>
          <p:nvPr>
            <p:ph type="title"/>
          </p:nvPr>
        </p:nvSpPr>
        <p:spPr/>
        <p:txBody>
          <a:bodyPr/>
          <a:lstStyle/>
          <a:p>
            <a:r>
              <a:rPr lang="en-CA" dirty="0" smtClean="0"/>
              <a:t>User Outcomes</a:t>
            </a:r>
            <a:endParaRPr lang="en-CA" dirty="0"/>
          </a:p>
        </p:txBody>
      </p:sp>
    </p:spTree>
    <p:extLst>
      <p:ext uri="{BB962C8B-B14F-4D97-AF65-F5344CB8AC3E}">
        <p14:creationId xmlns="" xmlns:p14="http://schemas.microsoft.com/office/powerpoint/2010/main" val="1798798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First RCT to demonstrate AT is effective at decreasing caregiver burden.</a:t>
            </a:r>
          </a:p>
          <a:p>
            <a:r>
              <a:rPr lang="en-US" dirty="0"/>
              <a:t>These results are in keeping with those of non-experimental studies suggesting that AT provision can make caregiving tasks easier, safer, and less time </a:t>
            </a:r>
            <a:r>
              <a:rPr lang="en-US" dirty="0" smtClean="0"/>
              <a:t>consuming </a:t>
            </a:r>
            <a:r>
              <a:rPr lang="en-US" sz="2600" dirty="0" smtClean="0"/>
              <a:t>(Mortenson et al., 2011).</a:t>
            </a:r>
          </a:p>
          <a:p>
            <a:r>
              <a:rPr lang="en-US" dirty="0"/>
              <a:t>L</a:t>
            </a:r>
            <a:r>
              <a:rPr lang="en-US" dirty="0" smtClean="0"/>
              <a:t>end </a:t>
            </a:r>
            <a:r>
              <a:rPr lang="en-US" dirty="0"/>
              <a:t>support for funding for AT devices and training in that they provide an additional benefit to caregivers. </a:t>
            </a:r>
            <a:endParaRPr lang="en-CA" dirty="0"/>
          </a:p>
          <a:p>
            <a:endParaRPr lang="en-CA" dirty="0" smtClean="0"/>
          </a:p>
        </p:txBody>
      </p:sp>
      <p:sp>
        <p:nvSpPr>
          <p:cNvPr id="3" name="Title 2"/>
          <p:cNvSpPr>
            <a:spLocks noGrp="1"/>
          </p:cNvSpPr>
          <p:nvPr>
            <p:ph type="title"/>
          </p:nvPr>
        </p:nvSpPr>
        <p:spPr/>
        <p:txBody>
          <a:bodyPr/>
          <a:lstStyle/>
          <a:p>
            <a:r>
              <a:rPr lang="en-CA" dirty="0" smtClean="0"/>
              <a:t>Caregiver Outcomes</a:t>
            </a:r>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Small sample size</a:t>
            </a:r>
          </a:p>
          <a:p>
            <a:r>
              <a:rPr lang="en-CA" dirty="0" smtClean="0"/>
              <a:t>Intervention focused on a single problematic activity</a:t>
            </a:r>
          </a:p>
          <a:p>
            <a:r>
              <a:rPr lang="en-CA" dirty="0" smtClean="0"/>
              <a:t>Unknown how intervention compares with standard of care</a:t>
            </a:r>
          </a:p>
        </p:txBody>
      </p:sp>
      <p:sp>
        <p:nvSpPr>
          <p:cNvPr id="3" name="Title 2"/>
          <p:cNvSpPr>
            <a:spLocks noGrp="1"/>
          </p:cNvSpPr>
          <p:nvPr>
            <p:ph type="title"/>
          </p:nvPr>
        </p:nvSpPr>
        <p:spPr/>
        <p:txBody>
          <a:bodyPr/>
          <a:lstStyle/>
          <a:p>
            <a:r>
              <a:rPr lang="en-CA" dirty="0" smtClean="0"/>
              <a:t>Limitations</a:t>
            </a: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Future plans</a:t>
            </a:r>
            <a:endParaRPr lang="en-CA" dirty="0"/>
          </a:p>
        </p:txBody>
      </p:sp>
      <p:sp>
        <p:nvSpPr>
          <p:cNvPr id="3" name="Title 2"/>
          <p:cNvSpPr>
            <a:spLocks noGrp="1"/>
          </p:cNvSpPr>
          <p:nvPr>
            <p:ph type="title"/>
          </p:nvPr>
        </p:nvSpPr>
        <p:spPr/>
        <p:txBody>
          <a:bodyPr/>
          <a:lstStyle/>
          <a:p>
            <a:r>
              <a:rPr lang="en-CA" dirty="0" smtClean="0"/>
              <a:t>Conclusion</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7584" y="260648"/>
            <a:ext cx="7315200" cy="1154097"/>
          </a:xfrm>
        </p:spPr>
        <p:txBody>
          <a:bodyPr/>
          <a:lstStyle/>
          <a:p>
            <a:r>
              <a:rPr lang="en-CA" dirty="0" smtClean="0"/>
              <a:t>Acknowledgements</a:t>
            </a:r>
            <a:endParaRPr lang="en-CA" dirty="0"/>
          </a:p>
        </p:txBody>
      </p:sp>
      <p:sp>
        <p:nvSpPr>
          <p:cNvPr id="2" name="Content Placeholder 1"/>
          <p:cNvSpPr>
            <a:spLocks noGrp="1"/>
          </p:cNvSpPr>
          <p:nvPr>
            <p:ph idx="1"/>
          </p:nvPr>
        </p:nvSpPr>
        <p:spPr>
          <a:xfrm>
            <a:off x="899592" y="2132856"/>
            <a:ext cx="7315200" cy="3539527"/>
          </a:xfrm>
        </p:spPr>
        <p:txBody>
          <a:bodyPr/>
          <a:lstStyle/>
          <a:p>
            <a:r>
              <a:rPr lang="en-CA" dirty="0" smtClean="0"/>
              <a:t>Study participants</a:t>
            </a:r>
          </a:p>
          <a:p>
            <a:r>
              <a:rPr lang="en-CA" dirty="0" smtClean="0"/>
              <a:t>Research Staff (Michelle Plant, Louise Roy, Denise McCabe, Francine Giroux, Marie-Hélène Raymond, Amir </a:t>
            </a:r>
            <a:r>
              <a:rPr lang="en-CA" dirty="0" err="1"/>
              <a:t>Moztarzadeh</a:t>
            </a:r>
            <a:r>
              <a:rPr lang="en-CA" dirty="0" smtClean="0"/>
              <a:t>)</a:t>
            </a:r>
          </a:p>
          <a:p>
            <a:r>
              <a:rPr lang="en-CA" dirty="0" smtClean="0"/>
              <a:t>Funding</a:t>
            </a:r>
          </a:p>
        </p:txBody>
      </p:sp>
      <p:pic>
        <p:nvPicPr>
          <p:cNvPr id="7172" name="Picture 4"/>
          <p:cNvPicPr>
            <a:picLocks noChangeAspect="1" noChangeArrowheads="1"/>
          </p:cNvPicPr>
          <p:nvPr/>
        </p:nvPicPr>
        <p:blipFill>
          <a:blip r:embed="rId2" cstate="print"/>
          <a:srcRect/>
          <a:stretch>
            <a:fillRect/>
          </a:stretch>
        </p:blipFill>
        <p:spPr bwMode="auto">
          <a:xfrm>
            <a:off x="522981" y="4797152"/>
            <a:ext cx="4348001" cy="1814166"/>
          </a:xfrm>
          <a:prstGeom prst="rect">
            <a:avLst/>
          </a:prstGeom>
          <a:noFill/>
          <a:ln w="9525">
            <a:noFill/>
            <a:miter lim="800000"/>
            <a:headEnd/>
            <a:tailEnd/>
          </a:ln>
        </p:spPr>
      </p:pic>
      <p:pic>
        <p:nvPicPr>
          <p:cNvPr id="5" name="Picture 9" descr="CIHRlogo_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52120" y="4437112"/>
            <a:ext cx="2253529" cy="20998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02028" y="764704"/>
            <a:ext cx="3352636" cy="15121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4829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Beneficial results of AT for users  </a:t>
            </a:r>
            <a:r>
              <a:rPr lang="en-CA" sz="2400" dirty="0" smtClean="0"/>
              <a:t>(</a:t>
            </a:r>
            <a:r>
              <a:rPr lang="en-CA" sz="2400" dirty="0" err="1" smtClean="0"/>
              <a:t>Gitlin</a:t>
            </a:r>
            <a:r>
              <a:rPr lang="en-CA" sz="2400" dirty="0" smtClean="0"/>
              <a:t> et al, 2006; Mann et al.,  1999;  Wilson et al., 2009)</a:t>
            </a:r>
          </a:p>
          <a:p>
            <a:r>
              <a:rPr lang="en-CA" dirty="0" smtClean="0"/>
              <a:t>Scant attention paid to the impact of these devices on caregivers, especially informal ones.</a:t>
            </a:r>
            <a:endParaRPr lang="en-CA" dirty="0"/>
          </a:p>
        </p:txBody>
      </p:sp>
      <p:sp>
        <p:nvSpPr>
          <p:cNvPr id="3" name="Title 2"/>
          <p:cNvSpPr>
            <a:spLocks noGrp="1"/>
          </p:cNvSpPr>
          <p:nvPr>
            <p:ph type="title"/>
          </p:nvPr>
        </p:nvSpPr>
        <p:spPr/>
        <p:txBody>
          <a:bodyPr/>
          <a:lstStyle/>
          <a:p>
            <a:r>
              <a:rPr lang="en-CA" dirty="0" smtClean="0"/>
              <a:t>Background</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Informal caregivers provide 4x as much assistance as formal ones </a:t>
            </a:r>
            <a:r>
              <a:rPr lang="en-CA" sz="2400" dirty="0" smtClean="0"/>
              <a:t>(Agree et al., 2004)</a:t>
            </a:r>
          </a:p>
          <a:p>
            <a:r>
              <a:rPr lang="en-CA" dirty="0" smtClean="0"/>
              <a:t>Caregiver burden is a serious concern</a:t>
            </a:r>
            <a:r>
              <a:rPr lang="en-CA" sz="2400" dirty="0" smtClean="0"/>
              <a:t> (Egbert et al., 2008).</a:t>
            </a:r>
            <a:endParaRPr lang="en-CA" dirty="0" smtClean="0"/>
          </a:p>
          <a:p>
            <a:r>
              <a:rPr lang="en-CA" dirty="0" smtClean="0"/>
              <a:t>National US cross-sectional studies suggest AT use may decrease amount of care provided </a:t>
            </a:r>
            <a:r>
              <a:rPr lang="en-CA" sz="2400" dirty="0" smtClean="0"/>
              <a:t>(Agree et al., 2000, 2004, 2005;  Allen et al., 2001, 2006)</a:t>
            </a:r>
          </a:p>
        </p:txBody>
      </p:sp>
      <p:sp>
        <p:nvSpPr>
          <p:cNvPr id="3" name="Title 2"/>
          <p:cNvSpPr>
            <a:spLocks noGrp="1"/>
          </p:cNvSpPr>
          <p:nvPr>
            <p:ph type="title"/>
          </p:nvPr>
        </p:nvSpPr>
        <p:spPr/>
        <p:txBody>
          <a:bodyPr/>
          <a:lstStyle/>
          <a:p>
            <a:r>
              <a:rPr lang="en-CA" dirty="0" smtClean="0"/>
              <a:t>Background</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Study design does not allow causality to be determined.</a:t>
            </a:r>
          </a:p>
          <a:p>
            <a:r>
              <a:rPr lang="en-CA" dirty="0" smtClean="0"/>
              <a:t>Experimental studies have not explored physical or psychosocial outcomes for informal caregivers.</a:t>
            </a:r>
            <a:endParaRPr lang="en-CA" dirty="0"/>
          </a:p>
        </p:txBody>
      </p:sp>
      <p:sp>
        <p:nvSpPr>
          <p:cNvPr id="3" name="Title 2"/>
          <p:cNvSpPr>
            <a:spLocks noGrp="1"/>
          </p:cNvSpPr>
          <p:nvPr>
            <p:ph type="title"/>
          </p:nvPr>
        </p:nvSpPr>
        <p:spPr/>
        <p:txBody>
          <a:bodyPr/>
          <a:lstStyle/>
          <a:p>
            <a:r>
              <a:rPr lang="en-CA" dirty="0" smtClean="0"/>
              <a:t>Background</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Conceptual Model</a:t>
            </a:r>
            <a:endParaRPr lang="en-CA" dirty="0"/>
          </a:p>
        </p:txBody>
      </p:sp>
      <p:pic>
        <p:nvPicPr>
          <p:cNvPr id="1026" name="Picture 2"/>
          <p:cNvPicPr>
            <a:picLocks noGrp="1" noChangeAspect="1" noChangeArrowheads="1"/>
          </p:cNvPicPr>
          <p:nvPr>
            <p:ph idx="1"/>
          </p:nvPr>
        </p:nvPicPr>
        <p:blipFill>
          <a:blip r:embed="rId2" cstate="print"/>
          <a:srcRect t="1020" b="6631"/>
          <a:stretch>
            <a:fillRect/>
          </a:stretch>
        </p:blipFill>
        <p:spPr bwMode="auto">
          <a:xfrm>
            <a:off x="1428728" y="1522057"/>
            <a:ext cx="6577739" cy="5277684"/>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Hypothesis 1: Following an intervention that increases the appropriateness of existing AT or provides new AT, older community-dwelling AT users will report less difficulty in performing selected activities and increased satisfaction in performing them.</a:t>
            </a:r>
            <a:endParaRPr lang="en-CA" dirty="0"/>
          </a:p>
          <a:p>
            <a:r>
              <a:rPr lang="en-US" dirty="0"/>
              <a:t>Hypothesis 2: As a result of the intervention, caregivers will report decreased caregiving burden. </a:t>
            </a:r>
            <a:endParaRPr lang="en-CA" dirty="0"/>
          </a:p>
          <a:p>
            <a:pPr marL="0" indent="0">
              <a:buNone/>
            </a:pPr>
            <a:endParaRPr lang="en-CA" dirty="0"/>
          </a:p>
        </p:txBody>
      </p:sp>
      <p:sp>
        <p:nvSpPr>
          <p:cNvPr id="3" name="Title 2"/>
          <p:cNvSpPr>
            <a:spLocks noGrp="1"/>
          </p:cNvSpPr>
          <p:nvPr>
            <p:ph type="title"/>
          </p:nvPr>
        </p:nvSpPr>
        <p:spPr/>
        <p:txBody>
          <a:bodyPr>
            <a:normAutofit/>
          </a:bodyPr>
          <a:lstStyle/>
          <a:p>
            <a:r>
              <a:rPr lang="en-CA" dirty="0" smtClean="0"/>
              <a:t>Hypotheses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Methods</a:t>
            </a:r>
            <a:endParaRPr lang="en-CA" dirty="0"/>
          </a:p>
        </p:txBody>
      </p:sp>
      <p:sp>
        <p:nvSpPr>
          <p:cNvPr id="5" name="Text Placeholder 4"/>
          <p:cNvSpPr>
            <a:spLocks noGrp="1"/>
          </p:cNvSpPr>
          <p:nvPr>
            <p:ph type="body" idx="1"/>
          </p:nvPr>
        </p:nvSpPr>
        <p:spPr/>
        <p:txBody>
          <a:bodyPr/>
          <a:lstStyle/>
          <a:p>
            <a:r>
              <a:rPr lang="en-CA" dirty="0" smtClean="0"/>
              <a:t> </a:t>
            </a:r>
            <a:endParaRPr lang="en-CA" dirty="0"/>
          </a:p>
        </p:txBody>
      </p:sp>
    </p:spTree>
    <p:extLst>
      <p:ext uri="{BB962C8B-B14F-4D97-AF65-F5344CB8AC3E}">
        <p14:creationId xmlns="" xmlns:p14="http://schemas.microsoft.com/office/powerpoint/2010/main" val="1104233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Included</a:t>
            </a:r>
          </a:p>
          <a:p>
            <a:pPr>
              <a:buNone/>
            </a:pPr>
            <a:r>
              <a:rPr lang="en-CA" dirty="0" err="1" smtClean="0"/>
              <a:t>i</a:t>
            </a:r>
            <a:r>
              <a:rPr lang="en-CA" dirty="0" smtClean="0"/>
              <a:t>) identification and assessment of a problematic activity with the caregiver and assistance user</a:t>
            </a:r>
          </a:p>
          <a:p>
            <a:pPr>
              <a:buNone/>
            </a:pPr>
            <a:r>
              <a:rPr lang="en-CA" dirty="0" smtClean="0"/>
              <a:t>ii) development of a collaborative solution, and</a:t>
            </a:r>
          </a:p>
          <a:p>
            <a:pPr>
              <a:buNone/>
            </a:pPr>
            <a:r>
              <a:rPr lang="en-CA" dirty="0" smtClean="0"/>
              <a:t>iii) intervention, including device provision training and monitoring</a:t>
            </a:r>
          </a:p>
          <a:p>
            <a:r>
              <a:rPr lang="en-CA" dirty="0" smtClean="0"/>
              <a:t>Up to $350 worth of equipment</a:t>
            </a:r>
            <a:br>
              <a:rPr lang="en-CA" dirty="0" smtClean="0"/>
            </a:br>
            <a:endParaRPr lang="en-CA" dirty="0"/>
          </a:p>
        </p:txBody>
      </p:sp>
      <p:sp>
        <p:nvSpPr>
          <p:cNvPr id="3" name="Title 2"/>
          <p:cNvSpPr>
            <a:spLocks noGrp="1"/>
          </p:cNvSpPr>
          <p:nvPr>
            <p:ph type="title"/>
          </p:nvPr>
        </p:nvSpPr>
        <p:spPr/>
        <p:txBody>
          <a:bodyPr/>
          <a:lstStyle/>
          <a:p>
            <a:r>
              <a:rPr lang="en-CA" dirty="0" smtClean="0"/>
              <a:t>Intervention</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Template>
  <TotalTime>4651</TotalTime>
  <Words>1075</Words>
  <Application>Microsoft Office PowerPoint</Application>
  <PresentationFormat>On-screen Show (4:3)</PresentationFormat>
  <Paragraphs>221</Paragraphs>
  <Slides>27</Slides>
  <Notes>8</Notes>
  <HiddenSlides>2</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Mountain</vt:lpstr>
      <vt:lpstr>How Assistive Technology Use by Older Individuals with Disabilities Impacts their Informal Caregivers</vt:lpstr>
      <vt:lpstr>Assistive Technology (AT)</vt:lpstr>
      <vt:lpstr>Background</vt:lpstr>
      <vt:lpstr>Background</vt:lpstr>
      <vt:lpstr>Background</vt:lpstr>
      <vt:lpstr>Conceptual Model</vt:lpstr>
      <vt:lpstr>Hypotheses</vt:lpstr>
      <vt:lpstr>Methods</vt:lpstr>
      <vt:lpstr>Intervention</vt:lpstr>
      <vt:lpstr>Methods</vt:lpstr>
      <vt:lpstr>Inclusion Exclusion Criteria</vt:lpstr>
      <vt:lpstr>User Outcome Measures</vt:lpstr>
      <vt:lpstr>Caregiver Outcome Measures</vt:lpstr>
      <vt:lpstr>Independent Variables/Covariates</vt:lpstr>
      <vt:lpstr>Analysis</vt:lpstr>
      <vt:lpstr>Results</vt:lpstr>
      <vt:lpstr>Slide 17</vt:lpstr>
      <vt:lpstr>Slide 18</vt:lpstr>
      <vt:lpstr>Slide 19</vt:lpstr>
      <vt:lpstr>RM-ANOVA</vt:lpstr>
      <vt:lpstr>Paired T-test for Delayed Group</vt:lpstr>
      <vt:lpstr>Discussion</vt:lpstr>
      <vt:lpstr>User Outcomes</vt:lpstr>
      <vt:lpstr>Caregiver Outcomes</vt:lpstr>
      <vt:lpstr>Limitations</vt:lpstr>
      <vt:lpstr>Conclusion</vt:lpstr>
      <vt:lpstr>Acknowledgements</vt:lpstr>
    </vt:vector>
  </TitlesOfParts>
  <Company>Simon Fraser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an assistive technology intervention for community dwelling older adults and their caregivers</dc:title>
  <dc:creator>Ben</dc:creator>
  <cp:lastModifiedBy>Ben</cp:lastModifiedBy>
  <cp:revision>66</cp:revision>
  <dcterms:created xsi:type="dcterms:W3CDTF">2010-05-19T21:45:56Z</dcterms:created>
  <dcterms:modified xsi:type="dcterms:W3CDTF">2012-05-31T03:38:59Z</dcterms:modified>
</cp:coreProperties>
</file>