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0"/>
  </p:notesMasterIdLst>
  <p:sldIdLst>
    <p:sldId id="256" r:id="rId2"/>
    <p:sldId id="259" r:id="rId3"/>
    <p:sldId id="341" r:id="rId4"/>
    <p:sldId id="347" r:id="rId5"/>
    <p:sldId id="358" r:id="rId6"/>
    <p:sldId id="351" r:id="rId7"/>
    <p:sldId id="331" r:id="rId8"/>
    <p:sldId id="365" r:id="rId9"/>
    <p:sldId id="366" r:id="rId10"/>
    <p:sldId id="367" r:id="rId11"/>
    <p:sldId id="368" r:id="rId12"/>
    <p:sldId id="369" r:id="rId13"/>
    <p:sldId id="370" r:id="rId14"/>
    <p:sldId id="371" r:id="rId15"/>
    <p:sldId id="372" r:id="rId16"/>
    <p:sldId id="353" r:id="rId17"/>
    <p:sldId id="373" r:id="rId18"/>
    <p:sldId id="356" r:id="rId19"/>
  </p:sldIdLst>
  <p:sldSz cx="9144000" cy="6858000" type="screen4x3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7851A105-C83F-4CC0-B928-B31DB0671CB4}">
          <p14:sldIdLst>
            <p14:sldId id="256"/>
            <p14:sldId id="259"/>
            <p14:sldId id="341"/>
            <p14:sldId id="347"/>
            <p14:sldId id="358"/>
            <p14:sldId id="351"/>
            <p14:sldId id="331"/>
            <p14:sldId id="365"/>
            <p14:sldId id="366"/>
            <p14:sldId id="367"/>
            <p14:sldId id="368"/>
            <p14:sldId id="369"/>
          </p14:sldIdLst>
        </p14:section>
        <p14:section name="Sección sin título" id="{7C305148-E81B-4D6F-B120-D4AA388CB8F3}">
          <p14:sldIdLst>
            <p14:sldId id="370"/>
            <p14:sldId id="371"/>
            <p14:sldId id="372"/>
            <p14:sldId id="353"/>
            <p14:sldId id="373"/>
            <p14:sldId id="3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2185" autoAdjust="0"/>
  </p:normalViewPr>
  <p:slideViewPr>
    <p:cSldViewPr>
      <p:cViewPr>
        <p:scale>
          <a:sx n="70" d="100"/>
          <a:sy n="70" d="100"/>
        </p:scale>
        <p:origin x="-139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54936-3BC3-4B21-B191-215A997E58FD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10C67-FE64-4EC6-AF5F-0DA77C60FD1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133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EB5D83-643F-4941-BD95-5CF9559979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20" name="Picture 2" descr="\\epm.polibienestar.org\DavWWWRoot\SGP\Documentos compartidos\POLIBIENESTAR\COMUNICACION Y MARKETING\LOGOS Y PLANTILLAS\LOGOS POLIBIENESTAR\LogoPolibienestarfondo blanc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020" y="6173084"/>
            <a:ext cx="1291960" cy="65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EB5D83-643F-4941-BD95-5CF9559979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  <p:pic>
        <p:nvPicPr>
          <p:cNvPr id="22" name="Picture 2" descr="\\epm.polibienestar.org\DavWWWRoot\SGP\Documentos compartidos\POLIBIENESTAR\COMUNICACION Y MARKETING\LOGOS Y PLANTILLAS\LOGOS POLIBIENESTAR\LogoPolibienestarfondo blanc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924" y="6187371"/>
            <a:ext cx="1291960" cy="65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EEB5D83-643F-4941-BD95-5CF9559979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  <p:pic>
        <p:nvPicPr>
          <p:cNvPr id="23" name="Picture 2" descr="\\epm.polibienestar.org\DavWWWRoot\SGP\Documentos compartidos\POLIBIENESTAR\COMUNICACION Y MARKETING\LOGOS Y PLANTILLAS\LOGOS POLIBIENESTAR\LogoPolibienestarfondo blanc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020" y="6193601"/>
            <a:ext cx="1291960" cy="65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EEB5D83-643F-4941-BD95-5CF9559979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  <p:pic>
        <p:nvPicPr>
          <p:cNvPr id="23" name="Picture 2" descr="\\epm.polibienestar.org\DavWWWRoot\SGP\Documentos compartidos\POLIBIENESTAR\COMUNICACION Y MARKETING\LOGOS Y PLANTILLAS\LOGOS POLIBIENESTAR\LogoPolibienestarfondo blanc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020" y="6193601"/>
            <a:ext cx="1291960" cy="65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1608"/>
            <a:ext cx="5638800" cy="4187552"/>
          </a:xfrm>
        </p:spPr>
        <p:txBody>
          <a:bodyPr/>
          <a:lstStyle/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26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8" name="2 Marcador de texto"/>
          <p:cNvSpPr>
            <a:spLocks noGrp="1"/>
          </p:cNvSpPr>
          <p:nvPr>
            <p:ph type="body" idx="13"/>
          </p:nvPr>
        </p:nvSpPr>
        <p:spPr>
          <a:xfrm>
            <a:off x="395536" y="908720"/>
            <a:ext cx="2362200" cy="936104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kumimoji="0" lang="es-ES" sz="2200" b="1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484102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5D83-643F-4941-BD95-5CF9559979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EEB5D83-643F-4941-BD95-5CF9559979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EEB5D83-643F-4941-BD95-5CF9559979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EB5D83-643F-4941-BD95-5CF9559979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20" name="Picture 2" descr="\\epm.polibienestar.org\DavWWWRoot\SGP\Documentos compartidos\POLIBIENESTAR\COMUNICACION Y MARKETING\LOGOS Y PLANTILLAS\LOGOS POLIBIENESTAR\LogoPolibienestarfondo blanc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020" y="6173084"/>
            <a:ext cx="1291960" cy="65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5D83-643F-4941-BD95-5CF9559979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EEB5D83-643F-4941-BD95-5CF9559979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1_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3419872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290104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3625711" y="1524000"/>
            <a:ext cx="520739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2902096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3635896" y="2471383"/>
            <a:ext cx="5203304" cy="3822192"/>
          </a:xfrm>
        </p:spPr>
        <p:txBody>
          <a:bodyPr/>
          <a:lstStyle/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EEB5D83-643F-4941-BD95-5CF9559979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14438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2_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2987824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247004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3203849" y="1524000"/>
            <a:ext cx="5629258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2470940" cy="3818404"/>
          </a:xfrm>
        </p:spPr>
        <p:txBody>
          <a:bodyPr/>
          <a:lstStyle/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3214364" y="2471383"/>
            <a:ext cx="5624836" cy="3822192"/>
          </a:xfrm>
        </p:spPr>
        <p:txBody>
          <a:bodyPr/>
          <a:lstStyle/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EEB5D83-643F-4941-BD95-5CF9559979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883391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EEB5D83-643F-4941-BD95-5CF9559979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EB5D83-643F-4941-BD95-5CF955997933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1" name="Picture 2" descr="\\epm.polibienestar.org\DavWWWRoot\SGP\Documentos compartidos\POLIBIENESTAR\COMUNICACION Y MARKETING\LOGOS Y PLANTILLAS\LOGOS POLIBIENESTAR\LogoPolibienestarfondo blanc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020" y="6143717"/>
            <a:ext cx="1291960" cy="65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EB5D83-643F-4941-BD95-5CF955997933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pic>
        <p:nvPicPr>
          <p:cNvPr id="1026" name="Picture 2" descr="\\epm.polibienestar.org\DavWWWRoot\SGP\Documentos compartidos\POLIBIENESTAR\COMUNICACION Y MARKETING\LOGOS Y PLANTILLAS\LOGOS POLIBIENESTAR\LogoPolibienestarfondo blanco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020" y="6173084"/>
            <a:ext cx="1291960" cy="65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45" r:id="rId6"/>
    <p:sldLayoutId id="2147483746" r:id="rId7"/>
    <p:sldLayoutId id="2147483738" r:id="rId8"/>
    <p:sldLayoutId id="2147483739" r:id="rId9"/>
    <p:sldLayoutId id="2147483740" r:id="rId10"/>
    <p:sldLayoutId id="2147483741" r:id="rId11"/>
    <p:sldLayoutId id="2147483744" r:id="rId12"/>
    <p:sldLayoutId id="2147483742" r:id="rId13"/>
    <p:sldLayoutId id="2147483743" r:id="rId14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GB" sz="4000" b="1" dirty="0" smtClean="0">
                <a:solidFill>
                  <a:schemeClr val="tx2">
                    <a:lumMod val="50000"/>
                  </a:schemeClr>
                </a:solidFill>
              </a:rPr>
              <a:t>The 11th Global Conference on Ageing</a:t>
            </a:r>
            <a:r>
              <a:rPr lang="en-GB" sz="40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GB" sz="4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28</a:t>
            </a:r>
            <a:r>
              <a:rPr lang="en-GB" sz="4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May – 1 June 2012 Prague </a:t>
            </a:r>
            <a:endParaRPr lang="en-GB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16313" y="3140968"/>
            <a:ext cx="74104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Psycho-educational intervention programmes to face up the informal caregivers burden</a:t>
            </a:r>
            <a:endParaRPr lang="en-GB" sz="32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905005" y="5184853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Stephanie Carretero</a:t>
            </a:r>
          </a:p>
          <a:p>
            <a:pPr algn="ctr"/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Jorge 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Garcés</a:t>
            </a: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Mireia Ferri</a:t>
            </a: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063" y="4687780"/>
            <a:ext cx="32956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977" y="5409618"/>
            <a:ext cx="2595415" cy="570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702" y="6093296"/>
            <a:ext cx="2566690" cy="498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314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365792"/>
            <a:ext cx="8534400" cy="758952"/>
          </a:xfrm>
        </p:spPr>
        <p:txBody>
          <a:bodyPr>
            <a:normAutofit/>
          </a:bodyPr>
          <a:lstStyle/>
          <a:p>
            <a:r>
              <a:rPr lang="es-ES" b="1" dirty="0" err="1" smtClean="0"/>
              <a:t>Results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RESPITE SERVICES: Why caregivers put off the search for formal aid?</a:t>
            </a:r>
          </a:p>
          <a:p>
            <a:pPr marL="0" indent="0" algn="just">
              <a:buNone/>
            </a:pPr>
            <a:endParaRPr lang="en-GB" sz="1800" dirty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67544" y="2348880"/>
            <a:ext cx="8208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They think that they are able to provide all the care (</a:t>
            </a:r>
            <a:r>
              <a:rPr lang="en-GB" dirty="0" err="1" smtClean="0">
                <a:solidFill>
                  <a:srgbClr val="000000"/>
                </a:solidFill>
                <a:latin typeface="+mj-lt"/>
                <a:cs typeface="Arial" charset="0"/>
              </a:rPr>
              <a:t>Zarit</a:t>
            </a: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, 1996).</a:t>
            </a: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They are concerned about the quality of the care provided for formal caregivers </a:t>
            </a:r>
            <a:r>
              <a:rPr lang="en-GB" dirty="0">
                <a:solidFill>
                  <a:srgbClr val="000000"/>
                </a:solidFill>
                <a:cs typeface="Arial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cs typeface="Arial" charset="0"/>
              </a:rPr>
              <a:t>Zarit</a:t>
            </a:r>
            <a:r>
              <a:rPr lang="en-GB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GB" dirty="0" smtClean="0">
                <a:solidFill>
                  <a:srgbClr val="000000"/>
                </a:solidFill>
                <a:cs typeface="Arial" charset="0"/>
              </a:rPr>
              <a:t>1996)</a:t>
            </a: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.</a:t>
            </a: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They prefer to save in order to have funds available when the care is no longer an option.</a:t>
            </a: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Some caregivers reject the possibility of receiving formal aid (Gottlieb &amp;Johnson, 2000).</a:t>
            </a: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marL="171450" lvl="1" algn="just">
              <a:spcBef>
                <a:spcPct val="20000"/>
              </a:spcBef>
              <a:buClr>
                <a:schemeClr val="accent1"/>
              </a:buClr>
            </a:pPr>
            <a:endParaRPr lang="en-GB" dirty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97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365792"/>
            <a:ext cx="8534400" cy="758952"/>
          </a:xfrm>
        </p:spPr>
        <p:txBody>
          <a:bodyPr>
            <a:normAutofit/>
          </a:bodyPr>
          <a:lstStyle/>
          <a:p>
            <a:r>
              <a:rPr lang="es-ES" b="1" dirty="0" err="1" smtClean="0"/>
              <a:t>Results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RESPITE SERVICES: Why results of the effect of respite services are different?</a:t>
            </a:r>
          </a:p>
          <a:p>
            <a:pPr marL="0" indent="0" algn="just">
              <a:buNone/>
            </a:pPr>
            <a:endParaRPr lang="en-GB" sz="1800" dirty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67544" y="2348880"/>
            <a:ext cx="8208912" cy="225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These resources provide insufficient relief for caregivers (</a:t>
            </a:r>
            <a:r>
              <a:rPr lang="en-GB" dirty="0" err="1" smtClean="0">
                <a:solidFill>
                  <a:srgbClr val="000000"/>
                </a:solidFill>
                <a:latin typeface="+mj-lt"/>
                <a:cs typeface="Arial" charset="0"/>
              </a:rPr>
              <a:t>Jarrot</a:t>
            </a: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 et al., 2000).</a:t>
            </a: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They do not give sufficient time off (</a:t>
            </a:r>
            <a:r>
              <a:rPr lang="en-GB" dirty="0" err="1" smtClean="0">
                <a:solidFill>
                  <a:srgbClr val="000000"/>
                </a:solidFill>
                <a:latin typeface="+mj-lt"/>
                <a:cs typeface="Arial" charset="0"/>
              </a:rPr>
              <a:t>Zarit</a:t>
            </a: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, 1996; Carretero et al., 2007).</a:t>
            </a: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Caregivers use the respite time to deal with other tasks (Barry et al., 1991).</a:t>
            </a: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marL="171450" lvl="1" algn="just">
              <a:spcBef>
                <a:spcPct val="20000"/>
              </a:spcBef>
              <a:buClr>
                <a:schemeClr val="accent1"/>
              </a:buClr>
            </a:pPr>
            <a:endParaRPr lang="en-GB" dirty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73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365792"/>
            <a:ext cx="8534400" cy="758952"/>
          </a:xfrm>
        </p:spPr>
        <p:txBody>
          <a:bodyPr>
            <a:normAutofit/>
          </a:bodyPr>
          <a:lstStyle/>
          <a:p>
            <a:r>
              <a:rPr lang="es-ES" b="1" dirty="0" err="1" smtClean="0"/>
              <a:t>Results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cap="all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Psycho-educational </a:t>
            </a:r>
            <a:r>
              <a:rPr lang="en-GB" sz="1600" b="1" cap="all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and psycho-social intervention</a:t>
            </a:r>
          </a:p>
          <a:p>
            <a:pPr marL="0" indent="0" algn="just">
              <a:buNone/>
            </a:pPr>
            <a:endParaRPr lang="en-GB" sz="1800" dirty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  <p:sp>
        <p:nvSpPr>
          <p:cNvPr id="6" name="3 Rectángulo"/>
          <p:cNvSpPr/>
          <p:nvPr/>
        </p:nvSpPr>
        <p:spPr>
          <a:xfrm>
            <a:off x="524869" y="2132856"/>
            <a:ext cx="8352928" cy="34717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This type of intervention is designed in a general way to improve or increase the caregiver’s skills for dealing with care situations. </a:t>
            </a: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The general objectives are to reduce the burden, stress, and distress felt by caregivers and, on the other hand, to improve the quality of care received by the dependent persons.</a:t>
            </a: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Varied range of intervention procedures , strategies and formats.</a:t>
            </a: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They are mostly based on information, learning skills, and emotional support.</a:t>
            </a:r>
            <a:endParaRPr lang="en-GB" dirty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79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365792"/>
            <a:ext cx="8534400" cy="758952"/>
          </a:xfrm>
        </p:spPr>
        <p:txBody>
          <a:bodyPr>
            <a:normAutofit/>
          </a:bodyPr>
          <a:lstStyle/>
          <a:p>
            <a:r>
              <a:rPr lang="es-ES" b="1" dirty="0" err="1" smtClean="0"/>
              <a:t>Results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cap="all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Psycho-educational </a:t>
            </a:r>
            <a:r>
              <a:rPr lang="en-GB" sz="1600" b="1" cap="all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and psycho-social </a:t>
            </a:r>
            <a:r>
              <a:rPr lang="en-GB" sz="1600" b="1" cap="all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intervention: </a:t>
            </a:r>
            <a:r>
              <a:rPr lang="en-GB" sz="1600" b="1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effects</a:t>
            </a:r>
            <a:endParaRPr lang="en-GB" sz="1600" b="1" cap="all" dirty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 marL="0" indent="0" algn="just">
              <a:buNone/>
            </a:pPr>
            <a:endParaRPr lang="en-GB" sz="1800" dirty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  <p:sp>
        <p:nvSpPr>
          <p:cNvPr id="6" name="3 Rectángulo"/>
          <p:cNvSpPr/>
          <p:nvPr/>
        </p:nvSpPr>
        <p:spPr>
          <a:xfrm>
            <a:off x="524869" y="2132856"/>
            <a:ext cx="8352928" cy="413651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Support groups -&gt; studies that confirm their positive results (Sanchez et al., 2001) and some studies that reveal their limited effects (</a:t>
            </a:r>
            <a:r>
              <a:rPr lang="en-GB" dirty="0" err="1" smtClean="0">
                <a:solidFill>
                  <a:srgbClr val="000000"/>
                </a:solidFill>
                <a:latin typeface="+mj-lt"/>
                <a:cs typeface="Arial" charset="0"/>
              </a:rPr>
              <a:t>Zarit</a:t>
            </a: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, 1990; Knight et al., 1993).</a:t>
            </a: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Counselling and support groups in combination with respite services-&gt; healthy conduct (Gallant &amp; Connell, 1998).</a:t>
            </a: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Educational support beneficial on modifying conduct. Also studies that pinpointed the inefficiency of this type of programme (Haley, 1997).</a:t>
            </a: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dirty="0" smtClean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31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365792"/>
            <a:ext cx="8534400" cy="758952"/>
          </a:xfrm>
        </p:spPr>
        <p:txBody>
          <a:bodyPr>
            <a:normAutofit/>
          </a:bodyPr>
          <a:lstStyle/>
          <a:p>
            <a:r>
              <a:rPr lang="es-ES" b="1" dirty="0" err="1" smtClean="0"/>
              <a:t>Results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cap="all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Psycho-educational </a:t>
            </a:r>
            <a:r>
              <a:rPr lang="en-GB" sz="1600" b="1" cap="all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and psycho-social </a:t>
            </a:r>
            <a:r>
              <a:rPr lang="en-GB" sz="1600" b="1" cap="all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intervention: </a:t>
            </a:r>
            <a:r>
              <a:rPr lang="en-GB" sz="1600" b="1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limitations</a:t>
            </a:r>
            <a:endParaRPr lang="en-GB" sz="1600" b="1" cap="all" dirty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 marL="0" indent="0" algn="just">
              <a:buNone/>
            </a:pPr>
            <a:endParaRPr lang="en-GB" sz="1800" dirty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  <p:sp>
        <p:nvSpPr>
          <p:cNvPr id="6" name="3 Rectángulo"/>
          <p:cNvSpPr/>
          <p:nvPr/>
        </p:nvSpPr>
        <p:spPr>
          <a:xfrm>
            <a:off x="524869" y="2132856"/>
            <a:ext cx="8352928" cy="568771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They are addressed to the caregiver alone-&gt; lack of interaction and they do not take into account the wishes and values of the dependent person (Carretero et al., 2008).</a:t>
            </a: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They offer too much content to the extend that the maximum time recommended for authors: 8-10 sessions (Gallagher-Thompson et al., 2000).</a:t>
            </a: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A large number of caregivers refuse to participate in these programmes-&gt; they do not consider that they need help </a:t>
            </a:r>
            <a:r>
              <a:rPr lang="en-GB" dirty="0">
                <a:solidFill>
                  <a:srgbClr val="000000"/>
                </a:solidFill>
                <a:latin typeface="+mj-lt"/>
                <a:cs typeface="Arial" charset="0"/>
              </a:rPr>
              <a:t>o</a:t>
            </a: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r because they do not have time (</a:t>
            </a:r>
            <a:r>
              <a:rPr lang="en-GB" dirty="0">
                <a:solidFill>
                  <a:srgbClr val="000000"/>
                </a:solidFill>
                <a:cs typeface="Arial" charset="0"/>
              </a:rPr>
              <a:t>Gallagher-Thompson et al., </a:t>
            </a:r>
            <a:r>
              <a:rPr lang="en-GB" dirty="0" smtClean="0">
                <a:solidFill>
                  <a:srgbClr val="000000"/>
                </a:solidFill>
                <a:cs typeface="Arial" charset="0"/>
              </a:rPr>
              <a:t>2000; </a:t>
            </a:r>
            <a:r>
              <a:rPr lang="en-GB" dirty="0" err="1" smtClean="0">
                <a:solidFill>
                  <a:srgbClr val="000000"/>
                </a:solidFill>
                <a:cs typeface="Arial" charset="0"/>
              </a:rPr>
              <a:t>Losada</a:t>
            </a:r>
            <a:r>
              <a:rPr lang="en-GB" dirty="0" smtClean="0">
                <a:solidFill>
                  <a:srgbClr val="000000"/>
                </a:solidFill>
                <a:cs typeface="Arial" charset="0"/>
              </a:rPr>
              <a:t> et al., 2004)</a:t>
            </a: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.</a:t>
            </a: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dirty="0" smtClean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32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365792"/>
            <a:ext cx="8534400" cy="758952"/>
          </a:xfrm>
        </p:spPr>
        <p:txBody>
          <a:bodyPr>
            <a:normAutofit/>
          </a:bodyPr>
          <a:lstStyle/>
          <a:p>
            <a:r>
              <a:rPr lang="es-ES" b="1" dirty="0" err="1" smtClean="0"/>
              <a:t>Results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1600" b="1" cap="all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recommendations for designing and measuring the efficiency of both types of intervention (</a:t>
            </a:r>
            <a:r>
              <a:rPr lang="en-GB" sz="1600" b="1" cap="all" dirty="0" err="1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zarit</a:t>
            </a:r>
            <a:r>
              <a:rPr lang="en-GB" sz="1600" b="1" cap="all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, 1990, 1994)</a:t>
            </a:r>
            <a:endParaRPr lang="en-GB" sz="1600" b="1" cap="all" dirty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 marL="0" indent="0" algn="just">
              <a:buNone/>
            </a:pPr>
            <a:endParaRPr lang="en-GB" sz="1800" dirty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  <p:sp>
        <p:nvSpPr>
          <p:cNvPr id="6" name="3 Rectángulo"/>
          <p:cNvSpPr/>
          <p:nvPr/>
        </p:nvSpPr>
        <p:spPr>
          <a:xfrm>
            <a:off x="524869" y="2132856"/>
            <a:ext cx="8352928" cy="664181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sz="1600" dirty="0" smtClean="0">
                <a:solidFill>
                  <a:srgbClr val="000000"/>
                </a:solidFill>
                <a:latin typeface="+mj-lt"/>
                <a:cs typeface="Arial" charset="0"/>
              </a:rPr>
              <a:t>The objectives and variables to be evaluated in research on the caregiver burden must be specified.</a:t>
            </a: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sz="1600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sz="1600" dirty="0" smtClean="0">
                <a:solidFill>
                  <a:srgbClr val="000000"/>
                </a:solidFill>
                <a:latin typeface="+mj-lt"/>
                <a:cs typeface="Arial" charset="0"/>
              </a:rPr>
              <a:t>It is necessary to check to what extend the proposed treatment is being given properly as there are variables that may alter its effectiveness.</a:t>
            </a: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sz="1600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sz="1600" dirty="0" smtClean="0">
                <a:solidFill>
                  <a:srgbClr val="000000"/>
                </a:solidFill>
                <a:latin typeface="+mj-lt"/>
                <a:cs typeface="Arial" charset="0"/>
              </a:rPr>
              <a:t>The reasons why a caregiver undergoes an intervention should be determined.</a:t>
            </a: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sz="1600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sz="1600" dirty="0" smtClean="0">
                <a:solidFill>
                  <a:srgbClr val="000000"/>
                </a:solidFill>
                <a:latin typeface="+mj-lt"/>
                <a:cs typeface="Arial" charset="0"/>
              </a:rPr>
              <a:t>There are certain factors that may threaten internal and external validity depending on the control groups used to analyse the effects of the treatment.</a:t>
            </a: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sz="1600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sz="1600" dirty="0" smtClean="0">
                <a:solidFill>
                  <a:srgbClr val="000000"/>
                </a:solidFill>
                <a:latin typeface="+mj-lt"/>
                <a:cs typeface="Arial" charset="0"/>
              </a:rPr>
              <a:t>Caregivers samples are very heterogeneous -&gt; to select groups of caregivers that share a specific characteristics or to use a single-case design</a:t>
            </a: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sz="1600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sz="1600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sz="1600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sz="1600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sz="1600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sz="1600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sz="1600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sz="1600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sz="1600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sz="1600" dirty="0" smtClean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12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39552" y="476672"/>
            <a:ext cx="8314183" cy="15240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mtClean="0"/>
              <a:t>Conclusions</a:t>
            </a:r>
            <a:endParaRPr lang="en-GB" sz="1600" b="1"/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755576" y="2996952"/>
            <a:ext cx="7849244" cy="288032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Clr>
                <a:schemeClr val="accent3"/>
              </a:buClr>
              <a:buFont typeface="Wingdings" pitchFamily="2" charset="2"/>
              <a:buChar char="Ø"/>
            </a:pPr>
            <a:r>
              <a:rPr lang="en-GB" sz="2000" b="0" cap="none" dirty="0" smtClean="0">
                <a:solidFill>
                  <a:srgbClr val="000000"/>
                </a:solidFill>
                <a:latin typeface="+mj-lt"/>
              </a:rPr>
              <a:t>Both types of programmes are very useful in helping caregivers to cope with the stress of the caregiving situation -&gt; the role of formal social support is not yet clear: further research is needed.</a:t>
            </a:r>
          </a:p>
          <a:p>
            <a:pPr marL="342900" indent="-342900" algn="just">
              <a:buClr>
                <a:schemeClr val="accent3"/>
              </a:buClr>
              <a:buFont typeface="Wingdings" pitchFamily="2" charset="2"/>
              <a:buChar char="Ø"/>
            </a:pPr>
            <a:r>
              <a:rPr lang="en-GB" sz="2000" b="0" cap="none" dirty="0" smtClean="0">
                <a:solidFill>
                  <a:srgbClr val="000000"/>
                </a:solidFill>
                <a:latin typeface="+mj-lt"/>
              </a:rPr>
              <a:t>Some studies: to combine the two types of programme (IPA, 2002).</a:t>
            </a:r>
          </a:p>
          <a:p>
            <a:pPr marL="342900" indent="-342900" algn="just">
              <a:buClr>
                <a:schemeClr val="accent3"/>
              </a:buClr>
              <a:buFont typeface="Wingdings" pitchFamily="2" charset="2"/>
              <a:buChar char="Ø"/>
            </a:pPr>
            <a:endParaRPr lang="en-GB" sz="2000" b="0" cap="none" dirty="0" smtClean="0">
              <a:solidFill>
                <a:srgbClr val="000000"/>
              </a:solidFill>
              <a:latin typeface="+mj-lt"/>
            </a:endParaRPr>
          </a:p>
          <a:p>
            <a:pPr marL="342900" indent="-342900" algn="just">
              <a:buClr>
                <a:schemeClr val="accent3"/>
              </a:buClr>
              <a:buFont typeface="Wingdings" pitchFamily="2" charset="2"/>
              <a:buChar char="Ø"/>
            </a:pPr>
            <a:endParaRPr lang="en-GB" sz="2000" b="0" cap="none" dirty="0" smtClean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515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365792"/>
            <a:ext cx="8534400" cy="758952"/>
          </a:xfrm>
        </p:spPr>
        <p:txBody>
          <a:bodyPr>
            <a:normAutofit/>
          </a:bodyPr>
          <a:lstStyle/>
          <a:p>
            <a:r>
              <a:rPr lang="es-ES" b="1" dirty="0" err="1" smtClean="0"/>
              <a:t>Conclusions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1600" b="1" cap="all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SPAIN</a:t>
            </a:r>
          </a:p>
          <a:p>
            <a:pPr marL="0" indent="0" algn="just">
              <a:buNone/>
            </a:pPr>
            <a:endParaRPr lang="en-GB" sz="1800" dirty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  <p:sp>
        <p:nvSpPr>
          <p:cNvPr id="6" name="3 Rectángulo"/>
          <p:cNvSpPr/>
          <p:nvPr/>
        </p:nvSpPr>
        <p:spPr>
          <a:xfrm>
            <a:off x="524869" y="2132856"/>
            <a:ext cx="8352928" cy="383489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sz="1600" dirty="0" smtClean="0">
                <a:solidFill>
                  <a:srgbClr val="000000"/>
                </a:solidFill>
                <a:latin typeface="+mj-lt"/>
                <a:cs typeface="Arial" charset="0"/>
              </a:rPr>
              <a:t>The </a:t>
            </a:r>
            <a:r>
              <a:rPr lang="en-GB" sz="1600" dirty="0">
                <a:solidFill>
                  <a:srgbClr val="000000"/>
                </a:solidFill>
                <a:latin typeface="+mj-lt"/>
                <a:cs typeface="Arial" charset="0"/>
              </a:rPr>
              <a:t>use of the </a:t>
            </a:r>
            <a:r>
              <a:rPr lang="en-GB" sz="1600" dirty="0" smtClean="0">
                <a:solidFill>
                  <a:srgbClr val="000000"/>
                </a:solidFill>
                <a:latin typeface="+mj-lt"/>
                <a:cs typeface="Arial" charset="0"/>
              </a:rPr>
              <a:t>HHS-&gt; </a:t>
            </a:r>
            <a:r>
              <a:rPr lang="en-GB" sz="1600" dirty="0">
                <a:solidFill>
                  <a:srgbClr val="000000"/>
                </a:solidFill>
                <a:latin typeface="+mj-lt"/>
                <a:cs typeface="Arial" charset="0"/>
              </a:rPr>
              <a:t>an </a:t>
            </a:r>
            <a:r>
              <a:rPr lang="en-GB" sz="1600" dirty="0" smtClean="0">
                <a:solidFill>
                  <a:srgbClr val="000000"/>
                </a:solidFill>
                <a:latin typeface="+mj-lt"/>
                <a:cs typeface="Arial" charset="0"/>
              </a:rPr>
              <a:t>important social </a:t>
            </a:r>
            <a:r>
              <a:rPr lang="en-GB" sz="1600" dirty="0">
                <a:solidFill>
                  <a:srgbClr val="000000"/>
                </a:solidFill>
                <a:latin typeface="+mj-lt"/>
                <a:cs typeface="Arial" charset="0"/>
              </a:rPr>
              <a:t>tool offered by the Spanish public social services network </a:t>
            </a:r>
            <a:r>
              <a:rPr lang="en-GB" sz="1600" dirty="0" smtClean="0">
                <a:solidFill>
                  <a:srgbClr val="000000"/>
                </a:solidFill>
                <a:latin typeface="+mj-lt"/>
                <a:cs typeface="Arial" charset="0"/>
              </a:rPr>
              <a:t>that aims </a:t>
            </a:r>
            <a:r>
              <a:rPr lang="en-GB" sz="1600" dirty="0">
                <a:solidFill>
                  <a:srgbClr val="000000"/>
                </a:solidFill>
                <a:latin typeface="+mj-lt"/>
                <a:cs typeface="Arial" charset="0"/>
              </a:rPr>
              <a:t>to give caregivers some time off while allowing the </a:t>
            </a:r>
            <a:r>
              <a:rPr lang="en-GB" sz="1600" dirty="0" smtClean="0">
                <a:solidFill>
                  <a:srgbClr val="000000"/>
                </a:solidFill>
                <a:latin typeface="+mj-lt"/>
                <a:cs typeface="Arial" charset="0"/>
              </a:rPr>
              <a:t>dependent person </a:t>
            </a:r>
            <a:r>
              <a:rPr lang="en-GB" sz="1600" dirty="0">
                <a:solidFill>
                  <a:srgbClr val="000000"/>
                </a:solidFill>
                <a:latin typeface="+mj-lt"/>
                <a:cs typeface="Arial" charset="0"/>
              </a:rPr>
              <a:t>to remain at home. </a:t>
            </a:r>
            <a:endParaRPr lang="en-GB" sz="1600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sz="1600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sz="1600" dirty="0">
                <a:solidFill>
                  <a:srgbClr val="000000"/>
                </a:solidFill>
                <a:latin typeface="+mj-lt"/>
                <a:cs typeface="Arial" charset="0"/>
              </a:rPr>
              <a:t>I</a:t>
            </a:r>
            <a:r>
              <a:rPr lang="en-GB" sz="1600" dirty="0" smtClean="0">
                <a:solidFill>
                  <a:srgbClr val="000000"/>
                </a:solidFill>
                <a:latin typeface="+mj-lt"/>
                <a:cs typeface="Arial" charset="0"/>
              </a:rPr>
              <a:t>n </a:t>
            </a:r>
            <a:r>
              <a:rPr lang="en-GB" sz="1600" dirty="0">
                <a:solidFill>
                  <a:srgbClr val="000000"/>
                </a:solidFill>
                <a:latin typeface="+mj-lt"/>
                <a:cs typeface="Arial" charset="0"/>
              </a:rPr>
              <a:t>order to maximize </a:t>
            </a:r>
            <a:r>
              <a:rPr lang="en-GB" sz="1600" dirty="0" smtClean="0">
                <a:solidFill>
                  <a:srgbClr val="000000"/>
                </a:solidFill>
                <a:latin typeface="+mj-lt"/>
                <a:cs typeface="Arial" charset="0"/>
              </a:rPr>
              <a:t>the efficiency </a:t>
            </a:r>
            <a:r>
              <a:rPr lang="en-GB" sz="1600" dirty="0">
                <a:solidFill>
                  <a:srgbClr val="000000"/>
                </a:solidFill>
                <a:latin typeface="+mj-lt"/>
                <a:cs typeface="Arial" charset="0"/>
              </a:rPr>
              <a:t>of this social </a:t>
            </a:r>
            <a:r>
              <a:rPr lang="en-GB" sz="1600" dirty="0" smtClean="0">
                <a:solidFill>
                  <a:srgbClr val="000000"/>
                </a:solidFill>
                <a:latin typeface="+mj-lt"/>
                <a:cs typeface="Arial" charset="0"/>
              </a:rPr>
              <a:t>service, </a:t>
            </a:r>
            <a:r>
              <a:rPr lang="en-GB" sz="1600" dirty="0">
                <a:solidFill>
                  <a:srgbClr val="000000"/>
                </a:solidFill>
                <a:latin typeface="+mj-lt"/>
                <a:cs typeface="Arial" charset="0"/>
              </a:rPr>
              <a:t>our studies recommend</a:t>
            </a:r>
            <a:r>
              <a:rPr lang="en-GB" sz="1600" dirty="0" smtClean="0">
                <a:solidFill>
                  <a:srgbClr val="000000"/>
                </a:solidFill>
                <a:latin typeface="+mj-lt"/>
                <a:cs typeface="Arial" charset="0"/>
              </a:rPr>
              <a:t>:</a:t>
            </a:r>
          </a:p>
          <a:p>
            <a:pPr lvl="1"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sz="1600" dirty="0" smtClean="0">
                <a:solidFill>
                  <a:srgbClr val="000000"/>
                </a:solidFill>
                <a:latin typeface="+mj-lt"/>
                <a:cs typeface="Arial" charset="0"/>
              </a:rPr>
              <a:t>extending </a:t>
            </a:r>
            <a:r>
              <a:rPr lang="en-GB" sz="1600" dirty="0">
                <a:solidFill>
                  <a:srgbClr val="000000"/>
                </a:solidFill>
                <a:latin typeface="+mj-lt"/>
                <a:cs typeface="Arial" charset="0"/>
              </a:rPr>
              <a:t>the type of </a:t>
            </a:r>
            <a:r>
              <a:rPr lang="en-GB" sz="1600" dirty="0" smtClean="0">
                <a:solidFill>
                  <a:srgbClr val="000000"/>
                </a:solidFill>
                <a:latin typeface="+mj-lt"/>
                <a:cs typeface="Arial" charset="0"/>
              </a:rPr>
              <a:t>services provided </a:t>
            </a:r>
            <a:r>
              <a:rPr lang="en-GB" sz="1600" dirty="0">
                <a:solidFill>
                  <a:srgbClr val="000000"/>
                </a:solidFill>
                <a:latin typeface="+mj-lt"/>
                <a:cs typeface="Arial" charset="0"/>
              </a:rPr>
              <a:t>and the </a:t>
            </a:r>
            <a:r>
              <a:rPr lang="en-GB" sz="1600" dirty="0" smtClean="0">
                <a:solidFill>
                  <a:srgbClr val="000000"/>
                </a:solidFill>
                <a:latin typeface="+mj-lt"/>
                <a:cs typeface="Arial" charset="0"/>
              </a:rPr>
              <a:t>duration of in-home help </a:t>
            </a:r>
            <a:r>
              <a:rPr lang="en-GB" sz="1600" dirty="0">
                <a:solidFill>
                  <a:srgbClr val="000000"/>
                </a:solidFill>
                <a:latin typeface="+mj-lt"/>
                <a:cs typeface="Arial" charset="0"/>
              </a:rPr>
              <a:t>to </a:t>
            </a:r>
            <a:r>
              <a:rPr lang="en-GB" sz="1600" dirty="0" smtClean="0">
                <a:solidFill>
                  <a:srgbClr val="000000"/>
                </a:solidFill>
                <a:latin typeface="+mj-lt"/>
                <a:cs typeface="Arial" charset="0"/>
              </a:rPr>
              <a:t>allow caregivers </a:t>
            </a:r>
            <a:r>
              <a:rPr lang="en-GB" sz="1600" dirty="0">
                <a:solidFill>
                  <a:srgbClr val="000000"/>
                </a:solidFill>
                <a:latin typeface="+mj-lt"/>
                <a:cs typeface="Arial" charset="0"/>
              </a:rPr>
              <a:t>to </a:t>
            </a:r>
            <a:r>
              <a:rPr lang="en-GB" sz="1600" dirty="0" smtClean="0">
                <a:solidFill>
                  <a:srgbClr val="000000"/>
                </a:solidFill>
                <a:latin typeface="+mj-lt"/>
                <a:cs typeface="Arial" charset="0"/>
              </a:rPr>
              <a:t>rest sufficiently </a:t>
            </a:r>
            <a:r>
              <a:rPr lang="en-GB" sz="1600" dirty="0">
                <a:solidFill>
                  <a:srgbClr val="000000"/>
                </a:solidFill>
                <a:latin typeface="+mj-lt"/>
                <a:cs typeface="Arial" charset="0"/>
              </a:rPr>
              <a:t>and reduce their overload; </a:t>
            </a:r>
            <a:endParaRPr lang="en-GB" sz="1600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lvl="1"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sz="1600" dirty="0" smtClean="0">
                <a:solidFill>
                  <a:srgbClr val="000000"/>
                </a:solidFill>
                <a:latin typeface="+mj-lt"/>
                <a:cs typeface="Arial" charset="0"/>
              </a:rPr>
              <a:t>increase </a:t>
            </a:r>
            <a:r>
              <a:rPr lang="en-GB" sz="1600" dirty="0">
                <a:solidFill>
                  <a:srgbClr val="000000"/>
                </a:solidFill>
                <a:latin typeface="+mj-lt"/>
                <a:cs typeface="Arial" charset="0"/>
              </a:rPr>
              <a:t>coverage of </a:t>
            </a:r>
            <a:r>
              <a:rPr lang="en-GB" sz="1600" dirty="0" smtClean="0">
                <a:solidFill>
                  <a:srgbClr val="000000"/>
                </a:solidFill>
                <a:latin typeface="+mj-lt"/>
                <a:cs typeface="Arial" charset="0"/>
              </a:rPr>
              <a:t>the needs </a:t>
            </a:r>
            <a:r>
              <a:rPr lang="en-GB" sz="1600" dirty="0">
                <a:solidFill>
                  <a:srgbClr val="000000"/>
                </a:solidFill>
                <a:latin typeface="+mj-lt"/>
                <a:cs typeface="Arial" charset="0"/>
              </a:rPr>
              <a:t>of the main caregiver, especially the need for </a:t>
            </a:r>
            <a:r>
              <a:rPr lang="en-GB" sz="1600" dirty="0" smtClean="0">
                <a:solidFill>
                  <a:srgbClr val="000000"/>
                </a:solidFill>
                <a:latin typeface="+mj-lt"/>
                <a:cs typeface="Arial" charset="0"/>
              </a:rPr>
              <a:t>psychological care;</a:t>
            </a:r>
          </a:p>
          <a:p>
            <a:pPr lvl="1"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sz="1600" dirty="0" smtClean="0">
                <a:solidFill>
                  <a:srgbClr val="000000"/>
                </a:solidFill>
                <a:latin typeface="+mj-lt"/>
                <a:cs typeface="Arial" charset="0"/>
              </a:rPr>
              <a:t>further </a:t>
            </a:r>
            <a:r>
              <a:rPr lang="en-GB" sz="1600" dirty="0">
                <a:solidFill>
                  <a:srgbClr val="000000"/>
                </a:solidFill>
                <a:latin typeface="+mj-lt"/>
                <a:cs typeface="Arial" charset="0"/>
              </a:rPr>
              <a:t>study of other variables of the </a:t>
            </a:r>
            <a:r>
              <a:rPr lang="en-GB" sz="1600" dirty="0" smtClean="0">
                <a:solidFill>
                  <a:srgbClr val="000000"/>
                </a:solidFill>
                <a:latin typeface="+mj-lt"/>
                <a:cs typeface="Arial" charset="0"/>
              </a:rPr>
              <a:t>dependent person </a:t>
            </a:r>
            <a:r>
              <a:rPr lang="en-GB" sz="1600" dirty="0">
                <a:solidFill>
                  <a:srgbClr val="000000"/>
                </a:solidFill>
                <a:latin typeface="+mj-lt"/>
                <a:cs typeface="Arial" charset="0"/>
              </a:rPr>
              <a:t>and of the care context that are associated with the </a:t>
            </a:r>
            <a:r>
              <a:rPr lang="en-GB" sz="1600" dirty="0" smtClean="0">
                <a:solidFill>
                  <a:srgbClr val="000000"/>
                </a:solidFill>
                <a:latin typeface="+mj-lt"/>
                <a:cs typeface="Arial" charset="0"/>
              </a:rPr>
              <a:t>caregiver burden</a:t>
            </a:r>
            <a:r>
              <a:rPr lang="en-GB" sz="1600" dirty="0">
                <a:solidFill>
                  <a:srgbClr val="000000"/>
                </a:solidFill>
                <a:latin typeface="+mj-lt"/>
                <a:cs typeface="Arial" charset="0"/>
              </a:rPr>
              <a:t>, in order to </a:t>
            </a:r>
            <a:r>
              <a:rPr lang="en-GB" sz="1600" dirty="0" smtClean="0">
                <a:solidFill>
                  <a:srgbClr val="000000"/>
                </a:solidFill>
                <a:latin typeface="+mj-lt"/>
                <a:cs typeface="Arial" charset="0"/>
              </a:rPr>
              <a:t>determine which </a:t>
            </a:r>
            <a:r>
              <a:rPr lang="en-GB" sz="1600" dirty="0">
                <a:solidFill>
                  <a:srgbClr val="000000"/>
                </a:solidFill>
                <a:latin typeface="+mj-lt"/>
                <a:cs typeface="Arial" charset="0"/>
              </a:rPr>
              <a:t>characteristics can </a:t>
            </a:r>
            <a:r>
              <a:rPr lang="en-GB" sz="1600" dirty="0" smtClean="0">
                <a:solidFill>
                  <a:srgbClr val="000000"/>
                </a:solidFill>
                <a:latin typeface="+mj-lt"/>
                <a:cs typeface="Arial" charset="0"/>
              </a:rPr>
              <a:t>be modified by </a:t>
            </a:r>
            <a:r>
              <a:rPr lang="en-GB" sz="1600" dirty="0">
                <a:solidFill>
                  <a:srgbClr val="000000"/>
                </a:solidFill>
                <a:latin typeface="+mj-lt"/>
                <a:cs typeface="Arial" charset="0"/>
              </a:rPr>
              <a:t>psycho-educational </a:t>
            </a:r>
            <a:r>
              <a:rPr lang="en-GB" sz="1600" dirty="0" smtClean="0">
                <a:solidFill>
                  <a:srgbClr val="000000"/>
                </a:solidFill>
                <a:latin typeface="+mj-lt"/>
                <a:cs typeface="Arial" charset="0"/>
              </a:rPr>
              <a:t>intervention (Carretero et al., 2007,2008; </a:t>
            </a:r>
            <a:r>
              <a:rPr lang="en-GB" sz="1600" dirty="0" err="1">
                <a:solidFill>
                  <a:srgbClr val="000000"/>
                </a:solidFill>
                <a:latin typeface="+mj-lt"/>
                <a:cs typeface="Arial" charset="0"/>
              </a:rPr>
              <a:t>Garcés</a:t>
            </a:r>
            <a:r>
              <a:rPr lang="en-GB" sz="1600" dirty="0">
                <a:solidFill>
                  <a:srgbClr val="000000"/>
                </a:solidFill>
                <a:latin typeface="+mj-lt"/>
                <a:cs typeface="Arial" charset="0"/>
              </a:rPr>
              <a:t> </a:t>
            </a:r>
            <a:r>
              <a:rPr lang="en-GB" sz="1600" dirty="0" smtClean="0">
                <a:solidFill>
                  <a:srgbClr val="000000"/>
                </a:solidFill>
                <a:latin typeface="+mj-lt"/>
                <a:cs typeface="Arial" charset="0"/>
              </a:rPr>
              <a:t>et al., 2009).</a:t>
            </a: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sz="1600" dirty="0" smtClean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43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59632" y="836711"/>
            <a:ext cx="66247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200" b="1" smtClean="0"/>
              <a:t>Thanks for your time and attention</a:t>
            </a:r>
            <a:endParaRPr lang="en-GB" sz="4200" b="1"/>
          </a:p>
        </p:txBody>
      </p:sp>
      <p:sp>
        <p:nvSpPr>
          <p:cNvPr id="2" name="1 CuadroTexto"/>
          <p:cNvSpPr txBox="1"/>
          <p:nvPr/>
        </p:nvSpPr>
        <p:spPr>
          <a:xfrm>
            <a:off x="3059832" y="3797650"/>
            <a:ext cx="410445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00" b="1" dirty="0">
                <a:solidFill>
                  <a:srgbClr val="0070C0"/>
                </a:solidFill>
              </a:rPr>
              <a:t>j</a:t>
            </a:r>
            <a:r>
              <a:rPr lang="es-ES" sz="2500" b="1" dirty="0" smtClean="0">
                <a:solidFill>
                  <a:srgbClr val="0070C0"/>
                </a:solidFill>
              </a:rPr>
              <a:t>ordi.garces@uv.es</a:t>
            </a:r>
            <a:endParaRPr lang="en-GB" sz="25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80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131840" y="620688"/>
            <a:ext cx="5638800" cy="541168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s-ES" sz="2200" b="1" dirty="0" smtClean="0"/>
          </a:p>
          <a:p>
            <a:pPr marL="342900" indent="-342900">
              <a:buAutoNum type="arabicPeriod"/>
            </a:pPr>
            <a:r>
              <a:rPr lang="en-US" sz="2200" b="1" dirty="0" smtClean="0"/>
              <a:t>Introduction</a:t>
            </a:r>
          </a:p>
          <a:p>
            <a:pPr marL="342900" indent="-342900">
              <a:buAutoNum type="arabicPeriod"/>
            </a:pPr>
            <a:r>
              <a:rPr lang="en-US" sz="2200" b="1" dirty="0" smtClean="0"/>
              <a:t>Methodology</a:t>
            </a:r>
          </a:p>
          <a:p>
            <a:pPr marL="342900" indent="-342900">
              <a:buAutoNum type="arabicPeriod"/>
            </a:pPr>
            <a:r>
              <a:rPr lang="en-US" sz="2200" b="1" dirty="0" smtClean="0"/>
              <a:t>Results </a:t>
            </a:r>
          </a:p>
          <a:p>
            <a:pPr marL="342900" indent="-342900">
              <a:buAutoNum type="arabicPeriod"/>
            </a:pPr>
            <a:r>
              <a:rPr lang="en-US" sz="2200" b="1" dirty="0" smtClean="0"/>
              <a:t>Conclusions</a:t>
            </a:r>
          </a:p>
          <a:p>
            <a:pPr marL="0" indent="0">
              <a:buNone/>
            </a:pPr>
            <a:endParaRPr lang="es-ES" sz="2200" b="1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r>
              <a:rPr lang="es-ES" sz="3200" dirty="0" err="1" smtClean="0"/>
              <a:t>Index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22607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954143" cy="1524000"/>
          </a:xfrm>
        </p:spPr>
        <p:txBody>
          <a:bodyPr/>
          <a:lstStyle/>
          <a:p>
            <a:r>
              <a:rPr lang="en-GB" smtClean="0"/>
              <a:t>Introduction</a:t>
            </a:r>
            <a:endParaRPr lang="en-GB"/>
          </a:p>
        </p:txBody>
      </p:sp>
      <p:sp>
        <p:nvSpPr>
          <p:cNvPr id="4" name="3 CuadroTexto"/>
          <p:cNvSpPr txBox="1"/>
          <p:nvPr/>
        </p:nvSpPr>
        <p:spPr>
          <a:xfrm>
            <a:off x="395536" y="2708920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 dirty="0" smtClean="0">
                <a:solidFill>
                  <a:srgbClr val="FFC000"/>
                </a:solidFill>
              </a:rPr>
              <a:t>Spanish law on Personal Autonomy and Care for Dependents: </a:t>
            </a:r>
            <a:r>
              <a:rPr lang="en-GB" dirty="0" smtClean="0">
                <a:solidFill>
                  <a:srgbClr val="000000"/>
                </a:solidFill>
              </a:rPr>
              <a:t>The first time (2007) that Spain specifically dealt with the subjects of dependents in an universal and subjective way -&gt; psychologists complain that the law does not take into account their role.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4 Flecha abajo"/>
          <p:cNvSpPr/>
          <p:nvPr/>
        </p:nvSpPr>
        <p:spPr>
          <a:xfrm>
            <a:off x="724648" y="3909249"/>
            <a:ext cx="79208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5 Rectángulo"/>
          <p:cNvSpPr/>
          <p:nvPr/>
        </p:nvSpPr>
        <p:spPr>
          <a:xfrm>
            <a:off x="1654324" y="4221088"/>
            <a:ext cx="70221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 smtClean="0">
                <a:solidFill>
                  <a:srgbClr val="0070C0"/>
                </a:solidFill>
              </a:rPr>
              <a:t>Caregiver burden: </a:t>
            </a:r>
            <a:r>
              <a:rPr lang="en-GB" dirty="0" smtClean="0">
                <a:solidFill>
                  <a:srgbClr val="000000"/>
                </a:solidFill>
              </a:rPr>
              <a:t>the given care exceeds the physical and mental capacity of the informal caregiver, building up a chronic situation of stress (</a:t>
            </a:r>
            <a:r>
              <a:rPr lang="en-GB" dirty="0" err="1" smtClean="0">
                <a:solidFill>
                  <a:srgbClr val="000000"/>
                </a:solidFill>
              </a:rPr>
              <a:t>Zarit</a:t>
            </a:r>
            <a:r>
              <a:rPr lang="en-GB" dirty="0" smtClean="0">
                <a:solidFill>
                  <a:srgbClr val="000000"/>
                </a:solidFill>
              </a:rPr>
              <a:t>, 2002).</a:t>
            </a:r>
          </a:p>
          <a:p>
            <a:pPr algn="just"/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21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b="1" dirty="0" err="1" smtClean="0"/>
              <a:t>Introduction</a:t>
            </a:r>
            <a:endParaRPr lang="es-ES" b="1" dirty="0"/>
          </a:p>
        </p:txBody>
      </p:sp>
      <p:sp>
        <p:nvSpPr>
          <p:cNvPr id="6" name="5 Rectángulo"/>
          <p:cNvSpPr/>
          <p:nvPr/>
        </p:nvSpPr>
        <p:spPr>
          <a:xfrm>
            <a:off x="500431" y="1484784"/>
            <a:ext cx="839204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</a:rPr>
              <a:t>Caregivers burden -&gt; direct and indirect negative effects:</a:t>
            </a:r>
          </a:p>
          <a:p>
            <a:endParaRPr lang="en-GB" dirty="0" smtClean="0">
              <a:solidFill>
                <a:srgbClr val="000000"/>
              </a:solidFill>
            </a:endParaRP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rgbClr val="000000"/>
                </a:solidFill>
              </a:rPr>
              <a:t>Mental and health problems for informal caregivers (Yee &amp; Schulz, 2000; Lee et al., 2003).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rgbClr val="000000"/>
                </a:solidFill>
              </a:rPr>
              <a:t>Negative consequences for the dependent person: breakdowns in care, premature institutionalization…(</a:t>
            </a:r>
            <a:r>
              <a:rPr lang="en-GB" dirty="0" err="1" smtClean="0">
                <a:solidFill>
                  <a:srgbClr val="000000"/>
                </a:solidFill>
              </a:rPr>
              <a:t>Mockus</a:t>
            </a:r>
            <a:r>
              <a:rPr lang="en-GB" dirty="0" smtClean="0">
                <a:solidFill>
                  <a:srgbClr val="000000"/>
                </a:solidFill>
              </a:rPr>
              <a:t> Parks &amp; </a:t>
            </a:r>
            <a:r>
              <a:rPr lang="en-GB" dirty="0" err="1" smtClean="0">
                <a:solidFill>
                  <a:srgbClr val="000000"/>
                </a:solidFill>
              </a:rPr>
              <a:t>Novielli</a:t>
            </a:r>
            <a:r>
              <a:rPr lang="en-GB" dirty="0" smtClean="0">
                <a:solidFill>
                  <a:srgbClr val="000000"/>
                </a:solidFill>
              </a:rPr>
              <a:t>, 2000).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rgbClr val="000000"/>
                </a:solidFill>
              </a:rPr>
              <a:t>Financial pressure on the social protection system for Administrations.</a:t>
            </a:r>
          </a:p>
          <a:p>
            <a:pPr algn="ctr"/>
            <a:r>
              <a:rPr lang="en-GB" dirty="0" smtClean="0">
                <a:solidFill>
                  <a:srgbClr val="0070C0"/>
                </a:solidFill>
              </a:rPr>
              <a:t>	</a:t>
            </a:r>
          </a:p>
          <a:p>
            <a:pPr algn="ctr"/>
            <a:r>
              <a:rPr lang="en-GB" dirty="0">
                <a:solidFill>
                  <a:srgbClr val="0070C0"/>
                </a:solidFill>
              </a:rPr>
              <a:t>	</a:t>
            </a:r>
            <a:r>
              <a:rPr lang="en-GB" dirty="0" smtClean="0">
                <a:solidFill>
                  <a:srgbClr val="0070C0"/>
                </a:solidFill>
              </a:rPr>
              <a:t>Solutions must be adopted to prevent and lighten the emotional distress felt by caregivers.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8" name="7 Flecha abajo"/>
          <p:cNvSpPr/>
          <p:nvPr/>
        </p:nvSpPr>
        <p:spPr>
          <a:xfrm>
            <a:off x="770663" y="3717032"/>
            <a:ext cx="64807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8 Rectángulo"/>
          <p:cNvSpPr/>
          <p:nvPr/>
        </p:nvSpPr>
        <p:spPr>
          <a:xfrm>
            <a:off x="572438" y="4384467"/>
            <a:ext cx="82480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 err="1">
                <a:solidFill>
                  <a:srgbClr val="000000"/>
                </a:solidFill>
              </a:rPr>
              <a:t>Pearlin’s</a:t>
            </a:r>
            <a:r>
              <a:rPr lang="en-GB" dirty="0">
                <a:solidFill>
                  <a:srgbClr val="000000"/>
                </a:solidFill>
              </a:rPr>
              <a:t> Stress Process </a:t>
            </a:r>
            <a:r>
              <a:rPr lang="en-GB" dirty="0" smtClean="0">
                <a:solidFill>
                  <a:srgbClr val="000000"/>
                </a:solidFill>
              </a:rPr>
              <a:t>Model suggests that formal </a:t>
            </a:r>
            <a:r>
              <a:rPr lang="en-GB" dirty="0">
                <a:solidFill>
                  <a:srgbClr val="000000"/>
                </a:solidFill>
              </a:rPr>
              <a:t>social support is one of the main methods to alleviate </a:t>
            </a:r>
            <a:r>
              <a:rPr lang="en-GB" dirty="0" smtClean="0">
                <a:solidFill>
                  <a:srgbClr val="000000"/>
                </a:solidFill>
              </a:rPr>
              <a:t>the distress </a:t>
            </a:r>
            <a:r>
              <a:rPr lang="en-GB" dirty="0">
                <a:solidFill>
                  <a:srgbClr val="000000"/>
                </a:solidFill>
              </a:rPr>
              <a:t>associated with the caregiver </a:t>
            </a:r>
            <a:r>
              <a:rPr lang="en-GB" dirty="0" smtClean="0">
                <a:solidFill>
                  <a:srgbClr val="000000"/>
                </a:solidFill>
              </a:rPr>
              <a:t>burden (</a:t>
            </a:r>
            <a:r>
              <a:rPr lang="en-GB" dirty="0" err="1" smtClean="0">
                <a:solidFill>
                  <a:srgbClr val="000000"/>
                </a:solidFill>
              </a:rPr>
              <a:t>Pearlin</a:t>
            </a:r>
            <a:r>
              <a:rPr lang="en-GB" dirty="0" smtClean="0">
                <a:solidFill>
                  <a:srgbClr val="000000"/>
                </a:solidFill>
              </a:rPr>
              <a:t> et al., 1989, 1990). 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93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8098159" cy="15240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s-ES" dirty="0" err="1" smtClean="0"/>
              <a:t>Methodology</a:t>
            </a:r>
            <a:endParaRPr lang="es-ES" sz="1600" b="1" dirty="0"/>
          </a:p>
        </p:txBody>
      </p:sp>
      <p:sp>
        <p:nvSpPr>
          <p:cNvPr id="4" name="3 Rectángulo"/>
          <p:cNvSpPr/>
          <p:nvPr/>
        </p:nvSpPr>
        <p:spPr>
          <a:xfrm>
            <a:off x="467544" y="2924944"/>
            <a:ext cx="83529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>
                <a:solidFill>
                  <a:srgbClr val="000000"/>
                </a:solidFill>
              </a:rPr>
              <a:t>Research </a:t>
            </a:r>
            <a:r>
              <a:rPr lang="en-GB" dirty="0" smtClean="0">
                <a:solidFill>
                  <a:srgbClr val="000000"/>
                </a:solidFill>
              </a:rPr>
              <a:t>has especially </a:t>
            </a:r>
            <a:r>
              <a:rPr lang="en-GB" dirty="0">
                <a:solidFill>
                  <a:srgbClr val="000000"/>
                </a:solidFill>
              </a:rPr>
              <a:t>focused on studying and testing the effectiveness </a:t>
            </a:r>
            <a:r>
              <a:rPr lang="en-GB" dirty="0" smtClean="0">
                <a:solidFill>
                  <a:srgbClr val="000000"/>
                </a:solidFill>
              </a:rPr>
              <a:t>of two </a:t>
            </a:r>
            <a:r>
              <a:rPr lang="en-GB" dirty="0">
                <a:solidFill>
                  <a:srgbClr val="000000"/>
                </a:solidFill>
              </a:rPr>
              <a:t>types of intervention to reduce caregiver </a:t>
            </a:r>
            <a:r>
              <a:rPr lang="en-GB" dirty="0" smtClean="0">
                <a:solidFill>
                  <a:srgbClr val="000000"/>
                </a:solidFill>
              </a:rPr>
              <a:t>stress:</a:t>
            </a:r>
          </a:p>
          <a:p>
            <a:pPr algn="just"/>
            <a:endParaRPr lang="en-GB" dirty="0" smtClean="0">
              <a:solidFill>
                <a:srgbClr val="00000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en-GB" dirty="0" smtClean="0">
                <a:solidFill>
                  <a:srgbClr val="000000"/>
                </a:solidFill>
              </a:rPr>
              <a:t>Respite services.</a:t>
            </a:r>
          </a:p>
          <a:p>
            <a:pPr marL="285750" indent="-285750" algn="just">
              <a:buFontTx/>
              <a:buChar char="-"/>
            </a:pPr>
            <a:r>
              <a:rPr lang="en-GB" dirty="0" smtClean="0">
                <a:solidFill>
                  <a:srgbClr val="000000"/>
                </a:solidFill>
              </a:rPr>
              <a:t>Psycho-educational </a:t>
            </a:r>
            <a:r>
              <a:rPr lang="en-GB" dirty="0">
                <a:solidFill>
                  <a:srgbClr val="000000"/>
                </a:solidFill>
              </a:rPr>
              <a:t>and psycho-social intervention</a:t>
            </a:r>
            <a:r>
              <a:rPr lang="en-GB" dirty="0" smtClean="0">
                <a:solidFill>
                  <a:srgbClr val="000000"/>
                </a:solidFill>
              </a:rPr>
              <a:t>.</a:t>
            </a:r>
          </a:p>
          <a:p>
            <a:pPr marL="285750" indent="-285750" algn="just">
              <a:buFontTx/>
              <a:buChar char="-"/>
            </a:pPr>
            <a:endParaRPr lang="es-ES" dirty="0">
              <a:solidFill>
                <a:srgbClr val="000000"/>
              </a:solidFill>
            </a:endParaRPr>
          </a:p>
          <a:p>
            <a:pPr algn="just"/>
            <a:r>
              <a:rPr lang="en-GB" dirty="0" smtClean="0">
                <a:solidFill>
                  <a:srgbClr val="000000"/>
                </a:solidFill>
              </a:rPr>
              <a:t>Review of the main characteristics and empirical results of this type of intervention in order to inform policy-makers, researchers, and professionals of all possible alternatives to promote the maximum well-being and quality of life for dependents and their caregivers.</a:t>
            </a:r>
          </a:p>
          <a:p>
            <a:pPr algn="just"/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88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8026151" cy="15240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s-ES" dirty="0" err="1" smtClean="0"/>
              <a:t>Results</a:t>
            </a:r>
            <a:endParaRPr lang="es-ES" sz="1600" b="1" dirty="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23528" y="2492896"/>
            <a:ext cx="8496944" cy="478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accent1"/>
              </a:buClr>
            </a:pPr>
            <a:r>
              <a:rPr lang="es-ES" sz="18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Arial" charset="0"/>
              </a:rPr>
              <a:t>RESPITE SERVICES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</a:pPr>
            <a:endParaRPr lang="en-GB" sz="1800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sz="1600" dirty="0" smtClean="0">
                <a:solidFill>
                  <a:srgbClr val="000000"/>
                </a:solidFill>
                <a:latin typeface="+mj-lt"/>
                <a:cs typeface="Arial" charset="0"/>
              </a:rPr>
              <a:t>Research focused in the programmes that use formal services to allow the dependent person to remain in the community.</a:t>
            </a:r>
          </a:p>
          <a:p>
            <a:pPr marL="457200" lvl="1" indent="0" algn="just" eaLnBrk="1" hangingPunct="1">
              <a:spcBef>
                <a:spcPct val="20000"/>
              </a:spcBef>
              <a:buClr>
                <a:schemeClr val="accent1"/>
              </a:buClr>
            </a:pPr>
            <a:endParaRPr lang="en-GB" sz="1600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sz="1600" dirty="0" smtClean="0">
                <a:solidFill>
                  <a:srgbClr val="000000"/>
                </a:solidFill>
                <a:latin typeface="+mj-lt"/>
                <a:cs typeface="Arial" charset="0"/>
              </a:rPr>
              <a:t>Purpose of respite services: to relieve caregivers periodically or temporary from their responsibility and from the provision of care to their dependents.</a:t>
            </a:r>
          </a:p>
          <a:p>
            <a:pPr indent="-285750" algn="just" eaLnBrk="1" hangingPunct="1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s-ES" sz="1600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indent="-285750" algn="just" eaLnBrk="1" hangingPunct="1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sz="1600" dirty="0" smtClean="0">
                <a:solidFill>
                  <a:srgbClr val="000000"/>
                </a:solidFill>
                <a:latin typeface="+mj-lt"/>
                <a:cs typeface="Arial" charset="0"/>
              </a:rPr>
              <a:t>Studies have shown that intervention in the form of respite services affects the caregiver’s well-being by alleviating or reducing the burden-&gt; They therefore help the informal caregiver to continue providing care in the home and avoid early institutionalization of the dependent (IPA, 2002; Whittier et al., 2002).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sz="1800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sz="1800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sz="1800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sz="1800" dirty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04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365792"/>
            <a:ext cx="8534400" cy="758952"/>
          </a:xfrm>
        </p:spPr>
        <p:txBody>
          <a:bodyPr>
            <a:normAutofit/>
          </a:bodyPr>
          <a:lstStyle/>
          <a:p>
            <a:r>
              <a:rPr lang="es-ES" b="1" dirty="0" err="1" smtClean="0"/>
              <a:t>Results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RESPITE SERVICES: three types</a:t>
            </a:r>
          </a:p>
          <a:p>
            <a:pPr marL="0" indent="0" algn="just">
              <a:buNone/>
            </a:pPr>
            <a:endParaRPr lang="en-GB" sz="180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67544" y="2060848"/>
            <a:ext cx="8208912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b="1" dirty="0">
                <a:solidFill>
                  <a:schemeClr val="accent1"/>
                </a:solidFill>
                <a:latin typeface="+mj-lt"/>
                <a:cs typeface="Arial" charset="0"/>
              </a:rPr>
              <a:t>H</a:t>
            </a:r>
            <a:r>
              <a:rPr lang="en-GB" b="1" dirty="0" smtClean="0">
                <a:solidFill>
                  <a:schemeClr val="accent1"/>
                </a:solidFill>
                <a:latin typeface="+mj-lt"/>
                <a:cs typeface="Arial" charset="0"/>
              </a:rPr>
              <a:t>ome help </a:t>
            </a: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-&gt; </a:t>
            </a:r>
            <a:r>
              <a:rPr lang="en-GB" dirty="0">
                <a:solidFill>
                  <a:srgbClr val="000000"/>
                </a:solidFill>
                <a:latin typeface="+mj-lt"/>
                <a:cs typeface="Arial" charset="0"/>
              </a:rPr>
              <a:t>when periodic assistance is received </a:t>
            </a: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to care </a:t>
            </a:r>
            <a:r>
              <a:rPr lang="en-GB" dirty="0">
                <a:solidFill>
                  <a:srgbClr val="000000"/>
                </a:solidFill>
                <a:latin typeface="+mj-lt"/>
                <a:cs typeface="Arial" charset="0"/>
              </a:rPr>
              <a:t>for the dependent with a specific duration, allowing the </a:t>
            </a: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main caregiver </a:t>
            </a:r>
            <a:r>
              <a:rPr lang="en-GB" dirty="0">
                <a:solidFill>
                  <a:srgbClr val="000000"/>
                </a:solidFill>
                <a:latin typeface="+mj-lt"/>
                <a:cs typeface="Arial" charset="0"/>
              </a:rPr>
              <a:t>to leave the home or carry out other tasks. </a:t>
            </a:r>
            <a:endParaRPr lang="en-GB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b="1" dirty="0">
                <a:solidFill>
                  <a:schemeClr val="accent1"/>
                </a:solidFill>
                <a:latin typeface="+mj-lt"/>
                <a:cs typeface="Arial" charset="0"/>
              </a:rPr>
              <a:t>Day </a:t>
            </a:r>
            <a:r>
              <a:rPr lang="en-GB" b="1" dirty="0" smtClean="0">
                <a:solidFill>
                  <a:schemeClr val="accent1"/>
                </a:solidFill>
                <a:latin typeface="+mj-lt"/>
                <a:cs typeface="Arial" charset="0"/>
              </a:rPr>
              <a:t>centres </a:t>
            </a: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-&gt; they allow </a:t>
            </a:r>
            <a:r>
              <a:rPr lang="en-GB" dirty="0">
                <a:solidFill>
                  <a:srgbClr val="000000"/>
                </a:solidFill>
                <a:latin typeface="+mj-lt"/>
                <a:cs typeface="Arial" charset="0"/>
              </a:rPr>
              <a:t>the dependent person to go to a </a:t>
            </a: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supervised and structured centre </a:t>
            </a:r>
            <a:r>
              <a:rPr lang="en-GB" dirty="0">
                <a:solidFill>
                  <a:srgbClr val="000000"/>
                </a:solidFill>
                <a:latin typeface="+mj-lt"/>
                <a:cs typeface="Arial" charset="0"/>
              </a:rPr>
              <a:t>during the day where social and health care </a:t>
            </a: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can be </a:t>
            </a:r>
            <a:r>
              <a:rPr lang="en-GB" dirty="0">
                <a:solidFill>
                  <a:srgbClr val="000000"/>
                </a:solidFill>
                <a:latin typeface="+mj-lt"/>
                <a:cs typeface="Arial" charset="0"/>
              </a:rPr>
              <a:t>provided, freeing the caregiver for other activities or rest.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58575" y="4077072"/>
            <a:ext cx="84339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b="1" dirty="0">
                <a:solidFill>
                  <a:schemeClr val="accent1"/>
                </a:solidFill>
                <a:latin typeface="+mj-lt"/>
                <a:cs typeface="Arial" charset="0"/>
              </a:rPr>
              <a:t>Residential or night-time respite </a:t>
            </a:r>
            <a:r>
              <a:rPr lang="en-GB" b="1" dirty="0" smtClean="0">
                <a:solidFill>
                  <a:schemeClr val="accent1"/>
                </a:solidFill>
                <a:latin typeface="+mj-lt"/>
                <a:cs typeface="Arial" charset="0"/>
              </a:rPr>
              <a:t>care</a:t>
            </a: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-&gt; they involve </a:t>
            </a:r>
            <a:r>
              <a:rPr lang="en-GB" dirty="0">
                <a:solidFill>
                  <a:srgbClr val="000000"/>
                </a:solidFill>
                <a:latin typeface="+mj-lt"/>
                <a:cs typeface="Arial" charset="0"/>
              </a:rPr>
              <a:t>the admission </a:t>
            </a: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of the </a:t>
            </a:r>
            <a:r>
              <a:rPr lang="en-GB" dirty="0">
                <a:solidFill>
                  <a:srgbClr val="000000"/>
                </a:solidFill>
                <a:latin typeface="+mj-lt"/>
                <a:cs typeface="Arial" charset="0"/>
              </a:rPr>
              <a:t>dependent person in a residence, hospital, or other type </a:t>
            </a: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of institutional centre </a:t>
            </a:r>
            <a:r>
              <a:rPr lang="en-GB" dirty="0">
                <a:solidFill>
                  <a:srgbClr val="000000"/>
                </a:solidFill>
                <a:latin typeface="+mj-lt"/>
                <a:cs typeface="Arial" charset="0"/>
              </a:rPr>
              <a:t>for long-term care for the full </a:t>
            </a: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24h </a:t>
            </a:r>
            <a:r>
              <a:rPr lang="en-GB" dirty="0">
                <a:solidFill>
                  <a:srgbClr val="000000"/>
                </a:solidFill>
                <a:latin typeface="+mj-lt"/>
                <a:cs typeface="Arial" charset="0"/>
              </a:rPr>
              <a:t>over </a:t>
            </a: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a period.</a:t>
            </a:r>
            <a:endParaRPr lang="en-GB" dirty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99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365792"/>
            <a:ext cx="8534400" cy="758952"/>
          </a:xfrm>
        </p:spPr>
        <p:txBody>
          <a:bodyPr>
            <a:normAutofit/>
          </a:bodyPr>
          <a:lstStyle/>
          <a:p>
            <a:r>
              <a:rPr lang="es-ES" b="1" dirty="0" err="1" smtClean="0"/>
              <a:t>Results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1600" b="1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RESPITE </a:t>
            </a:r>
            <a:r>
              <a:rPr lang="es-ES" sz="1600" b="1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SERVICES: </a:t>
            </a:r>
            <a:r>
              <a:rPr lang="es-ES" sz="1600" b="1" dirty="0" err="1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benefits</a:t>
            </a:r>
            <a:endParaRPr lang="es-ES" sz="1600" b="1" dirty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 marL="0" indent="0" algn="just">
              <a:buNone/>
            </a:pPr>
            <a:endParaRPr lang="es-ES_tradnl" sz="1800" dirty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67544" y="2060848"/>
            <a:ext cx="8208912" cy="1588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They can reduce </a:t>
            </a:r>
            <a:r>
              <a:rPr lang="en-GB" dirty="0">
                <a:solidFill>
                  <a:srgbClr val="000000"/>
                </a:solidFill>
                <a:latin typeface="+mj-lt"/>
                <a:cs typeface="Arial" charset="0"/>
              </a:rPr>
              <a:t>the caregiver’s physical and mental burden, </a:t>
            </a: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but they only provide </a:t>
            </a:r>
            <a:r>
              <a:rPr lang="en-GB" dirty="0">
                <a:solidFill>
                  <a:srgbClr val="000000"/>
                </a:solidFill>
                <a:latin typeface="+mj-lt"/>
                <a:cs typeface="Arial" charset="0"/>
              </a:rPr>
              <a:t>temporary </a:t>
            </a: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relief (</a:t>
            </a:r>
            <a:r>
              <a:rPr lang="en-GB" dirty="0" err="1" smtClean="0">
                <a:solidFill>
                  <a:srgbClr val="000000"/>
                </a:solidFill>
                <a:latin typeface="+mj-lt"/>
                <a:cs typeface="Arial" charset="0"/>
              </a:rPr>
              <a:t>Zarit</a:t>
            </a: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 et al., 1999).</a:t>
            </a: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dirty="0">
                <a:solidFill>
                  <a:srgbClr val="000000"/>
                </a:solidFill>
                <a:latin typeface="+mj-lt"/>
                <a:cs typeface="Arial" charset="0"/>
              </a:rPr>
              <a:t>G</a:t>
            </a: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reater </a:t>
            </a:r>
            <a:r>
              <a:rPr lang="en-GB" dirty="0">
                <a:solidFill>
                  <a:srgbClr val="000000"/>
                </a:solidFill>
                <a:latin typeface="+mj-lt"/>
                <a:cs typeface="Arial" charset="0"/>
              </a:rPr>
              <a:t>physical and psychological well-being for </a:t>
            </a: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the Caregiver (home help and day centres) (</a:t>
            </a:r>
            <a:r>
              <a:rPr lang="en-GB" dirty="0" err="1" smtClean="0">
                <a:solidFill>
                  <a:srgbClr val="000000"/>
                </a:solidFill>
                <a:latin typeface="+mj-lt"/>
                <a:cs typeface="Arial" charset="0"/>
              </a:rPr>
              <a:t>Hawranik</a:t>
            </a: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 &amp; Strain, 2000; </a:t>
            </a:r>
            <a:r>
              <a:rPr lang="en-GB" dirty="0" err="1" smtClean="0">
                <a:solidFill>
                  <a:srgbClr val="000000"/>
                </a:solidFill>
                <a:latin typeface="+mj-lt"/>
                <a:cs typeface="Arial" charset="0"/>
              </a:rPr>
              <a:t>Zarit</a:t>
            </a: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, 2002).</a:t>
            </a:r>
            <a:endParaRPr lang="en-GB" dirty="0">
              <a:solidFill>
                <a:srgbClr val="000000"/>
              </a:solidFill>
              <a:latin typeface="+mj-lt"/>
              <a:cs typeface="Arial" charset="0"/>
            </a:endParaRP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dirty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89248" y="3389030"/>
            <a:ext cx="8424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	the 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link between 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the use of formal social resources and the decreasing caregiver burden is still complex</a:t>
            </a:r>
          </a:p>
          <a:p>
            <a:pPr algn="ctr"/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en-GB" dirty="0" smtClean="0">
                <a:solidFill>
                  <a:srgbClr val="000000"/>
                </a:solidFill>
              </a:rPr>
              <a:t>the </a:t>
            </a:r>
            <a:r>
              <a:rPr lang="en-GB" dirty="0">
                <a:solidFill>
                  <a:srgbClr val="000000"/>
                </a:solidFill>
              </a:rPr>
              <a:t>use of formal respite services has </a:t>
            </a:r>
            <a:r>
              <a:rPr lang="en-GB" dirty="0" smtClean="0">
                <a:solidFill>
                  <a:srgbClr val="000000"/>
                </a:solidFill>
              </a:rPr>
              <a:t>also been </a:t>
            </a:r>
            <a:r>
              <a:rPr lang="en-GB" dirty="0">
                <a:solidFill>
                  <a:srgbClr val="000000"/>
                </a:solidFill>
              </a:rPr>
              <a:t>linked to greater tension and depression for the caregiver</a:t>
            </a:r>
            <a:r>
              <a:rPr lang="en-GB" dirty="0" smtClean="0">
                <a:solidFill>
                  <a:srgbClr val="000000"/>
                </a:solidFill>
              </a:rPr>
              <a:t>, persistence </a:t>
            </a:r>
            <a:r>
              <a:rPr lang="en-GB" dirty="0">
                <a:solidFill>
                  <a:srgbClr val="000000"/>
                </a:solidFill>
              </a:rPr>
              <a:t>of depression symptoms, </a:t>
            </a:r>
            <a:r>
              <a:rPr lang="en-GB" dirty="0" smtClean="0">
                <a:solidFill>
                  <a:srgbClr val="000000"/>
                </a:solidFill>
              </a:rPr>
              <a:t>and family conflict (Lyons &amp; </a:t>
            </a:r>
            <a:r>
              <a:rPr lang="en-GB" dirty="0" err="1" smtClean="0">
                <a:solidFill>
                  <a:srgbClr val="000000"/>
                </a:solidFill>
              </a:rPr>
              <a:t>Zarit</a:t>
            </a:r>
            <a:r>
              <a:rPr lang="en-GB" dirty="0" smtClean="0">
                <a:solidFill>
                  <a:srgbClr val="000000"/>
                </a:solidFill>
              </a:rPr>
              <a:t>, 1999; </a:t>
            </a:r>
            <a:r>
              <a:rPr lang="en-GB" dirty="0" err="1" smtClean="0">
                <a:solidFill>
                  <a:srgbClr val="000000"/>
                </a:solidFill>
              </a:rPr>
              <a:t>Zarit</a:t>
            </a:r>
            <a:r>
              <a:rPr lang="en-GB" dirty="0" smtClean="0">
                <a:solidFill>
                  <a:srgbClr val="000000"/>
                </a:solidFill>
              </a:rPr>
              <a:t> et al., 1999; </a:t>
            </a:r>
            <a:r>
              <a:rPr lang="en-GB" dirty="0" err="1" smtClean="0">
                <a:solidFill>
                  <a:srgbClr val="000000"/>
                </a:solidFill>
              </a:rPr>
              <a:t>Mockus</a:t>
            </a:r>
            <a:r>
              <a:rPr lang="en-GB" dirty="0" smtClean="0">
                <a:solidFill>
                  <a:srgbClr val="000000"/>
                </a:solidFill>
              </a:rPr>
              <a:t> Parks &amp; </a:t>
            </a:r>
            <a:r>
              <a:rPr lang="en-GB" dirty="0" err="1" smtClean="0">
                <a:solidFill>
                  <a:srgbClr val="000000"/>
                </a:solidFill>
              </a:rPr>
              <a:t>Novielli</a:t>
            </a:r>
            <a:r>
              <a:rPr lang="en-GB" dirty="0" smtClean="0">
                <a:solidFill>
                  <a:srgbClr val="000000"/>
                </a:solidFill>
              </a:rPr>
              <a:t>, 2000).</a:t>
            </a:r>
          </a:p>
          <a:p>
            <a:pPr marL="285750" indent="-285750" algn="just">
              <a:buFontTx/>
              <a:buChar char="-"/>
            </a:pPr>
            <a:r>
              <a:rPr lang="en-GB" dirty="0" smtClean="0">
                <a:solidFill>
                  <a:srgbClr val="000000"/>
                </a:solidFill>
              </a:rPr>
              <a:t>other </a:t>
            </a:r>
            <a:r>
              <a:rPr lang="en-GB" dirty="0">
                <a:solidFill>
                  <a:srgbClr val="000000"/>
                </a:solidFill>
              </a:rPr>
              <a:t>authors have found </a:t>
            </a:r>
            <a:r>
              <a:rPr lang="en-GB" dirty="0" smtClean="0">
                <a:solidFill>
                  <a:srgbClr val="000000"/>
                </a:solidFill>
              </a:rPr>
              <a:t>ambiguous results</a:t>
            </a:r>
            <a:r>
              <a:rPr lang="en-GB" dirty="0">
                <a:solidFill>
                  <a:srgbClr val="000000"/>
                </a:solidFill>
              </a:rPr>
              <a:t>, concluding that respite care has a varied impact on </a:t>
            </a:r>
            <a:r>
              <a:rPr lang="en-GB" dirty="0" smtClean="0">
                <a:solidFill>
                  <a:srgbClr val="000000"/>
                </a:solidFill>
              </a:rPr>
              <a:t>the caregiver burden (Forde &amp; Pearlman, 1999).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6 Flecha abajo"/>
          <p:cNvSpPr/>
          <p:nvPr/>
        </p:nvSpPr>
        <p:spPr>
          <a:xfrm>
            <a:off x="971600" y="3396947"/>
            <a:ext cx="64807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40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365792"/>
            <a:ext cx="8534400" cy="758952"/>
          </a:xfrm>
        </p:spPr>
        <p:txBody>
          <a:bodyPr>
            <a:normAutofit/>
          </a:bodyPr>
          <a:lstStyle/>
          <a:p>
            <a:r>
              <a:rPr lang="es-ES" b="1" dirty="0" err="1" smtClean="0"/>
              <a:t>Results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1600" b="1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RESPITE </a:t>
            </a:r>
            <a:r>
              <a:rPr lang="es-ES" sz="1600" b="1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SERVICES: </a:t>
            </a:r>
            <a:r>
              <a:rPr lang="es-ES" sz="1600" b="1" dirty="0" err="1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benefits</a:t>
            </a:r>
            <a:endParaRPr lang="es-ES" sz="1600" b="1" dirty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 marL="0" indent="0" algn="just">
              <a:buNone/>
            </a:pPr>
            <a:endParaRPr lang="es-ES_tradnl" sz="1800" dirty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67544" y="2348880"/>
            <a:ext cx="8208912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Comparing caregivers that use respite services with others who do not, for a period over 3 months, there is a significant decrease in the care burden -&gt; However, the primary stress factors tied to the role of caregiver such as role captivity and concern about various aspects of caregiver engagement did not change at all (</a:t>
            </a:r>
            <a:r>
              <a:rPr lang="en-GB" dirty="0" err="1" smtClean="0">
                <a:solidFill>
                  <a:srgbClr val="000000"/>
                </a:solidFill>
                <a:latin typeface="+mj-lt"/>
                <a:cs typeface="Arial" charset="0"/>
              </a:rPr>
              <a:t>Zarit</a:t>
            </a: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, 1996).</a:t>
            </a: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The available results suggest there are the following factors that may affect either the resource or the caregiver:</a:t>
            </a:r>
          </a:p>
          <a:p>
            <a:pPr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lvl="2"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The use of formal support (Bass, 2002)</a:t>
            </a:r>
          </a:p>
          <a:p>
            <a:pPr lvl="2"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Under-used formal services (</a:t>
            </a:r>
            <a:r>
              <a:rPr lang="en-GB" dirty="0" err="1" smtClean="0">
                <a:solidFill>
                  <a:srgbClr val="000000"/>
                </a:solidFill>
                <a:latin typeface="+mj-lt"/>
                <a:cs typeface="Arial" charset="0"/>
              </a:rPr>
              <a:t>Zarit</a:t>
            </a: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, 1996)</a:t>
            </a:r>
          </a:p>
          <a:p>
            <a:pPr lvl="2"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Requested resources too late (</a:t>
            </a:r>
            <a:r>
              <a:rPr lang="en-GB" dirty="0" err="1" smtClean="0">
                <a:solidFill>
                  <a:srgbClr val="000000"/>
                </a:solidFill>
                <a:latin typeface="+mj-lt"/>
                <a:cs typeface="Arial" charset="0"/>
              </a:rPr>
              <a:t>carretero</a:t>
            </a:r>
            <a:r>
              <a:rPr lang="en-GB" dirty="0" smtClean="0">
                <a:solidFill>
                  <a:srgbClr val="000000"/>
                </a:solidFill>
                <a:latin typeface="+mj-lt"/>
                <a:cs typeface="Arial" charset="0"/>
              </a:rPr>
              <a:t> et al., 2008)</a:t>
            </a:r>
          </a:p>
          <a:p>
            <a:pPr lvl="1" indent="-285750" algn="just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n-GB" dirty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26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lantilla Poli 3.1">
  <a:themeElements>
    <a:clrScheme name="Personalizado 1">
      <a:dk1>
        <a:srgbClr val="FFC000"/>
      </a:dk1>
      <a:lt1>
        <a:srgbClr val="FFFFFF"/>
      </a:lt1>
      <a:dk2>
        <a:srgbClr val="0066CC"/>
      </a:dk2>
      <a:lt2>
        <a:srgbClr val="FFFFFF"/>
      </a:lt2>
      <a:accent1>
        <a:srgbClr val="FFC000"/>
      </a:accent1>
      <a:accent2>
        <a:srgbClr val="92D050"/>
      </a:accent2>
      <a:accent3>
        <a:srgbClr val="FEC723"/>
      </a:accent3>
      <a:accent4>
        <a:srgbClr val="8F8F8F"/>
      </a:accent4>
      <a:accent5>
        <a:srgbClr val="FFC000"/>
      </a:accent5>
      <a:accent6>
        <a:srgbClr val="A5A5A5"/>
      </a:accent6>
      <a:hlink>
        <a:srgbClr val="3C3C3C"/>
      </a:hlink>
      <a:folHlink>
        <a:srgbClr val="18181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Poli 3.1</Template>
  <TotalTime>1144</TotalTime>
  <Words>1392</Words>
  <Application>Microsoft Office PowerPoint</Application>
  <PresentationFormat>Presentación en pantalla (4:3)</PresentationFormat>
  <Paragraphs>135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Plantilla Poli 3.1</vt:lpstr>
      <vt:lpstr>The 11th Global Conference on Ageing 28 May – 1 June 2012 Prague </vt:lpstr>
      <vt:lpstr>Presentación de PowerPoint</vt:lpstr>
      <vt:lpstr>Introduction</vt:lpstr>
      <vt:lpstr>Introduction</vt:lpstr>
      <vt:lpstr>Methodology</vt:lpstr>
      <vt:lpstr>Results</vt:lpstr>
      <vt:lpstr>Results</vt:lpstr>
      <vt:lpstr>Results</vt:lpstr>
      <vt:lpstr>Results</vt:lpstr>
      <vt:lpstr>Results</vt:lpstr>
      <vt:lpstr>Results</vt:lpstr>
      <vt:lpstr>Results</vt:lpstr>
      <vt:lpstr>Results</vt:lpstr>
      <vt:lpstr>Results</vt:lpstr>
      <vt:lpstr>Results</vt:lpstr>
      <vt:lpstr>Conclusions</vt:lpstr>
      <vt:lpstr>Conclusions</vt:lpstr>
      <vt:lpstr>Presentación de PowerPoint</vt:lpstr>
    </vt:vector>
  </TitlesOfParts>
  <Company>UV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de Investigación Polibienestar</dc:title>
  <dc:creator>Irene</dc:creator>
  <cp:lastModifiedBy>mireia</cp:lastModifiedBy>
  <cp:revision>247</cp:revision>
  <cp:lastPrinted>2011-11-07T10:18:47Z</cp:lastPrinted>
  <dcterms:created xsi:type="dcterms:W3CDTF">2011-11-07T09:20:16Z</dcterms:created>
  <dcterms:modified xsi:type="dcterms:W3CDTF">2012-05-30T09:27:00Z</dcterms:modified>
</cp:coreProperties>
</file>