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4"/>
  </p:sldMasterIdLst>
  <p:notesMasterIdLst>
    <p:notesMasterId r:id="rId23"/>
  </p:notesMasterIdLst>
  <p:sldIdLst>
    <p:sldId id="265" r:id="rId5"/>
    <p:sldId id="264" r:id="rId6"/>
    <p:sldId id="267" r:id="rId7"/>
    <p:sldId id="269" r:id="rId8"/>
    <p:sldId id="270" r:id="rId9"/>
    <p:sldId id="271" r:id="rId10"/>
    <p:sldId id="268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20800"/>
    <a:srgbClr val="8CBCC6"/>
    <a:srgbClr val="7D7C7E"/>
    <a:srgbClr val="92C0C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6" autoAdjust="0"/>
    <p:restoredTop sz="91005" autoAdjust="0"/>
  </p:normalViewPr>
  <p:slideViewPr>
    <p:cSldViewPr>
      <p:cViewPr>
        <p:scale>
          <a:sx n="50" d="100"/>
          <a:sy n="50" d="100"/>
        </p:scale>
        <p:origin x="-15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latin typeface="Times" charset="0"/>
              </a:defRPr>
            </a:lvl1pPr>
          </a:lstStyle>
          <a:p>
            <a:pPr>
              <a:defRPr/>
            </a:pPr>
            <a:fld id="{8650FBF2-DC2D-47D4-B177-ADC778943759}" type="datetimeFigureOut">
              <a:rPr lang="de-DE"/>
              <a:pPr>
                <a:defRPr/>
              </a:pPr>
              <a:t>31.05.2012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D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latin typeface="Times" charset="0"/>
              </a:defRPr>
            </a:lvl1pPr>
          </a:lstStyle>
          <a:p>
            <a:pPr>
              <a:defRPr/>
            </a:pPr>
            <a:fld id="{5F40ECB4-FC26-488B-992E-3953A9F40E31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25580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8CBC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Times" charset="0"/>
            </a:endParaRPr>
          </a:p>
        </p:txBody>
      </p:sp>
      <p:pic>
        <p:nvPicPr>
          <p:cNvPr id="6" name="Picture 12" descr="interlinksNEGfuerPPT.png                                       000A526CMacintosh HD                   C4DFDB79:"/>
          <p:cNvPicPr>
            <a:picLocks noChangeAspect="1" noChangeArrowheads="1"/>
          </p:cNvPicPr>
          <p:nvPr/>
        </p:nvPicPr>
        <p:blipFill>
          <a:blip r:embed="rId2" cstate="print">
            <a:lum bright="-2000" contrast="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90513" y="0"/>
            <a:ext cx="1000601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5072063"/>
            <a:ext cx="7772400" cy="2555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baseline="0"/>
            </a:lvl1pPr>
          </a:lstStyle>
          <a:p>
            <a:pPr fontAlgn="auto">
              <a:spcAft>
                <a:spcPts val="0"/>
              </a:spcAft>
              <a:defRPr/>
            </a:pPr>
            <a:endParaRPr lang="de-DE" sz="1000" b="1" dirty="0" smtClean="0">
              <a:solidFill>
                <a:srgbClr val="920800"/>
              </a:solidFill>
              <a:latin typeface="Gill Sans MT Pro Bold Condensed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 baseline="0">
                <a:latin typeface="Gill Sans Std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714752"/>
            <a:ext cx="7715304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Gill Sans Std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de-DE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714348" y="6215082"/>
            <a:ext cx="7715250" cy="285750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 b="0">
                <a:solidFill>
                  <a:srgbClr val="920800"/>
                </a:solidFill>
                <a:latin typeface="Gill Sans Std" pitchFamily="34" charset="0"/>
              </a:defRPr>
            </a:lvl1pPr>
          </a:lstStyle>
          <a:p>
            <a:pPr lvl="0"/>
            <a:r>
              <a:rPr lang="es-ES" noProof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10218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 descr="interlinksNEGfuerPPT.png                                       000A526CMacintosh HD                   C4DFDB79:"/>
          <p:cNvPicPr>
            <a:picLocks noChangeAspect="1" noChangeArrowheads="1"/>
          </p:cNvPicPr>
          <p:nvPr/>
        </p:nvPicPr>
        <p:blipFill>
          <a:blip r:embed="rId2" cstate="print">
            <a:lum bright="-2000" contrast="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76263" y="0"/>
            <a:ext cx="1000601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8CBC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Time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1000124"/>
          </a:xfrm>
          <a:prstGeom prst="rect">
            <a:avLst/>
          </a:prstGeom>
        </p:spPr>
        <p:txBody>
          <a:bodyPr/>
          <a:lstStyle>
            <a:lvl1pPr algn="l">
              <a:defRPr baseline="0">
                <a:latin typeface="Gill Sans Std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786059"/>
            <a:ext cx="8215370" cy="300039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400"/>
              </a:spcAft>
              <a:defRPr sz="1600" baseline="0">
                <a:latin typeface="Gill Sans Std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24092" y="759668"/>
            <a:ext cx="3714750" cy="35718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>
                <a:solidFill>
                  <a:srgbClr val="920800"/>
                </a:solidFill>
                <a:latin typeface="Gill Sans Std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428596" y="6215082"/>
            <a:ext cx="7715250" cy="285750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 b="0">
                <a:solidFill>
                  <a:srgbClr val="920800"/>
                </a:solidFill>
                <a:latin typeface="Gill Sans Std" pitchFamily="34" charset="0"/>
              </a:defRPr>
            </a:lvl1pPr>
          </a:lstStyle>
          <a:p>
            <a:pPr lvl="0"/>
            <a:r>
              <a:rPr lang="es-ES" noProof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37866589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smtClean="0">
                <a:solidFill>
                  <a:schemeClr val="tx1">
                    <a:tint val="75000"/>
                  </a:schemeClr>
                </a:solidFill>
                <a:latin typeface="Times" charset="0"/>
              </a:defRPr>
            </a:lvl1pPr>
          </a:lstStyle>
          <a:p>
            <a:pPr>
              <a:defRPr/>
            </a:pPr>
            <a:fld id="{B70C61FE-BA74-434F-868B-2067B7CEFD5F}" type="datetimeFigureOut">
              <a:rPr lang="de-DE"/>
              <a:pPr>
                <a:defRPr/>
              </a:pPr>
              <a:t>31.05.2012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  <a:latin typeface="Times" charset="0"/>
              </a:defRPr>
            </a:lvl1pPr>
          </a:lstStyle>
          <a:p>
            <a:pPr>
              <a:defRPr/>
            </a:pPr>
            <a:fld id="{1C47A32D-7478-483C-B67D-05E4845D3540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de-DE" sz="2800" b="1" kern="1200" dirty="0">
          <a:solidFill>
            <a:srgbClr val="920800"/>
          </a:solidFill>
          <a:latin typeface="Gill Sans MT Pro Bold Condensed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20800"/>
          </a:solidFill>
          <a:latin typeface="Gill Sans MT Pro Bold Condensed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20800"/>
          </a:solidFill>
          <a:latin typeface="Gill Sans MT Pro Bold Condensed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20800"/>
          </a:solidFill>
          <a:latin typeface="Gill Sans MT Pro Bold Condensed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20800"/>
          </a:solidFill>
          <a:latin typeface="Gill Sans MT Pro Bold Condensed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20800"/>
          </a:solidFill>
          <a:latin typeface="Gill Sans MT Pro Bold Condensed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20800"/>
          </a:solidFill>
          <a:latin typeface="Gill Sans MT Pro Bold Condensed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20800"/>
          </a:solidFill>
          <a:latin typeface="Gill Sans MT Pro Bold Condensed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20800"/>
          </a:solidFill>
          <a:latin typeface="Gill Sans MT Pro Bold Condensed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zb.eu/" TargetMode="External"/><Relationship Id="rId13" Type="http://schemas.openxmlformats.org/officeDocument/2006/relationships/hyperlink" Target="http://www.sspr.gov.sk/" TargetMode="External"/><Relationship Id="rId3" Type="http://schemas.openxmlformats.org/officeDocument/2006/relationships/hyperlink" Target="http://www.eesp.ch/" TargetMode="External"/><Relationship Id="rId7" Type="http://schemas.openxmlformats.org/officeDocument/2006/relationships/hyperlink" Target="http://www.isis-sozialforschung.de/" TargetMode="External"/><Relationship Id="rId12" Type="http://schemas.openxmlformats.org/officeDocument/2006/relationships/hyperlink" Target="http://www.vilans.nl/" TargetMode="External"/><Relationship Id="rId2" Type="http://schemas.openxmlformats.org/officeDocument/2006/relationships/hyperlink" Target="http://www.euro.centre.org/" TargetMode="External"/><Relationship Id="rId16" Type="http://schemas.openxmlformats.org/officeDocument/2006/relationships/hyperlink" Target="http://www.hsmc.bham.ac.uk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l.fi/" TargetMode="External"/><Relationship Id="rId11" Type="http://schemas.openxmlformats.org/officeDocument/2006/relationships/hyperlink" Target="http://www.studiocome.it/" TargetMode="External"/><Relationship Id="rId5" Type="http://schemas.openxmlformats.org/officeDocument/2006/relationships/hyperlink" Target="http://www.irdes.fr/" TargetMode="External"/><Relationship Id="rId15" Type="http://schemas.openxmlformats.org/officeDocument/2006/relationships/hyperlink" Target="http://www.kent.ac.uk/chss" TargetMode="External"/><Relationship Id="rId10" Type="http://schemas.openxmlformats.org/officeDocument/2006/relationships/hyperlink" Target="http://www.polibienestar.org/" TargetMode="External"/><Relationship Id="rId4" Type="http://schemas.openxmlformats.org/officeDocument/2006/relationships/hyperlink" Target="http://www.sdu.dk/" TargetMode="External"/><Relationship Id="rId9" Type="http://schemas.openxmlformats.org/officeDocument/2006/relationships/hyperlink" Target="http://www.cmtprooptiki.gr/" TargetMode="External"/><Relationship Id="rId14" Type="http://schemas.openxmlformats.org/officeDocument/2006/relationships/hyperlink" Target="http://www.sll.se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 bwMode="auto">
          <a:xfrm>
            <a:off x="760040" y="1340768"/>
            <a:ext cx="7772400" cy="14700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The 11th Global Conference on Ageing</a:t>
            </a:r>
            <a:br>
              <a:rPr lang="en-GB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28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May – 1 June 2012 Prague </a:t>
            </a:r>
            <a:endParaRPr lang="en-US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 bwMode="auto">
          <a:xfrm>
            <a:off x="817190" y="2204864"/>
            <a:ext cx="7715250" cy="1752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b="1" dirty="0"/>
              <a:t>Sustainable health and social policies: Efficient connections between formal and informal care. </a:t>
            </a:r>
          </a:p>
          <a:p>
            <a:pPr algn="ctr"/>
            <a:endParaRPr lang="en-US" dirty="0" smtClean="0"/>
          </a:p>
        </p:txBody>
      </p:sp>
      <p:sp>
        <p:nvSpPr>
          <p:cNvPr id="4100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467544" y="2852936"/>
            <a:ext cx="7715250" cy="2857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Stephanie 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Carretero; Jorge </a:t>
            </a:r>
            <a:r>
              <a:rPr lang="en-GB" sz="1600" dirty="0" err="1" smtClean="0">
                <a:solidFill>
                  <a:schemeClr val="tx2">
                    <a:lumMod val="75000"/>
                  </a:schemeClr>
                </a:solidFill>
              </a:rPr>
              <a:t>Garcés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600" dirty="0" smtClean="0">
                <a:solidFill>
                  <a:schemeClr val="tx2">
                    <a:lumMod val="75000"/>
                  </a:schemeClr>
                </a:solidFill>
              </a:rPr>
              <a:t>Mireia Ferri</a:t>
            </a:r>
            <a:endParaRPr lang="en-GB" sz="1600" dirty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spcAft>
                <a:spcPct val="0"/>
              </a:spcAft>
            </a:pPr>
            <a:endParaRPr lang="en-US" sz="1600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462286" y="3140968"/>
            <a:ext cx="8064896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b="1" dirty="0">
                <a:latin typeface="Gill Sans Std"/>
                <a:cs typeface="DaunPenh" pitchFamily="2" charset="0"/>
              </a:rPr>
              <a:t>Austria</a:t>
            </a:r>
          </a:p>
          <a:p>
            <a:r>
              <a:rPr lang="en-GB" sz="700" dirty="0">
                <a:latin typeface="Gill Sans Std"/>
                <a:cs typeface="DaunPenh" pitchFamily="2" charset="0"/>
                <a:hlinkClick r:id="rId2"/>
              </a:rPr>
              <a:t>European Centre for Social Welfare Policy and Research (Coordinator)</a:t>
            </a:r>
            <a:br>
              <a:rPr lang="en-GB" sz="700" dirty="0">
                <a:latin typeface="Gill Sans Std"/>
                <a:cs typeface="DaunPenh" pitchFamily="2" charset="0"/>
                <a:hlinkClick r:id="rId2"/>
              </a:rPr>
            </a:br>
            <a:r>
              <a:rPr lang="en-GB" sz="700" dirty="0">
                <a:latin typeface="Gill Sans Std"/>
                <a:cs typeface="DaunPenh" pitchFamily="2" charset="0"/>
              </a:rPr>
              <a:t>Kai </a:t>
            </a:r>
            <a:r>
              <a:rPr lang="en-GB" sz="700" dirty="0" err="1">
                <a:latin typeface="Gill Sans Std"/>
                <a:cs typeface="DaunPenh" pitchFamily="2" charset="0"/>
              </a:rPr>
              <a:t>Leichsenring</a:t>
            </a:r>
            <a:r>
              <a:rPr lang="en-GB" sz="700" dirty="0">
                <a:latin typeface="Gill Sans Std"/>
                <a:cs typeface="DaunPenh" pitchFamily="2" charset="0"/>
              </a:rPr>
              <a:t> | Ricardo Rodrigues | Georg </a:t>
            </a:r>
            <a:r>
              <a:rPr lang="en-GB" sz="700" dirty="0" err="1">
                <a:latin typeface="Gill Sans Std"/>
                <a:cs typeface="DaunPenh" pitchFamily="2" charset="0"/>
              </a:rPr>
              <a:t>Ruppe</a:t>
            </a:r>
            <a:r>
              <a:rPr lang="en-GB" sz="700" dirty="0">
                <a:latin typeface="Gill Sans Std"/>
                <a:cs typeface="DaunPenh" pitchFamily="2" charset="0"/>
              </a:rPr>
              <a:t> | Manfred Huber (until autumn 2009)</a:t>
            </a:r>
          </a:p>
          <a:p>
            <a:r>
              <a:rPr lang="en-GB" sz="700" b="1" dirty="0">
                <a:latin typeface="Gill Sans Std"/>
                <a:cs typeface="DaunPenh" pitchFamily="2" charset="0"/>
              </a:rPr>
              <a:t>Switzerland</a:t>
            </a:r>
          </a:p>
          <a:p>
            <a:r>
              <a:rPr lang="en-GB" sz="700" dirty="0" err="1">
                <a:latin typeface="Gill Sans Std"/>
                <a:cs typeface="DaunPenh" pitchFamily="2" charset="0"/>
                <a:hlinkClick r:id="rId3"/>
              </a:rPr>
              <a:t>Ecole</a:t>
            </a:r>
            <a:r>
              <a:rPr lang="en-GB" sz="700" dirty="0">
                <a:latin typeface="Gill Sans Std"/>
                <a:cs typeface="DaunPenh" pitchFamily="2" charset="0"/>
                <a:hlinkClick r:id="rId3"/>
              </a:rPr>
              <a:t> </a:t>
            </a:r>
            <a:r>
              <a:rPr lang="en-GB" sz="700" dirty="0" err="1">
                <a:latin typeface="Gill Sans Std"/>
                <a:cs typeface="DaunPenh" pitchFamily="2" charset="0"/>
                <a:hlinkClick r:id="rId3"/>
              </a:rPr>
              <a:t>d’études</a:t>
            </a:r>
            <a:r>
              <a:rPr lang="en-GB" sz="700" dirty="0">
                <a:latin typeface="Gill Sans Std"/>
                <a:cs typeface="DaunPenh" pitchFamily="2" charset="0"/>
                <a:hlinkClick r:id="rId3"/>
              </a:rPr>
              <a:t> </a:t>
            </a:r>
            <a:r>
              <a:rPr lang="en-GB" sz="700" dirty="0" err="1">
                <a:latin typeface="Gill Sans Std"/>
                <a:cs typeface="DaunPenh" pitchFamily="2" charset="0"/>
                <a:hlinkClick r:id="rId3"/>
              </a:rPr>
              <a:t>sociales</a:t>
            </a:r>
            <a:r>
              <a:rPr lang="en-GB" sz="700" dirty="0">
                <a:latin typeface="Gill Sans Std"/>
                <a:cs typeface="DaunPenh" pitchFamily="2" charset="0"/>
                <a:hlinkClick r:id="rId3"/>
              </a:rPr>
              <a:t> et </a:t>
            </a:r>
            <a:r>
              <a:rPr lang="en-GB" sz="700" dirty="0" err="1">
                <a:latin typeface="Gill Sans Std"/>
                <a:cs typeface="DaunPenh" pitchFamily="2" charset="0"/>
                <a:hlinkClick r:id="rId3"/>
              </a:rPr>
              <a:t>pédagogiques</a:t>
            </a:r>
            <a:r>
              <a:rPr lang="en-GB" sz="700" dirty="0">
                <a:latin typeface="Gill Sans Std"/>
                <a:cs typeface="DaunPenh" pitchFamily="2" charset="0"/>
                <a:hlinkClick r:id="rId3"/>
              </a:rPr>
              <a:t/>
            </a:r>
            <a:br>
              <a:rPr lang="en-GB" sz="700" dirty="0">
                <a:latin typeface="Gill Sans Std"/>
                <a:cs typeface="DaunPenh" pitchFamily="2" charset="0"/>
                <a:hlinkClick r:id="rId3"/>
              </a:rPr>
            </a:br>
            <a:r>
              <a:rPr lang="en-GB" sz="700" dirty="0">
                <a:latin typeface="Gill Sans Std"/>
                <a:cs typeface="DaunPenh" pitchFamily="2" charset="0"/>
              </a:rPr>
              <a:t>Pierre </a:t>
            </a:r>
            <a:r>
              <a:rPr lang="en-GB" sz="700" dirty="0" err="1">
                <a:latin typeface="Gill Sans Std"/>
                <a:cs typeface="DaunPenh" pitchFamily="2" charset="0"/>
              </a:rPr>
              <a:t>Gobet</a:t>
            </a:r>
            <a:r>
              <a:rPr lang="en-GB" sz="700" dirty="0">
                <a:latin typeface="Gill Sans Std"/>
                <a:cs typeface="DaunPenh" pitchFamily="2" charset="0"/>
              </a:rPr>
              <a:t> | Elisabeth Hirsch </a:t>
            </a:r>
            <a:r>
              <a:rPr lang="en-GB" sz="700" dirty="0" err="1">
                <a:latin typeface="Gill Sans Std"/>
                <a:cs typeface="DaunPenh" pitchFamily="2" charset="0"/>
              </a:rPr>
              <a:t>Durrett</a:t>
            </a:r>
            <a:r>
              <a:rPr lang="en-GB" sz="700" dirty="0">
                <a:latin typeface="Gill Sans Std"/>
                <a:cs typeface="DaunPenh" pitchFamily="2" charset="0"/>
              </a:rPr>
              <a:t> | Marion </a:t>
            </a:r>
            <a:r>
              <a:rPr lang="en-GB" sz="700" dirty="0" err="1">
                <a:latin typeface="Gill Sans Std"/>
                <a:cs typeface="DaunPenh" pitchFamily="2" charset="0"/>
              </a:rPr>
              <a:t>Repetti</a:t>
            </a:r>
            <a:endParaRPr lang="en-GB" sz="700" dirty="0">
              <a:latin typeface="Gill Sans Std"/>
              <a:cs typeface="DaunPenh" pitchFamily="2" charset="0"/>
            </a:endParaRPr>
          </a:p>
          <a:p>
            <a:r>
              <a:rPr lang="en-GB" sz="700" b="1" dirty="0">
                <a:latin typeface="Gill Sans Std"/>
                <a:cs typeface="DaunPenh" pitchFamily="2" charset="0"/>
              </a:rPr>
              <a:t>Denmark</a:t>
            </a:r>
          </a:p>
          <a:p>
            <a:r>
              <a:rPr lang="en-GB" sz="700" dirty="0">
                <a:latin typeface="Gill Sans Std"/>
                <a:cs typeface="DaunPenh" pitchFamily="2" charset="0"/>
                <a:hlinkClick r:id="rId4"/>
              </a:rPr>
              <a:t>University of Southern Denmark</a:t>
            </a:r>
            <a:br>
              <a:rPr lang="en-GB" sz="700" dirty="0">
                <a:latin typeface="Gill Sans Std"/>
                <a:cs typeface="DaunPenh" pitchFamily="2" charset="0"/>
                <a:hlinkClick r:id="rId4"/>
              </a:rPr>
            </a:br>
            <a:r>
              <a:rPr lang="en-GB" sz="700" dirty="0" err="1">
                <a:latin typeface="Gill Sans Std"/>
                <a:cs typeface="DaunPenh" pitchFamily="2" charset="0"/>
              </a:rPr>
              <a:t>Lis</a:t>
            </a:r>
            <a:r>
              <a:rPr lang="en-GB" sz="700" dirty="0">
                <a:latin typeface="Gill Sans Std"/>
                <a:cs typeface="DaunPenh" pitchFamily="2" charset="0"/>
              </a:rPr>
              <a:t> Wagner | </a:t>
            </a:r>
            <a:r>
              <a:rPr lang="en-GB" sz="700" dirty="0" err="1">
                <a:latin typeface="Gill Sans Std"/>
                <a:cs typeface="DaunPenh" pitchFamily="2" charset="0"/>
              </a:rPr>
              <a:t>Lotte</a:t>
            </a:r>
            <a:r>
              <a:rPr lang="en-GB" sz="700" dirty="0">
                <a:latin typeface="Gill Sans Std"/>
                <a:cs typeface="DaunPenh" pitchFamily="2" charset="0"/>
              </a:rPr>
              <a:t> </a:t>
            </a:r>
            <a:r>
              <a:rPr lang="en-GB" sz="700" dirty="0" err="1">
                <a:latin typeface="Gill Sans Std"/>
                <a:cs typeface="DaunPenh" pitchFamily="2" charset="0"/>
              </a:rPr>
              <a:t>Vittrup</a:t>
            </a:r>
            <a:r>
              <a:rPr lang="en-GB" sz="700" dirty="0">
                <a:latin typeface="Gill Sans Std"/>
                <a:cs typeface="DaunPenh" pitchFamily="2" charset="0"/>
              </a:rPr>
              <a:t> Madsen (since 2011) | Lorna Campbell (until winter 2010)</a:t>
            </a:r>
          </a:p>
          <a:p>
            <a:r>
              <a:rPr lang="en-GB" sz="700" b="1" dirty="0">
                <a:latin typeface="Gill Sans Std"/>
                <a:cs typeface="DaunPenh" pitchFamily="2" charset="0"/>
              </a:rPr>
              <a:t>France</a:t>
            </a:r>
          </a:p>
          <a:p>
            <a:r>
              <a:rPr lang="en-GB" sz="700" dirty="0" err="1">
                <a:latin typeface="Gill Sans Std"/>
                <a:cs typeface="DaunPenh" pitchFamily="2" charset="0"/>
                <a:hlinkClick r:id="rId5"/>
              </a:rPr>
              <a:t>Institut</a:t>
            </a:r>
            <a:r>
              <a:rPr lang="en-GB" sz="700" dirty="0">
                <a:latin typeface="Gill Sans Std"/>
                <a:cs typeface="DaunPenh" pitchFamily="2" charset="0"/>
                <a:hlinkClick r:id="rId5"/>
              </a:rPr>
              <a:t> de </a:t>
            </a:r>
            <a:r>
              <a:rPr lang="en-GB" sz="700" dirty="0" err="1">
                <a:latin typeface="Gill Sans Std"/>
                <a:cs typeface="DaunPenh" pitchFamily="2" charset="0"/>
                <a:hlinkClick r:id="rId5"/>
              </a:rPr>
              <a:t>Recherche</a:t>
            </a:r>
            <a:r>
              <a:rPr lang="en-GB" sz="700" dirty="0">
                <a:latin typeface="Gill Sans Std"/>
                <a:cs typeface="DaunPenh" pitchFamily="2" charset="0"/>
                <a:hlinkClick r:id="rId5"/>
              </a:rPr>
              <a:t> et Documentation en </a:t>
            </a:r>
            <a:r>
              <a:rPr lang="en-GB" sz="700" dirty="0" err="1">
                <a:latin typeface="Gill Sans Std"/>
                <a:cs typeface="DaunPenh" pitchFamily="2" charset="0"/>
                <a:hlinkClick r:id="rId5"/>
              </a:rPr>
              <a:t>Economie</a:t>
            </a:r>
            <a:r>
              <a:rPr lang="en-GB" sz="700" dirty="0">
                <a:latin typeface="Gill Sans Std"/>
                <a:cs typeface="DaunPenh" pitchFamily="2" charset="0"/>
                <a:hlinkClick r:id="rId5"/>
              </a:rPr>
              <a:t> de la Santé – IRDES</a:t>
            </a:r>
            <a:r>
              <a:rPr lang="en-GB" sz="700" dirty="0">
                <a:latin typeface="Gill Sans Std"/>
                <a:cs typeface="DaunPenh" pitchFamily="2" charset="0"/>
              </a:rPr>
              <a:t/>
            </a:r>
            <a:br>
              <a:rPr lang="en-GB" sz="700" dirty="0">
                <a:latin typeface="Gill Sans Std"/>
                <a:cs typeface="DaunPenh" pitchFamily="2" charset="0"/>
              </a:rPr>
            </a:br>
            <a:r>
              <a:rPr lang="en-GB" sz="700" dirty="0">
                <a:latin typeface="Gill Sans Std"/>
                <a:cs typeface="DaunPenh" pitchFamily="2" charset="0"/>
              </a:rPr>
              <a:t>Laure Com-</a:t>
            </a:r>
            <a:r>
              <a:rPr lang="en-GB" sz="700" dirty="0" err="1">
                <a:latin typeface="Gill Sans Std"/>
                <a:cs typeface="DaunPenh" pitchFamily="2" charset="0"/>
              </a:rPr>
              <a:t>Ruelle</a:t>
            </a:r>
            <a:r>
              <a:rPr lang="en-GB" sz="700" dirty="0">
                <a:latin typeface="Gill Sans Std"/>
                <a:cs typeface="DaunPenh" pitchFamily="2" charset="0"/>
              </a:rPr>
              <a:t> | Michel </a:t>
            </a:r>
            <a:r>
              <a:rPr lang="en-GB" sz="700" dirty="0" err="1">
                <a:latin typeface="Gill Sans Std"/>
                <a:cs typeface="DaunPenh" pitchFamily="2" charset="0"/>
              </a:rPr>
              <a:t>Naiditch</a:t>
            </a:r>
            <a:endParaRPr lang="en-GB" sz="700" dirty="0">
              <a:latin typeface="Gill Sans Std"/>
              <a:cs typeface="DaunPenh" pitchFamily="2" charset="0"/>
            </a:endParaRPr>
          </a:p>
          <a:p>
            <a:r>
              <a:rPr lang="en-GB" sz="700" b="1" dirty="0">
                <a:latin typeface="Gill Sans Std"/>
                <a:cs typeface="DaunPenh" pitchFamily="2" charset="0"/>
              </a:rPr>
              <a:t>Finland</a:t>
            </a:r>
          </a:p>
          <a:p>
            <a:r>
              <a:rPr lang="en-GB" sz="700" dirty="0">
                <a:latin typeface="Gill Sans Std"/>
                <a:cs typeface="DaunPenh" pitchFamily="2" charset="0"/>
                <a:hlinkClick r:id="rId6"/>
              </a:rPr>
              <a:t>National Institute for Health and Welfare - THL</a:t>
            </a:r>
            <a:r>
              <a:rPr lang="en-GB" sz="700" dirty="0">
                <a:latin typeface="Gill Sans Std"/>
                <a:cs typeface="DaunPenh" pitchFamily="2" charset="0"/>
              </a:rPr>
              <a:t> </a:t>
            </a:r>
            <a:br>
              <a:rPr lang="en-GB" sz="700" dirty="0">
                <a:latin typeface="Gill Sans Std"/>
                <a:cs typeface="DaunPenh" pitchFamily="2" charset="0"/>
              </a:rPr>
            </a:br>
            <a:r>
              <a:rPr lang="en-GB" sz="700" dirty="0" err="1">
                <a:latin typeface="Gill Sans Std"/>
                <a:cs typeface="DaunPenh" pitchFamily="2" charset="0"/>
              </a:rPr>
              <a:t>Teija</a:t>
            </a:r>
            <a:r>
              <a:rPr lang="en-GB" sz="700" dirty="0">
                <a:latin typeface="Gill Sans Std"/>
                <a:cs typeface="DaunPenh" pitchFamily="2" charset="0"/>
              </a:rPr>
              <a:t> </a:t>
            </a:r>
            <a:r>
              <a:rPr lang="en-GB" sz="700" dirty="0" err="1">
                <a:latin typeface="Gill Sans Std"/>
                <a:cs typeface="DaunPenh" pitchFamily="2" charset="0"/>
              </a:rPr>
              <a:t>Hammar</a:t>
            </a:r>
            <a:r>
              <a:rPr lang="en-GB" sz="700" dirty="0">
                <a:latin typeface="Gill Sans Std"/>
                <a:cs typeface="DaunPenh" pitchFamily="2" charset="0"/>
              </a:rPr>
              <a:t> | Jan </a:t>
            </a:r>
            <a:r>
              <a:rPr lang="en-GB" sz="700" dirty="0" err="1">
                <a:latin typeface="Gill Sans Std"/>
                <a:cs typeface="DaunPenh" pitchFamily="2" charset="0"/>
              </a:rPr>
              <a:t>Klavus</a:t>
            </a:r>
            <a:r>
              <a:rPr lang="en-GB" sz="700" dirty="0">
                <a:latin typeface="Gill Sans Std"/>
                <a:cs typeface="DaunPenh" pitchFamily="2" charset="0"/>
              </a:rPr>
              <a:t> | </a:t>
            </a:r>
            <a:r>
              <a:rPr lang="en-GB" sz="700" dirty="0" err="1">
                <a:latin typeface="Gill Sans Std"/>
                <a:cs typeface="DaunPenh" pitchFamily="2" charset="0"/>
              </a:rPr>
              <a:t>Hennamari</a:t>
            </a:r>
            <a:r>
              <a:rPr lang="en-GB" sz="700" dirty="0">
                <a:latin typeface="Gill Sans Std"/>
                <a:cs typeface="DaunPenh" pitchFamily="2" charset="0"/>
              </a:rPr>
              <a:t> </a:t>
            </a:r>
            <a:r>
              <a:rPr lang="en-GB" sz="700" dirty="0" err="1">
                <a:latin typeface="Gill Sans Std"/>
                <a:cs typeface="DaunPenh" pitchFamily="2" charset="0"/>
              </a:rPr>
              <a:t>Mikkola</a:t>
            </a:r>
            <a:r>
              <a:rPr lang="en-GB" sz="700" dirty="0">
                <a:latin typeface="Gill Sans Std"/>
                <a:cs typeface="DaunPenh" pitchFamily="2" charset="0"/>
              </a:rPr>
              <a:t> | </a:t>
            </a:r>
            <a:r>
              <a:rPr lang="en-GB" sz="700" dirty="0" err="1">
                <a:latin typeface="Gill Sans Std"/>
                <a:cs typeface="DaunPenh" pitchFamily="2" charset="0"/>
              </a:rPr>
              <a:t>Satu</a:t>
            </a:r>
            <a:r>
              <a:rPr lang="en-GB" sz="700" dirty="0">
                <a:latin typeface="Gill Sans Std"/>
                <a:cs typeface="DaunPenh" pitchFamily="2" charset="0"/>
              </a:rPr>
              <a:t> </a:t>
            </a:r>
            <a:r>
              <a:rPr lang="en-GB" sz="700" dirty="0" err="1">
                <a:latin typeface="Gill Sans Std"/>
                <a:cs typeface="DaunPenh" pitchFamily="2" charset="0"/>
              </a:rPr>
              <a:t>Meriläinen-Porras</a:t>
            </a:r>
            <a:endParaRPr lang="en-GB" sz="700" dirty="0">
              <a:latin typeface="Gill Sans Std"/>
              <a:cs typeface="DaunPenh" pitchFamily="2" charset="0"/>
            </a:endParaRPr>
          </a:p>
          <a:p>
            <a:r>
              <a:rPr lang="en-GB" sz="700" b="1" dirty="0">
                <a:latin typeface="Gill Sans Std"/>
                <a:cs typeface="DaunPenh" pitchFamily="2" charset="0"/>
              </a:rPr>
              <a:t>Germany</a:t>
            </a:r>
            <a:endParaRPr lang="en-GB" sz="700" dirty="0">
              <a:latin typeface="Gill Sans Std"/>
              <a:cs typeface="DaunPenh" pitchFamily="2" charset="0"/>
            </a:endParaRPr>
          </a:p>
          <a:p>
            <a:r>
              <a:rPr lang="en-GB" sz="700" dirty="0" err="1">
                <a:latin typeface="Gill Sans Std"/>
                <a:cs typeface="DaunPenh" pitchFamily="2" charset="0"/>
                <a:hlinkClick r:id="rId7"/>
              </a:rPr>
              <a:t>Institut</a:t>
            </a:r>
            <a:r>
              <a:rPr lang="en-GB" sz="700" dirty="0">
                <a:latin typeface="Gill Sans Std"/>
                <a:cs typeface="DaunPenh" pitchFamily="2" charset="0"/>
                <a:hlinkClick r:id="rId7"/>
              </a:rPr>
              <a:t> </a:t>
            </a:r>
            <a:r>
              <a:rPr lang="en-GB" sz="700" dirty="0" err="1">
                <a:latin typeface="Gill Sans Std"/>
                <a:cs typeface="DaunPenh" pitchFamily="2" charset="0"/>
                <a:hlinkClick r:id="rId7"/>
              </a:rPr>
              <a:t>für</a:t>
            </a:r>
            <a:r>
              <a:rPr lang="en-GB" sz="700" dirty="0">
                <a:latin typeface="Gill Sans Std"/>
                <a:cs typeface="DaunPenh" pitchFamily="2" charset="0"/>
                <a:hlinkClick r:id="rId7"/>
              </a:rPr>
              <a:t> </a:t>
            </a:r>
            <a:r>
              <a:rPr lang="en-GB" sz="700" dirty="0" err="1">
                <a:latin typeface="Gill Sans Std"/>
                <a:cs typeface="DaunPenh" pitchFamily="2" charset="0"/>
                <a:hlinkClick r:id="rId7"/>
              </a:rPr>
              <a:t>Soziale</a:t>
            </a:r>
            <a:r>
              <a:rPr lang="en-GB" sz="700" dirty="0">
                <a:latin typeface="Gill Sans Std"/>
                <a:cs typeface="DaunPenh" pitchFamily="2" charset="0"/>
                <a:hlinkClick r:id="rId7"/>
              </a:rPr>
              <a:t> </a:t>
            </a:r>
            <a:r>
              <a:rPr lang="en-GB" sz="700" dirty="0" err="1">
                <a:latin typeface="Gill Sans Std"/>
                <a:cs typeface="DaunPenh" pitchFamily="2" charset="0"/>
                <a:hlinkClick r:id="rId7"/>
              </a:rPr>
              <a:t>Infrastruktur</a:t>
            </a:r>
            <a:r>
              <a:rPr lang="en-GB" sz="700" dirty="0">
                <a:latin typeface="Gill Sans Std"/>
                <a:cs typeface="DaunPenh" pitchFamily="2" charset="0"/>
                <a:hlinkClick r:id="rId7"/>
              </a:rPr>
              <a:t> – ISIS</a:t>
            </a:r>
            <a:br>
              <a:rPr lang="en-GB" sz="700" dirty="0">
                <a:latin typeface="Gill Sans Std"/>
                <a:cs typeface="DaunPenh" pitchFamily="2" charset="0"/>
                <a:hlinkClick r:id="rId7"/>
              </a:rPr>
            </a:br>
            <a:r>
              <a:rPr lang="en-GB" sz="700" dirty="0">
                <a:latin typeface="Gill Sans Std"/>
                <a:cs typeface="DaunPenh" pitchFamily="2" charset="0"/>
              </a:rPr>
              <a:t>Karl </a:t>
            </a:r>
            <a:r>
              <a:rPr lang="en-GB" sz="700" dirty="0" err="1">
                <a:latin typeface="Gill Sans Std"/>
                <a:cs typeface="DaunPenh" pitchFamily="2" charset="0"/>
              </a:rPr>
              <a:t>Mingot</a:t>
            </a:r>
            <a:r>
              <a:rPr lang="en-GB" sz="700" dirty="0">
                <a:latin typeface="Gill Sans Std"/>
                <a:cs typeface="DaunPenh" pitchFamily="2" charset="0"/>
              </a:rPr>
              <a:t> | Karin </a:t>
            </a:r>
            <a:r>
              <a:rPr lang="en-GB" sz="700" dirty="0" err="1">
                <a:latin typeface="Gill Sans Std"/>
                <a:cs typeface="DaunPenh" pitchFamily="2" charset="0"/>
              </a:rPr>
              <a:t>Stiehr</a:t>
            </a:r>
            <a:r>
              <a:rPr lang="en-GB" sz="700" dirty="0">
                <a:latin typeface="Gill Sans Std"/>
                <a:cs typeface="DaunPenh" pitchFamily="2" charset="0"/>
              </a:rPr>
              <a:t> | </a:t>
            </a:r>
            <a:r>
              <a:rPr lang="en-GB" sz="700" dirty="0" err="1">
                <a:latin typeface="Gill Sans Std"/>
                <a:cs typeface="DaunPenh" pitchFamily="2" charset="0"/>
              </a:rPr>
              <a:t>Hannelore</a:t>
            </a:r>
            <a:r>
              <a:rPr lang="en-GB" sz="700" dirty="0">
                <a:latin typeface="Gill Sans Std"/>
                <a:cs typeface="DaunPenh" pitchFamily="2" charset="0"/>
              </a:rPr>
              <a:t> </a:t>
            </a:r>
            <a:r>
              <a:rPr lang="en-GB" sz="700" dirty="0" err="1">
                <a:latin typeface="Gill Sans Std"/>
                <a:cs typeface="DaunPenh" pitchFamily="2" charset="0"/>
              </a:rPr>
              <a:t>Jani</a:t>
            </a:r>
            <a:endParaRPr lang="en-GB" sz="700" dirty="0">
              <a:latin typeface="Gill Sans Std"/>
              <a:cs typeface="DaunPenh" pitchFamily="2" charset="0"/>
            </a:endParaRPr>
          </a:p>
          <a:p>
            <a:r>
              <a:rPr lang="en-GB" sz="700" dirty="0" err="1">
                <a:latin typeface="Gill Sans Std"/>
                <a:cs typeface="DaunPenh" pitchFamily="2" charset="0"/>
                <a:hlinkClick r:id="rId8"/>
              </a:rPr>
              <a:t>Wissenschaftszentrum</a:t>
            </a:r>
            <a:r>
              <a:rPr lang="en-GB" sz="700" dirty="0">
                <a:latin typeface="Gill Sans Std"/>
                <a:cs typeface="DaunPenh" pitchFamily="2" charset="0"/>
                <a:hlinkClick r:id="rId8"/>
              </a:rPr>
              <a:t> Berlin </a:t>
            </a:r>
            <a:r>
              <a:rPr lang="en-GB" sz="700" dirty="0" err="1">
                <a:latin typeface="Gill Sans Std"/>
                <a:cs typeface="DaunPenh" pitchFamily="2" charset="0"/>
                <a:hlinkClick r:id="rId8"/>
              </a:rPr>
              <a:t>für</a:t>
            </a:r>
            <a:r>
              <a:rPr lang="en-GB" sz="700" dirty="0">
                <a:latin typeface="Gill Sans Std"/>
                <a:cs typeface="DaunPenh" pitchFamily="2" charset="0"/>
                <a:hlinkClick r:id="rId8"/>
              </a:rPr>
              <a:t> </a:t>
            </a:r>
            <a:r>
              <a:rPr lang="en-GB" sz="700" dirty="0" err="1">
                <a:latin typeface="Gill Sans Std"/>
                <a:cs typeface="DaunPenh" pitchFamily="2" charset="0"/>
                <a:hlinkClick r:id="rId8"/>
              </a:rPr>
              <a:t>Sozialforschung</a:t>
            </a:r>
            <a:r>
              <a:rPr lang="en-GB" sz="700" dirty="0">
                <a:latin typeface="Gill Sans Std"/>
                <a:cs typeface="DaunPenh" pitchFamily="2" charset="0"/>
              </a:rPr>
              <a:t/>
            </a:r>
            <a:br>
              <a:rPr lang="en-GB" sz="700" dirty="0">
                <a:latin typeface="Gill Sans Std"/>
                <a:cs typeface="DaunPenh" pitchFamily="2" charset="0"/>
              </a:rPr>
            </a:br>
            <a:r>
              <a:rPr lang="en-GB" sz="700" dirty="0" err="1">
                <a:latin typeface="Gill Sans Std"/>
                <a:cs typeface="DaunPenh" pitchFamily="2" charset="0"/>
              </a:rPr>
              <a:t>Anja</a:t>
            </a:r>
            <a:r>
              <a:rPr lang="en-GB" sz="700" dirty="0">
                <a:latin typeface="Gill Sans Std"/>
                <a:cs typeface="DaunPenh" pitchFamily="2" charset="0"/>
              </a:rPr>
              <a:t> </a:t>
            </a:r>
            <a:r>
              <a:rPr lang="en-GB" sz="700" dirty="0" err="1">
                <a:latin typeface="Gill Sans Std"/>
                <a:cs typeface="DaunPenh" pitchFamily="2" charset="0"/>
              </a:rPr>
              <a:t>Dieterich</a:t>
            </a:r>
            <a:r>
              <a:rPr lang="en-GB" sz="700" dirty="0">
                <a:latin typeface="Gill Sans Std"/>
                <a:cs typeface="DaunPenh" pitchFamily="2" charset="0"/>
              </a:rPr>
              <a:t> | Susanne </a:t>
            </a:r>
            <a:r>
              <a:rPr lang="en-GB" sz="700" dirty="0" err="1">
                <a:latin typeface="Gill Sans Std"/>
                <a:cs typeface="DaunPenh" pitchFamily="2" charset="0"/>
              </a:rPr>
              <a:t>Kümpers</a:t>
            </a:r>
            <a:r>
              <a:rPr lang="en-GB" sz="700" dirty="0">
                <a:latin typeface="Gill Sans Std"/>
                <a:cs typeface="DaunPenh" pitchFamily="2" charset="0"/>
              </a:rPr>
              <a:t> | Barbara </a:t>
            </a:r>
            <a:r>
              <a:rPr lang="en-GB" sz="700" dirty="0" err="1" smtClean="0">
                <a:latin typeface="Gill Sans Std"/>
                <a:cs typeface="DaunPenh" pitchFamily="2" charset="0"/>
              </a:rPr>
              <a:t>Weigl</a:t>
            </a:r>
            <a:endParaRPr lang="en-GB" sz="700" dirty="0" smtClean="0">
              <a:latin typeface="Gill Sans Std"/>
              <a:cs typeface="DaunPenh" pitchFamily="2" charset="0"/>
            </a:endParaRPr>
          </a:p>
          <a:p>
            <a:r>
              <a:rPr lang="en-GB" sz="700" b="1" dirty="0">
                <a:latin typeface="Gill Sans Std"/>
                <a:cs typeface="DaunPenh" pitchFamily="2" charset="0"/>
              </a:rPr>
              <a:t>Greece</a:t>
            </a:r>
            <a:endParaRPr lang="en-GB" sz="700" dirty="0">
              <a:latin typeface="Gill Sans Std"/>
              <a:cs typeface="DaunPenh" pitchFamily="2" charset="0"/>
            </a:endParaRPr>
          </a:p>
          <a:p>
            <a:r>
              <a:rPr lang="en-GB" sz="700" dirty="0">
                <a:latin typeface="Gill Sans Std"/>
                <a:cs typeface="DaunPenh" pitchFamily="2" charset="0"/>
                <a:hlinkClick r:id="rId9"/>
              </a:rPr>
              <a:t>CMT </a:t>
            </a:r>
            <a:r>
              <a:rPr lang="en-GB" sz="700" dirty="0" err="1">
                <a:latin typeface="Gill Sans Std"/>
                <a:cs typeface="DaunPenh" pitchFamily="2" charset="0"/>
                <a:hlinkClick r:id="rId9"/>
              </a:rPr>
              <a:t>Prooptiki</a:t>
            </a:r>
            <a:r>
              <a:rPr lang="en-GB" sz="700" dirty="0">
                <a:latin typeface="Gill Sans Std"/>
                <a:cs typeface="DaunPenh" pitchFamily="2" charset="0"/>
                <a:hlinkClick r:id="rId9"/>
              </a:rPr>
              <a:t> ltd</a:t>
            </a:r>
            <a:r>
              <a:rPr lang="en-GB" sz="700" dirty="0">
                <a:latin typeface="Gill Sans Std"/>
                <a:cs typeface="DaunPenh" pitchFamily="2" charset="0"/>
              </a:rPr>
              <a:t>.</a:t>
            </a:r>
          </a:p>
          <a:p>
            <a:r>
              <a:rPr lang="en-GB" sz="700" dirty="0">
                <a:latin typeface="Gill Sans Std"/>
                <a:cs typeface="DaunPenh" pitchFamily="2" charset="0"/>
              </a:rPr>
              <a:t>Judy Triantafillou | </a:t>
            </a:r>
            <a:r>
              <a:rPr lang="en-GB" sz="700" dirty="0" err="1">
                <a:latin typeface="Gill Sans Std"/>
                <a:cs typeface="DaunPenh" pitchFamily="2" charset="0"/>
              </a:rPr>
              <a:t>Tasos</a:t>
            </a:r>
            <a:r>
              <a:rPr lang="en-GB" sz="700" dirty="0">
                <a:latin typeface="Gill Sans Std"/>
                <a:cs typeface="DaunPenh" pitchFamily="2" charset="0"/>
              </a:rPr>
              <a:t> </a:t>
            </a:r>
            <a:r>
              <a:rPr lang="en-GB" sz="700" dirty="0" err="1">
                <a:latin typeface="Gill Sans Std"/>
                <a:cs typeface="DaunPenh" pitchFamily="2" charset="0"/>
              </a:rPr>
              <a:t>Mastroyiannakis</a:t>
            </a:r>
            <a:r>
              <a:rPr lang="en-GB" sz="700" dirty="0">
                <a:latin typeface="Gill Sans Std"/>
                <a:cs typeface="DaunPenh" pitchFamily="2" charset="0"/>
              </a:rPr>
              <a:t> | </a:t>
            </a:r>
            <a:r>
              <a:rPr lang="en-GB" sz="700" dirty="0" err="1">
                <a:latin typeface="Gill Sans Std"/>
                <a:cs typeface="DaunPenh" pitchFamily="2" charset="0"/>
              </a:rPr>
              <a:t>Georgios</a:t>
            </a:r>
            <a:r>
              <a:rPr lang="en-GB" sz="700" dirty="0">
                <a:latin typeface="Gill Sans Std"/>
                <a:cs typeface="DaunPenh" pitchFamily="2" charset="0"/>
              </a:rPr>
              <a:t> </a:t>
            </a:r>
            <a:r>
              <a:rPr lang="en-GB" sz="700" dirty="0" err="1">
                <a:latin typeface="Gill Sans Std"/>
                <a:cs typeface="DaunPenh" pitchFamily="2" charset="0"/>
              </a:rPr>
              <a:t>Kagialaris</a:t>
            </a:r>
            <a:endParaRPr lang="en-GB" sz="700" dirty="0">
              <a:latin typeface="Gill Sans Std"/>
              <a:cs typeface="DaunPenh" pitchFamily="2" charset="0"/>
            </a:endParaRPr>
          </a:p>
          <a:p>
            <a:r>
              <a:rPr lang="en-GB" sz="700" b="1" dirty="0">
                <a:latin typeface="Gill Sans Std"/>
                <a:cs typeface="DaunPenh" pitchFamily="2" charset="0"/>
              </a:rPr>
              <a:t>Spain</a:t>
            </a:r>
            <a:endParaRPr lang="en-GB" sz="700" dirty="0">
              <a:latin typeface="Gill Sans Std"/>
              <a:cs typeface="DaunPenh" pitchFamily="2" charset="0"/>
            </a:endParaRPr>
          </a:p>
          <a:p>
            <a:r>
              <a:rPr lang="en-GB" sz="700" dirty="0">
                <a:latin typeface="Gill Sans Std"/>
                <a:cs typeface="DaunPenh" pitchFamily="2" charset="0"/>
                <a:hlinkClick r:id="rId10"/>
              </a:rPr>
              <a:t>University of Valencia – ERI Polibienestar</a:t>
            </a:r>
            <a:r>
              <a:rPr lang="en-GB" sz="700" dirty="0">
                <a:latin typeface="Gill Sans Std"/>
                <a:cs typeface="DaunPenh" pitchFamily="2" charset="0"/>
              </a:rPr>
              <a:t/>
            </a:r>
            <a:br>
              <a:rPr lang="en-GB" sz="700" dirty="0">
                <a:latin typeface="Gill Sans Std"/>
                <a:cs typeface="DaunPenh" pitchFamily="2" charset="0"/>
              </a:rPr>
            </a:br>
            <a:r>
              <a:rPr lang="en-GB" sz="700" dirty="0">
                <a:latin typeface="Gill Sans Std"/>
                <a:cs typeface="DaunPenh" pitchFamily="2" charset="0"/>
              </a:rPr>
              <a:t>Stephanie Carretero | Laura Cordero (until spring 2011) | Jorge </a:t>
            </a:r>
            <a:r>
              <a:rPr lang="en-GB" sz="700" dirty="0" err="1">
                <a:latin typeface="Gill Sans Std"/>
                <a:cs typeface="DaunPenh" pitchFamily="2" charset="0"/>
              </a:rPr>
              <a:t>Garces</a:t>
            </a:r>
            <a:endParaRPr lang="en-GB" sz="700" dirty="0">
              <a:latin typeface="Gill Sans Std"/>
              <a:cs typeface="DaunPenh" pitchFamily="2" charset="0"/>
            </a:endParaRPr>
          </a:p>
          <a:p>
            <a:endParaRPr lang="en-GB" sz="700" dirty="0">
              <a:latin typeface="Gill Sans Std"/>
              <a:cs typeface="DaunPenh" pitchFamily="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139952" y="3305046"/>
            <a:ext cx="49107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dirty="0" smtClean="0">
                <a:latin typeface="Gill Sans Std"/>
                <a:cs typeface="DaunPenh" pitchFamily="2" charset="0"/>
              </a:rPr>
              <a:t>Italy</a:t>
            </a:r>
            <a:endParaRPr lang="en-GB" sz="800" b="1" dirty="0">
              <a:latin typeface="Gill Sans Std"/>
              <a:cs typeface="DaunPenh" pitchFamily="2" charset="0"/>
            </a:endParaRPr>
          </a:p>
          <a:p>
            <a:r>
              <a:rPr lang="en-GB" sz="800" dirty="0">
                <a:latin typeface="Gill Sans Std"/>
                <a:cs typeface="DaunPenh" pitchFamily="2" charset="0"/>
                <a:hlinkClick r:id="rId11"/>
              </a:rPr>
              <a:t>Studio Come S.r.l.</a:t>
            </a:r>
            <a:br>
              <a:rPr lang="en-GB" sz="800" dirty="0">
                <a:latin typeface="Gill Sans Std"/>
                <a:cs typeface="DaunPenh" pitchFamily="2" charset="0"/>
                <a:hlinkClick r:id="rId11"/>
              </a:rPr>
            </a:br>
            <a:r>
              <a:rPr lang="en-GB" sz="800" dirty="0" err="1">
                <a:latin typeface="Gill Sans Std"/>
                <a:cs typeface="DaunPenh" pitchFamily="2" charset="0"/>
              </a:rPr>
              <a:t>Patrizia</a:t>
            </a:r>
            <a:r>
              <a:rPr lang="en-GB" sz="800" dirty="0">
                <a:latin typeface="Gill Sans Std"/>
                <a:cs typeface="DaunPenh" pitchFamily="2" charset="0"/>
              </a:rPr>
              <a:t> Di Santo | Francesca </a:t>
            </a:r>
            <a:r>
              <a:rPr lang="en-GB" sz="800" dirty="0" err="1">
                <a:latin typeface="Gill Sans Std"/>
                <a:cs typeface="DaunPenh" pitchFamily="2" charset="0"/>
              </a:rPr>
              <a:t>Ceruzzi</a:t>
            </a:r>
            <a:r>
              <a:rPr lang="en-GB" sz="800" dirty="0">
                <a:latin typeface="Gill Sans Std"/>
                <a:cs typeface="DaunPenh" pitchFamily="2" charset="0"/>
              </a:rPr>
              <a:t> | Milena Lombardi</a:t>
            </a:r>
          </a:p>
          <a:p>
            <a:r>
              <a:rPr lang="en-GB" sz="800" b="1" dirty="0">
                <a:latin typeface="Gill Sans Std"/>
                <a:cs typeface="DaunPenh" pitchFamily="2" charset="0"/>
              </a:rPr>
              <a:t>The Netherlands</a:t>
            </a:r>
          </a:p>
          <a:p>
            <a:r>
              <a:rPr lang="en-GB" sz="800" dirty="0" err="1">
                <a:latin typeface="Gill Sans Std"/>
                <a:cs typeface="DaunPenh" pitchFamily="2" charset="0"/>
                <a:hlinkClick r:id="rId12"/>
              </a:rPr>
              <a:t>Vilans</a:t>
            </a:r>
            <a:r>
              <a:rPr lang="en-GB" sz="800" dirty="0">
                <a:latin typeface="Gill Sans Std"/>
                <a:cs typeface="DaunPenh" pitchFamily="2" charset="0"/>
                <a:hlinkClick r:id="rId12"/>
              </a:rPr>
              <a:t/>
            </a:r>
            <a:br>
              <a:rPr lang="en-GB" sz="800" dirty="0">
                <a:latin typeface="Gill Sans Std"/>
                <a:cs typeface="DaunPenh" pitchFamily="2" charset="0"/>
                <a:hlinkClick r:id="rId12"/>
              </a:rPr>
            </a:br>
            <a:r>
              <a:rPr lang="en-GB" sz="800" dirty="0" err="1">
                <a:latin typeface="Gill Sans Std"/>
                <a:cs typeface="DaunPenh" pitchFamily="2" charset="0"/>
              </a:rPr>
              <a:t>Henk</a:t>
            </a:r>
            <a:r>
              <a:rPr lang="en-GB" sz="800" dirty="0">
                <a:latin typeface="Gill Sans Std"/>
                <a:cs typeface="DaunPenh" pitchFamily="2" charset="0"/>
              </a:rPr>
              <a:t> </a:t>
            </a:r>
            <a:r>
              <a:rPr lang="en-GB" sz="800" dirty="0" err="1">
                <a:latin typeface="Gill Sans Std"/>
                <a:cs typeface="DaunPenh" pitchFamily="2" charset="0"/>
              </a:rPr>
              <a:t>Nies</a:t>
            </a:r>
            <a:r>
              <a:rPr lang="en-GB" sz="800" dirty="0">
                <a:latin typeface="Gill Sans Std"/>
                <a:cs typeface="DaunPenh" pitchFamily="2" charset="0"/>
              </a:rPr>
              <a:t> | Sabina </a:t>
            </a:r>
            <a:r>
              <a:rPr lang="en-GB" sz="800" dirty="0" err="1">
                <a:latin typeface="Gill Sans Std"/>
                <a:cs typeface="DaunPenh" pitchFamily="2" charset="0"/>
              </a:rPr>
              <a:t>Mak</a:t>
            </a:r>
            <a:r>
              <a:rPr lang="en-GB" sz="800" dirty="0">
                <a:latin typeface="Gill Sans Std"/>
                <a:cs typeface="DaunPenh" pitchFamily="2" charset="0"/>
              </a:rPr>
              <a:t> | </a:t>
            </a:r>
            <a:r>
              <a:rPr lang="en-GB" sz="800" dirty="0" err="1">
                <a:latin typeface="Gill Sans Std"/>
                <a:cs typeface="DaunPenh" pitchFamily="2" charset="0"/>
              </a:rPr>
              <a:t>Roelf</a:t>
            </a:r>
            <a:r>
              <a:rPr lang="en-GB" sz="800" dirty="0">
                <a:latin typeface="Gill Sans Std"/>
                <a:cs typeface="DaunPenh" pitchFamily="2" charset="0"/>
              </a:rPr>
              <a:t> van der </a:t>
            </a:r>
            <a:r>
              <a:rPr lang="en-GB" sz="800" dirty="0" err="1">
                <a:latin typeface="Gill Sans Std"/>
                <a:cs typeface="DaunPenh" pitchFamily="2" charset="0"/>
              </a:rPr>
              <a:t>Veen</a:t>
            </a:r>
            <a:r>
              <a:rPr lang="en-GB" sz="800" dirty="0">
                <a:latin typeface="Gill Sans Std"/>
                <a:cs typeface="DaunPenh" pitchFamily="2" charset="0"/>
              </a:rPr>
              <a:t> (since summer 2009) | Alice </a:t>
            </a:r>
            <a:r>
              <a:rPr lang="en-GB" sz="800" dirty="0" err="1">
                <a:latin typeface="Gill Sans Std"/>
                <a:cs typeface="DaunPenh" pitchFamily="2" charset="0"/>
              </a:rPr>
              <a:t>Schippers</a:t>
            </a:r>
            <a:r>
              <a:rPr lang="en-GB" sz="800" dirty="0">
                <a:latin typeface="Gill Sans Std"/>
                <a:cs typeface="DaunPenh" pitchFamily="2" charset="0"/>
              </a:rPr>
              <a:t> (until summer 2009)</a:t>
            </a:r>
          </a:p>
          <a:p>
            <a:r>
              <a:rPr lang="en-GB" sz="800" b="1" dirty="0">
                <a:latin typeface="Gill Sans Std"/>
                <a:cs typeface="DaunPenh" pitchFamily="2" charset="0"/>
              </a:rPr>
              <a:t>Slovak Republic</a:t>
            </a:r>
          </a:p>
          <a:p>
            <a:r>
              <a:rPr lang="en-GB" sz="800" dirty="0">
                <a:latin typeface="Gill Sans Std"/>
                <a:cs typeface="DaunPenh" pitchFamily="2" charset="0"/>
                <a:hlinkClick r:id="rId13"/>
              </a:rPr>
              <a:t>Institute for Labour and Family Research</a:t>
            </a:r>
            <a:br>
              <a:rPr lang="en-GB" sz="800" dirty="0">
                <a:latin typeface="Gill Sans Std"/>
                <a:cs typeface="DaunPenh" pitchFamily="2" charset="0"/>
                <a:hlinkClick r:id="rId13"/>
              </a:rPr>
            </a:br>
            <a:r>
              <a:rPr lang="en-GB" sz="800" dirty="0" err="1">
                <a:latin typeface="Gill Sans Std"/>
                <a:cs typeface="DaunPenh" pitchFamily="2" charset="0"/>
              </a:rPr>
              <a:t>Kvetka</a:t>
            </a:r>
            <a:r>
              <a:rPr lang="en-GB" sz="800" dirty="0">
                <a:latin typeface="Gill Sans Std"/>
                <a:cs typeface="DaunPenh" pitchFamily="2" charset="0"/>
              </a:rPr>
              <a:t> </a:t>
            </a:r>
            <a:r>
              <a:rPr lang="en-GB" sz="800" dirty="0" err="1">
                <a:latin typeface="Gill Sans Std"/>
                <a:cs typeface="DaunPenh" pitchFamily="2" charset="0"/>
              </a:rPr>
              <a:t>Repkova</a:t>
            </a:r>
            <a:r>
              <a:rPr lang="en-GB" sz="800" dirty="0">
                <a:latin typeface="Gill Sans Std"/>
                <a:cs typeface="DaunPenh" pitchFamily="2" charset="0"/>
              </a:rPr>
              <a:t> | </a:t>
            </a:r>
            <a:r>
              <a:rPr lang="en-GB" sz="800" dirty="0" err="1">
                <a:latin typeface="Gill Sans Std"/>
                <a:cs typeface="DaunPenh" pitchFamily="2" charset="0"/>
              </a:rPr>
              <a:t>Rastislav</a:t>
            </a:r>
            <a:r>
              <a:rPr lang="en-GB" sz="800" dirty="0">
                <a:latin typeface="Gill Sans Std"/>
                <a:cs typeface="DaunPenh" pitchFamily="2" charset="0"/>
              </a:rPr>
              <a:t> </a:t>
            </a:r>
            <a:r>
              <a:rPr lang="en-GB" sz="800" dirty="0" err="1">
                <a:latin typeface="Gill Sans Std"/>
                <a:cs typeface="DaunPenh" pitchFamily="2" charset="0"/>
              </a:rPr>
              <a:t>Bednarik</a:t>
            </a:r>
            <a:r>
              <a:rPr lang="en-GB" sz="800" dirty="0">
                <a:latin typeface="Gill Sans Std"/>
                <a:cs typeface="DaunPenh" pitchFamily="2" charset="0"/>
              </a:rPr>
              <a:t> | Lydia </a:t>
            </a:r>
            <a:r>
              <a:rPr lang="en-GB" sz="800" dirty="0" err="1">
                <a:latin typeface="Gill Sans Std"/>
                <a:cs typeface="DaunPenh" pitchFamily="2" charset="0"/>
              </a:rPr>
              <a:t>Brichtova</a:t>
            </a:r>
            <a:endParaRPr lang="en-GB" sz="800" dirty="0">
              <a:latin typeface="Gill Sans Std"/>
              <a:cs typeface="DaunPenh" pitchFamily="2" charset="0"/>
            </a:endParaRPr>
          </a:p>
          <a:p>
            <a:r>
              <a:rPr lang="en-GB" sz="800" b="1" dirty="0">
                <a:latin typeface="Gill Sans Std"/>
                <a:cs typeface="DaunPenh" pitchFamily="2" charset="0"/>
              </a:rPr>
              <a:t>Sweden</a:t>
            </a:r>
            <a:endParaRPr lang="en-GB" sz="800" dirty="0">
              <a:latin typeface="Gill Sans Std"/>
              <a:cs typeface="DaunPenh" pitchFamily="2" charset="0"/>
            </a:endParaRPr>
          </a:p>
          <a:p>
            <a:r>
              <a:rPr lang="en-GB" sz="800" dirty="0">
                <a:latin typeface="Gill Sans Std"/>
                <a:cs typeface="DaunPenh" pitchFamily="2" charset="0"/>
                <a:hlinkClick r:id="rId14"/>
              </a:rPr>
              <a:t>Forum for Knowledge and Common Development, Stockholm County Council</a:t>
            </a:r>
            <a:br>
              <a:rPr lang="en-GB" sz="800" dirty="0">
                <a:latin typeface="Gill Sans Std"/>
                <a:cs typeface="DaunPenh" pitchFamily="2" charset="0"/>
                <a:hlinkClick r:id="rId14"/>
              </a:rPr>
            </a:br>
            <a:r>
              <a:rPr lang="en-GB" sz="800" dirty="0">
                <a:latin typeface="Gill Sans Std"/>
                <a:cs typeface="DaunPenh" pitchFamily="2" charset="0"/>
              </a:rPr>
              <a:t>Gunnar </a:t>
            </a:r>
            <a:r>
              <a:rPr lang="en-GB" sz="800" dirty="0" err="1">
                <a:latin typeface="Gill Sans Std"/>
                <a:cs typeface="DaunPenh" pitchFamily="2" charset="0"/>
              </a:rPr>
              <a:t>Ljunggren</a:t>
            </a:r>
            <a:r>
              <a:rPr lang="en-GB" sz="800" dirty="0">
                <a:latin typeface="Gill Sans Std"/>
                <a:cs typeface="DaunPenh" pitchFamily="2" charset="0"/>
              </a:rPr>
              <a:t> | Thomas </a:t>
            </a:r>
            <a:r>
              <a:rPr lang="en-GB" sz="800" dirty="0" err="1">
                <a:latin typeface="Gill Sans Std"/>
                <a:cs typeface="DaunPenh" pitchFamily="2" charset="0"/>
              </a:rPr>
              <a:t>Emilsson</a:t>
            </a:r>
            <a:endParaRPr lang="en-GB" sz="800" dirty="0">
              <a:latin typeface="Gill Sans Std"/>
              <a:cs typeface="DaunPenh" pitchFamily="2" charset="0"/>
            </a:endParaRPr>
          </a:p>
          <a:p>
            <a:r>
              <a:rPr lang="en-GB" sz="800" b="1" dirty="0">
                <a:latin typeface="Gill Sans Std"/>
                <a:cs typeface="DaunPenh" pitchFamily="2" charset="0"/>
              </a:rPr>
              <a:t>United Kingdom</a:t>
            </a:r>
            <a:endParaRPr lang="en-GB" sz="800" dirty="0">
              <a:latin typeface="Gill Sans Std"/>
              <a:cs typeface="DaunPenh" pitchFamily="2" charset="0"/>
            </a:endParaRPr>
          </a:p>
          <a:p>
            <a:r>
              <a:rPr lang="en-GB" sz="800" dirty="0">
                <a:latin typeface="Gill Sans Std"/>
                <a:cs typeface="DaunPenh" pitchFamily="2" charset="0"/>
                <a:hlinkClick r:id="rId15"/>
              </a:rPr>
              <a:t>University of Kent – Centre for Health Services Studies</a:t>
            </a:r>
            <a:br>
              <a:rPr lang="en-GB" sz="800" dirty="0">
                <a:latin typeface="Gill Sans Std"/>
                <a:cs typeface="DaunPenh" pitchFamily="2" charset="0"/>
                <a:hlinkClick r:id="rId15"/>
              </a:rPr>
            </a:br>
            <a:r>
              <a:rPr lang="en-GB" sz="800" dirty="0">
                <a:latin typeface="Gill Sans Std"/>
                <a:cs typeface="DaunPenh" pitchFamily="2" charset="0"/>
              </a:rPr>
              <a:t>Jenny Billings | Laura </a:t>
            </a:r>
            <a:r>
              <a:rPr lang="en-GB" sz="800" dirty="0" err="1">
                <a:latin typeface="Gill Sans Std"/>
                <a:cs typeface="DaunPenh" pitchFamily="2" charset="0"/>
              </a:rPr>
              <a:t>Holdsworth</a:t>
            </a:r>
            <a:endParaRPr lang="en-GB" sz="800" dirty="0">
              <a:latin typeface="Gill Sans Std"/>
              <a:cs typeface="DaunPenh" pitchFamily="2" charset="0"/>
            </a:endParaRPr>
          </a:p>
          <a:p>
            <a:r>
              <a:rPr lang="en-GB" sz="800" dirty="0">
                <a:latin typeface="Gill Sans Std"/>
                <a:cs typeface="DaunPenh" pitchFamily="2" charset="0"/>
                <a:hlinkClick r:id="rId16"/>
              </a:rPr>
              <a:t>University of Birmingham – HSMC</a:t>
            </a:r>
            <a:br>
              <a:rPr lang="en-GB" sz="800" dirty="0">
                <a:latin typeface="Gill Sans Std"/>
                <a:cs typeface="DaunPenh" pitchFamily="2" charset="0"/>
                <a:hlinkClick r:id="rId16"/>
              </a:rPr>
            </a:br>
            <a:r>
              <a:rPr lang="en-GB" sz="800" dirty="0">
                <a:latin typeface="Gill Sans Std"/>
                <a:cs typeface="DaunPenh" pitchFamily="2" charset="0"/>
              </a:rPr>
              <a:t>Kerry Allen | Jon </a:t>
            </a:r>
            <a:r>
              <a:rPr lang="en-GB" sz="800" dirty="0" err="1">
                <a:latin typeface="Gill Sans Std"/>
                <a:cs typeface="DaunPenh" pitchFamily="2" charset="0"/>
              </a:rPr>
              <a:t>Glasby</a:t>
            </a:r>
            <a:r>
              <a:rPr lang="en-GB" sz="800" dirty="0">
                <a:latin typeface="Gill Sans Std"/>
                <a:cs typeface="DaunPenh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RESULTS</a:t>
            </a:r>
            <a:endParaRPr lang="en-GB" dirty="0"/>
          </a:p>
        </p:txBody>
      </p:sp>
      <p:sp>
        <p:nvSpPr>
          <p:cNvPr id="4" name="3 Rectángulo"/>
          <p:cNvSpPr/>
          <p:nvPr/>
        </p:nvSpPr>
        <p:spPr>
          <a:xfrm>
            <a:off x="611560" y="2199411"/>
            <a:ext cx="8136904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The financial burden falls on the family (exception: Denmark and Sweden)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The role of informal caregivers is gradually more recognised -&gt; direct or indirect economic aids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Gill Sans Std"/>
              <a:cs typeface="Arial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en-GB" dirty="0">
              <a:solidFill>
                <a:srgbClr val="000000"/>
              </a:solidFill>
              <a:latin typeface="Gill Sans Std"/>
              <a:cs typeface="Arial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53530" y="4129170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Gill Sans Std"/>
                <a:cs typeface="Arial" charset="0"/>
              </a:rPr>
              <a:t>Good practices: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Gill Sans Std"/>
                <a:cs typeface="Arial" charset="0"/>
              </a:rPr>
              <a:t>that allow to improve the informal care and a better integration between formal and informal care</a:t>
            </a:r>
            <a:endParaRPr lang="es-ES" b="1" dirty="0">
              <a:solidFill>
                <a:schemeClr val="tx2">
                  <a:lumMod val="75000"/>
                </a:schemeClr>
              </a:solidFill>
              <a:latin typeface="Gill Sans Std"/>
              <a:cs typeface="Arial" charset="0"/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719572" y="3909364"/>
            <a:ext cx="648072" cy="5105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St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5943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RESULTS</a:t>
            </a:r>
            <a:endParaRPr lang="en-GB" dirty="0"/>
          </a:p>
        </p:txBody>
      </p:sp>
      <p:sp>
        <p:nvSpPr>
          <p:cNvPr id="6" name="5 Rectángulo"/>
          <p:cNvSpPr/>
          <p:nvPr/>
        </p:nvSpPr>
        <p:spPr>
          <a:xfrm>
            <a:off x="610794" y="2244934"/>
            <a:ext cx="8136904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Addressed to the needs of informal caregivers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They are neutral to the decision to care or not to care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They should respond to the needs and prospects of older people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 They should be proportional to the economic aid, social protection and practical help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They should contribute to the financial sustainability of LTC systems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They contribute to improve the balance between care and work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They are accessible and equal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They contribute to improve the quality of care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They give support and voice to informal caregivers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They integrate formal and informal care and they respond to </a:t>
            </a:r>
            <a:r>
              <a:rPr lang="en-GB" sz="1800" dirty="0">
                <a:solidFill>
                  <a:srgbClr val="000000"/>
                </a:solidFill>
                <a:latin typeface="Gill Sans Std"/>
                <a:cs typeface="Arial" charset="0"/>
              </a:rPr>
              <a:t>the users and families </a:t>
            </a: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prospects regarding quality of life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en-GB" sz="1800" dirty="0">
              <a:solidFill>
                <a:srgbClr val="000000"/>
              </a:solidFill>
              <a:latin typeface="Gill Sans Std"/>
              <a:cs typeface="Arial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76602" y="184482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Gill Sans Std"/>
                <a:cs typeface="Arial" charset="0"/>
              </a:rPr>
              <a:t>Good practices-&gt; </a:t>
            </a: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  <a:latin typeface="Gill Sans Std"/>
                <a:cs typeface="Arial" charset="0"/>
              </a:rPr>
              <a:t>characteristics:</a:t>
            </a:r>
            <a:endParaRPr lang="es-ES" sz="1800" b="1" dirty="0">
              <a:solidFill>
                <a:schemeClr val="tx2">
                  <a:lumMod val="75000"/>
                </a:schemeClr>
              </a:solidFill>
              <a:latin typeface="Gill Sans Std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414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RESULTS</a:t>
            </a:r>
            <a:endParaRPr lang="en-GB" dirty="0"/>
          </a:p>
        </p:txBody>
      </p:sp>
      <p:sp>
        <p:nvSpPr>
          <p:cNvPr id="5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2265834"/>
            <a:ext cx="850392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_tradnl" sz="1600" b="1" dirty="0" smtClean="0"/>
          </a:p>
          <a:p>
            <a:pPr marL="0" indent="0" algn="just">
              <a:buNone/>
            </a:pPr>
            <a:endParaRPr lang="es-ES_tradnl" sz="1600" b="1" dirty="0"/>
          </a:p>
          <a:p>
            <a:pPr marL="0" indent="0" algn="just">
              <a:buNone/>
            </a:pPr>
            <a:endParaRPr lang="es-ES_tradnl" sz="1600" b="1" dirty="0" smtClean="0"/>
          </a:p>
          <a:p>
            <a:pPr marL="0" indent="0" algn="just">
              <a:buNone/>
            </a:pPr>
            <a:endParaRPr lang="es-ES_tradnl" sz="1600" b="1" dirty="0"/>
          </a:p>
          <a:p>
            <a:pPr marL="0" indent="0" algn="just">
              <a:buNone/>
            </a:pPr>
            <a:endParaRPr lang="es-ES_tradnl" sz="1600" b="1" dirty="0" smtClean="0"/>
          </a:p>
          <a:p>
            <a:pPr marL="0" indent="0" algn="just">
              <a:buNone/>
            </a:pPr>
            <a:r>
              <a:rPr lang="es-ES_tradnl" sz="1600" b="1" dirty="0"/>
              <a:t>	</a:t>
            </a:r>
            <a:r>
              <a:rPr lang="es-ES_tradnl" sz="1600" b="1" dirty="0" smtClean="0"/>
              <a:t>				</a:t>
            </a:r>
          </a:p>
          <a:p>
            <a:pPr marL="0" indent="0" algn="just">
              <a:buNone/>
            </a:pPr>
            <a:r>
              <a:rPr lang="es-ES_tradnl" sz="1600" b="1" dirty="0"/>
              <a:t>	</a:t>
            </a:r>
            <a:r>
              <a:rPr lang="es-ES_tradnl" sz="1600" b="1" dirty="0" smtClean="0"/>
              <a:t>				</a:t>
            </a:r>
            <a:r>
              <a:rPr lang="en-GB" sz="2600" b="1" dirty="0" smtClean="0"/>
              <a:t>Examples</a:t>
            </a:r>
          </a:p>
          <a:p>
            <a:pPr marL="0" indent="0" algn="just">
              <a:buNone/>
            </a:pPr>
            <a:r>
              <a:rPr lang="es-ES" sz="1800" b="1" dirty="0"/>
              <a:t>	</a:t>
            </a:r>
            <a:r>
              <a:rPr lang="es-ES" sz="1800" b="1" dirty="0" smtClean="0"/>
              <a:t>			http://interlinks.euro.centre.org</a:t>
            </a:r>
            <a:endParaRPr lang="en-GB" sz="1800" b="1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610794" y="2420888"/>
            <a:ext cx="8136904" cy="260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Links between social and health systems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Promotion of informal care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Training of professionals and informal caregivers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Relationship between formal and informal care in the service provision of LTC patients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en-GB" dirty="0">
              <a:solidFill>
                <a:srgbClr val="000000"/>
              </a:solidFill>
              <a:latin typeface="Gill Sans Std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974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RESULTS</a:t>
            </a:r>
            <a:endParaRPr lang="en-GB" dirty="0"/>
          </a:p>
        </p:txBody>
      </p:sp>
      <p:sp>
        <p:nvSpPr>
          <p:cNvPr id="6" name="5 Rectángulo"/>
          <p:cNvSpPr/>
          <p:nvPr/>
        </p:nvSpPr>
        <p:spPr>
          <a:xfrm>
            <a:off x="641196" y="2151205"/>
            <a:ext cx="8136904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lang="en-GB" b="1" dirty="0" smtClean="0">
                <a:solidFill>
                  <a:srgbClr val="000000"/>
                </a:solidFill>
                <a:latin typeface="Gill Sans Std"/>
                <a:cs typeface="Arial" charset="0"/>
              </a:rPr>
              <a:t>Links between social and health systems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en-GB" dirty="0">
              <a:solidFill>
                <a:srgbClr val="000000"/>
              </a:solidFill>
              <a:latin typeface="Gill Sans Std"/>
              <a:cs typeface="Arial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41196" y="2852936"/>
            <a:ext cx="8136904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Legislation to overcome the fragmentation between social and health services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 Inequalities reduction at economic level for the funding of LTC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Special helps to dependent persons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en-GB" dirty="0">
              <a:solidFill>
                <a:srgbClr val="000000"/>
              </a:solidFill>
              <a:latin typeface="Gill Sans Std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927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RESULTS</a:t>
            </a:r>
            <a:endParaRPr lang="en-GB" dirty="0"/>
          </a:p>
        </p:txBody>
      </p:sp>
      <p:sp>
        <p:nvSpPr>
          <p:cNvPr id="5" name="4 Rectángulo"/>
          <p:cNvSpPr/>
          <p:nvPr/>
        </p:nvSpPr>
        <p:spPr>
          <a:xfrm>
            <a:off x="641196" y="2151205"/>
            <a:ext cx="8136904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lang="en-GB" b="1" dirty="0">
                <a:solidFill>
                  <a:srgbClr val="000000"/>
                </a:solidFill>
                <a:latin typeface="Gill Sans Std"/>
                <a:cs typeface="Arial" charset="0"/>
              </a:rPr>
              <a:t>Promotion of informal care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en-GB" b="1" dirty="0">
              <a:solidFill>
                <a:srgbClr val="000000"/>
              </a:solidFill>
              <a:latin typeface="Gill Sans Std"/>
              <a:cs typeface="Arial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41196" y="2852936"/>
            <a:ext cx="8136904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Financial aids to informal caregivers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 Improvement of labour conditions of informal caregivers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en-GB" dirty="0">
              <a:solidFill>
                <a:srgbClr val="000000"/>
              </a:solidFill>
              <a:latin typeface="Gill Sans Std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046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RESULTS</a:t>
            </a:r>
            <a:endParaRPr lang="en-GB" dirty="0"/>
          </a:p>
        </p:txBody>
      </p:sp>
      <p:sp>
        <p:nvSpPr>
          <p:cNvPr id="6" name="5 Rectángulo"/>
          <p:cNvSpPr/>
          <p:nvPr/>
        </p:nvSpPr>
        <p:spPr>
          <a:xfrm>
            <a:off x="641196" y="2151205"/>
            <a:ext cx="8136904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lang="en-GB" b="1" dirty="0">
                <a:solidFill>
                  <a:srgbClr val="000000"/>
                </a:solidFill>
                <a:latin typeface="Gill Sans Std"/>
                <a:cs typeface="Arial" charset="0"/>
              </a:rPr>
              <a:t>Training of professionals and informal caregivers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en-GB" b="1" dirty="0">
              <a:solidFill>
                <a:srgbClr val="000000"/>
              </a:solidFill>
              <a:latin typeface="Gill Sans Std"/>
              <a:cs typeface="Arial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41196" y="2852936"/>
            <a:ext cx="8136904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Guides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 Online training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en-GB" dirty="0">
              <a:solidFill>
                <a:srgbClr val="000000"/>
              </a:solidFill>
              <a:latin typeface="Gill Sans Std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566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RESULTS</a:t>
            </a:r>
            <a:endParaRPr lang="en-GB" dirty="0"/>
          </a:p>
        </p:txBody>
      </p:sp>
      <p:sp>
        <p:nvSpPr>
          <p:cNvPr id="5" name="4 Rectángulo"/>
          <p:cNvSpPr/>
          <p:nvPr/>
        </p:nvSpPr>
        <p:spPr>
          <a:xfrm>
            <a:off x="641196" y="2151205"/>
            <a:ext cx="8136904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lang="en-GB" b="1" dirty="0">
                <a:solidFill>
                  <a:srgbClr val="000000"/>
                </a:solidFill>
                <a:latin typeface="Gill Sans Std"/>
                <a:cs typeface="Arial" charset="0"/>
              </a:rPr>
              <a:t>Relationship between formal and informal care in the service provision of LTC patients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en-GB" b="1" dirty="0">
              <a:solidFill>
                <a:srgbClr val="000000"/>
              </a:solidFill>
              <a:latin typeface="Gill Sans Std"/>
              <a:cs typeface="Arial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41196" y="3284984"/>
            <a:ext cx="8136904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Local centres for gerontology information and coordination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 Instruments for the cooperation between families, councils, etc.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Home help service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Gill Sans Std"/>
              <a:cs typeface="Arial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en-GB" dirty="0">
              <a:solidFill>
                <a:srgbClr val="000000"/>
              </a:solidFill>
              <a:latin typeface="Gill Sans Std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7645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CONCLUSIONS</a:t>
            </a:r>
            <a:endParaRPr lang="en-GB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11560" y="2348880"/>
            <a:ext cx="7849244" cy="2880320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2000" b="0" cap="none" dirty="0" smtClean="0">
                <a:solidFill>
                  <a:srgbClr val="000000"/>
                </a:solidFill>
                <a:latin typeface="Gill Sans Std"/>
              </a:rPr>
              <a:t>The main LTC provision is made by the informal caregivers (except Scandinavia)</a:t>
            </a:r>
          </a:p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2000" b="0" cap="none" dirty="0" smtClean="0">
                <a:solidFill>
                  <a:srgbClr val="000000"/>
                </a:solidFill>
                <a:latin typeface="Gill Sans Std"/>
              </a:rPr>
              <a:t>Families contribute between 50 and 90% of </a:t>
            </a:r>
            <a:r>
              <a:rPr lang="en-GB" sz="2000" b="0" cap="none" dirty="0">
                <a:solidFill>
                  <a:srgbClr val="000000"/>
                </a:solidFill>
                <a:latin typeface="Gill Sans Std"/>
              </a:rPr>
              <a:t>the </a:t>
            </a:r>
            <a:r>
              <a:rPr lang="en-GB" sz="2000" b="0" cap="none" dirty="0" smtClean="0">
                <a:solidFill>
                  <a:srgbClr val="000000"/>
                </a:solidFill>
                <a:latin typeface="Gill Sans Std"/>
              </a:rPr>
              <a:t>LTC budget </a:t>
            </a:r>
          </a:p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2000" b="0" cap="none" dirty="0" smtClean="0">
                <a:solidFill>
                  <a:srgbClr val="000000"/>
                </a:solidFill>
                <a:latin typeface="Gill Sans Std"/>
              </a:rPr>
              <a:t>Problems in the future due to a reduction of availability of informal caregivers</a:t>
            </a:r>
          </a:p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2000" b="0" cap="none" dirty="0" smtClean="0">
                <a:solidFill>
                  <a:srgbClr val="000000"/>
                </a:solidFill>
                <a:latin typeface="Gill Sans Std"/>
              </a:rPr>
              <a:t>Burden of informal caregivers</a:t>
            </a:r>
          </a:p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2000" b="0" cap="none" dirty="0" smtClean="0">
                <a:solidFill>
                  <a:srgbClr val="000000"/>
                </a:solidFill>
                <a:latin typeface="Gill Sans Std"/>
              </a:rPr>
              <a:t>Need to respond to the needs of informal caregivers</a:t>
            </a:r>
          </a:p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2000" b="0" cap="none" dirty="0" smtClean="0">
                <a:solidFill>
                  <a:srgbClr val="000000"/>
                </a:solidFill>
                <a:latin typeface="Gill Sans Std"/>
              </a:rPr>
              <a:t>Need to link informal and formal care</a:t>
            </a:r>
          </a:p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endParaRPr lang="en-GB" sz="2000" b="0" cap="none" dirty="0" smtClean="0">
              <a:solidFill>
                <a:srgbClr val="000000"/>
              </a:solidFill>
              <a:latin typeface="Gill Sans St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4727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000124"/>
          </a:xfrm>
        </p:spPr>
        <p:txBody>
          <a:bodyPr/>
          <a:lstStyle/>
          <a:p>
            <a:pPr algn="ctr"/>
            <a:r>
              <a:rPr lang="en-GB" dirty="0"/>
              <a:t>Thanks for your time and </a:t>
            </a:r>
            <a:r>
              <a:rPr lang="en-GB" dirty="0" smtClean="0"/>
              <a:t>attention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jordi.garces@uv.es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6581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28625" y="1571625"/>
            <a:ext cx="8229600" cy="1000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I</a:t>
            </a:r>
            <a:r>
              <a:rPr lang="en-US" dirty="0" smtClean="0"/>
              <a:t>NDEX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2411760" y="2348880"/>
            <a:ext cx="8215313" cy="30003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AutoNum type="arabicPeriod"/>
            </a:pPr>
            <a:r>
              <a:rPr lang="en-US" b="1" dirty="0"/>
              <a:t>Introduction</a:t>
            </a:r>
          </a:p>
          <a:p>
            <a:pPr>
              <a:buAutoNum type="arabicPeriod"/>
            </a:pPr>
            <a:r>
              <a:rPr lang="en-US" b="1" dirty="0"/>
              <a:t>Methodology</a:t>
            </a:r>
          </a:p>
          <a:p>
            <a:pPr>
              <a:buAutoNum type="arabicPeriod"/>
            </a:pPr>
            <a:r>
              <a:rPr lang="en-US" b="1" dirty="0"/>
              <a:t>Results </a:t>
            </a:r>
          </a:p>
          <a:p>
            <a:pPr>
              <a:buAutoNum type="arabicPeriod"/>
            </a:pPr>
            <a:r>
              <a:rPr lang="en-US" b="1" dirty="0"/>
              <a:t>Conclusions</a:t>
            </a:r>
          </a:p>
          <a:p>
            <a:pPr marL="0" indent="0">
              <a:spcBef>
                <a:spcPct val="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INTRODUCTION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276872"/>
            <a:ext cx="8215370" cy="3000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b="1" dirty="0">
                <a:solidFill>
                  <a:srgbClr val="FFC000"/>
                </a:solidFill>
              </a:rPr>
              <a:t>LONG-TERM CARE (LTC): </a:t>
            </a:r>
            <a:r>
              <a:rPr lang="en-GB" sz="1900" dirty="0">
                <a:solidFill>
                  <a:srgbClr val="000000"/>
                </a:solidFill>
              </a:rPr>
              <a:t>The provision of medical, social, and personal care services on a recurring basis to persons with chronic physical or mental disorders -&gt; to increase the quality of life with the greatest grade of independency, autonomy, participation, personal development and dignity</a:t>
            </a:r>
          </a:p>
          <a:p>
            <a:pPr marL="0" indent="0">
              <a:buNone/>
            </a:pPr>
            <a:endParaRPr lang="en-GB" sz="19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Flecha abajo"/>
          <p:cNvSpPr/>
          <p:nvPr/>
        </p:nvSpPr>
        <p:spPr>
          <a:xfrm>
            <a:off x="727957" y="3635423"/>
            <a:ext cx="792088" cy="626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1654324" y="3983328"/>
            <a:ext cx="702213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900" dirty="0" smtClean="0">
                <a:solidFill>
                  <a:srgbClr val="000000"/>
                </a:solidFill>
                <a:latin typeface="Gill Sans Std"/>
              </a:rPr>
              <a:t> </a:t>
            </a:r>
            <a:r>
              <a:rPr lang="en-GB" sz="1900" dirty="0">
                <a:solidFill>
                  <a:srgbClr val="000000"/>
                </a:solidFill>
                <a:latin typeface="Gill Sans Std"/>
              </a:rPr>
              <a:t>It is </a:t>
            </a:r>
            <a:r>
              <a:rPr lang="en-GB" sz="1900" dirty="0" smtClean="0">
                <a:solidFill>
                  <a:srgbClr val="000000"/>
                </a:solidFill>
                <a:latin typeface="Gill Sans Std"/>
              </a:rPr>
              <a:t>provided:</a:t>
            </a:r>
          </a:p>
          <a:p>
            <a:pPr marL="285750" indent="-285750" algn="just">
              <a:buFontTx/>
              <a:buChar char="-"/>
            </a:pPr>
            <a:r>
              <a:rPr lang="en-GB" sz="1900" dirty="0" smtClean="0">
                <a:solidFill>
                  <a:srgbClr val="000000"/>
                </a:solidFill>
                <a:latin typeface="Gill Sans Std"/>
              </a:rPr>
              <a:t>by informal caregivers, medical professionals or both.</a:t>
            </a:r>
          </a:p>
          <a:p>
            <a:pPr marL="285750" indent="-285750" algn="just">
              <a:buFontTx/>
              <a:buChar char="-"/>
            </a:pPr>
            <a:r>
              <a:rPr lang="en-GB" sz="1900" dirty="0">
                <a:solidFill>
                  <a:srgbClr val="000000"/>
                </a:solidFill>
                <a:latin typeface="Gill Sans Std"/>
              </a:rPr>
              <a:t>m</a:t>
            </a:r>
            <a:r>
              <a:rPr lang="en-GB" sz="1900" dirty="0" smtClean="0">
                <a:solidFill>
                  <a:srgbClr val="000000"/>
                </a:solidFill>
                <a:latin typeface="Gill Sans Std"/>
              </a:rPr>
              <a:t>ainly to elderly people -&gt; higher prevalence of chronic and long term diseases.</a:t>
            </a:r>
            <a:endParaRPr lang="en-GB" sz="1900" dirty="0">
              <a:solidFill>
                <a:srgbClr val="000000"/>
              </a:solidFill>
              <a:latin typeface="Gill Sans St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66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INTRODUCTION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015763"/>
            <a:ext cx="3446393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3683868" y="1628800"/>
            <a:ext cx="52565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cap="all" dirty="0">
                <a:solidFill>
                  <a:schemeClr val="tx2">
                    <a:lumMod val="75000"/>
                  </a:schemeClr>
                </a:solidFill>
                <a:latin typeface="Gill Sans Std"/>
              </a:rPr>
              <a:t>O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Gill Sans Std"/>
              </a:rPr>
              <a:t>ctober 2008 – December 2011</a:t>
            </a:r>
          </a:p>
          <a:p>
            <a:r>
              <a:rPr lang="en-US" cap="all" dirty="0" smtClean="0">
                <a:solidFill>
                  <a:schemeClr val="tx2">
                    <a:lumMod val="75000"/>
                  </a:schemeClr>
                </a:solidFill>
                <a:latin typeface="Gill Sans Std"/>
              </a:rPr>
              <a:t>15 </a:t>
            </a:r>
            <a:r>
              <a:rPr lang="en-US" cap="all" dirty="0">
                <a:solidFill>
                  <a:schemeClr val="tx2">
                    <a:lumMod val="75000"/>
                  </a:schemeClr>
                </a:solidFill>
                <a:latin typeface="Gill Sans Std"/>
              </a:rPr>
              <a:t>p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Gill Sans Std"/>
              </a:rPr>
              <a:t>artners from 13 European countries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Gill Sans Std"/>
              </a:rPr>
              <a:t>: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  <a:latin typeface="Gill Sans Std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Gill Sans Std"/>
              </a:rPr>
              <a:t>Austria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Gill Sans Std"/>
              </a:rPr>
              <a:t>Switzerland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Gill Sans Std"/>
              </a:rPr>
              <a:t>Denmark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Gill Sans Std"/>
              </a:rPr>
              <a:t>France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Gill Sans Std"/>
              </a:rPr>
              <a:t>Finland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Gill Sans Std"/>
              </a:rPr>
              <a:t>Germany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Gill Sans Std"/>
              </a:rPr>
              <a:t>Greece</a:t>
            </a:r>
            <a:endParaRPr lang="de-DE" dirty="0">
              <a:solidFill>
                <a:srgbClr val="000000"/>
              </a:solidFill>
              <a:latin typeface="Gill Sans Std"/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Gill Sans Std"/>
              </a:rPr>
              <a:t>http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Gill Sans Std"/>
              </a:rPr>
              <a:t>://interlinks.euro.centre.org/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916116" y="3284984"/>
            <a:ext cx="30243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Gill Sans Std"/>
              </a:rPr>
              <a:t>Italy</a:t>
            </a:r>
            <a:endParaRPr lang="en-GB" dirty="0">
              <a:solidFill>
                <a:srgbClr val="000000"/>
              </a:solidFill>
              <a:latin typeface="Gill Sans Std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Gill Sans Std"/>
              </a:rPr>
              <a:t>The </a:t>
            </a:r>
            <a:r>
              <a:rPr lang="en-GB" dirty="0" smtClean="0">
                <a:solidFill>
                  <a:srgbClr val="000000"/>
                </a:solidFill>
                <a:latin typeface="Gill Sans Std"/>
              </a:rPr>
              <a:t>Netherlands</a:t>
            </a:r>
            <a:endParaRPr lang="en-GB" dirty="0">
              <a:solidFill>
                <a:srgbClr val="000000"/>
              </a:solidFill>
              <a:latin typeface="Gill Sans Std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Gill Sans Std"/>
              </a:rPr>
              <a:t>Slovak </a:t>
            </a:r>
            <a:r>
              <a:rPr lang="en-GB" dirty="0" smtClean="0">
                <a:solidFill>
                  <a:srgbClr val="000000"/>
                </a:solidFill>
                <a:latin typeface="Gill Sans Std"/>
              </a:rPr>
              <a:t>Republic </a:t>
            </a:r>
            <a:endParaRPr lang="en-GB" dirty="0">
              <a:solidFill>
                <a:srgbClr val="000000"/>
              </a:solidFill>
              <a:latin typeface="Gill Sans Std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Gill Sans Std"/>
              </a:rPr>
              <a:t>Sweden</a:t>
            </a:r>
            <a:endParaRPr lang="en-GB" dirty="0">
              <a:solidFill>
                <a:srgbClr val="000000"/>
              </a:solidFill>
              <a:latin typeface="Gill Sans Std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Gill Sans Std"/>
              </a:rPr>
              <a:t>United </a:t>
            </a:r>
            <a:r>
              <a:rPr lang="en-GB" dirty="0" smtClean="0">
                <a:solidFill>
                  <a:srgbClr val="000000"/>
                </a:solidFill>
                <a:latin typeface="Gill Sans Std"/>
              </a:rPr>
              <a:t>Kingdom</a:t>
            </a:r>
            <a:endParaRPr lang="en-GB" dirty="0">
              <a:solidFill>
                <a:srgbClr val="000000"/>
              </a:solidFill>
              <a:latin typeface="Gill Sans Std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Gill Sans Std"/>
              </a:rPr>
              <a:t>Spain</a:t>
            </a:r>
            <a:endParaRPr lang="en-US" dirty="0">
              <a:solidFill>
                <a:srgbClr val="000000"/>
              </a:solidFill>
              <a:latin typeface="Gill Sans St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059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INTRODUCTION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395536" y="2348880"/>
            <a:ext cx="8424936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700" b="1" cap="all" dirty="0" smtClean="0">
                <a:solidFill>
                  <a:schemeClr val="tx2">
                    <a:lumMod val="75000"/>
                  </a:schemeClr>
                </a:solidFill>
                <a:latin typeface="Gill Sans Std"/>
              </a:rPr>
              <a:t>Main Aim</a:t>
            </a:r>
            <a:r>
              <a:rPr lang="en-GB" sz="1700" b="1" dirty="0" smtClean="0">
                <a:solidFill>
                  <a:schemeClr val="tx2">
                    <a:lumMod val="75000"/>
                  </a:schemeClr>
                </a:solidFill>
                <a:latin typeface="Gill Sans Std"/>
              </a:rPr>
              <a:t>:</a:t>
            </a:r>
            <a:r>
              <a:rPr lang="en-GB" sz="1700" dirty="0" smtClean="0">
                <a:solidFill>
                  <a:schemeClr val="tx2">
                    <a:lumMod val="75000"/>
                  </a:schemeClr>
                </a:solidFill>
                <a:latin typeface="Gill Sans Std"/>
              </a:rPr>
              <a:t> </a:t>
            </a:r>
            <a:r>
              <a:rPr lang="en-GB" sz="1700" dirty="0">
                <a:solidFill>
                  <a:srgbClr val="000000"/>
                </a:solidFill>
                <a:latin typeface="Gill Sans Std"/>
              </a:rPr>
              <a:t>obtaining a long-term care framework in Europe after the comparative study of the European social and health care systems and practices for older people</a:t>
            </a:r>
            <a:r>
              <a:rPr lang="en-GB" sz="1700" dirty="0" smtClean="0">
                <a:solidFill>
                  <a:srgbClr val="000000"/>
                </a:solidFill>
                <a:latin typeface="Gill Sans Std"/>
              </a:rPr>
              <a:t>.</a:t>
            </a:r>
          </a:p>
          <a:p>
            <a:endParaRPr lang="es-ES" sz="1700" dirty="0">
              <a:solidFill>
                <a:schemeClr val="tx2">
                  <a:lumMod val="75000"/>
                </a:schemeClr>
              </a:solidFill>
              <a:latin typeface="Gill Sans Std"/>
            </a:endParaRPr>
          </a:p>
          <a:p>
            <a:r>
              <a:rPr lang="en-GB" sz="1700" b="1" dirty="0" smtClean="0">
                <a:solidFill>
                  <a:schemeClr val="tx2">
                    <a:lumMod val="75000"/>
                  </a:schemeClr>
                </a:solidFill>
                <a:latin typeface="Gill Sans Std"/>
              </a:rPr>
              <a:t>Specific objectives: </a:t>
            </a:r>
            <a:endParaRPr lang="en-GB" sz="1700" dirty="0">
              <a:solidFill>
                <a:schemeClr val="tx2">
                  <a:lumMod val="75000"/>
                </a:schemeClr>
              </a:solidFill>
              <a:latin typeface="Gill Sans Std"/>
            </a:endParaRPr>
          </a:p>
          <a:p>
            <a:endParaRPr lang="es-ES" sz="1700" b="1" dirty="0" smtClean="0">
              <a:solidFill>
                <a:schemeClr val="tx2">
                  <a:lumMod val="75000"/>
                </a:schemeClr>
              </a:solidFill>
              <a:latin typeface="Gill Sans Std"/>
            </a:endParaRPr>
          </a:p>
          <a:p>
            <a:pPr marL="285750" indent="-285750" algn="just">
              <a:buFontTx/>
              <a:buChar char="-"/>
            </a:pPr>
            <a:r>
              <a:rPr lang="en-GB" sz="1700" dirty="0" smtClean="0">
                <a:solidFill>
                  <a:srgbClr val="000000"/>
                </a:solidFill>
                <a:latin typeface="Gill Sans Std"/>
              </a:rPr>
              <a:t>To develop concepts and methodology to describe and analyse the LTC and their links with the social and health system on the basis of various countries.</a:t>
            </a:r>
          </a:p>
          <a:p>
            <a:pPr marL="285750" indent="-285750" algn="just">
              <a:buFontTx/>
              <a:buChar char="-"/>
            </a:pPr>
            <a:r>
              <a:rPr lang="en-GB" sz="1700" dirty="0" smtClean="0">
                <a:solidFill>
                  <a:srgbClr val="000000"/>
                </a:solidFill>
                <a:latin typeface="Gill Sans Std"/>
              </a:rPr>
              <a:t>To identify practical instruments that facilitate the good practices application in health and social fields:</a:t>
            </a:r>
          </a:p>
          <a:p>
            <a:pPr marL="742950" lvl="1" indent="-285750" algn="just">
              <a:buFontTx/>
              <a:buChar char="-"/>
            </a:pPr>
            <a:r>
              <a:rPr lang="en-GB" sz="1700" dirty="0" smtClean="0">
                <a:solidFill>
                  <a:srgbClr val="000000"/>
                </a:solidFill>
                <a:latin typeface="Gill Sans Std"/>
              </a:rPr>
              <a:t>Promotion of the prevention and rehabilitation</a:t>
            </a:r>
          </a:p>
          <a:p>
            <a:pPr marL="742950" lvl="1" indent="-285750" algn="just">
              <a:buFontTx/>
              <a:buChar char="-"/>
            </a:pPr>
            <a:r>
              <a:rPr lang="en-GB" sz="1700" dirty="0" smtClean="0">
                <a:solidFill>
                  <a:srgbClr val="000000"/>
                </a:solidFill>
                <a:latin typeface="Gill Sans Std"/>
              </a:rPr>
              <a:t>Monitoring and quality assessment of care</a:t>
            </a:r>
          </a:p>
          <a:p>
            <a:pPr marL="742950" lvl="1" indent="-285750" algn="just">
              <a:buFontTx/>
              <a:buChar char="-"/>
            </a:pPr>
            <a:r>
              <a:rPr lang="en-GB" sz="1700" b="1" dirty="0" smtClean="0">
                <a:solidFill>
                  <a:srgbClr val="000000"/>
                </a:solidFill>
                <a:latin typeface="Gill Sans Std"/>
              </a:rPr>
              <a:t>Inclusion and promotion of informal care inside the formal care</a:t>
            </a:r>
          </a:p>
          <a:p>
            <a:pPr marL="742950" lvl="1" indent="-285750" algn="just">
              <a:buFontTx/>
              <a:buChar char="-"/>
            </a:pPr>
            <a:r>
              <a:rPr lang="en-GB" sz="1700" dirty="0" smtClean="0">
                <a:solidFill>
                  <a:srgbClr val="000000"/>
                </a:solidFill>
                <a:latin typeface="Gill Sans Std"/>
              </a:rPr>
              <a:t>Funding and policies improvement</a:t>
            </a:r>
          </a:p>
          <a:p>
            <a:pPr marL="285750" indent="-285750" algn="just">
              <a:buFontTx/>
              <a:buChar char="-"/>
            </a:pPr>
            <a:endParaRPr lang="en-GB" sz="1700" dirty="0" smtClean="0">
              <a:solidFill>
                <a:schemeClr val="tx2">
                  <a:lumMod val="75000"/>
                </a:schemeClr>
              </a:solidFill>
              <a:latin typeface="Gill Sans Std"/>
            </a:endParaRPr>
          </a:p>
          <a:p>
            <a:endParaRPr lang="en-GB" sz="1700" dirty="0">
              <a:solidFill>
                <a:schemeClr val="tx2">
                  <a:lumMod val="75000"/>
                </a:schemeClr>
              </a:solidFill>
              <a:latin typeface="Gill Sans St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22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000124"/>
          </a:xfrm>
        </p:spPr>
        <p:txBody>
          <a:bodyPr/>
          <a:lstStyle/>
          <a:p>
            <a:r>
              <a:rPr lang="es-ES" dirty="0" smtClean="0"/>
              <a:t>INTRODUCTION</a:t>
            </a:r>
            <a:endParaRPr lang="en-GB" dirty="0"/>
          </a:p>
        </p:txBody>
      </p:sp>
      <p:sp>
        <p:nvSpPr>
          <p:cNvPr id="5" name="4 Rectángulo"/>
          <p:cNvSpPr/>
          <p:nvPr/>
        </p:nvSpPr>
        <p:spPr>
          <a:xfrm>
            <a:off x="539552" y="2267580"/>
            <a:ext cx="792088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900" dirty="0" smtClean="0">
                <a:solidFill>
                  <a:srgbClr val="000000"/>
                </a:solidFill>
                <a:latin typeface="Gill Sans Std"/>
              </a:rPr>
              <a:t>The LTC organisation and funding -&gt; different between countries </a:t>
            </a:r>
            <a:endParaRPr lang="en-GB" sz="1900" dirty="0">
              <a:solidFill>
                <a:srgbClr val="000000"/>
              </a:solidFill>
              <a:latin typeface="Gill Sans Std"/>
            </a:endParaRPr>
          </a:p>
        </p:txBody>
      </p:sp>
      <p:sp>
        <p:nvSpPr>
          <p:cNvPr id="6" name="5 Flecha abajo"/>
          <p:cNvSpPr/>
          <p:nvPr/>
        </p:nvSpPr>
        <p:spPr>
          <a:xfrm>
            <a:off x="755576" y="2796855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00">
              <a:latin typeface="Gill Sans Std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619672" y="2845112"/>
            <a:ext cx="7128792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900" dirty="0" smtClean="0">
                <a:solidFill>
                  <a:srgbClr val="000000"/>
                </a:solidFill>
                <a:latin typeface="Gill Sans Std"/>
              </a:rPr>
              <a:t>Common aspects:</a:t>
            </a:r>
          </a:p>
          <a:p>
            <a:pPr algn="just"/>
            <a:endParaRPr lang="en-GB" sz="1900" dirty="0" smtClean="0">
              <a:solidFill>
                <a:srgbClr val="000000"/>
              </a:solidFill>
              <a:latin typeface="Gill Sans Std"/>
            </a:endParaRPr>
          </a:p>
          <a:p>
            <a:pPr marL="285750" indent="-285750" algn="just">
              <a:buFontTx/>
              <a:buChar char="-"/>
            </a:pPr>
            <a:r>
              <a:rPr lang="en-GB" sz="1900" dirty="0" smtClean="0">
                <a:solidFill>
                  <a:srgbClr val="000000"/>
                </a:solidFill>
                <a:latin typeface="Gill Sans Std"/>
              </a:rPr>
              <a:t>Importance of families and informal caregivers</a:t>
            </a:r>
          </a:p>
          <a:p>
            <a:pPr marL="285750" indent="-285750" algn="just">
              <a:buFontTx/>
              <a:buChar char="-"/>
            </a:pPr>
            <a:r>
              <a:rPr lang="en-GB" sz="1900" dirty="0" smtClean="0">
                <a:solidFill>
                  <a:srgbClr val="000000"/>
                </a:solidFill>
                <a:latin typeface="Gill Sans Std"/>
              </a:rPr>
              <a:t>The efforts made to the legal recognition of informal caregivers </a:t>
            </a:r>
            <a:endParaRPr lang="en-GB" sz="1900" dirty="0">
              <a:solidFill>
                <a:srgbClr val="000000"/>
              </a:solidFill>
              <a:latin typeface="Gill Sans Std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755576" y="4453039"/>
            <a:ext cx="79208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900" b="1" dirty="0" smtClean="0">
                <a:solidFill>
                  <a:schemeClr val="tx2">
                    <a:lumMod val="75000"/>
                  </a:schemeClr>
                </a:solidFill>
                <a:latin typeface="Gill Sans Std"/>
              </a:rPr>
              <a:t>Are </a:t>
            </a:r>
            <a:r>
              <a:rPr lang="en-GB" sz="1900" b="1" dirty="0" smtClean="0">
                <a:solidFill>
                  <a:schemeClr val="tx2">
                    <a:lumMod val="75000"/>
                  </a:schemeClr>
                </a:solidFill>
                <a:latin typeface="Gill Sans Std"/>
              </a:rPr>
              <a:t>the informal caregivers recognised as a fundamental part of LTC systems in Europe?</a:t>
            </a:r>
            <a:endParaRPr lang="en-GB" sz="1900" b="1" dirty="0">
              <a:solidFill>
                <a:schemeClr val="tx2">
                  <a:lumMod val="75000"/>
                </a:schemeClr>
              </a:solidFill>
              <a:latin typeface="Gill Sans St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9203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METHODOLOGY</a:t>
            </a:r>
            <a:endParaRPr lang="en-GB" dirty="0"/>
          </a:p>
        </p:txBody>
      </p:sp>
      <p:sp>
        <p:nvSpPr>
          <p:cNvPr id="6" name="5 Rectángulo"/>
          <p:cNvSpPr/>
          <p:nvPr/>
        </p:nvSpPr>
        <p:spPr>
          <a:xfrm>
            <a:off x="695078" y="2420888"/>
            <a:ext cx="8424936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en-GB" dirty="0" smtClean="0">
              <a:solidFill>
                <a:srgbClr val="000000"/>
              </a:solidFill>
              <a:latin typeface="Gill Sans Std"/>
              <a:cs typeface="Arial" charset="0"/>
            </a:endParaRP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Initial examination of existing data from studies and surveys on informal care</a:t>
            </a: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Systematic literature research at national level for each country involved</a:t>
            </a: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Review of the findings from European research (</a:t>
            </a:r>
            <a:r>
              <a:rPr lang="en-GB" dirty="0" err="1" smtClean="0">
                <a:solidFill>
                  <a:srgbClr val="000000"/>
                </a:solidFill>
                <a:latin typeface="Gill Sans Std"/>
                <a:cs typeface="Arial" charset="0"/>
              </a:rPr>
              <a:t>HEALTHproELDERLY</a:t>
            </a:r>
            <a:r>
              <a:rPr lang="en-GB" dirty="0" smtClean="0">
                <a:solidFill>
                  <a:srgbClr val="000000"/>
                </a:solidFill>
                <a:latin typeface="Gill Sans Std"/>
                <a:cs typeface="Arial" charset="0"/>
              </a:rPr>
              <a:t>, PROCARE, etc.)</a:t>
            </a:r>
            <a:endParaRPr lang="en-GB" dirty="0">
              <a:solidFill>
                <a:srgbClr val="000000"/>
              </a:solidFill>
              <a:latin typeface="Gill Sans Std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97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METHODOLOGY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11560" y="2433628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Gill Sans Std"/>
              </a:rPr>
              <a:t>European support policies for informal caregivers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Gill Sans Std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6863272"/>
              </p:ext>
            </p:extLst>
          </p:nvPr>
        </p:nvGraphicFramePr>
        <p:xfrm>
          <a:off x="1331640" y="3153708"/>
          <a:ext cx="6936432" cy="2160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253"/>
                <a:gridCol w="2341035"/>
                <a:gridCol w="2312144"/>
              </a:tblGrid>
              <a:tr h="655457"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smtClean="0"/>
                        <a:t>Specific measures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smtClean="0"/>
                        <a:t>Non specific measures</a:t>
                      </a:r>
                      <a:endParaRPr lang="en-GB" noProof="0"/>
                    </a:p>
                  </a:txBody>
                  <a:tcPr/>
                </a:tc>
              </a:tr>
              <a:tr h="849325">
                <a:tc>
                  <a:txBody>
                    <a:bodyPr/>
                    <a:lstStyle/>
                    <a:p>
                      <a:r>
                        <a:rPr lang="en-GB" noProof="0" smtClean="0">
                          <a:solidFill>
                            <a:srgbClr val="002060"/>
                          </a:solidFill>
                        </a:rPr>
                        <a:t>Direct</a:t>
                      </a:r>
                      <a:r>
                        <a:rPr lang="en-GB" baseline="0" noProof="0" smtClean="0">
                          <a:solidFill>
                            <a:srgbClr val="002060"/>
                          </a:solidFill>
                        </a:rPr>
                        <a:t> measures</a:t>
                      </a:r>
                      <a:endParaRPr lang="en-GB" noProof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solidFill>
                            <a:srgbClr val="002060"/>
                          </a:solidFill>
                        </a:rPr>
                        <a:t>Individual</a:t>
                      </a:r>
                      <a:r>
                        <a:rPr lang="en-GB" baseline="0" noProof="0" dirty="0" smtClean="0">
                          <a:solidFill>
                            <a:srgbClr val="002060"/>
                          </a:solidFill>
                        </a:rPr>
                        <a:t> support</a:t>
                      </a:r>
                      <a:endParaRPr lang="en-GB" noProof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solidFill>
                            <a:srgbClr val="002060"/>
                          </a:solidFill>
                        </a:rPr>
                        <a:t>Measures</a:t>
                      </a:r>
                      <a:r>
                        <a:rPr lang="en-GB" baseline="0" noProof="0" dirty="0" smtClean="0">
                          <a:solidFill>
                            <a:srgbClr val="002060"/>
                          </a:solidFill>
                        </a:rPr>
                        <a:t> addressed to informal caregivers</a:t>
                      </a:r>
                      <a:endParaRPr lang="en-GB" noProof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55457">
                <a:tc>
                  <a:txBody>
                    <a:bodyPr/>
                    <a:lstStyle/>
                    <a:p>
                      <a:r>
                        <a:rPr lang="en-GB" noProof="0" smtClean="0">
                          <a:solidFill>
                            <a:srgbClr val="002060"/>
                          </a:solidFill>
                        </a:rPr>
                        <a:t>Indirec measures</a:t>
                      </a:r>
                      <a:endParaRPr lang="en-GB" noProof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solidFill>
                            <a:srgbClr val="002060"/>
                          </a:solidFill>
                        </a:rPr>
                        <a:t>Hand-in-hand</a:t>
                      </a:r>
                      <a:r>
                        <a:rPr lang="en-GB" baseline="0" noProof="0" dirty="0" smtClean="0">
                          <a:solidFill>
                            <a:srgbClr val="002060"/>
                          </a:solidFill>
                        </a:rPr>
                        <a:t> approach</a:t>
                      </a:r>
                      <a:endParaRPr lang="en-GB" noProof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solidFill>
                            <a:srgbClr val="002060"/>
                          </a:solidFill>
                        </a:rPr>
                        <a:t>Measures addressed to older people</a:t>
                      </a:r>
                      <a:endParaRPr lang="en-GB" noProof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64494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RESULTS</a:t>
            </a:r>
            <a:endParaRPr lang="en-GB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03801" y="2132856"/>
            <a:ext cx="8190388" cy="43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Informal caregivers participate in LTC systems as supplier and users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endParaRPr lang="en-GB" sz="1800" dirty="0" smtClean="0">
              <a:solidFill>
                <a:srgbClr val="000000"/>
              </a:solidFill>
              <a:latin typeface="Gill Sans Std"/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Traditionally, women has </a:t>
            </a:r>
            <a:r>
              <a:rPr lang="en-GB" sz="1800" dirty="0" err="1" smtClean="0">
                <a:solidFill>
                  <a:srgbClr val="000000"/>
                </a:solidFill>
                <a:latin typeface="Gill Sans Std"/>
                <a:cs typeface="Arial" charset="0"/>
              </a:rPr>
              <a:t>asumed</a:t>
            </a: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 this role -&gt; unsustainable: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Labour incorporation of women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Changes in the families structure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Migrations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…</a:t>
            </a:r>
          </a:p>
          <a:p>
            <a:pPr marL="457200" lvl="1" indent="0" eaLnBrk="1" hangingPunct="1">
              <a:spcBef>
                <a:spcPct val="20000"/>
              </a:spcBef>
              <a:buClr>
                <a:schemeClr val="accent1"/>
              </a:buClr>
            </a:pPr>
            <a:endParaRPr lang="en-GB" sz="1800" dirty="0" smtClean="0">
              <a:solidFill>
                <a:srgbClr val="000000"/>
              </a:solidFill>
              <a:latin typeface="Gill Sans Std"/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Gill Sans Std"/>
                <a:cs typeface="Arial" charset="0"/>
              </a:rPr>
              <a:t>The care of older people is not recognised and valued as a task that needs specific skills -&gt; conflict with formal and informal caregivers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800" dirty="0" smtClean="0">
              <a:solidFill>
                <a:srgbClr val="000000"/>
              </a:solidFill>
              <a:latin typeface="Gill Sans Std"/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800" dirty="0" smtClean="0">
              <a:solidFill>
                <a:srgbClr val="000000"/>
              </a:solidFill>
              <a:latin typeface="Gill Sans Std"/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800" dirty="0">
              <a:solidFill>
                <a:srgbClr val="000000"/>
              </a:solidFill>
              <a:latin typeface="Gill Sans Std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8907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7C7B0E06752F9469B443D4F5DA12393" ma:contentTypeVersion="0" ma:contentTypeDescription="Crear nuevo documento." ma:contentTypeScope="" ma:versionID="8820344bcff36fec025a27c551a235e3">
  <xsd:schema xmlns:xsd="http://www.w3.org/2001/XMLSchema" xmlns:p="http://schemas.microsoft.com/office/2006/metadata/properties" targetNamespace="http://schemas.microsoft.com/office/2006/metadata/properties" ma:root="true" ma:fieldsID="b004d877ca112f136821ba8115f647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495042-029B-4639-8205-03CEC1660D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7F124DE-8262-40DD-B957-A02FB0B3DF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DF240A-1E1C-44E5-9C3A-13662B65051B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Template_PowerPoint</Template>
  <TotalTime>19</TotalTime>
  <Words>783</Words>
  <Application>Microsoft Office PowerPoint</Application>
  <PresentationFormat>Presentación en pantalla (4:3)</PresentationFormat>
  <Paragraphs>159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Template_PowerPoint</vt:lpstr>
      <vt:lpstr>The 11th Global Conference on Ageing 28 May – 1 June 2012 Prague </vt:lpstr>
      <vt:lpstr>INDEX</vt:lpstr>
      <vt:lpstr>INTRODUCTION</vt:lpstr>
      <vt:lpstr>INTRODUCTION</vt:lpstr>
      <vt:lpstr>INTRODUCTION</vt:lpstr>
      <vt:lpstr>INTRODUCTION</vt:lpstr>
      <vt:lpstr>METHODOLOGY</vt:lpstr>
      <vt:lpstr>METHODOLOGY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CONCLUSIONS</vt:lpstr>
      <vt:lpstr>Thanks for your time and attention  jordi.garces@uv.es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mireia</dc:creator>
  <cp:lastModifiedBy>mireia</cp:lastModifiedBy>
  <cp:revision>7</cp:revision>
  <cp:lastPrinted>2009-02-05T11:10:33Z</cp:lastPrinted>
  <dcterms:created xsi:type="dcterms:W3CDTF">2012-05-30T09:08:24Z</dcterms:created>
  <dcterms:modified xsi:type="dcterms:W3CDTF">2012-05-31T06:26:22Z</dcterms:modified>
</cp:coreProperties>
</file>