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7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4B87FE-81A1-4434-9709-F8495C6863C4}" type="datetimeFigureOut">
              <a:rPr lang="fr-CA" smtClean="0"/>
              <a:t>2012-05-14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17938C-8674-4E37-9AAB-3BF4723818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663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D14EF4-EF98-4F2D-9613-739E9F914B9F}" type="slidenum">
              <a:rPr lang="fr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CA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63987B-4D03-4F17-A169-A21F0EAFA5A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18308-6EC4-44CD-B5F3-38E3B708756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A6B06E-9E48-4168-B110-55CFAB998DD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14/05/2012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Yves.Couturier@USherbrooke.ca" TargetMode="External"/><Relationship Id="rId7" Type="http://schemas.openxmlformats.org/officeDocument/2006/relationships/hyperlink" Target="http://www.irsst.qc.ca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ctrTitle"/>
          </p:nvPr>
        </p:nvSpPr>
        <p:spPr>
          <a:xfrm>
            <a:off x="900113" y="260350"/>
            <a:ext cx="7699375" cy="2592388"/>
          </a:xfrm>
          <a:noFill/>
        </p:spPr>
        <p:txBody>
          <a:bodyPr>
            <a:normAutofit/>
          </a:bodyPr>
          <a:lstStyle/>
          <a:p>
            <a:pPr algn="just"/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Young </a:t>
            </a:r>
            <a:r>
              <a:rPr lang="en-CA" sz="2400" dirty="0">
                <a:solidFill>
                  <a:schemeClr val="accent2">
                    <a:lumMod val="50000"/>
                  </a:schemeClr>
                </a:solidFill>
                <a:effectLst/>
              </a:rPr>
              <a:t>P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hysicians</a:t>
            </a:r>
            <a:r>
              <a:rPr lang="en-CA" sz="2400" dirty="0">
                <a:solidFill>
                  <a:schemeClr val="accent2">
                    <a:lumMod val="50000"/>
                  </a:schemeClr>
                </a:solidFill>
                <a:effectLst/>
              </a:rPr>
              <a:t>’ D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isinterest </a:t>
            </a:r>
            <a:r>
              <a:rPr lang="en-CA" sz="2400" dirty="0">
                <a:solidFill>
                  <a:schemeClr val="accent2">
                    <a:lumMod val="50000"/>
                  </a:schemeClr>
                </a:solidFill>
                <a:effectLst/>
              </a:rPr>
              <a:t>in H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ome </a:t>
            </a:r>
            <a:r>
              <a:rPr lang="en-CA" sz="2400" dirty="0">
                <a:solidFill>
                  <a:schemeClr val="accent2">
                    <a:lumMod val="50000"/>
                  </a:schemeClr>
                </a:solidFill>
                <a:effectLst/>
              </a:rPr>
              <a:t>F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ollow-up </a:t>
            </a:r>
            <a:r>
              <a:rPr lang="en-CA" sz="2400" dirty="0">
                <a:solidFill>
                  <a:schemeClr val="accent2">
                    <a:lumMod val="50000"/>
                  </a:schemeClr>
                </a:solidFill>
                <a:effectLst/>
              </a:rPr>
              <a:t>of 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the Frail Elderly: An Early </a:t>
            </a:r>
            <a:r>
              <a:rPr lang="en-CA" sz="2400" dirty="0">
                <a:solidFill>
                  <a:schemeClr val="accent2">
                    <a:lumMod val="50000"/>
                  </a:schemeClr>
                </a:solidFill>
                <a:effectLst/>
              </a:rPr>
              <a:t>C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rystallization </a:t>
            </a:r>
            <a:r>
              <a:rPr lang="en-CA" sz="2400" dirty="0">
                <a:solidFill>
                  <a:schemeClr val="accent2">
                    <a:lumMod val="50000"/>
                  </a:schemeClr>
                </a:solidFill>
                <a:effectLst/>
              </a:rPr>
              <a:t>in 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the Medical </a:t>
            </a:r>
            <a:r>
              <a:rPr lang="en-CA" sz="2400" dirty="0">
                <a:solidFill>
                  <a:schemeClr val="accent2">
                    <a:lumMod val="50000"/>
                  </a:schemeClr>
                </a:solidFill>
                <a:effectLst/>
              </a:rPr>
              <a:t>C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areer</a:t>
            </a:r>
            <a:endParaRPr lang="fr-CA" sz="2400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9219" name="Sous-titre 2"/>
          <p:cNvSpPr txBox="1">
            <a:spLocks/>
          </p:cNvSpPr>
          <p:nvPr/>
        </p:nvSpPr>
        <p:spPr bwMode="auto">
          <a:xfrm>
            <a:off x="684213" y="3860800"/>
            <a:ext cx="7704137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None/>
            </a:pPr>
            <a:r>
              <a:rPr lang="fr-CA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Yves COUTURIER, </a:t>
            </a:r>
            <a:r>
              <a:rPr lang="fr-C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Ph.D., François </a:t>
            </a:r>
            <a:r>
              <a:rPr lang="fr-CA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AUBRY, Ph.D., </a:t>
            </a:r>
            <a:r>
              <a:rPr lang="fr-C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Serge </a:t>
            </a:r>
            <a:r>
              <a:rPr lang="fr-CA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DUMONT, M.D</a:t>
            </a:r>
            <a:r>
              <a:rPr lang="fr-C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CA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None/>
            </a:pPr>
            <a:endParaRPr lang="fr-CA" sz="1800" b="1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b="1" dirty="0" smtClean="0">
                <a:solidFill>
                  <a:schemeClr val="bg1"/>
                </a:solidFill>
              </a:rPr>
              <a:t>Canada </a:t>
            </a:r>
            <a:r>
              <a:rPr lang="en-US" b="1" dirty="0">
                <a:solidFill>
                  <a:schemeClr val="bg1"/>
                </a:solidFill>
              </a:rPr>
              <a:t>Research Chair </a:t>
            </a:r>
            <a:r>
              <a:rPr lang="en-US" b="1" dirty="0" smtClean="0">
                <a:solidFill>
                  <a:schemeClr val="bg1"/>
                </a:solidFill>
              </a:rPr>
              <a:t>in Professional </a:t>
            </a:r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ntegration </a:t>
            </a: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ractices of Gerontology </a:t>
            </a:r>
            <a:r>
              <a:rPr lang="en-US" b="1" dirty="0">
                <a:solidFill>
                  <a:schemeClr val="bg1"/>
                </a:solidFill>
              </a:rPr>
              <a:t>S</a:t>
            </a:r>
            <a:r>
              <a:rPr lang="en-US" b="1" dirty="0" smtClean="0">
                <a:solidFill>
                  <a:schemeClr val="bg1"/>
                </a:solidFill>
              </a:rPr>
              <a:t>ervices </a:t>
            </a:r>
            <a:r>
              <a:rPr lang="en-US" b="1" dirty="0" err="1" smtClean="0"/>
              <a:t>servicesintegration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		</a:t>
            </a:r>
            <a:r>
              <a:rPr lang="en-US" b="1" dirty="0" smtClean="0">
                <a:hlinkClick r:id="rId3"/>
              </a:rPr>
              <a:t>Yves.Couturier@USherbrooke.ca</a:t>
            </a:r>
            <a:endParaRPr lang="en-US" b="1" dirty="0"/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None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None/>
            </a:pPr>
            <a:endParaRPr lang="fr-CA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emi-cadre 7"/>
          <p:cNvSpPr/>
          <p:nvPr/>
        </p:nvSpPr>
        <p:spPr>
          <a:xfrm rot="16200000">
            <a:off x="3383756" y="-2151856"/>
            <a:ext cx="2881313" cy="8137525"/>
          </a:xfrm>
          <a:prstGeom prst="halfFrame">
            <a:avLst>
              <a:gd name="adj1" fmla="val 2184"/>
              <a:gd name="adj2" fmla="val 345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8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_couleur_500dp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32115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ccueil_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138" y="188913"/>
            <a:ext cx="334486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ite d'accueil de l'Université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165304"/>
            <a:ext cx="1866900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ogo irss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9" y="5733256"/>
            <a:ext cx="202882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7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Medical supervisors : </a:t>
            </a:r>
            <a:r>
              <a:rPr lang="fr-CA" sz="2000" u="sng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 express </a:t>
            </a:r>
            <a:r>
              <a:rPr lang="fr-CA" sz="2000" u="sng" dirty="0" err="1" smtClean="0">
                <a:latin typeface="Times New Roman" pitchFamily="18" charset="0"/>
                <a:cs typeface="Times New Roman" pitchFamily="18" charset="0"/>
              </a:rPr>
              <a:t>difficulties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u="sng" dirty="0" err="1" smtClean="0">
                <a:latin typeface="Times New Roman" pitchFamily="18" charset="0"/>
                <a:cs typeface="Times New Roman" pitchFamily="18" charset="0"/>
              </a:rPr>
              <a:t>towards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 home follow-up</a:t>
            </a:r>
          </a:p>
          <a:p>
            <a:pPr marL="0" indent="0" algn="just"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Little or no experience in home follow-up. </a:t>
            </a: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For most medical supervisors: home follow-up during their residency was a negative experience. </a:t>
            </a: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Reason given by medical supervisors to explain their disinterest:  sense of a lack of competency…  in spîte of their responsibilities in training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young physicians!</a:t>
            </a:r>
          </a:p>
          <a:p>
            <a:pPr algn="just">
              <a:buFontTx/>
              <a:buChar char="-"/>
            </a:pPr>
            <a:endParaRPr lang="fr-CA" sz="2000" dirty="0"/>
          </a:p>
          <a:p>
            <a:pPr algn="just">
              <a:buFontTx/>
              <a:buChar char="-"/>
            </a:pPr>
            <a:endParaRPr lang="fr-CA" sz="2000" dirty="0" smtClean="0"/>
          </a:p>
        </p:txBody>
      </p:sp>
    </p:spTree>
    <p:extLst>
      <p:ext uri="{BB962C8B-B14F-4D97-AF65-F5344CB8AC3E}">
        <p14:creationId xmlns:p14="http://schemas.microsoft.com/office/powerpoint/2010/main" val="18574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marL="0" indent="0" algn="just">
              <a:buNone/>
            </a:pPr>
            <a:endParaRPr lang="fr-CA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Tension between contact medicine practices and the global and embedded nature of medical situations at home: the driving force behind disaffection. </a:t>
            </a:r>
          </a:p>
          <a:p>
            <a:pPr marL="0" indent="0" algn="just"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The complexity here does not lie in the mastery over a complex technique, such as neurosurgery.</a:t>
            </a:r>
          </a:p>
          <a:p>
            <a:pPr algn="just"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omplexity rather refers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in situ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task:</a:t>
            </a: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- Importance of the clinical situation; </a:t>
            </a: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- Importance of considering the patient in his entirety. </a:t>
            </a: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fr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5280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815340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CA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Clinical complexity in residential context : physicians have to take into account the fact that they are closely linked with their patients’experience, an experience larger than its sole definition!</a:t>
            </a: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Also a psychosocial and operational experience, in terms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of home services organization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Problems related to home follow-up: confronted, in the medical discourue, with the virtues of hospital practice.</a:t>
            </a: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onsequently, home follow-up complexity problem : 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linked to the physician’s </a:t>
            </a:r>
            <a:r>
              <a:rPr lang="fr-CA" sz="2000" u="sng" dirty="0" err="1" smtClean="0"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CA" sz="2000" u="sng" dirty="0" err="1" smtClean="0">
                <a:latin typeface="Times New Roman" pitchFamily="18" charset="0"/>
                <a:cs typeface="Times New Roman" pitchFamily="18" charset="0"/>
              </a:rPr>
              <a:t>remain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u="sng" dirty="0" err="1" smtClean="0">
                <a:latin typeface="Times New Roman" pitchFamily="18" charset="0"/>
                <a:cs typeface="Times New Roman" pitchFamily="18" charset="0"/>
              </a:rPr>
              <a:t>competent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u="sng" dirty="0" err="1" smtClean="0">
                <a:latin typeface="Times New Roman" pitchFamily="18" charset="0"/>
                <a:cs typeface="Times New Roman" pitchFamily="18" charset="0"/>
              </a:rPr>
              <a:t>outside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 the hospital system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CA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815340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Complexity and case management</a:t>
            </a:r>
          </a:p>
          <a:p>
            <a:pPr marL="0" indent="0" algn="just">
              <a:buNone/>
            </a:pPr>
            <a:endParaRPr lang="fr-CA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Medical residents feel they are helpless when older persons demand health problem solutions but refuse to undergo the required tests and treatments.</a:t>
            </a:r>
          </a:p>
          <a:p>
            <a:pPr marL="0" indent="0" algn="just"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Confronts the physician’s medical ideal with the reality of home care and can engage </a:t>
            </a:r>
            <a:r>
              <a:rPr lang="fr-CA" sz="2000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responsibiliy.</a:t>
            </a: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The patient’s family can also be seen as a complicating factor in the situation, for example «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negociating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 »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the care provided while pursuing interests that are not strictly medical in nature.</a:t>
            </a: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68313" y="1484312"/>
            <a:ext cx="8153400" cy="4969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That complexity results from a  health care pathway-type problem that physicians consider as being a case management task rather than a medical practice.</a:t>
            </a:r>
          </a:p>
          <a:p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The fact that the physician has to go at the patient’s home, wait for laboratory tests results, and coordinate non-medical home services is the most important inhibiting factor to home follow-up. </a:t>
            </a:r>
          </a:p>
          <a:p>
            <a:pPr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Sense of medical efficacity : reached  by the fact that these are the patient’s values and his sense of comfort, much more than his medical condition, that are treated. </a:t>
            </a:r>
          </a:p>
          <a:p>
            <a:pPr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Emergencies: the place where the physician finds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practical, circumscribed, and manageable missions to fulfill. </a:t>
            </a:r>
          </a:p>
          <a:p>
            <a:pPr>
              <a:buFontTx/>
              <a:buChar char="-"/>
            </a:pPr>
            <a:endParaRPr lang="fr-CA" sz="2000" dirty="0"/>
          </a:p>
          <a:p>
            <a:pPr marL="0" indent="0">
              <a:buNone/>
            </a:pPr>
            <a:endParaRPr lang="fr-CA" sz="2000" dirty="0" smtClean="0"/>
          </a:p>
          <a:p>
            <a:endParaRPr lang="fr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319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8153400" cy="430993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The home follow-up practice : deskills the medical practice, given its proximity with the usual tasks of 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nursing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, or even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ocial work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Thus, providing care to the elderly person in his environment : an important constraint for medical supervisors and residents.</a:t>
            </a:r>
          </a:p>
          <a:p>
            <a:pPr algn="just"/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For the medical residents, introducing themselves into the patient’s home can cause some concern and apprehension because they have to accept to be confronted with the individual characteristics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of that person. </a:t>
            </a: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endParaRPr lang="fr-CA" sz="2000" dirty="0" smtClean="0"/>
          </a:p>
          <a:p>
            <a:endParaRPr lang="fr-CA" sz="2000" dirty="0" smtClean="0"/>
          </a:p>
        </p:txBody>
      </p:sp>
    </p:spTree>
    <p:extLst>
      <p:ext uri="{BB962C8B-B14F-4D97-AF65-F5344CB8AC3E}">
        <p14:creationId xmlns:p14="http://schemas.microsoft.com/office/powerpoint/2010/main" val="33999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8153400" cy="3733874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Difficult in home follow-up to prioritize care delivery 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complexity of individual cases, intricate relationship between pathologies and living conditions, importance of case management.</a:t>
            </a: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Care prioritization: goes against calls to globalize care services and against the 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patient-</a:t>
            </a:r>
            <a:r>
              <a:rPr lang="fr-CA" sz="2000" i="1" dirty="0" err="1" smtClean="0">
                <a:latin typeface="Times New Roman" pitchFamily="18" charset="0"/>
                <a:cs typeface="Times New Roman" pitchFamily="18" charset="0"/>
              </a:rPr>
              <a:t>centered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 care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approach.</a:t>
            </a:r>
          </a:p>
          <a:p>
            <a:pPr marL="0" indent="0" algn="just">
              <a:buNone/>
            </a:pPr>
            <a:endParaRPr lang="fr-CA" sz="2000" dirty="0" smtClean="0"/>
          </a:p>
          <a:p>
            <a:endParaRPr lang="fr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4059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fr-CA" sz="320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395288" y="1628799"/>
            <a:ext cx="8153400" cy="438147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  <a:defRPr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We noted a gap between experiential knowledge developed during the practical training and some principles put forward during medical training, particularly with respect to the 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patient-</a:t>
            </a:r>
            <a:r>
              <a:rPr lang="fr-CA" sz="2000" i="1" dirty="0" err="1" smtClean="0">
                <a:latin typeface="Times New Roman" pitchFamily="18" charset="0"/>
                <a:cs typeface="Times New Roman" pitchFamily="18" charset="0"/>
              </a:rPr>
              <a:t>centered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i="1" dirty="0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principle and comprehensive approaches in care services delivery. </a:t>
            </a:r>
          </a:p>
          <a:p>
            <a:pPr algn="just">
              <a:buFontTx/>
              <a:buChar char="-"/>
              <a:defRPr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This requires the development of didactic and pedagogic approaches that emphasize a comprehensive perspective and the 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patient-</a:t>
            </a:r>
            <a:r>
              <a:rPr lang="fr-CA" sz="2000" i="1" dirty="0" err="1" smtClean="0">
                <a:latin typeface="Times New Roman" pitchFamily="18" charset="0"/>
                <a:cs typeface="Times New Roman" pitchFamily="18" charset="0"/>
              </a:rPr>
              <a:t>centered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 care</a:t>
            </a:r>
            <a:r>
              <a:rPr lang="fr-C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principle.</a:t>
            </a:r>
          </a:p>
          <a:p>
            <a:pPr marL="0" indent="0" algn="just">
              <a:buNone/>
              <a:defRPr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CA" sz="2000" dirty="0"/>
          </a:p>
          <a:p>
            <a:pPr>
              <a:defRPr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6403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fr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geism? No, because elderly patients are  present in contact medicine.</a:t>
            </a:r>
          </a:p>
          <a:p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Home follow-up:  weakest link in the shift from in-hospital care to home care.</a:t>
            </a:r>
          </a:p>
          <a:p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Failure of free choice strategies and attitudinal </a:t>
            </a:r>
            <a:r>
              <a:rPr lang="fr-CA" sz="2000" dirty="0" err="1" smtClean="0">
                <a:latin typeface="Times New Roman" pitchFamily="18" charset="0"/>
                <a:cs typeface="Times New Roman" pitchFamily="18" charset="0"/>
              </a:rPr>
              <a:t>approaches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9511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Context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8313" y="1700213"/>
            <a:ext cx="8229600" cy="4735512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Rapid ageing of the population in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Canada, particularly in Québec 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(Turcotte, &amp; Schellenberg, 2006)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Importance of chronic and multidimensional health and social problems (Arcand, &amp; Hébert, 2008).</a:t>
            </a:r>
          </a:p>
          <a:p>
            <a:pPr marL="0" indent="0" algn="just" eaLnBrk="1" hangingPunct="1"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Seniors want to live independently at home. </a:t>
            </a:r>
          </a:p>
          <a:p>
            <a:pPr algn="just" eaLnBrk="1" hangingPunct="1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Home-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centric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care model: in the best position to resolve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chronic and complex problems characterizing old age (Hébert, 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, 2003). </a:t>
            </a:r>
          </a:p>
          <a:p>
            <a:pPr algn="just" eaLnBrk="1" hangingPunct="1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Young professionals do not want to work with elderly persons (Rousseau-Tremblay, 2011).</a:t>
            </a:r>
          </a:p>
          <a:p>
            <a:pPr marL="0" indent="0" algn="just" eaLnBrk="1" hangingPunct="1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What is the balance between existing medical services and the needs of the elderly population ?</a:t>
            </a:r>
          </a:p>
          <a:p>
            <a:pPr algn="just" eaLnBrk="1" hangingPunct="1">
              <a:buFontTx/>
              <a:buChar char="-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3323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Context</a:t>
            </a:r>
          </a:p>
        </p:txBody>
      </p:sp>
      <p:sp>
        <p:nvSpPr>
          <p:cNvPr id="11267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Home follow-up by physicians: positive medical value.</a:t>
            </a: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Increase in health care quality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(Neale, 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et al.,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1992).</a:t>
            </a:r>
          </a:p>
          <a:p>
            <a:pPr algn="just"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Greater satisfaction with services expressed by elderly persons and their caregivers (Leff,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 et al.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, 2006)…</a:t>
            </a:r>
          </a:p>
          <a:p>
            <a:pPr algn="just"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… However, very few young physicians decide to follow-up elderly persons at home on a regular basis. </a:t>
            </a:r>
          </a:p>
          <a:p>
            <a:pPr algn="just"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Displacement of the main interest in family medicine practice: from  global management to what is called contact medicine (emergency, walk-in clinics) (Contandriopoulos, </a:t>
            </a:r>
            <a:r>
              <a:rPr lang="fr-CA" sz="2000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, 2007; Ladouceur, 2008).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fr-F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8313" y="1700213"/>
            <a:ext cx="8229600" cy="4735512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How can we explain young physicians’ disinterest in  home follow-up of frail elderly individuals ?</a:t>
            </a:r>
          </a:p>
          <a:p>
            <a:pPr eaLnBrk="1" hangingPunct="1">
              <a:buFontTx/>
              <a:buChar char="-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Well-known explanation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 low prestige of the specialty (inferior status of geriatrics), poor remuneration. </a:t>
            </a:r>
          </a:p>
          <a:p>
            <a:pPr marL="0" indent="0" eaLnBrk="1" hangingPunct="1"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Unexplored explanation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: Young physicians have a feeling of being incompetent while doing home follow-ups. </a:t>
            </a:r>
          </a:p>
          <a:p>
            <a:pPr eaLnBrk="1" hangingPunct="1">
              <a:buFontTx/>
              <a:buChar char="-"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fr-FR" sz="2000" u="sng" dirty="0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 understand how  family medicine residents try  to bridge the gap between disciplinary competencies acquired during their training and those required in home follow-ups.</a:t>
            </a:r>
          </a:p>
          <a:p>
            <a:pPr eaLnBrk="1" hangingPunct="1">
              <a:buFontTx/>
              <a:buChar char="-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153400" cy="990600"/>
          </a:xfrm>
        </p:spPr>
        <p:txBody>
          <a:bodyPr/>
          <a:lstStyle/>
          <a:p>
            <a:pPr algn="ctr"/>
            <a:r>
              <a:rPr lang="fr-C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612775" y="1700808"/>
            <a:ext cx="8153400" cy="442535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5 interviews with medical supervisors. </a:t>
            </a:r>
          </a:p>
          <a:p>
            <a:pPr algn="just">
              <a:buFont typeface="Wingdings" pitchFamily="2" charset="2"/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5 interviews with medical residents (1 finishing his first year of residency, 4 at the end </a:t>
            </a:r>
            <a:r>
              <a:rPr lang="fr-CA" sz="20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second year of residency). </a:t>
            </a:r>
          </a:p>
          <a:p>
            <a:pPr algn="just">
              <a:buFont typeface="Wingdings" pitchFamily="2" charset="2"/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2 focus groups:</a:t>
            </a:r>
          </a:p>
          <a:p>
            <a:pPr algn="just">
              <a:buFont typeface="Wingdings" pitchFamily="2" charset="2"/>
              <a:buNone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-first grou:p:  6 second-year residents at the end of </a:t>
            </a:r>
            <a:r>
              <a:rPr lang="fr-CA" sz="20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training;</a:t>
            </a:r>
          </a:p>
          <a:p>
            <a:pPr algn="just">
              <a:buFont typeface="Wingdings" pitchFamily="2" charset="2"/>
              <a:buNone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-second group: 5 first-</a:t>
            </a:r>
            <a:r>
              <a:rPr lang="fr-CA" sz="2000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 residents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starting their training. </a:t>
            </a:r>
          </a:p>
        </p:txBody>
      </p:sp>
    </p:spTree>
    <p:extLst>
      <p:ext uri="{BB962C8B-B14F-4D97-AF65-F5344CB8AC3E}">
        <p14:creationId xmlns:p14="http://schemas.microsoft.com/office/powerpoint/2010/main" val="8953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153400" cy="990600"/>
          </a:xfrm>
        </p:spPr>
        <p:txBody>
          <a:bodyPr/>
          <a:lstStyle/>
          <a:p>
            <a:pPr algn="ctr"/>
            <a:r>
              <a:rPr lang="fr-CA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612775" y="1700808"/>
            <a:ext cx="8153400" cy="4464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CA" sz="2000" u="sng" dirty="0" smtClean="0">
                <a:latin typeface="Times New Roman" pitchFamily="18" charset="0"/>
                <a:cs typeface="Times New Roman" pitchFamily="18" charset="0"/>
              </a:rPr>
              <a:t>1) Physicians’ refusal of home follow-up : An early crystallization. </a:t>
            </a:r>
          </a:p>
          <a:p>
            <a:pPr marL="0" indent="0" algn="just">
              <a:buNone/>
            </a:pPr>
            <a:endParaRPr lang="fr-CA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Medical students do not appreciate home follow-up very much.</a:t>
            </a:r>
          </a:p>
          <a:p>
            <a:pPr marL="0" indent="0" algn="just"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Representations of home follow-up: important gap between medical residents beginning their first year of residency and those at the end of their second year of residency. </a:t>
            </a: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uick and apparently lasting change occurring during the early stages of the  residency. </a:t>
            </a: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The experience of residency has a decisive importance in the construction of negative representations of 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home follow-up. </a:t>
            </a: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Second year medical residents: 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- No interest in home follow-up. Experience in this regard was, for the most part, negative.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Post-residency professional choices : emergency medicine,</a:t>
            </a:r>
            <a:r>
              <a:rPr lang="fr-C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walk-in clinics, medical specialization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(pediatrics, obstetrics, etc.).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fr-CA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612775" y="2204864"/>
            <a:ext cx="8153400" cy="3921299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However, medical students beginning their first year of residency do not have a negative opinion about home follow-up. </a:t>
            </a:r>
          </a:p>
          <a:p>
            <a:pPr algn="just">
              <a:lnSpc>
                <a:spcPct val="90000"/>
              </a:lnSpc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Choosing medical home follow-up: a possibility.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endParaRPr lang="fr-C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Medical residents’ very first experience at the beginning of their formation: the founding moment of their disinterest in home follow-up.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fr-CA" sz="2000" dirty="0" smtClean="0">
                <a:latin typeface="Times New Roman" pitchFamily="18" charset="0"/>
                <a:cs typeface="Times New Roman" pitchFamily="18" charset="0"/>
              </a:rPr>
              <a:t>This experience leads to the early and durable crystallization of their disinterest in home follow-up. </a:t>
            </a:r>
            <a:endParaRPr lang="fr-CA" sz="2000" dirty="0"/>
          </a:p>
          <a:p>
            <a:pPr algn="just">
              <a:lnSpc>
                <a:spcPct val="90000"/>
              </a:lnSpc>
              <a:buFontTx/>
              <a:buChar char="-"/>
            </a:pP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err="1" smtClean="0"/>
              <a:t>Pre</a:t>
            </a:r>
            <a:r>
              <a:rPr lang="fr-CA" dirty="0" smtClean="0"/>
              <a:t>-Residency:  In principle, openness to home follow-up  </a:t>
            </a:r>
          </a:p>
          <a:p>
            <a:r>
              <a:rPr lang="fr-CA" dirty="0" smtClean="0"/>
              <a:t>Beginning of Residency: Negative experiences with home follow-up and positives experiences in contact medicine</a:t>
            </a:r>
          </a:p>
          <a:p>
            <a:r>
              <a:rPr lang="fr-CA" dirty="0" smtClean="0"/>
              <a:t>During Residency: Durable crystallization choice of contact medicine for future career and unconditional refusal of home follow-up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842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1405</TotalTime>
  <Words>1237</Words>
  <Application>Microsoft Office PowerPoint</Application>
  <PresentationFormat>Affichage à l'écran (4:3)</PresentationFormat>
  <Paragraphs>140</Paragraphs>
  <Slides>18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Débit</vt:lpstr>
      <vt:lpstr>Young Physicians’ Disinterest in Home Follow-up of the Frail Elderly: An Early Crystallization in the Medical Career</vt:lpstr>
      <vt:lpstr>Context</vt:lpstr>
      <vt:lpstr>Context</vt:lpstr>
      <vt:lpstr>Problem</vt:lpstr>
      <vt:lpstr>Method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Conclusion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refus des résidents en médecine familiale de choisir le suivi à domicile comme future spécialité  Sentiment d’incompétence et rôle d’un encadrement  péri-médical</dc:title>
  <dc:creator>Francois</dc:creator>
  <cp:lastModifiedBy>Soutien Informatique</cp:lastModifiedBy>
  <cp:revision>94</cp:revision>
  <cp:lastPrinted>2012-05-14T14:45:00Z</cp:lastPrinted>
  <dcterms:created xsi:type="dcterms:W3CDTF">2012-04-30T13:20:41Z</dcterms:created>
  <dcterms:modified xsi:type="dcterms:W3CDTF">2012-05-14T21:15:04Z</dcterms:modified>
</cp:coreProperties>
</file>