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0"/>
  </p:notesMasterIdLst>
  <p:handoutMasterIdLst>
    <p:handoutMasterId r:id="rId21"/>
  </p:handoutMasterIdLst>
  <p:sldIdLst>
    <p:sldId id="256" r:id="rId2"/>
    <p:sldId id="349" r:id="rId3"/>
    <p:sldId id="356" r:id="rId4"/>
    <p:sldId id="350" r:id="rId5"/>
    <p:sldId id="359" r:id="rId6"/>
    <p:sldId id="360" r:id="rId7"/>
    <p:sldId id="362" r:id="rId8"/>
    <p:sldId id="363" r:id="rId9"/>
    <p:sldId id="364" r:id="rId10"/>
    <p:sldId id="365" r:id="rId11"/>
    <p:sldId id="351" r:id="rId12"/>
    <p:sldId id="366" r:id="rId13"/>
    <p:sldId id="367" r:id="rId14"/>
    <p:sldId id="368" r:id="rId15"/>
    <p:sldId id="369" r:id="rId16"/>
    <p:sldId id="357" r:id="rId17"/>
    <p:sldId id="371" r:id="rId18"/>
    <p:sldId id="370" r:id="rId19"/>
  </p:sldIdLst>
  <p:sldSz cx="9144000" cy="6858000" type="screen4x3"/>
  <p:notesSz cx="6888163" cy="100203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5F5F5F"/>
    <a:srgbClr val="E5FFCB"/>
    <a:srgbClr val="CCFF99"/>
    <a:srgbClr val="FF3300"/>
    <a:srgbClr val="99CCFF"/>
    <a:srgbClr val="99FF99"/>
    <a:srgbClr val="333333"/>
    <a:srgbClr val="4D03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4" autoAdjust="0"/>
    <p:restoredTop sz="84283" autoAdjust="0"/>
  </p:normalViewPr>
  <p:slideViewPr>
    <p:cSldViewPr>
      <p:cViewPr>
        <p:scale>
          <a:sx n="67" d="100"/>
          <a:sy n="67" d="100"/>
        </p:scale>
        <p:origin x="-150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isa\Documents\CurrentProjects\CwC\Reports\Final%202011\Data\PCS\PCS3Analy_120411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isa\Documents\CurrentProjects\CwC\Reports\Final%202011\Data\PCS\PCS3Analy_120411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50726535410219753"/>
          <c:y val="0.17967269880738593"/>
          <c:w val="0.45169241471747584"/>
          <c:h val="0.6848909149514206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Sheet1!$J$17</c:f>
              <c:strCache>
                <c:ptCount val="1"/>
                <c:pt idx="0">
                  <c:v>Strongly agree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Sheet1!$I$18:$I$23</c:f>
              <c:strCache>
                <c:ptCount val="6"/>
                <c:pt idx="0">
                  <c:v>I would recommend the programme to another carer (n=485)</c:v>
                </c:pt>
                <c:pt idx="1">
                  <c:v>The training gave me new skills and/or knowledge (n=479)</c:v>
                </c:pt>
                <c:pt idx="2">
                  <c:v>Participating in the programme built on the skills and knowledge I already had (n=480)</c:v>
                </c:pt>
                <c:pt idx="3">
                  <c:v>Taking part has made me feel less socially isolated in the long-term (n=478)</c:v>
                </c:pt>
                <c:pt idx="4">
                  <c:v>I have missed taking part in the Caring with Confidence programme (n=465)</c:v>
                </c:pt>
                <c:pt idx="5">
                  <c:v>I met carers I have stayed in touch with (n=473)</c:v>
                </c:pt>
              </c:strCache>
            </c:strRef>
          </c:cat>
          <c:val>
            <c:numRef>
              <c:f>Sheet1!$J$18:$J$23</c:f>
              <c:numCache>
                <c:formatCode>0</c:formatCode>
                <c:ptCount val="6"/>
                <c:pt idx="0">
                  <c:v>69.484536082474179</c:v>
                </c:pt>
                <c:pt idx="1">
                  <c:v>31.315240083507089</c:v>
                </c:pt>
                <c:pt idx="2">
                  <c:v>31.25</c:v>
                </c:pt>
                <c:pt idx="3">
                  <c:v>29.916317991631789</c:v>
                </c:pt>
                <c:pt idx="4">
                  <c:v>31.397849462365592</c:v>
                </c:pt>
                <c:pt idx="5">
                  <c:v>18.816067653276995</c:v>
                </c:pt>
              </c:numCache>
            </c:numRef>
          </c:val>
        </c:ser>
        <c:ser>
          <c:idx val="1"/>
          <c:order val="1"/>
          <c:tx>
            <c:strRef>
              <c:f>Sheet1!$K$17</c:f>
              <c:strCache>
                <c:ptCount val="1"/>
                <c:pt idx="0">
                  <c:v>Agree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Sheet1!$I$18:$I$23</c:f>
              <c:strCache>
                <c:ptCount val="6"/>
                <c:pt idx="0">
                  <c:v>I would recommend the programme to another carer (n=485)</c:v>
                </c:pt>
                <c:pt idx="1">
                  <c:v>The training gave me new skills and/or knowledge (n=479)</c:v>
                </c:pt>
                <c:pt idx="2">
                  <c:v>Participating in the programme built on the skills and knowledge I already had (n=480)</c:v>
                </c:pt>
                <c:pt idx="3">
                  <c:v>Taking part has made me feel less socially isolated in the long-term (n=478)</c:v>
                </c:pt>
                <c:pt idx="4">
                  <c:v>I have missed taking part in the Caring with Confidence programme (n=465)</c:v>
                </c:pt>
                <c:pt idx="5">
                  <c:v>I met carers I have stayed in touch with (n=473)</c:v>
                </c:pt>
              </c:strCache>
            </c:strRef>
          </c:cat>
          <c:val>
            <c:numRef>
              <c:f>Sheet1!$K$18:$K$23</c:f>
              <c:numCache>
                <c:formatCode>0</c:formatCode>
                <c:ptCount val="6"/>
                <c:pt idx="0">
                  <c:v>24.948453608247423</c:v>
                </c:pt>
                <c:pt idx="1">
                  <c:v>44.050104384133604</c:v>
                </c:pt>
                <c:pt idx="2">
                  <c:v>51.666666666665975</c:v>
                </c:pt>
                <c:pt idx="3">
                  <c:v>41.004184100418144</c:v>
                </c:pt>
                <c:pt idx="4">
                  <c:v>37.41935483870968</c:v>
                </c:pt>
                <c:pt idx="5">
                  <c:v>30.866807610993657</c:v>
                </c:pt>
              </c:numCache>
            </c:numRef>
          </c:val>
        </c:ser>
        <c:ser>
          <c:idx val="2"/>
          <c:order val="2"/>
          <c:tx>
            <c:strRef>
              <c:f>Sheet1!$L$17</c:f>
              <c:strCache>
                <c:ptCount val="1"/>
                <c:pt idx="0">
                  <c:v>Neither agree nor disagree</c:v>
                </c:pt>
              </c:strCache>
            </c:strRef>
          </c:tx>
          <c:invertIfNegative val="0"/>
          <c:dLbls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Sheet1!$I$18:$I$23</c:f>
              <c:strCache>
                <c:ptCount val="6"/>
                <c:pt idx="0">
                  <c:v>I would recommend the programme to another carer (n=485)</c:v>
                </c:pt>
                <c:pt idx="1">
                  <c:v>The training gave me new skills and/or knowledge (n=479)</c:v>
                </c:pt>
                <c:pt idx="2">
                  <c:v>Participating in the programme built on the skills and knowledge I already had (n=480)</c:v>
                </c:pt>
                <c:pt idx="3">
                  <c:v>Taking part has made me feel less socially isolated in the long-term (n=478)</c:v>
                </c:pt>
                <c:pt idx="4">
                  <c:v>I have missed taking part in the Caring with Confidence programme (n=465)</c:v>
                </c:pt>
                <c:pt idx="5">
                  <c:v>I met carers I have stayed in touch with (n=473)</c:v>
                </c:pt>
              </c:strCache>
            </c:strRef>
          </c:cat>
          <c:val>
            <c:numRef>
              <c:f>Sheet1!$L$18:$L$23</c:f>
              <c:numCache>
                <c:formatCode>0</c:formatCode>
                <c:ptCount val="6"/>
                <c:pt idx="0">
                  <c:v>3.9175257731958761</c:v>
                </c:pt>
                <c:pt idx="1">
                  <c:v>18.997912317327689</c:v>
                </c:pt>
                <c:pt idx="2">
                  <c:v>14.166666666666726</c:v>
                </c:pt>
                <c:pt idx="3">
                  <c:v>18.828451882845187</c:v>
                </c:pt>
                <c:pt idx="4">
                  <c:v>24.516129032258064</c:v>
                </c:pt>
                <c:pt idx="5">
                  <c:v>19.027484143763189</c:v>
                </c:pt>
              </c:numCache>
            </c:numRef>
          </c:val>
        </c:ser>
        <c:ser>
          <c:idx val="3"/>
          <c:order val="3"/>
          <c:tx>
            <c:strRef>
              <c:f>Sheet1!$M$17</c:f>
              <c:strCache>
                <c:ptCount val="1"/>
                <c:pt idx="0">
                  <c:v>Disagree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Sheet1!$I$18:$I$23</c:f>
              <c:strCache>
                <c:ptCount val="6"/>
                <c:pt idx="0">
                  <c:v>I would recommend the programme to another carer (n=485)</c:v>
                </c:pt>
                <c:pt idx="1">
                  <c:v>The training gave me new skills and/or knowledge (n=479)</c:v>
                </c:pt>
                <c:pt idx="2">
                  <c:v>Participating in the programme built on the skills and knowledge I already had (n=480)</c:v>
                </c:pt>
                <c:pt idx="3">
                  <c:v>Taking part has made me feel less socially isolated in the long-term (n=478)</c:v>
                </c:pt>
                <c:pt idx="4">
                  <c:v>I have missed taking part in the Caring with Confidence programme (n=465)</c:v>
                </c:pt>
                <c:pt idx="5">
                  <c:v>I met carers I have stayed in touch with (n=473)</c:v>
                </c:pt>
              </c:strCache>
            </c:strRef>
          </c:cat>
          <c:val>
            <c:numRef>
              <c:f>Sheet1!$M$18:$M$23</c:f>
              <c:numCache>
                <c:formatCode>0</c:formatCode>
                <c:ptCount val="6"/>
                <c:pt idx="0">
                  <c:v>1.2371134020618557</c:v>
                </c:pt>
                <c:pt idx="1">
                  <c:v>4.3841336116910226</c:v>
                </c:pt>
                <c:pt idx="2">
                  <c:v>2.5</c:v>
                </c:pt>
                <c:pt idx="3">
                  <c:v>8.5774058577405867</c:v>
                </c:pt>
                <c:pt idx="4">
                  <c:v>5.3763440860215104</c:v>
                </c:pt>
                <c:pt idx="5">
                  <c:v>27.484143763213527</c:v>
                </c:pt>
              </c:numCache>
            </c:numRef>
          </c:val>
        </c:ser>
        <c:ser>
          <c:idx val="4"/>
          <c:order val="4"/>
          <c:tx>
            <c:strRef>
              <c:f>Sheet1!$N$17</c:f>
              <c:strCache>
                <c:ptCount val="1"/>
                <c:pt idx="0">
                  <c:v>Strongly disagree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Sheet1!$I$18:$I$23</c:f>
              <c:strCache>
                <c:ptCount val="6"/>
                <c:pt idx="0">
                  <c:v>I would recommend the programme to another carer (n=485)</c:v>
                </c:pt>
                <c:pt idx="1">
                  <c:v>The training gave me new skills and/or knowledge (n=479)</c:v>
                </c:pt>
                <c:pt idx="2">
                  <c:v>Participating in the programme built on the skills and knowledge I already had (n=480)</c:v>
                </c:pt>
                <c:pt idx="3">
                  <c:v>Taking part has made me feel less socially isolated in the long-term (n=478)</c:v>
                </c:pt>
                <c:pt idx="4">
                  <c:v>I have missed taking part in the Caring with Confidence programme (n=465)</c:v>
                </c:pt>
                <c:pt idx="5">
                  <c:v>I met carers I have stayed in touch with (n=473)</c:v>
                </c:pt>
              </c:strCache>
            </c:strRef>
          </c:cat>
          <c:val>
            <c:numRef>
              <c:f>Sheet1!$N$18:$N$23</c:f>
              <c:numCache>
                <c:formatCode>0</c:formatCode>
                <c:ptCount val="6"/>
                <c:pt idx="0">
                  <c:v>0.41237113402061881</c:v>
                </c:pt>
                <c:pt idx="1">
                  <c:v>1.2526096033402918</c:v>
                </c:pt>
                <c:pt idx="2">
                  <c:v>0.41666666666667085</c:v>
                </c:pt>
                <c:pt idx="3">
                  <c:v>1.6736401673640167</c:v>
                </c:pt>
                <c:pt idx="4">
                  <c:v>1.2903225806451613</c:v>
                </c:pt>
                <c:pt idx="5">
                  <c:v>3.8054968287526432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97368320"/>
        <c:axId val="97378304"/>
      </c:barChart>
      <c:catAx>
        <c:axId val="97368320"/>
        <c:scaling>
          <c:orientation val="maxMin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cs-CZ"/>
          </a:p>
        </c:txPr>
        <c:crossAx val="97378304"/>
        <c:crosses val="autoZero"/>
        <c:auto val="1"/>
        <c:lblAlgn val="ctr"/>
        <c:lblOffset val="100"/>
        <c:noMultiLvlLbl val="0"/>
      </c:catAx>
      <c:valAx>
        <c:axId val="97378304"/>
        <c:scaling>
          <c:orientation val="minMax"/>
          <c:max val="100"/>
          <c:min val="0"/>
        </c:scaling>
        <c:delete val="0"/>
        <c:axPos val="t"/>
        <c:majorGridlines/>
        <c:minorGridlines/>
        <c:title>
          <c:tx>
            <c:rich>
              <a:bodyPr/>
              <a:lstStyle/>
              <a:p>
                <a:pPr>
                  <a:defRPr sz="1200" baseline="0"/>
                </a:pPr>
                <a:r>
                  <a:rPr lang="en-GB" sz="1200" baseline="0"/>
                  <a:t>Percentage of respondents</a:t>
                </a:r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crossAx val="97368320"/>
        <c:crosses val="autoZero"/>
        <c:crossBetween val="between"/>
        <c:majorUnit val="20"/>
        <c:minorUnit val="20"/>
      </c:valAx>
    </c:plotArea>
    <c:legend>
      <c:legendPos val="b"/>
      <c:overlay val="0"/>
      <c:spPr>
        <a:solidFill>
          <a:schemeClr val="bg1"/>
        </a:solidFill>
        <a:ln>
          <a:solidFill>
            <a:schemeClr val="tx1">
              <a:lumMod val="65000"/>
              <a:lumOff val="35000"/>
            </a:schemeClr>
          </a:solidFill>
        </a:ln>
      </c:spPr>
      <c:txPr>
        <a:bodyPr/>
        <a:lstStyle/>
        <a:p>
          <a:pPr>
            <a:defRPr sz="1200" baseline="0"/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850" b="1" i="0" baseline="0">
          <a:latin typeface="Arial" pitchFamily="34" charset="0"/>
        </a:defRPr>
      </a:pPr>
      <a:endParaRPr lang="cs-CZ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Sheet3!$I$4:$I$10</c:f>
              <c:strCache>
                <c:ptCount val="7"/>
                <c:pt idx="0">
                  <c:v>I have more time for myself (n=475)</c:v>
                </c:pt>
                <c:pt idx="1">
                  <c:v>The balance between my caring and other relationships has improved (n=476)</c:v>
                </c:pt>
                <c:pt idx="2">
                  <c:v>My social life is better (n=476)</c:v>
                </c:pt>
                <c:pt idx="3">
                  <c:v>I have joined a new club or social group (n=467)</c:v>
                </c:pt>
                <c:pt idx="4">
                  <c:v>I have started a new hobby or leisure activity (n=469)</c:v>
                </c:pt>
                <c:pt idx="5">
                  <c:v>I feel more confident about managing my money and finances (n=476)</c:v>
                </c:pt>
                <c:pt idx="6">
                  <c:v>I feel more confident about my ability to take on new challanges (n=474)</c:v>
                </c:pt>
              </c:strCache>
            </c:strRef>
          </c:cat>
          <c:val>
            <c:numRef>
              <c:f>Sheet3!$O$4:$O$10</c:f>
              <c:numCache>
                <c:formatCode>0</c:formatCode>
                <c:ptCount val="7"/>
                <c:pt idx="0">
                  <c:v>29.473684210526052</c:v>
                </c:pt>
                <c:pt idx="1">
                  <c:v>35.084033613445094</c:v>
                </c:pt>
                <c:pt idx="2">
                  <c:v>26.260504201680629</c:v>
                </c:pt>
                <c:pt idx="3">
                  <c:v>22.698072805138956</c:v>
                </c:pt>
                <c:pt idx="4">
                  <c:v>20.042643923240789</c:v>
                </c:pt>
                <c:pt idx="5">
                  <c:v>28.781512605041716</c:v>
                </c:pt>
                <c:pt idx="6">
                  <c:v>45.358649789029194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00423168"/>
        <c:axId val="100424704"/>
      </c:barChart>
      <c:catAx>
        <c:axId val="100423168"/>
        <c:scaling>
          <c:orientation val="maxMin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cs-CZ"/>
          </a:p>
        </c:txPr>
        <c:crossAx val="100424704"/>
        <c:crosses val="autoZero"/>
        <c:auto val="1"/>
        <c:lblAlgn val="ctr"/>
        <c:lblOffset val="100"/>
        <c:noMultiLvlLbl val="0"/>
      </c:catAx>
      <c:valAx>
        <c:axId val="100424704"/>
        <c:scaling>
          <c:orientation val="minMax"/>
          <c:max val="100"/>
          <c:min val="0"/>
        </c:scaling>
        <c:delete val="0"/>
        <c:axPos val="t"/>
        <c:majorGridlines/>
        <c:min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GB" sz="1400"/>
                  <a:t>Percentage of respondents</a:t>
                </a:r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crossAx val="100423168"/>
        <c:crosses val="autoZero"/>
        <c:crossBetween val="between"/>
        <c:majorUnit val="20"/>
        <c:minorUnit val="20"/>
      </c:valAx>
    </c:plotArea>
    <c:plotVisOnly val="1"/>
    <c:dispBlanksAs val="gap"/>
    <c:showDLblsOverMax val="0"/>
  </c:chart>
  <c:txPr>
    <a:bodyPr/>
    <a:lstStyle/>
    <a:p>
      <a:pPr>
        <a:defRPr sz="900" b="1" i="0" baseline="0">
          <a:latin typeface="Arial" pitchFamily="34" charset="0"/>
        </a:defRPr>
      </a:pPr>
      <a:endParaRPr lang="cs-CZ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4" tIns="48307" rIns="96614" bIns="48307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4" tIns="48307" rIns="96614" bIns="4830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4" tIns="48307" rIns="96614" bIns="48307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4" tIns="48307" rIns="96614" bIns="4830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7924E482-B3F6-4053-A5AB-E40CD467D1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641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4" tIns="48307" rIns="96614" bIns="48307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4" tIns="48307" rIns="96614" bIns="4830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10150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4" tIns="48307" rIns="96614" bIns="483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4" tIns="48307" rIns="96614" bIns="48307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4" tIns="48307" rIns="96614" bIns="4830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F5CD0027-E78A-4EFA-A856-5DA48AD9F9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0188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3246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3246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07F9-1514-49DD-BA40-A714151990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AE1D2-96AC-4C81-A066-1ACB41995C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64E89-B5CA-4072-A4B2-722EC213AE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6FBAF-5CC7-4340-B52C-7856678E61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37821-D35D-4732-A686-393DC7109F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91A8A-2AFD-4D41-BCDE-F41BE74CE0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216F9-6412-4A16-B29A-62A1E73C2F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1672F-5DE9-491E-BC1C-4E5C99F456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E5797-3C23-4FE7-A810-4925EF8E97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E7F5C-BCFB-4FF4-9351-2B821E9A0D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2747B-0303-4671-AED1-725BA71A56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31F47-984F-48C1-97CB-EAF5F07C15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B269E-C08A-4C90-8A77-6BC76CD249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7FF740FC-EA02-4B92-96AA-9E94675949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3142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143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143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3143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3143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3143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3143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143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3143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717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717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314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://www.leeds.ac.uk/sociology/research/circle" TargetMode="Externa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jpeg"/><Relationship Id="rId5" Type="http://schemas.openxmlformats.org/officeDocument/2006/relationships/hyperlink" Target="mailto:CIRCLEadmin@leeds.ac.uk" TargetMode="External"/><Relationship Id="rId4" Type="http://schemas.openxmlformats.org/officeDocument/2006/relationships/hyperlink" Target="mailto:s.m.yeandle@leeds.ac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875" y="2060575"/>
            <a:ext cx="6048375" cy="2016125"/>
          </a:xfrm>
        </p:spPr>
        <p:txBody>
          <a:bodyPr/>
          <a:lstStyle/>
          <a:p>
            <a:pPr marL="838200" indent="-838200" eaLnBrk="1" hangingPunct="1"/>
            <a:r>
              <a:rPr lang="en-GB" sz="4600" b="1" dirty="0" smtClean="0">
                <a:latin typeface="Verdana" pitchFamily="34" charset="0"/>
              </a:rPr>
              <a:t>	</a:t>
            </a:r>
            <a:r>
              <a:rPr lang="en-GB" sz="3600" b="1" dirty="0" smtClean="0">
                <a:latin typeface="Tahoma" pitchFamily="34" charset="0"/>
                <a:cs typeface="Tahoma" pitchFamily="34" charset="0"/>
              </a:rPr>
              <a:t>Personalisation and support for caregivers in England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581525"/>
            <a:ext cx="8281987" cy="201612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GB" sz="2200" b="1" dirty="0" smtClean="0">
                <a:latin typeface="Tahoma" pitchFamily="34" charset="0"/>
                <a:cs typeface="Tahoma" pitchFamily="34" charset="0"/>
              </a:rPr>
              <a:t>Professor Sue </a:t>
            </a:r>
            <a:r>
              <a:rPr lang="en-GB" sz="2200" b="1" dirty="0" err="1" smtClean="0">
                <a:latin typeface="Tahoma" pitchFamily="34" charset="0"/>
                <a:cs typeface="Tahoma" pitchFamily="34" charset="0"/>
              </a:rPr>
              <a:t>Yeandle</a:t>
            </a:r>
            <a:r>
              <a:rPr lang="en-GB" sz="2200" b="1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GB" sz="2000" b="1" dirty="0" smtClean="0">
                <a:latin typeface="Tahoma" pitchFamily="34" charset="0"/>
                <a:cs typeface="Tahoma" pitchFamily="34" charset="0"/>
              </a:rPr>
              <a:t>CIRCLE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GB" sz="1800" b="1" dirty="0" smtClean="0">
                <a:latin typeface="Tahoma" pitchFamily="34" charset="0"/>
                <a:cs typeface="Tahoma" pitchFamily="34" charset="0"/>
              </a:rPr>
              <a:t>Centre for International Research on Care, Labour &amp; Equalities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GB" sz="1800" b="1" dirty="0" smtClean="0">
                <a:latin typeface="Tahoma" pitchFamily="34" charset="0"/>
                <a:cs typeface="Tahoma" pitchFamily="34" charset="0"/>
              </a:rPr>
              <a:t>University of Leeds, UK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n-GB" sz="1200" b="1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en-GB" sz="1800" b="1" i="1" dirty="0" smtClean="0">
                <a:latin typeface="Tahoma" pitchFamily="34" charset="0"/>
                <a:cs typeface="Tahoma" pitchFamily="34" charset="0"/>
              </a:rPr>
              <a:t>International Federation on Ageing Conference 2012 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GB" sz="1800" b="1" i="1" dirty="0" smtClean="0"/>
          </a:p>
          <a:p>
            <a:pPr marL="609600" indent="-609600" eaLnBrk="1" hangingPunct="1">
              <a:lnSpc>
                <a:spcPct val="80000"/>
              </a:lnSpc>
            </a:pPr>
            <a:endParaRPr lang="en-GB" sz="1800" b="1" i="1" dirty="0" smtClean="0"/>
          </a:p>
          <a:p>
            <a:pPr marL="609600" indent="-609600" eaLnBrk="1" hangingPunct="1">
              <a:lnSpc>
                <a:spcPct val="80000"/>
              </a:lnSpc>
            </a:pPr>
            <a:endParaRPr lang="en-GB" sz="1800" dirty="0" smtClean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684213" y="5445125"/>
            <a:ext cx="4319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Verdana" pitchFamily="34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323850" y="5084763"/>
            <a:ext cx="7561263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b="1" i="1">
              <a:latin typeface="Verdana" pitchFamily="34" charset="0"/>
            </a:endParaRPr>
          </a:p>
          <a:p>
            <a:endParaRPr lang="en-GB" i="1">
              <a:solidFill>
                <a:schemeClr val="folHlink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n-GB">
              <a:latin typeface="Verdana" pitchFamily="34" charset="0"/>
            </a:endParaRP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219700" y="188913"/>
          <a:ext cx="3744913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3" imgW="4161905" imgH="1123810" progId="">
                  <p:embed/>
                </p:oleObj>
              </mc:Choice>
              <mc:Fallback>
                <p:oleObj r:id="rId3" imgW="4161905" imgH="1123810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188913"/>
                        <a:ext cx="3744913" cy="968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1" name="Picture 12" descr="012172_CIRCLE 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70750" y="5695950"/>
            <a:ext cx="18732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496944" cy="504056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GB" sz="3000" b="1" dirty="0" smtClean="0"/>
              <a:t>NCS Demonstrator Sites programme 2009-11</a:t>
            </a:r>
            <a:endParaRPr lang="en-GB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80920" cy="5040560"/>
          </a:xfrm>
          <a:solidFill>
            <a:schemeClr val="bg1"/>
          </a:solidFill>
          <a:ln w="28575">
            <a:solidFill>
              <a:srgbClr val="A50021"/>
            </a:solidFill>
          </a:ln>
        </p:spPr>
        <p:txBody>
          <a:bodyPr>
            <a:normAutofit fontScale="92500" lnSpcReduction="20000"/>
          </a:bodyPr>
          <a:lstStyle/>
          <a:p>
            <a:pPr marL="3486150" lvl="8" indent="-342900"/>
            <a:endParaRPr lang="en-AU" sz="400" b="1" dirty="0" smtClean="0"/>
          </a:p>
          <a:p>
            <a:pPr marL="342900" lvl="1" indent="-342900">
              <a:buFont typeface="Wingdings" pitchFamily="2" charset="2"/>
              <a:buChar char="Ø"/>
            </a:pPr>
            <a:r>
              <a:rPr lang="en-AU" sz="2600" b="1" dirty="0" smtClean="0"/>
              <a:t>The DS programme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AU" dirty="0" smtClean="0">
                <a:solidFill>
                  <a:schemeClr val="bg2"/>
                </a:solidFill>
              </a:rPr>
              <a:t>25 Sites: all were local authority, NHS and voluntary sector partnership projects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AU" dirty="0" smtClean="0">
                <a:solidFill>
                  <a:schemeClr val="bg2"/>
                </a:solidFill>
              </a:rPr>
              <a:t>Carers’ Breaks - Health Checks  -   Better NHS support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AU" dirty="0" smtClean="0">
                <a:solidFill>
                  <a:schemeClr val="bg2"/>
                </a:solidFill>
              </a:rPr>
              <a:t>Engaged with 18,653 carers </a:t>
            </a:r>
          </a:p>
          <a:p>
            <a:pPr marL="742950" lvl="2" indent="-342900">
              <a:buNone/>
            </a:pPr>
            <a:endParaRPr lang="en-AU" sz="1400" b="1" dirty="0" smtClean="0">
              <a:solidFill>
                <a:srgbClr val="A50021"/>
              </a:solidFill>
            </a:endParaRPr>
          </a:p>
          <a:p>
            <a:pPr marL="342900" lvl="1" indent="-342900">
              <a:buFont typeface="Wingdings" pitchFamily="2" charset="2"/>
              <a:buChar char="Ø"/>
            </a:pPr>
            <a:r>
              <a:rPr lang="en-AU" sz="2200" b="1" dirty="0" smtClean="0"/>
              <a:t>Evaluation study:</a:t>
            </a:r>
            <a:endParaRPr lang="en-AU" sz="2100" b="1" dirty="0" smtClean="0"/>
          </a:p>
          <a:p>
            <a:pPr marL="742950" lvl="2" indent="-342900">
              <a:buFont typeface="Wingdings" pitchFamily="2" charset="2"/>
              <a:buChar char="Ø"/>
            </a:pPr>
            <a:r>
              <a:rPr lang="en-AU" dirty="0" smtClean="0">
                <a:solidFill>
                  <a:schemeClr val="bg2"/>
                </a:solidFill>
              </a:rPr>
              <a:t>Mapped the Demonstrator Sites’ support and activities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AU" dirty="0" smtClean="0">
                <a:solidFill>
                  <a:schemeClr val="bg2"/>
                </a:solidFill>
              </a:rPr>
              <a:t>Assessed their impact on carers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AU" dirty="0" smtClean="0">
                <a:solidFill>
                  <a:schemeClr val="bg2"/>
                </a:solidFill>
              </a:rPr>
              <a:t>Explored their effect on staff, partnerships and working arrangements 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AU" dirty="0" smtClean="0">
                <a:solidFill>
                  <a:schemeClr val="bg2"/>
                </a:solidFill>
              </a:rPr>
              <a:t>Assessed their costs and benefits in the health and social care  system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AU" dirty="0" smtClean="0">
                <a:solidFill>
                  <a:schemeClr val="bg2"/>
                </a:solidFill>
              </a:rPr>
              <a:t>Reviewed each site’s local evaluation report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AU" dirty="0" smtClean="0">
                <a:solidFill>
                  <a:schemeClr val="bg2"/>
                </a:solidFill>
              </a:rPr>
              <a:t>Produced evidence-based policy recommendations </a:t>
            </a:r>
          </a:p>
        </p:txBody>
      </p:sp>
      <p:graphicFrame>
        <p:nvGraphicFramePr>
          <p:cNvPr id="109571" name="Object 6"/>
          <p:cNvGraphicFramePr>
            <a:graphicFrameLocks noChangeAspect="1"/>
          </p:cNvGraphicFramePr>
          <p:nvPr/>
        </p:nvGraphicFramePr>
        <p:xfrm>
          <a:off x="7668344" y="188640"/>
          <a:ext cx="1296144" cy="3506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5" r:id="rId3" imgW="4161905" imgH="1123810" progId="">
                  <p:embed/>
                </p:oleObj>
              </mc:Choice>
              <mc:Fallback>
                <p:oleObj r:id="rId3" imgW="4161905" imgH="112381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8344" y="188640"/>
                        <a:ext cx="1296144" cy="3506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12" descr="012172_CIRCLE 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28384" y="6165939"/>
            <a:ext cx="1115616" cy="69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57200"/>
            <a:ext cx="8568952" cy="811560"/>
          </a:xfrm>
        </p:spPr>
        <p:txBody>
          <a:bodyPr/>
          <a:lstStyle/>
          <a:p>
            <a:r>
              <a:rPr lang="en-GB" sz="3000" b="1" dirty="0" smtClean="0"/>
              <a:t>NCS Demonstrator Sites 2009-11: carers </a:t>
            </a:r>
            <a:endParaRPr lang="en-GB" sz="3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5536" y="1412779"/>
          <a:ext cx="8496944" cy="4451328"/>
        </p:xfrm>
        <a:graphic>
          <a:graphicData uri="http://schemas.openxmlformats.org/drawingml/2006/table">
            <a:tbl>
              <a:tblPr/>
              <a:tblGrid>
                <a:gridCol w="4216822"/>
                <a:gridCol w="2335906"/>
                <a:gridCol w="1944216"/>
              </a:tblGrid>
              <a:tr h="720077">
                <a:tc gridSpan="3">
                  <a:txBody>
                    <a:bodyPr/>
                    <a:lstStyle/>
                    <a:p>
                      <a:pPr marR="381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latin typeface="Arial"/>
                          <a:ea typeface="Times New Roman"/>
                          <a:cs typeface="Times New Roman"/>
                        </a:rPr>
                        <a:t>Carers </a:t>
                      </a:r>
                      <a:r>
                        <a:rPr lang="en-GB" sz="2000" b="1" dirty="0">
                          <a:latin typeface="Arial"/>
                          <a:ea typeface="Times New Roman"/>
                          <a:cs typeface="Times New Roman"/>
                        </a:rPr>
                        <a:t>who accessed </a:t>
                      </a:r>
                      <a:r>
                        <a:rPr lang="en-GB" sz="2000" b="1" dirty="0" smtClean="0">
                          <a:latin typeface="Arial"/>
                          <a:ea typeface="Times New Roman"/>
                          <a:cs typeface="Times New Roman"/>
                        </a:rPr>
                        <a:t>DS </a:t>
                      </a:r>
                      <a:r>
                        <a:rPr lang="en-GB" sz="2000" b="1" dirty="0">
                          <a:latin typeface="Arial"/>
                          <a:ea typeface="Times New Roman"/>
                          <a:cs typeface="Times New Roman"/>
                        </a:rPr>
                        <a:t>programme, compared with all carers in </a:t>
                      </a:r>
                      <a:r>
                        <a:rPr lang="en-GB" sz="2000" b="1" dirty="0" smtClean="0">
                          <a:latin typeface="Arial"/>
                          <a:ea typeface="Times New Roman"/>
                          <a:cs typeface="Times New Roman"/>
                        </a:rPr>
                        <a:t>England</a:t>
                      </a:r>
                      <a:r>
                        <a:rPr lang="en-GB" sz="1600" b="1" dirty="0" smtClean="0">
                          <a:latin typeface="Arial"/>
                          <a:ea typeface="Times New Roman"/>
                          <a:cs typeface="Times New Roman"/>
                        </a:rPr>
                        <a:t>                                                                                                                       </a:t>
                      </a:r>
                      <a:r>
                        <a:rPr lang="en-GB" sz="1600" dirty="0">
                          <a:latin typeface="Arial"/>
                          <a:ea typeface="Times New Roman"/>
                          <a:cs typeface="Times New Roman"/>
                        </a:rPr>
                        <a:t>(%)</a:t>
                      </a:r>
                      <a:endParaRPr lang="en-GB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79518">
                <a:tc>
                  <a:txBody>
                    <a:bodyPr/>
                    <a:lstStyle/>
                    <a:p>
                      <a:pPr marR="3810" algn="just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endParaRPr lang="en-GB" sz="1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" algn="ctr">
                        <a:spcBef>
                          <a:spcPts val="200"/>
                        </a:spcBef>
                        <a:spcAft>
                          <a:spcPts val="100"/>
                        </a:spcAft>
                        <a:tabLst>
                          <a:tab pos="114300" algn="l"/>
                          <a:tab pos="519430" algn="ctr"/>
                        </a:tabLst>
                      </a:pPr>
                      <a:r>
                        <a:rPr lang="en-GB" sz="2000" b="1" dirty="0">
                          <a:latin typeface="Arial"/>
                          <a:ea typeface="Times New Roman"/>
                          <a:cs typeface="Times New Roman"/>
                        </a:rPr>
                        <a:t>Carers accessing </a:t>
                      </a:r>
                      <a:endParaRPr lang="en-GB" sz="20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R="3810" algn="ctr">
                        <a:spcBef>
                          <a:spcPts val="200"/>
                        </a:spcBef>
                        <a:spcAft>
                          <a:spcPts val="100"/>
                        </a:spcAft>
                        <a:tabLst>
                          <a:tab pos="114300" algn="l"/>
                          <a:tab pos="519430" algn="ctr"/>
                        </a:tabLst>
                      </a:pPr>
                      <a:r>
                        <a:rPr lang="en-GB" sz="2000" b="1" dirty="0" smtClean="0">
                          <a:latin typeface="Arial"/>
                          <a:ea typeface="Times New Roman"/>
                          <a:cs typeface="Times New Roman"/>
                        </a:rPr>
                        <a:t>DS</a:t>
                      </a:r>
                      <a:r>
                        <a:rPr lang="en-GB" sz="2000" b="1" baseline="300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GB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" algn="ctr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GB" sz="2000" b="1" dirty="0">
                          <a:latin typeface="Arial"/>
                          <a:ea typeface="Times New Roman"/>
                          <a:cs typeface="Times New Roman"/>
                        </a:rPr>
                        <a:t>All carers in </a:t>
                      </a:r>
                      <a:r>
                        <a:rPr lang="en-GB" sz="2000" b="1" dirty="0" smtClean="0">
                          <a:latin typeface="Arial"/>
                          <a:ea typeface="Times New Roman"/>
                          <a:cs typeface="Times New Roman"/>
                        </a:rPr>
                        <a:t>England</a:t>
                      </a:r>
                      <a:r>
                        <a:rPr lang="en-GB" sz="2000" b="1" baseline="30000" dirty="0" smtClean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GB" sz="2000" b="1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n-GB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3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Duration of caring role</a:t>
                      </a:r>
                      <a:r>
                        <a:rPr lang="en-GB" sz="2000" b="1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en-GB" sz="2000" b="1" i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    </a:t>
                      </a:r>
                      <a:endParaRPr lang="en-GB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649"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Less than 6 months</a:t>
                      </a:r>
                      <a:endParaRPr lang="en-GB" sz="2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GB" sz="20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GB" sz="20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649"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 months but less than 5 years</a:t>
                      </a:r>
                      <a:endParaRPr lang="en-GB" sz="2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  <a:endParaRPr lang="en-GB" sz="20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</a:t>
                      </a:r>
                      <a:endParaRPr lang="en-GB" sz="20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649"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years but less than 10 years</a:t>
                      </a:r>
                      <a:endParaRPr lang="en-GB" sz="2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en-GB" sz="20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n-GB" sz="20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649"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years or more</a:t>
                      </a:r>
                      <a:endParaRPr lang="en-GB" sz="2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en-GB" sz="2000" b="1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en-GB" sz="20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5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Hours of care per week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              </a:t>
                      </a:r>
                      <a:r>
                        <a:rPr lang="en-GB" sz="2000" b="1" i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                       </a:t>
                      </a:r>
                      <a:endParaRPr lang="en-GB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2000" b="1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20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649"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1-19 hours</a:t>
                      </a:r>
                      <a:endParaRPr lang="en-GB" sz="2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GB" sz="2000" b="1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52</a:t>
                      </a:r>
                      <a:endParaRPr lang="en-GB" sz="20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649"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20-49 hours</a:t>
                      </a:r>
                      <a:endParaRPr lang="en-GB" sz="2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en-GB" sz="2000" b="1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en-GB" sz="20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649"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50+hours</a:t>
                      </a:r>
                      <a:endParaRPr lang="en-GB" sz="2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73</a:t>
                      </a:r>
                      <a:endParaRPr lang="en-GB" sz="20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en-GB" sz="20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6165304"/>
            <a:ext cx="8478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baseline="30000" dirty="0" smtClean="0"/>
              <a:t>1 </a:t>
            </a:r>
            <a:r>
              <a:rPr lang="en-GB" sz="1400" i="1" dirty="0" smtClean="0"/>
              <a:t>ICR</a:t>
            </a:r>
            <a:r>
              <a:rPr lang="en-GB" sz="1400" i="1" dirty="0"/>
              <a:t>, University of Leeds; </a:t>
            </a:r>
            <a:r>
              <a:rPr lang="en-GB" sz="1400" i="1" baseline="30000" dirty="0" smtClean="0"/>
              <a:t>2</a:t>
            </a:r>
            <a:r>
              <a:rPr lang="en-GB" sz="1400" i="1" dirty="0"/>
              <a:t> </a:t>
            </a:r>
            <a:r>
              <a:rPr lang="en-GB" sz="1400" i="1" dirty="0" smtClean="0"/>
              <a:t>Survey of Carers </a:t>
            </a:r>
            <a:r>
              <a:rPr lang="en-GB" sz="1400" i="1" dirty="0"/>
              <a:t>in Households 2009/2010, NHS Information Centre (</a:t>
            </a:r>
            <a:r>
              <a:rPr lang="en-GB" sz="1400" i="1" dirty="0" smtClean="0"/>
              <a:t>2010)</a:t>
            </a:r>
            <a:endParaRPr lang="en-GB" sz="1400" dirty="0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Source: </a:t>
            </a:r>
            <a:r>
              <a:rPr kumimoji="0" lang="en-GB" sz="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ICR, University of Leeds; Survey of Carers in Households 2009/2010, NHS Information Centre (2010).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Source: </a:t>
            </a:r>
            <a:r>
              <a:rPr kumimoji="0" lang="en-GB" sz="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ICR, University of Leeds; Survey of Carers in Households 2009/2010, NHS Information Centre (2010).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12968" cy="576064"/>
          </a:xfrm>
          <a:solidFill>
            <a:schemeClr val="bg1"/>
          </a:solidFill>
          <a:ln>
            <a:solidFill>
              <a:srgbClr val="A50021"/>
            </a:solidFill>
          </a:ln>
        </p:spPr>
        <p:txBody>
          <a:bodyPr>
            <a:noAutofit/>
          </a:bodyPr>
          <a:lstStyle/>
          <a:p>
            <a:pPr algn="l"/>
            <a:r>
              <a:rPr lang="en-AU" sz="3000" b="1" dirty="0" smtClean="0"/>
              <a:t>Innovation/Experience in Carers’ Breaks  Sites</a:t>
            </a:r>
            <a:endParaRPr lang="en-AU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352928" cy="4896544"/>
          </a:xfrm>
          <a:solidFill>
            <a:schemeClr val="bg1"/>
          </a:solidFill>
          <a:ln>
            <a:solidFill>
              <a:srgbClr val="A50021"/>
            </a:solidFill>
          </a:ln>
        </p:spPr>
        <p:txBody>
          <a:bodyPr>
            <a:normAutofit fontScale="85000" lnSpcReduction="10000"/>
          </a:bodyPr>
          <a:lstStyle/>
          <a:p>
            <a:pPr marL="342900" lvl="1" indent="-342900">
              <a:buFont typeface="Wingdings" pitchFamily="2" charset="2"/>
              <a:buChar char="§"/>
            </a:pPr>
            <a:r>
              <a:rPr lang="en-AU" sz="2600" b="1" dirty="0" smtClean="0"/>
              <a:t>Types of Carers’ Breaks service offered by sites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AU" sz="2200" b="1" dirty="0" smtClean="0">
                <a:solidFill>
                  <a:schemeClr val="bg2"/>
                </a:solidFill>
              </a:rPr>
              <a:t>Specialised short-term respite (focused on dementia / mental health)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AU" sz="2200" b="1" dirty="0" smtClean="0">
                <a:solidFill>
                  <a:schemeClr val="bg2"/>
                </a:solidFill>
              </a:rPr>
              <a:t>Alternative care in the home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AU" sz="2200" b="1" dirty="0" smtClean="0">
                <a:solidFill>
                  <a:schemeClr val="bg2"/>
                </a:solidFill>
              </a:rPr>
              <a:t>Carers’ holiday breaks funding or facilitation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AU" sz="2200" b="1" dirty="0" smtClean="0">
                <a:solidFill>
                  <a:schemeClr val="bg2"/>
                </a:solidFill>
              </a:rPr>
              <a:t>Practical help in everyday life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AU" sz="2200" b="1" dirty="0" smtClean="0">
                <a:solidFill>
                  <a:schemeClr val="bg2"/>
                </a:solidFill>
              </a:rPr>
              <a:t>Well-being support / services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AU" sz="2200" b="1" dirty="0" smtClean="0">
                <a:solidFill>
                  <a:schemeClr val="bg2"/>
                </a:solidFill>
              </a:rPr>
              <a:t>Training  for the caring role; in work-related  / other skills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AU" sz="2200" b="1" dirty="0" smtClean="0">
                <a:solidFill>
                  <a:schemeClr val="bg2"/>
                </a:solidFill>
              </a:rPr>
              <a:t>Equipment and goods funding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AU" sz="2200" b="1" dirty="0" smtClean="0">
                <a:solidFill>
                  <a:schemeClr val="bg2"/>
                </a:solidFill>
              </a:rPr>
              <a:t>Improving access to breaks</a:t>
            </a:r>
            <a:r>
              <a:rPr lang="en-AU" sz="2200" b="1" dirty="0"/>
              <a:t>	</a:t>
            </a:r>
            <a:endParaRPr lang="en-AU" sz="2200" b="1" dirty="0" smtClean="0"/>
          </a:p>
          <a:p>
            <a:pPr marL="342900" lvl="1" indent="-342900">
              <a:buFont typeface="Wingdings" pitchFamily="2" charset="2"/>
              <a:buChar char="§"/>
            </a:pPr>
            <a:r>
              <a:rPr lang="en-AU" sz="2600" b="1" dirty="0" smtClean="0"/>
              <a:t>Characteristics of carers supported in the Breaks sites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AU" sz="2200" b="1" dirty="0" smtClean="0">
                <a:solidFill>
                  <a:schemeClr val="bg2"/>
                </a:solidFill>
              </a:rPr>
              <a:t>69% women, 31% men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AU" sz="2200" b="1" dirty="0" smtClean="0">
                <a:solidFill>
                  <a:schemeClr val="bg2"/>
                </a:solidFill>
              </a:rPr>
              <a:t>68% of working age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AU" sz="2200" b="1" dirty="0" smtClean="0">
                <a:solidFill>
                  <a:schemeClr val="bg2"/>
                </a:solidFill>
              </a:rPr>
              <a:t>74% caring 50+ hours pw   54% caring for 5 years or more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AU" sz="2200" b="1" dirty="0" smtClean="0">
                <a:solidFill>
                  <a:schemeClr val="bg2"/>
                </a:solidFill>
              </a:rPr>
              <a:t>46% caring for a spouse/partner   25% caring for a parent</a:t>
            </a:r>
            <a:r>
              <a:rPr lang="en-AU" sz="2000" b="1" dirty="0" smtClean="0">
                <a:solidFill>
                  <a:schemeClr val="bg2"/>
                </a:solidFill>
              </a:rPr>
              <a:t> </a:t>
            </a:r>
          </a:p>
          <a:p>
            <a:pPr marL="742950" lvl="2" indent="-342900">
              <a:buFont typeface="Wingdings" pitchFamily="2" charset="2"/>
              <a:buChar char="Ø"/>
            </a:pPr>
            <a:endParaRPr lang="en-AU" sz="2000" dirty="0">
              <a:solidFill>
                <a:srgbClr val="A5002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5" name="Picture 12" descr="012172_CIRCLE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9516" y="6309320"/>
            <a:ext cx="884484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7380312" y="48568"/>
          <a:ext cx="1584176" cy="428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99" r:id="rId4" imgW="4161905" imgH="1123810" progId="">
                  <p:embed/>
                </p:oleObj>
              </mc:Choice>
              <mc:Fallback>
                <p:oleObj r:id="rId4" imgW="4161905" imgH="112381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312" y="48568"/>
                        <a:ext cx="1584176" cy="4286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43608" y="6309320"/>
            <a:ext cx="7007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Source: Demonstrator Sites – survey of carers, University of Leeds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568952" cy="648072"/>
          </a:xfrm>
          <a:solidFill>
            <a:schemeClr val="bg1"/>
          </a:solidFill>
          <a:ln>
            <a:solidFill>
              <a:srgbClr val="A50021"/>
            </a:solidFill>
          </a:ln>
        </p:spPr>
        <p:txBody>
          <a:bodyPr>
            <a:noAutofit/>
          </a:bodyPr>
          <a:lstStyle/>
          <a:p>
            <a:pPr algn="l"/>
            <a:r>
              <a:rPr lang="en-AU" sz="3000" b="1" dirty="0" smtClean="0"/>
              <a:t>Innovation/Experience in Health Checks Sites</a:t>
            </a:r>
            <a:endParaRPr lang="en-AU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824536"/>
          </a:xfrm>
          <a:solidFill>
            <a:schemeClr val="bg1"/>
          </a:solidFill>
          <a:ln>
            <a:solidFill>
              <a:srgbClr val="A50021"/>
            </a:solidFill>
          </a:ln>
        </p:spPr>
        <p:txBody>
          <a:bodyPr>
            <a:normAutofit fontScale="85000" lnSpcReduction="20000"/>
          </a:bodyPr>
          <a:lstStyle/>
          <a:p>
            <a:pPr marL="342900" lvl="1" indent="-342900">
              <a:buFont typeface="Wingdings" pitchFamily="2" charset="2"/>
              <a:buChar char="§"/>
            </a:pPr>
            <a:r>
              <a:rPr lang="en-AU" b="1" dirty="0" smtClean="0"/>
              <a:t>Key features of provision in Health Checks sites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AU" b="1" dirty="0" smtClean="0">
                <a:solidFill>
                  <a:schemeClr val="bg2"/>
                </a:solidFill>
              </a:rPr>
              <a:t>Physical health examination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AU" b="1" dirty="0" smtClean="0">
                <a:solidFill>
                  <a:schemeClr val="bg2"/>
                </a:solidFill>
              </a:rPr>
              <a:t>Well-being check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AU" b="1" dirty="0" smtClean="0">
                <a:solidFill>
                  <a:schemeClr val="bg2"/>
                </a:solidFill>
              </a:rPr>
              <a:t>Improving access to health checks services</a:t>
            </a:r>
            <a:endParaRPr lang="en-AU" dirty="0" smtClean="0">
              <a:solidFill>
                <a:schemeClr val="bg2"/>
              </a:solidFill>
            </a:endParaRPr>
          </a:p>
          <a:p>
            <a:pPr marL="342900" lvl="1" indent="-342900">
              <a:buFont typeface="Wingdings" pitchFamily="2" charset="2"/>
              <a:buChar char="§"/>
            </a:pPr>
            <a:r>
              <a:rPr lang="en-AU" b="1" dirty="0" smtClean="0"/>
              <a:t>Characteristics of carers supported by Health Checks sites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AU" b="1" dirty="0" smtClean="0">
                <a:solidFill>
                  <a:schemeClr val="bg2"/>
                </a:solidFill>
              </a:rPr>
              <a:t>72% women, 28% men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AU" b="1" dirty="0" smtClean="0">
                <a:solidFill>
                  <a:schemeClr val="bg2"/>
                </a:solidFill>
              </a:rPr>
              <a:t>19% BME carers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AU" b="1" dirty="0" smtClean="0">
                <a:solidFill>
                  <a:schemeClr val="bg2"/>
                </a:solidFill>
              </a:rPr>
              <a:t>75% caring for 50+ hours per week, 60% caring for 5+ years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AU" b="1" dirty="0" smtClean="0">
                <a:solidFill>
                  <a:schemeClr val="bg2"/>
                </a:solidFill>
              </a:rPr>
              <a:t>51% caring for a spouse / partner, 20% caring for a parent</a:t>
            </a:r>
          </a:p>
          <a:p>
            <a:pPr marL="342900" lvl="1" indent="-342900">
              <a:buFont typeface="Wingdings" pitchFamily="2" charset="2"/>
              <a:buChar char="§"/>
            </a:pPr>
            <a:r>
              <a:rPr lang="en-AU" b="1" dirty="0" smtClean="0"/>
              <a:t>New delivery arrangements and features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AU" b="1" dirty="0" smtClean="0">
                <a:solidFill>
                  <a:schemeClr val="bg2"/>
                </a:solidFill>
              </a:rPr>
              <a:t>Checks to assess well-being 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AU" b="1" dirty="0" smtClean="0">
                <a:solidFill>
                  <a:schemeClr val="bg2"/>
                </a:solidFill>
              </a:rPr>
              <a:t>Checks offered in carers’ own homes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AU" b="1" dirty="0" smtClean="0">
                <a:solidFill>
                  <a:schemeClr val="bg2"/>
                </a:solidFill>
              </a:rPr>
              <a:t>Checks delivered by non-clinical staff in some sites</a:t>
            </a:r>
            <a:endParaRPr lang="en-AU" dirty="0">
              <a:solidFill>
                <a:schemeClr val="bg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5" name="Picture 12" descr="012172_CIRCLE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6299948"/>
            <a:ext cx="899592" cy="558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7380312" y="48568"/>
          <a:ext cx="1584176" cy="428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3" r:id="rId4" imgW="4161905" imgH="1123810" progId="">
                  <p:embed/>
                </p:oleObj>
              </mc:Choice>
              <mc:Fallback>
                <p:oleObj r:id="rId4" imgW="4161905" imgH="112381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312" y="48568"/>
                        <a:ext cx="1584176" cy="4286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71600" y="6309320"/>
            <a:ext cx="7007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Source: Demonstrator Sites – survey of carers, University of Leeds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352928" cy="648072"/>
          </a:xfrm>
          <a:solidFill>
            <a:schemeClr val="bg1"/>
          </a:solidFill>
          <a:ln>
            <a:solidFill>
              <a:srgbClr val="A50021"/>
            </a:solidFill>
          </a:ln>
        </p:spPr>
        <p:txBody>
          <a:bodyPr>
            <a:noAutofit/>
          </a:bodyPr>
          <a:lstStyle/>
          <a:p>
            <a:pPr algn="l"/>
            <a:r>
              <a:rPr lang="en-AU" sz="3000" b="1" dirty="0" smtClean="0"/>
              <a:t>Innovation/Experience in NHS Support Sites</a:t>
            </a:r>
            <a:endParaRPr lang="en-AU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824536"/>
          </a:xfrm>
          <a:solidFill>
            <a:schemeClr val="bg1"/>
          </a:solidFill>
          <a:ln>
            <a:solidFill>
              <a:srgbClr val="A50021"/>
            </a:solidFill>
          </a:ln>
        </p:spPr>
        <p:txBody>
          <a:bodyPr>
            <a:normAutofit fontScale="55000" lnSpcReduction="20000"/>
          </a:bodyPr>
          <a:lstStyle/>
          <a:p>
            <a:pPr marL="342900" lvl="1" indent="-342900">
              <a:buFont typeface="Wingdings" pitchFamily="2" charset="2"/>
              <a:buChar char="§"/>
            </a:pPr>
            <a:endParaRPr lang="en-AU" sz="1300" b="1" dirty="0" smtClean="0"/>
          </a:p>
          <a:p>
            <a:pPr marL="342900" lvl="1" indent="-342900">
              <a:buFont typeface="Wingdings" pitchFamily="2" charset="2"/>
              <a:buChar char="§"/>
            </a:pPr>
            <a:r>
              <a:rPr lang="en-AU" sz="3800" b="1" dirty="0" smtClean="0"/>
              <a:t>Key innovations in NHS Support sites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AU" sz="3600" b="1" dirty="0" smtClean="0">
                <a:solidFill>
                  <a:schemeClr val="bg2"/>
                </a:solidFill>
              </a:rPr>
              <a:t>Hospital-based carer support - important for ‘new’ carers, those ‘in crisis’; improves recognition of carers as expert partners</a:t>
            </a:r>
            <a:endParaRPr lang="en-AU" sz="3600" dirty="0" smtClean="0">
              <a:solidFill>
                <a:schemeClr val="bg2"/>
              </a:solidFill>
            </a:endParaRPr>
          </a:p>
          <a:p>
            <a:pPr marL="742950" lvl="2" indent="-342900">
              <a:buFont typeface="Wingdings" pitchFamily="2" charset="2"/>
              <a:buChar char="Ø"/>
            </a:pPr>
            <a:r>
              <a:rPr lang="en-AU" sz="3600" b="1" dirty="0" smtClean="0">
                <a:solidFill>
                  <a:schemeClr val="bg2"/>
                </a:solidFill>
              </a:rPr>
              <a:t>Providing benefits advice through an income maximisation officer based in hospitals assisted many carers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AU" sz="3600" b="1" dirty="0" smtClean="0">
                <a:solidFill>
                  <a:schemeClr val="bg2"/>
                </a:solidFill>
              </a:rPr>
              <a:t>Offering befriending, peer support , carers’ cafés popular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AU" sz="3600" b="1" dirty="0" smtClean="0">
                <a:solidFill>
                  <a:schemeClr val="bg2"/>
                </a:solidFill>
              </a:rPr>
              <a:t>Carers’ champions and other carer support staff worked directly with carers in GP practices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AU" sz="3600" b="1" dirty="0" smtClean="0">
                <a:solidFill>
                  <a:schemeClr val="bg2"/>
                </a:solidFill>
              </a:rPr>
              <a:t>Simple measures taken to encourage GPs to identify / refer carers</a:t>
            </a:r>
          </a:p>
          <a:p>
            <a:pPr marL="342900" lvl="1" indent="-342900">
              <a:buFont typeface="Wingdings" pitchFamily="2" charset="2"/>
              <a:buChar char="§"/>
            </a:pPr>
            <a:r>
              <a:rPr lang="en-AU" sz="3800" b="1" dirty="0" smtClean="0"/>
              <a:t>Characteristics of carers supported in the NHS Support sites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AU" sz="3600" b="1" dirty="0" smtClean="0">
                <a:solidFill>
                  <a:schemeClr val="bg2"/>
                </a:solidFill>
              </a:rPr>
              <a:t>69% women, 31% men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AU" sz="3600" b="1" dirty="0" smtClean="0">
                <a:solidFill>
                  <a:schemeClr val="bg2"/>
                </a:solidFill>
              </a:rPr>
              <a:t>66% of working age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AU" sz="3600" b="1" dirty="0" smtClean="0">
                <a:solidFill>
                  <a:schemeClr val="bg2"/>
                </a:solidFill>
              </a:rPr>
              <a:t>59% caring 50+ hours pw, 45% caring for 5 years or more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AU" sz="3600" b="1" dirty="0" smtClean="0">
                <a:solidFill>
                  <a:schemeClr val="bg2"/>
                </a:solidFill>
              </a:rPr>
              <a:t>46% caring for a spouse / partner, 27% caring for a parent</a:t>
            </a:r>
            <a:endParaRPr lang="en-AU" sz="3600" dirty="0">
              <a:solidFill>
                <a:schemeClr val="bg2"/>
              </a:solidFill>
            </a:endParaRPr>
          </a:p>
        </p:txBody>
      </p:sp>
      <p:pic>
        <p:nvPicPr>
          <p:cNvPr id="5" name="Picture 12" descr="012172_CIRCLE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6299948"/>
            <a:ext cx="899592" cy="558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7380312" y="48568"/>
          <a:ext cx="1584176" cy="428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7" r:id="rId4" imgW="4161905" imgH="1123810" progId="">
                  <p:embed/>
                </p:oleObj>
              </mc:Choice>
              <mc:Fallback>
                <p:oleObj r:id="rId4" imgW="4161905" imgH="112381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312" y="48568"/>
                        <a:ext cx="1584176" cy="4286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15616" y="6309320"/>
            <a:ext cx="7007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Source: Demonstrator Sites – survey of carers, University of Leeds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55576"/>
          </a:xfrm>
        </p:spPr>
        <p:txBody>
          <a:bodyPr/>
          <a:lstStyle/>
          <a:p>
            <a:r>
              <a:rPr lang="en-GB" sz="3000" b="1" dirty="0" smtClean="0"/>
              <a:t>Demonstrator Sites: impact  on carers</a:t>
            </a:r>
            <a:endParaRPr lang="en-GB" sz="30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9551" y="1628800"/>
          <a:ext cx="8352928" cy="4248473"/>
        </p:xfrm>
        <a:graphic>
          <a:graphicData uri="http://schemas.openxmlformats.org/drawingml/2006/table">
            <a:tbl>
              <a:tblPr/>
              <a:tblGrid>
                <a:gridCol w="4657196"/>
                <a:gridCol w="1847866"/>
                <a:gridCol w="1847866"/>
              </a:tblGrid>
              <a:tr h="121384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b="0" i="1" dirty="0">
                          <a:latin typeface="Arial"/>
                          <a:ea typeface="Calibri"/>
                        </a:rPr>
                        <a:t>Carers reporting improvements after participation in:</a:t>
                      </a:r>
                      <a:endParaRPr lang="en-GB" sz="2400" b="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>
                          <a:latin typeface="Arial"/>
                          <a:ea typeface="Calibri"/>
                        </a:rPr>
                        <a:t>Carers’ Breaks</a:t>
                      </a:r>
                      <a:endParaRPr lang="en-GB" sz="24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>
                          <a:latin typeface="Arial"/>
                          <a:ea typeface="Calibri"/>
                        </a:rPr>
                        <a:t>Health Checks</a:t>
                      </a:r>
                      <a:endParaRPr lang="en-GB" sz="24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606925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2000" b="1" dirty="0">
                          <a:latin typeface="Arial"/>
                          <a:ea typeface="Calibri"/>
                        </a:rPr>
                        <a:t>The way I look after my health</a:t>
                      </a:r>
                      <a:endParaRPr lang="en-GB" sz="20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Calibri"/>
                        </a:rPr>
                        <a:t>39</a:t>
                      </a:r>
                      <a:endParaRPr lang="en-GB" sz="2000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Calibri"/>
                        </a:rPr>
                        <a:t>28</a:t>
                      </a:r>
                      <a:endParaRPr lang="en-GB" sz="2000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925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2000" b="1" dirty="0">
                          <a:latin typeface="Arial"/>
                          <a:ea typeface="Calibri"/>
                        </a:rPr>
                        <a:t>The way I deal with stress</a:t>
                      </a:r>
                      <a:endParaRPr lang="en-GB" sz="20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Arial"/>
                          <a:ea typeface="Calibri"/>
                        </a:rPr>
                        <a:t>42</a:t>
                      </a:r>
                      <a:endParaRPr lang="en-GB" sz="20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Calibri"/>
                        </a:rPr>
                        <a:t>17</a:t>
                      </a:r>
                      <a:endParaRPr lang="en-GB" sz="2000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925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2000" b="1">
                          <a:latin typeface="Arial"/>
                          <a:ea typeface="Calibri"/>
                        </a:rPr>
                        <a:t>My ability to cope</a:t>
                      </a:r>
                      <a:endParaRPr lang="en-GB" sz="2000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Calibri"/>
                        </a:rPr>
                        <a:t>48</a:t>
                      </a:r>
                      <a:endParaRPr lang="en-GB" sz="2000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Arial"/>
                          <a:ea typeface="Calibri"/>
                        </a:rPr>
                        <a:t>21</a:t>
                      </a:r>
                      <a:endParaRPr lang="en-GB" sz="20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925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2000" b="1">
                          <a:latin typeface="Arial"/>
                          <a:ea typeface="Calibri"/>
                        </a:rPr>
                        <a:t>Taking regular exercise</a:t>
                      </a:r>
                      <a:endParaRPr lang="en-GB" sz="2000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Calibri"/>
                        </a:rPr>
                        <a:t>38</a:t>
                      </a:r>
                      <a:endParaRPr lang="en-GB" sz="2000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Arial"/>
                          <a:ea typeface="Calibri"/>
                        </a:rPr>
                        <a:t>23</a:t>
                      </a:r>
                      <a:endParaRPr lang="en-GB" sz="20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925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2000" b="1" dirty="0">
                          <a:latin typeface="Arial"/>
                          <a:ea typeface="Calibri"/>
                        </a:rPr>
                        <a:t>My diet</a:t>
                      </a:r>
                      <a:endParaRPr lang="en-GB" sz="20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Arial"/>
                          <a:ea typeface="Calibri"/>
                        </a:rPr>
                        <a:t>21</a:t>
                      </a:r>
                      <a:endParaRPr lang="en-GB" sz="2000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Arial"/>
                          <a:ea typeface="Calibri"/>
                        </a:rPr>
                        <a:t>19</a:t>
                      </a:r>
                      <a:endParaRPr lang="en-GB" sz="20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1560" y="6093296"/>
            <a:ext cx="7007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Source: Demonstrator Sites – survey of carers, University of Leeds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57200"/>
            <a:ext cx="8568952" cy="667544"/>
          </a:xfrm>
        </p:spPr>
        <p:txBody>
          <a:bodyPr/>
          <a:lstStyle/>
          <a:p>
            <a:r>
              <a:rPr lang="en-GB" sz="3000" b="1" dirty="0" smtClean="0"/>
              <a:t>Vision for Adult Social Care in England: 2010 </a:t>
            </a:r>
            <a:endParaRPr lang="en-GB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/>
          <a:lstStyle/>
          <a:p>
            <a:r>
              <a:rPr lang="en-GB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Prevention: </a:t>
            </a:r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empowered people/strong communities maintain independence. Where needed, the state supports communities and helps people to retain and regain independence. </a:t>
            </a:r>
          </a:p>
          <a:p>
            <a:r>
              <a:rPr lang="en-GB" sz="2000" b="1" dirty="0" smtClean="0"/>
              <a:t>Personalisation:</a:t>
            </a:r>
            <a:r>
              <a:rPr lang="en-GB" sz="2000" dirty="0" smtClean="0"/>
              <a:t> individuals control their care. Personal budgets (preferably DPs) for all eligible; universal access to information. </a:t>
            </a:r>
          </a:p>
          <a:p>
            <a:r>
              <a:rPr lang="en-GB" sz="2000" b="1" dirty="0" smtClean="0"/>
              <a:t>Partnership:</a:t>
            </a:r>
            <a:r>
              <a:rPr lang="en-GB" sz="2000" dirty="0" smtClean="0"/>
              <a:t> individuals, communities, voluntary &amp; private sectors, NHS &amp; councils, incl. wider support services, such as housing. </a:t>
            </a:r>
          </a:p>
          <a:p>
            <a:r>
              <a:rPr lang="en-GB" sz="2000" b="1" dirty="0" smtClean="0"/>
              <a:t>Plurality:</a:t>
            </a:r>
            <a:r>
              <a:rPr lang="en-GB" sz="2000" dirty="0" smtClean="0"/>
              <a:t> the variety of people’s needs is matched by diverse service provision, with broad market of high quality providers. </a:t>
            </a:r>
          </a:p>
          <a:p>
            <a:r>
              <a:rPr lang="en-GB" sz="2000" b="1" dirty="0" smtClean="0"/>
              <a:t>Protection:</a:t>
            </a:r>
            <a:r>
              <a:rPr lang="en-GB" sz="2000" dirty="0" smtClean="0"/>
              <a:t> sensible safeguards against abuse / neglect. Risk no longer an excuse to limit people’s freedom. </a:t>
            </a:r>
          </a:p>
          <a:p>
            <a:r>
              <a:rPr lang="en-GB" sz="2000" b="1" dirty="0" smtClean="0"/>
              <a:t>Productivity:</a:t>
            </a:r>
            <a:r>
              <a:rPr lang="en-GB" sz="2000" dirty="0" smtClean="0"/>
              <a:t> more local accountability will drive improvements and innovation to deliver higher productivity and high quality services. </a:t>
            </a:r>
          </a:p>
          <a:p>
            <a:r>
              <a:rPr lang="en-GB" sz="2000" b="1" dirty="0" smtClean="0"/>
              <a:t>People:</a:t>
            </a:r>
            <a:r>
              <a:rPr lang="en-GB" sz="2000" dirty="0" smtClean="0"/>
              <a:t> workforce provides care/support with skill, compassion &amp; imagination. Whole workforce (care workers, nurses, OTs, </a:t>
            </a:r>
            <a:r>
              <a:rPr lang="en-GB" sz="2000" dirty="0" err="1" smtClean="0"/>
              <a:t>physios</a:t>
            </a:r>
            <a:r>
              <a:rPr lang="en-GB" sz="2000" dirty="0" smtClean="0"/>
              <a:t> &amp;  SWs,  with carers &amp; service users  leads the changes needed.</a:t>
            </a:r>
          </a:p>
          <a:p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3744416" cy="5194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04664"/>
            <a:ext cx="3774641" cy="520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9512" y="5805264"/>
            <a:ext cx="9104739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b="1" dirty="0" smtClean="0"/>
              <a:t>Thanks to research colleagues who contributed to these reports: Dr Lisa Buckner, </a:t>
            </a:r>
          </a:p>
          <a:p>
            <a:r>
              <a:rPr lang="en-GB" sz="1700" b="1" dirty="0" smtClean="0"/>
              <a:t>Dr </a:t>
            </a:r>
            <a:r>
              <a:rPr lang="en-GB" sz="1700" b="1" dirty="0" err="1" smtClean="0"/>
              <a:t>Chrissy</a:t>
            </a:r>
            <a:r>
              <a:rPr lang="en-GB" sz="1700" b="1" dirty="0" smtClean="0"/>
              <a:t> </a:t>
            </a:r>
            <a:r>
              <a:rPr lang="en-GB" sz="1700" b="1" dirty="0" err="1" smtClean="0"/>
              <a:t>Buse</a:t>
            </a:r>
            <a:r>
              <a:rPr lang="en-GB" sz="1700" b="1" dirty="0" smtClean="0"/>
              <a:t>, Dr Gary Fry, </a:t>
            </a:r>
            <a:r>
              <a:rPr lang="en-GB" sz="1700" b="1" dirty="0" err="1" smtClean="0"/>
              <a:t>Viktoria</a:t>
            </a:r>
            <a:r>
              <a:rPr lang="en-GB" sz="1700" b="1" dirty="0" smtClean="0"/>
              <a:t> </a:t>
            </a:r>
            <a:r>
              <a:rPr lang="en-GB" sz="1700" b="1" dirty="0" err="1" smtClean="0"/>
              <a:t>Joynes</a:t>
            </a:r>
            <a:r>
              <a:rPr lang="en-GB" sz="1700" b="1" dirty="0" smtClean="0"/>
              <a:t>, Ben Singleton, Dr Andrea </a:t>
            </a:r>
            <a:r>
              <a:rPr lang="en-GB" sz="1700" b="1" dirty="0" err="1" smtClean="0"/>
              <a:t>Wigfield</a:t>
            </a:r>
            <a:r>
              <a:rPr lang="en-GB" dirty="0" smtClean="0"/>
              <a:t>  </a:t>
            </a:r>
          </a:p>
          <a:p>
            <a:r>
              <a:rPr lang="en-GB" sz="16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Download at: http://www.sociology.leeds.ac.uk/circle/circle-projects/completed-projects/</a:t>
            </a:r>
            <a:endParaRPr lang="en-GB" sz="1600" b="1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720080"/>
          </a:xfrm>
          <a:solidFill>
            <a:schemeClr val="bg1"/>
          </a:solidFill>
        </p:spPr>
        <p:txBody>
          <a:bodyPr>
            <a:noAutofit/>
          </a:bodyPr>
          <a:lstStyle/>
          <a:p>
            <a:pPr eaLnBrk="1" hangingPunct="1"/>
            <a:r>
              <a:rPr lang="en-GB" sz="2000" b="1" dirty="0" smtClean="0"/>
              <a:t>For further information,</a:t>
            </a:r>
            <a:br>
              <a:rPr lang="en-GB" sz="2000" b="1" dirty="0" smtClean="0"/>
            </a:br>
            <a:r>
              <a:rPr lang="en-GB" sz="2000" b="1" dirty="0" smtClean="0"/>
              <a:t>please contact CIRCLE or visit the CIRCLE website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1556793"/>
            <a:ext cx="8208912" cy="4536503"/>
          </a:xfrm>
          <a:solidFill>
            <a:schemeClr val="bg1"/>
          </a:solidFill>
          <a:ln w="12700">
            <a:solidFill>
              <a:srgbClr val="A50021"/>
            </a:solidFill>
          </a:ln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3000" b="1" dirty="0" smtClean="0">
              <a:solidFill>
                <a:srgbClr val="A50021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3000" b="1" dirty="0" smtClean="0">
                <a:solidFill>
                  <a:srgbClr val="CC3300"/>
                </a:solidFill>
              </a:rPr>
              <a:t>CIRCLE</a:t>
            </a:r>
            <a:r>
              <a:rPr lang="en-GB" sz="3000" b="1" dirty="0" smtClean="0">
                <a:solidFill>
                  <a:srgbClr val="A50021"/>
                </a:solidFill>
              </a:rPr>
              <a:t>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400" b="1" dirty="0" smtClean="0">
                <a:solidFill>
                  <a:srgbClr val="CC3300"/>
                </a:solidFill>
              </a:rPr>
              <a:t>Centre for International Research on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400" b="1" dirty="0" smtClean="0">
                <a:solidFill>
                  <a:srgbClr val="CC3300"/>
                </a:solidFill>
              </a:rPr>
              <a:t>Care, Labour and Equalities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400" b="1" i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000" b="1" i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400" b="1" dirty="0" smtClean="0"/>
              <a:t>Professor Sue Yeandle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400" b="1" dirty="0" smtClean="0"/>
              <a:t>Director, CIRCLE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1200" i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800" b="1" dirty="0" smtClean="0"/>
              <a:t>Address: CIRCLE, School of Sociology and Social Policy,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800" b="1" dirty="0" smtClean="0"/>
              <a:t>University of Leeds, LEEDS, LS2 9JT, UK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5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www.leeds.ac.uk/sociology/research/circle</a:t>
            </a:r>
            <a:endParaRPr lang="en-GB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500" b="1" dirty="0" smtClean="0">
              <a:solidFill>
                <a:srgbClr val="4D037B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400" b="1" dirty="0" smtClean="0">
              <a:solidFill>
                <a:srgbClr val="4D037B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800" b="1" dirty="0" smtClean="0"/>
              <a:t>Tel +44 (0)113 3434442 / +44 (0)113 343 5003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4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800" b="1" dirty="0" smtClean="0"/>
              <a:t>Email </a:t>
            </a:r>
            <a:r>
              <a:rPr lang="en-GB" sz="1800" b="1" dirty="0" smtClean="0">
                <a:hlinkClick r:id="rId4"/>
              </a:rPr>
              <a:t>s.m.yeandle@leeds.ac.uk</a:t>
            </a:r>
            <a:r>
              <a:rPr lang="en-GB" sz="1600" b="1" dirty="0" smtClean="0"/>
              <a:t>  or  </a:t>
            </a:r>
            <a:r>
              <a:rPr lang="en-GB" sz="1600" b="1" dirty="0" smtClean="0">
                <a:hlinkClick r:id="rId5"/>
              </a:rPr>
              <a:t>CIRCLEadmin@leeds.ac.uk</a:t>
            </a:r>
            <a:endParaRPr lang="en-GB" sz="16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1600" b="1" dirty="0" smtClean="0"/>
          </a:p>
        </p:txBody>
      </p:sp>
      <p:pic>
        <p:nvPicPr>
          <p:cNvPr id="3077" name="Picture 4" descr="012172_CIRCLE Logo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8206072" y="6237312"/>
            <a:ext cx="937928" cy="620688"/>
          </a:xfrm>
          <a:noFill/>
        </p:spPr>
      </p:pic>
      <p:graphicFrame>
        <p:nvGraphicFramePr>
          <p:cNvPr id="3074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7380312" y="48511"/>
          <a:ext cx="1584176" cy="428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5" r:id="rId7" imgW="4161905" imgH="1123810" progId="">
                  <p:embed/>
                </p:oleObj>
              </mc:Choice>
              <mc:Fallback>
                <p:oleObj r:id="rId7" imgW="4161905" imgH="112381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312" y="48511"/>
                        <a:ext cx="1584176" cy="4281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 b="1" dirty="0" smtClean="0"/>
              <a:t>Background to support for caregivers in the 2000s, England</a:t>
            </a:r>
            <a:endParaRPr lang="en-GB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76872"/>
            <a:ext cx="8496944" cy="4104456"/>
          </a:xfrm>
        </p:spPr>
        <p:txBody>
          <a:bodyPr/>
          <a:lstStyle/>
          <a:p>
            <a:r>
              <a:rPr lang="en-GB" sz="2400" dirty="0" smtClean="0"/>
              <a:t>Well-established carers’ ‘lobby’ pressing for policy change</a:t>
            </a:r>
          </a:p>
          <a:p>
            <a:r>
              <a:rPr lang="en-GB" sz="2400" dirty="0" smtClean="0"/>
              <a:t>Modest financial support / recognition already in place</a:t>
            </a:r>
          </a:p>
          <a:p>
            <a:r>
              <a:rPr lang="en-GB" sz="2400" dirty="0" smtClean="0"/>
              <a:t>Explicit legislation on carers passed 1995, 2000, 2004</a:t>
            </a:r>
          </a:p>
          <a:p>
            <a:r>
              <a:rPr lang="en-GB" sz="2400" dirty="0" smtClean="0"/>
              <a:t>Carers included in work/family policy &amp; legislation in 2000s  </a:t>
            </a:r>
          </a:p>
          <a:p>
            <a:r>
              <a:rPr lang="en-GB" sz="2400" dirty="0" smtClean="0"/>
              <a:t>National Carers Strategies (NCS) in 1999, </a:t>
            </a:r>
            <a:r>
              <a:rPr lang="en-GB" sz="2400" b="1" dirty="0" smtClean="0">
                <a:solidFill>
                  <a:schemeClr val="bg2"/>
                </a:solidFill>
              </a:rPr>
              <a:t>2008</a:t>
            </a:r>
            <a:r>
              <a:rPr lang="en-GB" sz="2400" dirty="0" smtClean="0"/>
              <a:t> and 2010</a:t>
            </a:r>
          </a:p>
          <a:p>
            <a:pPr lvl="1"/>
            <a:r>
              <a:rPr lang="en-GB" sz="2000" b="1" dirty="0" smtClean="0">
                <a:solidFill>
                  <a:schemeClr val="bg2"/>
                </a:solidFill>
              </a:rPr>
              <a:t>Caring with Confidence programme</a:t>
            </a:r>
          </a:p>
          <a:p>
            <a:pPr lvl="1"/>
            <a:r>
              <a:rPr lang="en-GB" sz="2000" b="1" dirty="0" smtClean="0">
                <a:solidFill>
                  <a:schemeClr val="bg2"/>
                </a:solidFill>
              </a:rPr>
              <a:t>NCS Demonstrator Sites programme</a:t>
            </a:r>
          </a:p>
          <a:p>
            <a:r>
              <a:rPr lang="en-GB" sz="2400" dirty="0" smtClean="0"/>
              <a:t> Central ‘carers’ grant’ paid to local authorities from 2000s</a:t>
            </a:r>
          </a:p>
          <a:p>
            <a:r>
              <a:rPr lang="en-GB" sz="2400" dirty="0" smtClean="0"/>
              <a:t>Network of local carers’ centres/support groups in place</a:t>
            </a:r>
          </a:p>
          <a:p>
            <a:pPr>
              <a:buNone/>
            </a:pPr>
            <a:endParaRPr lang="en-GB" sz="2400" dirty="0" smtClean="0"/>
          </a:p>
          <a:p>
            <a:endParaRPr lang="en-GB" sz="2400" dirty="0" smtClean="0"/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99592"/>
          </a:xfrm>
        </p:spPr>
        <p:txBody>
          <a:bodyPr/>
          <a:lstStyle/>
          <a:p>
            <a:r>
              <a:rPr lang="en-GB" sz="3000" b="1" dirty="0" smtClean="0"/>
              <a:t>Policy trends in the care of older people in England</a:t>
            </a:r>
            <a:endParaRPr lang="en-GB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4896544"/>
          </a:xfrm>
        </p:spPr>
        <p:txBody>
          <a:bodyPr/>
          <a:lstStyle/>
          <a:p>
            <a:r>
              <a:rPr lang="en-GB" sz="2400" dirty="0" smtClean="0"/>
              <a:t>Rising numbers of older and very aged people</a:t>
            </a:r>
          </a:p>
          <a:p>
            <a:r>
              <a:rPr lang="en-GB" sz="2400" dirty="0" smtClean="0"/>
              <a:t>Focus on ageing at home, heavy reliance on carers</a:t>
            </a:r>
          </a:p>
          <a:p>
            <a:r>
              <a:rPr lang="en-GB" sz="2400" dirty="0" smtClean="0"/>
              <a:t>Policies to reduce use of residential/hospital-based care</a:t>
            </a:r>
          </a:p>
          <a:p>
            <a:r>
              <a:rPr lang="en-GB" sz="2400" dirty="0" smtClean="0"/>
              <a:t>Intensification / rationing of home care packages</a:t>
            </a:r>
          </a:p>
          <a:p>
            <a:r>
              <a:rPr lang="en-GB" sz="2400" dirty="0" smtClean="0"/>
              <a:t>Mixed economy of care - growing privatisation of both home and residential care services</a:t>
            </a:r>
          </a:p>
          <a:p>
            <a:r>
              <a:rPr lang="en-GB" sz="2400" dirty="0" smtClean="0"/>
              <a:t>Policy focus on: ageing and health, independent living, dignity and choice, housing and neighbourhood support; dementia care; voice/empowerment; age equality; end-of-life care; personalisation; </a:t>
            </a:r>
            <a:r>
              <a:rPr lang="en-GB" sz="2400" dirty="0" smtClean="0">
                <a:solidFill>
                  <a:schemeClr val="bg2"/>
                </a:solidFill>
              </a:rPr>
              <a:t>personal budgets for all 2013</a:t>
            </a:r>
          </a:p>
          <a:p>
            <a:pPr lvl="1"/>
            <a:r>
              <a:rPr lang="en-GB" sz="1600" dirty="0" smtClean="0"/>
              <a:t>Opportunity Age (2005); Putting People First (2007); Independent Living Strategy (2008); Living Well with Dementia (2009) Achieving Age Equality (2009)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57200"/>
            <a:ext cx="8640960" cy="1099592"/>
          </a:xfrm>
        </p:spPr>
        <p:txBody>
          <a:bodyPr/>
          <a:lstStyle/>
          <a:p>
            <a:r>
              <a:rPr lang="en-GB" sz="3000" b="1" dirty="0" smtClean="0"/>
              <a:t>Caring with Confidence: a training programme for carers, 2008-10</a:t>
            </a:r>
            <a:endParaRPr lang="en-GB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5112568"/>
          </a:xfrm>
        </p:spPr>
        <p:txBody>
          <a:bodyPr/>
          <a:lstStyle/>
          <a:p>
            <a:r>
              <a:rPr lang="en-GB" sz="2400" dirty="0" smtClean="0"/>
              <a:t>F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unding: DH budget of £15.2m (over 3 yrs) 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Provided training to 11,558 carers</a:t>
            </a:r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Purpose: to give carers more choice / control over their: </a:t>
            </a:r>
          </a:p>
          <a:p>
            <a:pPr lvl="1"/>
            <a:r>
              <a:rPr lang="en-GB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Health; social care support; ability to manage work /activities </a:t>
            </a:r>
            <a:endParaRPr lang="en-GB" b="1" dirty="0" smtClean="0">
              <a:ea typeface="+mn-ea"/>
            </a:endParaRPr>
          </a:p>
          <a:p>
            <a:r>
              <a:rPr lang="en-GB" sz="2400" dirty="0" smtClean="0">
                <a:solidFill>
                  <a:schemeClr val="tx1"/>
                </a:solidFill>
                <a:latin typeface="+mn-lt"/>
                <a:cs typeface="+mn-cs"/>
              </a:rPr>
              <a:t>Expected benefits: 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improved health and well-being; greater independence; more time outside caring; i</a:t>
            </a:r>
            <a:r>
              <a:rPr lang="en-GB" sz="2000" dirty="0" smtClean="0">
                <a:ea typeface="+mn-ea"/>
              </a:rPr>
              <a:t>ndirect benefits to those cared for </a:t>
            </a:r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</a:p>
          <a:p>
            <a:r>
              <a:rPr lang="en-GB" sz="2400" dirty="0" smtClean="0"/>
              <a:t>Design and delivery: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Managed by a national team &amp; consortium incl. carers’ organisations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Centralised design, quality assurance and commissioning</a:t>
            </a:r>
          </a:p>
          <a:p>
            <a:pPr lvl="1"/>
            <a:r>
              <a:rPr lang="en-GB" sz="2000" dirty="0" smtClean="0">
                <a:ea typeface="+mn-ea"/>
              </a:rPr>
              <a:t>Local providers delivered training modules to small groups</a:t>
            </a:r>
          </a:p>
          <a:p>
            <a:pPr lvl="1"/>
            <a:r>
              <a:rPr lang="en-GB" sz="2000" dirty="0" smtClean="0">
                <a:ea typeface="+mn-ea"/>
              </a:rPr>
              <a:t>Most carers attended 4 x 3 hour sessions (a few by remote access)</a:t>
            </a:r>
          </a:p>
          <a:p>
            <a:pPr lvl="1"/>
            <a:r>
              <a:rPr lang="en-GB" sz="2000" dirty="0" smtClean="0">
                <a:ea typeface="+mn-ea"/>
              </a:rPr>
              <a:t>Modules available, post-programme, via ‘Carers Direct’ website</a:t>
            </a:r>
            <a:endParaRPr lang="en-GB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83568"/>
          </a:xfrm>
        </p:spPr>
        <p:txBody>
          <a:bodyPr/>
          <a:lstStyle/>
          <a:p>
            <a:r>
              <a:rPr lang="en-GB" sz="3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Carers participating in </a:t>
            </a:r>
            <a:r>
              <a:rPr lang="en-GB" sz="3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CwC</a:t>
            </a:r>
            <a:r>
              <a:rPr lang="en-GB" sz="3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face-to-face, by caring circumstances</a:t>
            </a:r>
            <a:endParaRPr lang="en-GB" sz="3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9512" y="1340769"/>
          <a:ext cx="8712968" cy="4968570"/>
        </p:xfrm>
        <a:graphic>
          <a:graphicData uri="http://schemas.openxmlformats.org/drawingml/2006/table">
            <a:tbl>
              <a:tblPr/>
              <a:tblGrid>
                <a:gridCol w="5952710"/>
                <a:gridCol w="1366683"/>
                <a:gridCol w="1393575"/>
              </a:tblGrid>
              <a:tr h="864095">
                <a:tc>
                  <a:txBody>
                    <a:bodyPr/>
                    <a:lstStyle/>
                    <a:p>
                      <a:pPr marR="3810"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b="1" dirty="0" smtClean="0">
                          <a:latin typeface="Arial"/>
                          <a:ea typeface="Times New Roman"/>
                        </a:rPr>
                        <a:t> </a:t>
                      </a:r>
                      <a:endParaRPr lang="en-GB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b="1" dirty="0">
                          <a:latin typeface="Arial"/>
                          <a:ea typeface="Times New Roman"/>
                        </a:rPr>
                        <a:t>Carers participating </a:t>
                      </a:r>
                      <a:endParaRPr lang="en-GB" sz="1400" dirty="0">
                        <a:latin typeface="Times New Roman"/>
                        <a:ea typeface="Times New Roman"/>
                      </a:endParaRPr>
                    </a:p>
                    <a:p>
                      <a:pPr marR="381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b="1" dirty="0">
                          <a:latin typeface="Arial"/>
                          <a:ea typeface="Times New Roman"/>
                        </a:rPr>
                        <a:t>in </a:t>
                      </a:r>
                      <a:r>
                        <a:rPr lang="en-GB" sz="1400" b="1" dirty="0" err="1">
                          <a:latin typeface="Arial"/>
                          <a:ea typeface="Times New Roman"/>
                        </a:rPr>
                        <a:t>CwC</a:t>
                      </a:r>
                      <a:r>
                        <a:rPr lang="en-GB" sz="1400" b="1" dirty="0">
                          <a:latin typeface="Arial"/>
                          <a:ea typeface="Times New Roman"/>
                        </a:rPr>
                        <a:t> </a:t>
                      </a:r>
                      <a:endParaRPr lang="en-GB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b="1">
                          <a:latin typeface="Arial"/>
                          <a:ea typeface="Times New Roman"/>
                        </a:rPr>
                        <a:t>2009/10 Survey of Carers in Households</a:t>
                      </a:r>
                      <a:endParaRPr lang="en-GB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731">
                <a:tc>
                  <a:txBody>
                    <a:bodyPr/>
                    <a:lstStyle/>
                    <a:p>
                      <a:pPr marR="3810"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i="1" dirty="0">
                          <a:latin typeface="Arial"/>
                          <a:ea typeface="Times New Roman"/>
                        </a:rPr>
                        <a:t>Total carers for whom data available</a:t>
                      </a:r>
                      <a:endParaRPr lang="en-GB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 i="1">
                          <a:latin typeface="Arial"/>
                          <a:ea typeface="Times New Roman"/>
                        </a:rPr>
                        <a:t>6,077</a:t>
                      </a:r>
                      <a:endParaRPr lang="en-GB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"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400">
                          <a:latin typeface="Arial"/>
                          <a:ea typeface="Times New Roman"/>
                        </a:rPr>
                        <a:t> </a:t>
                      </a:r>
                      <a:endParaRPr lang="en-GB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48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Carer lives in same household as person cared for         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78</a:t>
                      </a:r>
                      <a:endParaRPr lang="en-GB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47</a:t>
                      </a:r>
                      <a:endParaRPr lang="en-GB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48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Duration of caring role                                                         </a:t>
                      </a:r>
                      <a:r>
                        <a:rPr lang="en-GB" sz="1600" b="1" i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          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GB" sz="18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GB" sz="1800" b="1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48"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Less than 1 year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en-GB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</a:t>
                      </a:r>
                      <a:endParaRPr lang="en-GB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48"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One year but less than 3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18</a:t>
                      </a:r>
                      <a:endParaRPr lang="en-GB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21</a:t>
                      </a:r>
                      <a:endParaRPr lang="en-GB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48"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 years but less than 5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14</a:t>
                      </a:r>
                      <a:endParaRPr lang="en-GB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18</a:t>
                      </a:r>
                      <a:endParaRPr lang="en-GB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48"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 years but less than 10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24</a:t>
                      </a:r>
                      <a:endParaRPr lang="en-GB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24</a:t>
                      </a:r>
                      <a:endParaRPr lang="en-GB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48"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 years or more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40</a:t>
                      </a:r>
                      <a:endParaRPr lang="en-GB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27</a:t>
                      </a:r>
                      <a:endParaRPr lang="en-GB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48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Hours of care per week                                                        </a:t>
                      </a:r>
                      <a:r>
                        <a:rPr lang="en-GB" sz="1600" b="1" i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                   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GB" sz="1800" b="1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GB" sz="18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48"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1-19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</a:t>
                      </a:r>
                      <a:endParaRPr lang="en-GB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52</a:t>
                      </a:r>
                      <a:endParaRPr lang="en-GB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48"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20-34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</a:t>
                      </a:r>
                      <a:endParaRPr lang="en-GB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18</a:t>
                      </a:r>
                      <a:endParaRPr lang="en-GB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48"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35-49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</a:t>
                      </a:r>
                      <a:endParaRPr lang="en-GB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</a:t>
                      </a:r>
                      <a:endParaRPr lang="en-GB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33"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50+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65</a:t>
                      </a:r>
                      <a:endParaRPr lang="en-GB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22</a:t>
                      </a:r>
                      <a:endParaRPr lang="en-GB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48">
                <a:tc>
                  <a:txBody>
                    <a:bodyPr/>
                    <a:lstStyle/>
                    <a:p>
                      <a:pPr marR="3810"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b="1" dirty="0">
                          <a:latin typeface="Arial"/>
                          <a:ea typeface="Times New Roman"/>
                        </a:rPr>
                        <a:t>In receipt of Carer’s </a:t>
                      </a:r>
                      <a:r>
                        <a:rPr lang="en-GB" sz="1600" b="1" dirty="0" smtClean="0">
                          <a:latin typeface="Arial"/>
                          <a:ea typeface="Times New Roman"/>
                        </a:rPr>
                        <a:t>Allowance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31</a:t>
                      </a:r>
                      <a:endParaRPr lang="en-GB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</a:t>
                      </a:r>
                      <a:endParaRPr lang="en-GB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48">
                <a:tc>
                  <a:txBody>
                    <a:bodyPr/>
                    <a:lstStyle/>
                    <a:p>
                      <a:pPr marR="3810"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b="1" dirty="0">
                          <a:latin typeface="Arial"/>
                          <a:ea typeface="Times New Roman"/>
                        </a:rPr>
                        <a:t>Caring for more than one person                                     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22</a:t>
                      </a:r>
                      <a:endParaRPr lang="en-GB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17</a:t>
                      </a:r>
                      <a:endParaRPr lang="en-GB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9511" y="6381328"/>
            <a:ext cx="8964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Sources: </a:t>
            </a:r>
            <a:r>
              <a:rPr lang="en-GB" sz="1400" dirty="0" err="1"/>
              <a:t>CwC</a:t>
            </a:r>
            <a:r>
              <a:rPr lang="en-GB" sz="1400" dirty="0"/>
              <a:t> MI AIF responses; Survey of Carers in Households 2009/2010, NHS Information Centre (2010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99592"/>
          </a:xfrm>
        </p:spPr>
        <p:txBody>
          <a:bodyPr/>
          <a:lstStyle/>
          <a:p>
            <a:r>
              <a:rPr lang="en-GB" sz="3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Carers participating in </a:t>
            </a:r>
            <a:r>
              <a:rPr lang="en-GB" sz="3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CwC</a:t>
            </a:r>
            <a:r>
              <a:rPr lang="en-GB" sz="3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face-to-face, by characteristics of those cared for</a:t>
            </a:r>
            <a:endParaRPr lang="en-GB" sz="3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67544" y="1628805"/>
          <a:ext cx="8208911" cy="4752525"/>
        </p:xfrm>
        <a:graphic>
          <a:graphicData uri="http://schemas.openxmlformats.org/drawingml/2006/table">
            <a:tbl>
              <a:tblPr/>
              <a:tblGrid>
                <a:gridCol w="5644475"/>
                <a:gridCol w="2564436"/>
              </a:tblGrid>
              <a:tr h="316835">
                <a:tc>
                  <a:txBody>
                    <a:bodyPr/>
                    <a:lstStyle/>
                    <a:p>
                      <a:pPr marR="3810"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i="1" dirty="0" smtClean="0">
                          <a:latin typeface="Arial"/>
                          <a:ea typeface="Times New Roman"/>
                        </a:rPr>
                        <a:t>Carers for whom data available</a:t>
                      </a:r>
                      <a:endParaRPr lang="en-GB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i="1">
                          <a:latin typeface="Arial"/>
                          <a:ea typeface="Times New Roman"/>
                        </a:rPr>
                        <a:t>6,077</a:t>
                      </a:r>
                      <a:endParaRPr lang="en-GB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Care needs of the person cared for:                                                             </a:t>
                      </a:r>
                      <a:endParaRPr lang="en-GB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</a:t>
                      </a:r>
                      <a:endParaRPr lang="en-GB" sz="18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 disabled child with complex needs</a:t>
                      </a:r>
                      <a:endParaRPr lang="en-GB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</a:t>
                      </a:r>
                      <a:endParaRPr lang="en-GB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 disabled adult with complex needs</a:t>
                      </a:r>
                      <a:endParaRPr lang="en-GB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25</a:t>
                      </a:r>
                      <a:endParaRPr lang="en-GB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 person living with mental ill-health</a:t>
                      </a:r>
                      <a:endParaRPr lang="en-GB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21</a:t>
                      </a:r>
                      <a:endParaRPr lang="en-GB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 person with dementia</a:t>
                      </a:r>
                      <a:endParaRPr lang="en-GB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23</a:t>
                      </a:r>
                      <a:endParaRPr lang="en-GB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 person with a long-term condition</a:t>
                      </a:r>
                      <a:endParaRPr lang="en-GB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54</a:t>
                      </a:r>
                      <a:endParaRPr lang="en-GB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 person nearing the end of life</a:t>
                      </a:r>
                      <a:endParaRPr lang="en-GB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</a:t>
                      </a:r>
                      <a:endParaRPr lang="en-GB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Carer’s relationship to the person cared for</a:t>
                      </a:r>
                      <a:endParaRPr lang="en-GB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GB" sz="18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Spouse/partner</a:t>
                      </a:r>
                      <a:endParaRPr lang="en-GB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46</a:t>
                      </a:r>
                      <a:endParaRPr lang="en-GB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Child under 18</a:t>
                      </a:r>
                      <a:endParaRPr lang="en-GB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</a:t>
                      </a:r>
                      <a:endParaRPr lang="en-GB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Child 18 or over</a:t>
                      </a:r>
                      <a:endParaRPr lang="en-GB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15</a:t>
                      </a:r>
                      <a:endParaRPr lang="en-GB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Parent/parent-in-law</a:t>
                      </a:r>
                      <a:endParaRPr lang="en-GB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22</a:t>
                      </a:r>
                      <a:endParaRPr lang="en-GB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Other relative</a:t>
                      </a:r>
                      <a:endParaRPr lang="en-GB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</a:t>
                      </a:r>
                      <a:endParaRPr lang="en-GB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Friend</a:t>
                      </a:r>
                      <a:endParaRPr lang="en-GB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n-GB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6453336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Sources: </a:t>
            </a:r>
            <a:r>
              <a:rPr lang="en-GB" dirty="0" err="1" smtClean="0"/>
              <a:t>CwC</a:t>
            </a:r>
            <a:r>
              <a:rPr lang="en-GB" dirty="0" smtClean="0"/>
              <a:t> MI AIF responses, analysis by CIRCLE, University of Leeds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99592"/>
          </a:xfrm>
        </p:spPr>
        <p:txBody>
          <a:bodyPr/>
          <a:lstStyle/>
          <a:p>
            <a:r>
              <a:rPr lang="en-GB" sz="3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Carers’ views about the programme: six months after completion</a:t>
            </a:r>
            <a:endParaRPr lang="en-GB" sz="3000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575048" y="1556792"/>
          <a:ext cx="856895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6525344"/>
            <a:ext cx="53527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Source: </a:t>
            </a:r>
            <a:r>
              <a:rPr lang="en-GB" sz="1400" dirty="0"/>
              <a:t>CIRCLE, University of Leeds: </a:t>
            </a:r>
            <a:r>
              <a:rPr lang="en-GB" sz="1400" dirty="0" err="1"/>
              <a:t>CwC</a:t>
            </a:r>
            <a:r>
              <a:rPr lang="en-GB" sz="1400" dirty="0"/>
              <a:t> survey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640960" cy="750912"/>
          </a:xfrm>
        </p:spPr>
        <p:txBody>
          <a:bodyPr/>
          <a:lstStyle/>
          <a:p>
            <a:r>
              <a:rPr lang="en-GB" sz="3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Impact of the programme on carers’ own lives: perceptions six months after completion</a:t>
            </a:r>
            <a:endParaRPr lang="en-GB" sz="30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0" y="1484784"/>
          <a:ext cx="896448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6453336"/>
            <a:ext cx="53527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smtClean="0"/>
              <a:t>Source: </a:t>
            </a:r>
            <a:r>
              <a:rPr lang="en-GB" sz="1400" dirty="0" smtClean="0"/>
              <a:t>CIRCLE, University of Leeds: </a:t>
            </a:r>
            <a:r>
              <a:rPr lang="en-GB" sz="1400" dirty="0" err="1" smtClean="0"/>
              <a:t>CwC</a:t>
            </a:r>
            <a:r>
              <a:rPr lang="en-GB" sz="1400" dirty="0" smtClean="0"/>
              <a:t> survey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892480" cy="936104"/>
          </a:xfrm>
        </p:spPr>
        <p:txBody>
          <a:bodyPr/>
          <a:lstStyle/>
          <a:p>
            <a:r>
              <a:rPr lang="en-GB" sz="3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Impact of the programme on care given, carers’ perspectives six months after completion</a:t>
            </a:r>
            <a:endParaRPr lang="en-GB" sz="3000" dirty="0"/>
          </a:p>
        </p:txBody>
      </p:sp>
      <p:sp>
        <p:nvSpPr>
          <p:cNvPr id="51278" name="Rectangle 7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51205" name="Group 5"/>
          <p:cNvGrpSpPr>
            <a:grpSpLocks noChangeAspect="1"/>
          </p:cNvGrpSpPr>
          <p:nvPr/>
        </p:nvGrpSpPr>
        <p:grpSpPr bwMode="auto">
          <a:xfrm>
            <a:off x="323528" y="1340768"/>
            <a:ext cx="8665538" cy="5213263"/>
            <a:chOff x="0" y="0"/>
            <a:chExt cx="9030" cy="5010"/>
          </a:xfrm>
        </p:grpSpPr>
        <p:sp>
          <p:nvSpPr>
            <p:cNvPr id="51277" name="AutoShape 77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030" cy="501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76" name="Rectangle 76"/>
            <p:cNvSpPr>
              <a:spLocks noChangeArrowheads="1"/>
            </p:cNvSpPr>
            <p:nvPr/>
          </p:nvSpPr>
          <p:spPr bwMode="auto">
            <a:xfrm>
              <a:off x="28" y="28"/>
              <a:ext cx="9002" cy="498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75" name="Rectangle 75"/>
            <p:cNvSpPr>
              <a:spLocks noChangeArrowheads="1"/>
            </p:cNvSpPr>
            <p:nvPr/>
          </p:nvSpPr>
          <p:spPr bwMode="auto">
            <a:xfrm>
              <a:off x="4550" y="1012"/>
              <a:ext cx="4119" cy="331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74" name="Freeform 74"/>
            <p:cNvSpPr>
              <a:spLocks noEditPoints="1"/>
            </p:cNvSpPr>
            <p:nvPr/>
          </p:nvSpPr>
          <p:spPr bwMode="auto">
            <a:xfrm>
              <a:off x="4961" y="1019"/>
              <a:ext cx="3297" cy="331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3312"/>
                </a:cxn>
                <a:cxn ang="0">
                  <a:pos x="0" y="3312"/>
                </a:cxn>
                <a:cxn ang="0">
                  <a:pos x="0" y="0"/>
                </a:cxn>
                <a:cxn ang="0">
                  <a:pos x="14" y="0"/>
                </a:cxn>
                <a:cxn ang="0">
                  <a:pos x="835" y="0"/>
                </a:cxn>
                <a:cxn ang="0">
                  <a:pos x="835" y="3312"/>
                </a:cxn>
                <a:cxn ang="0">
                  <a:pos x="821" y="3312"/>
                </a:cxn>
                <a:cxn ang="0">
                  <a:pos x="821" y="0"/>
                </a:cxn>
                <a:cxn ang="0">
                  <a:pos x="835" y="0"/>
                </a:cxn>
                <a:cxn ang="0">
                  <a:pos x="1656" y="0"/>
                </a:cxn>
                <a:cxn ang="0">
                  <a:pos x="1656" y="3312"/>
                </a:cxn>
                <a:cxn ang="0">
                  <a:pos x="1642" y="3312"/>
                </a:cxn>
                <a:cxn ang="0">
                  <a:pos x="1642" y="0"/>
                </a:cxn>
                <a:cxn ang="0">
                  <a:pos x="1656" y="0"/>
                </a:cxn>
                <a:cxn ang="0">
                  <a:pos x="2477" y="0"/>
                </a:cxn>
                <a:cxn ang="0">
                  <a:pos x="2477" y="3312"/>
                </a:cxn>
                <a:cxn ang="0">
                  <a:pos x="2462" y="3312"/>
                </a:cxn>
                <a:cxn ang="0">
                  <a:pos x="2462" y="0"/>
                </a:cxn>
                <a:cxn ang="0">
                  <a:pos x="2477" y="0"/>
                </a:cxn>
                <a:cxn ang="0">
                  <a:pos x="3297" y="0"/>
                </a:cxn>
                <a:cxn ang="0">
                  <a:pos x="3297" y="3312"/>
                </a:cxn>
                <a:cxn ang="0">
                  <a:pos x="3283" y="3312"/>
                </a:cxn>
                <a:cxn ang="0">
                  <a:pos x="3283" y="0"/>
                </a:cxn>
                <a:cxn ang="0">
                  <a:pos x="3297" y="0"/>
                </a:cxn>
              </a:cxnLst>
              <a:rect l="0" t="0" r="r" b="b"/>
              <a:pathLst>
                <a:path w="3297" h="3312">
                  <a:moveTo>
                    <a:pt x="14" y="0"/>
                  </a:moveTo>
                  <a:lnTo>
                    <a:pt x="14" y="3312"/>
                  </a:lnTo>
                  <a:lnTo>
                    <a:pt x="0" y="3312"/>
                  </a:lnTo>
                  <a:lnTo>
                    <a:pt x="0" y="0"/>
                  </a:lnTo>
                  <a:lnTo>
                    <a:pt x="14" y="0"/>
                  </a:lnTo>
                  <a:close/>
                  <a:moveTo>
                    <a:pt x="835" y="0"/>
                  </a:moveTo>
                  <a:lnTo>
                    <a:pt x="835" y="3312"/>
                  </a:lnTo>
                  <a:lnTo>
                    <a:pt x="821" y="3312"/>
                  </a:lnTo>
                  <a:lnTo>
                    <a:pt x="821" y="0"/>
                  </a:lnTo>
                  <a:lnTo>
                    <a:pt x="835" y="0"/>
                  </a:lnTo>
                  <a:close/>
                  <a:moveTo>
                    <a:pt x="1656" y="0"/>
                  </a:moveTo>
                  <a:lnTo>
                    <a:pt x="1656" y="3312"/>
                  </a:lnTo>
                  <a:lnTo>
                    <a:pt x="1642" y="3312"/>
                  </a:lnTo>
                  <a:lnTo>
                    <a:pt x="1642" y="0"/>
                  </a:lnTo>
                  <a:lnTo>
                    <a:pt x="1656" y="0"/>
                  </a:lnTo>
                  <a:close/>
                  <a:moveTo>
                    <a:pt x="2477" y="0"/>
                  </a:moveTo>
                  <a:lnTo>
                    <a:pt x="2477" y="3312"/>
                  </a:lnTo>
                  <a:lnTo>
                    <a:pt x="2462" y="3312"/>
                  </a:lnTo>
                  <a:lnTo>
                    <a:pt x="2462" y="0"/>
                  </a:lnTo>
                  <a:lnTo>
                    <a:pt x="2477" y="0"/>
                  </a:lnTo>
                  <a:close/>
                  <a:moveTo>
                    <a:pt x="3297" y="0"/>
                  </a:moveTo>
                  <a:lnTo>
                    <a:pt x="3297" y="3312"/>
                  </a:lnTo>
                  <a:lnTo>
                    <a:pt x="3283" y="3312"/>
                  </a:lnTo>
                  <a:lnTo>
                    <a:pt x="3283" y="0"/>
                  </a:lnTo>
                  <a:lnTo>
                    <a:pt x="3297" y="0"/>
                  </a:lnTo>
                  <a:close/>
                </a:path>
              </a:pathLst>
            </a:custGeom>
            <a:solidFill>
              <a:srgbClr val="B7B7B7"/>
            </a:solidFill>
            <a:ln w="8890">
              <a:solidFill>
                <a:srgbClr val="B7B7B7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73" name="Freeform 73"/>
            <p:cNvSpPr>
              <a:spLocks noEditPoints="1"/>
            </p:cNvSpPr>
            <p:nvPr/>
          </p:nvSpPr>
          <p:spPr bwMode="auto">
            <a:xfrm>
              <a:off x="5371" y="1019"/>
              <a:ext cx="3298" cy="331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3312"/>
                </a:cxn>
                <a:cxn ang="0">
                  <a:pos x="0" y="3312"/>
                </a:cxn>
                <a:cxn ang="0">
                  <a:pos x="0" y="0"/>
                </a:cxn>
                <a:cxn ang="0">
                  <a:pos x="14" y="0"/>
                </a:cxn>
                <a:cxn ang="0">
                  <a:pos x="835" y="0"/>
                </a:cxn>
                <a:cxn ang="0">
                  <a:pos x="835" y="3312"/>
                </a:cxn>
                <a:cxn ang="0">
                  <a:pos x="821" y="3312"/>
                </a:cxn>
                <a:cxn ang="0">
                  <a:pos x="821" y="0"/>
                </a:cxn>
                <a:cxn ang="0">
                  <a:pos x="835" y="0"/>
                </a:cxn>
                <a:cxn ang="0">
                  <a:pos x="1656" y="0"/>
                </a:cxn>
                <a:cxn ang="0">
                  <a:pos x="1656" y="3312"/>
                </a:cxn>
                <a:cxn ang="0">
                  <a:pos x="1642" y="3312"/>
                </a:cxn>
                <a:cxn ang="0">
                  <a:pos x="1642" y="0"/>
                </a:cxn>
                <a:cxn ang="0">
                  <a:pos x="1656" y="0"/>
                </a:cxn>
                <a:cxn ang="0">
                  <a:pos x="2477" y="0"/>
                </a:cxn>
                <a:cxn ang="0">
                  <a:pos x="2477" y="3312"/>
                </a:cxn>
                <a:cxn ang="0">
                  <a:pos x="2463" y="3312"/>
                </a:cxn>
                <a:cxn ang="0">
                  <a:pos x="2463" y="0"/>
                </a:cxn>
                <a:cxn ang="0">
                  <a:pos x="2477" y="0"/>
                </a:cxn>
                <a:cxn ang="0">
                  <a:pos x="3298" y="0"/>
                </a:cxn>
                <a:cxn ang="0">
                  <a:pos x="3298" y="3312"/>
                </a:cxn>
                <a:cxn ang="0">
                  <a:pos x="3284" y="3312"/>
                </a:cxn>
                <a:cxn ang="0">
                  <a:pos x="3284" y="0"/>
                </a:cxn>
                <a:cxn ang="0">
                  <a:pos x="3298" y="0"/>
                </a:cxn>
              </a:cxnLst>
              <a:rect l="0" t="0" r="r" b="b"/>
              <a:pathLst>
                <a:path w="3298" h="3312">
                  <a:moveTo>
                    <a:pt x="14" y="0"/>
                  </a:moveTo>
                  <a:lnTo>
                    <a:pt x="14" y="3312"/>
                  </a:lnTo>
                  <a:lnTo>
                    <a:pt x="0" y="3312"/>
                  </a:lnTo>
                  <a:lnTo>
                    <a:pt x="0" y="0"/>
                  </a:lnTo>
                  <a:lnTo>
                    <a:pt x="14" y="0"/>
                  </a:lnTo>
                  <a:close/>
                  <a:moveTo>
                    <a:pt x="835" y="0"/>
                  </a:moveTo>
                  <a:lnTo>
                    <a:pt x="835" y="3312"/>
                  </a:lnTo>
                  <a:lnTo>
                    <a:pt x="821" y="3312"/>
                  </a:lnTo>
                  <a:lnTo>
                    <a:pt x="821" y="0"/>
                  </a:lnTo>
                  <a:lnTo>
                    <a:pt x="835" y="0"/>
                  </a:lnTo>
                  <a:close/>
                  <a:moveTo>
                    <a:pt x="1656" y="0"/>
                  </a:moveTo>
                  <a:lnTo>
                    <a:pt x="1656" y="3312"/>
                  </a:lnTo>
                  <a:lnTo>
                    <a:pt x="1642" y="3312"/>
                  </a:lnTo>
                  <a:lnTo>
                    <a:pt x="1642" y="0"/>
                  </a:lnTo>
                  <a:lnTo>
                    <a:pt x="1656" y="0"/>
                  </a:lnTo>
                  <a:close/>
                  <a:moveTo>
                    <a:pt x="2477" y="0"/>
                  </a:moveTo>
                  <a:lnTo>
                    <a:pt x="2477" y="3312"/>
                  </a:lnTo>
                  <a:lnTo>
                    <a:pt x="2463" y="3312"/>
                  </a:lnTo>
                  <a:lnTo>
                    <a:pt x="2463" y="0"/>
                  </a:lnTo>
                  <a:lnTo>
                    <a:pt x="2477" y="0"/>
                  </a:lnTo>
                  <a:close/>
                  <a:moveTo>
                    <a:pt x="3298" y="0"/>
                  </a:moveTo>
                  <a:lnTo>
                    <a:pt x="3298" y="3312"/>
                  </a:lnTo>
                  <a:lnTo>
                    <a:pt x="3284" y="3312"/>
                  </a:lnTo>
                  <a:lnTo>
                    <a:pt x="3284" y="0"/>
                  </a:lnTo>
                  <a:lnTo>
                    <a:pt x="3298" y="0"/>
                  </a:lnTo>
                  <a:close/>
                </a:path>
              </a:pathLst>
            </a:custGeom>
            <a:solidFill>
              <a:srgbClr val="868686"/>
            </a:solidFill>
            <a:ln w="8890">
              <a:solidFill>
                <a:srgbClr val="868686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72" name="Rectangle 72"/>
            <p:cNvSpPr>
              <a:spLocks noChangeArrowheads="1"/>
            </p:cNvSpPr>
            <p:nvPr/>
          </p:nvSpPr>
          <p:spPr bwMode="auto">
            <a:xfrm>
              <a:off x="4550" y="1125"/>
              <a:ext cx="1699" cy="326"/>
            </a:xfrm>
            <a:prstGeom prst="rect">
              <a:avLst/>
            </a:prstGeom>
            <a:solidFill>
              <a:srgbClr val="4F81B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71" name="Rectangle 71"/>
            <p:cNvSpPr>
              <a:spLocks noChangeArrowheads="1"/>
            </p:cNvSpPr>
            <p:nvPr/>
          </p:nvSpPr>
          <p:spPr bwMode="auto">
            <a:xfrm>
              <a:off x="4550" y="1677"/>
              <a:ext cx="2916" cy="326"/>
            </a:xfrm>
            <a:prstGeom prst="rect">
              <a:avLst/>
            </a:prstGeom>
            <a:solidFill>
              <a:srgbClr val="4F81B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70" name="Rectangle 70"/>
            <p:cNvSpPr>
              <a:spLocks noChangeArrowheads="1"/>
            </p:cNvSpPr>
            <p:nvPr/>
          </p:nvSpPr>
          <p:spPr bwMode="auto">
            <a:xfrm>
              <a:off x="4550" y="2229"/>
              <a:ext cx="3015" cy="326"/>
            </a:xfrm>
            <a:prstGeom prst="rect">
              <a:avLst/>
            </a:prstGeom>
            <a:solidFill>
              <a:srgbClr val="4F81B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69" name="Rectangle 69"/>
            <p:cNvSpPr>
              <a:spLocks noChangeArrowheads="1"/>
            </p:cNvSpPr>
            <p:nvPr/>
          </p:nvSpPr>
          <p:spPr bwMode="auto">
            <a:xfrm>
              <a:off x="4550" y="2795"/>
              <a:ext cx="2378" cy="311"/>
            </a:xfrm>
            <a:prstGeom prst="rect">
              <a:avLst/>
            </a:prstGeom>
            <a:solidFill>
              <a:srgbClr val="4F81B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68" name="Rectangle 68"/>
            <p:cNvSpPr>
              <a:spLocks noChangeArrowheads="1"/>
            </p:cNvSpPr>
            <p:nvPr/>
          </p:nvSpPr>
          <p:spPr bwMode="auto">
            <a:xfrm>
              <a:off x="4550" y="3347"/>
              <a:ext cx="2222" cy="311"/>
            </a:xfrm>
            <a:prstGeom prst="rect">
              <a:avLst/>
            </a:prstGeom>
            <a:solidFill>
              <a:srgbClr val="4F81B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67" name="Rectangle 67"/>
            <p:cNvSpPr>
              <a:spLocks noChangeArrowheads="1"/>
            </p:cNvSpPr>
            <p:nvPr/>
          </p:nvSpPr>
          <p:spPr bwMode="auto">
            <a:xfrm>
              <a:off x="4550" y="3899"/>
              <a:ext cx="2746" cy="311"/>
            </a:xfrm>
            <a:prstGeom prst="rect">
              <a:avLst/>
            </a:prstGeom>
            <a:solidFill>
              <a:srgbClr val="4F81B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66" name="Rectangle 66"/>
            <p:cNvSpPr>
              <a:spLocks noChangeArrowheads="1"/>
            </p:cNvSpPr>
            <p:nvPr/>
          </p:nvSpPr>
          <p:spPr bwMode="auto">
            <a:xfrm>
              <a:off x="6249" y="1125"/>
              <a:ext cx="2377" cy="326"/>
            </a:xfrm>
            <a:prstGeom prst="rect">
              <a:avLst/>
            </a:prstGeom>
            <a:solidFill>
              <a:srgbClr val="C0504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65" name="Rectangle 65"/>
            <p:cNvSpPr>
              <a:spLocks noChangeArrowheads="1"/>
            </p:cNvSpPr>
            <p:nvPr/>
          </p:nvSpPr>
          <p:spPr bwMode="auto">
            <a:xfrm>
              <a:off x="7466" y="1677"/>
              <a:ext cx="1160" cy="326"/>
            </a:xfrm>
            <a:prstGeom prst="rect">
              <a:avLst/>
            </a:prstGeom>
            <a:solidFill>
              <a:srgbClr val="C0504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64" name="Rectangle 64"/>
            <p:cNvSpPr>
              <a:spLocks noChangeArrowheads="1"/>
            </p:cNvSpPr>
            <p:nvPr/>
          </p:nvSpPr>
          <p:spPr bwMode="auto">
            <a:xfrm>
              <a:off x="7565" y="2229"/>
              <a:ext cx="1047" cy="326"/>
            </a:xfrm>
            <a:prstGeom prst="rect">
              <a:avLst/>
            </a:prstGeom>
            <a:solidFill>
              <a:srgbClr val="C0504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63" name="Rectangle 63"/>
            <p:cNvSpPr>
              <a:spLocks noChangeArrowheads="1"/>
            </p:cNvSpPr>
            <p:nvPr/>
          </p:nvSpPr>
          <p:spPr bwMode="auto">
            <a:xfrm>
              <a:off x="6928" y="2795"/>
              <a:ext cx="1713" cy="311"/>
            </a:xfrm>
            <a:prstGeom prst="rect">
              <a:avLst/>
            </a:prstGeom>
            <a:solidFill>
              <a:srgbClr val="C0504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62" name="Rectangle 62"/>
            <p:cNvSpPr>
              <a:spLocks noChangeArrowheads="1"/>
            </p:cNvSpPr>
            <p:nvPr/>
          </p:nvSpPr>
          <p:spPr bwMode="auto">
            <a:xfrm>
              <a:off x="6772" y="3347"/>
              <a:ext cx="1854" cy="311"/>
            </a:xfrm>
            <a:prstGeom prst="rect">
              <a:avLst/>
            </a:prstGeom>
            <a:solidFill>
              <a:srgbClr val="C0504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61" name="Rectangle 61"/>
            <p:cNvSpPr>
              <a:spLocks noChangeArrowheads="1"/>
            </p:cNvSpPr>
            <p:nvPr/>
          </p:nvSpPr>
          <p:spPr bwMode="auto">
            <a:xfrm>
              <a:off x="7296" y="3899"/>
              <a:ext cx="1330" cy="311"/>
            </a:xfrm>
            <a:prstGeom prst="rect">
              <a:avLst/>
            </a:prstGeom>
            <a:solidFill>
              <a:srgbClr val="C0504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60" name="Rectangle 60"/>
            <p:cNvSpPr>
              <a:spLocks noChangeArrowheads="1"/>
            </p:cNvSpPr>
            <p:nvPr/>
          </p:nvSpPr>
          <p:spPr bwMode="auto">
            <a:xfrm>
              <a:off x="8626" y="1125"/>
              <a:ext cx="43" cy="326"/>
            </a:xfrm>
            <a:prstGeom prst="rect">
              <a:avLst/>
            </a:prstGeom>
            <a:solidFill>
              <a:srgbClr val="9BBB5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59" name="Rectangle 59"/>
            <p:cNvSpPr>
              <a:spLocks noChangeArrowheads="1"/>
            </p:cNvSpPr>
            <p:nvPr/>
          </p:nvSpPr>
          <p:spPr bwMode="auto">
            <a:xfrm>
              <a:off x="8626" y="1677"/>
              <a:ext cx="43" cy="326"/>
            </a:xfrm>
            <a:prstGeom prst="rect">
              <a:avLst/>
            </a:prstGeom>
            <a:solidFill>
              <a:srgbClr val="9BBB5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58" name="Rectangle 58"/>
            <p:cNvSpPr>
              <a:spLocks noChangeArrowheads="1"/>
            </p:cNvSpPr>
            <p:nvPr/>
          </p:nvSpPr>
          <p:spPr bwMode="auto">
            <a:xfrm>
              <a:off x="8612" y="2229"/>
              <a:ext cx="57" cy="326"/>
            </a:xfrm>
            <a:prstGeom prst="rect">
              <a:avLst/>
            </a:prstGeom>
            <a:solidFill>
              <a:srgbClr val="9BBB5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57" name="Rectangle 57"/>
            <p:cNvSpPr>
              <a:spLocks noChangeArrowheads="1"/>
            </p:cNvSpPr>
            <p:nvPr/>
          </p:nvSpPr>
          <p:spPr bwMode="auto">
            <a:xfrm>
              <a:off x="8641" y="2795"/>
              <a:ext cx="28" cy="311"/>
            </a:xfrm>
            <a:prstGeom prst="rect">
              <a:avLst/>
            </a:prstGeom>
            <a:solidFill>
              <a:srgbClr val="9BBB5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56" name="Rectangle 56"/>
            <p:cNvSpPr>
              <a:spLocks noChangeArrowheads="1"/>
            </p:cNvSpPr>
            <p:nvPr/>
          </p:nvSpPr>
          <p:spPr bwMode="auto">
            <a:xfrm>
              <a:off x="8626" y="3347"/>
              <a:ext cx="43" cy="311"/>
            </a:xfrm>
            <a:prstGeom prst="rect">
              <a:avLst/>
            </a:prstGeom>
            <a:solidFill>
              <a:srgbClr val="9BBB5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55" name="Rectangle 55"/>
            <p:cNvSpPr>
              <a:spLocks noChangeArrowheads="1"/>
            </p:cNvSpPr>
            <p:nvPr/>
          </p:nvSpPr>
          <p:spPr bwMode="auto">
            <a:xfrm>
              <a:off x="8626" y="3899"/>
              <a:ext cx="43" cy="311"/>
            </a:xfrm>
            <a:prstGeom prst="rect">
              <a:avLst/>
            </a:prstGeom>
            <a:solidFill>
              <a:srgbClr val="9BBB5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54" name="Rectangle 54"/>
            <p:cNvSpPr>
              <a:spLocks noChangeArrowheads="1"/>
            </p:cNvSpPr>
            <p:nvPr/>
          </p:nvSpPr>
          <p:spPr bwMode="auto">
            <a:xfrm>
              <a:off x="4557" y="1012"/>
              <a:ext cx="4105" cy="14"/>
            </a:xfrm>
            <a:prstGeom prst="rect">
              <a:avLst/>
            </a:prstGeom>
            <a:solidFill>
              <a:srgbClr val="868686"/>
            </a:solidFill>
            <a:ln w="8890">
              <a:solidFill>
                <a:srgbClr val="868686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53" name="Freeform 53"/>
            <p:cNvSpPr>
              <a:spLocks noEditPoints="1"/>
            </p:cNvSpPr>
            <p:nvPr/>
          </p:nvSpPr>
          <p:spPr bwMode="auto">
            <a:xfrm>
              <a:off x="4550" y="948"/>
              <a:ext cx="4119" cy="71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71"/>
                </a:cxn>
                <a:cxn ang="0">
                  <a:pos x="0" y="71"/>
                </a:cxn>
                <a:cxn ang="0">
                  <a:pos x="0" y="0"/>
                </a:cxn>
                <a:cxn ang="0">
                  <a:pos x="14" y="0"/>
                </a:cxn>
                <a:cxn ang="0">
                  <a:pos x="835" y="0"/>
                </a:cxn>
                <a:cxn ang="0">
                  <a:pos x="835" y="71"/>
                </a:cxn>
                <a:cxn ang="0">
                  <a:pos x="821" y="71"/>
                </a:cxn>
                <a:cxn ang="0">
                  <a:pos x="821" y="0"/>
                </a:cxn>
                <a:cxn ang="0">
                  <a:pos x="835" y="0"/>
                </a:cxn>
                <a:cxn ang="0">
                  <a:pos x="1656" y="0"/>
                </a:cxn>
                <a:cxn ang="0">
                  <a:pos x="1656" y="71"/>
                </a:cxn>
                <a:cxn ang="0">
                  <a:pos x="1642" y="71"/>
                </a:cxn>
                <a:cxn ang="0">
                  <a:pos x="1642" y="0"/>
                </a:cxn>
                <a:cxn ang="0">
                  <a:pos x="1656" y="0"/>
                </a:cxn>
                <a:cxn ang="0">
                  <a:pos x="2477" y="0"/>
                </a:cxn>
                <a:cxn ang="0">
                  <a:pos x="2477" y="71"/>
                </a:cxn>
                <a:cxn ang="0">
                  <a:pos x="2463" y="71"/>
                </a:cxn>
                <a:cxn ang="0">
                  <a:pos x="2463" y="0"/>
                </a:cxn>
                <a:cxn ang="0">
                  <a:pos x="2477" y="0"/>
                </a:cxn>
                <a:cxn ang="0">
                  <a:pos x="3298" y="0"/>
                </a:cxn>
                <a:cxn ang="0">
                  <a:pos x="3298" y="71"/>
                </a:cxn>
                <a:cxn ang="0">
                  <a:pos x="3284" y="71"/>
                </a:cxn>
                <a:cxn ang="0">
                  <a:pos x="3284" y="0"/>
                </a:cxn>
                <a:cxn ang="0">
                  <a:pos x="3298" y="0"/>
                </a:cxn>
                <a:cxn ang="0">
                  <a:pos x="4119" y="0"/>
                </a:cxn>
                <a:cxn ang="0">
                  <a:pos x="4119" y="71"/>
                </a:cxn>
                <a:cxn ang="0">
                  <a:pos x="4105" y="71"/>
                </a:cxn>
                <a:cxn ang="0">
                  <a:pos x="4105" y="0"/>
                </a:cxn>
                <a:cxn ang="0">
                  <a:pos x="4119" y="0"/>
                </a:cxn>
              </a:cxnLst>
              <a:rect l="0" t="0" r="r" b="b"/>
              <a:pathLst>
                <a:path w="4119" h="71">
                  <a:moveTo>
                    <a:pt x="14" y="0"/>
                  </a:moveTo>
                  <a:lnTo>
                    <a:pt x="14" y="71"/>
                  </a:lnTo>
                  <a:lnTo>
                    <a:pt x="0" y="71"/>
                  </a:lnTo>
                  <a:lnTo>
                    <a:pt x="0" y="0"/>
                  </a:lnTo>
                  <a:lnTo>
                    <a:pt x="14" y="0"/>
                  </a:lnTo>
                  <a:close/>
                  <a:moveTo>
                    <a:pt x="835" y="0"/>
                  </a:moveTo>
                  <a:lnTo>
                    <a:pt x="835" y="71"/>
                  </a:lnTo>
                  <a:lnTo>
                    <a:pt x="821" y="71"/>
                  </a:lnTo>
                  <a:lnTo>
                    <a:pt x="821" y="0"/>
                  </a:lnTo>
                  <a:lnTo>
                    <a:pt x="835" y="0"/>
                  </a:lnTo>
                  <a:close/>
                  <a:moveTo>
                    <a:pt x="1656" y="0"/>
                  </a:moveTo>
                  <a:lnTo>
                    <a:pt x="1656" y="71"/>
                  </a:lnTo>
                  <a:lnTo>
                    <a:pt x="1642" y="71"/>
                  </a:lnTo>
                  <a:lnTo>
                    <a:pt x="1642" y="0"/>
                  </a:lnTo>
                  <a:lnTo>
                    <a:pt x="1656" y="0"/>
                  </a:lnTo>
                  <a:close/>
                  <a:moveTo>
                    <a:pt x="2477" y="0"/>
                  </a:moveTo>
                  <a:lnTo>
                    <a:pt x="2477" y="71"/>
                  </a:lnTo>
                  <a:lnTo>
                    <a:pt x="2463" y="71"/>
                  </a:lnTo>
                  <a:lnTo>
                    <a:pt x="2463" y="0"/>
                  </a:lnTo>
                  <a:lnTo>
                    <a:pt x="2477" y="0"/>
                  </a:lnTo>
                  <a:close/>
                  <a:moveTo>
                    <a:pt x="3298" y="0"/>
                  </a:moveTo>
                  <a:lnTo>
                    <a:pt x="3298" y="71"/>
                  </a:lnTo>
                  <a:lnTo>
                    <a:pt x="3284" y="71"/>
                  </a:lnTo>
                  <a:lnTo>
                    <a:pt x="3284" y="0"/>
                  </a:lnTo>
                  <a:lnTo>
                    <a:pt x="3298" y="0"/>
                  </a:lnTo>
                  <a:close/>
                  <a:moveTo>
                    <a:pt x="4119" y="0"/>
                  </a:moveTo>
                  <a:lnTo>
                    <a:pt x="4119" y="71"/>
                  </a:lnTo>
                  <a:lnTo>
                    <a:pt x="4105" y="71"/>
                  </a:lnTo>
                  <a:lnTo>
                    <a:pt x="4105" y="0"/>
                  </a:lnTo>
                  <a:lnTo>
                    <a:pt x="4119" y="0"/>
                  </a:lnTo>
                  <a:close/>
                </a:path>
              </a:pathLst>
            </a:custGeom>
            <a:solidFill>
              <a:srgbClr val="868686"/>
            </a:solidFill>
            <a:ln w="8890">
              <a:solidFill>
                <a:srgbClr val="868686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52" name="Rectangle 52"/>
            <p:cNvSpPr>
              <a:spLocks noChangeArrowheads="1"/>
            </p:cNvSpPr>
            <p:nvPr/>
          </p:nvSpPr>
          <p:spPr bwMode="auto">
            <a:xfrm>
              <a:off x="4550" y="1019"/>
              <a:ext cx="14" cy="3312"/>
            </a:xfrm>
            <a:prstGeom prst="rect">
              <a:avLst/>
            </a:prstGeom>
            <a:solidFill>
              <a:srgbClr val="868686"/>
            </a:solidFill>
            <a:ln w="8890">
              <a:solidFill>
                <a:srgbClr val="868686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51" name="Rectangle 51"/>
            <p:cNvSpPr>
              <a:spLocks noChangeArrowheads="1"/>
            </p:cNvSpPr>
            <p:nvPr/>
          </p:nvSpPr>
          <p:spPr bwMode="auto">
            <a:xfrm>
              <a:off x="5301" y="1195"/>
              <a:ext cx="18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41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50" name="Rectangle 50"/>
            <p:cNvSpPr>
              <a:spLocks noChangeArrowheads="1"/>
            </p:cNvSpPr>
            <p:nvPr/>
          </p:nvSpPr>
          <p:spPr bwMode="auto">
            <a:xfrm>
              <a:off x="5909" y="1747"/>
              <a:ext cx="18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71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49" name="Rectangle 49"/>
            <p:cNvSpPr>
              <a:spLocks noChangeArrowheads="1"/>
            </p:cNvSpPr>
            <p:nvPr/>
          </p:nvSpPr>
          <p:spPr bwMode="auto">
            <a:xfrm>
              <a:off x="5963" y="2300"/>
              <a:ext cx="18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73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48" name="Rectangle 48"/>
            <p:cNvSpPr>
              <a:spLocks noChangeArrowheads="1"/>
            </p:cNvSpPr>
            <p:nvPr/>
          </p:nvSpPr>
          <p:spPr bwMode="auto">
            <a:xfrm>
              <a:off x="5640" y="2852"/>
              <a:ext cx="18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58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47" name="Rectangle 47"/>
            <p:cNvSpPr>
              <a:spLocks noChangeArrowheads="1"/>
            </p:cNvSpPr>
            <p:nvPr/>
          </p:nvSpPr>
          <p:spPr bwMode="auto">
            <a:xfrm>
              <a:off x="5565" y="3404"/>
              <a:ext cx="18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54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46" name="Rectangle 46"/>
            <p:cNvSpPr>
              <a:spLocks noChangeArrowheads="1"/>
            </p:cNvSpPr>
            <p:nvPr/>
          </p:nvSpPr>
          <p:spPr bwMode="auto">
            <a:xfrm>
              <a:off x="5822" y="3958"/>
              <a:ext cx="18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67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45" name="Rectangle 45"/>
            <p:cNvSpPr>
              <a:spLocks noChangeArrowheads="1"/>
            </p:cNvSpPr>
            <p:nvPr/>
          </p:nvSpPr>
          <p:spPr bwMode="auto">
            <a:xfrm>
              <a:off x="7337" y="1195"/>
              <a:ext cx="18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58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44" name="Rectangle 44"/>
            <p:cNvSpPr>
              <a:spLocks noChangeArrowheads="1"/>
            </p:cNvSpPr>
            <p:nvPr/>
          </p:nvSpPr>
          <p:spPr bwMode="auto">
            <a:xfrm>
              <a:off x="7946" y="1747"/>
              <a:ext cx="18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43" name="Rectangle 43"/>
            <p:cNvSpPr>
              <a:spLocks noChangeArrowheads="1"/>
            </p:cNvSpPr>
            <p:nvPr/>
          </p:nvSpPr>
          <p:spPr bwMode="auto">
            <a:xfrm>
              <a:off x="7991" y="2300"/>
              <a:ext cx="18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42" name="Rectangle 42"/>
            <p:cNvSpPr>
              <a:spLocks noChangeArrowheads="1"/>
            </p:cNvSpPr>
            <p:nvPr/>
          </p:nvSpPr>
          <p:spPr bwMode="auto">
            <a:xfrm>
              <a:off x="7686" y="2852"/>
              <a:ext cx="18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42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41" name="Rectangle 41"/>
            <p:cNvSpPr>
              <a:spLocks noChangeArrowheads="1"/>
            </p:cNvSpPr>
            <p:nvPr/>
          </p:nvSpPr>
          <p:spPr bwMode="auto">
            <a:xfrm>
              <a:off x="7601" y="3404"/>
              <a:ext cx="18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45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40" name="Rectangle 40"/>
            <p:cNvSpPr>
              <a:spLocks noChangeArrowheads="1"/>
            </p:cNvSpPr>
            <p:nvPr/>
          </p:nvSpPr>
          <p:spPr bwMode="auto">
            <a:xfrm>
              <a:off x="7855" y="3958"/>
              <a:ext cx="18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39" name="Rectangle 39"/>
            <p:cNvSpPr>
              <a:spLocks noChangeArrowheads="1"/>
            </p:cNvSpPr>
            <p:nvPr/>
          </p:nvSpPr>
          <p:spPr bwMode="auto">
            <a:xfrm>
              <a:off x="8602" y="1195"/>
              <a:ext cx="9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38" name="Rectangle 38"/>
            <p:cNvSpPr>
              <a:spLocks noChangeArrowheads="1"/>
            </p:cNvSpPr>
            <p:nvPr/>
          </p:nvSpPr>
          <p:spPr bwMode="auto">
            <a:xfrm>
              <a:off x="8603" y="1747"/>
              <a:ext cx="9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37" name="Rectangle 37"/>
            <p:cNvSpPr>
              <a:spLocks noChangeArrowheads="1"/>
            </p:cNvSpPr>
            <p:nvPr/>
          </p:nvSpPr>
          <p:spPr bwMode="auto">
            <a:xfrm>
              <a:off x="8595" y="2300"/>
              <a:ext cx="9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36" name="Rectangle 36"/>
            <p:cNvSpPr>
              <a:spLocks noChangeArrowheads="1"/>
            </p:cNvSpPr>
            <p:nvPr/>
          </p:nvSpPr>
          <p:spPr bwMode="auto">
            <a:xfrm>
              <a:off x="8612" y="2852"/>
              <a:ext cx="9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35" name="Rectangle 35"/>
            <p:cNvSpPr>
              <a:spLocks noChangeArrowheads="1"/>
            </p:cNvSpPr>
            <p:nvPr/>
          </p:nvSpPr>
          <p:spPr bwMode="auto">
            <a:xfrm>
              <a:off x="8603" y="3404"/>
              <a:ext cx="9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34" name="Rectangle 34"/>
            <p:cNvSpPr>
              <a:spLocks noChangeArrowheads="1"/>
            </p:cNvSpPr>
            <p:nvPr/>
          </p:nvSpPr>
          <p:spPr bwMode="auto">
            <a:xfrm>
              <a:off x="8599" y="3958"/>
              <a:ext cx="9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33" name="Rectangle 33"/>
            <p:cNvSpPr>
              <a:spLocks noChangeArrowheads="1"/>
            </p:cNvSpPr>
            <p:nvPr/>
          </p:nvSpPr>
          <p:spPr bwMode="auto">
            <a:xfrm>
              <a:off x="4505" y="608"/>
              <a:ext cx="9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32" name="Rectangle 32"/>
            <p:cNvSpPr>
              <a:spLocks noChangeArrowheads="1"/>
            </p:cNvSpPr>
            <p:nvPr/>
          </p:nvSpPr>
          <p:spPr bwMode="auto">
            <a:xfrm>
              <a:off x="5284" y="608"/>
              <a:ext cx="18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31" name="Rectangle 31"/>
            <p:cNvSpPr>
              <a:spLocks noChangeArrowheads="1"/>
            </p:cNvSpPr>
            <p:nvPr/>
          </p:nvSpPr>
          <p:spPr bwMode="auto">
            <a:xfrm>
              <a:off x="6106" y="608"/>
              <a:ext cx="18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40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30" name="Rectangle 30"/>
            <p:cNvSpPr>
              <a:spLocks noChangeArrowheads="1"/>
            </p:cNvSpPr>
            <p:nvPr/>
          </p:nvSpPr>
          <p:spPr bwMode="auto">
            <a:xfrm>
              <a:off x="6927" y="608"/>
              <a:ext cx="18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60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29" name="Rectangle 29"/>
            <p:cNvSpPr>
              <a:spLocks noChangeArrowheads="1"/>
            </p:cNvSpPr>
            <p:nvPr/>
          </p:nvSpPr>
          <p:spPr bwMode="auto">
            <a:xfrm>
              <a:off x="7749" y="608"/>
              <a:ext cx="18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80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28" name="Rectangle 28"/>
            <p:cNvSpPr>
              <a:spLocks noChangeArrowheads="1"/>
            </p:cNvSpPr>
            <p:nvPr/>
          </p:nvSpPr>
          <p:spPr bwMode="auto">
            <a:xfrm>
              <a:off x="8514" y="608"/>
              <a:ext cx="27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27" name="Rectangle 27"/>
            <p:cNvSpPr>
              <a:spLocks noChangeArrowheads="1"/>
            </p:cNvSpPr>
            <p:nvPr/>
          </p:nvSpPr>
          <p:spPr bwMode="auto">
            <a:xfrm>
              <a:off x="542" y="1147"/>
              <a:ext cx="2655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The care I give (n=447</a:t>
              </a:r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26" name="Rectangle 26"/>
            <p:cNvSpPr>
              <a:spLocks noChangeArrowheads="1"/>
            </p:cNvSpPr>
            <p:nvPr/>
          </p:nvSpPr>
          <p:spPr bwMode="auto">
            <a:xfrm>
              <a:off x="613" y="1622"/>
              <a:ext cx="2998" cy="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My understanding of </a:t>
              </a:r>
              <a:r>
                <a: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carer's</a:t>
              </a: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rights/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entitlements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25" name="Rectangle 25"/>
            <p:cNvSpPr>
              <a:spLocks noChangeArrowheads="1"/>
            </p:cNvSpPr>
            <p:nvPr/>
          </p:nvSpPr>
          <p:spPr bwMode="auto">
            <a:xfrm>
              <a:off x="1860" y="1853"/>
              <a:ext cx="612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</a:t>
              </a: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n=465)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24" name="Rectangle 24"/>
            <p:cNvSpPr>
              <a:spLocks noChangeArrowheads="1"/>
            </p:cNvSpPr>
            <p:nvPr/>
          </p:nvSpPr>
          <p:spPr bwMode="auto">
            <a:xfrm>
              <a:off x="545" y="2174"/>
              <a:ext cx="3491" cy="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My knowledge of how to access support/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services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23" name="Rectangle 23"/>
            <p:cNvSpPr>
              <a:spLocks noChangeArrowheads="1"/>
            </p:cNvSpPr>
            <p:nvPr/>
          </p:nvSpPr>
          <p:spPr bwMode="auto">
            <a:xfrm>
              <a:off x="1563" y="2402"/>
              <a:ext cx="1208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</a:t>
              </a: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n=473)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22" name="Rectangle 22"/>
            <p:cNvSpPr>
              <a:spLocks noChangeArrowheads="1"/>
            </p:cNvSpPr>
            <p:nvPr/>
          </p:nvSpPr>
          <p:spPr bwMode="auto">
            <a:xfrm>
              <a:off x="454" y="2726"/>
              <a:ext cx="3749" cy="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My confidence that I would know what to do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in an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21" name="Rectangle 21"/>
            <p:cNvSpPr>
              <a:spLocks noChangeArrowheads="1"/>
            </p:cNvSpPr>
            <p:nvPr/>
          </p:nvSpPr>
          <p:spPr bwMode="auto">
            <a:xfrm>
              <a:off x="1048" y="2945"/>
              <a:ext cx="1950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emergency </a:t>
              </a:r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</a:t>
              </a: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n=463)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20" name="Rectangle 20"/>
            <p:cNvSpPr>
              <a:spLocks noChangeArrowheads="1"/>
            </p:cNvSpPr>
            <p:nvPr/>
          </p:nvSpPr>
          <p:spPr bwMode="auto">
            <a:xfrm>
              <a:off x="352" y="3279"/>
              <a:ext cx="5370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My knowledge about what improves the well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19" name="Rectangle 19"/>
            <p:cNvSpPr>
              <a:spLocks noChangeArrowheads="1"/>
            </p:cNvSpPr>
            <p:nvPr/>
          </p:nvSpPr>
          <p:spPr bwMode="auto">
            <a:xfrm>
              <a:off x="3890" y="3279"/>
              <a:ext cx="6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18" name="Rectangle 18"/>
            <p:cNvSpPr>
              <a:spLocks noChangeArrowheads="1"/>
            </p:cNvSpPr>
            <p:nvPr/>
          </p:nvSpPr>
          <p:spPr bwMode="auto">
            <a:xfrm>
              <a:off x="447" y="3500"/>
              <a:ext cx="4160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being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17" name="Rectangle 17"/>
            <p:cNvSpPr>
              <a:spLocks noChangeArrowheads="1"/>
            </p:cNvSpPr>
            <p:nvPr/>
          </p:nvSpPr>
          <p:spPr bwMode="auto">
            <a:xfrm>
              <a:off x="1042" y="3500"/>
              <a:ext cx="2708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of the person I care for</a:t>
              </a:r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(</a:t>
              </a: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n=463)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16" name="Rectangle 16"/>
            <p:cNvSpPr>
              <a:spLocks noChangeArrowheads="1"/>
            </p:cNvSpPr>
            <p:nvPr/>
          </p:nvSpPr>
          <p:spPr bwMode="auto">
            <a:xfrm>
              <a:off x="236" y="3831"/>
              <a:ext cx="3551" cy="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My understanding of how to access local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information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15" name="Rectangle 15"/>
            <p:cNvSpPr>
              <a:spLocks noChangeArrowheads="1"/>
            </p:cNvSpPr>
            <p:nvPr/>
          </p:nvSpPr>
          <p:spPr bwMode="auto">
            <a:xfrm>
              <a:off x="1340" y="4049"/>
              <a:ext cx="2054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&amp; support </a:t>
              </a:r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(</a:t>
              </a: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n=469)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14" name="Rectangle 14"/>
            <p:cNvSpPr>
              <a:spLocks noChangeArrowheads="1"/>
            </p:cNvSpPr>
            <p:nvPr/>
          </p:nvSpPr>
          <p:spPr bwMode="auto">
            <a:xfrm>
              <a:off x="5564" y="257"/>
              <a:ext cx="3210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Percentage of respondents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13" name="Freeform 13"/>
            <p:cNvSpPr>
              <a:spLocks noEditPoints="1"/>
            </p:cNvSpPr>
            <p:nvPr/>
          </p:nvSpPr>
          <p:spPr bwMode="auto">
            <a:xfrm>
              <a:off x="4267" y="4522"/>
              <a:ext cx="4444" cy="354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5016" y="0"/>
                </a:cxn>
                <a:cxn ang="0">
                  <a:pos x="5024" y="8"/>
                </a:cxn>
                <a:cxn ang="0">
                  <a:pos x="5024" y="392"/>
                </a:cxn>
                <a:cxn ang="0">
                  <a:pos x="5016" y="400"/>
                </a:cxn>
                <a:cxn ang="0">
                  <a:pos x="8" y="400"/>
                </a:cxn>
                <a:cxn ang="0">
                  <a:pos x="0" y="392"/>
                </a:cxn>
                <a:cxn ang="0">
                  <a:pos x="0" y="8"/>
                </a:cxn>
                <a:cxn ang="0">
                  <a:pos x="16" y="392"/>
                </a:cxn>
                <a:cxn ang="0">
                  <a:pos x="8" y="384"/>
                </a:cxn>
                <a:cxn ang="0">
                  <a:pos x="5016" y="384"/>
                </a:cxn>
                <a:cxn ang="0">
                  <a:pos x="5008" y="392"/>
                </a:cxn>
                <a:cxn ang="0">
                  <a:pos x="5008" y="8"/>
                </a:cxn>
                <a:cxn ang="0">
                  <a:pos x="5016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392"/>
                </a:cxn>
              </a:cxnLst>
              <a:rect l="0" t="0" r="r" b="b"/>
              <a:pathLst>
                <a:path w="5024" h="400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5016" y="0"/>
                  </a:lnTo>
                  <a:cubicBezTo>
                    <a:pt x="5021" y="0"/>
                    <a:pt x="5024" y="4"/>
                    <a:pt x="5024" y="8"/>
                  </a:cubicBezTo>
                  <a:lnTo>
                    <a:pt x="5024" y="392"/>
                  </a:lnTo>
                  <a:cubicBezTo>
                    <a:pt x="5024" y="397"/>
                    <a:pt x="5021" y="400"/>
                    <a:pt x="5016" y="400"/>
                  </a:cubicBezTo>
                  <a:lnTo>
                    <a:pt x="8" y="400"/>
                  </a:lnTo>
                  <a:cubicBezTo>
                    <a:pt x="4" y="400"/>
                    <a:pt x="0" y="397"/>
                    <a:pt x="0" y="392"/>
                  </a:cubicBezTo>
                  <a:lnTo>
                    <a:pt x="0" y="8"/>
                  </a:lnTo>
                  <a:close/>
                  <a:moveTo>
                    <a:pt x="16" y="392"/>
                  </a:moveTo>
                  <a:lnTo>
                    <a:pt x="8" y="384"/>
                  </a:lnTo>
                  <a:lnTo>
                    <a:pt x="5016" y="384"/>
                  </a:lnTo>
                  <a:lnTo>
                    <a:pt x="5008" y="392"/>
                  </a:lnTo>
                  <a:lnTo>
                    <a:pt x="5008" y="8"/>
                  </a:lnTo>
                  <a:lnTo>
                    <a:pt x="5016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392"/>
                  </a:lnTo>
                  <a:close/>
                </a:path>
              </a:pathLst>
            </a:custGeom>
            <a:solidFill>
              <a:srgbClr val="595959"/>
            </a:solidFill>
            <a:ln w="8890">
              <a:solidFill>
                <a:srgbClr val="595959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12" name="Rectangle 12"/>
            <p:cNvSpPr>
              <a:spLocks noChangeArrowheads="1"/>
            </p:cNvSpPr>
            <p:nvPr/>
          </p:nvSpPr>
          <p:spPr bwMode="auto">
            <a:xfrm>
              <a:off x="4409" y="4649"/>
              <a:ext cx="113" cy="99"/>
            </a:xfrm>
            <a:prstGeom prst="rect">
              <a:avLst/>
            </a:prstGeom>
            <a:solidFill>
              <a:srgbClr val="4F81B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11" name="Rectangle 11"/>
            <p:cNvSpPr>
              <a:spLocks noChangeArrowheads="1"/>
            </p:cNvSpPr>
            <p:nvPr/>
          </p:nvSpPr>
          <p:spPr bwMode="auto">
            <a:xfrm>
              <a:off x="4570" y="4596"/>
              <a:ext cx="1410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Has improved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10" name="Rectangle 10"/>
            <p:cNvSpPr>
              <a:spLocks noChangeArrowheads="1"/>
            </p:cNvSpPr>
            <p:nvPr/>
          </p:nvSpPr>
          <p:spPr bwMode="auto">
            <a:xfrm>
              <a:off x="5782" y="4649"/>
              <a:ext cx="113" cy="99"/>
            </a:xfrm>
            <a:prstGeom prst="rect">
              <a:avLst/>
            </a:prstGeom>
            <a:solidFill>
              <a:srgbClr val="C0504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09" name="Rectangle 9"/>
            <p:cNvSpPr>
              <a:spLocks noChangeArrowheads="1"/>
            </p:cNvSpPr>
            <p:nvPr/>
          </p:nvSpPr>
          <p:spPr bwMode="auto">
            <a:xfrm>
              <a:off x="5942" y="4596"/>
              <a:ext cx="1710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Has not changed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08" name="Rectangle 8"/>
            <p:cNvSpPr>
              <a:spLocks noChangeArrowheads="1"/>
            </p:cNvSpPr>
            <p:nvPr/>
          </p:nvSpPr>
          <p:spPr bwMode="auto">
            <a:xfrm>
              <a:off x="7381" y="4649"/>
              <a:ext cx="99" cy="99"/>
            </a:xfrm>
            <a:prstGeom prst="rect">
              <a:avLst/>
            </a:prstGeom>
            <a:solidFill>
              <a:srgbClr val="9BBB5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07" name="Rectangle 7"/>
            <p:cNvSpPr>
              <a:spLocks noChangeArrowheads="1"/>
            </p:cNvSpPr>
            <p:nvPr/>
          </p:nvSpPr>
          <p:spPr bwMode="auto">
            <a:xfrm>
              <a:off x="7530" y="4596"/>
              <a:ext cx="1440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Has got worse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06" name="Freeform 6"/>
            <p:cNvSpPr>
              <a:spLocks noEditPoints="1"/>
            </p:cNvSpPr>
            <p:nvPr/>
          </p:nvSpPr>
          <p:spPr bwMode="auto">
            <a:xfrm>
              <a:off x="0" y="0"/>
              <a:ext cx="9016" cy="4996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10184" y="0"/>
                </a:cxn>
                <a:cxn ang="0">
                  <a:pos x="10192" y="8"/>
                </a:cxn>
                <a:cxn ang="0">
                  <a:pos x="10192" y="5640"/>
                </a:cxn>
                <a:cxn ang="0">
                  <a:pos x="10184" y="5648"/>
                </a:cxn>
                <a:cxn ang="0">
                  <a:pos x="8" y="5648"/>
                </a:cxn>
                <a:cxn ang="0">
                  <a:pos x="0" y="5640"/>
                </a:cxn>
                <a:cxn ang="0">
                  <a:pos x="0" y="8"/>
                </a:cxn>
                <a:cxn ang="0">
                  <a:pos x="16" y="5640"/>
                </a:cxn>
                <a:cxn ang="0">
                  <a:pos x="8" y="5632"/>
                </a:cxn>
                <a:cxn ang="0">
                  <a:pos x="10184" y="5632"/>
                </a:cxn>
                <a:cxn ang="0">
                  <a:pos x="10176" y="5640"/>
                </a:cxn>
                <a:cxn ang="0">
                  <a:pos x="10176" y="8"/>
                </a:cxn>
                <a:cxn ang="0">
                  <a:pos x="10184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5640"/>
                </a:cxn>
              </a:cxnLst>
              <a:rect l="0" t="0" r="r" b="b"/>
              <a:pathLst>
                <a:path w="10192" h="564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10184" y="0"/>
                  </a:lnTo>
                  <a:cubicBezTo>
                    <a:pt x="10189" y="0"/>
                    <a:pt x="10192" y="4"/>
                    <a:pt x="10192" y="8"/>
                  </a:cubicBezTo>
                  <a:lnTo>
                    <a:pt x="10192" y="5640"/>
                  </a:lnTo>
                  <a:cubicBezTo>
                    <a:pt x="10192" y="5645"/>
                    <a:pt x="10189" y="5648"/>
                    <a:pt x="10184" y="5648"/>
                  </a:cubicBezTo>
                  <a:lnTo>
                    <a:pt x="8" y="5648"/>
                  </a:lnTo>
                  <a:cubicBezTo>
                    <a:pt x="4" y="5648"/>
                    <a:pt x="0" y="5645"/>
                    <a:pt x="0" y="5640"/>
                  </a:cubicBezTo>
                  <a:lnTo>
                    <a:pt x="0" y="8"/>
                  </a:lnTo>
                  <a:close/>
                  <a:moveTo>
                    <a:pt x="16" y="5640"/>
                  </a:moveTo>
                  <a:lnTo>
                    <a:pt x="8" y="5632"/>
                  </a:lnTo>
                  <a:lnTo>
                    <a:pt x="10184" y="5632"/>
                  </a:lnTo>
                  <a:lnTo>
                    <a:pt x="10176" y="5640"/>
                  </a:lnTo>
                  <a:lnTo>
                    <a:pt x="10176" y="8"/>
                  </a:lnTo>
                  <a:lnTo>
                    <a:pt x="10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640"/>
                  </a:lnTo>
                  <a:close/>
                </a:path>
              </a:pathLst>
            </a:custGeom>
            <a:solidFill>
              <a:srgbClr val="868686"/>
            </a:solidFill>
            <a:ln w="635">
              <a:solidFill>
                <a:srgbClr val="86868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51320" name="Rectangle 120"/>
          <p:cNvSpPr>
            <a:spLocks noChangeArrowheads="1"/>
          </p:cNvSpPr>
          <p:nvPr/>
        </p:nvSpPr>
        <p:spPr bwMode="auto">
          <a:xfrm>
            <a:off x="0" y="3638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95536" y="6525344"/>
            <a:ext cx="53527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smtClean="0"/>
              <a:t>Source: </a:t>
            </a:r>
            <a:r>
              <a:rPr lang="en-GB" sz="1400" dirty="0" smtClean="0"/>
              <a:t>CIRCLE, University of Leeds: </a:t>
            </a:r>
            <a:r>
              <a:rPr lang="en-GB" sz="1400" dirty="0" err="1" smtClean="0"/>
              <a:t>CwC</a:t>
            </a:r>
            <a:r>
              <a:rPr lang="en-GB" sz="1400" dirty="0" smtClean="0"/>
              <a:t> survey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6969B5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6969B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4432</TotalTime>
  <Words>1693</Words>
  <Application>Microsoft Office PowerPoint</Application>
  <PresentationFormat>Předvádění na obrazovce (4:3)</PresentationFormat>
  <Paragraphs>313</Paragraphs>
  <Slides>18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0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Pixel</vt:lpstr>
      <vt:lpstr> Personalisation and support for caregivers in England</vt:lpstr>
      <vt:lpstr>Background to support for caregivers in the 2000s, England</vt:lpstr>
      <vt:lpstr>Policy trends in the care of older people in England</vt:lpstr>
      <vt:lpstr>Caring with Confidence: a training programme for carers, 2008-10</vt:lpstr>
      <vt:lpstr>Carers participating in CwC face-to-face, by caring circumstances</vt:lpstr>
      <vt:lpstr>Carers participating in CwC face-to-face, by characteristics of those cared for</vt:lpstr>
      <vt:lpstr>Carers’ views about the programme: six months after completion</vt:lpstr>
      <vt:lpstr>Impact of the programme on carers’ own lives: perceptions six months after completion</vt:lpstr>
      <vt:lpstr>Impact of the programme on care given, carers’ perspectives six months after completion</vt:lpstr>
      <vt:lpstr>NCS Demonstrator Sites programme 2009-11</vt:lpstr>
      <vt:lpstr>NCS Demonstrator Sites 2009-11: carers </vt:lpstr>
      <vt:lpstr>Innovation/Experience in Carers’ Breaks  Sites</vt:lpstr>
      <vt:lpstr>Innovation/Experience in Health Checks Sites</vt:lpstr>
      <vt:lpstr>Innovation/Experience in NHS Support Sites</vt:lpstr>
      <vt:lpstr>Demonstrator Sites: impact  on carers</vt:lpstr>
      <vt:lpstr>Vision for Adult Social Care in England: 2010 </vt:lpstr>
      <vt:lpstr>Prezentace aplikace PowerPoint</vt:lpstr>
      <vt:lpstr>For further information, please contact CIRCLE or visit the CIRCLE website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Business and Organisational Benefits of Supporting Carers at Work</dc:title>
  <dc:creator>Sue Yeandle</dc:creator>
  <cp:lastModifiedBy>Pcnet</cp:lastModifiedBy>
  <cp:revision>159</cp:revision>
  <dcterms:created xsi:type="dcterms:W3CDTF">2006-02-16T14:35:28Z</dcterms:created>
  <dcterms:modified xsi:type="dcterms:W3CDTF">2012-05-30T13:37:50Z</dcterms:modified>
</cp:coreProperties>
</file>