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94" r:id="rId3"/>
    <p:sldId id="269" r:id="rId4"/>
    <p:sldId id="292" r:id="rId5"/>
    <p:sldId id="299" r:id="rId6"/>
    <p:sldId id="276" r:id="rId7"/>
    <p:sldId id="293" r:id="rId8"/>
    <p:sldId id="300" r:id="rId9"/>
    <p:sldId id="295" r:id="rId10"/>
    <p:sldId id="297" r:id="rId11"/>
    <p:sldId id="290" r:id="rId12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3015" autoAdjust="0"/>
    <p:restoredTop sz="64374" autoAdjust="0"/>
  </p:normalViewPr>
  <p:slideViewPr>
    <p:cSldViewPr>
      <p:cViewPr varScale="1">
        <p:scale>
          <a:sx n="42" d="100"/>
          <a:sy n="42" d="100"/>
        </p:scale>
        <p:origin x="-8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90" d="100"/>
          <a:sy n="90" d="100"/>
        </p:scale>
        <p:origin x="-1306" y="355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B55DD3-C345-4390-A967-717D7A70BDD0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61BB5980-28C7-49E5-8F0C-19896611696A}">
      <dgm:prSet phldrT="[Text]"/>
      <dgm:spPr/>
      <dgm:t>
        <a:bodyPr/>
        <a:lstStyle/>
        <a:p>
          <a:r>
            <a:rPr lang="en-GB" dirty="0" smtClean="0"/>
            <a:t>Knowledge exchange events / activities</a:t>
          </a:r>
          <a:endParaRPr lang="en-GB" dirty="0"/>
        </a:p>
      </dgm:t>
    </dgm:pt>
    <dgm:pt modelId="{A5A20A45-53C1-4534-A199-1AC1CD748208}" type="parTrans" cxnId="{E2B51F32-2A05-445C-9446-914FA2010F60}">
      <dgm:prSet/>
      <dgm:spPr/>
      <dgm:t>
        <a:bodyPr/>
        <a:lstStyle/>
        <a:p>
          <a:endParaRPr lang="en-GB"/>
        </a:p>
      </dgm:t>
    </dgm:pt>
    <dgm:pt modelId="{455A4E85-A14E-4C70-B04E-6D0688CD7235}" type="sibTrans" cxnId="{E2B51F32-2A05-445C-9446-914FA2010F60}">
      <dgm:prSet/>
      <dgm:spPr/>
      <dgm:t>
        <a:bodyPr/>
        <a:lstStyle/>
        <a:p>
          <a:endParaRPr lang="en-GB"/>
        </a:p>
      </dgm:t>
    </dgm:pt>
    <dgm:pt modelId="{1934F919-E3ED-4389-8439-C23276DD60CD}">
      <dgm:prSet phldrT="[Text]"/>
      <dgm:spPr/>
      <dgm:t>
        <a:bodyPr/>
        <a:lstStyle/>
        <a:p>
          <a:r>
            <a:rPr lang="en-GB" dirty="0" smtClean="0"/>
            <a:t>Older people</a:t>
          </a:r>
          <a:endParaRPr lang="en-GB" dirty="0"/>
        </a:p>
      </dgm:t>
    </dgm:pt>
    <dgm:pt modelId="{10E12D77-CB5B-4594-8FC7-3E3C148E25B7}" type="parTrans" cxnId="{850E6083-CF96-49C7-A722-88D0775FBC84}">
      <dgm:prSet/>
      <dgm:spPr/>
      <dgm:t>
        <a:bodyPr/>
        <a:lstStyle/>
        <a:p>
          <a:endParaRPr lang="en-GB"/>
        </a:p>
      </dgm:t>
    </dgm:pt>
    <dgm:pt modelId="{8A52748B-B7DD-4C45-8EBA-892346BCF698}" type="sibTrans" cxnId="{850E6083-CF96-49C7-A722-88D0775FBC84}">
      <dgm:prSet/>
      <dgm:spPr/>
      <dgm:t>
        <a:bodyPr/>
        <a:lstStyle/>
        <a:p>
          <a:endParaRPr lang="en-GB"/>
        </a:p>
      </dgm:t>
    </dgm:pt>
    <dgm:pt modelId="{9ECB8375-4354-4CC1-BEA9-A9D54661D2D8}">
      <dgm:prSet phldrT="[Text]"/>
      <dgm:spPr/>
      <dgm:t>
        <a:bodyPr/>
        <a:lstStyle/>
        <a:p>
          <a:r>
            <a:rPr lang="en-GB" dirty="0" smtClean="0"/>
            <a:t>Carers</a:t>
          </a:r>
        </a:p>
        <a:p>
          <a:r>
            <a:rPr lang="en-GB" dirty="0" smtClean="0"/>
            <a:t>Esp. working carers</a:t>
          </a:r>
          <a:endParaRPr lang="en-GB" dirty="0"/>
        </a:p>
      </dgm:t>
    </dgm:pt>
    <dgm:pt modelId="{8F185C39-6DF5-4A9A-A15A-022AC78F44CF}" type="parTrans" cxnId="{12ECFEB6-3E0B-4CF4-BD61-6697F28BF1D9}">
      <dgm:prSet/>
      <dgm:spPr/>
      <dgm:t>
        <a:bodyPr/>
        <a:lstStyle/>
        <a:p>
          <a:endParaRPr lang="en-GB"/>
        </a:p>
      </dgm:t>
    </dgm:pt>
    <dgm:pt modelId="{6701C244-E031-4D86-B362-5008DC73D8E8}" type="sibTrans" cxnId="{12ECFEB6-3E0B-4CF4-BD61-6697F28BF1D9}">
      <dgm:prSet/>
      <dgm:spPr/>
      <dgm:t>
        <a:bodyPr/>
        <a:lstStyle/>
        <a:p>
          <a:endParaRPr lang="en-GB"/>
        </a:p>
      </dgm:t>
    </dgm:pt>
    <dgm:pt modelId="{B34D2628-E03D-4F7C-A345-9A0AEF6C5752}">
      <dgm:prSet phldrT="[Text]"/>
      <dgm:spPr/>
      <dgm:t>
        <a:bodyPr/>
        <a:lstStyle/>
        <a:p>
          <a:r>
            <a:rPr lang="en-GB" dirty="0" smtClean="0"/>
            <a:t>Carer’s organisations</a:t>
          </a:r>
          <a:endParaRPr lang="en-GB" dirty="0"/>
        </a:p>
      </dgm:t>
    </dgm:pt>
    <dgm:pt modelId="{853FF61B-4C11-407A-BD1F-4248A3A597D3}" type="parTrans" cxnId="{AF1BB1E1-3D44-4600-96D1-EE17612CB422}">
      <dgm:prSet/>
      <dgm:spPr/>
      <dgm:t>
        <a:bodyPr/>
        <a:lstStyle/>
        <a:p>
          <a:endParaRPr lang="en-GB"/>
        </a:p>
      </dgm:t>
    </dgm:pt>
    <dgm:pt modelId="{8D9C6275-4A4E-4C71-8078-7C05119F29B7}" type="sibTrans" cxnId="{AF1BB1E1-3D44-4600-96D1-EE17612CB422}">
      <dgm:prSet/>
      <dgm:spPr/>
      <dgm:t>
        <a:bodyPr/>
        <a:lstStyle/>
        <a:p>
          <a:endParaRPr lang="en-GB"/>
        </a:p>
      </dgm:t>
    </dgm:pt>
    <dgm:pt modelId="{FC19DFA2-B957-4ADB-9C24-96193B959D7A}">
      <dgm:prSet/>
      <dgm:spPr/>
      <dgm:t>
        <a:bodyPr/>
        <a:lstStyle/>
        <a:p>
          <a:r>
            <a:rPr lang="en-GB" dirty="0" smtClean="0"/>
            <a:t>Business</a:t>
          </a:r>
        </a:p>
        <a:p>
          <a:r>
            <a:rPr lang="en-GB" dirty="0" smtClean="0"/>
            <a:t>e.g. Cisco, BT, local SME’s	</a:t>
          </a:r>
          <a:endParaRPr lang="en-GB" dirty="0"/>
        </a:p>
      </dgm:t>
    </dgm:pt>
    <dgm:pt modelId="{2D809106-0D89-473C-A1D4-F01F1FA86F89}" type="parTrans" cxnId="{2405F78C-BAC5-48E1-9ACE-EF1C81151536}">
      <dgm:prSet/>
      <dgm:spPr/>
      <dgm:t>
        <a:bodyPr/>
        <a:lstStyle/>
        <a:p>
          <a:endParaRPr lang="en-GB"/>
        </a:p>
      </dgm:t>
    </dgm:pt>
    <dgm:pt modelId="{C59ABD84-B5B7-4439-B33E-6E49E4D7D0CC}" type="sibTrans" cxnId="{2405F78C-BAC5-48E1-9ACE-EF1C81151536}">
      <dgm:prSet/>
      <dgm:spPr/>
      <dgm:t>
        <a:bodyPr/>
        <a:lstStyle/>
        <a:p>
          <a:endParaRPr lang="en-GB"/>
        </a:p>
      </dgm:t>
    </dgm:pt>
    <dgm:pt modelId="{528D7F74-239D-4AD4-ABFF-15ADC93D00BA}">
      <dgm:prSet/>
      <dgm:spPr/>
      <dgm:t>
        <a:bodyPr/>
        <a:lstStyle/>
        <a:p>
          <a:r>
            <a:rPr lang="en-GB" dirty="0" smtClean="0"/>
            <a:t>Academia</a:t>
          </a:r>
        </a:p>
        <a:p>
          <a:r>
            <a:rPr lang="en-GB" dirty="0" smtClean="0"/>
            <a:t>Cross-disciplines</a:t>
          </a:r>
          <a:endParaRPr lang="en-GB" dirty="0"/>
        </a:p>
      </dgm:t>
    </dgm:pt>
    <dgm:pt modelId="{06A7C995-2AD9-42A8-B3FE-E502678812B2}" type="parTrans" cxnId="{F71BF808-D357-454D-B2F3-E0E64DA93AF8}">
      <dgm:prSet/>
      <dgm:spPr/>
      <dgm:t>
        <a:bodyPr/>
        <a:lstStyle/>
        <a:p>
          <a:endParaRPr lang="en-GB"/>
        </a:p>
      </dgm:t>
    </dgm:pt>
    <dgm:pt modelId="{8479FD55-CB86-4BE9-A073-E4F464D177A9}" type="sibTrans" cxnId="{F71BF808-D357-454D-B2F3-E0E64DA93AF8}">
      <dgm:prSet/>
      <dgm:spPr/>
      <dgm:t>
        <a:bodyPr/>
        <a:lstStyle/>
        <a:p>
          <a:endParaRPr lang="en-GB"/>
        </a:p>
      </dgm:t>
    </dgm:pt>
    <dgm:pt modelId="{04B379D0-4C74-4683-8135-422D16131D73}">
      <dgm:prSet/>
      <dgm:spPr/>
      <dgm:t>
        <a:bodyPr/>
        <a:lstStyle/>
        <a:p>
          <a:r>
            <a:rPr lang="en-GB" dirty="0" smtClean="0"/>
            <a:t>Health and social care providers</a:t>
          </a:r>
          <a:endParaRPr lang="en-GB" dirty="0"/>
        </a:p>
      </dgm:t>
    </dgm:pt>
    <dgm:pt modelId="{EDB9A95E-D3E8-4510-8738-69DA228BEA49}" type="parTrans" cxnId="{95F39A81-3BE4-44DE-80E8-E2DAD704A09B}">
      <dgm:prSet/>
      <dgm:spPr/>
      <dgm:t>
        <a:bodyPr/>
        <a:lstStyle/>
        <a:p>
          <a:endParaRPr lang="en-GB"/>
        </a:p>
      </dgm:t>
    </dgm:pt>
    <dgm:pt modelId="{4A26379B-96F5-4F5B-B045-76D7CAB552EE}" type="sibTrans" cxnId="{95F39A81-3BE4-44DE-80E8-E2DAD704A09B}">
      <dgm:prSet/>
      <dgm:spPr/>
      <dgm:t>
        <a:bodyPr/>
        <a:lstStyle/>
        <a:p>
          <a:endParaRPr lang="en-GB"/>
        </a:p>
      </dgm:t>
    </dgm:pt>
    <dgm:pt modelId="{1D1A1170-E7B2-44C4-9B96-66CD8F5A4F8D}" type="pres">
      <dgm:prSet presAssocID="{4BB55DD3-C345-4390-A967-717D7A70BDD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913A74E-4BF4-4C80-99B9-ABFB762E600F}" type="pres">
      <dgm:prSet presAssocID="{61BB5980-28C7-49E5-8F0C-19896611696A}" presName="centerShape" presStyleLbl="node0" presStyleIdx="0" presStyleCnt="1"/>
      <dgm:spPr/>
      <dgm:t>
        <a:bodyPr/>
        <a:lstStyle/>
        <a:p>
          <a:endParaRPr lang="en-GB"/>
        </a:p>
      </dgm:t>
    </dgm:pt>
    <dgm:pt modelId="{1389AB8F-F312-4494-B6AB-E2A92DF21E11}" type="pres">
      <dgm:prSet presAssocID="{10E12D77-CB5B-4594-8FC7-3E3C148E25B7}" presName="parTrans" presStyleLbl="bgSibTrans2D1" presStyleIdx="0" presStyleCnt="6"/>
      <dgm:spPr/>
      <dgm:t>
        <a:bodyPr/>
        <a:lstStyle/>
        <a:p>
          <a:endParaRPr lang="en-GB"/>
        </a:p>
      </dgm:t>
    </dgm:pt>
    <dgm:pt modelId="{626F968C-1A6A-4EFD-BD73-FD64CC2A13DC}" type="pres">
      <dgm:prSet presAssocID="{1934F919-E3ED-4389-8439-C23276DD60C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4F41EB3-1224-407F-A85F-6AD275A60C97}" type="pres">
      <dgm:prSet presAssocID="{8F185C39-6DF5-4A9A-A15A-022AC78F44CF}" presName="parTrans" presStyleLbl="bgSibTrans2D1" presStyleIdx="1" presStyleCnt="6"/>
      <dgm:spPr/>
      <dgm:t>
        <a:bodyPr/>
        <a:lstStyle/>
        <a:p>
          <a:endParaRPr lang="en-GB"/>
        </a:p>
      </dgm:t>
    </dgm:pt>
    <dgm:pt modelId="{D8122B1E-E241-4D50-9789-0EA6439A74C4}" type="pres">
      <dgm:prSet presAssocID="{9ECB8375-4354-4CC1-BEA9-A9D54661D2D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0E01B3B-0FAF-444B-9250-C3DCE30703B4}" type="pres">
      <dgm:prSet presAssocID="{853FF61B-4C11-407A-BD1F-4248A3A597D3}" presName="parTrans" presStyleLbl="bgSibTrans2D1" presStyleIdx="2" presStyleCnt="6"/>
      <dgm:spPr/>
      <dgm:t>
        <a:bodyPr/>
        <a:lstStyle/>
        <a:p>
          <a:endParaRPr lang="en-GB"/>
        </a:p>
      </dgm:t>
    </dgm:pt>
    <dgm:pt modelId="{D81D32F4-AB53-4AB8-9845-94563FCDE90F}" type="pres">
      <dgm:prSet presAssocID="{B34D2628-E03D-4F7C-A345-9A0AEF6C575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3E6FA12-398D-4925-9DF0-E26C01A6069C}" type="pres">
      <dgm:prSet presAssocID="{2D809106-0D89-473C-A1D4-F01F1FA86F89}" presName="parTrans" presStyleLbl="bgSibTrans2D1" presStyleIdx="3" presStyleCnt="6"/>
      <dgm:spPr/>
      <dgm:t>
        <a:bodyPr/>
        <a:lstStyle/>
        <a:p>
          <a:endParaRPr lang="en-GB"/>
        </a:p>
      </dgm:t>
    </dgm:pt>
    <dgm:pt modelId="{ECBE8F32-74CD-4E07-B98C-3DCC7891D0C2}" type="pres">
      <dgm:prSet presAssocID="{FC19DFA2-B957-4ADB-9C24-96193B959D7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16A284E-963F-4DDB-B3CB-FC449A917785}" type="pres">
      <dgm:prSet presAssocID="{06A7C995-2AD9-42A8-B3FE-E502678812B2}" presName="parTrans" presStyleLbl="bgSibTrans2D1" presStyleIdx="4" presStyleCnt="6"/>
      <dgm:spPr/>
      <dgm:t>
        <a:bodyPr/>
        <a:lstStyle/>
        <a:p>
          <a:endParaRPr lang="en-GB"/>
        </a:p>
      </dgm:t>
    </dgm:pt>
    <dgm:pt modelId="{ADFDEBAF-D418-4167-87CF-555F36BCD21E}" type="pres">
      <dgm:prSet presAssocID="{528D7F74-239D-4AD4-ABFF-15ADC93D00B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195B133-CA11-4A73-80A4-86E97C767018}" type="pres">
      <dgm:prSet presAssocID="{EDB9A95E-D3E8-4510-8738-69DA228BEA49}" presName="parTrans" presStyleLbl="bgSibTrans2D1" presStyleIdx="5" presStyleCnt="6"/>
      <dgm:spPr/>
      <dgm:t>
        <a:bodyPr/>
        <a:lstStyle/>
        <a:p>
          <a:endParaRPr lang="en-GB"/>
        </a:p>
      </dgm:t>
    </dgm:pt>
    <dgm:pt modelId="{1D786818-E325-4605-9A70-DFBC2D09F152}" type="pres">
      <dgm:prSet presAssocID="{04B379D0-4C74-4683-8135-422D16131D7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F30EF40-B9A7-4B08-8020-F876E671573E}" type="presOf" srcId="{10E12D77-CB5B-4594-8FC7-3E3C148E25B7}" destId="{1389AB8F-F312-4494-B6AB-E2A92DF21E11}" srcOrd="0" destOrd="0" presId="urn:microsoft.com/office/officeart/2005/8/layout/radial4"/>
    <dgm:cxn modelId="{12ECFEB6-3E0B-4CF4-BD61-6697F28BF1D9}" srcId="{61BB5980-28C7-49E5-8F0C-19896611696A}" destId="{9ECB8375-4354-4CC1-BEA9-A9D54661D2D8}" srcOrd="1" destOrd="0" parTransId="{8F185C39-6DF5-4A9A-A15A-022AC78F44CF}" sibTransId="{6701C244-E031-4D86-B362-5008DC73D8E8}"/>
    <dgm:cxn modelId="{B5E373C0-AC34-47BB-8FCB-CA756B45E338}" type="presOf" srcId="{04B379D0-4C74-4683-8135-422D16131D73}" destId="{1D786818-E325-4605-9A70-DFBC2D09F152}" srcOrd="0" destOrd="0" presId="urn:microsoft.com/office/officeart/2005/8/layout/radial4"/>
    <dgm:cxn modelId="{F9321F8D-6A28-4320-AFFA-64A689FB5D63}" type="presOf" srcId="{EDB9A95E-D3E8-4510-8738-69DA228BEA49}" destId="{1195B133-CA11-4A73-80A4-86E97C767018}" srcOrd="0" destOrd="0" presId="urn:microsoft.com/office/officeart/2005/8/layout/radial4"/>
    <dgm:cxn modelId="{20D62B8A-6219-444B-BE66-30F18525F723}" type="presOf" srcId="{FC19DFA2-B957-4ADB-9C24-96193B959D7A}" destId="{ECBE8F32-74CD-4E07-B98C-3DCC7891D0C2}" srcOrd="0" destOrd="0" presId="urn:microsoft.com/office/officeart/2005/8/layout/radial4"/>
    <dgm:cxn modelId="{D7B49DD1-AF43-4904-9CD7-86B5BAE91C5E}" type="presOf" srcId="{1934F919-E3ED-4389-8439-C23276DD60CD}" destId="{626F968C-1A6A-4EFD-BD73-FD64CC2A13DC}" srcOrd="0" destOrd="0" presId="urn:microsoft.com/office/officeart/2005/8/layout/radial4"/>
    <dgm:cxn modelId="{E2B51F32-2A05-445C-9446-914FA2010F60}" srcId="{4BB55DD3-C345-4390-A967-717D7A70BDD0}" destId="{61BB5980-28C7-49E5-8F0C-19896611696A}" srcOrd="0" destOrd="0" parTransId="{A5A20A45-53C1-4534-A199-1AC1CD748208}" sibTransId="{455A4E85-A14E-4C70-B04E-6D0688CD7235}"/>
    <dgm:cxn modelId="{91BA0766-342C-4C89-AC43-6E80C9C38A5D}" type="presOf" srcId="{528D7F74-239D-4AD4-ABFF-15ADC93D00BA}" destId="{ADFDEBAF-D418-4167-87CF-555F36BCD21E}" srcOrd="0" destOrd="0" presId="urn:microsoft.com/office/officeart/2005/8/layout/radial4"/>
    <dgm:cxn modelId="{95F39A81-3BE4-44DE-80E8-E2DAD704A09B}" srcId="{61BB5980-28C7-49E5-8F0C-19896611696A}" destId="{04B379D0-4C74-4683-8135-422D16131D73}" srcOrd="5" destOrd="0" parTransId="{EDB9A95E-D3E8-4510-8738-69DA228BEA49}" sibTransId="{4A26379B-96F5-4F5B-B045-76D7CAB552EE}"/>
    <dgm:cxn modelId="{2DDC7C5A-6683-4151-9E70-1F6107C41422}" type="presOf" srcId="{B34D2628-E03D-4F7C-A345-9A0AEF6C5752}" destId="{D81D32F4-AB53-4AB8-9845-94563FCDE90F}" srcOrd="0" destOrd="0" presId="urn:microsoft.com/office/officeart/2005/8/layout/radial4"/>
    <dgm:cxn modelId="{B4C9CAA0-0020-4F3D-AB05-AF50ECC9A422}" type="presOf" srcId="{853FF61B-4C11-407A-BD1F-4248A3A597D3}" destId="{A0E01B3B-0FAF-444B-9250-C3DCE30703B4}" srcOrd="0" destOrd="0" presId="urn:microsoft.com/office/officeart/2005/8/layout/radial4"/>
    <dgm:cxn modelId="{850E6083-CF96-49C7-A722-88D0775FBC84}" srcId="{61BB5980-28C7-49E5-8F0C-19896611696A}" destId="{1934F919-E3ED-4389-8439-C23276DD60CD}" srcOrd="0" destOrd="0" parTransId="{10E12D77-CB5B-4594-8FC7-3E3C148E25B7}" sibTransId="{8A52748B-B7DD-4C45-8EBA-892346BCF698}"/>
    <dgm:cxn modelId="{D3FA9CBC-360C-45B6-AAA1-B06B4EDF716C}" type="presOf" srcId="{9ECB8375-4354-4CC1-BEA9-A9D54661D2D8}" destId="{D8122B1E-E241-4D50-9789-0EA6439A74C4}" srcOrd="0" destOrd="0" presId="urn:microsoft.com/office/officeart/2005/8/layout/radial4"/>
    <dgm:cxn modelId="{AF1BB1E1-3D44-4600-96D1-EE17612CB422}" srcId="{61BB5980-28C7-49E5-8F0C-19896611696A}" destId="{B34D2628-E03D-4F7C-A345-9A0AEF6C5752}" srcOrd="2" destOrd="0" parTransId="{853FF61B-4C11-407A-BD1F-4248A3A597D3}" sibTransId="{8D9C6275-4A4E-4C71-8078-7C05119F29B7}"/>
    <dgm:cxn modelId="{2583DD51-1378-4ECA-9400-7BF021EFC888}" type="presOf" srcId="{4BB55DD3-C345-4390-A967-717D7A70BDD0}" destId="{1D1A1170-E7B2-44C4-9B96-66CD8F5A4F8D}" srcOrd="0" destOrd="0" presId="urn:microsoft.com/office/officeart/2005/8/layout/radial4"/>
    <dgm:cxn modelId="{A7EACDCD-8C68-4081-BECF-4CF5D0C5B222}" type="presOf" srcId="{8F185C39-6DF5-4A9A-A15A-022AC78F44CF}" destId="{04F41EB3-1224-407F-A85F-6AD275A60C97}" srcOrd="0" destOrd="0" presId="urn:microsoft.com/office/officeart/2005/8/layout/radial4"/>
    <dgm:cxn modelId="{C40EAC88-B2F5-4A05-BA09-61E3ED8A1E19}" type="presOf" srcId="{61BB5980-28C7-49E5-8F0C-19896611696A}" destId="{5913A74E-4BF4-4C80-99B9-ABFB762E600F}" srcOrd="0" destOrd="0" presId="urn:microsoft.com/office/officeart/2005/8/layout/radial4"/>
    <dgm:cxn modelId="{2405F78C-BAC5-48E1-9ACE-EF1C81151536}" srcId="{61BB5980-28C7-49E5-8F0C-19896611696A}" destId="{FC19DFA2-B957-4ADB-9C24-96193B959D7A}" srcOrd="3" destOrd="0" parTransId="{2D809106-0D89-473C-A1D4-F01F1FA86F89}" sibTransId="{C59ABD84-B5B7-4439-B33E-6E49E4D7D0CC}"/>
    <dgm:cxn modelId="{F71BF808-D357-454D-B2F3-E0E64DA93AF8}" srcId="{61BB5980-28C7-49E5-8F0C-19896611696A}" destId="{528D7F74-239D-4AD4-ABFF-15ADC93D00BA}" srcOrd="4" destOrd="0" parTransId="{06A7C995-2AD9-42A8-B3FE-E502678812B2}" sibTransId="{8479FD55-CB86-4BE9-A073-E4F464D177A9}"/>
    <dgm:cxn modelId="{F1E56FAF-D647-459D-8E3D-61B1F58E82BA}" type="presOf" srcId="{06A7C995-2AD9-42A8-B3FE-E502678812B2}" destId="{D16A284E-963F-4DDB-B3CB-FC449A917785}" srcOrd="0" destOrd="0" presId="urn:microsoft.com/office/officeart/2005/8/layout/radial4"/>
    <dgm:cxn modelId="{311D04FC-EEEE-4085-96DB-100452E4C169}" type="presOf" srcId="{2D809106-0D89-473C-A1D4-F01F1FA86F89}" destId="{33E6FA12-398D-4925-9DF0-E26C01A6069C}" srcOrd="0" destOrd="0" presId="urn:microsoft.com/office/officeart/2005/8/layout/radial4"/>
    <dgm:cxn modelId="{86F91AE4-4A0A-4887-960E-524652433FBC}" type="presParOf" srcId="{1D1A1170-E7B2-44C4-9B96-66CD8F5A4F8D}" destId="{5913A74E-4BF4-4C80-99B9-ABFB762E600F}" srcOrd="0" destOrd="0" presId="urn:microsoft.com/office/officeart/2005/8/layout/radial4"/>
    <dgm:cxn modelId="{39BC494D-062E-4A28-8C75-76CDBE203CF7}" type="presParOf" srcId="{1D1A1170-E7B2-44C4-9B96-66CD8F5A4F8D}" destId="{1389AB8F-F312-4494-B6AB-E2A92DF21E11}" srcOrd="1" destOrd="0" presId="urn:microsoft.com/office/officeart/2005/8/layout/radial4"/>
    <dgm:cxn modelId="{D41B0640-C3A3-40F8-B168-B4BF580B7042}" type="presParOf" srcId="{1D1A1170-E7B2-44C4-9B96-66CD8F5A4F8D}" destId="{626F968C-1A6A-4EFD-BD73-FD64CC2A13DC}" srcOrd="2" destOrd="0" presId="urn:microsoft.com/office/officeart/2005/8/layout/radial4"/>
    <dgm:cxn modelId="{5F432A7F-D5E1-447F-BC6C-A549C4BEC78A}" type="presParOf" srcId="{1D1A1170-E7B2-44C4-9B96-66CD8F5A4F8D}" destId="{04F41EB3-1224-407F-A85F-6AD275A60C97}" srcOrd="3" destOrd="0" presId="urn:microsoft.com/office/officeart/2005/8/layout/radial4"/>
    <dgm:cxn modelId="{5981E402-52CE-46FE-A854-03CEB4D3F5D1}" type="presParOf" srcId="{1D1A1170-E7B2-44C4-9B96-66CD8F5A4F8D}" destId="{D8122B1E-E241-4D50-9789-0EA6439A74C4}" srcOrd="4" destOrd="0" presId="urn:microsoft.com/office/officeart/2005/8/layout/radial4"/>
    <dgm:cxn modelId="{C47F799E-295B-457C-862F-7D92CFB9A088}" type="presParOf" srcId="{1D1A1170-E7B2-44C4-9B96-66CD8F5A4F8D}" destId="{A0E01B3B-0FAF-444B-9250-C3DCE30703B4}" srcOrd="5" destOrd="0" presId="urn:microsoft.com/office/officeart/2005/8/layout/radial4"/>
    <dgm:cxn modelId="{1642F692-240B-4CD0-A371-06C48F5EFA33}" type="presParOf" srcId="{1D1A1170-E7B2-44C4-9B96-66CD8F5A4F8D}" destId="{D81D32F4-AB53-4AB8-9845-94563FCDE90F}" srcOrd="6" destOrd="0" presId="urn:microsoft.com/office/officeart/2005/8/layout/radial4"/>
    <dgm:cxn modelId="{81F290A0-D49C-4835-B762-319BFA1D9A2C}" type="presParOf" srcId="{1D1A1170-E7B2-44C4-9B96-66CD8F5A4F8D}" destId="{33E6FA12-398D-4925-9DF0-E26C01A6069C}" srcOrd="7" destOrd="0" presId="urn:microsoft.com/office/officeart/2005/8/layout/radial4"/>
    <dgm:cxn modelId="{C12FC268-F043-4570-95F5-0723C0CA2D7F}" type="presParOf" srcId="{1D1A1170-E7B2-44C4-9B96-66CD8F5A4F8D}" destId="{ECBE8F32-74CD-4E07-B98C-3DCC7891D0C2}" srcOrd="8" destOrd="0" presId="urn:microsoft.com/office/officeart/2005/8/layout/radial4"/>
    <dgm:cxn modelId="{7C39E8E6-0DA5-4EE1-96D5-F3027B75CA7D}" type="presParOf" srcId="{1D1A1170-E7B2-44C4-9B96-66CD8F5A4F8D}" destId="{D16A284E-963F-4DDB-B3CB-FC449A917785}" srcOrd="9" destOrd="0" presId="urn:microsoft.com/office/officeart/2005/8/layout/radial4"/>
    <dgm:cxn modelId="{B0E8FF72-AAAC-4A20-B725-9F5F26603718}" type="presParOf" srcId="{1D1A1170-E7B2-44C4-9B96-66CD8F5A4F8D}" destId="{ADFDEBAF-D418-4167-87CF-555F36BCD21E}" srcOrd="10" destOrd="0" presId="urn:microsoft.com/office/officeart/2005/8/layout/radial4"/>
    <dgm:cxn modelId="{B9F6EA50-FA5A-4F72-B50D-E1CCD1A99681}" type="presParOf" srcId="{1D1A1170-E7B2-44C4-9B96-66CD8F5A4F8D}" destId="{1195B133-CA11-4A73-80A4-86E97C767018}" srcOrd="11" destOrd="0" presId="urn:microsoft.com/office/officeart/2005/8/layout/radial4"/>
    <dgm:cxn modelId="{DA4FCAC7-42F2-4653-B6A1-B14CFFC79041}" type="presParOf" srcId="{1D1A1170-E7B2-44C4-9B96-66CD8F5A4F8D}" destId="{1D786818-E325-4605-9A70-DFBC2D09F152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B55DD3-C345-4390-A967-717D7A70BDD0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61BB5980-28C7-49E5-8F0C-19896611696A}">
      <dgm:prSet phldrT="[Text]"/>
      <dgm:spPr/>
      <dgm:t>
        <a:bodyPr/>
        <a:lstStyle/>
        <a:p>
          <a:r>
            <a:rPr lang="en-GB" dirty="0" smtClean="0"/>
            <a:t>Knowledge exchange events / activities</a:t>
          </a:r>
          <a:endParaRPr lang="en-GB" dirty="0"/>
        </a:p>
      </dgm:t>
    </dgm:pt>
    <dgm:pt modelId="{A5A20A45-53C1-4534-A199-1AC1CD748208}" type="parTrans" cxnId="{E2B51F32-2A05-445C-9446-914FA2010F60}">
      <dgm:prSet/>
      <dgm:spPr/>
      <dgm:t>
        <a:bodyPr/>
        <a:lstStyle/>
        <a:p>
          <a:endParaRPr lang="en-GB"/>
        </a:p>
      </dgm:t>
    </dgm:pt>
    <dgm:pt modelId="{455A4E85-A14E-4C70-B04E-6D0688CD7235}" type="sibTrans" cxnId="{E2B51F32-2A05-445C-9446-914FA2010F60}">
      <dgm:prSet/>
      <dgm:spPr/>
      <dgm:t>
        <a:bodyPr/>
        <a:lstStyle/>
        <a:p>
          <a:endParaRPr lang="en-GB"/>
        </a:p>
      </dgm:t>
    </dgm:pt>
    <dgm:pt modelId="{1934F919-E3ED-4389-8439-C23276DD60CD}">
      <dgm:prSet phldrT="[Text]"/>
      <dgm:spPr/>
      <dgm:t>
        <a:bodyPr/>
        <a:lstStyle/>
        <a:p>
          <a:r>
            <a:rPr lang="en-GB" dirty="0" smtClean="0"/>
            <a:t>Older people</a:t>
          </a:r>
          <a:endParaRPr lang="en-GB" dirty="0"/>
        </a:p>
      </dgm:t>
    </dgm:pt>
    <dgm:pt modelId="{10E12D77-CB5B-4594-8FC7-3E3C148E25B7}" type="parTrans" cxnId="{850E6083-CF96-49C7-A722-88D0775FBC84}">
      <dgm:prSet/>
      <dgm:spPr/>
      <dgm:t>
        <a:bodyPr/>
        <a:lstStyle/>
        <a:p>
          <a:endParaRPr lang="en-GB"/>
        </a:p>
      </dgm:t>
    </dgm:pt>
    <dgm:pt modelId="{8A52748B-B7DD-4C45-8EBA-892346BCF698}" type="sibTrans" cxnId="{850E6083-CF96-49C7-A722-88D0775FBC84}">
      <dgm:prSet/>
      <dgm:spPr/>
      <dgm:t>
        <a:bodyPr/>
        <a:lstStyle/>
        <a:p>
          <a:endParaRPr lang="en-GB"/>
        </a:p>
      </dgm:t>
    </dgm:pt>
    <dgm:pt modelId="{9ECB8375-4354-4CC1-BEA9-A9D54661D2D8}">
      <dgm:prSet phldrT="[Text]"/>
      <dgm:spPr/>
      <dgm:t>
        <a:bodyPr/>
        <a:lstStyle/>
        <a:p>
          <a:r>
            <a:rPr lang="en-GB" dirty="0" smtClean="0"/>
            <a:t>Carers</a:t>
          </a:r>
        </a:p>
        <a:p>
          <a:r>
            <a:rPr lang="en-GB" dirty="0" smtClean="0"/>
            <a:t>Esp. working carers</a:t>
          </a:r>
          <a:endParaRPr lang="en-GB" dirty="0"/>
        </a:p>
      </dgm:t>
    </dgm:pt>
    <dgm:pt modelId="{8F185C39-6DF5-4A9A-A15A-022AC78F44CF}" type="parTrans" cxnId="{12ECFEB6-3E0B-4CF4-BD61-6697F28BF1D9}">
      <dgm:prSet/>
      <dgm:spPr/>
      <dgm:t>
        <a:bodyPr/>
        <a:lstStyle/>
        <a:p>
          <a:endParaRPr lang="en-GB"/>
        </a:p>
      </dgm:t>
    </dgm:pt>
    <dgm:pt modelId="{6701C244-E031-4D86-B362-5008DC73D8E8}" type="sibTrans" cxnId="{12ECFEB6-3E0B-4CF4-BD61-6697F28BF1D9}">
      <dgm:prSet/>
      <dgm:spPr/>
      <dgm:t>
        <a:bodyPr/>
        <a:lstStyle/>
        <a:p>
          <a:endParaRPr lang="en-GB"/>
        </a:p>
      </dgm:t>
    </dgm:pt>
    <dgm:pt modelId="{B34D2628-E03D-4F7C-A345-9A0AEF6C5752}">
      <dgm:prSet phldrT="[Text]"/>
      <dgm:spPr/>
      <dgm:t>
        <a:bodyPr/>
        <a:lstStyle/>
        <a:p>
          <a:r>
            <a:rPr lang="en-GB" dirty="0" smtClean="0"/>
            <a:t>Carer’s organisations</a:t>
          </a:r>
          <a:endParaRPr lang="en-GB" dirty="0"/>
        </a:p>
      </dgm:t>
    </dgm:pt>
    <dgm:pt modelId="{853FF61B-4C11-407A-BD1F-4248A3A597D3}" type="parTrans" cxnId="{AF1BB1E1-3D44-4600-96D1-EE17612CB422}">
      <dgm:prSet/>
      <dgm:spPr/>
      <dgm:t>
        <a:bodyPr/>
        <a:lstStyle/>
        <a:p>
          <a:endParaRPr lang="en-GB"/>
        </a:p>
      </dgm:t>
    </dgm:pt>
    <dgm:pt modelId="{8D9C6275-4A4E-4C71-8078-7C05119F29B7}" type="sibTrans" cxnId="{AF1BB1E1-3D44-4600-96D1-EE17612CB422}">
      <dgm:prSet/>
      <dgm:spPr/>
      <dgm:t>
        <a:bodyPr/>
        <a:lstStyle/>
        <a:p>
          <a:endParaRPr lang="en-GB"/>
        </a:p>
      </dgm:t>
    </dgm:pt>
    <dgm:pt modelId="{FC19DFA2-B957-4ADB-9C24-96193B959D7A}">
      <dgm:prSet/>
      <dgm:spPr/>
      <dgm:t>
        <a:bodyPr/>
        <a:lstStyle/>
        <a:p>
          <a:r>
            <a:rPr lang="en-GB" dirty="0" smtClean="0"/>
            <a:t>Business</a:t>
          </a:r>
        </a:p>
        <a:p>
          <a:r>
            <a:rPr lang="en-GB" dirty="0" smtClean="0"/>
            <a:t>e.g. Cisco, BT, local SME’s	</a:t>
          </a:r>
          <a:endParaRPr lang="en-GB" dirty="0"/>
        </a:p>
      </dgm:t>
    </dgm:pt>
    <dgm:pt modelId="{2D809106-0D89-473C-A1D4-F01F1FA86F89}" type="parTrans" cxnId="{2405F78C-BAC5-48E1-9ACE-EF1C81151536}">
      <dgm:prSet/>
      <dgm:spPr/>
      <dgm:t>
        <a:bodyPr/>
        <a:lstStyle/>
        <a:p>
          <a:endParaRPr lang="en-GB"/>
        </a:p>
      </dgm:t>
    </dgm:pt>
    <dgm:pt modelId="{C59ABD84-B5B7-4439-B33E-6E49E4D7D0CC}" type="sibTrans" cxnId="{2405F78C-BAC5-48E1-9ACE-EF1C81151536}">
      <dgm:prSet/>
      <dgm:spPr/>
      <dgm:t>
        <a:bodyPr/>
        <a:lstStyle/>
        <a:p>
          <a:endParaRPr lang="en-GB"/>
        </a:p>
      </dgm:t>
    </dgm:pt>
    <dgm:pt modelId="{528D7F74-239D-4AD4-ABFF-15ADC93D00BA}">
      <dgm:prSet/>
      <dgm:spPr/>
      <dgm:t>
        <a:bodyPr/>
        <a:lstStyle/>
        <a:p>
          <a:r>
            <a:rPr lang="en-GB" dirty="0" smtClean="0"/>
            <a:t>Academia</a:t>
          </a:r>
        </a:p>
        <a:p>
          <a:r>
            <a:rPr lang="en-GB" dirty="0" smtClean="0"/>
            <a:t>Cross-disciplines</a:t>
          </a:r>
          <a:endParaRPr lang="en-GB" dirty="0"/>
        </a:p>
      </dgm:t>
    </dgm:pt>
    <dgm:pt modelId="{06A7C995-2AD9-42A8-B3FE-E502678812B2}" type="parTrans" cxnId="{F71BF808-D357-454D-B2F3-E0E64DA93AF8}">
      <dgm:prSet/>
      <dgm:spPr/>
      <dgm:t>
        <a:bodyPr/>
        <a:lstStyle/>
        <a:p>
          <a:endParaRPr lang="en-GB"/>
        </a:p>
      </dgm:t>
    </dgm:pt>
    <dgm:pt modelId="{8479FD55-CB86-4BE9-A073-E4F464D177A9}" type="sibTrans" cxnId="{F71BF808-D357-454D-B2F3-E0E64DA93AF8}">
      <dgm:prSet/>
      <dgm:spPr/>
      <dgm:t>
        <a:bodyPr/>
        <a:lstStyle/>
        <a:p>
          <a:endParaRPr lang="en-GB"/>
        </a:p>
      </dgm:t>
    </dgm:pt>
    <dgm:pt modelId="{04B379D0-4C74-4683-8135-422D16131D73}">
      <dgm:prSet/>
      <dgm:spPr/>
      <dgm:t>
        <a:bodyPr/>
        <a:lstStyle/>
        <a:p>
          <a:r>
            <a:rPr lang="en-GB" dirty="0" smtClean="0"/>
            <a:t>Health and social care providers</a:t>
          </a:r>
          <a:endParaRPr lang="en-GB" dirty="0"/>
        </a:p>
      </dgm:t>
    </dgm:pt>
    <dgm:pt modelId="{EDB9A95E-D3E8-4510-8738-69DA228BEA49}" type="parTrans" cxnId="{95F39A81-3BE4-44DE-80E8-E2DAD704A09B}">
      <dgm:prSet/>
      <dgm:spPr/>
      <dgm:t>
        <a:bodyPr/>
        <a:lstStyle/>
        <a:p>
          <a:endParaRPr lang="en-GB"/>
        </a:p>
      </dgm:t>
    </dgm:pt>
    <dgm:pt modelId="{4A26379B-96F5-4F5B-B045-76D7CAB552EE}" type="sibTrans" cxnId="{95F39A81-3BE4-44DE-80E8-E2DAD704A09B}">
      <dgm:prSet/>
      <dgm:spPr/>
      <dgm:t>
        <a:bodyPr/>
        <a:lstStyle/>
        <a:p>
          <a:endParaRPr lang="en-GB"/>
        </a:p>
      </dgm:t>
    </dgm:pt>
    <dgm:pt modelId="{1D1A1170-E7B2-44C4-9B96-66CD8F5A4F8D}" type="pres">
      <dgm:prSet presAssocID="{4BB55DD3-C345-4390-A967-717D7A70BDD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913A74E-4BF4-4C80-99B9-ABFB762E600F}" type="pres">
      <dgm:prSet presAssocID="{61BB5980-28C7-49E5-8F0C-19896611696A}" presName="centerShape" presStyleLbl="node0" presStyleIdx="0" presStyleCnt="1"/>
      <dgm:spPr/>
      <dgm:t>
        <a:bodyPr/>
        <a:lstStyle/>
        <a:p>
          <a:endParaRPr lang="en-GB"/>
        </a:p>
      </dgm:t>
    </dgm:pt>
    <dgm:pt modelId="{1389AB8F-F312-4494-B6AB-E2A92DF21E11}" type="pres">
      <dgm:prSet presAssocID="{10E12D77-CB5B-4594-8FC7-3E3C148E25B7}" presName="parTrans" presStyleLbl="bgSibTrans2D1" presStyleIdx="0" presStyleCnt="6"/>
      <dgm:spPr/>
      <dgm:t>
        <a:bodyPr/>
        <a:lstStyle/>
        <a:p>
          <a:endParaRPr lang="en-GB"/>
        </a:p>
      </dgm:t>
    </dgm:pt>
    <dgm:pt modelId="{626F968C-1A6A-4EFD-BD73-FD64CC2A13DC}" type="pres">
      <dgm:prSet presAssocID="{1934F919-E3ED-4389-8439-C23276DD60C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4F41EB3-1224-407F-A85F-6AD275A60C97}" type="pres">
      <dgm:prSet presAssocID="{8F185C39-6DF5-4A9A-A15A-022AC78F44CF}" presName="parTrans" presStyleLbl="bgSibTrans2D1" presStyleIdx="1" presStyleCnt="6"/>
      <dgm:spPr/>
      <dgm:t>
        <a:bodyPr/>
        <a:lstStyle/>
        <a:p>
          <a:endParaRPr lang="en-GB"/>
        </a:p>
      </dgm:t>
    </dgm:pt>
    <dgm:pt modelId="{D8122B1E-E241-4D50-9789-0EA6439A74C4}" type="pres">
      <dgm:prSet presAssocID="{9ECB8375-4354-4CC1-BEA9-A9D54661D2D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0E01B3B-0FAF-444B-9250-C3DCE30703B4}" type="pres">
      <dgm:prSet presAssocID="{853FF61B-4C11-407A-BD1F-4248A3A597D3}" presName="parTrans" presStyleLbl="bgSibTrans2D1" presStyleIdx="2" presStyleCnt="6"/>
      <dgm:spPr/>
      <dgm:t>
        <a:bodyPr/>
        <a:lstStyle/>
        <a:p>
          <a:endParaRPr lang="en-GB"/>
        </a:p>
      </dgm:t>
    </dgm:pt>
    <dgm:pt modelId="{D81D32F4-AB53-4AB8-9845-94563FCDE90F}" type="pres">
      <dgm:prSet presAssocID="{B34D2628-E03D-4F7C-A345-9A0AEF6C575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3E6FA12-398D-4925-9DF0-E26C01A6069C}" type="pres">
      <dgm:prSet presAssocID="{2D809106-0D89-473C-A1D4-F01F1FA86F89}" presName="parTrans" presStyleLbl="bgSibTrans2D1" presStyleIdx="3" presStyleCnt="6"/>
      <dgm:spPr/>
      <dgm:t>
        <a:bodyPr/>
        <a:lstStyle/>
        <a:p>
          <a:endParaRPr lang="en-GB"/>
        </a:p>
      </dgm:t>
    </dgm:pt>
    <dgm:pt modelId="{ECBE8F32-74CD-4E07-B98C-3DCC7891D0C2}" type="pres">
      <dgm:prSet presAssocID="{FC19DFA2-B957-4ADB-9C24-96193B959D7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16A284E-963F-4DDB-B3CB-FC449A917785}" type="pres">
      <dgm:prSet presAssocID="{06A7C995-2AD9-42A8-B3FE-E502678812B2}" presName="parTrans" presStyleLbl="bgSibTrans2D1" presStyleIdx="4" presStyleCnt="6"/>
      <dgm:spPr/>
      <dgm:t>
        <a:bodyPr/>
        <a:lstStyle/>
        <a:p>
          <a:endParaRPr lang="en-GB"/>
        </a:p>
      </dgm:t>
    </dgm:pt>
    <dgm:pt modelId="{ADFDEBAF-D418-4167-87CF-555F36BCD21E}" type="pres">
      <dgm:prSet presAssocID="{528D7F74-239D-4AD4-ABFF-15ADC93D00B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195B133-CA11-4A73-80A4-86E97C767018}" type="pres">
      <dgm:prSet presAssocID="{EDB9A95E-D3E8-4510-8738-69DA228BEA49}" presName="parTrans" presStyleLbl="bgSibTrans2D1" presStyleIdx="5" presStyleCnt="6" custLinFactNeighborX="4705" custLinFactNeighborY="2137"/>
      <dgm:spPr/>
      <dgm:t>
        <a:bodyPr/>
        <a:lstStyle/>
        <a:p>
          <a:endParaRPr lang="en-GB"/>
        </a:p>
      </dgm:t>
    </dgm:pt>
    <dgm:pt modelId="{1D786818-E325-4605-9A70-DFBC2D09F152}" type="pres">
      <dgm:prSet presAssocID="{04B379D0-4C74-4683-8135-422D16131D7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2ECFEB6-3E0B-4CF4-BD61-6697F28BF1D9}" srcId="{61BB5980-28C7-49E5-8F0C-19896611696A}" destId="{9ECB8375-4354-4CC1-BEA9-A9D54661D2D8}" srcOrd="1" destOrd="0" parTransId="{8F185C39-6DF5-4A9A-A15A-022AC78F44CF}" sibTransId="{6701C244-E031-4D86-B362-5008DC73D8E8}"/>
    <dgm:cxn modelId="{60699061-6171-48DB-A0A6-EA4F6C7AEA1B}" type="presOf" srcId="{06A7C995-2AD9-42A8-B3FE-E502678812B2}" destId="{D16A284E-963F-4DDB-B3CB-FC449A917785}" srcOrd="0" destOrd="0" presId="urn:microsoft.com/office/officeart/2005/8/layout/radial4"/>
    <dgm:cxn modelId="{CF20A7E2-1501-43C5-828C-270FE32EC932}" type="presOf" srcId="{1934F919-E3ED-4389-8439-C23276DD60CD}" destId="{626F968C-1A6A-4EFD-BD73-FD64CC2A13DC}" srcOrd="0" destOrd="0" presId="urn:microsoft.com/office/officeart/2005/8/layout/radial4"/>
    <dgm:cxn modelId="{91C42CEB-A5C6-4BA7-BDD8-69695E78344B}" type="presOf" srcId="{04B379D0-4C74-4683-8135-422D16131D73}" destId="{1D786818-E325-4605-9A70-DFBC2D09F152}" srcOrd="0" destOrd="0" presId="urn:microsoft.com/office/officeart/2005/8/layout/radial4"/>
    <dgm:cxn modelId="{41E11D77-EDDE-4F02-A1AB-561209C92137}" type="presOf" srcId="{528D7F74-239D-4AD4-ABFF-15ADC93D00BA}" destId="{ADFDEBAF-D418-4167-87CF-555F36BCD21E}" srcOrd="0" destOrd="0" presId="urn:microsoft.com/office/officeart/2005/8/layout/radial4"/>
    <dgm:cxn modelId="{B3817F23-9EEB-4F8F-8F7D-7ECFB572D022}" type="presOf" srcId="{9ECB8375-4354-4CC1-BEA9-A9D54661D2D8}" destId="{D8122B1E-E241-4D50-9789-0EA6439A74C4}" srcOrd="0" destOrd="0" presId="urn:microsoft.com/office/officeart/2005/8/layout/radial4"/>
    <dgm:cxn modelId="{86838106-DCF4-411C-9B40-982F89FB9D45}" type="presOf" srcId="{B34D2628-E03D-4F7C-A345-9A0AEF6C5752}" destId="{D81D32F4-AB53-4AB8-9845-94563FCDE90F}" srcOrd="0" destOrd="0" presId="urn:microsoft.com/office/officeart/2005/8/layout/radial4"/>
    <dgm:cxn modelId="{E2B51F32-2A05-445C-9446-914FA2010F60}" srcId="{4BB55DD3-C345-4390-A967-717D7A70BDD0}" destId="{61BB5980-28C7-49E5-8F0C-19896611696A}" srcOrd="0" destOrd="0" parTransId="{A5A20A45-53C1-4534-A199-1AC1CD748208}" sibTransId="{455A4E85-A14E-4C70-B04E-6D0688CD7235}"/>
    <dgm:cxn modelId="{8F3D1385-12BD-4E1D-92DD-55363E4EECCC}" type="presOf" srcId="{10E12D77-CB5B-4594-8FC7-3E3C148E25B7}" destId="{1389AB8F-F312-4494-B6AB-E2A92DF21E11}" srcOrd="0" destOrd="0" presId="urn:microsoft.com/office/officeart/2005/8/layout/radial4"/>
    <dgm:cxn modelId="{95F39A81-3BE4-44DE-80E8-E2DAD704A09B}" srcId="{61BB5980-28C7-49E5-8F0C-19896611696A}" destId="{04B379D0-4C74-4683-8135-422D16131D73}" srcOrd="5" destOrd="0" parTransId="{EDB9A95E-D3E8-4510-8738-69DA228BEA49}" sibTransId="{4A26379B-96F5-4F5B-B045-76D7CAB552EE}"/>
    <dgm:cxn modelId="{A19FD7B8-7134-460E-BEFC-FC775EB40CD9}" type="presOf" srcId="{853FF61B-4C11-407A-BD1F-4248A3A597D3}" destId="{A0E01B3B-0FAF-444B-9250-C3DCE30703B4}" srcOrd="0" destOrd="0" presId="urn:microsoft.com/office/officeart/2005/8/layout/radial4"/>
    <dgm:cxn modelId="{E7BF1752-4FD4-46FD-8965-7276392A70F8}" type="presOf" srcId="{2D809106-0D89-473C-A1D4-F01F1FA86F89}" destId="{33E6FA12-398D-4925-9DF0-E26C01A6069C}" srcOrd="0" destOrd="0" presId="urn:microsoft.com/office/officeart/2005/8/layout/radial4"/>
    <dgm:cxn modelId="{31AD58A7-8820-4AA4-888B-AF09B7F5BA10}" type="presOf" srcId="{61BB5980-28C7-49E5-8F0C-19896611696A}" destId="{5913A74E-4BF4-4C80-99B9-ABFB762E600F}" srcOrd="0" destOrd="0" presId="urn:microsoft.com/office/officeart/2005/8/layout/radial4"/>
    <dgm:cxn modelId="{850E6083-CF96-49C7-A722-88D0775FBC84}" srcId="{61BB5980-28C7-49E5-8F0C-19896611696A}" destId="{1934F919-E3ED-4389-8439-C23276DD60CD}" srcOrd="0" destOrd="0" parTransId="{10E12D77-CB5B-4594-8FC7-3E3C148E25B7}" sibTransId="{8A52748B-B7DD-4C45-8EBA-892346BCF698}"/>
    <dgm:cxn modelId="{A4FDA34D-E2DE-49EC-81CC-5A5069905994}" type="presOf" srcId="{FC19DFA2-B957-4ADB-9C24-96193B959D7A}" destId="{ECBE8F32-74CD-4E07-B98C-3DCC7891D0C2}" srcOrd="0" destOrd="0" presId="urn:microsoft.com/office/officeart/2005/8/layout/radial4"/>
    <dgm:cxn modelId="{4F0EF009-102D-485B-893A-B0FF6309BDA6}" type="presOf" srcId="{EDB9A95E-D3E8-4510-8738-69DA228BEA49}" destId="{1195B133-CA11-4A73-80A4-86E97C767018}" srcOrd="0" destOrd="0" presId="urn:microsoft.com/office/officeart/2005/8/layout/radial4"/>
    <dgm:cxn modelId="{B96A9A67-AB4F-407D-AF93-9725ABDEDAA0}" type="presOf" srcId="{8F185C39-6DF5-4A9A-A15A-022AC78F44CF}" destId="{04F41EB3-1224-407F-A85F-6AD275A60C97}" srcOrd="0" destOrd="0" presId="urn:microsoft.com/office/officeart/2005/8/layout/radial4"/>
    <dgm:cxn modelId="{AF1BB1E1-3D44-4600-96D1-EE17612CB422}" srcId="{61BB5980-28C7-49E5-8F0C-19896611696A}" destId="{B34D2628-E03D-4F7C-A345-9A0AEF6C5752}" srcOrd="2" destOrd="0" parTransId="{853FF61B-4C11-407A-BD1F-4248A3A597D3}" sibTransId="{8D9C6275-4A4E-4C71-8078-7C05119F29B7}"/>
    <dgm:cxn modelId="{4DFDC91D-B4E1-43A4-8964-94585E8CAF37}" type="presOf" srcId="{4BB55DD3-C345-4390-A967-717D7A70BDD0}" destId="{1D1A1170-E7B2-44C4-9B96-66CD8F5A4F8D}" srcOrd="0" destOrd="0" presId="urn:microsoft.com/office/officeart/2005/8/layout/radial4"/>
    <dgm:cxn modelId="{2405F78C-BAC5-48E1-9ACE-EF1C81151536}" srcId="{61BB5980-28C7-49E5-8F0C-19896611696A}" destId="{FC19DFA2-B957-4ADB-9C24-96193B959D7A}" srcOrd="3" destOrd="0" parTransId="{2D809106-0D89-473C-A1D4-F01F1FA86F89}" sibTransId="{C59ABD84-B5B7-4439-B33E-6E49E4D7D0CC}"/>
    <dgm:cxn modelId="{F71BF808-D357-454D-B2F3-E0E64DA93AF8}" srcId="{61BB5980-28C7-49E5-8F0C-19896611696A}" destId="{528D7F74-239D-4AD4-ABFF-15ADC93D00BA}" srcOrd="4" destOrd="0" parTransId="{06A7C995-2AD9-42A8-B3FE-E502678812B2}" sibTransId="{8479FD55-CB86-4BE9-A073-E4F464D177A9}"/>
    <dgm:cxn modelId="{F2C59DBC-F952-4AE9-85CA-1D0917EF03FF}" type="presParOf" srcId="{1D1A1170-E7B2-44C4-9B96-66CD8F5A4F8D}" destId="{5913A74E-4BF4-4C80-99B9-ABFB762E600F}" srcOrd="0" destOrd="0" presId="urn:microsoft.com/office/officeart/2005/8/layout/radial4"/>
    <dgm:cxn modelId="{3243FD92-F18C-4649-8EA1-4A63945E3C4B}" type="presParOf" srcId="{1D1A1170-E7B2-44C4-9B96-66CD8F5A4F8D}" destId="{1389AB8F-F312-4494-B6AB-E2A92DF21E11}" srcOrd="1" destOrd="0" presId="urn:microsoft.com/office/officeart/2005/8/layout/radial4"/>
    <dgm:cxn modelId="{E5AEF3B8-2F71-454E-BE24-9BCA39BD469D}" type="presParOf" srcId="{1D1A1170-E7B2-44C4-9B96-66CD8F5A4F8D}" destId="{626F968C-1A6A-4EFD-BD73-FD64CC2A13DC}" srcOrd="2" destOrd="0" presId="urn:microsoft.com/office/officeart/2005/8/layout/radial4"/>
    <dgm:cxn modelId="{6708A405-5B10-4DB3-9358-3164447B5027}" type="presParOf" srcId="{1D1A1170-E7B2-44C4-9B96-66CD8F5A4F8D}" destId="{04F41EB3-1224-407F-A85F-6AD275A60C97}" srcOrd="3" destOrd="0" presId="urn:microsoft.com/office/officeart/2005/8/layout/radial4"/>
    <dgm:cxn modelId="{1EE79818-6032-459A-AD77-37F9A95FD681}" type="presParOf" srcId="{1D1A1170-E7B2-44C4-9B96-66CD8F5A4F8D}" destId="{D8122B1E-E241-4D50-9789-0EA6439A74C4}" srcOrd="4" destOrd="0" presId="urn:microsoft.com/office/officeart/2005/8/layout/radial4"/>
    <dgm:cxn modelId="{6288A7C0-D53B-4F49-B7B1-0FF2612BCBD1}" type="presParOf" srcId="{1D1A1170-E7B2-44C4-9B96-66CD8F5A4F8D}" destId="{A0E01B3B-0FAF-444B-9250-C3DCE30703B4}" srcOrd="5" destOrd="0" presId="urn:microsoft.com/office/officeart/2005/8/layout/radial4"/>
    <dgm:cxn modelId="{E3776F9E-5B2E-4815-84D1-AEC63ADEF2D1}" type="presParOf" srcId="{1D1A1170-E7B2-44C4-9B96-66CD8F5A4F8D}" destId="{D81D32F4-AB53-4AB8-9845-94563FCDE90F}" srcOrd="6" destOrd="0" presId="urn:microsoft.com/office/officeart/2005/8/layout/radial4"/>
    <dgm:cxn modelId="{F231C73F-C70C-4A80-B445-E5C422384AEA}" type="presParOf" srcId="{1D1A1170-E7B2-44C4-9B96-66CD8F5A4F8D}" destId="{33E6FA12-398D-4925-9DF0-E26C01A6069C}" srcOrd="7" destOrd="0" presId="urn:microsoft.com/office/officeart/2005/8/layout/radial4"/>
    <dgm:cxn modelId="{311BB903-272C-4A6E-9840-5A76D8A21859}" type="presParOf" srcId="{1D1A1170-E7B2-44C4-9B96-66CD8F5A4F8D}" destId="{ECBE8F32-74CD-4E07-B98C-3DCC7891D0C2}" srcOrd="8" destOrd="0" presId="urn:microsoft.com/office/officeart/2005/8/layout/radial4"/>
    <dgm:cxn modelId="{78D2B8D9-428D-4E51-A5FC-DD9F7C88270E}" type="presParOf" srcId="{1D1A1170-E7B2-44C4-9B96-66CD8F5A4F8D}" destId="{D16A284E-963F-4DDB-B3CB-FC449A917785}" srcOrd="9" destOrd="0" presId="urn:microsoft.com/office/officeart/2005/8/layout/radial4"/>
    <dgm:cxn modelId="{7E343ABC-EE10-403B-8FEE-7FB9C70CDFB8}" type="presParOf" srcId="{1D1A1170-E7B2-44C4-9B96-66CD8F5A4F8D}" destId="{ADFDEBAF-D418-4167-87CF-555F36BCD21E}" srcOrd="10" destOrd="0" presId="urn:microsoft.com/office/officeart/2005/8/layout/radial4"/>
    <dgm:cxn modelId="{D5D41E11-6635-4D32-B7FF-1ECDEE04201B}" type="presParOf" srcId="{1D1A1170-E7B2-44C4-9B96-66CD8F5A4F8D}" destId="{1195B133-CA11-4A73-80A4-86E97C767018}" srcOrd="11" destOrd="0" presId="urn:microsoft.com/office/officeart/2005/8/layout/radial4"/>
    <dgm:cxn modelId="{EBFAF928-F166-43E0-8B8A-AB6706CE139E}" type="presParOf" srcId="{1D1A1170-E7B2-44C4-9B96-66CD8F5A4F8D}" destId="{1D786818-E325-4605-9A70-DFBC2D09F152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13A74E-4BF4-4C80-99B9-ABFB762E600F}">
      <dsp:nvSpPr>
        <dsp:cNvPr id="0" name=""/>
        <dsp:cNvSpPr/>
      </dsp:nvSpPr>
      <dsp:spPr>
        <a:xfrm>
          <a:off x="2161427" y="2011669"/>
          <a:ext cx="1581801" cy="15818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Knowledge exchange events / activities</a:t>
          </a:r>
          <a:endParaRPr lang="en-GB" sz="1900" kern="1200" dirty="0"/>
        </a:p>
      </dsp:txBody>
      <dsp:txXfrm>
        <a:off x="2161427" y="2011669"/>
        <a:ext cx="1581801" cy="1581801"/>
      </dsp:txXfrm>
    </dsp:sp>
    <dsp:sp modelId="{1389AB8F-F312-4494-B6AB-E2A92DF21E11}">
      <dsp:nvSpPr>
        <dsp:cNvPr id="0" name=""/>
        <dsp:cNvSpPr/>
      </dsp:nvSpPr>
      <dsp:spPr>
        <a:xfrm rot="10800000">
          <a:off x="554227" y="2577163"/>
          <a:ext cx="1518803" cy="450813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6F968C-1A6A-4EFD-BD73-FD64CC2A13DC}">
      <dsp:nvSpPr>
        <dsp:cNvPr id="0" name=""/>
        <dsp:cNvSpPr/>
      </dsp:nvSpPr>
      <dsp:spPr>
        <a:xfrm>
          <a:off x="596" y="2359665"/>
          <a:ext cx="1107261" cy="88580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Older people</a:t>
          </a:r>
          <a:endParaRPr lang="en-GB" sz="1200" kern="1200" dirty="0"/>
        </a:p>
      </dsp:txBody>
      <dsp:txXfrm>
        <a:off x="596" y="2359665"/>
        <a:ext cx="1107261" cy="885809"/>
      </dsp:txXfrm>
    </dsp:sp>
    <dsp:sp modelId="{04F41EB3-1224-407F-A85F-6AD275A60C97}">
      <dsp:nvSpPr>
        <dsp:cNvPr id="0" name=""/>
        <dsp:cNvSpPr/>
      </dsp:nvSpPr>
      <dsp:spPr>
        <a:xfrm rot="12960000">
          <a:off x="867190" y="1613960"/>
          <a:ext cx="1518803" cy="450813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122B1E-E241-4D50-9789-0EA6439A74C4}">
      <dsp:nvSpPr>
        <dsp:cNvPr id="0" name=""/>
        <dsp:cNvSpPr/>
      </dsp:nvSpPr>
      <dsp:spPr>
        <a:xfrm>
          <a:off x="458592" y="950097"/>
          <a:ext cx="1107261" cy="88580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Carers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Esp. working carers</a:t>
          </a:r>
          <a:endParaRPr lang="en-GB" sz="1200" kern="1200" dirty="0"/>
        </a:p>
      </dsp:txBody>
      <dsp:txXfrm>
        <a:off x="458592" y="950097"/>
        <a:ext cx="1107261" cy="885809"/>
      </dsp:txXfrm>
    </dsp:sp>
    <dsp:sp modelId="{A0E01B3B-0FAF-444B-9250-C3DCE30703B4}">
      <dsp:nvSpPr>
        <dsp:cNvPr id="0" name=""/>
        <dsp:cNvSpPr/>
      </dsp:nvSpPr>
      <dsp:spPr>
        <a:xfrm rot="15120000">
          <a:off x="1686540" y="1018668"/>
          <a:ext cx="1518803" cy="450813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1D32F4-AB53-4AB8-9845-94563FCDE90F}">
      <dsp:nvSpPr>
        <dsp:cNvPr id="0" name=""/>
        <dsp:cNvSpPr/>
      </dsp:nvSpPr>
      <dsp:spPr>
        <a:xfrm>
          <a:off x="1657643" y="78936"/>
          <a:ext cx="1107261" cy="88580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Carer’s organisations</a:t>
          </a:r>
          <a:endParaRPr lang="en-GB" sz="1200" kern="1200" dirty="0"/>
        </a:p>
      </dsp:txBody>
      <dsp:txXfrm>
        <a:off x="1657643" y="78936"/>
        <a:ext cx="1107261" cy="885809"/>
      </dsp:txXfrm>
    </dsp:sp>
    <dsp:sp modelId="{33E6FA12-398D-4925-9DF0-E26C01A6069C}">
      <dsp:nvSpPr>
        <dsp:cNvPr id="0" name=""/>
        <dsp:cNvSpPr/>
      </dsp:nvSpPr>
      <dsp:spPr>
        <a:xfrm rot="17280000">
          <a:off x="2699311" y="1018668"/>
          <a:ext cx="1518803" cy="450813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BE8F32-74CD-4E07-B98C-3DCC7891D0C2}">
      <dsp:nvSpPr>
        <dsp:cNvPr id="0" name=""/>
        <dsp:cNvSpPr/>
      </dsp:nvSpPr>
      <dsp:spPr>
        <a:xfrm>
          <a:off x="3139751" y="78936"/>
          <a:ext cx="1107261" cy="88580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Business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e.g. Cisco, BT, local SME’s	</a:t>
          </a:r>
          <a:endParaRPr lang="en-GB" sz="1200" kern="1200" dirty="0"/>
        </a:p>
      </dsp:txBody>
      <dsp:txXfrm>
        <a:off x="3139751" y="78936"/>
        <a:ext cx="1107261" cy="885809"/>
      </dsp:txXfrm>
    </dsp:sp>
    <dsp:sp modelId="{D16A284E-963F-4DDB-B3CB-FC449A917785}">
      <dsp:nvSpPr>
        <dsp:cNvPr id="0" name=""/>
        <dsp:cNvSpPr/>
      </dsp:nvSpPr>
      <dsp:spPr>
        <a:xfrm rot="19440000">
          <a:off x="3518661" y="1613960"/>
          <a:ext cx="1518803" cy="450813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FDEBAF-D418-4167-87CF-555F36BCD21E}">
      <dsp:nvSpPr>
        <dsp:cNvPr id="0" name=""/>
        <dsp:cNvSpPr/>
      </dsp:nvSpPr>
      <dsp:spPr>
        <a:xfrm>
          <a:off x="4338801" y="950097"/>
          <a:ext cx="1107261" cy="88580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Academia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Cross-disciplines</a:t>
          </a:r>
          <a:endParaRPr lang="en-GB" sz="1200" kern="1200" dirty="0"/>
        </a:p>
      </dsp:txBody>
      <dsp:txXfrm>
        <a:off x="4338801" y="950097"/>
        <a:ext cx="1107261" cy="885809"/>
      </dsp:txXfrm>
    </dsp:sp>
    <dsp:sp modelId="{1195B133-CA11-4A73-80A4-86E97C767018}">
      <dsp:nvSpPr>
        <dsp:cNvPr id="0" name=""/>
        <dsp:cNvSpPr/>
      </dsp:nvSpPr>
      <dsp:spPr>
        <a:xfrm>
          <a:off x="3831624" y="2577163"/>
          <a:ext cx="1518803" cy="450813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786818-E325-4605-9A70-DFBC2D09F152}">
      <dsp:nvSpPr>
        <dsp:cNvPr id="0" name=""/>
        <dsp:cNvSpPr/>
      </dsp:nvSpPr>
      <dsp:spPr>
        <a:xfrm>
          <a:off x="4796798" y="2359665"/>
          <a:ext cx="1107261" cy="88580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Health and social care providers</a:t>
          </a:r>
          <a:endParaRPr lang="en-GB" sz="1200" kern="1200" dirty="0"/>
        </a:p>
      </dsp:txBody>
      <dsp:txXfrm>
        <a:off x="4796798" y="2359665"/>
        <a:ext cx="1107261" cy="88580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13A74E-4BF4-4C80-99B9-ABFB762E600F}">
      <dsp:nvSpPr>
        <dsp:cNvPr id="0" name=""/>
        <dsp:cNvSpPr/>
      </dsp:nvSpPr>
      <dsp:spPr>
        <a:xfrm>
          <a:off x="1212507" y="1466583"/>
          <a:ext cx="887352" cy="8873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Knowledge exchange events / activities</a:t>
          </a:r>
          <a:endParaRPr lang="en-GB" sz="1000" kern="1200" dirty="0"/>
        </a:p>
      </dsp:txBody>
      <dsp:txXfrm>
        <a:off x="1212507" y="1466583"/>
        <a:ext cx="887352" cy="887352"/>
      </dsp:txXfrm>
    </dsp:sp>
    <dsp:sp modelId="{1389AB8F-F312-4494-B6AB-E2A92DF21E11}">
      <dsp:nvSpPr>
        <dsp:cNvPr id="0" name=""/>
        <dsp:cNvSpPr/>
      </dsp:nvSpPr>
      <dsp:spPr>
        <a:xfrm rot="10800000">
          <a:off x="310907" y="1783812"/>
          <a:ext cx="852011" cy="252895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6F968C-1A6A-4EFD-BD73-FD64CC2A13DC}">
      <dsp:nvSpPr>
        <dsp:cNvPr id="0" name=""/>
        <dsp:cNvSpPr/>
      </dsp:nvSpPr>
      <dsp:spPr>
        <a:xfrm>
          <a:off x="334" y="1661801"/>
          <a:ext cx="621146" cy="4969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dirty="0" smtClean="0"/>
            <a:t>Older people</a:t>
          </a:r>
          <a:endParaRPr lang="en-GB" sz="700" kern="1200" dirty="0"/>
        </a:p>
      </dsp:txBody>
      <dsp:txXfrm>
        <a:off x="334" y="1661801"/>
        <a:ext cx="621146" cy="496917"/>
      </dsp:txXfrm>
    </dsp:sp>
    <dsp:sp modelId="{04F41EB3-1224-407F-A85F-6AD275A60C97}">
      <dsp:nvSpPr>
        <dsp:cNvPr id="0" name=""/>
        <dsp:cNvSpPr/>
      </dsp:nvSpPr>
      <dsp:spPr>
        <a:xfrm rot="12960000">
          <a:off x="486472" y="1243478"/>
          <a:ext cx="852011" cy="252895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122B1E-E241-4D50-9789-0EA6439A74C4}">
      <dsp:nvSpPr>
        <dsp:cNvPr id="0" name=""/>
        <dsp:cNvSpPr/>
      </dsp:nvSpPr>
      <dsp:spPr>
        <a:xfrm>
          <a:off x="257259" y="871067"/>
          <a:ext cx="621146" cy="49691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dirty="0" smtClean="0"/>
            <a:t>Carers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dirty="0" smtClean="0"/>
            <a:t>Esp. working carers</a:t>
          </a:r>
          <a:endParaRPr lang="en-GB" sz="700" kern="1200" dirty="0"/>
        </a:p>
      </dsp:txBody>
      <dsp:txXfrm>
        <a:off x="257259" y="871067"/>
        <a:ext cx="621146" cy="496917"/>
      </dsp:txXfrm>
    </dsp:sp>
    <dsp:sp modelId="{A0E01B3B-0FAF-444B-9250-C3DCE30703B4}">
      <dsp:nvSpPr>
        <dsp:cNvPr id="0" name=""/>
        <dsp:cNvSpPr/>
      </dsp:nvSpPr>
      <dsp:spPr>
        <a:xfrm rot="15120000">
          <a:off x="946107" y="909534"/>
          <a:ext cx="852011" cy="252895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1D32F4-AB53-4AB8-9845-94563FCDE90F}">
      <dsp:nvSpPr>
        <dsp:cNvPr id="0" name=""/>
        <dsp:cNvSpPr/>
      </dsp:nvSpPr>
      <dsp:spPr>
        <a:xfrm>
          <a:off x="929897" y="382367"/>
          <a:ext cx="621146" cy="49691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dirty="0" smtClean="0"/>
            <a:t>Carer’s organisations</a:t>
          </a:r>
          <a:endParaRPr lang="en-GB" sz="700" kern="1200" dirty="0"/>
        </a:p>
      </dsp:txBody>
      <dsp:txXfrm>
        <a:off x="929897" y="382367"/>
        <a:ext cx="621146" cy="496917"/>
      </dsp:txXfrm>
    </dsp:sp>
    <dsp:sp modelId="{33E6FA12-398D-4925-9DF0-E26C01A6069C}">
      <dsp:nvSpPr>
        <dsp:cNvPr id="0" name=""/>
        <dsp:cNvSpPr/>
      </dsp:nvSpPr>
      <dsp:spPr>
        <a:xfrm rot="17280000">
          <a:off x="1514248" y="909534"/>
          <a:ext cx="852011" cy="25289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BE8F32-74CD-4E07-B98C-3DCC7891D0C2}">
      <dsp:nvSpPr>
        <dsp:cNvPr id="0" name=""/>
        <dsp:cNvSpPr/>
      </dsp:nvSpPr>
      <dsp:spPr>
        <a:xfrm>
          <a:off x="1761323" y="382367"/>
          <a:ext cx="621146" cy="49691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dirty="0" smtClean="0"/>
            <a:t>Business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dirty="0" smtClean="0"/>
            <a:t>e.g. Cisco, BT, local SME’s	</a:t>
          </a:r>
          <a:endParaRPr lang="en-GB" sz="700" kern="1200" dirty="0"/>
        </a:p>
      </dsp:txBody>
      <dsp:txXfrm>
        <a:off x="1761323" y="382367"/>
        <a:ext cx="621146" cy="496917"/>
      </dsp:txXfrm>
    </dsp:sp>
    <dsp:sp modelId="{D16A284E-963F-4DDB-B3CB-FC449A917785}">
      <dsp:nvSpPr>
        <dsp:cNvPr id="0" name=""/>
        <dsp:cNvSpPr/>
      </dsp:nvSpPr>
      <dsp:spPr>
        <a:xfrm rot="19440000">
          <a:off x="1973883" y="1243478"/>
          <a:ext cx="852011" cy="252895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FDEBAF-D418-4167-87CF-555F36BCD21E}">
      <dsp:nvSpPr>
        <dsp:cNvPr id="0" name=""/>
        <dsp:cNvSpPr/>
      </dsp:nvSpPr>
      <dsp:spPr>
        <a:xfrm>
          <a:off x="2433961" y="871067"/>
          <a:ext cx="621146" cy="49691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dirty="0" smtClean="0"/>
            <a:t>Academia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dirty="0" smtClean="0"/>
            <a:t>Cross-disciplines</a:t>
          </a:r>
          <a:endParaRPr lang="en-GB" sz="700" kern="1200" dirty="0"/>
        </a:p>
      </dsp:txBody>
      <dsp:txXfrm>
        <a:off x="2433961" y="871067"/>
        <a:ext cx="621146" cy="496917"/>
      </dsp:txXfrm>
    </dsp:sp>
    <dsp:sp modelId="{1195B133-CA11-4A73-80A4-86E97C767018}">
      <dsp:nvSpPr>
        <dsp:cNvPr id="0" name=""/>
        <dsp:cNvSpPr/>
      </dsp:nvSpPr>
      <dsp:spPr>
        <a:xfrm>
          <a:off x="2189535" y="1789216"/>
          <a:ext cx="852011" cy="252895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786818-E325-4605-9A70-DFBC2D09F152}">
      <dsp:nvSpPr>
        <dsp:cNvPr id="0" name=""/>
        <dsp:cNvSpPr/>
      </dsp:nvSpPr>
      <dsp:spPr>
        <a:xfrm>
          <a:off x="2690886" y="1661801"/>
          <a:ext cx="621146" cy="4969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dirty="0" smtClean="0"/>
            <a:t>Health and social care providers</a:t>
          </a:r>
          <a:endParaRPr lang="en-GB" sz="700" kern="1200" dirty="0"/>
        </a:p>
      </dsp:txBody>
      <dsp:txXfrm>
        <a:off x="2690886" y="1661801"/>
        <a:ext cx="621146" cy="4969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7A46121-06DB-4D69-A67B-5B5AA09BB4F7}" type="datetimeFigureOut">
              <a:rPr lang="en-GB"/>
              <a:pPr>
                <a:defRPr/>
              </a:pPr>
              <a:t>25/05/2012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E44AF38-E12A-4C71-A315-54CAB42181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1100" b="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Swansea </a:t>
            </a:r>
            <a:r>
              <a:rPr lang="en-GB" sz="1100" b="0" u="non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</a:t>
            </a:r>
            <a:r>
              <a:rPr lang="en-GB" sz="1100" b="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1100" b="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Presenting on project called ‘Care in Business’ focused on...[</a:t>
            </a:r>
            <a:r>
              <a:rPr lang="en-GB" sz="1100" b="1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read</a:t>
            </a:r>
            <a:r>
              <a:rPr lang="en-GB" sz="1100" b="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  / ‘remote’ carers = people caring for older friends/relatives from a distance.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1100" b="0" u="non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1100" b="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[EU funded project lead by..., but interdisciplinary team.  I am presenting as project manager]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GB" sz="1100" b="0" u="non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F75019-D675-491E-9100-1D59336E0A7B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GB" sz="1100" dirty="0" smtClean="0"/>
              <a:t>  Next 20 year, tech will undergo similar transformation, beyond recognition.  Dangerous</a:t>
            </a:r>
            <a:r>
              <a:rPr lang="en-GB" sz="1100" baseline="0" dirty="0" smtClean="0"/>
              <a:t> assumption we will be able to keep up, speak same language.</a:t>
            </a:r>
            <a:endParaRPr lang="en-GB" sz="1100" dirty="0" smtClean="0"/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GB" sz="1100" dirty="0" smtClean="0"/>
              <a:t>  e.g. YP –</a:t>
            </a:r>
            <a:r>
              <a:rPr lang="en-GB" sz="1100" baseline="0" dirty="0" smtClean="0"/>
              <a:t> Email vs. social networking [my son, ‘Dad uses </a:t>
            </a:r>
            <a:r>
              <a:rPr lang="en-GB" sz="1100" baseline="0" dirty="0" err="1" smtClean="0"/>
              <a:t>Facebook</a:t>
            </a:r>
            <a:r>
              <a:rPr lang="en-GB" sz="1100" baseline="0" dirty="0" smtClean="0"/>
              <a:t>’....]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endParaRPr lang="en-GB" sz="1100" dirty="0" smtClean="0"/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GB" sz="1100" dirty="0" smtClean="0"/>
              <a:t>  Education,</a:t>
            </a:r>
            <a:r>
              <a:rPr lang="en-GB" sz="1100" baseline="0" dirty="0" smtClean="0"/>
              <a:t> equality agenda / business case - cross-sector knowledge exchange &amp; promoting view of older people as active consumers &amp; how to expand market base without negatively </a:t>
            </a:r>
            <a:r>
              <a:rPr lang="en-GB" sz="1100" baseline="0" dirty="0" smtClean="0"/>
              <a:t>affecting perceived </a:t>
            </a:r>
            <a:r>
              <a:rPr lang="en-GB" sz="1100" baseline="0" dirty="0" smtClean="0"/>
              <a:t>image of company.  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endParaRPr lang="en-GB" sz="1100" baseline="0" dirty="0" smtClean="0"/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GB" sz="1100" baseline="0" dirty="0" smtClean="0"/>
              <a:t>development </a:t>
            </a:r>
            <a:r>
              <a:rPr lang="en-GB" sz="1100" baseline="0" dirty="0" smtClean="0"/>
              <a:t>process - all aspects of design considered – not just medical/functional specifications. - E.g. 3</a:t>
            </a:r>
            <a:r>
              <a:rPr lang="en-GB" sz="1100" baseline="30000" dirty="0" smtClean="0"/>
              <a:t>rd</a:t>
            </a:r>
            <a:r>
              <a:rPr lang="en-GB" sz="1100" baseline="0" dirty="0" smtClean="0"/>
              <a:t> age suit..?! 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endParaRPr lang="en-GB" sz="1100" dirty="0" smtClean="0"/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GB" sz="1100" dirty="0" smtClean="0"/>
              <a:t>We</a:t>
            </a:r>
            <a:r>
              <a:rPr lang="en-GB" sz="1100" baseline="0" dirty="0" smtClean="0"/>
              <a:t>’re developing # of products with Welsh companies as result of project.  We 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GB" sz="1100" baseline="0" dirty="0" smtClean="0"/>
              <a:t>would also like to sustain the work in exchanging knowledge across sectors and help change the prevailing cultural view of the older consumer market.</a:t>
            </a:r>
            <a:endParaRPr lang="en-GB" sz="1100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44AF38-E12A-4C71-A315-54CAB42181E2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20813" y="744538"/>
            <a:ext cx="3956050" cy="2967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3868976"/>
            <a:ext cx="5573464" cy="5313164"/>
          </a:xfrm>
        </p:spPr>
        <p:txBody>
          <a:bodyPr>
            <a:normAutofit fontScale="55000" lnSpcReduction="20000"/>
          </a:bodyPr>
          <a:lstStyle/>
          <a:p>
            <a:pPr marL="228600" indent="-2286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/>
              <a:t>	</a:t>
            </a:r>
            <a:endParaRPr lang="en-GB" b="1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A4C322-6DC3-453B-8956-7ED32C33A646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20813" y="744538"/>
            <a:ext cx="3956050" cy="2967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3868976"/>
            <a:ext cx="5573464" cy="5313164"/>
          </a:xfrm>
        </p:spPr>
        <p:txBody>
          <a:bodyPr>
            <a:normAutofit fontScale="55000" lnSpcReduction="20000"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1100" dirty="0" smtClean="0"/>
              <a:t>Swansea </a:t>
            </a:r>
            <a:r>
              <a:rPr lang="en-GB" sz="1100" dirty="0" err="1" smtClean="0"/>
              <a:t>Uni</a:t>
            </a:r>
            <a:r>
              <a:rPr lang="en-GB" sz="1100" dirty="0" smtClean="0"/>
              <a:t> </a:t>
            </a:r>
            <a:r>
              <a:rPr lang="en-GB" sz="1100" baseline="0" dirty="0" smtClean="0"/>
              <a:t>secured funding </a:t>
            </a:r>
            <a:r>
              <a:rPr lang="en-GB" sz="1100" baseline="0" dirty="0" smtClean="0"/>
              <a:t>via…</a:t>
            </a:r>
            <a:endParaRPr lang="en-GB" sz="11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GB" sz="11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b="0" baseline="0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A4C322-6DC3-453B-8956-7ED32C33A646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1100" b="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Project in Wales, small country within the UK.</a:t>
            </a:r>
            <a:endParaRPr lang="en-GB" sz="1100" dirty="0" smtClean="0"/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en-GB" sz="1100" dirty="0" smtClean="0"/>
              <a:t> Ageing population – </a:t>
            </a:r>
            <a:r>
              <a:rPr lang="en-GB" sz="1100" b="1" dirty="0" smtClean="0"/>
              <a:t>[stats]</a:t>
            </a:r>
          </a:p>
          <a:p>
            <a:pPr>
              <a:spcBef>
                <a:spcPct val="0"/>
              </a:spcBef>
              <a:buFont typeface="Arial" pitchFamily="34" charset="0"/>
              <a:buNone/>
            </a:pPr>
            <a:endParaRPr lang="en-GB" sz="1100" b="1" baseline="0" dirty="0" smtClean="0"/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en-GB" sz="1100" baseline="0" dirty="0" smtClean="0"/>
              <a:t>devolved government - provides </a:t>
            </a:r>
            <a:r>
              <a:rPr lang="en-GB" sz="1100" baseline="0" dirty="0" err="1" smtClean="0"/>
              <a:t>opp</a:t>
            </a:r>
            <a:r>
              <a:rPr lang="en-GB" sz="1100" baseline="0" dirty="0" smtClean="0"/>
              <a:t> to more directly respond to our ageing population, resulted in: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endParaRPr lang="en-GB" sz="1100" dirty="0" smtClean="0"/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en-GB" sz="1100" baseline="0" dirty="0" smtClean="0"/>
              <a:t> [Dedicated]</a:t>
            </a:r>
            <a:r>
              <a:rPr lang="en-GB" sz="1100" dirty="0" smtClean="0"/>
              <a:t> strategy for</a:t>
            </a:r>
            <a:r>
              <a:rPr lang="en-GB" sz="1100" baseline="0" dirty="0" smtClean="0"/>
              <a:t> OP in </a:t>
            </a:r>
            <a:r>
              <a:rPr lang="en-GB" sz="1100" dirty="0" smtClean="0"/>
              <a:t>Wales</a:t>
            </a:r>
            <a:endParaRPr lang="en-GB" sz="1100" baseline="0" dirty="0" smtClean="0"/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en-GB" sz="1100" baseline="0" dirty="0" smtClean="0"/>
              <a:t> The world’s first Commissioner for OP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endParaRPr lang="en-GB" dirty="0" smtClean="0"/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endParaRPr lang="en-GB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39BFC7F-9571-40BE-9366-B136039400E5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100" dirty="0" smtClean="0"/>
              <a:t>‘informal’ – unpaid</a:t>
            </a:r>
          </a:p>
          <a:p>
            <a:r>
              <a:rPr lang="en-GB" sz="1100" dirty="0" smtClean="0"/>
              <a:t>Increasing</a:t>
            </a:r>
            <a:r>
              <a:rPr lang="en-GB" sz="1100" baseline="0" dirty="0" smtClean="0"/>
              <a:t> #’s OP = increasing #’s carers </a:t>
            </a:r>
            <a:r>
              <a:rPr lang="en-GB" sz="1100" b="1" baseline="0" dirty="0" smtClean="0"/>
              <a:t>[stats]</a:t>
            </a:r>
          </a:p>
          <a:p>
            <a:r>
              <a:rPr lang="en-GB" sz="1100" b="0" baseline="0" dirty="0" smtClean="0"/>
              <a:t>Particular impact to working carers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GB" sz="1100" baseline="0" dirty="0" smtClean="0"/>
          </a:p>
          <a:p>
            <a:r>
              <a:rPr lang="en-GB" sz="1100" baseline="0" dirty="0" smtClean="0"/>
              <a:t>Role of technology – becoming increasingly imp in UK because of deinstitutionalisation (i.e. Moving away from care provided simply provided by institutions), devolved service </a:t>
            </a:r>
            <a:r>
              <a:rPr lang="en-GB" sz="1100" baseline="0" dirty="0" err="1" smtClean="0"/>
              <a:t>prov</a:t>
            </a:r>
            <a:r>
              <a:rPr lang="en-GB" sz="1100" baseline="0" dirty="0" smtClean="0"/>
              <a:t>, economic cuts </a:t>
            </a:r>
            <a:r>
              <a:rPr lang="en-GB" sz="1100" baseline="0" dirty="0" smtClean="0"/>
              <a:t>= </a:t>
            </a:r>
            <a:r>
              <a:rPr lang="en-GB" sz="1100" baseline="0" dirty="0" smtClean="0"/>
              <a:t>tech becoming cost effective mechanism for meeting op’s needs</a:t>
            </a:r>
            <a:r>
              <a:rPr lang="en-GB" sz="1100" baseline="0" dirty="0" smtClean="0"/>
              <a:t>.</a:t>
            </a:r>
          </a:p>
          <a:p>
            <a:endParaRPr lang="en-GB" sz="900" baseline="0" dirty="0" smtClean="0"/>
          </a:p>
          <a:p>
            <a:r>
              <a:rPr lang="en-GB" sz="900" dirty="0" smtClean="0"/>
              <a:t>[economic inactivity </a:t>
            </a:r>
            <a:r>
              <a:rPr lang="en-GB" sz="900" baseline="0" dirty="0" smtClean="0"/>
              <a:t> = </a:t>
            </a:r>
            <a:r>
              <a:rPr lang="en-GB" sz="900" dirty="0" smtClean="0"/>
              <a:t>working age population]</a:t>
            </a:r>
            <a:endParaRPr lang="en-GB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44AF38-E12A-4C71-A315-54CAB42181E2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1100" dirty="0" smtClean="0"/>
              <a:t> </a:t>
            </a:r>
            <a:r>
              <a:rPr lang="en-GB" sz="1100" u="sng" dirty="0" smtClean="0"/>
              <a:t>Methodology</a:t>
            </a:r>
            <a:r>
              <a:rPr lang="en-GB" sz="1100" baseline="0" dirty="0" smtClean="0"/>
              <a:t> - b</a:t>
            </a:r>
            <a:r>
              <a:rPr lang="en-GB" sz="1100" dirty="0" smtClean="0"/>
              <a:t>ring together sectors</a:t>
            </a:r>
            <a:r>
              <a:rPr lang="en-GB" sz="1100" baseline="0" dirty="0" smtClean="0"/>
              <a:t> &amp; disciplines that </a:t>
            </a:r>
            <a:r>
              <a:rPr lang="en-GB" sz="1100" u="sng" baseline="0" dirty="0" smtClean="0"/>
              <a:t>do not normally come together </a:t>
            </a:r>
            <a:r>
              <a:rPr lang="en-GB" sz="1100" baseline="0" dirty="0" smtClean="0"/>
              <a:t>&amp; have </a:t>
            </a:r>
            <a:r>
              <a:rPr lang="en-GB" sz="1100" baseline="0" dirty="0" err="1" smtClean="0"/>
              <a:t>opp</a:t>
            </a:r>
            <a:r>
              <a:rPr lang="en-GB" sz="1100" baseline="0" dirty="0" smtClean="0"/>
              <a:t> to learn about developing challenges and </a:t>
            </a:r>
            <a:r>
              <a:rPr lang="en-GB" sz="1100" baseline="0" dirty="0" err="1" smtClean="0"/>
              <a:t>opps</a:t>
            </a:r>
            <a:r>
              <a:rPr lang="en-GB" sz="1100" baseline="0" dirty="0" smtClean="0"/>
              <a:t> in their respective fields: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1100" baseline="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1100" b="1" baseline="0" dirty="0" smtClean="0"/>
              <a:t>[READ </a:t>
            </a:r>
            <a:r>
              <a:rPr lang="en-GB" sz="1100" b="0" baseline="0" dirty="0" smtClean="0"/>
              <a:t>diff orgs</a:t>
            </a:r>
            <a:r>
              <a:rPr lang="en-GB" sz="1100" b="1" baseline="0" dirty="0" smtClean="0"/>
              <a:t>]</a:t>
            </a:r>
            <a:r>
              <a:rPr lang="en-GB" sz="1100" b="0" baseline="0" dirty="0" smtClean="0"/>
              <a:t>....</a:t>
            </a:r>
            <a:r>
              <a:rPr lang="en-GB" sz="1100" dirty="0" smtClean="0"/>
              <a:t>through series of knowledge exchange events</a:t>
            </a:r>
            <a:r>
              <a:rPr lang="en-GB" sz="1100" baseline="0" dirty="0" smtClean="0"/>
              <a:t>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GB" sz="1100" baseline="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1100" baseline="0" dirty="0" smtClean="0"/>
              <a:t> thematic </a:t>
            </a:r>
            <a:r>
              <a:rPr lang="en-GB" sz="1100" dirty="0" smtClean="0"/>
              <a:t>seminars, scoping discussions and creative sandpit</a:t>
            </a:r>
            <a:r>
              <a:rPr lang="en-GB" sz="1100" baseline="0" dirty="0" smtClean="0"/>
              <a:t> events.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GB" sz="1200" baseline="0" dirty="0" smtClean="0"/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endParaRPr lang="en-GB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GB" sz="1100" b="1" dirty="0" smtClean="0"/>
              <a:t> [READ]</a:t>
            </a:r>
            <a:endParaRPr lang="en-GB" sz="1100" b="0" baseline="0" dirty="0" smtClean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GB" sz="1100" b="1" baseline="0" dirty="0" smtClean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GB" sz="1100" b="0" baseline="0" dirty="0" smtClean="0"/>
              <a:t> Part of this </a:t>
            </a:r>
            <a:r>
              <a:rPr lang="en-GB" sz="1100" b="0" baseline="0" dirty="0" smtClean="0"/>
              <a:t>process </a:t>
            </a:r>
            <a:r>
              <a:rPr lang="en-GB" sz="1100" b="0" baseline="0" dirty="0" smtClean="0"/>
              <a:t>was to highlight the older consumer market to business </a:t>
            </a:r>
            <a:r>
              <a:rPr lang="en-GB" sz="1100" b="0" baseline="0" dirty="0" smtClean="0"/>
              <a:t>/ highlighting the business case alongside helping to support independent living &amp; the role of carers.</a:t>
            </a:r>
            <a:endParaRPr lang="en-GB" sz="1100" b="0" dirty="0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83859F-6DA8-417F-B9FF-DA4FAC34F663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1100" baseline="0" dirty="0" smtClean="0"/>
              <a:t>**All participants v receptive, feedback highlighted value of process/method**</a:t>
            </a:r>
            <a:endParaRPr lang="en-GB" sz="110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1100" dirty="0" smtClean="0"/>
              <a:t>Need to bridge gap between producers &amp; consumers &amp;</a:t>
            </a:r>
            <a:r>
              <a:rPr lang="en-GB" sz="1100" baseline="0" dirty="0" smtClean="0"/>
              <a:t> </a:t>
            </a:r>
            <a:r>
              <a:rPr lang="en-GB" sz="1100" dirty="0" smtClean="0"/>
              <a:t>fuel</a:t>
            </a:r>
            <a:r>
              <a:rPr lang="en-GB" sz="1100" baseline="0" dirty="0" smtClean="0"/>
              <a:t> a</a:t>
            </a:r>
            <a:r>
              <a:rPr lang="en-GB" sz="1100" dirty="0" smtClean="0"/>
              <a:t> consumer-led rather than institution-led market</a:t>
            </a:r>
            <a:r>
              <a:rPr lang="en-GB" sz="1100" baseline="0" dirty="0" smtClean="0"/>
              <a:t>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1100" baseline="0" dirty="0" smtClean="0"/>
              <a:t>	Means - involve OP &amp; Carers in design process </a:t>
            </a:r>
            <a:r>
              <a:rPr lang="en-GB" sz="1100" dirty="0" smtClean="0"/>
              <a:t>to develop products &amp; services that reflect both needs </a:t>
            </a:r>
            <a:r>
              <a:rPr lang="en-GB" sz="1100" i="1" dirty="0" smtClean="0"/>
              <a:t>and</a:t>
            </a:r>
            <a:r>
              <a:rPr lang="en-GB" sz="1100" dirty="0" smtClean="0"/>
              <a:t> aspirations of a hugely diverse range of people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1100" dirty="0" smtClean="0"/>
              <a:t>Prepared to spend money on ‘off the shelf’ solutions </a:t>
            </a:r>
            <a:r>
              <a:rPr lang="en-GB" sz="1100" b="0" u="sng" dirty="0" smtClean="0"/>
              <a:t>rather than relying on technologies issued via health professionals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1100" dirty="0" smtClean="0"/>
              <a:t>Imp to develop inclusive/universally designed technologies.</a:t>
            </a:r>
            <a:r>
              <a:rPr lang="en-GB" sz="1100" baseline="0" dirty="0" smtClean="0"/>
              <a:t>  </a:t>
            </a:r>
            <a:r>
              <a:rPr lang="en-GB" sz="1100" dirty="0" smtClean="0"/>
              <a:t>Costs can be reduced by producing larger amounts for all age groups. 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1100" dirty="0" smtClean="0"/>
              <a:t>Better </a:t>
            </a:r>
            <a:r>
              <a:rPr lang="en-GB" sz="1100" dirty="0" smtClean="0"/>
              <a:t>marketing</a:t>
            </a:r>
            <a:r>
              <a:rPr lang="en-GB" sz="1100" baseline="0" dirty="0" smtClean="0"/>
              <a:t>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1100" baseline="0" dirty="0" smtClean="0"/>
              <a:t>- </a:t>
            </a:r>
            <a:r>
              <a:rPr lang="en-GB" sz="1100" dirty="0" smtClean="0"/>
              <a:t>if</a:t>
            </a:r>
            <a:r>
              <a:rPr lang="en-GB" sz="1100" baseline="0" dirty="0" smtClean="0"/>
              <a:t> </a:t>
            </a:r>
            <a:r>
              <a:rPr lang="en-GB" sz="1100" baseline="0" dirty="0" smtClean="0"/>
              <a:t>products </a:t>
            </a:r>
            <a:r>
              <a:rPr lang="en-GB" sz="1100" dirty="0" smtClean="0"/>
              <a:t>‘out there’ why</a:t>
            </a:r>
            <a:r>
              <a:rPr lang="en-GB" sz="1100" baseline="0" dirty="0" smtClean="0"/>
              <a:t> don’t they use them/know about them</a:t>
            </a:r>
            <a:r>
              <a:rPr lang="en-GB" sz="1100" baseline="0" dirty="0" smtClean="0"/>
              <a:t>?!</a:t>
            </a:r>
            <a:endParaRPr lang="en-GB" sz="11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1100" dirty="0" smtClean="0"/>
              <a:t>	</a:t>
            </a:r>
            <a:r>
              <a:rPr lang="en-GB" sz="1100" baseline="0" dirty="0" smtClean="0"/>
              <a:t>     </a:t>
            </a:r>
            <a:r>
              <a:rPr lang="en-GB" sz="1100" dirty="0" smtClean="0"/>
              <a:t>-</a:t>
            </a:r>
            <a:r>
              <a:rPr lang="en-GB" sz="1100" baseline="0" dirty="0" smtClean="0"/>
              <a:t> </a:t>
            </a:r>
            <a:r>
              <a:rPr lang="en-GB" sz="1100" dirty="0" smtClean="0"/>
              <a:t>involve </a:t>
            </a:r>
            <a:r>
              <a:rPr lang="en-GB" sz="1100" dirty="0" smtClean="0"/>
              <a:t>end-users</a:t>
            </a:r>
            <a:r>
              <a:rPr lang="en-GB" sz="1100" baseline="0" dirty="0" smtClean="0"/>
              <a:t> – market in right </a:t>
            </a:r>
            <a:r>
              <a:rPr lang="en-GB" sz="1100" baseline="0" dirty="0" smtClean="0"/>
              <a:t>way. </a:t>
            </a:r>
            <a:r>
              <a:rPr lang="en-GB" sz="1100" dirty="0" smtClean="0"/>
              <a:t>e.g.</a:t>
            </a:r>
            <a:r>
              <a:rPr lang="en-GB" sz="1100" baseline="0" dirty="0" smtClean="0"/>
              <a:t> u</a:t>
            </a:r>
            <a:r>
              <a:rPr lang="en-GB" sz="1100" dirty="0" smtClean="0"/>
              <a:t>se of term ‘AL’ </a:t>
            </a:r>
            <a:endParaRPr lang="en-GB" sz="11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sz="110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1100" baseline="0" dirty="0" smtClean="0"/>
              <a:t>	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110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1100" u="sng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1100" u="sng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1100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1100" b="0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100" b="0" dirty="0" smtClean="0"/>
          </a:p>
          <a:p>
            <a:pPr eaLnBrk="1" hangingPunct="1">
              <a:spcBef>
                <a:spcPct val="0"/>
              </a:spcBef>
            </a:pPr>
            <a:endParaRPr lang="en-GB" sz="1100" dirty="0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83859F-6DA8-417F-B9FF-DA4FAC34F663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GB" sz="1100" baseline="0" dirty="0" smtClean="0"/>
              <a:t> I</a:t>
            </a:r>
            <a:r>
              <a:rPr lang="en-GB" sz="1100" dirty="0" smtClean="0"/>
              <a:t>nteroperability [define] v. imp, a few companies have</a:t>
            </a:r>
            <a:r>
              <a:rPr lang="en-GB" sz="1100" baseline="0" dirty="0" smtClean="0"/>
              <a:t> </a:t>
            </a:r>
            <a:r>
              <a:rPr lang="en-GB" sz="1100" dirty="0" smtClean="0"/>
              <a:t>cornered</a:t>
            </a:r>
            <a:r>
              <a:rPr lang="en-GB" sz="1100" baseline="0" dirty="0" smtClean="0"/>
              <a:t> market due to supplying closed systems</a:t>
            </a:r>
            <a:endParaRPr lang="en-GB" sz="1100" dirty="0" smtClean="0"/>
          </a:p>
          <a:p>
            <a:pPr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GB" sz="1100" dirty="0" smtClean="0"/>
              <a:t> Tech &amp; services need to be adaptable and flexible to meet changing physical &amp; cognitive health</a:t>
            </a:r>
            <a:r>
              <a:rPr lang="en-GB" sz="1100" baseline="0" dirty="0" smtClean="0"/>
              <a:t> &amp;</a:t>
            </a:r>
            <a:r>
              <a:rPr lang="en-GB" sz="1100" dirty="0" smtClean="0"/>
              <a:t> social needs in later life.  OP say</a:t>
            </a:r>
            <a:r>
              <a:rPr lang="en-GB" sz="1100" baseline="0" dirty="0" smtClean="0"/>
              <a:t> they would like services such as ‘try before you buy’; rental &amp; lease options; &amp; money back guarantees to account for changing circumstances.  </a:t>
            </a:r>
          </a:p>
          <a:p>
            <a:pPr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GB" sz="1100" baseline="0" dirty="0" smtClean="0"/>
              <a:t>Leading to flexible working practices that reflect pressures &amp; constraints</a:t>
            </a:r>
            <a:endParaRPr lang="en-GB" sz="110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en-GB" sz="1100" dirty="0" smtClean="0"/>
              <a:t>Ethical and legal considerations.</a:t>
            </a:r>
            <a:r>
              <a:rPr lang="en-GB" sz="1100" baseline="0" dirty="0" smtClean="0"/>
              <a:t>  Very imp, rights of both the cared for person </a:t>
            </a:r>
            <a:r>
              <a:rPr lang="en-GB" sz="1100" i="1" baseline="0" dirty="0" smtClean="0"/>
              <a:t>and</a:t>
            </a:r>
            <a:r>
              <a:rPr lang="en-GB" sz="1100" baseline="0" dirty="0" smtClean="0"/>
              <a:t> the carer. </a:t>
            </a:r>
            <a:endParaRPr lang="en-GB" sz="1100" dirty="0" smtClean="0"/>
          </a:p>
          <a:p>
            <a:pPr>
              <a:buFont typeface="Wingdings" pitchFamily="2" charset="2"/>
              <a:buChar char="Ø"/>
              <a:tabLst>
                <a:tab pos="457200" algn="l"/>
              </a:tabLst>
            </a:pPr>
            <a:endParaRPr lang="en-GB" sz="1200" dirty="0" smtClean="0"/>
          </a:p>
          <a:p>
            <a:r>
              <a:rPr lang="en-US" sz="11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“When people enter a computer room,</a:t>
            </a:r>
            <a:r>
              <a:rPr lang="en-GB" sz="11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leave ethics outside the </a:t>
            </a:r>
            <a:r>
              <a:rPr lang="en-GB" sz="11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door” </a:t>
            </a:r>
            <a:endParaRPr lang="en-GB" sz="11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1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Donn</a:t>
            </a:r>
            <a:r>
              <a:rPr lang="en-US" sz="11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Parker, Stanford Research Institute, 1968</a:t>
            </a:r>
            <a:r>
              <a:rPr lang="en-GB" sz="11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>
              <a:buFont typeface="Wingdings" pitchFamily="2" charset="2"/>
              <a:buNone/>
              <a:tabLst>
                <a:tab pos="457200" algn="l"/>
              </a:tabLst>
            </a:pPr>
            <a:endParaRPr lang="en-GB" sz="1200" dirty="0" smtClean="0"/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83859F-6DA8-417F-B9FF-DA4FAC34F663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Slide header.t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SHHS Bottom Blue Wave.jpg"/>
          <p:cNvPicPr>
            <a:picLocks noChangeAspect="1"/>
          </p:cNvPicPr>
          <p:nvPr userDrawn="1"/>
        </p:nvPicPr>
        <p:blipFill>
          <a:blip r:embed="rId3" cstate="print"/>
          <a:srcRect b="39548"/>
          <a:stretch>
            <a:fillRect/>
          </a:stretch>
        </p:blipFill>
        <p:spPr bwMode="auto">
          <a:xfrm>
            <a:off x="0" y="5702300"/>
            <a:ext cx="91440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44229-768C-478D-9B82-81E8233A8E54}" type="datetimeFigureOut">
              <a:rPr lang="en-GB"/>
              <a:pPr>
                <a:defRPr/>
              </a:pPr>
              <a:t>25/05/2012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0C6A9-5389-48AD-8A7B-5889BE0844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C2699-400B-40D5-8726-EE5150B6A572}" type="datetimeFigureOut">
              <a:rPr lang="en-GB"/>
              <a:pPr>
                <a:defRPr/>
              </a:pPr>
              <a:t>25/05/2012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323B8-F3A5-4A0A-B913-04D35CE26F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C022E-D532-4EE2-9957-68F54AD3965E}" type="datetimeFigureOut">
              <a:rPr lang="en-GB"/>
              <a:pPr>
                <a:defRPr/>
              </a:pPr>
              <a:t>25/05/2012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7CC49-BB4E-4FA2-937C-C1DC871C9F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HS Bottom Blue Wave.jpg"/>
          <p:cNvPicPr>
            <a:picLocks noChangeAspect="1"/>
          </p:cNvPicPr>
          <p:nvPr userDrawn="1"/>
        </p:nvPicPr>
        <p:blipFill>
          <a:blip r:embed="rId2" cstate="print"/>
          <a:srcRect b="39548"/>
          <a:stretch>
            <a:fillRect/>
          </a:stretch>
        </p:blipFill>
        <p:spPr bwMode="auto">
          <a:xfrm>
            <a:off x="0" y="5702300"/>
            <a:ext cx="91440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0" y="1557338"/>
            <a:ext cx="9140825" cy="0"/>
          </a:xfrm>
          <a:prstGeom prst="line">
            <a:avLst/>
          </a:prstGeom>
          <a:noFill/>
          <a:ln w="38100">
            <a:solidFill>
              <a:srgbClr val="0067B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40C13-0E76-4B30-95D4-5021AC6FA373}" type="datetimeFigureOut">
              <a:rPr lang="en-GB"/>
              <a:pPr>
                <a:defRPr/>
              </a:pPr>
              <a:t>25/05/2012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FEAC4-FB70-4683-B82D-7334CB4498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40742-C8FA-4344-9D24-BDD8DFB9D740}" type="datetimeFigureOut">
              <a:rPr lang="en-GB"/>
              <a:pPr>
                <a:defRPr/>
              </a:pPr>
              <a:t>25/05/2012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2B7FA-C67B-46FC-ABBD-2FA935F210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1EB9F-A5FD-450F-980D-AF687FEAD3AF}" type="datetimeFigureOut">
              <a:rPr lang="en-GB"/>
              <a:pPr>
                <a:defRPr/>
              </a:pPr>
              <a:t>25/05/2012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09068-BAF3-412C-AB9B-35B3AB9D9E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D096D-A0F0-4C30-8E4C-40C6819FF972}" type="datetimeFigureOut">
              <a:rPr lang="en-GB"/>
              <a:pPr>
                <a:defRPr/>
              </a:pPr>
              <a:t>25/05/2012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C0428-CFEE-4B6D-B1BA-2F96960842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29B8F-47A5-4CA8-9051-4DDB70629789}" type="datetimeFigureOut">
              <a:rPr lang="en-GB"/>
              <a:pPr>
                <a:defRPr/>
              </a:pPr>
              <a:t>25/05/2012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D93CC-CB92-4B09-B786-03B10C4072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3D862-10DF-4007-983C-49F05A8E1F11}" type="datetimeFigureOut">
              <a:rPr lang="en-GB"/>
              <a:pPr>
                <a:defRPr/>
              </a:pPr>
              <a:t>25/05/2012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EC5F5-B665-44DB-A814-59E0C08B03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F6A65-14E1-4B0B-B784-01FBE4B2AD97}" type="datetimeFigureOut">
              <a:rPr lang="en-GB"/>
              <a:pPr>
                <a:defRPr/>
              </a:pPr>
              <a:t>25/05/2012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436FD-DF50-45DD-AECE-688073A01F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B4398-8598-49B5-9E59-0F3B08BBF492}" type="datetimeFigureOut">
              <a:rPr lang="en-GB"/>
              <a:pPr>
                <a:defRPr/>
              </a:pPr>
              <a:t>25/05/2012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E8E3B-509B-4B84-9BF6-F174537F9B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1F5C1C-9768-4332-BFB8-D25C8575DF04}" type="datetimeFigureOut">
              <a:rPr lang="en-GB"/>
              <a:pPr>
                <a:defRPr/>
              </a:pPr>
              <a:t>25/05/2012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BDFA3A-63AC-434C-8240-A389B7BD67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opanwales.org.uk/" TargetMode="External"/><Relationship Id="rId4" Type="http://schemas.openxmlformats.org/officeDocument/2006/relationships/hyperlink" Target="mailto:C.L.Beech@swansea.ac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1946275"/>
          </a:xfrm>
        </p:spPr>
        <p:txBody>
          <a:bodyPr/>
          <a:lstStyle/>
          <a:p>
            <a:r>
              <a:rPr lang="en-GB" sz="2800" dirty="0" smtClean="0"/>
              <a:t>How can information and communication technologies support remote carers and the older people they care for? Seeking innovative solutions through cross-sector knowledge exchange</a:t>
            </a:r>
            <a:r>
              <a:rPr lang="en-GB" sz="4000" dirty="0" smtClean="0"/>
              <a:t/>
            </a:r>
            <a:br>
              <a:rPr lang="en-GB" sz="4000" dirty="0" smtClean="0"/>
            </a:br>
            <a:endParaRPr lang="en-GB" sz="3600" i="1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4077072"/>
            <a:ext cx="8424936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000" dirty="0" smtClean="0"/>
              <a:t>Project Leads: Prof. Judith Phillips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000" dirty="0" smtClean="0"/>
              <a:t>&amp; Dr. Sarah Hillcoat-Nallétamby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000" b="1" dirty="0" smtClean="0"/>
              <a:t>Project Manager: Mark Allen</a:t>
            </a:r>
            <a:endParaRPr lang="en-GB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6"/>
          <p:cNvSpPr>
            <a:spLocks noGrp="1"/>
          </p:cNvSpPr>
          <p:nvPr>
            <p:ph type="title" idx="4294967295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pPr eaLnBrk="1" hangingPunct="1"/>
            <a:r>
              <a:rPr lang="en-GB" sz="3600" dirty="0" smtClean="0"/>
              <a:t>The Future...</a:t>
            </a:r>
          </a:p>
        </p:txBody>
      </p:sp>
      <p:sp>
        <p:nvSpPr>
          <p:cNvPr id="18434" name="Rectangle 7"/>
          <p:cNvSpPr>
            <a:spLocks noGrp="1"/>
          </p:cNvSpPr>
          <p:nvPr>
            <p:ph type="body" idx="4294967295"/>
          </p:nvPr>
        </p:nvSpPr>
        <p:spPr>
          <a:xfrm>
            <a:off x="467544" y="1628801"/>
            <a:ext cx="8229600" cy="4104456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GB" sz="2400" dirty="0" smtClean="0"/>
          </a:p>
          <a:p>
            <a:pPr>
              <a:lnSpc>
                <a:spcPct val="90000"/>
              </a:lnSpc>
            </a:pPr>
            <a:r>
              <a:rPr lang="en-GB" sz="2400" dirty="0" smtClean="0"/>
              <a:t>Assumption of next generation that they will be IT literate, engaged</a:t>
            </a:r>
          </a:p>
          <a:p>
            <a:pPr>
              <a:lnSpc>
                <a:spcPct val="90000"/>
              </a:lnSpc>
            </a:pPr>
            <a:r>
              <a:rPr lang="en-GB" sz="2400" dirty="0" smtClean="0"/>
              <a:t>Need to challenge ageist assumptions, recognise older consumer market</a:t>
            </a:r>
          </a:p>
          <a:p>
            <a:pPr>
              <a:lnSpc>
                <a:spcPct val="90000"/>
              </a:lnSpc>
            </a:pPr>
            <a:r>
              <a:rPr lang="en-GB" sz="2400" dirty="0" smtClean="0"/>
              <a:t>Education, equality, business case </a:t>
            </a:r>
          </a:p>
          <a:p>
            <a:pPr>
              <a:lnSpc>
                <a:spcPct val="90000"/>
              </a:lnSpc>
            </a:pPr>
            <a:r>
              <a:rPr lang="en-GB" sz="2400" dirty="0" smtClean="0"/>
              <a:t>Proactive involvement of diverse consumers in development process</a:t>
            </a:r>
          </a:p>
        </p:txBody>
      </p:sp>
      <p:pic>
        <p:nvPicPr>
          <p:cNvPr id="18435" name="Picture 3" descr="SHHS Bottom Blue Wave.jpg"/>
          <p:cNvPicPr>
            <a:picLocks noChangeAspect="1"/>
          </p:cNvPicPr>
          <p:nvPr/>
        </p:nvPicPr>
        <p:blipFill>
          <a:blip r:embed="rId3" cstate="print"/>
          <a:srcRect b="39548"/>
          <a:stretch>
            <a:fillRect/>
          </a:stretch>
        </p:blipFill>
        <p:spPr bwMode="auto">
          <a:xfrm>
            <a:off x="0" y="5702300"/>
            <a:ext cx="91440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s_KE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420888"/>
            <a:ext cx="3995936" cy="1806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en-GB" sz="3600" dirty="0" smtClean="0"/>
              <a:t>Thank you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196752"/>
            <a:ext cx="4392488" cy="2980927"/>
          </a:xfrm>
        </p:spPr>
        <p:txBody>
          <a:bodyPr/>
          <a:lstStyle/>
          <a:p>
            <a:pPr>
              <a:buNone/>
            </a:pPr>
            <a:endParaRPr lang="en-GB" sz="2800" dirty="0" smtClean="0"/>
          </a:p>
          <a:p>
            <a:pPr>
              <a:buNone/>
            </a:pPr>
            <a:endParaRPr lang="en-GB" sz="2800" dirty="0" smtClean="0"/>
          </a:p>
          <a:p>
            <a:pPr>
              <a:buNone/>
            </a:pPr>
            <a:r>
              <a:rPr lang="en-GB" sz="2400" dirty="0" smtClean="0"/>
              <a:t>Mark Allen</a:t>
            </a:r>
          </a:p>
          <a:p>
            <a:pPr>
              <a:buNone/>
            </a:pPr>
            <a:r>
              <a:rPr lang="en-GB" sz="2400" dirty="0" smtClean="0"/>
              <a:t>Centre for Innovative Ageing,</a:t>
            </a:r>
          </a:p>
          <a:p>
            <a:pPr>
              <a:buNone/>
            </a:pPr>
            <a:r>
              <a:rPr lang="en-GB" sz="2400" dirty="0" smtClean="0"/>
              <a:t>College of Human and </a:t>
            </a:r>
          </a:p>
          <a:p>
            <a:pPr>
              <a:buNone/>
            </a:pPr>
            <a:r>
              <a:rPr lang="en-GB" sz="2400" dirty="0" smtClean="0"/>
              <a:t>Health Sciences,</a:t>
            </a:r>
          </a:p>
          <a:p>
            <a:pPr>
              <a:buNone/>
            </a:pPr>
            <a:r>
              <a:rPr lang="en-GB" sz="2400" dirty="0" smtClean="0"/>
              <a:t>Swansea University</a:t>
            </a:r>
          </a:p>
          <a:p>
            <a:pPr>
              <a:buNone/>
            </a:pPr>
            <a:r>
              <a:rPr lang="en-GB" sz="2400" dirty="0" smtClean="0">
                <a:hlinkClick r:id="rId4"/>
              </a:rPr>
              <a:t>m.c.allen@swansea.ac.uk</a:t>
            </a:r>
            <a:r>
              <a:rPr lang="en-GB" sz="2400" dirty="0" smtClean="0"/>
              <a:t> </a:t>
            </a:r>
          </a:p>
          <a:p>
            <a:pPr>
              <a:buNone/>
            </a:pPr>
            <a:r>
              <a:rPr lang="en-GB" sz="2400" smtClean="0">
                <a:hlinkClick r:id="rId5"/>
              </a:rPr>
              <a:t>www.opanwales.org.uk</a:t>
            </a:r>
            <a:endParaRPr lang="en-GB" sz="2400" smtClean="0"/>
          </a:p>
          <a:p>
            <a:pPr>
              <a:buNone/>
            </a:pP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en-GB" sz="3600" dirty="0" smtClean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28800"/>
            <a:ext cx="8229600" cy="4205288"/>
          </a:xfrm>
        </p:spPr>
        <p:txBody>
          <a:bodyPr rtlCol="0">
            <a:normAutofit/>
          </a:bodyPr>
          <a:lstStyle/>
          <a:p>
            <a:pPr>
              <a:buNone/>
            </a:pPr>
            <a:endParaRPr lang="en-GB" dirty="0" smtClean="0"/>
          </a:p>
          <a:p>
            <a:r>
              <a:rPr lang="en-GB" sz="2800" dirty="0" smtClean="0"/>
              <a:t>Project background</a:t>
            </a:r>
          </a:p>
          <a:p>
            <a:r>
              <a:rPr lang="en-GB" sz="2800" dirty="0" smtClean="0"/>
              <a:t>Project aims</a:t>
            </a:r>
          </a:p>
          <a:p>
            <a:r>
              <a:rPr lang="en-GB" sz="2800" dirty="0" smtClean="0"/>
              <a:t>Summary of findings</a:t>
            </a:r>
          </a:p>
          <a:p>
            <a:r>
              <a:rPr lang="en-GB" sz="2800" dirty="0" smtClean="0"/>
              <a:t>The future…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4" name="Picture 35" descr="C:\My Data\HUALLEMC\My Documents\Photos\Judith's parent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916831"/>
            <a:ext cx="2494636" cy="2116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933056"/>
            <a:ext cx="2362619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717032"/>
            <a:ext cx="1637170" cy="1082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s_KE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420888"/>
            <a:ext cx="4464889" cy="2018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Project Funding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 rtlCol="0">
            <a:normAutofit/>
          </a:bodyPr>
          <a:lstStyle/>
          <a:p>
            <a:endParaRPr lang="en-GB" sz="2800" dirty="0" smtClean="0"/>
          </a:p>
          <a:p>
            <a:pPr>
              <a:buNone/>
            </a:pPr>
            <a:r>
              <a:rPr lang="en-GB" sz="2800" dirty="0" smtClean="0"/>
              <a:t>	</a:t>
            </a:r>
          </a:p>
          <a:p>
            <a:pPr>
              <a:buNone/>
            </a:pPr>
            <a:r>
              <a:rPr lang="en-GB" sz="2800" dirty="0" smtClean="0"/>
              <a:t>	The Welsh Government’s </a:t>
            </a:r>
          </a:p>
          <a:p>
            <a:pPr>
              <a:buNone/>
            </a:pPr>
            <a:r>
              <a:rPr lang="en-GB" sz="2800" dirty="0" smtClean="0"/>
              <a:t>	European Regional </a:t>
            </a:r>
          </a:p>
          <a:p>
            <a:pPr>
              <a:buNone/>
            </a:pPr>
            <a:r>
              <a:rPr lang="en-GB" sz="2800" dirty="0" smtClean="0"/>
              <a:t>	Development Fund</a:t>
            </a:r>
          </a:p>
          <a:p>
            <a:endParaRPr lang="en-GB" sz="1000" dirty="0" smtClean="0"/>
          </a:p>
          <a:p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Map to show Wal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916832"/>
            <a:ext cx="2035777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Title 3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Wales (UK)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1600" dirty="0" smtClean="0"/>
          </a:p>
          <a:p>
            <a:r>
              <a:rPr lang="en-GB" sz="2400" dirty="0" smtClean="0"/>
              <a:t>3 million people</a:t>
            </a:r>
          </a:p>
          <a:p>
            <a:r>
              <a:rPr lang="en-GB" sz="2400" dirty="0" smtClean="0"/>
              <a:t>Wales has the highest proportion of older </a:t>
            </a:r>
          </a:p>
          <a:p>
            <a:pPr>
              <a:buNone/>
            </a:pPr>
            <a:r>
              <a:rPr lang="en-GB" sz="2400" dirty="0" smtClean="0"/>
              <a:t>	people in the UK </a:t>
            </a:r>
          </a:p>
          <a:p>
            <a:r>
              <a:rPr lang="en-GB" sz="2400" dirty="0" smtClean="0"/>
              <a:t>1 in 4 of the population is over 60</a:t>
            </a:r>
          </a:p>
          <a:p>
            <a:r>
              <a:rPr lang="en-GB" sz="2400" dirty="0" smtClean="0"/>
              <a:t>1 in 8 are over 70</a:t>
            </a:r>
          </a:p>
          <a:p>
            <a:r>
              <a:rPr lang="en-GB" sz="2400" dirty="0" smtClean="0"/>
              <a:t>Devolved Government since 1999</a:t>
            </a:r>
          </a:p>
          <a:p>
            <a:pPr lvl="1"/>
            <a:r>
              <a:rPr lang="en-GB" sz="2000" dirty="0" smtClean="0"/>
              <a:t>Strategy for older people</a:t>
            </a:r>
          </a:p>
          <a:p>
            <a:pPr lvl="1"/>
            <a:r>
              <a:rPr lang="en-GB" sz="2000" dirty="0" smtClean="0"/>
              <a:t>World’s first Commissioner for Older </a:t>
            </a:r>
          </a:p>
          <a:p>
            <a:pPr lvl="1">
              <a:buNone/>
            </a:pPr>
            <a:r>
              <a:rPr lang="en-GB" sz="2000" dirty="0" smtClean="0"/>
              <a:t>	People</a:t>
            </a:r>
          </a:p>
          <a:p>
            <a:pPr lvl="1"/>
            <a:endParaRPr lang="en-GB" sz="2000" dirty="0" smtClean="0"/>
          </a:p>
          <a:p>
            <a:pPr>
              <a:buNone/>
            </a:pPr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</p:txBody>
      </p:sp>
      <p:pic>
        <p:nvPicPr>
          <p:cNvPr id="11" name="Picture 16" descr="http://ts3.mm.bing.net/images/thumbnail.aspx?q=1763455277254&amp;id=c2509d26df0d87717348724669417f97&amp;url=http%3a%2f%2fbear-blog.blogspirit.com%2fimages%2fmedium_welcome_to_wal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077072"/>
            <a:ext cx="1494166" cy="108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Carers &amp; Technology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435280" cy="4133056"/>
          </a:xfrm>
        </p:spPr>
        <p:txBody>
          <a:bodyPr/>
          <a:lstStyle/>
          <a:p>
            <a:pPr>
              <a:buNone/>
            </a:pPr>
            <a:endParaRPr lang="en-GB" sz="800" dirty="0" smtClean="0"/>
          </a:p>
          <a:p>
            <a:r>
              <a:rPr lang="en-GB" sz="2400" dirty="0" smtClean="0"/>
              <a:t>Carers</a:t>
            </a:r>
          </a:p>
          <a:p>
            <a:pPr lvl="1"/>
            <a:r>
              <a:rPr lang="en-GB" sz="1800" dirty="0" smtClean="0"/>
              <a:t>Almost six million informal carers in the UK - 1 in 10 people</a:t>
            </a:r>
          </a:p>
          <a:p>
            <a:pPr lvl="1"/>
            <a:r>
              <a:rPr lang="en-GB" sz="1800" dirty="0" smtClean="0"/>
              <a:t>In next 30 years, the number of informal carers will increase by around 60%</a:t>
            </a:r>
          </a:p>
          <a:p>
            <a:pPr lvl="1"/>
            <a:r>
              <a:rPr lang="en-GB" sz="1800" dirty="0" smtClean="0"/>
              <a:t>Over-65s currently account for 1/3 of all informal carers, providing more than 50 hours of care a week</a:t>
            </a:r>
          </a:p>
          <a:p>
            <a:r>
              <a:rPr lang="en-GB" sz="2400" dirty="0" smtClean="0"/>
              <a:t>Carers in the workplace</a:t>
            </a:r>
          </a:p>
          <a:p>
            <a:pPr lvl="1"/>
            <a:r>
              <a:rPr lang="en-GB" sz="1800" dirty="0" smtClean="0"/>
              <a:t>Nearly 1 in 8 workers is an informal carer</a:t>
            </a:r>
          </a:p>
          <a:p>
            <a:pPr lvl="1"/>
            <a:r>
              <a:rPr lang="en-GB" sz="1800" dirty="0" smtClean="0"/>
              <a:t>On average, carers retire 8yrs early, 1 in 5 carers give up employment to care</a:t>
            </a:r>
          </a:p>
          <a:p>
            <a:pPr lvl="1"/>
            <a:r>
              <a:rPr lang="en-GB" sz="1800" dirty="0" smtClean="0"/>
              <a:t>Family and caring responsibilities account for 26% of economic inactivity in the UK compared with 19% in Germany and 18% in the Netherlands </a:t>
            </a:r>
            <a:endParaRPr lang="en-GB" sz="2400" dirty="0" smtClean="0"/>
          </a:p>
          <a:p>
            <a:r>
              <a:rPr lang="en-GB" sz="2400" dirty="0" smtClean="0"/>
              <a:t>Role  of technology: </a:t>
            </a:r>
            <a:r>
              <a:rPr lang="en-GB" sz="2000" dirty="0" smtClean="0"/>
              <a:t>deinstitutionalisation, devolved services etc.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6"/>
          <p:cNvSpPr>
            <a:spLocks noGrp="1"/>
          </p:cNvSpPr>
          <p:nvPr>
            <p:ph type="title" idx="4294967295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eaLnBrk="1" hangingPunct="1"/>
            <a:r>
              <a:rPr lang="en-GB" sz="3600" dirty="0" smtClean="0"/>
              <a:t>Project Aims</a:t>
            </a:r>
          </a:p>
        </p:txBody>
      </p:sp>
      <p:sp>
        <p:nvSpPr>
          <p:cNvPr id="18434" name="Rectangle 7"/>
          <p:cNvSpPr>
            <a:spLocks noGrp="1"/>
          </p:cNvSpPr>
          <p:nvPr>
            <p:ph type="body" idx="4294967295"/>
          </p:nvPr>
        </p:nvSpPr>
        <p:spPr>
          <a:xfrm>
            <a:off x="467544" y="1628801"/>
            <a:ext cx="8229600" cy="4104456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GB" sz="2400" dirty="0" smtClean="0"/>
          </a:p>
          <a:p>
            <a:pPr>
              <a:buNone/>
            </a:pPr>
            <a:endParaRPr lang="en-GB" sz="2400" dirty="0" smtClean="0"/>
          </a:p>
          <a:p>
            <a:pPr>
              <a:buNone/>
            </a:pPr>
            <a:r>
              <a:rPr lang="en-GB" sz="2000" dirty="0" smtClean="0"/>
              <a:t>1.  Hold cross-sector, </a:t>
            </a:r>
          </a:p>
          <a:p>
            <a:pPr>
              <a:buNone/>
            </a:pPr>
            <a:r>
              <a:rPr lang="en-GB" sz="2000" dirty="0" smtClean="0"/>
              <a:t>     cross-discipline </a:t>
            </a:r>
          </a:p>
          <a:p>
            <a:pPr>
              <a:buNone/>
            </a:pPr>
            <a:r>
              <a:rPr lang="en-GB" sz="2000" dirty="0" smtClean="0"/>
              <a:t>     knowledge </a:t>
            </a:r>
          </a:p>
          <a:p>
            <a:pPr>
              <a:buNone/>
            </a:pPr>
            <a:r>
              <a:rPr lang="en-GB" sz="2000" dirty="0" smtClean="0"/>
              <a:t>     exchange events.</a:t>
            </a:r>
          </a:p>
          <a:p>
            <a:pPr>
              <a:lnSpc>
                <a:spcPct val="90000"/>
              </a:lnSpc>
            </a:pPr>
            <a:endParaRPr lang="en-GB" sz="2800" dirty="0" smtClean="0"/>
          </a:p>
          <a:p>
            <a:pPr>
              <a:lnSpc>
                <a:spcPct val="90000"/>
              </a:lnSpc>
            </a:pPr>
            <a:endParaRPr lang="en-GB" sz="2800" dirty="0" smtClean="0"/>
          </a:p>
        </p:txBody>
      </p:sp>
      <p:pic>
        <p:nvPicPr>
          <p:cNvPr id="18435" name="Picture 3" descr="SHHS Bottom Blue Wave.jpg"/>
          <p:cNvPicPr>
            <a:picLocks noChangeAspect="1"/>
          </p:cNvPicPr>
          <p:nvPr/>
        </p:nvPicPr>
        <p:blipFill>
          <a:blip r:embed="rId3" cstate="print"/>
          <a:srcRect b="39548"/>
          <a:stretch>
            <a:fillRect/>
          </a:stretch>
        </p:blipFill>
        <p:spPr bwMode="auto">
          <a:xfrm>
            <a:off x="0" y="5702300"/>
            <a:ext cx="91440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Diagram 4"/>
          <p:cNvGraphicFramePr/>
          <p:nvPr/>
        </p:nvGraphicFramePr>
        <p:xfrm>
          <a:off x="2915816" y="1844824"/>
          <a:ext cx="5904656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latin typeface="Arial" charset="0"/>
              </a:rPr>
              <a:t/>
            </a:r>
            <a:br>
              <a:rPr lang="en-GB" dirty="0" smtClean="0">
                <a:latin typeface="Arial" charset="0"/>
              </a:rPr>
            </a:br>
            <a:r>
              <a:rPr lang="en-GB" sz="4000" dirty="0" smtClean="0"/>
              <a:t>Project Aims</a:t>
            </a:r>
            <a:br>
              <a:rPr lang="en-GB" sz="4000" dirty="0" smtClean="0"/>
            </a:br>
            <a:endParaRPr lang="en-GB" sz="4000" dirty="0"/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>
              <a:buNone/>
              <a:tabLst>
                <a:tab pos="457200" algn="l"/>
              </a:tabLst>
            </a:pPr>
            <a:endParaRPr lang="en-GB" sz="2400" dirty="0" smtClean="0"/>
          </a:p>
          <a:p>
            <a:pPr eaLnBrk="1" hangingPunct="1">
              <a:buNone/>
            </a:pPr>
            <a:endParaRPr lang="en-GB" dirty="0" smtClean="0"/>
          </a:p>
        </p:txBody>
      </p:sp>
      <p:graphicFrame>
        <p:nvGraphicFramePr>
          <p:cNvPr id="6" name="Diagram 5"/>
          <p:cNvGraphicFramePr/>
          <p:nvPr/>
        </p:nvGraphicFramePr>
        <p:xfrm>
          <a:off x="5220072" y="1844824"/>
          <a:ext cx="3312368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 txBox="1">
            <a:spLocks/>
          </p:cNvSpPr>
          <p:nvPr/>
        </p:nvSpPr>
        <p:spPr bwMode="auto">
          <a:xfrm>
            <a:off x="467544" y="1628801"/>
            <a:ext cx="822960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GB" sz="2000" dirty="0" smtClean="0">
              <a:latin typeface="+mn-lt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sz="2000" dirty="0" smtClean="0">
                <a:latin typeface="+mn-lt"/>
                <a:cs typeface="+mn-cs"/>
              </a:rPr>
              <a:t>2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Explore the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daily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challenges of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sz="2000" noProof="0" dirty="0" smtClean="0">
                <a:latin typeface="+mn-lt"/>
                <a:cs typeface="+mn-cs"/>
              </a:rPr>
              <a:t>      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caring  and being cared for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sz="2000" dirty="0" smtClean="0">
                <a:latin typeface="+mn-lt"/>
                <a:cs typeface="+mn-cs"/>
              </a:rPr>
              <a:t>	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the opportunities for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sz="2000" dirty="0" smtClean="0">
                <a:latin typeface="+mn-lt"/>
                <a:cs typeface="+mn-cs"/>
              </a:rPr>
              <a:t>      the 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innovative use of Information			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sz="2000" baseline="0" dirty="0" smtClean="0">
                <a:latin typeface="+mn-lt"/>
                <a:cs typeface="+mn-cs"/>
              </a:rPr>
              <a:t>	Communication</a:t>
            </a:r>
            <a:r>
              <a:rPr lang="en-GB" sz="2000" dirty="0" smtClean="0">
                <a:latin typeface="+mn-lt"/>
                <a:cs typeface="+mn-cs"/>
              </a:rPr>
              <a:t> Technologies.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sz="2000" dirty="0" smtClean="0">
                <a:latin typeface="+mn-lt"/>
                <a:cs typeface="+mn-cs"/>
              </a:rPr>
              <a:t>3.  Facilitate the development of products and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sz="2000" dirty="0" smtClean="0">
                <a:latin typeface="+mn-lt"/>
                <a:cs typeface="+mn-cs"/>
              </a:rPr>
              <a:t>      services</a:t>
            </a:r>
            <a:r>
              <a:rPr lang="en-GB" sz="2000" noProof="0" dirty="0" smtClean="0">
                <a:latin typeface="+mn-lt"/>
                <a:cs typeface="+mn-cs"/>
              </a:rPr>
              <a:t> that meet end-user requirements.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latin typeface="Arial" charset="0"/>
              </a:rPr>
              <a:t/>
            </a:r>
            <a:br>
              <a:rPr lang="en-GB" dirty="0" smtClean="0">
                <a:latin typeface="Arial" charset="0"/>
              </a:rPr>
            </a:br>
            <a:r>
              <a:rPr lang="en-GB" sz="4000" dirty="0" smtClean="0"/>
              <a:t>Key discussion findings</a:t>
            </a:r>
            <a:br>
              <a:rPr lang="en-GB" sz="4000" dirty="0" smtClean="0"/>
            </a:br>
            <a:endParaRPr lang="en-GB" sz="4000" dirty="0"/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>
              <a:buNone/>
              <a:tabLst>
                <a:tab pos="457200" algn="l"/>
              </a:tabLst>
            </a:pPr>
            <a:endParaRPr lang="en-GB" sz="2400" dirty="0" smtClean="0"/>
          </a:p>
          <a:p>
            <a:pPr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GB" sz="2400" dirty="0" smtClean="0"/>
              <a:t>Need for consumer-led rather than institution-led market</a:t>
            </a:r>
          </a:p>
          <a:p>
            <a:pPr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GB" sz="2400" dirty="0" smtClean="0"/>
              <a:t>Older people and carers are prepared to spend money</a:t>
            </a:r>
          </a:p>
          <a:p>
            <a:pPr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GB" sz="2400" dirty="0" smtClean="0"/>
              <a:t>Importance of inclusive/universally designed technologies</a:t>
            </a:r>
          </a:p>
          <a:p>
            <a:pPr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GB" sz="2400" dirty="0" smtClean="0"/>
              <a:t>Better marketing needed to capture older/carer market</a:t>
            </a:r>
          </a:p>
          <a:p>
            <a:pPr eaLnBrk="1" hangingPunct="1"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latin typeface="Arial" charset="0"/>
              </a:rPr>
              <a:t/>
            </a:r>
            <a:br>
              <a:rPr lang="en-GB" dirty="0" smtClean="0">
                <a:latin typeface="Arial" charset="0"/>
              </a:rPr>
            </a:br>
            <a:r>
              <a:rPr lang="en-GB" sz="4000" dirty="0" smtClean="0"/>
              <a:t> Key discussion findings </a:t>
            </a:r>
            <a:r>
              <a:rPr lang="en-GB" sz="4000" dirty="0" smtClean="0">
                <a:latin typeface="Arial" charset="0"/>
              </a:rPr>
              <a:t/>
            </a:r>
            <a:br>
              <a:rPr lang="en-GB" sz="4000" dirty="0" smtClean="0">
                <a:latin typeface="Arial" charset="0"/>
              </a:rPr>
            </a:br>
            <a:endParaRPr lang="en-GB" sz="4000" dirty="0"/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  <a:tabLst>
                <a:tab pos="457200" algn="l"/>
              </a:tabLst>
            </a:pPr>
            <a:endParaRPr lang="en-GB" sz="2400" dirty="0" smtClean="0"/>
          </a:p>
          <a:p>
            <a:pPr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GB" sz="2400" dirty="0" smtClean="0"/>
              <a:t>Need for government and industry drive for interoperability to allow for ‘plug and play’ products</a:t>
            </a:r>
          </a:p>
          <a:p>
            <a:pPr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GB" sz="2400" dirty="0" smtClean="0"/>
              <a:t> Technology and services need to be adaptable and flexible</a:t>
            </a:r>
          </a:p>
          <a:p>
            <a:pPr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GB" sz="2400" dirty="0" smtClean="0"/>
              <a:t>Greater knowledge is needed at a policy level of the pressures and constraints on working carers</a:t>
            </a:r>
          </a:p>
          <a:p>
            <a:pPr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GB" sz="2400" dirty="0" smtClean="0"/>
              <a:t>Ethical and legal considerations</a:t>
            </a:r>
          </a:p>
          <a:p>
            <a:pPr>
              <a:buFont typeface="Wingdings" pitchFamily="2" charset="2"/>
              <a:buChar char="Ø"/>
              <a:tabLst>
                <a:tab pos="457200" algn="l"/>
              </a:tabLst>
            </a:pPr>
            <a:endParaRPr lang="en-GB" sz="2400" dirty="0" smtClean="0"/>
          </a:p>
          <a:p>
            <a:pPr>
              <a:buFont typeface="Wingdings" pitchFamily="2" charset="2"/>
              <a:buChar char="Ø"/>
              <a:tabLst>
                <a:tab pos="457200" algn="l"/>
              </a:tabLst>
            </a:pPr>
            <a:endParaRPr lang="en-GB" sz="2000" dirty="0" smtClean="0"/>
          </a:p>
          <a:p>
            <a:pPr eaLnBrk="1" hangingPunct="1"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856</Words>
  <Application>Microsoft Office PowerPoint</Application>
  <PresentationFormat>On-screen Show (4:3)</PresentationFormat>
  <Paragraphs>178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How can information and communication technologies support remote carers and the older people they care for? Seeking innovative solutions through cross-sector knowledge exchange </vt:lpstr>
      <vt:lpstr>Overview</vt:lpstr>
      <vt:lpstr> Project Funding</vt:lpstr>
      <vt:lpstr> Wales (UK)</vt:lpstr>
      <vt:lpstr> Carers &amp; Technology</vt:lpstr>
      <vt:lpstr>Project Aims</vt:lpstr>
      <vt:lpstr> Project Aims </vt:lpstr>
      <vt:lpstr> Key discussion findings </vt:lpstr>
      <vt:lpstr>  Key discussion findings  </vt:lpstr>
      <vt:lpstr>The Future...</vt:lpstr>
      <vt:lpstr>Thank you</vt:lpstr>
    </vt:vector>
  </TitlesOfParts>
  <Company>Swansea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Christian Beech</dc:creator>
  <cp:lastModifiedBy>University of Wales Swansea</cp:lastModifiedBy>
  <cp:revision>1005</cp:revision>
  <dcterms:created xsi:type="dcterms:W3CDTF">2011-02-21T14:42:24Z</dcterms:created>
  <dcterms:modified xsi:type="dcterms:W3CDTF">2012-05-25T09:53:49Z</dcterms:modified>
</cp:coreProperties>
</file>