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1" r:id="rId2"/>
    <p:sldId id="274" r:id="rId3"/>
    <p:sldId id="312" r:id="rId4"/>
    <p:sldId id="275" r:id="rId5"/>
    <p:sldId id="276" r:id="rId6"/>
    <p:sldId id="277" r:id="rId7"/>
    <p:sldId id="278" r:id="rId8"/>
    <p:sldId id="285" r:id="rId9"/>
    <p:sldId id="298" r:id="rId10"/>
    <p:sldId id="290" r:id="rId11"/>
    <p:sldId id="291" r:id="rId12"/>
    <p:sldId id="308" r:id="rId13"/>
    <p:sldId id="299" r:id="rId14"/>
    <p:sldId id="294" r:id="rId15"/>
    <p:sldId id="293" r:id="rId16"/>
    <p:sldId id="296" r:id="rId17"/>
  </p:sldIdLst>
  <p:sldSz cx="9144000" cy="6858000" type="screen4x3"/>
  <p:notesSz cx="6675438" cy="99044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AFDD3"/>
    <a:srgbClr val="FEE2FC"/>
    <a:srgbClr val="FFFF99"/>
    <a:srgbClr val="FDD3FA"/>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6" autoAdjust="0"/>
    <p:restoredTop sz="83721" autoAdjust="0"/>
  </p:normalViewPr>
  <p:slideViewPr>
    <p:cSldViewPr>
      <p:cViewPr varScale="1">
        <p:scale>
          <a:sx n="76" d="100"/>
          <a:sy n="76" d="100"/>
        </p:scale>
        <p:origin x="-11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894013"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779838" y="0"/>
            <a:ext cx="2894012" cy="4953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CC9356A3-75E9-4981-8C26-BF1BF5B98310}" type="datetimeFigureOut">
              <a:rPr lang="ja-JP" altLang="en-US"/>
              <a:pPr>
                <a:defRPr/>
              </a:pPr>
              <a:t>2012/5/26</a:t>
            </a:fld>
            <a:endParaRPr lang="ja-JP" altLang="en-US"/>
          </a:p>
        </p:txBody>
      </p:sp>
      <p:sp>
        <p:nvSpPr>
          <p:cNvPr id="4" name="スライド イメージ プレースホルダー 3"/>
          <p:cNvSpPr>
            <a:spLocks noGrp="1" noRot="1" noChangeAspect="1"/>
          </p:cNvSpPr>
          <p:nvPr>
            <p:ph type="sldImg" idx="2"/>
          </p:nvPr>
        </p:nvSpPr>
        <p:spPr>
          <a:xfrm>
            <a:off x="862013" y="742950"/>
            <a:ext cx="4953000" cy="371475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666750" y="4703763"/>
            <a:ext cx="5341938" cy="4457700"/>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407525"/>
            <a:ext cx="2894013"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779838" y="9407525"/>
            <a:ext cx="2894012" cy="4953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33B22D4D-3C94-4AA2-9960-91D936DF12B7}" type="slidenum">
              <a:rPr lang="ja-JP" altLang="en-US"/>
              <a:pPr>
                <a:defRPr/>
              </a:pPr>
              <a:t>‹#›</a:t>
            </a:fld>
            <a:endParaRPr lang="ja-JP" altLang="en-US"/>
          </a:p>
        </p:txBody>
      </p:sp>
    </p:spTree>
    <p:extLst>
      <p:ext uri="{BB962C8B-B14F-4D97-AF65-F5344CB8AC3E}">
        <p14:creationId xmlns:p14="http://schemas.microsoft.com/office/powerpoint/2010/main" val="10227655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536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Hello, ladies and gentlemen. My name is Masaki Ishizuka. I am a social worker at the Medical Corporation Junkei-kai in Akita City in Japan. The Medical Corporation Junkei-kai runs a hospital, an outpatient clinic and 6 facilities for the elderly. My office provides care and support services to elderly persons with dementia and their families to improve on their quality of life in the Community. </a:t>
            </a:r>
            <a:endParaRPr lang="ja-JP" altLang="ja-JP" smtClean="0"/>
          </a:p>
          <a:p>
            <a:r>
              <a:rPr lang="en-US" altLang="ja-JP" smtClean="0"/>
              <a:t>As part of the solution to improve and encourage care for the elderly in Akita City, I would like to introduce to you </a:t>
            </a:r>
            <a:r>
              <a:rPr lang="en-US" altLang="ja-JP" i="1" smtClean="0"/>
              <a:t>“A network System Integrating Services to Promote Elder Care in Small Communities”.</a:t>
            </a:r>
            <a:r>
              <a:rPr lang="en-US" altLang="ja-JP" smtClean="0"/>
              <a:t> </a:t>
            </a:r>
            <a:endParaRPr lang="ja-JP" altLang="en-US" smtClean="0"/>
          </a:p>
        </p:txBody>
      </p:sp>
      <p:sp>
        <p:nvSpPr>
          <p:cNvPr id="1536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588A02-0B11-45ED-BE53-0B1D472FDB58}" type="slidenum">
              <a:rPr lang="ja-JP" altLang="en-US"/>
              <a:pPr fontAlgn="base">
                <a:spcBef>
                  <a:spcPct val="0"/>
                </a:spcBef>
                <a:spcAft>
                  <a:spcPct val="0"/>
                </a:spcAft>
                <a:defRPr/>
              </a:pPr>
              <a:t>1</a:t>
            </a:fld>
            <a:endParaRPr lang="en-US" altLang="ja-JP"/>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379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Here are the major issues we have identified.</a:t>
            </a:r>
            <a:endParaRPr lang="ja-JP" altLang="ja-JP" smtClean="0"/>
          </a:p>
          <a:p>
            <a:r>
              <a:rPr lang="en-US" altLang="ja-JP" smtClean="0"/>
              <a:t>The Long-term Care Insurance System is not enough to cover care services for elderly with dementia which has given rise to several problems in the community.</a:t>
            </a:r>
            <a:endParaRPr lang="ja-JP" altLang="ja-JP" smtClean="0"/>
          </a:p>
          <a:p>
            <a:r>
              <a:rPr lang="en-US" altLang="ja-JP" smtClean="0"/>
              <a:t>Due to a great change in the family structure, family caregivers are on the decrease especially among the elderly with dementia. As I mentioned earlier, the average number of people per household is decreasing while population ageing rate in Akita is the highest in Japan. I assume that this is becoming a big challenge to us.</a:t>
            </a:r>
            <a:endParaRPr lang="ja-JP" altLang="ja-JP" smtClean="0"/>
          </a:p>
          <a:p>
            <a:r>
              <a:rPr lang="en-US" altLang="ja-JP" smtClean="0"/>
              <a:t>Lastly, family caregivers possess little or no experience and knowledge on how to care for the people with dementia.</a:t>
            </a:r>
          </a:p>
        </p:txBody>
      </p:sp>
      <p:sp>
        <p:nvSpPr>
          <p:cNvPr id="4813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FF9ABB-EB68-493A-BE83-37E2C4D707BB}" type="slidenum">
              <a:rPr lang="ja-JP" altLang="en-US"/>
              <a:pPr fontAlgn="base">
                <a:spcBef>
                  <a:spcPct val="0"/>
                </a:spcBef>
                <a:spcAft>
                  <a:spcPct val="0"/>
                </a:spcAft>
                <a:defRPr/>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584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We therefore came up with two solutions:</a:t>
            </a:r>
            <a:endParaRPr lang="ja-JP" altLang="ja-JP" smtClean="0"/>
          </a:p>
          <a:p>
            <a:r>
              <a:rPr lang="en-US" altLang="ja-JP" smtClean="0"/>
              <a:t>Create a network system that can link the available services, communities, families (family caregivers) as well as the elderly with dementia. This system will therefor help improve and encourage caregiving as well as reduce the level of isolation among the elderly with dementia.</a:t>
            </a:r>
            <a:endParaRPr lang="ja-JP" altLang="ja-JP" smtClean="0"/>
          </a:p>
          <a:p>
            <a:r>
              <a:rPr lang="en-US" altLang="ja-JP" smtClean="0"/>
              <a:t>Improving public awareness and disseminating (</a:t>
            </a:r>
            <a:r>
              <a:rPr lang="vi-VN" altLang="ja-JP" smtClean="0"/>
              <a:t>dɪśɛməǹeɪtɪŋ</a:t>
            </a:r>
            <a:r>
              <a:rPr lang="en-US" altLang="ja-JP" smtClean="0"/>
              <a:t>) knowledge about dementia by organizing seminars and conferences on caregiving and especially dementia.</a:t>
            </a:r>
          </a:p>
        </p:txBody>
      </p:sp>
      <p:sp>
        <p:nvSpPr>
          <p:cNvPr id="5017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7395CB-306F-4F5C-8DA1-4C47AD0641D5}" type="slidenum">
              <a:rPr lang="ja-JP" altLang="en-US"/>
              <a:pPr fontAlgn="base">
                <a:spcBef>
                  <a:spcPct val="0"/>
                </a:spcBef>
                <a:spcAft>
                  <a:spcPct val="0"/>
                </a:spcAft>
                <a:defRPr/>
              </a:pPr>
              <a:t>11</a:t>
            </a:fld>
            <a:endParaRPr lang="en-US"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3789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These are the available service groups or associations in our community including the Long-term Care Insurance system which functions under the authority of the local municipality (mjuːnìsəpˈæləṭi). But there are other services in the communities such as ‘Senior Citizen’s Club’, ‘Neighborhood Association’, ‘Women’s Association, etc. It should be noted that all these service providers work independent from each other.</a:t>
            </a:r>
            <a:endParaRPr lang="ja-JP" altLang="ja-JP" smtClean="0"/>
          </a:p>
          <a:p>
            <a:r>
              <a:rPr lang="en-US" altLang="ja-JP" smtClean="0"/>
              <a:t>   Our first step was to contact about thirty support service groups and associations to organize a conference.</a:t>
            </a:r>
            <a:endParaRPr lang="ja-JP" altLang="ja-JP" smtClean="0"/>
          </a:p>
          <a:p>
            <a:r>
              <a:rPr lang="en-US" altLang="ja-JP" smtClean="0"/>
              <a:t>   As you can see on this slide, a lot of problems were raised at the conference. With little experience and knowledge on dementia, participants indicated the need for trained professionals to assist people in the communities.</a:t>
            </a:r>
            <a:endParaRPr lang="ja-JP" altLang="ja-JP" smtClean="0"/>
          </a:p>
          <a:p>
            <a:r>
              <a:rPr lang="en-US" altLang="ja-JP" smtClean="0"/>
              <a:t>This conference is held on a monthly basis in collaboration with service providers, families and the community to promote the sharing of knowledge and experience. As the coordinator of the network, we begin by collecting data on the needs of people who require services. We assess their needs to link them with the appropriate group or association offering support services for follow up.</a:t>
            </a:r>
            <a:endParaRPr lang="ja-JP" altLang="ja-JP" smtClean="0"/>
          </a:p>
        </p:txBody>
      </p:sp>
      <p:sp>
        <p:nvSpPr>
          <p:cNvPr id="5222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7B3A3C-7A6E-4CC0-A88D-9549F0D78768}" type="slidenum">
              <a:rPr lang="ja-JP" altLang="en-US"/>
              <a:pPr fontAlgn="base">
                <a:spcBef>
                  <a:spcPct val="0"/>
                </a:spcBef>
                <a:spcAft>
                  <a:spcPct val="0"/>
                </a:spcAft>
                <a:defRPr/>
              </a:pPr>
              <a:t>12</a:t>
            </a:fld>
            <a:endParaRPr lang="en-US" altLang="ja-JP"/>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In order to promote and spread this network system in the communities, we designed an official mascot. We also made a map of community, posters, flyers and stickers so that people in the community would feel comfortable to contact each other to discuss on problems related to dementia.</a:t>
            </a:r>
          </a:p>
        </p:txBody>
      </p:sp>
      <p:sp>
        <p:nvSpPr>
          <p:cNvPr id="52227" name="スライド番号プレースホルダー 3"/>
          <p:cNvSpPr txBox="1">
            <a:spLocks noGrp="1"/>
          </p:cNvSpPr>
          <p:nvPr/>
        </p:nvSpPr>
        <p:spPr bwMode="auto">
          <a:xfrm>
            <a:off x="3779838" y="9407525"/>
            <a:ext cx="2894012" cy="495300"/>
          </a:xfrm>
          <a:prstGeom prst="rect">
            <a:avLst/>
          </a:prstGeom>
          <a:noFill/>
          <a:ln>
            <a:miter lim="800000"/>
            <a:headEnd/>
            <a:tailEnd/>
          </a:ln>
        </p:spPr>
        <p:txBody>
          <a:bodyPr anchor="b"/>
          <a:lstStyle/>
          <a:p>
            <a:pPr algn="r">
              <a:defRPr/>
            </a:pPr>
            <a:fld id="{463325B8-E79E-442A-A5EF-9BDB17916BCC}" type="slidenum">
              <a:rPr lang="ja-JP" altLang="en-US" sz="1200">
                <a:latin typeface="+mn-lt"/>
                <a:ea typeface="+mn-ea"/>
              </a:rPr>
              <a:pPr algn="r">
                <a:defRPr/>
              </a:pPr>
              <a:t>13</a:t>
            </a:fld>
            <a:endParaRPr lang="en-US" altLang="ja-JP" sz="1200">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198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Part of what we have on our agenda is the education of families especially on dementia. With many reports on several problems faced by family caregivers taking care of their family members with dementia, we realized the necessity to organize informative seminars as a possible solution. At the end of each these seminars, we distributed wristbands (as shown in this picture on the slide) as a symbol of participation. We aim at expanding our network by increasing the number of people with wristbands in our community. Meetings of this nature are also organized in several cities across Japan and it is estimated that in the past seven years, there have been more than three million participants. </a:t>
            </a:r>
          </a:p>
        </p:txBody>
      </p:sp>
      <p:sp>
        <p:nvSpPr>
          <p:cNvPr id="5427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F53681-1FCA-458A-B294-4D7D0CA43254}" type="slidenum">
              <a:rPr lang="ja-JP" altLang="en-US"/>
              <a:pPr fontAlgn="base">
                <a:spcBef>
                  <a:spcPct val="0"/>
                </a:spcBef>
                <a:spcAft>
                  <a:spcPct val="0"/>
                </a:spcAft>
                <a:defRPr/>
              </a:pPr>
              <a:t>14</a:t>
            </a:fld>
            <a:endParaRPr lang="en-US" altLang="ja-JP"/>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403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Thanks to all these activities above, the number of support groups as well as associations can easily contact each other. Furthermore, family caregivers including families with relatives suffering from dementia have benefited from this social support network system. They now voluntarily lead the system without much reliance on the Community General Support Center. We assume that this is a great change and enormous achievement in community.</a:t>
            </a:r>
            <a:r>
              <a:rPr lang="en-US" altLang="ja-JP" b="1" smtClean="0"/>
              <a:t> </a:t>
            </a:r>
            <a:r>
              <a:rPr lang="en-US" altLang="ja-JP" smtClean="0"/>
              <a:t>With developing strong ties among support groups and associations, relationships between elderly with dementia and family members within the community are growing strong.</a:t>
            </a:r>
          </a:p>
          <a:p>
            <a:pPr eaLnBrk="1" hangingPunct="1">
              <a:spcBef>
                <a:spcPct val="0"/>
              </a:spcBef>
            </a:pPr>
            <a:r>
              <a:rPr lang="en-US" altLang="ja-JP" smtClean="0"/>
              <a:t>We have had comments from some participants who attended our seminars and I quote “I have gained confidence to get along with someone suffering from dementia”, while another said “I would like to be of assistance to families or neighbors who are in need of support”. Some people realized that the problems regarding dementia could also be improved by organizing and take part in seminars. We foresee that knowledge can change our conscious mind, prevents problems and improve the quality of care services. Some participants in these seminars have also joined the social network system.</a:t>
            </a:r>
            <a:endParaRPr lang="ja-JP" altLang="ja-JP" smtClean="0"/>
          </a:p>
          <a:p>
            <a:pPr eaLnBrk="1" hangingPunct="1">
              <a:spcBef>
                <a:spcPct val="0"/>
              </a:spcBef>
            </a:pPr>
            <a:r>
              <a:rPr lang="en-US" altLang="ja-JP" smtClean="0"/>
              <a:t>We have realized a big change in the communities since the start of the social network system. Support to the elderly with dementia and caregivers could easily be provided through the social network system without much reliance on the public service system. </a:t>
            </a:r>
          </a:p>
          <a:p>
            <a:pPr eaLnBrk="1" hangingPunct="1">
              <a:spcBef>
                <a:spcPct val="0"/>
              </a:spcBef>
            </a:pPr>
            <a:r>
              <a:rPr lang="en-US" altLang="ja-JP" smtClean="0"/>
              <a:t>Besides, there are challenges in managing the network system. One of which is that due to the Act on the Protection of Personal Information in Japan, it is getting more and more difficult to manage personal information of individuals. We are now taking steps to deal with this by seeking for legal advice.</a:t>
            </a:r>
          </a:p>
          <a:p>
            <a:pPr eaLnBrk="1" hangingPunct="1">
              <a:spcBef>
                <a:spcPct val="0"/>
              </a:spcBef>
            </a:pPr>
            <a:r>
              <a:rPr lang="en-US" altLang="ja-JP" smtClean="0"/>
              <a:t>   We are also planning similar seminars not only for the elderly but for the younger population such as students and children. Since some cities in Japan have already had such seminars, we can learn from their experience. </a:t>
            </a:r>
          </a:p>
          <a:p>
            <a:pPr eaLnBrk="1" hangingPunct="1">
              <a:spcBef>
                <a:spcPct val="0"/>
              </a:spcBef>
            </a:pPr>
            <a:endParaRPr lang="en-US" altLang="ja-JP" smtClean="0"/>
          </a:p>
        </p:txBody>
      </p:sp>
      <p:sp>
        <p:nvSpPr>
          <p:cNvPr id="5632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E80A61-F04F-4071-84B5-38ABC3FB9C25}" type="slidenum">
              <a:rPr lang="ja-JP" altLang="en-US"/>
              <a:pPr fontAlgn="base">
                <a:spcBef>
                  <a:spcPct val="0"/>
                </a:spcBef>
                <a:spcAft>
                  <a:spcPct val="0"/>
                </a:spcAft>
                <a:defRPr/>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4608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Thank you very much for your kind attention. If you have any questions, I will try to answer them as much as possible. But I if require further information please contact me using the e-mail address on the slide. Thank you again. </a:t>
            </a:r>
          </a:p>
        </p:txBody>
      </p:sp>
      <p:sp>
        <p:nvSpPr>
          <p:cNvPr id="6041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5DCB8D-EDBC-4F9B-83F1-B8220A283A8B}" type="slidenum">
              <a:rPr lang="ja-JP" altLang="en-US"/>
              <a:pPr fontAlgn="base">
                <a:spcBef>
                  <a:spcPct val="0"/>
                </a:spcBef>
                <a:spcAft>
                  <a:spcPct val="0"/>
                </a:spcAft>
                <a:defRPr/>
              </a:pPr>
              <a:t>16</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741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Here is an outline of my presentation: first, by way of introduction, I would like to share with you some basic statistics on the elderly and ageing situation in Japan. Next, I will highlight some of the problems we have recorded among families with elderly members suffering from dementia. The next will demonstrate the shortcomings of the existing services as well as proposed solutions.</a:t>
            </a:r>
            <a:endParaRPr lang="ja-JP" altLang="ja-JP"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5BD9FE-C322-4DBB-BDF6-552321B92AA1}" type="slidenum">
              <a:rPr lang="ja-JP" altLang="en-US"/>
              <a:pPr fontAlgn="base">
                <a:spcBef>
                  <a:spcPct val="0"/>
                </a:spcBef>
                <a:spcAft>
                  <a:spcPct val="0"/>
                </a:spcAft>
                <a:defRPr/>
              </a:pPr>
              <a:t>2</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1945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Japan is currently one of the countries with rapid growth of the ageing population. In line with this, the number of elderly person with dementia has also increased accompanied with diverse(d</a:t>
            </a:r>
            <a:r>
              <a:rPr lang="el-GR" altLang="ja-JP" smtClean="0"/>
              <a:t>ὰ</a:t>
            </a:r>
            <a:r>
              <a:rPr lang="en-US" altLang="ja-JP" smtClean="0"/>
              <a:t>ɪvˈɚːs) problems.</a:t>
            </a:r>
            <a:endParaRPr lang="ja-JP" altLang="ja-JP" smtClean="0"/>
          </a:p>
          <a:p>
            <a:r>
              <a:rPr lang="en-US" altLang="ja-JP" smtClean="0"/>
              <a:t> In 2000, the long-term care insurance system was established which supports the insured and their families. This insurance system provides the insured with long term care services when they need care or other assistance. But the insurance system is not sufficient in providing social support to those in need of care. More so, the system is not in itself entirely insufficient to support the elderly persons with dementia living at home. In this regard, we created a network system working in collaboration with the people in the community and organizations. Today, I would like to talk about this system and how it works in our small communities. But first, here are some basic statistics(stətístɪks) on population ageing in Japan.</a:t>
            </a:r>
            <a:endParaRPr lang="ja-JP" altLang="ja-JP" smtClean="0"/>
          </a:p>
        </p:txBody>
      </p:sp>
      <p:sp>
        <p:nvSpPr>
          <p:cNvPr id="19459"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141EB-5C80-4A40-944E-4007D53DFA65}" type="slidenum">
              <a:rPr lang="ja-JP" altLang="en-US"/>
              <a:pPr fontAlgn="base">
                <a:spcBef>
                  <a:spcPct val="0"/>
                </a:spcBef>
                <a:spcAft>
                  <a:spcPct val="0"/>
                </a:spcAft>
                <a:defRPr/>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150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According to the national census on October 2010, Japan’s total population stood at 125,815,000. This chart shows that from 2005 to 2010, there was a gradual decline of the population and some specialists said it would continue in the following years.</a:t>
            </a:r>
            <a:endParaRPr lang="ja-JP" altLang="en-US" smtClean="0"/>
          </a:p>
        </p:txBody>
      </p:sp>
      <p:sp>
        <p:nvSpPr>
          <p:cNvPr id="2150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3E07B8-BF58-42CE-9695-28367B4ECC35}" type="slidenum">
              <a:rPr lang="ja-JP" altLang="en-US"/>
              <a:pPr fontAlgn="base">
                <a:spcBef>
                  <a:spcPct val="0"/>
                </a:spcBef>
                <a:spcAft>
                  <a:spcPct val="0"/>
                </a:spcAft>
                <a:defRPr/>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355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On the other hand, the number of households in Japan as of February 2011 is 51,951,513 with a 5% increase since 2005 as indicated on this slide.</a:t>
            </a:r>
            <a:endParaRPr lang="ja-JP" altLang="en-US" smtClean="0"/>
          </a:p>
        </p:txBody>
      </p:sp>
      <p:sp>
        <p:nvSpPr>
          <p:cNvPr id="23555"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E6E68-5D76-4063-954D-D6E7B2BFF0BA}" type="slidenum">
              <a:rPr lang="ja-JP" altLang="en-US"/>
              <a:pPr fontAlgn="base">
                <a:spcBef>
                  <a:spcPct val="0"/>
                </a:spcBef>
                <a:spcAft>
                  <a:spcPct val="0"/>
                </a:spcAft>
                <a:defRPr/>
              </a:pPr>
              <a:t>5</a:t>
            </a:fld>
            <a:endParaRPr lang="en-US" altLang="ja-JP"/>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5602"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From 2005, the estimated average number of people per household is 2.46 with a decrease of 0.11%. This is as a result of the fact that the single-person household is increasing.</a:t>
            </a:r>
            <a:endParaRPr lang="ja-JP" altLang="en-US" smtClean="0"/>
          </a:p>
        </p:txBody>
      </p:sp>
      <p:sp>
        <p:nvSpPr>
          <p:cNvPr id="25603"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5FC939-F0F4-4656-AD8E-D36EADB3CF2E}" type="slidenum">
              <a:rPr lang="ja-JP" altLang="en-US"/>
              <a:pPr fontAlgn="base">
                <a:spcBef>
                  <a:spcPct val="0"/>
                </a:spcBef>
                <a:spcAft>
                  <a:spcPct val="0"/>
                </a:spcAft>
                <a:defRPr/>
              </a:pPr>
              <a:t>6</a:t>
            </a:fld>
            <a:endParaRPr lang="en-US" altLang="ja-JP"/>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7650"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It is estimated that about 3.3% to 8% of people aged 65 and over suffer from dementia in Japan. You will see on this chart that the number of elderly with dementia is increasing in contrast with the decrease in the number of persons per family. This is clear indication that the number of family caregivers is very low.</a:t>
            </a:r>
            <a:endParaRPr lang="ja-JP" altLang="en-US" smtClean="0"/>
          </a:p>
        </p:txBody>
      </p:sp>
      <p:sp>
        <p:nvSpPr>
          <p:cNvPr id="27651"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026D73-318A-433A-98F7-7EB837479A6C}" type="slidenum">
              <a:rPr lang="ja-JP" altLang="en-US"/>
              <a:pPr fontAlgn="base">
                <a:spcBef>
                  <a:spcPct val="0"/>
                </a:spcBef>
                <a:spcAft>
                  <a:spcPct val="0"/>
                </a:spcAft>
                <a:defRPr/>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9698"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r>
              <a:rPr lang="en-US" altLang="ja-JP" smtClean="0"/>
              <a:t>Let me introduce the region where I work.</a:t>
            </a:r>
          </a:p>
          <a:p>
            <a:r>
              <a:rPr lang="en-US" altLang="ja-JP" smtClean="0"/>
              <a:t> I work in one of the centers located in the western region of Akita City. Akita City is situated in the northeastern part of Japan, 39 degrees north on the globe.</a:t>
            </a:r>
          </a:p>
        </p:txBody>
      </p:sp>
      <p:sp>
        <p:nvSpPr>
          <p:cNvPr id="36867"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6CAAF1F-4F33-4597-B79B-6DA93B322EA4}" type="slidenum">
              <a:rPr lang="ja-JP" altLang="en-US"/>
              <a:pPr fontAlgn="base">
                <a:spcBef>
                  <a:spcPct val="0"/>
                </a:spcBef>
                <a:spcAft>
                  <a:spcPct val="0"/>
                </a:spcAft>
                <a:defRPr/>
              </a:pPr>
              <a:t>8</a:t>
            </a:fld>
            <a:endParaRPr lang="en-US" altLang="ja-JP"/>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1746"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ja-JP" smtClean="0"/>
              <a:t>This particular district in Akita has a rapid ageing population and our center has recorded a variety of problems among the elderly population. The total population is about 37,000 and one quarter (1/4) of them are aged 65 and over, making up a total of approximately 9,000. Moreover, it is estimated that the population of elderly living alone is 1,200 with more than 700 of them with dementia. Problems such as missing persons, lonely death, abuse, murder crimes by family members are common and increasing.</a:t>
            </a:r>
            <a:endParaRPr lang="ja-JP" altLang="en-US" smtClean="0"/>
          </a:p>
        </p:txBody>
      </p:sp>
      <p:sp>
        <p:nvSpPr>
          <p:cNvPr id="40963" name="スライド番号プレースホルダー 3"/>
          <p:cNvSpPr txBox="1">
            <a:spLocks noGrp="1"/>
          </p:cNvSpPr>
          <p:nvPr/>
        </p:nvSpPr>
        <p:spPr bwMode="auto">
          <a:xfrm>
            <a:off x="3779838" y="9407525"/>
            <a:ext cx="2894012" cy="495300"/>
          </a:xfrm>
          <a:prstGeom prst="rect">
            <a:avLst/>
          </a:prstGeom>
          <a:noFill/>
          <a:ln>
            <a:miter lim="800000"/>
            <a:headEnd/>
            <a:tailEnd/>
          </a:ln>
        </p:spPr>
        <p:txBody>
          <a:bodyPr anchor="b"/>
          <a:lstStyle/>
          <a:p>
            <a:pPr algn="r">
              <a:defRPr/>
            </a:pPr>
            <a:fld id="{A4AABAD7-B146-4F9E-8635-AAA579E7FD2B}" type="slidenum">
              <a:rPr lang="ja-JP" altLang="en-US" sz="1200">
                <a:latin typeface="+mn-lt"/>
                <a:ea typeface="+mn-ea"/>
              </a:rPr>
              <a:pPr algn="r">
                <a:defRPr/>
              </a:pPr>
              <a:t>9</a:t>
            </a:fld>
            <a:endParaRPr lang="en-US" altLang="ja-JP" sz="1200">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208A412-A314-4745-B5F3-61F1194D4F49}" type="datetimeFigureOut">
              <a:rPr lang="ja-JP" altLang="en-US"/>
              <a:pPr>
                <a:defRPr/>
              </a:pPr>
              <a:t>2012/5/26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61C497D-70A0-4748-B514-611B63E04A1F}"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5D25400-7B64-4E1C-8D15-07345003EAE2}" type="datetimeFigureOut">
              <a:rPr lang="ja-JP" altLang="en-US"/>
              <a:pPr>
                <a:defRPr/>
              </a:pPr>
              <a:t>2012/5/26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31D73BF7-BF28-4121-AA70-CC290D565706}"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88CDF8C-1DFC-4C48-B9C0-9FAA322C61AF}" type="datetimeFigureOut">
              <a:rPr lang="ja-JP" altLang="en-US"/>
              <a:pPr>
                <a:defRPr/>
              </a:pPr>
              <a:t>2012/5/26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00211C5-1597-4226-A64F-F5EC948F08A1}"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64D6627-5EAD-4D03-BBBB-C5923E6ADF5A}" type="datetimeFigureOut">
              <a:rPr lang="ja-JP" altLang="en-US"/>
              <a:pPr>
                <a:defRPr/>
              </a:pPr>
              <a:t>2012/5/26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BFA46F9-3BD6-473D-AD42-668F5373AF85}"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F0BFBD4F-E313-4EBD-9D7D-73F3C76F4E74}" type="datetimeFigureOut">
              <a:rPr lang="ja-JP" altLang="en-US"/>
              <a:pPr>
                <a:defRPr/>
              </a:pPr>
              <a:t>2012/5/26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CFEB700-410E-4D82-958D-F66CC68BBC7B}"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318DCF6E-C572-4676-9C89-ABF860105026}" type="datetimeFigureOut">
              <a:rPr lang="ja-JP" altLang="en-US"/>
              <a:pPr>
                <a:defRPr/>
              </a:pPr>
              <a:t>2012/5/26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CC2C9F3-415B-43B3-BC89-0C7BACEA3F0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4FACCD13-4B19-4801-8DA5-6DD1CBF06A6B}" type="datetimeFigureOut">
              <a:rPr lang="ja-JP" altLang="en-US"/>
              <a:pPr>
                <a:defRPr/>
              </a:pPr>
              <a:t>2012/5/26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9FDEE7F-636F-459C-BD70-181BBD4BFB5B}"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F56BE68-718C-44BB-892C-B8D3315C0EFE}" type="datetimeFigureOut">
              <a:rPr lang="ja-JP" altLang="en-US"/>
              <a:pPr>
                <a:defRPr/>
              </a:pPr>
              <a:t>2012/5/26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15FB815A-D7B1-42F4-901F-DE663778BC1A}"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A58CB1AC-2104-4532-B4E8-361D724DBC15}" type="datetimeFigureOut">
              <a:rPr lang="ja-JP" altLang="en-US"/>
              <a:pPr>
                <a:defRPr/>
              </a:pPr>
              <a:t>2012/5/26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7EE17B7A-E5CD-4FEC-822D-5D7E5B2961FC}"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3417ADC7-CA00-46FB-B906-BA897A509D37}" type="datetimeFigureOut">
              <a:rPr lang="ja-JP" altLang="en-US"/>
              <a:pPr>
                <a:defRPr/>
              </a:pPr>
              <a:t>2012/5/26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EC4FA64-4FDF-47BF-AF10-9D168C9A7E9D}"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149D182F-D446-419F-BA9B-7C6CD1E182FE}" type="datetimeFigureOut">
              <a:rPr lang="ja-JP" altLang="en-US"/>
              <a:pPr>
                <a:defRPr/>
              </a:pPr>
              <a:t>2012/5/26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4BD93C58-E91E-4CEE-AE7A-BBEDA60E8AD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986AAA56-E5B8-40EE-A022-AA7D4F904811}" type="datetimeFigureOut">
              <a:rPr lang="ja-JP" altLang="en-US"/>
              <a:pPr>
                <a:defRPr/>
              </a:pPr>
              <a:t>2012/5/26</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12A679C3-9370-43CF-AC55-ED75D6747B80}"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252413" y="1341438"/>
            <a:ext cx="9793288" cy="3167062"/>
          </a:xfrm>
          <a:prstGeom prst="rect">
            <a:avLst/>
          </a:prstGeom>
          <a:solidFill>
            <a:srgbClr val="FFFF99"/>
          </a:solidFill>
          <a:ln w="9525">
            <a:noFill/>
            <a:miter lim="800000"/>
            <a:headEnd/>
            <a:tailEnd/>
          </a:ln>
        </p:spPr>
        <p:txBody>
          <a:bodyPr wrap="none" anchor="ctr"/>
          <a:lstStyle/>
          <a:p>
            <a:endParaRPr lang="ja-JP" altLang="en-US"/>
          </a:p>
        </p:txBody>
      </p:sp>
      <p:sp>
        <p:nvSpPr>
          <p:cNvPr id="14338" name="タイトル 1"/>
          <p:cNvSpPr>
            <a:spLocks noGrp="1"/>
          </p:cNvSpPr>
          <p:nvPr>
            <p:ph type="title"/>
          </p:nvPr>
        </p:nvSpPr>
        <p:spPr>
          <a:xfrm>
            <a:off x="468313" y="981075"/>
            <a:ext cx="8229600" cy="3946525"/>
          </a:xfrm>
        </p:spPr>
        <p:txBody>
          <a:bodyPr/>
          <a:lstStyle/>
          <a:p>
            <a:pPr eaLnBrk="1" hangingPunct="1"/>
            <a:r>
              <a:rPr lang="en-US" altLang="ja-JP" sz="4000" smtClean="0">
                <a:latin typeface="Verdana" pitchFamily="34" charset="0"/>
              </a:rPr>
              <a:t>A NETWORK SYSTEM INTEGRATING SERVICES TO PROMOTE ELDER CARE IN SMALL</a:t>
            </a:r>
            <a:r>
              <a:rPr lang="ja-JP" altLang="en-US" sz="4000" smtClean="0">
                <a:latin typeface="Verdana" pitchFamily="34" charset="0"/>
              </a:rPr>
              <a:t> </a:t>
            </a:r>
            <a:r>
              <a:rPr lang="en-US" altLang="ja-JP" sz="4000" smtClean="0">
                <a:latin typeface="Verdana" pitchFamily="34" charset="0"/>
              </a:rPr>
              <a:t>COMMUNITIES</a:t>
            </a:r>
            <a:endParaRPr lang="ja-JP" altLang="en-US" sz="4000" smtClean="0">
              <a:latin typeface="Verdana" pitchFamily="34" charset="0"/>
            </a:endParaRPr>
          </a:p>
        </p:txBody>
      </p:sp>
      <p:sp>
        <p:nvSpPr>
          <p:cNvPr id="14339" name="タイトル 1"/>
          <p:cNvSpPr>
            <a:spLocks/>
          </p:cNvSpPr>
          <p:nvPr/>
        </p:nvSpPr>
        <p:spPr bwMode="auto">
          <a:xfrm>
            <a:off x="0" y="5661025"/>
            <a:ext cx="9144000" cy="1044575"/>
          </a:xfrm>
          <a:prstGeom prst="rect">
            <a:avLst/>
          </a:prstGeom>
          <a:noFill/>
          <a:ln w="9525">
            <a:noFill/>
            <a:miter lim="800000"/>
            <a:headEnd/>
            <a:tailEnd/>
          </a:ln>
        </p:spPr>
        <p:txBody>
          <a:bodyPr anchor="ctr"/>
          <a:lstStyle/>
          <a:p>
            <a:pPr algn="r"/>
            <a:r>
              <a:rPr lang="en-US" altLang="ja-JP" sz="2800">
                <a:latin typeface="Verdana" pitchFamily="34" charset="0"/>
              </a:rPr>
              <a:t>Masaki Ishizuka</a:t>
            </a:r>
          </a:p>
          <a:p>
            <a:pPr algn="r"/>
            <a:r>
              <a:rPr lang="en-US" altLang="ja-JP" sz="2800">
                <a:latin typeface="Verdana" pitchFamily="34" charset="0"/>
              </a:rPr>
              <a:t>Medical Corporation Junkei-Kai</a:t>
            </a:r>
          </a:p>
          <a:p>
            <a:pPr algn="r"/>
            <a:r>
              <a:rPr lang="en-US" altLang="ja-JP" sz="2800">
                <a:latin typeface="Verdana" pitchFamily="34" charset="0"/>
              </a:rPr>
              <a:t>Japan</a:t>
            </a:r>
            <a:br>
              <a:rPr lang="en-US" altLang="ja-JP" sz="2800">
                <a:latin typeface="Verdana" pitchFamily="34" charset="0"/>
              </a:rPr>
            </a:br>
            <a:endParaRPr lang="en-US" altLang="ja-JP" sz="2800">
              <a:latin typeface="Verdana" pitchFamily="34" charset="0"/>
            </a:endParaRPr>
          </a:p>
        </p:txBody>
      </p:sp>
      <p:pic>
        <p:nvPicPr>
          <p:cNvPr id="14340" name="Picture 6" descr="FRAG005"/>
          <p:cNvPicPr>
            <a:picLocks noChangeAspect="1" noChangeArrowheads="1"/>
          </p:cNvPicPr>
          <p:nvPr/>
        </p:nvPicPr>
        <p:blipFill>
          <a:blip r:embed="rId3"/>
          <a:srcRect/>
          <a:stretch>
            <a:fillRect/>
          </a:stretch>
        </p:blipFill>
        <p:spPr bwMode="auto">
          <a:xfrm>
            <a:off x="7308850" y="6129338"/>
            <a:ext cx="576263" cy="5762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125413"/>
            <a:ext cx="8229600" cy="1143000"/>
          </a:xfrm>
        </p:spPr>
        <p:txBody>
          <a:bodyPr/>
          <a:lstStyle/>
          <a:p>
            <a:pPr eaLnBrk="1" hangingPunct="1"/>
            <a:r>
              <a:rPr lang="en-US" altLang="ja-JP" smtClean="0">
                <a:latin typeface="Verdana" pitchFamily="34" charset="0"/>
              </a:rPr>
              <a:t>Problems</a:t>
            </a:r>
            <a:endParaRPr lang="ja-JP" altLang="en-US" smtClean="0">
              <a:latin typeface="Verdana" pitchFamily="34" charset="0"/>
            </a:endParaRPr>
          </a:p>
        </p:txBody>
      </p:sp>
      <p:sp>
        <p:nvSpPr>
          <p:cNvPr id="13" name="Text Box 7"/>
          <p:cNvSpPr txBox="1">
            <a:spLocks noChangeArrowheads="1"/>
          </p:cNvSpPr>
          <p:nvPr/>
        </p:nvSpPr>
        <p:spPr bwMode="auto">
          <a:xfrm>
            <a:off x="0" y="1492250"/>
            <a:ext cx="9144000" cy="954088"/>
          </a:xfrm>
          <a:prstGeom prst="rect">
            <a:avLst/>
          </a:prstGeom>
          <a:noFill/>
          <a:ln w="9525">
            <a:noFill/>
            <a:miter lim="800000"/>
            <a:headEnd/>
            <a:tailEnd/>
          </a:ln>
        </p:spPr>
        <p:txBody>
          <a:bodyPr>
            <a:spAutoFit/>
          </a:bodyPr>
          <a:lstStyle/>
          <a:p>
            <a:pPr marL="457200" indent="-457200" algn="just">
              <a:spcBef>
                <a:spcPct val="50000"/>
              </a:spcBef>
              <a:buFont typeface="Wingdings" pitchFamily="2" charset="2"/>
              <a:buChar char="v"/>
            </a:pPr>
            <a:r>
              <a:rPr lang="en-US" altLang="ja-JP" sz="2800">
                <a:latin typeface="Verdana" pitchFamily="34" charset="0"/>
              </a:rPr>
              <a:t>Limitations of the Long-term Care Insurance System</a:t>
            </a:r>
          </a:p>
        </p:txBody>
      </p:sp>
      <p:sp>
        <p:nvSpPr>
          <p:cNvPr id="9" name="Text Box 7"/>
          <p:cNvSpPr txBox="1">
            <a:spLocks noChangeArrowheads="1"/>
          </p:cNvSpPr>
          <p:nvPr/>
        </p:nvSpPr>
        <p:spPr bwMode="auto">
          <a:xfrm>
            <a:off x="0" y="3068638"/>
            <a:ext cx="9144000" cy="523875"/>
          </a:xfrm>
          <a:prstGeom prst="rect">
            <a:avLst/>
          </a:prstGeom>
          <a:noFill/>
          <a:ln w="9525">
            <a:noFill/>
            <a:miter lim="800000"/>
            <a:headEnd/>
            <a:tailEnd/>
          </a:ln>
        </p:spPr>
        <p:txBody>
          <a:bodyPr>
            <a:spAutoFit/>
          </a:bodyPr>
          <a:lstStyle/>
          <a:p>
            <a:pPr marL="457200" indent="-457200">
              <a:spcBef>
                <a:spcPct val="50000"/>
              </a:spcBef>
              <a:buFont typeface="Wingdings" pitchFamily="2" charset="2"/>
              <a:buChar char="v"/>
            </a:pPr>
            <a:r>
              <a:rPr lang="en-US" altLang="ja-JP" sz="2800">
                <a:latin typeface="Verdana" pitchFamily="34" charset="0"/>
              </a:rPr>
              <a:t>Decrease in the number of Family Caregivers</a:t>
            </a:r>
          </a:p>
        </p:txBody>
      </p:sp>
      <p:sp>
        <p:nvSpPr>
          <p:cNvPr id="6" name="Text Box 7"/>
          <p:cNvSpPr txBox="1">
            <a:spLocks noChangeArrowheads="1"/>
          </p:cNvSpPr>
          <p:nvPr/>
        </p:nvSpPr>
        <p:spPr bwMode="auto">
          <a:xfrm>
            <a:off x="0" y="4365625"/>
            <a:ext cx="9144000" cy="954088"/>
          </a:xfrm>
          <a:prstGeom prst="rect">
            <a:avLst/>
          </a:prstGeom>
          <a:noFill/>
          <a:ln w="9525">
            <a:noFill/>
            <a:miter lim="800000"/>
            <a:headEnd/>
            <a:tailEnd/>
          </a:ln>
        </p:spPr>
        <p:txBody>
          <a:bodyPr>
            <a:spAutoFit/>
          </a:bodyPr>
          <a:lstStyle/>
          <a:p>
            <a:pPr marL="457200" indent="-457200">
              <a:spcBef>
                <a:spcPct val="50000"/>
              </a:spcBef>
              <a:buFont typeface="Wingdings" pitchFamily="2" charset="2"/>
              <a:buChar char="v"/>
            </a:pPr>
            <a:r>
              <a:rPr lang="en-US" altLang="ja-JP" sz="2800">
                <a:latin typeface="Verdana" pitchFamily="34" charset="0"/>
              </a:rPr>
              <a:t>General lack of Information and</a:t>
            </a:r>
            <a:r>
              <a:rPr lang="ja-JP" altLang="en-US" sz="2800">
                <a:latin typeface="Verdana" pitchFamily="34" charset="0"/>
              </a:rPr>
              <a:t>　</a:t>
            </a:r>
            <a:r>
              <a:rPr lang="en-US" altLang="ja-JP" sz="2800">
                <a:latin typeface="Verdana" pitchFamily="34" charset="0"/>
              </a:rPr>
              <a:t>Understanding on Dementia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3" grpId="0"/>
      <p:bldP spid="9"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125413"/>
            <a:ext cx="8229600" cy="1143000"/>
          </a:xfrm>
        </p:spPr>
        <p:txBody>
          <a:bodyPr/>
          <a:lstStyle/>
          <a:p>
            <a:pPr eaLnBrk="1" hangingPunct="1"/>
            <a:r>
              <a:rPr lang="en-US" altLang="ja-JP" sz="4000" smtClean="0">
                <a:latin typeface="Verdana" pitchFamily="34" charset="0"/>
              </a:rPr>
              <a:t>Solutions</a:t>
            </a:r>
            <a:endParaRPr lang="ja-JP" altLang="en-US" sz="4000" smtClean="0">
              <a:latin typeface="Verdana" pitchFamily="34" charset="0"/>
            </a:endParaRPr>
          </a:p>
        </p:txBody>
      </p:sp>
      <p:sp>
        <p:nvSpPr>
          <p:cNvPr id="13" name="Text Box 7"/>
          <p:cNvSpPr txBox="1">
            <a:spLocks noChangeArrowheads="1"/>
          </p:cNvSpPr>
          <p:nvPr/>
        </p:nvSpPr>
        <p:spPr bwMode="auto">
          <a:xfrm>
            <a:off x="0" y="2124075"/>
            <a:ext cx="9144000" cy="584200"/>
          </a:xfrm>
          <a:prstGeom prst="rect">
            <a:avLst/>
          </a:prstGeom>
          <a:noFill/>
          <a:ln w="9525">
            <a:noFill/>
            <a:miter lim="800000"/>
            <a:headEnd/>
            <a:tailEnd/>
          </a:ln>
        </p:spPr>
        <p:txBody>
          <a:bodyPr>
            <a:spAutoFit/>
          </a:bodyPr>
          <a:lstStyle/>
          <a:p>
            <a:pPr marL="514350" indent="-514350">
              <a:spcBef>
                <a:spcPct val="50000"/>
              </a:spcBef>
              <a:buFont typeface="Calibri" pitchFamily="34" charset="0"/>
              <a:buAutoNum type="arabicPeriod"/>
            </a:pPr>
            <a:r>
              <a:rPr lang="en-US" altLang="ja-JP" sz="3200">
                <a:latin typeface="Verdana" pitchFamily="34" charset="0"/>
              </a:rPr>
              <a:t>Create a Network System</a:t>
            </a:r>
          </a:p>
        </p:txBody>
      </p:sp>
      <p:sp>
        <p:nvSpPr>
          <p:cNvPr id="9" name="Text Box 7"/>
          <p:cNvSpPr txBox="1">
            <a:spLocks noChangeArrowheads="1"/>
          </p:cNvSpPr>
          <p:nvPr/>
        </p:nvSpPr>
        <p:spPr bwMode="auto">
          <a:xfrm>
            <a:off x="0" y="3070225"/>
            <a:ext cx="9144000" cy="584200"/>
          </a:xfrm>
          <a:prstGeom prst="rect">
            <a:avLst/>
          </a:prstGeom>
          <a:noFill/>
          <a:ln w="9525">
            <a:noFill/>
            <a:miter lim="800000"/>
            <a:headEnd/>
            <a:tailEnd/>
          </a:ln>
        </p:spPr>
        <p:txBody>
          <a:bodyPr>
            <a:spAutoFit/>
          </a:bodyPr>
          <a:lstStyle/>
          <a:p>
            <a:pPr>
              <a:spcBef>
                <a:spcPct val="50000"/>
              </a:spcBef>
            </a:pPr>
            <a:r>
              <a:rPr lang="en-US" altLang="ja-JP" sz="3200">
                <a:latin typeface="Verdana" pitchFamily="34" charset="0"/>
              </a:rPr>
              <a:t>2. Improve public awareness on Dementia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07950" y="1268413"/>
            <a:ext cx="8978900" cy="234156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角丸四角形 56"/>
          <p:cNvSpPr/>
          <p:nvPr/>
        </p:nvSpPr>
        <p:spPr>
          <a:xfrm>
            <a:off x="5595938" y="3798888"/>
            <a:ext cx="3490912" cy="2998787"/>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角丸四角形 55"/>
          <p:cNvSpPr/>
          <p:nvPr/>
        </p:nvSpPr>
        <p:spPr>
          <a:xfrm>
            <a:off x="5572125" y="1620838"/>
            <a:ext cx="2776538" cy="134302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 5"/>
          <p:cNvSpPr/>
          <p:nvPr/>
        </p:nvSpPr>
        <p:spPr>
          <a:xfrm>
            <a:off x="184150" y="4132263"/>
            <a:ext cx="3235325" cy="1992312"/>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角丸四角形 85"/>
          <p:cNvSpPr/>
          <p:nvPr/>
        </p:nvSpPr>
        <p:spPr bwMode="auto">
          <a:xfrm>
            <a:off x="68263" y="1465263"/>
            <a:ext cx="3849687" cy="95567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latin typeface="Verdana" pitchFamily="34" charset="0"/>
              <a:cs typeface="Verdana" pitchFamily="34" charset="0"/>
            </a:endParaRPr>
          </a:p>
        </p:txBody>
      </p:sp>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65088" y="115888"/>
            <a:ext cx="9144001" cy="1143000"/>
          </a:xfrm>
        </p:spPr>
        <p:txBody>
          <a:bodyPr/>
          <a:lstStyle/>
          <a:p>
            <a:pPr eaLnBrk="1" hangingPunct="1"/>
            <a:r>
              <a:rPr lang="en-US" altLang="ja-JP" sz="4000" smtClean="0">
                <a:latin typeface="Verdana" pitchFamily="34" charset="0"/>
              </a:rPr>
              <a:t>Without the Network System</a:t>
            </a:r>
            <a:endParaRPr lang="ja-JP" altLang="en-US" sz="4000" smtClean="0">
              <a:latin typeface="Verdana" pitchFamily="34" charset="0"/>
            </a:endParaRPr>
          </a:p>
        </p:txBody>
      </p:sp>
      <p:grpSp>
        <p:nvGrpSpPr>
          <p:cNvPr id="5" name="Group 81"/>
          <p:cNvGrpSpPr>
            <a:grpSpLocks/>
          </p:cNvGrpSpPr>
          <p:nvPr/>
        </p:nvGrpSpPr>
        <p:grpSpPr bwMode="auto">
          <a:xfrm>
            <a:off x="3705225" y="2524125"/>
            <a:ext cx="1773238" cy="3192463"/>
            <a:chOff x="2112" y="2016"/>
            <a:chExt cx="1392" cy="2160"/>
          </a:xfrm>
        </p:grpSpPr>
        <p:grpSp>
          <p:nvGrpSpPr>
            <p:cNvPr id="36917" name="Group 75"/>
            <p:cNvGrpSpPr>
              <a:grpSpLocks/>
            </p:cNvGrpSpPr>
            <p:nvPr/>
          </p:nvGrpSpPr>
          <p:grpSpPr bwMode="auto">
            <a:xfrm>
              <a:off x="2448" y="2112"/>
              <a:ext cx="720" cy="864"/>
              <a:chOff x="2448" y="2112"/>
              <a:chExt cx="720" cy="864"/>
            </a:xfrm>
          </p:grpSpPr>
          <p:grpSp>
            <p:nvGrpSpPr>
              <p:cNvPr id="36919" name="Group 19"/>
              <p:cNvGrpSpPr>
                <a:grpSpLocks/>
              </p:cNvGrpSpPr>
              <p:nvPr/>
            </p:nvGrpSpPr>
            <p:grpSpPr bwMode="auto">
              <a:xfrm>
                <a:off x="2544" y="2112"/>
                <a:ext cx="526" cy="864"/>
                <a:chOff x="4128" y="2640"/>
                <a:chExt cx="672" cy="1104"/>
              </a:xfrm>
            </p:grpSpPr>
            <p:sp>
              <p:nvSpPr>
                <p:cNvPr id="36921" name="Rectangle 14"/>
                <p:cNvSpPr>
                  <a:spLocks noChangeArrowheads="1"/>
                </p:cNvSpPr>
                <p:nvPr/>
              </p:nvSpPr>
              <p:spPr bwMode="auto">
                <a:xfrm>
                  <a:off x="4176" y="3168"/>
                  <a:ext cx="576" cy="576"/>
                </a:xfrm>
                <a:prstGeom prst="rect">
                  <a:avLst/>
                </a:prstGeom>
                <a:solidFill>
                  <a:schemeClr val="accent1"/>
                </a:solidFill>
                <a:ln w="9525">
                  <a:solidFill>
                    <a:schemeClr val="tx1"/>
                  </a:solidFill>
                  <a:miter lim="800000"/>
                  <a:headEnd/>
                  <a:tailEnd/>
                </a:ln>
              </p:spPr>
              <p:txBody>
                <a:bodyPr wrap="none" anchor="ctr"/>
                <a:lstStyle/>
                <a:p>
                  <a:endParaRPr lang="en-US" altLang="ja-JP" sz="1400">
                    <a:latin typeface="Verdana" pitchFamily="34" charset="0"/>
                  </a:endParaRPr>
                </a:p>
              </p:txBody>
            </p:sp>
            <p:sp>
              <p:nvSpPr>
                <p:cNvPr id="36922" name="AutoShape 15"/>
                <p:cNvSpPr>
                  <a:spLocks noChangeArrowheads="1"/>
                </p:cNvSpPr>
                <p:nvPr/>
              </p:nvSpPr>
              <p:spPr bwMode="auto">
                <a:xfrm>
                  <a:off x="4128" y="2640"/>
                  <a:ext cx="672" cy="583"/>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en-US" altLang="ja-JP" sz="1400">
                    <a:latin typeface="Verdana" pitchFamily="34" charset="0"/>
                  </a:endParaRPr>
                </a:p>
              </p:txBody>
            </p:sp>
            <p:sp>
              <p:nvSpPr>
                <p:cNvPr id="36923" name="Rectangle 16"/>
                <p:cNvSpPr>
                  <a:spLocks noChangeArrowheads="1"/>
                </p:cNvSpPr>
                <p:nvPr/>
              </p:nvSpPr>
              <p:spPr bwMode="auto">
                <a:xfrm>
                  <a:off x="4320" y="3312"/>
                  <a:ext cx="288" cy="288"/>
                </a:xfrm>
                <a:prstGeom prst="rect">
                  <a:avLst/>
                </a:prstGeom>
                <a:solidFill>
                  <a:schemeClr val="accent1"/>
                </a:solidFill>
                <a:ln w="38100">
                  <a:solidFill>
                    <a:schemeClr val="tx1"/>
                  </a:solidFill>
                  <a:miter lim="800000"/>
                  <a:headEnd/>
                  <a:tailEnd/>
                </a:ln>
              </p:spPr>
              <p:txBody>
                <a:bodyPr wrap="none" anchor="ctr"/>
                <a:lstStyle/>
                <a:p>
                  <a:endParaRPr lang="en-US" altLang="ja-JP" sz="1400">
                    <a:latin typeface="Verdana" pitchFamily="34" charset="0"/>
                  </a:endParaRPr>
                </a:p>
              </p:txBody>
            </p:sp>
            <p:sp>
              <p:nvSpPr>
                <p:cNvPr id="36924" name="Line 17"/>
                <p:cNvSpPr>
                  <a:spLocks noChangeShapeType="1"/>
                </p:cNvSpPr>
                <p:nvPr/>
              </p:nvSpPr>
              <p:spPr bwMode="auto">
                <a:xfrm>
                  <a:off x="4464" y="3312"/>
                  <a:ext cx="0" cy="288"/>
                </a:xfrm>
                <a:prstGeom prst="line">
                  <a:avLst/>
                </a:prstGeom>
                <a:noFill/>
                <a:ln w="38100">
                  <a:solidFill>
                    <a:schemeClr val="tx1"/>
                  </a:solidFill>
                  <a:round/>
                  <a:headEnd/>
                  <a:tailEnd/>
                </a:ln>
              </p:spPr>
              <p:txBody>
                <a:bodyPr/>
                <a:lstStyle/>
                <a:p>
                  <a:endParaRPr lang="ja-JP" altLang="en-US"/>
                </a:p>
              </p:txBody>
            </p:sp>
            <p:sp>
              <p:nvSpPr>
                <p:cNvPr id="36925" name="Line 18"/>
                <p:cNvSpPr>
                  <a:spLocks noChangeShapeType="1"/>
                </p:cNvSpPr>
                <p:nvPr/>
              </p:nvSpPr>
              <p:spPr bwMode="auto">
                <a:xfrm>
                  <a:off x="4320" y="3456"/>
                  <a:ext cx="288" cy="0"/>
                </a:xfrm>
                <a:prstGeom prst="line">
                  <a:avLst/>
                </a:prstGeom>
                <a:noFill/>
                <a:ln w="38100">
                  <a:solidFill>
                    <a:schemeClr val="tx1"/>
                  </a:solidFill>
                  <a:round/>
                  <a:headEnd/>
                  <a:tailEnd/>
                </a:ln>
              </p:spPr>
              <p:txBody>
                <a:bodyPr/>
                <a:lstStyle/>
                <a:p>
                  <a:endParaRPr lang="ja-JP" altLang="en-US"/>
                </a:p>
              </p:txBody>
            </p:sp>
          </p:grpSp>
          <p:sp>
            <p:nvSpPr>
              <p:cNvPr id="36920" name="WordArt 20"/>
              <p:cNvSpPr>
                <a:spLocks noChangeArrowheads="1" noChangeShapeType="1" noTextEdit="1"/>
              </p:cNvSpPr>
              <p:nvPr/>
            </p:nvSpPr>
            <p:spPr bwMode="auto">
              <a:xfrm>
                <a:off x="2448" y="2304"/>
                <a:ext cx="720" cy="240"/>
              </a:xfrm>
              <a:prstGeom prst="rect">
                <a:avLst/>
              </a:prstGeom>
            </p:spPr>
            <p:txBody>
              <a:bodyPr wrap="none" fromWordArt="1">
                <a:prstTxWarp prst="textPlain">
                  <a:avLst>
                    <a:gd name="adj" fmla="val 50000"/>
                  </a:avLst>
                </a:prstTxWarp>
              </a:bodyPr>
              <a:lstStyle/>
              <a:p>
                <a:pPr algn="ctr"/>
                <a:r>
                  <a:rPr lang="en-US" altLang="ja-JP" sz="1400" kern="10">
                    <a:ln w="9525">
                      <a:noFill/>
                      <a:round/>
                      <a:headEnd/>
                      <a:tailEnd/>
                    </a:ln>
                    <a:solidFill>
                      <a:srgbClr val="000000"/>
                    </a:solidFill>
                    <a:latin typeface="Verdana"/>
                  </a:rPr>
                  <a:t>Family</a:t>
                </a:r>
                <a:endParaRPr lang="ja-JP" altLang="en-US" sz="1400" kern="10">
                  <a:ln w="9525">
                    <a:noFill/>
                    <a:round/>
                    <a:headEnd/>
                    <a:tailEnd/>
                  </a:ln>
                  <a:solidFill>
                    <a:srgbClr val="000000"/>
                  </a:solidFill>
                  <a:latin typeface="Verdana"/>
                </a:endParaRPr>
              </a:p>
            </p:txBody>
          </p:sp>
        </p:grpSp>
        <p:sp>
          <p:nvSpPr>
            <p:cNvPr id="36918" name="Oval 21"/>
            <p:cNvSpPr>
              <a:spLocks noChangeArrowheads="1"/>
            </p:cNvSpPr>
            <p:nvPr/>
          </p:nvSpPr>
          <p:spPr bwMode="auto">
            <a:xfrm>
              <a:off x="2112" y="2016"/>
              <a:ext cx="1392" cy="2160"/>
            </a:xfrm>
            <a:prstGeom prst="ellipse">
              <a:avLst/>
            </a:prstGeom>
            <a:noFill/>
            <a:ln w="25400">
              <a:solidFill>
                <a:schemeClr val="tx1"/>
              </a:solidFill>
              <a:round/>
              <a:headEnd/>
              <a:tailEnd/>
            </a:ln>
          </p:spPr>
          <p:txBody>
            <a:bodyPr wrap="none" anchor="ctr"/>
            <a:lstStyle/>
            <a:p>
              <a:endParaRPr lang="en-US" altLang="ja-JP" sz="1400">
                <a:latin typeface="Verdana" pitchFamily="34" charset="0"/>
              </a:endParaRPr>
            </a:p>
          </p:txBody>
        </p:sp>
      </p:grpSp>
      <p:grpSp>
        <p:nvGrpSpPr>
          <p:cNvPr id="3" name="Group 76"/>
          <p:cNvGrpSpPr>
            <a:grpSpLocks/>
          </p:cNvGrpSpPr>
          <p:nvPr/>
        </p:nvGrpSpPr>
        <p:grpSpPr bwMode="auto">
          <a:xfrm>
            <a:off x="3917950" y="4248150"/>
            <a:ext cx="1344613" cy="960438"/>
            <a:chOff x="2304" y="3024"/>
            <a:chExt cx="1056" cy="754"/>
          </a:xfrm>
        </p:grpSpPr>
        <p:sp>
          <p:nvSpPr>
            <p:cNvPr id="36915" name="AutoShape 12"/>
            <p:cNvSpPr>
              <a:spLocks noChangeArrowheads="1"/>
            </p:cNvSpPr>
            <p:nvPr/>
          </p:nvSpPr>
          <p:spPr bwMode="auto">
            <a:xfrm>
              <a:off x="2544" y="3024"/>
              <a:ext cx="528" cy="528"/>
            </a:xfrm>
            <a:prstGeom prst="smileyFace">
              <a:avLst>
                <a:gd name="adj" fmla="val 4653"/>
              </a:avLst>
            </a:prstGeom>
            <a:solidFill>
              <a:schemeClr val="accent1"/>
            </a:solidFill>
            <a:ln w="9525">
              <a:solidFill>
                <a:schemeClr val="tx1"/>
              </a:solidFill>
              <a:round/>
              <a:headEnd/>
              <a:tailEnd/>
            </a:ln>
          </p:spPr>
          <p:txBody>
            <a:bodyPr wrap="none" anchor="ctr"/>
            <a:lstStyle/>
            <a:p>
              <a:endParaRPr lang="en-US" altLang="ja-JP" sz="1400">
                <a:latin typeface="Verdana" pitchFamily="34" charset="0"/>
              </a:endParaRPr>
            </a:p>
          </p:txBody>
        </p:sp>
        <p:sp>
          <p:nvSpPr>
            <p:cNvPr id="7" name="WordArt 13"/>
            <p:cNvSpPr>
              <a:spLocks noChangeArrowheads="1" noChangeShapeType="1" noTextEdit="1"/>
            </p:cNvSpPr>
            <p:nvPr/>
          </p:nvSpPr>
          <p:spPr bwMode="auto">
            <a:xfrm>
              <a:off x="2304" y="3552"/>
              <a:ext cx="1056" cy="226"/>
            </a:xfrm>
            <a:prstGeom prst="rect">
              <a:avLst/>
            </a:prstGeom>
          </p:spPr>
          <p:txBody>
            <a:bodyPr wrap="none" fromWordArt="1">
              <a:prstTxWarp prst="textPlain">
                <a:avLst>
                  <a:gd name="adj" fmla="val 50000"/>
                </a:avLst>
              </a:prstTxWarp>
            </a:bodyPr>
            <a:lstStyle/>
            <a:p>
              <a:pPr algn="ctr"/>
              <a:r>
                <a:rPr lang="en-US" altLang="ja-JP" sz="1400" kern="10">
                  <a:ln w="9525">
                    <a:noFill/>
                    <a:round/>
                    <a:headEnd/>
                    <a:tailEnd/>
                  </a:ln>
                  <a:solidFill>
                    <a:srgbClr val="000000"/>
                  </a:solidFill>
                  <a:latin typeface="Verdana"/>
                </a:rPr>
                <a:t>Elderly Person</a:t>
              </a:r>
              <a:endParaRPr lang="ja-JP" altLang="en-US" sz="1400" kern="10">
                <a:ln w="9525">
                  <a:noFill/>
                  <a:round/>
                  <a:headEnd/>
                  <a:tailEnd/>
                </a:ln>
                <a:solidFill>
                  <a:srgbClr val="000000"/>
                </a:solidFill>
                <a:latin typeface="Verdana"/>
              </a:endParaRPr>
            </a:p>
          </p:txBody>
        </p:sp>
      </p:grpSp>
      <p:sp>
        <p:nvSpPr>
          <p:cNvPr id="81" name="右矢印 80"/>
          <p:cNvSpPr/>
          <p:nvPr/>
        </p:nvSpPr>
        <p:spPr>
          <a:xfrm rot="3265569">
            <a:off x="3713957" y="2597944"/>
            <a:ext cx="552450" cy="17938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a:latin typeface="Verdana" pitchFamily="34" charset="0"/>
              <a:cs typeface="Verdana" pitchFamily="34" charset="0"/>
            </a:endParaRPr>
          </a:p>
        </p:txBody>
      </p:sp>
      <p:sp>
        <p:nvSpPr>
          <p:cNvPr id="69" name="正方形/長方形 42"/>
          <p:cNvSpPr>
            <a:spLocks noChangeArrowheads="1"/>
          </p:cNvSpPr>
          <p:nvPr/>
        </p:nvSpPr>
        <p:spPr bwMode="auto">
          <a:xfrm>
            <a:off x="192088" y="1666875"/>
            <a:ext cx="1619250"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Care Manager</a:t>
            </a:r>
            <a:endParaRPr lang="ja-JP" altLang="en-US" sz="1400">
              <a:latin typeface="Verdana" pitchFamily="34" charset="0"/>
            </a:endParaRPr>
          </a:p>
        </p:txBody>
      </p:sp>
      <p:sp>
        <p:nvSpPr>
          <p:cNvPr id="70" name="正方形/長方形 43"/>
          <p:cNvSpPr>
            <a:spLocks noChangeArrowheads="1"/>
          </p:cNvSpPr>
          <p:nvPr/>
        </p:nvSpPr>
        <p:spPr bwMode="auto">
          <a:xfrm>
            <a:off x="1968500" y="1665288"/>
            <a:ext cx="1368425"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Home Helper</a:t>
            </a:r>
            <a:endParaRPr lang="ja-JP" altLang="en-US" sz="1400">
              <a:latin typeface="Verdana" pitchFamily="34" charset="0"/>
            </a:endParaRPr>
          </a:p>
        </p:txBody>
      </p:sp>
      <p:sp>
        <p:nvSpPr>
          <p:cNvPr id="82" name="正方形/長方形 44"/>
          <p:cNvSpPr>
            <a:spLocks noChangeArrowheads="1"/>
          </p:cNvSpPr>
          <p:nvPr/>
        </p:nvSpPr>
        <p:spPr bwMode="auto">
          <a:xfrm>
            <a:off x="131763" y="2039938"/>
            <a:ext cx="1692275" cy="292100"/>
          </a:xfrm>
          <a:prstGeom prst="rect">
            <a:avLst/>
          </a:prstGeom>
          <a:solidFill>
            <a:srgbClr val="FEE2FC"/>
          </a:solidFill>
          <a:ln w="12700">
            <a:solidFill>
              <a:schemeClr val="tx1"/>
            </a:solidFill>
            <a:miter lim="800000"/>
            <a:headEnd/>
            <a:tailEnd/>
          </a:ln>
        </p:spPr>
        <p:txBody>
          <a:bodyPr>
            <a:spAutoFit/>
          </a:bodyPr>
          <a:lstStyle/>
          <a:p>
            <a:pPr algn="ctr"/>
            <a:r>
              <a:rPr lang="en-US" altLang="ja-JP" sz="1300">
                <a:latin typeface="Verdana" pitchFamily="34" charset="0"/>
              </a:rPr>
              <a:t>Home Visit Nurse</a:t>
            </a:r>
            <a:endParaRPr lang="ja-JP" altLang="en-US" sz="1300">
              <a:latin typeface="Verdana" pitchFamily="34" charset="0"/>
            </a:endParaRPr>
          </a:p>
        </p:txBody>
      </p:sp>
      <p:sp>
        <p:nvSpPr>
          <p:cNvPr id="83" name="正方形/長方形 45"/>
          <p:cNvSpPr>
            <a:spLocks noChangeArrowheads="1"/>
          </p:cNvSpPr>
          <p:nvPr/>
        </p:nvSpPr>
        <p:spPr bwMode="auto">
          <a:xfrm>
            <a:off x="1900238" y="2028825"/>
            <a:ext cx="1982787" cy="317500"/>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Day Service Center</a:t>
            </a:r>
            <a:endParaRPr lang="ja-JP" altLang="en-US" sz="1400">
              <a:latin typeface="Verdana" pitchFamily="34" charset="0"/>
            </a:endParaRPr>
          </a:p>
        </p:txBody>
      </p:sp>
      <p:sp>
        <p:nvSpPr>
          <p:cNvPr id="84" name="正方形/長方形 83"/>
          <p:cNvSpPr/>
          <p:nvPr/>
        </p:nvSpPr>
        <p:spPr>
          <a:xfrm>
            <a:off x="1066800" y="1296988"/>
            <a:ext cx="1512888" cy="317500"/>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City Office</a:t>
            </a:r>
            <a:endParaRPr lang="ja-JP" altLang="en-US" sz="1400" dirty="0">
              <a:latin typeface="Verdana" pitchFamily="34" charset="0"/>
              <a:cs typeface="Verdana" pitchFamily="34" charset="0"/>
            </a:endParaRPr>
          </a:p>
        </p:txBody>
      </p:sp>
      <p:sp>
        <p:nvSpPr>
          <p:cNvPr id="88" name="正方形/長方形 87"/>
          <p:cNvSpPr/>
          <p:nvPr/>
        </p:nvSpPr>
        <p:spPr>
          <a:xfrm>
            <a:off x="1352550" y="5676900"/>
            <a:ext cx="1990725" cy="307975"/>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Public Health Nurse</a:t>
            </a:r>
            <a:endParaRPr lang="ja-JP" altLang="en-US" sz="1400" dirty="0">
              <a:latin typeface="Verdana" pitchFamily="34" charset="0"/>
              <a:cs typeface="Verdana" pitchFamily="34" charset="0"/>
            </a:endParaRPr>
          </a:p>
        </p:txBody>
      </p:sp>
      <p:sp>
        <p:nvSpPr>
          <p:cNvPr id="89" name="正方形/長方形 88"/>
          <p:cNvSpPr/>
          <p:nvPr/>
        </p:nvSpPr>
        <p:spPr>
          <a:xfrm>
            <a:off x="652463" y="4491038"/>
            <a:ext cx="719137" cy="306387"/>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Police</a:t>
            </a:r>
            <a:endParaRPr lang="ja-JP" altLang="en-US" sz="1400" dirty="0">
              <a:latin typeface="Verdana" pitchFamily="34" charset="0"/>
              <a:cs typeface="Verdana" pitchFamily="34" charset="0"/>
            </a:endParaRPr>
          </a:p>
        </p:txBody>
      </p:sp>
      <p:sp>
        <p:nvSpPr>
          <p:cNvPr id="90" name="正方形/長方形 89"/>
          <p:cNvSpPr/>
          <p:nvPr/>
        </p:nvSpPr>
        <p:spPr>
          <a:xfrm>
            <a:off x="1470025" y="4510088"/>
            <a:ext cx="1368425" cy="307975"/>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Fire Station</a:t>
            </a:r>
            <a:endParaRPr lang="ja-JP" altLang="en-US" sz="1400" dirty="0">
              <a:latin typeface="Verdana" pitchFamily="34" charset="0"/>
              <a:cs typeface="Verdana" pitchFamily="34" charset="0"/>
            </a:endParaRPr>
          </a:p>
        </p:txBody>
      </p:sp>
      <p:sp>
        <p:nvSpPr>
          <p:cNvPr id="91" name="正方形/長方形 90"/>
          <p:cNvSpPr/>
          <p:nvPr/>
        </p:nvSpPr>
        <p:spPr>
          <a:xfrm>
            <a:off x="250825" y="5680075"/>
            <a:ext cx="900113" cy="306388"/>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Lawyer</a:t>
            </a:r>
            <a:endParaRPr lang="ja-JP" altLang="en-US" sz="1400" dirty="0">
              <a:latin typeface="Verdana" pitchFamily="34" charset="0"/>
              <a:cs typeface="Verdana" pitchFamily="34" charset="0"/>
            </a:endParaRPr>
          </a:p>
        </p:txBody>
      </p:sp>
      <p:sp>
        <p:nvSpPr>
          <p:cNvPr id="92" name="正方形/長方形 91"/>
          <p:cNvSpPr/>
          <p:nvPr/>
        </p:nvSpPr>
        <p:spPr>
          <a:xfrm>
            <a:off x="827088" y="4875213"/>
            <a:ext cx="2011362" cy="317500"/>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Judicial Clerk</a:t>
            </a:r>
            <a:endParaRPr lang="ja-JP" altLang="en-US" sz="1400" dirty="0">
              <a:latin typeface="Verdana" pitchFamily="34" charset="0"/>
              <a:cs typeface="Verdana" pitchFamily="34" charset="0"/>
            </a:endParaRPr>
          </a:p>
        </p:txBody>
      </p:sp>
      <p:sp>
        <p:nvSpPr>
          <p:cNvPr id="93" name="正方形/長方形 92"/>
          <p:cNvSpPr/>
          <p:nvPr/>
        </p:nvSpPr>
        <p:spPr>
          <a:xfrm>
            <a:off x="241300" y="5297488"/>
            <a:ext cx="1481138" cy="307975"/>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Gas Bureau</a:t>
            </a:r>
            <a:endParaRPr lang="ja-JP" altLang="en-US" sz="1400" dirty="0">
              <a:latin typeface="Verdana" pitchFamily="34" charset="0"/>
              <a:cs typeface="Verdana" pitchFamily="34" charset="0"/>
            </a:endParaRPr>
          </a:p>
        </p:txBody>
      </p:sp>
      <p:sp>
        <p:nvSpPr>
          <p:cNvPr id="94" name="正方形/長方形 93"/>
          <p:cNvSpPr/>
          <p:nvPr/>
        </p:nvSpPr>
        <p:spPr>
          <a:xfrm>
            <a:off x="1790700" y="5297488"/>
            <a:ext cx="1557338" cy="307975"/>
          </a:xfrm>
          <a:prstGeom prst="rect">
            <a:avLst/>
          </a:prstGeom>
          <a:solidFill>
            <a:schemeClr val="accent6">
              <a:lumMod val="40000"/>
              <a:lumOff val="60000"/>
            </a:schemeClr>
          </a:solidFill>
          <a:ln w="12700">
            <a:solidFill>
              <a:schemeClr val="tx1"/>
            </a:solidFill>
          </a:ln>
        </p:spPr>
        <p:txBody>
          <a:bodyPr>
            <a:spAutoFit/>
          </a:bodyPr>
          <a:lstStyle/>
          <a:p>
            <a:pPr algn="ctr">
              <a:defRPr/>
            </a:pPr>
            <a:r>
              <a:rPr lang="en-US" altLang="ja-JP" sz="1400" dirty="0">
                <a:latin typeface="Verdana" pitchFamily="34" charset="0"/>
                <a:ea typeface="Verdana" pitchFamily="34" charset="0"/>
                <a:cs typeface="Verdana" pitchFamily="34" charset="0"/>
              </a:rPr>
              <a:t>Water Bureau</a:t>
            </a:r>
            <a:endParaRPr lang="ja-JP" altLang="en-US" sz="1400" dirty="0">
              <a:latin typeface="Verdana" pitchFamily="34" charset="0"/>
              <a:cs typeface="Verdana" pitchFamily="34" charset="0"/>
            </a:endParaRPr>
          </a:p>
        </p:txBody>
      </p:sp>
      <p:sp>
        <p:nvSpPr>
          <p:cNvPr id="95" name="正方形/長方形 39"/>
          <p:cNvSpPr>
            <a:spLocks noChangeArrowheads="1"/>
          </p:cNvSpPr>
          <p:nvPr/>
        </p:nvSpPr>
        <p:spPr bwMode="auto">
          <a:xfrm>
            <a:off x="7197725" y="2085975"/>
            <a:ext cx="1009650"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Hospital</a:t>
            </a:r>
            <a:endParaRPr lang="ja-JP" altLang="en-US" sz="1400">
              <a:latin typeface="Verdana" pitchFamily="34" charset="0"/>
            </a:endParaRPr>
          </a:p>
        </p:txBody>
      </p:sp>
      <p:sp>
        <p:nvSpPr>
          <p:cNvPr id="96" name="正方形/長方形 40"/>
          <p:cNvSpPr>
            <a:spLocks noChangeArrowheads="1"/>
          </p:cNvSpPr>
          <p:nvPr/>
        </p:nvSpPr>
        <p:spPr bwMode="auto">
          <a:xfrm>
            <a:off x="5989638" y="2506663"/>
            <a:ext cx="858837"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Clinic</a:t>
            </a:r>
            <a:endParaRPr lang="ja-JP" altLang="en-US" sz="1400">
              <a:latin typeface="Verdana" pitchFamily="34" charset="0"/>
            </a:endParaRPr>
          </a:p>
        </p:txBody>
      </p:sp>
      <p:sp>
        <p:nvSpPr>
          <p:cNvPr id="97" name="正方形/長方形 41"/>
          <p:cNvSpPr>
            <a:spLocks noChangeArrowheads="1"/>
          </p:cNvSpPr>
          <p:nvPr/>
        </p:nvSpPr>
        <p:spPr bwMode="auto">
          <a:xfrm>
            <a:off x="5595938" y="2085975"/>
            <a:ext cx="1455737"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Nursing Home</a:t>
            </a:r>
            <a:endParaRPr lang="ja-JP" altLang="en-US" sz="1400">
              <a:latin typeface="Verdana" pitchFamily="34" charset="0"/>
            </a:endParaRPr>
          </a:p>
        </p:txBody>
      </p:sp>
      <p:sp>
        <p:nvSpPr>
          <p:cNvPr id="98" name="正方形/長方形 46"/>
          <p:cNvSpPr>
            <a:spLocks noChangeArrowheads="1"/>
          </p:cNvSpPr>
          <p:nvPr/>
        </p:nvSpPr>
        <p:spPr bwMode="auto">
          <a:xfrm>
            <a:off x="6934200" y="2506663"/>
            <a:ext cx="1104900" cy="307975"/>
          </a:xfrm>
          <a:prstGeom prst="rect">
            <a:avLst/>
          </a:prstGeom>
          <a:solidFill>
            <a:srgbClr val="FEE2FC"/>
          </a:solidFill>
          <a:ln w="12700">
            <a:solidFill>
              <a:schemeClr val="tx1"/>
            </a:solidFill>
            <a:miter lim="800000"/>
            <a:headEnd/>
            <a:tailEnd/>
          </a:ln>
        </p:spPr>
        <p:txBody>
          <a:bodyPr>
            <a:spAutoFit/>
          </a:bodyPr>
          <a:lstStyle/>
          <a:p>
            <a:pPr algn="ctr"/>
            <a:r>
              <a:rPr lang="en-US" altLang="ja-JP" sz="1400">
                <a:latin typeface="Verdana" pitchFamily="34" charset="0"/>
              </a:rPr>
              <a:t>Pharmacy</a:t>
            </a:r>
            <a:endParaRPr lang="ja-JP" altLang="en-US" sz="1400">
              <a:latin typeface="Verdana" pitchFamily="34" charset="0"/>
            </a:endParaRPr>
          </a:p>
        </p:txBody>
      </p:sp>
      <p:sp>
        <p:nvSpPr>
          <p:cNvPr id="99" name="正方形/長方形 28"/>
          <p:cNvSpPr>
            <a:spLocks noChangeArrowheads="1"/>
          </p:cNvSpPr>
          <p:nvPr/>
        </p:nvSpPr>
        <p:spPr bwMode="auto">
          <a:xfrm>
            <a:off x="5813425" y="5532438"/>
            <a:ext cx="3132138" cy="306387"/>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Neighboorhood</a:t>
            </a:r>
            <a:r>
              <a:rPr lang="ja-JP" altLang="en-US" sz="1400">
                <a:latin typeface="Verdana" pitchFamily="34" charset="0"/>
              </a:rPr>
              <a:t> </a:t>
            </a:r>
            <a:r>
              <a:rPr lang="en-US" altLang="ja-JP" sz="1400">
                <a:latin typeface="Verdana" pitchFamily="34" charset="0"/>
              </a:rPr>
              <a:t>association</a:t>
            </a:r>
          </a:p>
        </p:txBody>
      </p:sp>
      <p:sp>
        <p:nvSpPr>
          <p:cNvPr id="100" name="正方形/長方形 29"/>
          <p:cNvSpPr>
            <a:spLocks noChangeArrowheads="1"/>
          </p:cNvSpPr>
          <p:nvPr/>
        </p:nvSpPr>
        <p:spPr bwMode="auto">
          <a:xfrm>
            <a:off x="6361113" y="4391025"/>
            <a:ext cx="2200275" cy="306388"/>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Women’s association</a:t>
            </a:r>
            <a:endParaRPr lang="ja-JP" altLang="en-US" sz="1400">
              <a:latin typeface="Verdana" pitchFamily="34" charset="0"/>
            </a:endParaRPr>
          </a:p>
        </p:txBody>
      </p:sp>
      <p:sp>
        <p:nvSpPr>
          <p:cNvPr id="101" name="正方形/長方形 30"/>
          <p:cNvSpPr>
            <a:spLocks noChangeArrowheads="1"/>
          </p:cNvSpPr>
          <p:nvPr/>
        </p:nvSpPr>
        <p:spPr bwMode="auto">
          <a:xfrm>
            <a:off x="5715000" y="4775200"/>
            <a:ext cx="2143125" cy="307975"/>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Senior sitizen’s club</a:t>
            </a:r>
            <a:endParaRPr lang="ja-JP" altLang="en-US" sz="1400">
              <a:latin typeface="Verdana" pitchFamily="34" charset="0"/>
            </a:endParaRPr>
          </a:p>
        </p:txBody>
      </p:sp>
      <p:sp>
        <p:nvSpPr>
          <p:cNvPr id="102" name="正方形/長方形 33"/>
          <p:cNvSpPr>
            <a:spLocks noChangeArrowheads="1"/>
          </p:cNvSpPr>
          <p:nvPr/>
        </p:nvSpPr>
        <p:spPr bwMode="auto">
          <a:xfrm>
            <a:off x="5927725" y="5913438"/>
            <a:ext cx="1206500" cy="307975"/>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Post office</a:t>
            </a:r>
            <a:endParaRPr lang="ja-JP" altLang="en-US" sz="1400">
              <a:latin typeface="Verdana" pitchFamily="34" charset="0"/>
            </a:endParaRPr>
          </a:p>
        </p:txBody>
      </p:sp>
      <p:sp>
        <p:nvSpPr>
          <p:cNvPr id="103" name="正方形/長方形 34"/>
          <p:cNvSpPr>
            <a:spLocks noChangeArrowheads="1"/>
          </p:cNvSpPr>
          <p:nvPr/>
        </p:nvSpPr>
        <p:spPr bwMode="auto">
          <a:xfrm>
            <a:off x="6248400" y="6334125"/>
            <a:ext cx="1373188" cy="306388"/>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Supermarket</a:t>
            </a:r>
            <a:endParaRPr lang="ja-JP" altLang="en-US" sz="1400">
              <a:latin typeface="Verdana" pitchFamily="34" charset="0"/>
            </a:endParaRPr>
          </a:p>
        </p:txBody>
      </p:sp>
      <p:sp>
        <p:nvSpPr>
          <p:cNvPr id="104" name="正方形/長方形 35"/>
          <p:cNvSpPr>
            <a:spLocks noChangeArrowheads="1"/>
          </p:cNvSpPr>
          <p:nvPr/>
        </p:nvSpPr>
        <p:spPr bwMode="auto">
          <a:xfrm>
            <a:off x="7685088" y="6334125"/>
            <a:ext cx="1212850" cy="306388"/>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Paperboy</a:t>
            </a:r>
            <a:endParaRPr lang="ja-JP" altLang="en-US" sz="1400">
              <a:latin typeface="Verdana" pitchFamily="34" charset="0"/>
            </a:endParaRPr>
          </a:p>
        </p:txBody>
      </p:sp>
      <p:sp>
        <p:nvSpPr>
          <p:cNvPr id="105" name="正方形/長方形 36"/>
          <p:cNvSpPr>
            <a:spLocks noChangeArrowheads="1"/>
          </p:cNvSpPr>
          <p:nvPr/>
        </p:nvSpPr>
        <p:spPr bwMode="auto">
          <a:xfrm>
            <a:off x="7192963" y="5913438"/>
            <a:ext cx="1682750" cy="317500"/>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Home Delivery</a:t>
            </a:r>
            <a:endParaRPr lang="ja-JP" altLang="en-US" sz="1400">
              <a:latin typeface="Verdana" pitchFamily="34" charset="0"/>
            </a:endParaRPr>
          </a:p>
        </p:txBody>
      </p:sp>
      <p:sp>
        <p:nvSpPr>
          <p:cNvPr id="106" name="正方形/長方形 37"/>
          <p:cNvSpPr>
            <a:spLocks noChangeArrowheads="1"/>
          </p:cNvSpPr>
          <p:nvPr/>
        </p:nvSpPr>
        <p:spPr bwMode="auto">
          <a:xfrm>
            <a:off x="7902575" y="4776788"/>
            <a:ext cx="1042988" cy="307975"/>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Milkman</a:t>
            </a:r>
            <a:endParaRPr lang="ja-JP" altLang="en-US" sz="1400">
              <a:latin typeface="Verdana" pitchFamily="34" charset="0"/>
            </a:endParaRPr>
          </a:p>
        </p:txBody>
      </p:sp>
      <p:sp>
        <p:nvSpPr>
          <p:cNvPr id="107" name="正方形/長方形 38"/>
          <p:cNvSpPr>
            <a:spLocks noChangeArrowheads="1"/>
          </p:cNvSpPr>
          <p:nvPr/>
        </p:nvSpPr>
        <p:spPr bwMode="auto">
          <a:xfrm>
            <a:off x="6413500" y="4033838"/>
            <a:ext cx="1951038" cy="306387"/>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Convenience Store</a:t>
            </a:r>
            <a:endParaRPr lang="ja-JP" altLang="en-US" sz="1400">
              <a:latin typeface="Verdana" pitchFamily="34" charset="0"/>
            </a:endParaRPr>
          </a:p>
        </p:txBody>
      </p:sp>
      <p:sp>
        <p:nvSpPr>
          <p:cNvPr id="108" name="正方形/長方形 50"/>
          <p:cNvSpPr>
            <a:spLocks noChangeArrowheads="1"/>
          </p:cNvSpPr>
          <p:nvPr/>
        </p:nvSpPr>
        <p:spPr bwMode="auto">
          <a:xfrm>
            <a:off x="5821363" y="5148263"/>
            <a:ext cx="2309812" cy="307975"/>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Caregiver’s Association</a:t>
            </a:r>
            <a:endParaRPr lang="ja-JP" altLang="en-US" sz="1400">
              <a:latin typeface="Verdana" pitchFamily="34" charset="0"/>
            </a:endParaRPr>
          </a:p>
        </p:txBody>
      </p:sp>
      <p:sp>
        <p:nvSpPr>
          <p:cNvPr id="109" name="正方形/長方形 52"/>
          <p:cNvSpPr>
            <a:spLocks noChangeArrowheads="1"/>
          </p:cNvSpPr>
          <p:nvPr/>
        </p:nvSpPr>
        <p:spPr bwMode="auto">
          <a:xfrm>
            <a:off x="8177213" y="5143500"/>
            <a:ext cx="768350" cy="307975"/>
          </a:xfrm>
          <a:prstGeom prst="rect">
            <a:avLst/>
          </a:prstGeom>
          <a:solidFill>
            <a:srgbClr val="FAFDD3"/>
          </a:solidFill>
          <a:ln w="12700">
            <a:solidFill>
              <a:schemeClr val="tx1"/>
            </a:solidFill>
            <a:miter lim="800000"/>
            <a:headEnd/>
            <a:tailEnd/>
          </a:ln>
        </p:spPr>
        <p:txBody>
          <a:bodyPr>
            <a:spAutoFit/>
          </a:bodyPr>
          <a:lstStyle/>
          <a:p>
            <a:pPr algn="ctr"/>
            <a:r>
              <a:rPr lang="en-US" altLang="ja-JP" sz="1400">
                <a:latin typeface="Verdana" pitchFamily="34" charset="0"/>
              </a:rPr>
              <a:t>Bank</a:t>
            </a:r>
          </a:p>
        </p:txBody>
      </p:sp>
      <p:sp>
        <p:nvSpPr>
          <p:cNvPr id="110" name="正方形/長方形 109"/>
          <p:cNvSpPr>
            <a:spLocks noChangeArrowheads="1"/>
          </p:cNvSpPr>
          <p:nvPr/>
        </p:nvSpPr>
        <p:spPr bwMode="auto">
          <a:xfrm>
            <a:off x="5676900" y="1447800"/>
            <a:ext cx="2449513" cy="523875"/>
          </a:xfrm>
          <a:prstGeom prst="rect">
            <a:avLst/>
          </a:prstGeom>
          <a:solidFill>
            <a:srgbClr val="FEE2FC"/>
          </a:solidFill>
          <a:ln w="25400">
            <a:solidFill>
              <a:schemeClr val="tx1"/>
            </a:solidFill>
            <a:miter lim="800000"/>
            <a:headEnd/>
            <a:tailEnd/>
          </a:ln>
        </p:spPr>
        <p:txBody>
          <a:bodyPr>
            <a:spAutoFit/>
          </a:bodyPr>
          <a:lstStyle/>
          <a:p>
            <a:pPr algn="ctr"/>
            <a:r>
              <a:rPr lang="en-US" altLang="ja-JP" sz="1400">
                <a:latin typeface="Verdana" pitchFamily="34" charset="0"/>
              </a:rPr>
              <a:t>Medical, Care and Welfare Services</a:t>
            </a:r>
            <a:endParaRPr lang="ja-JP" altLang="en-US" sz="1400">
              <a:latin typeface="Verdana" pitchFamily="34" charset="0"/>
            </a:endParaRPr>
          </a:p>
        </p:txBody>
      </p:sp>
      <p:sp>
        <p:nvSpPr>
          <p:cNvPr id="111" name="正方形/長方形 110"/>
          <p:cNvSpPr>
            <a:spLocks noChangeArrowheads="1"/>
          </p:cNvSpPr>
          <p:nvPr/>
        </p:nvSpPr>
        <p:spPr bwMode="auto">
          <a:xfrm>
            <a:off x="6173788" y="3675063"/>
            <a:ext cx="2432050" cy="307975"/>
          </a:xfrm>
          <a:prstGeom prst="rect">
            <a:avLst/>
          </a:prstGeom>
          <a:solidFill>
            <a:srgbClr val="FAFDD3"/>
          </a:solidFill>
          <a:ln w="25400">
            <a:solidFill>
              <a:schemeClr val="tx1"/>
            </a:solidFill>
            <a:miter lim="800000"/>
            <a:headEnd/>
            <a:tailEnd/>
          </a:ln>
        </p:spPr>
        <p:txBody>
          <a:bodyPr>
            <a:spAutoFit/>
          </a:bodyPr>
          <a:lstStyle/>
          <a:p>
            <a:pPr algn="ctr"/>
            <a:r>
              <a:rPr lang="en-US" altLang="ja-JP" sz="1400">
                <a:latin typeface="Verdana" pitchFamily="34" charset="0"/>
              </a:rPr>
              <a:t>Private Associations</a:t>
            </a:r>
            <a:endParaRPr lang="ja-JP" altLang="en-US" sz="1400">
              <a:latin typeface="Verdana" pitchFamily="34" charset="0"/>
            </a:endParaRPr>
          </a:p>
        </p:txBody>
      </p:sp>
      <p:grpSp>
        <p:nvGrpSpPr>
          <p:cNvPr id="112" name="グループ化 111"/>
          <p:cNvGrpSpPr>
            <a:grpSpLocks/>
          </p:cNvGrpSpPr>
          <p:nvPr/>
        </p:nvGrpSpPr>
        <p:grpSpPr bwMode="auto">
          <a:xfrm>
            <a:off x="566738" y="3949700"/>
            <a:ext cx="2449512" cy="433388"/>
            <a:chOff x="251520" y="1484784"/>
            <a:chExt cx="2448272" cy="432731"/>
          </a:xfrm>
          <a:solidFill>
            <a:schemeClr val="accent6">
              <a:lumMod val="40000"/>
              <a:lumOff val="60000"/>
            </a:schemeClr>
          </a:solidFill>
        </p:grpSpPr>
        <p:sp>
          <p:nvSpPr>
            <p:cNvPr id="113" name="正方形/長方形 112"/>
            <p:cNvSpPr/>
            <p:nvPr/>
          </p:nvSpPr>
          <p:spPr>
            <a:xfrm>
              <a:off x="251520" y="1484784"/>
              <a:ext cx="2448272" cy="432731"/>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400" dirty="0">
                <a:latin typeface="Verdana" pitchFamily="34" charset="0"/>
                <a:cs typeface="Verdana" pitchFamily="34" charset="0"/>
              </a:endParaRPr>
            </a:p>
          </p:txBody>
        </p:sp>
        <p:sp>
          <p:nvSpPr>
            <p:cNvPr id="36916" name="正方形/長方形 12"/>
            <p:cNvSpPr>
              <a:spLocks noChangeArrowheads="1"/>
            </p:cNvSpPr>
            <p:nvPr/>
          </p:nvSpPr>
          <p:spPr bwMode="auto">
            <a:xfrm>
              <a:off x="484566" y="1533256"/>
              <a:ext cx="2012674" cy="307310"/>
            </a:xfrm>
            <a:prstGeom prst="rect">
              <a:avLst/>
            </a:prstGeom>
            <a:grpFill/>
            <a:ln w="9525">
              <a:noFill/>
              <a:miter lim="800000"/>
              <a:headEnd/>
              <a:tailEnd/>
            </a:ln>
          </p:spPr>
          <p:txBody>
            <a:bodyPr wrap="none">
              <a:spAutoFit/>
            </a:bodyPr>
            <a:lstStyle/>
            <a:p>
              <a:pPr>
                <a:defRPr/>
              </a:pPr>
              <a:r>
                <a:rPr lang="en-US" altLang="ja-JP" sz="1400">
                  <a:latin typeface="Verdana" pitchFamily="34" charset="0"/>
                </a:rPr>
                <a:t>Public Organizations</a:t>
              </a:r>
              <a:endParaRPr lang="ja-JP" altLang="en-US" sz="1400">
                <a:latin typeface="Verdana" pitchFamily="34" charset="0"/>
              </a:endParaRPr>
            </a:p>
          </p:txBody>
        </p:sp>
      </p:grpSp>
      <p:cxnSp>
        <p:nvCxnSpPr>
          <p:cNvPr id="116" name="直線矢印コネクタ 115"/>
          <p:cNvCxnSpPr/>
          <p:nvPr/>
        </p:nvCxnSpPr>
        <p:spPr>
          <a:xfrm flipH="1" flipV="1">
            <a:off x="5195888" y="4241800"/>
            <a:ext cx="914400" cy="115888"/>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7" name="直線矢印コネクタ 116"/>
          <p:cNvCxnSpPr/>
          <p:nvPr/>
        </p:nvCxnSpPr>
        <p:spPr>
          <a:xfrm flipV="1">
            <a:off x="3021013" y="4454525"/>
            <a:ext cx="896937" cy="377825"/>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8" name="直線矢印コネクタ 117"/>
          <p:cNvCxnSpPr/>
          <p:nvPr/>
        </p:nvCxnSpPr>
        <p:spPr>
          <a:xfrm flipH="1">
            <a:off x="5049838" y="3076575"/>
            <a:ext cx="1060450" cy="658813"/>
          </a:xfrm>
          <a:prstGeom prst="straightConnector1">
            <a:avLst/>
          </a:prstGeom>
          <a:ln w="38100">
            <a:solidFill>
              <a:srgbClr val="FF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3" name="タイトル 1"/>
          <p:cNvSpPr txBox="1">
            <a:spLocks/>
          </p:cNvSpPr>
          <p:nvPr/>
        </p:nvSpPr>
        <p:spPr bwMode="auto">
          <a:xfrm>
            <a:off x="139700" y="155575"/>
            <a:ext cx="9144000" cy="1143000"/>
          </a:xfrm>
          <a:prstGeom prst="rect">
            <a:avLst/>
          </a:prstGeom>
          <a:noFill/>
          <a:ln w="9525">
            <a:noFill/>
            <a:miter lim="800000"/>
            <a:headEnd/>
            <a:tailEnd/>
          </a:ln>
        </p:spPr>
        <p:txBody>
          <a:bodyPr anchor="ctr"/>
          <a:lstStyle/>
          <a:p>
            <a:pPr algn="ctr"/>
            <a:r>
              <a:rPr lang="en-US" altLang="ja-JP" sz="4000">
                <a:latin typeface="Verdana" pitchFamily="34" charset="0"/>
              </a:rPr>
              <a:t>Educational Workshops</a:t>
            </a:r>
            <a:endParaRPr lang="ja-JP" altLang="en-US" sz="4000">
              <a:latin typeface="Verdana" pitchFamily="34" charset="0"/>
            </a:endParaRPr>
          </a:p>
        </p:txBody>
      </p:sp>
      <p:sp>
        <p:nvSpPr>
          <p:cNvPr id="73" name="角丸四角形吹き出し 72"/>
          <p:cNvSpPr>
            <a:spLocks noChangeArrowheads="1"/>
          </p:cNvSpPr>
          <p:nvPr/>
        </p:nvSpPr>
        <p:spPr bwMode="auto">
          <a:xfrm>
            <a:off x="292100" y="3702050"/>
            <a:ext cx="4248150" cy="935038"/>
          </a:xfrm>
          <a:prstGeom prst="wedgeRoundRectCallout">
            <a:avLst>
              <a:gd name="adj1" fmla="val -54370"/>
              <a:gd name="adj2" fmla="val -48810"/>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Missing Persons</a:t>
            </a:r>
            <a:endParaRPr lang="ja-JP" altLang="en-US" dirty="0">
              <a:solidFill>
                <a:schemeClr val="dk1"/>
              </a:solidFill>
              <a:latin typeface="+mn-lt"/>
              <a:ea typeface="+mn-ea"/>
            </a:endParaRPr>
          </a:p>
        </p:txBody>
      </p:sp>
      <p:sp>
        <p:nvSpPr>
          <p:cNvPr id="74" name="角丸四角形吹き出し 73"/>
          <p:cNvSpPr>
            <a:spLocks noChangeArrowheads="1"/>
          </p:cNvSpPr>
          <p:nvPr/>
        </p:nvSpPr>
        <p:spPr bwMode="auto">
          <a:xfrm>
            <a:off x="4756150" y="3702050"/>
            <a:ext cx="4248150" cy="935038"/>
          </a:xfrm>
          <a:prstGeom prst="wedgeRoundRectCallout">
            <a:avLst>
              <a:gd name="adj1" fmla="val -54370"/>
              <a:gd name="adj2" fmla="val -48810"/>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Shoplifting</a:t>
            </a:r>
            <a:endParaRPr lang="ja-JP" altLang="en-US" dirty="0">
              <a:solidFill>
                <a:schemeClr val="dk1"/>
              </a:solidFill>
              <a:latin typeface="+mn-lt"/>
              <a:ea typeface="+mn-ea"/>
            </a:endParaRPr>
          </a:p>
        </p:txBody>
      </p:sp>
      <p:sp>
        <p:nvSpPr>
          <p:cNvPr id="75" name="角丸四角形吹き出し 83"/>
          <p:cNvSpPr>
            <a:spLocks noChangeArrowheads="1"/>
          </p:cNvSpPr>
          <p:nvPr/>
        </p:nvSpPr>
        <p:spPr bwMode="auto">
          <a:xfrm>
            <a:off x="295275" y="4781550"/>
            <a:ext cx="4248150" cy="936625"/>
          </a:xfrm>
          <a:prstGeom prst="wedgeRoundRectCallout">
            <a:avLst>
              <a:gd name="adj1" fmla="val -54370"/>
              <a:gd name="adj2" fmla="val -48815"/>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Demand for money in banks</a:t>
            </a:r>
            <a:endParaRPr lang="ja-JP" altLang="en-US" dirty="0">
              <a:solidFill>
                <a:schemeClr val="dk1"/>
              </a:solidFill>
              <a:latin typeface="+mn-lt"/>
              <a:ea typeface="+mn-ea"/>
            </a:endParaRPr>
          </a:p>
        </p:txBody>
      </p:sp>
      <p:sp>
        <p:nvSpPr>
          <p:cNvPr id="76" name="角丸四角形吹き出し 75"/>
          <p:cNvSpPr>
            <a:spLocks noChangeArrowheads="1"/>
          </p:cNvSpPr>
          <p:nvPr/>
        </p:nvSpPr>
        <p:spPr bwMode="auto">
          <a:xfrm>
            <a:off x="4757738" y="4781550"/>
            <a:ext cx="4248150" cy="936625"/>
          </a:xfrm>
          <a:prstGeom prst="wedgeRoundRectCallout">
            <a:avLst>
              <a:gd name="adj1" fmla="val -54370"/>
              <a:gd name="adj2" fmla="val -48815"/>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Violence from families</a:t>
            </a:r>
            <a:endParaRPr lang="ja-JP" altLang="en-US" dirty="0">
              <a:solidFill>
                <a:schemeClr val="dk1"/>
              </a:solidFill>
              <a:latin typeface="+mn-lt"/>
              <a:ea typeface="+mn-ea"/>
            </a:endParaRPr>
          </a:p>
        </p:txBody>
      </p:sp>
      <p:sp>
        <p:nvSpPr>
          <p:cNvPr id="77" name="角丸四角形吹き出し 76"/>
          <p:cNvSpPr>
            <a:spLocks noChangeArrowheads="1"/>
          </p:cNvSpPr>
          <p:nvPr/>
        </p:nvSpPr>
        <p:spPr bwMode="auto">
          <a:xfrm>
            <a:off x="303213" y="5861050"/>
            <a:ext cx="4248150" cy="936625"/>
          </a:xfrm>
          <a:prstGeom prst="wedgeRoundRectCallout">
            <a:avLst>
              <a:gd name="adj1" fmla="val -54370"/>
              <a:gd name="adj2" fmla="val -48815"/>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Unchecked mail boxes</a:t>
            </a:r>
            <a:endParaRPr lang="ja-JP" altLang="en-US" dirty="0">
              <a:solidFill>
                <a:schemeClr val="dk1"/>
              </a:solidFill>
              <a:latin typeface="+mn-lt"/>
              <a:ea typeface="+mn-ea"/>
            </a:endParaRPr>
          </a:p>
        </p:txBody>
      </p:sp>
      <p:sp>
        <p:nvSpPr>
          <p:cNvPr id="78" name="角丸四角形吹き出し 77"/>
          <p:cNvSpPr>
            <a:spLocks noChangeArrowheads="1"/>
          </p:cNvSpPr>
          <p:nvPr/>
        </p:nvSpPr>
        <p:spPr bwMode="auto">
          <a:xfrm>
            <a:off x="4757738" y="5861050"/>
            <a:ext cx="4248150" cy="936625"/>
          </a:xfrm>
          <a:prstGeom prst="wedgeRoundRectCallout">
            <a:avLst>
              <a:gd name="adj1" fmla="val -54370"/>
              <a:gd name="adj2" fmla="val -48815"/>
              <a:gd name="adj3" fmla="val 16667"/>
            </a:avLst>
          </a:prstGeom>
          <a:solidFill>
            <a:srgbClr val="FFFF00"/>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The need for trained professionals on dementia</a:t>
            </a:r>
            <a:endParaRPr lang="ja-JP" altLang="en-US" dirty="0">
              <a:solidFill>
                <a:schemeClr val="dk1"/>
              </a:solidFill>
              <a:latin typeface="+mn-lt"/>
              <a:ea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69"/>
                                        </p:tgtEl>
                                        <p:attrNameLst>
                                          <p:attrName>style.visibility</p:attrName>
                                        </p:attrNameLst>
                                      </p:cBhvr>
                                      <p:to>
                                        <p:strVal val="visible"/>
                                      </p:to>
                                    </p:set>
                                    <p:animEffect transition="in" filter="barn(outVertical)">
                                      <p:cBhvr>
                                        <p:cTn id="27" dur="500"/>
                                        <p:tgtEl>
                                          <p:spTgt spid="69"/>
                                        </p:tgtEl>
                                      </p:cBhvr>
                                    </p:animEffect>
                                  </p:childTnLst>
                                </p:cTn>
                              </p:par>
                            </p:childTnLst>
                          </p:cTn>
                        </p:par>
                        <p:par>
                          <p:cTn id="28" fill="hold">
                            <p:stCondLst>
                              <p:cond delay="500"/>
                            </p:stCondLst>
                            <p:childTnLst>
                              <p:par>
                                <p:cTn id="29" presetID="16" presetClass="entr" presetSubtype="37" fill="hold" grpId="0" nodeType="after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arn(outVertical)">
                                      <p:cBhvr>
                                        <p:cTn id="31" dur="500"/>
                                        <p:tgtEl>
                                          <p:spTgt spid="70"/>
                                        </p:tgtEl>
                                      </p:cBhvr>
                                    </p:animEffect>
                                  </p:childTnLst>
                                </p:cTn>
                              </p:par>
                            </p:childTnLst>
                          </p:cTn>
                        </p:par>
                        <p:par>
                          <p:cTn id="32" fill="hold">
                            <p:stCondLst>
                              <p:cond delay="1000"/>
                            </p:stCondLst>
                            <p:childTnLst>
                              <p:par>
                                <p:cTn id="33" presetID="16" presetClass="entr" presetSubtype="37"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barn(outVertical)">
                                      <p:cBhvr>
                                        <p:cTn id="35" dur="500"/>
                                        <p:tgtEl>
                                          <p:spTgt spid="82"/>
                                        </p:tgtEl>
                                      </p:cBhvr>
                                    </p:animEffect>
                                  </p:childTnLst>
                                </p:cTn>
                              </p:par>
                            </p:childTnLst>
                          </p:cTn>
                        </p:par>
                        <p:par>
                          <p:cTn id="36" fill="hold">
                            <p:stCondLst>
                              <p:cond delay="1500"/>
                            </p:stCondLst>
                            <p:childTnLst>
                              <p:par>
                                <p:cTn id="37" presetID="16" presetClass="entr" presetSubtype="37"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barn(outVertical)">
                                      <p:cBhvr>
                                        <p:cTn id="39" dur="500"/>
                                        <p:tgtEl>
                                          <p:spTgt spid="83"/>
                                        </p:tgtEl>
                                      </p:cBhvr>
                                    </p:animEffect>
                                  </p:childTnLst>
                                </p:cTn>
                              </p:par>
                            </p:childTnLst>
                          </p:cTn>
                        </p:par>
                        <p:par>
                          <p:cTn id="40" fill="hold">
                            <p:stCondLst>
                              <p:cond delay="2000"/>
                            </p:stCondLst>
                            <p:childTnLst>
                              <p:par>
                                <p:cTn id="41" presetID="16" presetClass="entr" presetSubtype="37" fill="hold" grpId="0"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barn(outVertical)">
                                      <p:cBhvr>
                                        <p:cTn id="43" dur="500"/>
                                        <p:tgtEl>
                                          <p:spTgt spid="8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86"/>
                                        </p:tgtEl>
                                        <p:attrNameLst>
                                          <p:attrName>style.visibility</p:attrName>
                                        </p:attrNameLst>
                                      </p:cBhvr>
                                      <p:to>
                                        <p:strVal val="visible"/>
                                      </p:to>
                                    </p:set>
                                    <p:animEffect transition="in" filter="wipe(up)">
                                      <p:cBhvr>
                                        <p:cTn id="47" dur="500"/>
                                        <p:tgtEl>
                                          <p:spTgt spid="86"/>
                                        </p:tgtEl>
                                      </p:cBhvr>
                                    </p:animEffect>
                                  </p:childTnLst>
                                </p:cTn>
                              </p:par>
                            </p:childTnLst>
                          </p:cTn>
                        </p:par>
                        <p:par>
                          <p:cTn id="48" fill="hold">
                            <p:stCondLst>
                              <p:cond delay="3000"/>
                            </p:stCondLst>
                            <p:childTnLst>
                              <p:par>
                                <p:cTn id="49" presetID="22" presetClass="entr" presetSubtype="1"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Effect transition="in" filter="wipe(up)">
                                      <p:cBhvr>
                                        <p:cTn id="51" dur="500"/>
                                        <p:tgtEl>
                                          <p:spTgt spid="8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37" fill="hold" nodeType="click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barn(outVertical)">
                                      <p:cBhvr>
                                        <p:cTn id="56" dur="500"/>
                                        <p:tgtEl>
                                          <p:spTgt spid="112"/>
                                        </p:tgtEl>
                                      </p:cBhvr>
                                    </p:animEffect>
                                  </p:childTnLst>
                                </p:cTn>
                              </p:par>
                              <p:par>
                                <p:cTn id="57" presetID="16" presetClass="entr" presetSubtype="37" fill="hold" grpId="0" nodeType="with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barn(outVertical)">
                                      <p:cBhvr>
                                        <p:cTn id="59" dur="500"/>
                                        <p:tgtEl>
                                          <p:spTgt spid="111"/>
                                        </p:tgtEl>
                                      </p:cBhvr>
                                    </p:animEffect>
                                  </p:childTnLst>
                                </p:cTn>
                              </p:par>
                              <p:par>
                                <p:cTn id="60" presetID="16" presetClass="entr" presetSubtype="37" fill="hold" grpId="0"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barn(outVertical)">
                                      <p:cBhvr>
                                        <p:cTn id="62" dur="500"/>
                                        <p:tgtEl>
                                          <p:spTgt spid="110"/>
                                        </p:tgtEl>
                                      </p:cBhvr>
                                    </p:animEffect>
                                  </p:childTnLst>
                                </p:cTn>
                              </p:par>
                            </p:childTnLst>
                          </p:cTn>
                        </p:par>
                        <p:par>
                          <p:cTn id="63" fill="hold">
                            <p:stCondLst>
                              <p:cond delay="500"/>
                            </p:stCondLst>
                            <p:childTnLst>
                              <p:par>
                                <p:cTn id="64" presetID="22" presetClass="entr" presetSubtype="1" fill="hold" grpId="0"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up)">
                                      <p:cBhvr>
                                        <p:cTn id="66" dur="500"/>
                                        <p:tgtEl>
                                          <p:spTgt spid="6"/>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up)">
                                      <p:cBhvr>
                                        <p:cTn id="69" dur="500"/>
                                        <p:tgtEl>
                                          <p:spTgt spid="57"/>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up)">
                                      <p:cBhvr>
                                        <p:cTn id="72" dur="500"/>
                                        <p:tgtEl>
                                          <p:spTgt spid="56"/>
                                        </p:tgtEl>
                                      </p:cBhvr>
                                    </p:animEffect>
                                  </p:childTnLst>
                                </p:cTn>
                              </p:par>
                            </p:childTnLst>
                          </p:cTn>
                        </p:par>
                        <p:par>
                          <p:cTn id="73" fill="hold">
                            <p:stCondLst>
                              <p:cond delay="1000"/>
                            </p:stCondLst>
                            <p:childTnLst>
                              <p:par>
                                <p:cTn id="74" presetID="16" presetClass="entr" presetSubtype="37" fill="hold" grpId="0" nodeType="afterEffect">
                                  <p:stCondLst>
                                    <p:cond delay="0"/>
                                  </p:stCondLst>
                                  <p:childTnLst>
                                    <p:set>
                                      <p:cBhvr>
                                        <p:cTn id="75" dur="1" fill="hold">
                                          <p:stCondLst>
                                            <p:cond delay="0"/>
                                          </p:stCondLst>
                                        </p:cTn>
                                        <p:tgtEl>
                                          <p:spTgt spid="88"/>
                                        </p:tgtEl>
                                        <p:attrNameLst>
                                          <p:attrName>style.visibility</p:attrName>
                                        </p:attrNameLst>
                                      </p:cBhvr>
                                      <p:to>
                                        <p:strVal val="visible"/>
                                      </p:to>
                                    </p:set>
                                    <p:animEffect transition="in" filter="barn(outVertical)">
                                      <p:cBhvr>
                                        <p:cTn id="76" dur="500"/>
                                        <p:tgtEl>
                                          <p:spTgt spid="88"/>
                                        </p:tgtEl>
                                      </p:cBhvr>
                                    </p:animEffect>
                                  </p:childTnLst>
                                </p:cTn>
                              </p:par>
                              <p:par>
                                <p:cTn id="77" presetID="16" presetClass="entr" presetSubtype="37"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barn(outVertical)">
                                      <p:cBhvr>
                                        <p:cTn id="79" dur="500"/>
                                        <p:tgtEl>
                                          <p:spTgt spid="108"/>
                                        </p:tgtEl>
                                      </p:cBhvr>
                                    </p:animEffect>
                                  </p:childTnLst>
                                </p:cTn>
                              </p:par>
                              <p:par>
                                <p:cTn id="80" presetID="16" presetClass="entr" presetSubtype="37" fill="hold" grpId="0" nodeType="withEffect">
                                  <p:stCondLst>
                                    <p:cond delay="0"/>
                                  </p:stCondLst>
                                  <p:childTnLst>
                                    <p:set>
                                      <p:cBhvr>
                                        <p:cTn id="81" dur="1" fill="hold">
                                          <p:stCondLst>
                                            <p:cond delay="0"/>
                                          </p:stCondLst>
                                        </p:cTn>
                                        <p:tgtEl>
                                          <p:spTgt spid="98"/>
                                        </p:tgtEl>
                                        <p:attrNameLst>
                                          <p:attrName>style.visibility</p:attrName>
                                        </p:attrNameLst>
                                      </p:cBhvr>
                                      <p:to>
                                        <p:strVal val="visible"/>
                                      </p:to>
                                    </p:set>
                                    <p:animEffect transition="in" filter="barn(outVertical)">
                                      <p:cBhvr>
                                        <p:cTn id="82" dur="500"/>
                                        <p:tgtEl>
                                          <p:spTgt spid="98"/>
                                        </p:tgtEl>
                                      </p:cBhvr>
                                    </p:animEffect>
                                  </p:childTnLst>
                                </p:cTn>
                              </p:par>
                              <p:par>
                                <p:cTn id="83" presetID="16" presetClass="entr" presetSubtype="37"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barn(outVertical)">
                                      <p:cBhvr>
                                        <p:cTn id="85" dur="500"/>
                                        <p:tgtEl>
                                          <p:spTgt spid="99"/>
                                        </p:tgtEl>
                                      </p:cBhvr>
                                    </p:animEffect>
                                  </p:childTnLst>
                                </p:cTn>
                              </p:par>
                              <p:par>
                                <p:cTn id="86" presetID="16" presetClass="entr" presetSubtype="37" fill="hold" grpId="0" nodeType="withEffect">
                                  <p:stCondLst>
                                    <p:cond delay="0"/>
                                  </p:stCondLst>
                                  <p:childTnLst>
                                    <p:set>
                                      <p:cBhvr>
                                        <p:cTn id="87" dur="1" fill="hold">
                                          <p:stCondLst>
                                            <p:cond delay="0"/>
                                          </p:stCondLst>
                                        </p:cTn>
                                        <p:tgtEl>
                                          <p:spTgt spid="92"/>
                                        </p:tgtEl>
                                        <p:attrNameLst>
                                          <p:attrName>style.visibility</p:attrName>
                                        </p:attrNameLst>
                                      </p:cBhvr>
                                      <p:to>
                                        <p:strVal val="visible"/>
                                      </p:to>
                                    </p:set>
                                    <p:animEffect transition="in" filter="barn(outVertical)">
                                      <p:cBhvr>
                                        <p:cTn id="88" dur="500"/>
                                        <p:tgtEl>
                                          <p:spTgt spid="92"/>
                                        </p:tgtEl>
                                      </p:cBhvr>
                                    </p:animEffect>
                                  </p:childTnLst>
                                </p:cTn>
                              </p:par>
                              <p:par>
                                <p:cTn id="89" presetID="16" presetClass="entr" presetSubtype="37"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Effect transition="in" filter="barn(outVertical)">
                                      <p:cBhvr>
                                        <p:cTn id="91" dur="500"/>
                                        <p:tgtEl>
                                          <p:spTgt spid="109"/>
                                        </p:tgtEl>
                                      </p:cBhvr>
                                    </p:animEffect>
                                  </p:childTnLst>
                                </p:cTn>
                              </p:par>
                              <p:par>
                                <p:cTn id="92" presetID="16" presetClass="entr" presetSubtype="37" fill="hold" grpId="0" nodeType="withEffect">
                                  <p:stCondLst>
                                    <p:cond delay="0"/>
                                  </p:stCondLst>
                                  <p:childTnLst>
                                    <p:set>
                                      <p:cBhvr>
                                        <p:cTn id="93" dur="1" fill="hold">
                                          <p:stCondLst>
                                            <p:cond delay="0"/>
                                          </p:stCondLst>
                                        </p:cTn>
                                        <p:tgtEl>
                                          <p:spTgt spid="97"/>
                                        </p:tgtEl>
                                        <p:attrNameLst>
                                          <p:attrName>style.visibility</p:attrName>
                                        </p:attrNameLst>
                                      </p:cBhvr>
                                      <p:to>
                                        <p:strVal val="visible"/>
                                      </p:to>
                                    </p:set>
                                    <p:animEffect transition="in" filter="barn(outVertical)">
                                      <p:cBhvr>
                                        <p:cTn id="94" dur="500"/>
                                        <p:tgtEl>
                                          <p:spTgt spid="97"/>
                                        </p:tgtEl>
                                      </p:cBhvr>
                                    </p:animEffect>
                                  </p:childTnLst>
                                </p:cTn>
                              </p:par>
                              <p:par>
                                <p:cTn id="95" presetID="16" presetClass="entr" presetSubtype="37" fill="hold" grpId="0" nodeType="withEffect">
                                  <p:stCondLst>
                                    <p:cond delay="0"/>
                                  </p:stCondLst>
                                  <p:childTnLst>
                                    <p:set>
                                      <p:cBhvr>
                                        <p:cTn id="96" dur="1" fill="hold">
                                          <p:stCondLst>
                                            <p:cond delay="0"/>
                                          </p:stCondLst>
                                        </p:cTn>
                                        <p:tgtEl>
                                          <p:spTgt spid="90"/>
                                        </p:tgtEl>
                                        <p:attrNameLst>
                                          <p:attrName>style.visibility</p:attrName>
                                        </p:attrNameLst>
                                      </p:cBhvr>
                                      <p:to>
                                        <p:strVal val="visible"/>
                                      </p:to>
                                    </p:set>
                                    <p:animEffect transition="in" filter="barn(outVertical)">
                                      <p:cBhvr>
                                        <p:cTn id="97" dur="500"/>
                                        <p:tgtEl>
                                          <p:spTgt spid="90"/>
                                        </p:tgtEl>
                                      </p:cBhvr>
                                    </p:animEffect>
                                  </p:childTnLst>
                                </p:cTn>
                              </p:par>
                              <p:par>
                                <p:cTn id="98" presetID="16" presetClass="entr" presetSubtype="37" fill="hold" grpId="0" nodeType="withEffect">
                                  <p:stCondLst>
                                    <p:cond delay="0"/>
                                  </p:stCondLst>
                                  <p:childTnLst>
                                    <p:set>
                                      <p:cBhvr>
                                        <p:cTn id="99" dur="1" fill="hold">
                                          <p:stCondLst>
                                            <p:cond delay="0"/>
                                          </p:stCondLst>
                                        </p:cTn>
                                        <p:tgtEl>
                                          <p:spTgt spid="89"/>
                                        </p:tgtEl>
                                        <p:attrNameLst>
                                          <p:attrName>style.visibility</p:attrName>
                                        </p:attrNameLst>
                                      </p:cBhvr>
                                      <p:to>
                                        <p:strVal val="visible"/>
                                      </p:to>
                                    </p:set>
                                    <p:animEffect transition="in" filter="barn(outVertical)">
                                      <p:cBhvr>
                                        <p:cTn id="100" dur="500"/>
                                        <p:tgtEl>
                                          <p:spTgt spid="89"/>
                                        </p:tgtEl>
                                      </p:cBhvr>
                                    </p:animEffect>
                                  </p:childTnLst>
                                </p:cTn>
                              </p:par>
                              <p:par>
                                <p:cTn id="101" presetID="16" presetClass="entr" presetSubtype="37"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barn(outVertical)">
                                      <p:cBhvr>
                                        <p:cTn id="103" dur="500"/>
                                        <p:tgtEl>
                                          <p:spTgt spid="106"/>
                                        </p:tgtEl>
                                      </p:cBhvr>
                                    </p:animEffect>
                                  </p:childTnLst>
                                </p:cTn>
                              </p:par>
                              <p:par>
                                <p:cTn id="104" presetID="16" presetClass="entr" presetSubtype="37" fill="hold" grpId="0" nodeType="withEffect">
                                  <p:stCondLst>
                                    <p:cond delay="0"/>
                                  </p:stCondLst>
                                  <p:childTnLst>
                                    <p:set>
                                      <p:cBhvr>
                                        <p:cTn id="105" dur="1" fill="hold">
                                          <p:stCondLst>
                                            <p:cond delay="0"/>
                                          </p:stCondLst>
                                        </p:cTn>
                                        <p:tgtEl>
                                          <p:spTgt spid="95"/>
                                        </p:tgtEl>
                                        <p:attrNameLst>
                                          <p:attrName>style.visibility</p:attrName>
                                        </p:attrNameLst>
                                      </p:cBhvr>
                                      <p:to>
                                        <p:strVal val="visible"/>
                                      </p:to>
                                    </p:set>
                                    <p:animEffect transition="in" filter="barn(outVertical)">
                                      <p:cBhvr>
                                        <p:cTn id="106" dur="500"/>
                                        <p:tgtEl>
                                          <p:spTgt spid="95"/>
                                        </p:tgtEl>
                                      </p:cBhvr>
                                    </p:animEffect>
                                  </p:childTnLst>
                                </p:cTn>
                              </p:par>
                              <p:par>
                                <p:cTn id="107" presetID="16" presetClass="entr" presetSubtype="37" fill="hold" grpId="0" nodeType="withEffect">
                                  <p:stCondLst>
                                    <p:cond delay="0"/>
                                  </p:stCondLst>
                                  <p:childTnLst>
                                    <p:set>
                                      <p:cBhvr>
                                        <p:cTn id="108" dur="1" fill="hold">
                                          <p:stCondLst>
                                            <p:cond delay="0"/>
                                          </p:stCondLst>
                                        </p:cTn>
                                        <p:tgtEl>
                                          <p:spTgt spid="105"/>
                                        </p:tgtEl>
                                        <p:attrNameLst>
                                          <p:attrName>style.visibility</p:attrName>
                                        </p:attrNameLst>
                                      </p:cBhvr>
                                      <p:to>
                                        <p:strVal val="visible"/>
                                      </p:to>
                                    </p:set>
                                    <p:animEffect transition="in" filter="barn(outVertical)">
                                      <p:cBhvr>
                                        <p:cTn id="109" dur="500"/>
                                        <p:tgtEl>
                                          <p:spTgt spid="105"/>
                                        </p:tgtEl>
                                      </p:cBhvr>
                                    </p:animEffect>
                                  </p:childTnLst>
                                </p:cTn>
                              </p:par>
                              <p:par>
                                <p:cTn id="110" presetID="16" presetClass="entr" presetSubtype="37" fill="hold" grpId="0" nodeType="withEffect">
                                  <p:stCondLst>
                                    <p:cond delay="0"/>
                                  </p:stCondLst>
                                  <p:childTnLst>
                                    <p:set>
                                      <p:cBhvr>
                                        <p:cTn id="111" dur="1" fill="hold">
                                          <p:stCondLst>
                                            <p:cond delay="0"/>
                                          </p:stCondLst>
                                        </p:cTn>
                                        <p:tgtEl>
                                          <p:spTgt spid="94"/>
                                        </p:tgtEl>
                                        <p:attrNameLst>
                                          <p:attrName>style.visibility</p:attrName>
                                        </p:attrNameLst>
                                      </p:cBhvr>
                                      <p:to>
                                        <p:strVal val="visible"/>
                                      </p:to>
                                    </p:set>
                                    <p:animEffect transition="in" filter="barn(outVertical)">
                                      <p:cBhvr>
                                        <p:cTn id="112" dur="500"/>
                                        <p:tgtEl>
                                          <p:spTgt spid="94"/>
                                        </p:tgtEl>
                                      </p:cBhvr>
                                    </p:animEffect>
                                  </p:childTnLst>
                                </p:cTn>
                              </p:par>
                              <p:par>
                                <p:cTn id="113" presetID="16" presetClass="entr" presetSubtype="37" fill="hold" grpId="0" nodeType="withEffect">
                                  <p:stCondLst>
                                    <p:cond delay="0"/>
                                  </p:stCondLst>
                                  <p:childTnLst>
                                    <p:set>
                                      <p:cBhvr>
                                        <p:cTn id="114" dur="1" fill="hold">
                                          <p:stCondLst>
                                            <p:cond delay="0"/>
                                          </p:stCondLst>
                                        </p:cTn>
                                        <p:tgtEl>
                                          <p:spTgt spid="96"/>
                                        </p:tgtEl>
                                        <p:attrNameLst>
                                          <p:attrName>style.visibility</p:attrName>
                                        </p:attrNameLst>
                                      </p:cBhvr>
                                      <p:to>
                                        <p:strVal val="visible"/>
                                      </p:to>
                                    </p:set>
                                    <p:animEffect transition="in" filter="barn(outVertical)">
                                      <p:cBhvr>
                                        <p:cTn id="115" dur="500"/>
                                        <p:tgtEl>
                                          <p:spTgt spid="96"/>
                                        </p:tgtEl>
                                      </p:cBhvr>
                                    </p:animEffect>
                                  </p:childTnLst>
                                </p:cTn>
                              </p:par>
                              <p:par>
                                <p:cTn id="116" presetID="16" presetClass="entr" presetSubtype="37" fill="hold" grpId="0" nodeType="with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barn(outVertical)">
                                      <p:cBhvr>
                                        <p:cTn id="118" dur="500"/>
                                        <p:tgtEl>
                                          <p:spTgt spid="102"/>
                                        </p:tgtEl>
                                      </p:cBhvr>
                                    </p:animEffect>
                                  </p:childTnLst>
                                </p:cTn>
                              </p:par>
                              <p:par>
                                <p:cTn id="119" presetID="16" presetClass="entr" presetSubtype="37" fill="hold" grpId="0" nodeType="withEffect">
                                  <p:stCondLst>
                                    <p:cond delay="0"/>
                                  </p:stCondLst>
                                  <p:childTnLst>
                                    <p:set>
                                      <p:cBhvr>
                                        <p:cTn id="120" dur="1" fill="hold">
                                          <p:stCondLst>
                                            <p:cond delay="0"/>
                                          </p:stCondLst>
                                        </p:cTn>
                                        <p:tgtEl>
                                          <p:spTgt spid="93"/>
                                        </p:tgtEl>
                                        <p:attrNameLst>
                                          <p:attrName>style.visibility</p:attrName>
                                        </p:attrNameLst>
                                      </p:cBhvr>
                                      <p:to>
                                        <p:strVal val="visible"/>
                                      </p:to>
                                    </p:set>
                                    <p:animEffect transition="in" filter="barn(outVertical)">
                                      <p:cBhvr>
                                        <p:cTn id="121" dur="500"/>
                                        <p:tgtEl>
                                          <p:spTgt spid="93"/>
                                        </p:tgtEl>
                                      </p:cBhvr>
                                    </p:animEffect>
                                  </p:childTnLst>
                                </p:cTn>
                              </p:par>
                              <p:par>
                                <p:cTn id="122" presetID="16" presetClass="entr" presetSubtype="37" fill="hold" grpId="0" nodeType="withEffect">
                                  <p:stCondLst>
                                    <p:cond delay="0"/>
                                  </p:stCondLst>
                                  <p:childTnLst>
                                    <p:set>
                                      <p:cBhvr>
                                        <p:cTn id="123" dur="1" fill="hold">
                                          <p:stCondLst>
                                            <p:cond delay="0"/>
                                          </p:stCondLst>
                                        </p:cTn>
                                        <p:tgtEl>
                                          <p:spTgt spid="104"/>
                                        </p:tgtEl>
                                        <p:attrNameLst>
                                          <p:attrName>style.visibility</p:attrName>
                                        </p:attrNameLst>
                                      </p:cBhvr>
                                      <p:to>
                                        <p:strVal val="visible"/>
                                      </p:to>
                                    </p:set>
                                    <p:animEffect transition="in" filter="barn(outVertical)">
                                      <p:cBhvr>
                                        <p:cTn id="124" dur="500"/>
                                        <p:tgtEl>
                                          <p:spTgt spid="104"/>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100"/>
                                        </p:tgtEl>
                                        <p:attrNameLst>
                                          <p:attrName>style.visibility</p:attrName>
                                        </p:attrNameLst>
                                      </p:cBhvr>
                                      <p:to>
                                        <p:strVal val="visible"/>
                                      </p:to>
                                    </p:set>
                                    <p:animEffect transition="in" filter="barn(outVertical)">
                                      <p:cBhvr>
                                        <p:cTn id="127" dur="500"/>
                                        <p:tgtEl>
                                          <p:spTgt spid="100"/>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barn(outVertical)">
                                      <p:cBhvr>
                                        <p:cTn id="130" dur="500"/>
                                        <p:tgtEl>
                                          <p:spTgt spid="107"/>
                                        </p:tgtEl>
                                      </p:cBhvr>
                                    </p:animEffect>
                                  </p:childTnLst>
                                </p:cTn>
                              </p:par>
                              <p:par>
                                <p:cTn id="131" presetID="16" presetClass="entr" presetSubtype="37" fill="hold" grpId="0" nodeType="withEffect">
                                  <p:stCondLst>
                                    <p:cond delay="0"/>
                                  </p:stCondLst>
                                  <p:childTnLst>
                                    <p:set>
                                      <p:cBhvr>
                                        <p:cTn id="132" dur="1" fill="hold">
                                          <p:stCondLst>
                                            <p:cond delay="0"/>
                                          </p:stCondLst>
                                        </p:cTn>
                                        <p:tgtEl>
                                          <p:spTgt spid="101"/>
                                        </p:tgtEl>
                                        <p:attrNameLst>
                                          <p:attrName>style.visibility</p:attrName>
                                        </p:attrNameLst>
                                      </p:cBhvr>
                                      <p:to>
                                        <p:strVal val="visible"/>
                                      </p:to>
                                    </p:set>
                                    <p:animEffect transition="in" filter="barn(outVertical)">
                                      <p:cBhvr>
                                        <p:cTn id="133" dur="500"/>
                                        <p:tgtEl>
                                          <p:spTgt spid="101"/>
                                        </p:tgtEl>
                                      </p:cBhvr>
                                    </p:animEffect>
                                  </p:childTnLst>
                                </p:cTn>
                              </p:par>
                              <p:par>
                                <p:cTn id="134" presetID="16" presetClass="entr" presetSubtype="37" fill="hold" grpId="0" nodeType="withEffect">
                                  <p:stCondLst>
                                    <p:cond delay="0"/>
                                  </p:stCondLst>
                                  <p:childTnLst>
                                    <p:set>
                                      <p:cBhvr>
                                        <p:cTn id="135" dur="1" fill="hold">
                                          <p:stCondLst>
                                            <p:cond delay="0"/>
                                          </p:stCondLst>
                                        </p:cTn>
                                        <p:tgtEl>
                                          <p:spTgt spid="103"/>
                                        </p:tgtEl>
                                        <p:attrNameLst>
                                          <p:attrName>style.visibility</p:attrName>
                                        </p:attrNameLst>
                                      </p:cBhvr>
                                      <p:to>
                                        <p:strVal val="visible"/>
                                      </p:to>
                                    </p:set>
                                    <p:animEffect transition="in" filter="barn(outVertical)">
                                      <p:cBhvr>
                                        <p:cTn id="136" dur="500"/>
                                        <p:tgtEl>
                                          <p:spTgt spid="103"/>
                                        </p:tgtEl>
                                      </p:cBhvr>
                                    </p:animEffect>
                                  </p:childTnLst>
                                </p:cTn>
                              </p:par>
                              <p:par>
                                <p:cTn id="137" presetID="16" presetClass="entr" presetSubtype="37"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barn(outVertical)">
                                      <p:cBhvr>
                                        <p:cTn id="139" dur="500"/>
                                        <p:tgtEl>
                                          <p:spTgt spid="91"/>
                                        </p:tgtEl>
                                      </p:cBhvr>
                                    </p:animEffect>
                                  </p:childTnLst>
                                </p:cTn>
                              </p:par>
                            </p:childTnLst>
                          </p:cTn>
                        </p:par>
                        <p:par>
                          <p:cTn id="140" fill="hold">
                            <p:stCondLst>
                              <p:cond delay="1500"/>
                            </p:stCondLst>
                            <p:childTnLst>
                              <p:par>
                                <p:cTn id="141" presetID="22" presetClass="entr" presetSubtype="2" fill="hold" nodeType="afterEffect">
                                  <p:stCondLst>
                                    <p:cond delay="0"/>
                                  </p:stCondLst>
                                  <p:childTnLst>
                                    <p:set>
                                      <p:cBhvr>
                                        <p:cTn id="142" dur="1" fill="hold">
                                          <p:stCondLst>
                                            <p:cond delay="0"/>
                                          </p:stCondLst>
                                        </p:cTn>
                                        <p:tgtEl>
                                          <p:spTgt spid="116"/>
                                        </p:tgtEl>
                                        <p:attrNameLst>
                                          <p:attrName>style.visibility</p:attrName>
                                        </p:attrNameLst>
                                      </p:cBhvr>
                                      <p:to>
                                        <p:strVal val="visible"/>
                                      </p:to>
                                    </p:set>
                                    <p:animEffect transition="in" filter="wipe(right)">
                                      <p:cBhvr>
                                        <p:cTn id="143" dur="500"/>
                                        <p:tgtEl>
                                          <p:spTgt spid="116"/>
                                        </p:tgtEl>
                                      </p:cBhvr>
                                    </p:animEffect>
                                  </p:childTnLst>
                                </p:cTn>
                              </p:par>
                            </p:childTnLst>
                          </p:cTn>
                        </p:par>
                        <p:par>
                          <p:cTn id="144" fill="hold">
                            <p:stCondLst>
                              <p:cond delay="2000"/>
                            </p:stCondLst>
                            <p:childTnLst>
                              <p:par>
                                <p:cTn id="145" presetID="22" presetClass="entr" presetSubtype="8" fill="hold" nodeType="afterEffect">
                                  <p:stCondLst>
                                    <p:cond delay="0"/>
                                  </p:stCondLst>
                                  <p:childTnLst>
                                    <p:set>
                                      <p:cBhvr>
                                        <p:cTn id="146" dur="1" fill="hold">
                                          <p:stCondLst>
                                            <p:cond delay="0"/>
                                          </p:stCondLst>
                                        </p:cTn>
                                        <p:tgtEl>
                                          <p:spTgt spid="117"/>
                                        </p:tgtEl>
                                        <p:attrNameLst>
                                          <p:attrName>style.visibility</p:attrName>
                                        </p:attrNameLst>
                                      </p:cBhvr>
                                      <p:to>
                                        <p:strVal val="visible"/>
                                      </p:to>
                                    </p:set>
                                    <p:animEffect transition="in" filter="wipe(left)">
                                      <p:cBhvr>
                                        <p:cTn id="147" dur="500"/>
                                        <p:tgtEl>
                                          <p:spTgt spid="117"/>
                                        </p:tgtEl>
                                      </p:cBhvr>
                                    </p:animEffect>
                                  </p:childTnLst>
                                </p:cTn>
                              </p:par>
                            </p:childTnLst>
                          </p:cTn>
                        </p:par>
                        <p:par>
                          <p:cTn id="148" fill="hold">
                            <p:stCondLst>
                              <p:cond delay="2500"/>
                            </p:stCondLst>
                            <p:childTnLst>
                              <p:par>
                                <p:cTn id="149" presetID="22" presetClass="entr" presetSubtype="2" fill="hold" nodeType="afterEffect">
                                  <p:stCondLst>
                                    <p:cond delay="0"/>
                                  </p:stCondLst>
                                  <p:childTnLst>
                                    <p:set>
                                      <p:cBhvr>
                                        <p:cTn id="150" dur="1" fill="hold">
                                          <p:stCondLst>
                                            <p:cond delay="0"/>
                                          </p:stCondLst>
                                        </p:cTn>
                                        <p:tgtEl>
                                          <p:spTgt spid="118"/>
                                        </p:tgtEl>
                                        <p:attrNameLst>
                                          <p:attrName>style.visibility</p:attrName>
                                        </p:attrNameLst>
                                      </p:cBhvr>
                                      <p:to>
                                        <p:strVal val="visible"/>
                                      </p:to>
                                    </p:set>
                                    <p:animEffect transition="in" filter="wipe(right)">
                                      <p:cBhvr>
                                        <p:cTn id="151" dur="500"/>
                                        <p:tgtEl>
                                          <p:spTgt spid="118"/>
                                        </p:tgtEl>
                                      </p:cBhvr>
                                    </p:animEffect>
                                  </p:childTnLst>
                                </p:cTn>
                              </p:par>
                            </p:childTnLst>
                          </p:cTn>
                        </p:par>
                      </p:childTnLst>
                    </p:cTn>
                  </p:par>
                  <p:par>
                    <p:cTn id="152" fill="hold">
                      <p:stCondLst>
                        <p:cond delay="indefinite"/>
                      </p:stCondLst>
                      <p:childTnLst>
                        <p:par>
                          <p:cTn id="153" fill="hold">
                            <p:stCondLst>
                              <p:cond delay="0"/>
                            </p:stCondLst>
                            <p:childTnLst>
                              <p:par>
                                <p:cTn id="154" presetID="16" presetClass="exit" presetSubtype="21" fill="hold" grpId="1" nodeType="clickEffect">
                                  <p:stCondLst>
                                    <p:cond delay="0"/>
                                  </p:stCondLst>
                                  <p:childTnLst>
                                    <p:animEffect transition="out" filter="barn(inVertical)">
                                      <p:cBhvr>
                                        <p:cTn id="155" dur="500"/>
                                        <p:tgtEl>
                                          <p:spTgt spid="2"/>
                                        </p:tgtEl>
                                      </p:cBhvr>
                                    </p:animEffect>
                                    <p:set>
                                      <p:cBhvr>
                                        <p:cTn id="156" dur="1" fill="hold">
                                          <p:stCondLst>
                                            <p:cond delay="499"/>
                                          </p:stCondLst>
                                        </p:cTn>
                                        <p:tgtEl>
                                          <p:spTgt spid="2"/>
                                        </p:tgtEl>
                                        <p:attrNameLst>
                                          <p:attrName>style.visibility</p:attrName>
                                        </p:attrNameLst>
                                      </p:cBhvr>
                                      <p:to>
                                        <p:strVal val="hidden"/>
                                      </p:to>
                                    </p:set>
                                  </p:childTnLst>
                                </p:cTn>
                              </p:par>
                            </p:childTnLst>
                          </p:cTn>
                        </p:par>
                        <p:par>
                          <p:cTn id="157" fill="hold">
                            <p:stCondLst>
                              <p:cond delay="500"/>
                            </p:stCondLst>
                            <p:childTnLst>
                              <p:par>
                                <p:cTn id="158" presetID="16" presetClass="entr" presetSubtype="37" fill="hold" grpId="0" nodeType="afterEffect">
                                  <p:stCondLst>
                                    <p:cond delay="0"/>
                                  </p:stCondLst>
                                  <p:childTnLst>
                                    <p:set>
                                      <p:cBhvr>
                                        <p:cTn id="159" dur="1" fill="hold">
                                          <p:stCondLst>
                                            <p:cond delay="0"/>
                                          </p:stCondLst>
                                        </p:cTn>
                                        <p:tgtEl>
                                          <p:spTgt spid="63"/>
                                        </p:tgtEl>
                                        <p:attrNameLst>
                                          <p:attrName>style.visibility</p:attrName>
                                        </p:attrNameLst>
                                      </p:cBhvr>
                                      <p:to>
                                        <p:strVal val="visible"/>
                                      </p:to>
                                    </p:set>
                                    <p:animEffect transition="in" filter="barn(outVertical)">
                                      <p:cBhvr>
                                        <p:cTn id="160" dur="500"/>
                                        <p:tgtEl>
                                          <p:spTgt spid="63"/>
                                        </p:tgtEl>
                                      </p:cBhvr>
                                    </p:animEffect>
                                  </p:childTnLst>
                                </p:cTn>
                              </p:par>
                            </p:childTnLst>
                          </p:cTn>
                        </p:par>
                      </p:childTnLst>
                    </p:cTn>
                  </p:par>
                  <p:par>
                    <p:cTn id="161" fill="hold">
                      <p:stCondLst>
                        <p:cond delay="indefinite"/>
                      </p:stCondLst>
                      <p:childTnLst>
                        <p:par>
                          <p:cTn id="162" fill="hold">
                            <p:stCondLst>
                              <p:cond delay="0"/>
                            </p:stCondLst>
                            <p:childTnLst>
                              <p:par>
                                <p:cTn id="163" presetID="21" presetClass="exit" presetSubtype="1" fill="hold" nodeType="clickEffect">
                                  <p:stCondLst>
                                    <p:cond delay="0"/>
                                  </p:stCondLst>
                                  <p:childTnLst>
                                    <p:animEffect transition="out" filter="wheel(1)">
                                      <p:cBhvr>
                                        <p:cTn id="164" dur="2000"/>
                                        <p:tgtEl>
                                          <p:spTgt spid="3"/>
                                        </p:tgtEl>
                                      </p:cBhvr>
                                    </p:animEffect>
                                    <p:set>
                                      <p:cBhvr>
                                        <p:cTn id="165" dur="1" fill="hold">
                                          <p:stCondLst>
                                            <p:cond delay="1999"/>
                                          </p:stCondLst>
                                        </p:cTn>
                                        <p:tgtEl>
                                          <p:spTgt spid="3"/>
                                        </p:tgtEl>
                                        <p:attrNameLst>
                                          <p:attrName>style.visibility</p:attrName>
                                        </p:attrNameLst>
                                      </p:cBhvr>
                                      <p:to>
                                        <p:strVal val="hidden"/>
                                      </p:to>
                                    </p:set>
                                  </p:childTnLst>
                                </p:cTn>
                              </p:par>
                              <p:par>
                                <p:cTn id="166" presetID="21" presetClass="exit" presetSubtype="1" fill="hold" nodeType="withEffect">
                                  <p:stCondLst>
                                    <p:cond delay="0"/>
                                  </p:stCondLst>
                                  <p:childTnLst>
                                    <p:animEffect transition="out" filter="wheel(1)">
                                      <p:cBhvr>
                                        <p:cTn id="167" dur="2000"/>
                                        <p:tgtEl>
                                          <p:spTgt spid="5"/>
                                        </p:tgtEl>
                                      </p:cBhvr>
                                    </p:animEffect>
                                    <p:set>
                                      <p:cBhvr>
                                        <p:cTn id="168" dur="1" fill="hold">
                                          <p:stCondLst>
                                            <p:cond delay="1999"/>
                                          </p:stCondLst>
                                        </p:cTn>
                                        <p:tgtEl>
                                          <p:spTgt spid="5"/>
                                        </p:tgtEl>
                                        <p:attrNameLst>
                                          <p:attrName>style.visibility</p:attrName>
                                        </p:attrNameLst>
                                      </p:cBhvr>
                                      <p:to>
                                        <p:strVal val="hidden"/>
                                      </p:to>
                                    </p:set>
                                  </p:childTnLst>
                                </p:cTn>
                              </p:par>
                              <p:par>
                                <p:cTn id="169" presetID="21" presetClass="exit" presetSubtype="1" fill="hold" grpId="1" nodeType="withEffect">
                                  <p:stCondLst>
                                    <p:cond delay="0"/>
                                  </p:stCondLst>
                                  <p:childTnLst>
                                    <p:animEffect transition="out" filter="wheel(1)">
                                      <p:cBhvr>
                                        <p:cTn id="170" dur="2000"/>
                                        <p:tgtEl>
                                          <p:spTgt spid="86"/>
                                        </p:tgtEl>
                                      </p:cBhvr>
                                    </p:animEffect>
                                    <p:set>
                                      <p:cBhvr>
                                        <p:cTn id="171" dur="1" fill="hold">
                                          <p:stCondLst>
                                            <p:cond delay="1999"/>
                                          </p:stCondLst>
                                        </p:cTn>
                                        <p:tgtEl>
                                          <p:spTgt spid="86"/>
                                        </p:tgtEl>
                                        <p:attrNameLst>
                                          <p:attrName>style.visibility</p:attrName>
                                        </p:attrNameLst>
                                      </p:cBhvr>
                                      <p:to>
                                        <p:strVal val="hidden"/>
                                      </p:to>
                                    </p:set>
                                  </p:childTnLst>
                                </p:cTn>
                              </p:par>
                              <p:par>
                                <p:cTn id="172" presetID="21" presetClass="exit" presetSubtype="1" fill="hold" grpId="1" nodeType="withEffect">
                                  <p:stCondLst>
                                    <p:cond delay="0"/>
                                  </p:stCondLst>
                                  <p:childTnLst>
                                    <p:animEffect transition="out" filter="wheel(1)">
                                      <p:cBhvr>
                                        <p:cTn id="173" dur="2000"/>
                                        <p:tgtEl>
                                          <p:spTgt spid="81"/>
                                        </p:tgtEl>
                                      </p:cBhvr>
                                    </p:animEffect>
                                    <p:set>
                                      <p:cBhvr>
                                        <p:cTn id="174" dur="1" fill="hold">
                                          <p:stCondLst>
                                            <p:cond delay="1999"/>
                                          </p:stCondLst>
                                        </p:cTn>
                                        <p:tgtEl>
                                          <p:spTgt spid="81"/>
                                        </p:tgtEl>
                                        <p:attrNameLst>
                                          <p:attrName>style.visibility</p:attrName>
                                        </p:attrNameLst>
                                      </p:cBhvr>
                                      <p:to>
                                        <p:strVal val="hidden"/>
                                      </p:to>
                                    </p:set>
                                  </p:childTnLst>
                                </p:cTn>
                              </p:par>
                              <p:par>
                                <p:cTn id="175" presetID="21" presetClass="exit" presetSubtype="1" fill="hold" nodeType="withEffect">
                                  <p:stCondLst>
                                    <p:cond delay="0"/>
                                  </p:stCondLst>
                                  <p:childTnLst>
                                    <p:animEffect transition="out" filter="wheel(1)">
                                      <p:cBhvr>
                                        <p:cTn id="176" dur="2000"/>
                                        <p:tgtEl>
                                          <p:spTgt spid="112"/>
                                        </p:tgtEl>
                                      </p:cBhvr>
                                    </p:animEffect>
                                    <p:set>
                                      <p:cBhvr>
                                        <p:cTn id="177" dur="1" fill="hold">
                                          <p:stCondLst>
                                            <p:cond delay="1999"/>
                                          </p:stCondLst>
                                        </p:cTn>
                                        <p:tgtEl>
                                          <p:spTgt spid="112"/>
                                        </p:tgtEl>
                                        <p:attrNameLst>
                                          <p:attrName>style.visibility</p:attrName>
                                        </p:attrNameLst>
                                      </p:cBhvr>
                                      <p:to>
                                        <p:strVal val="hidden"/>
                                      </p:to>
                                    </p:set>
                                  </p:childTnLst>
                                </p:cTn>
                              </p:par>
                              <p:par>
                                <p:cTn id="178" presetID="21" presetClass="exit" presetSubtype="1" fill="hold" grpId="1" nodeType="withEffect">
                                  <p:stCondLst>
                                    <p:cond delay="0"/>
                                  </p:stCondLst>
                                  <p:childTnLst>
                                    <p:animEffect transition="out" filter="wheel(1)">
                                      <p:cBhvr>
                                        <p:cTn id="179" dur="2000"/>
                                        <p:tgtEl>
                                          <p:spTgt spid="6"/>
                                        </p:tgtEl>
                                      </p:cBhvr>
                                    </p:animEffect>
                                    <p:set>
                                      <p:cBhvr>
                                        <p:cTn id="180" dur="1" fill="hold">
                                          <p:stCondLst>
                                            <p:cond delay="1999"/>
                                          </p:stCondLst>
                                        </p:cTn>
                                        <p:tgtEl>
                                          <p:spTgt spid="6"/>
                                        </p:tgtEl>
                                        <p:attrNameLst>
                                          <p:attrName>style.visibility</p:attrName>
                                        </p:attrNameLst>
                                      </p:cBhvr>
                                      <p:to>
                                        <p:strVal val="hidden"/>
                                      </p:to>
                                    </p:set>
                                  </p:childTnLst>
                                </p:cTn>
                              </p:par>
                              <p:par>
                                <p:cTn id="181" presetID="21" presetClass="exit" presetSubtype="1" fill="hold" grpId="1" nodeType="withEffect">
                                  <p:stCondLst>
                                    <p:cond delay="0"/>
                                  </p:stCondLst>
                                  <p:childTnLst>
                                    <p:animEffect transition="out" filter="wheel(1)">
                                      <p:cBhvr>
                                        <p:cTn id="182" dur="2000"/>
                                        <p:tgtEl>
                                          <p:spTgt spid="111"/>
                                        </p:tgtEl>
                                      </p:cBhvr>
                                    </p:animEffect>
                                    <p:set>
                                      <p:cBhvr>
                                        <p:cTn id="183" dur="1" fill="hold">
                                          <p:stCondLst>
                                            <p:cond delay="1999"/>
                                          </p:stCondLst>
                                        </p:cTn>
                                        <p:tgtEl>
                                          <p:spTgt spid="111"/>
                                        </p:tgtEl>
                                        <p:attrNameLst>
                                          <p:attrName>style.visibility</p:attrName>
                                        </p:attrNameLst>
                                      </p:cBhvr>
                                      <p:to>
                                        <p:strVal val="hidden"/>
                                      </p:to>
                                    </p:set>
                                  </p:childTnLst>
                                </p:cTn>
                              </p:par>
                              <p:par>
                                <p:cTn id="184" presetID="21" presetClass="exit" presetSubtype="1" fill="hold" grpId="1" nodeType="withEffect">
                                  <p:stCondLst>
                                    <p:cond delay="0"/>
                                  </p:stCondLst>
                                  <p:childTnLst>
                                    <p:animEffect transition="out" filter="wheel(1)">
                                      <p:cBhvr>
                                        <p:cTn id="185" dur="2000"/>
                                        <p:tgtEl>
                                          <p:spTgt spid="57"/>
                                        </p:tgtEl>
                                      </p:cBhvr>
                                    </p:animEffect>
                                    <p:set>
                                      <p:cBhvr>
                                        <p:cTn id="186" dur="1" fill="hold">
                                          <p:stCondLst>
                                            <p:cond delay="1999"/>
                                          </p:stCondLst>
                                        </p:cTn>
                                        <p:tgtEl>
                                          <p:spTgt spid="57"/>
                                        </p:tgtEl>
                                        <p:attrNameLst>
                                          <p:attrName>style.visibility</p:attrName>
                                        </p:attrNameLst>
                                      </p:cBhvr>
                                      <p:to>
                                        <p:strVal val="hidden"/>
                                      </p:to>
                                    </p:set>
                                  </p:childTnLst>
                                </p:cTn>
                              </p:par>
                              <p:par>
                                <p:cTn id="187" presetID="21" presetClass="exit" presetSubtype="1" fill="hold" grpId="1" nodeType="withEffect">
                                  <p:stCondLst>
                                    <p:cond delay="0"/>
                                  </p:stCondLst>
                                  <p:childTnLst>
                                    <p:animEffect transition="out" filter="wheel(1)">
                                      <p:cBhvr>
                                        <p:cTn id="188" dur="2000"/>
                                        <p:tgtEl>
                                          <p:spTgt spid="110"/>
                                        </p:tgtEl>
                                      </p:cBhvr>
                                    </p:animEffect>
                                    <p:set>
                                      <p:cBhvr>
                                        <p:cTn id="189" dur="1" fill="hold">
                                          <p:stCondLst>
                                            <p:cond delay="1999"/>
                                          </p:stCondLst>
                                        </p:cTn>
                                        <p:tgtEl>
                                          <p:spTgt spid="110"/>
                                        </p:tgtEl>
                                        <p:attrNameLst>
                                          <p:attrName>style.visibility</p:attrName>
                                        </p:attrNameLst>
                                      </p:cBhvr>
                                      <p:to>
                                        <p:strVal val="hidden"/>
                                      </p:to>
                                    </p:set>
                                  </p:childTnLst>
                                </p:cTn>
                              </p:par>
                              <p:par>
                                <p:cTn id="190" presetID="21" presetClass="exit" presetSubtype="1" fill="hold" grpId="1" nodeType="withEffect">
                                  <p:stCondLst>
                                    <p:cond delay="0"/>
                                  </p:stCondLst>
                                  <p:childTnLst>
                                    <p:animEffect transition="out" filter="wheel(1)">
                                      <p:cBhvr>
                                        <p:cTn id="191" dur="2000"/>
                                        <p:tgtEl>
                                          <p:spTgt spid="56"/>
                                        </p:tgtEl>
                                      </p:cBhvr>
                                    </p:animEffect>
                                    <p:set>
                                      <p:cBhvr>
                                        <p:cTn id="192" dur="1" fill="hold">
                                          <p:stCondLst>
                                            <p:cond delay="1999"/>
                                          </p:stCondLst>
                                        </p:cTn>
                                        <p:tgtEl>
                                          <p:spTgt spid="56"/>
                                        </p:tgtEl>
                                        <p:attrNameLst>
                                          <p:attrName>style.visibility</p:attrName>
                                        </p:attrNameLst>
                                      </p:cBhvr>
                                      <p:to>
                                        <p:strVal val="hidden"/>
                                      </p:to>
                                    </p:set>
                                  </p:childTnLst>
                                </p:cTn>
                              </p:par>
                              <p:par>
                                <p:cTn id="193" presetID="21" presetClass="exit" presetSubtype="1" fill="hold" nodeType="withEffect">
                                  <p:stCondLst>
                                    <p:cond delay="0"/>
                                  </p:stCondLst>
                                  <p:childTnLst>
                                    <p:animEffect transition="out" filter="wheel(1)">
                                      <p:cBhvr>
                                        <p:cTn id="194" dur="2000"/>
                                        <p:tgtEl>
                                          <p:spTgt spid="116"/>
                                        </p:tgtEl>
                                      </p:cBhvr>
                                    </p:animEffect>
                                    <p:set>
                                      <p:cBhvr>
                                        <p:cTn id="195" dur="1" fill="hold">
                                          <p:stCondLst>
                                            <p:cond delay="1999"/>
                                          </p:stCondLst>
                                        </p:cTn>
                                        <p:tgtEl>
                                          <p:spTgt spid="116"/>
                                        </p:tgtEl>
                                        <p:attrNameLst>
                                          <p:attrName>style.visibility</p:attrName>
                                        </p:attrNameLst>
                                      </p:cBhvr>
                                      <p:to>
                                        <p:strVal val="hidden"/>
                                      </p:to>
                                    </p:set>
                                  </p:childTnLst>
                                </p:cTn>
                              </p:par>
                              <p:par>
                                <p:cTn id="196" presetID="21" presetClass="exit" presetSubtype="1" fill="hold" nodeType="withEffect">
                                  <p:stCondLst>
                                    <p:cond delay="0"/>
                                  </p:stCondLst>
                                  <p:childTnLst>
                                    <p:animEffect transition="out" filter="wheel(1)">
                                      <p:cBhvr>
                                        <p:cTn id="197" dur="2000"/>
                                        <p:tgtEl>
                                          <p:spTgt spid="117"/>
                                        </p:tgtEl>
                                      </p:cBhvr>
                                    </p:animEffect>
                                    <p:set>
                                      <p:cBhvr>
                                        <p:cTn id="198" dur="1" fill="hold">
                                          <p:stCondLst>
                                            <p:cond delay="1999"/>
                                          </p:stCondLst>
                                        </p:cTn>
                                        <p:tgtEl>
                                          <p:spTgt spid="117"/>
                                        </p:tgtEl>
                                        <p:attrNameLst>
                                          <p:attrName>style.visibility</p:attrName>
                                        </p:attrNameLst>
                                      </p:cBhvr>
                                      <p:to>
                                        <p:strVal val="hidden"/>
                                      </p:to>
                                    </p:set>
                                  </p:childTnLst>
                                </p:cTn>
                              </p:par>
                              <p:par>
                                <p:cTn id="199" presetID="21" presetClass="exit" presetSubtype="1" fill="hold" nodeType="withEffect">
                                  <p:stCondLst>
                                    <p:cond delay="0"/>
                                  </p:stCondLst>
                                  <p:childTnLst>
                                    <p:animEffect transition="out" filter="wheel(1)">
                                      <p:cBhvr>
                                        <p:cTn id="200" dur="2000"/>
                                        <p:tgtEl>
                                          <p:spTgt spid="118"/>
                                        </p:tgtEl>
                                      </p:cBhvr>
                                    </p:animEffect>
                                    <p:set>
                                      <p:cBhvr>
                                        <p:cTn id="201" dur="1" fill="hold">
                                          <p:stCondLst>
                                            <p:cond delay="1999"/>
                                          </p:stCondLst>
                                        </p:cTn>
                                        <p:tgtEl>
                                          <p:spTgt spid="118"/>
                                        </p:tgtEl>
                                        <p:attrNameLst>
                                          <p:attrName>style.visibility</p:attrName>
                                        </p:attrNameLst>
                                      </p:cBhvr>
                                      <p:to>
                                        <p:strVal val="hidden"/>
                                      </p:to>
                                    </p:set>
                                  </p:childTnLst>
                                </p:cTn>
                              </p:par>
                            </p:childTnLst>
                          </p:cTn>
                        </p:par>
                      </p:childTnLst>
                    </p:cTn>
                  </p:par>
                  <p:par>
                    <p:cTn id="202" fill="hold">
                      <p:stCondLst>
                        <p:cond delay="indefinite"/>
                      </p:stCondLst>
                      <p:childTnLst>
                        <p:par>
                          <p:cTn id="203" fill="hold">
                            <p:stCondLst>
                              <p:cond delay="0"/>
                            </p:stCondLst>
                            <p:childTnLst>
                              <p:par>
                                <p:cTn id="204" presetID="35" presetClass="path" presetSubtype="0" accel="50000" decel="50000" fill="hold" grpId="1" nodeType="clickEffect">
                                  <p:stCondLst>
                                    <p:cond delay="0"/>
                                  </p:stCondLst>
                                  <p:childTnLst>
                                    <p:animMotion origin="layout" path="M -3.05556E-6 -3.7037E-7 L -0.59305 0.04745 " pathEditMode="relative" rAng="0" ptsTypes="AA">
                                      <p:cBhvr>
                                        <p:cTn id="205" dur="2000" fill="hold"/>
                                        <p:tgtEl>
                                          <p:spTgt spid="97"/>
                                        </p:tgtEl>
                                        <p:attrNameLst>
                                          <p:attrName>ppt_x</p:attrName>
                                          <p:attrName>ppt_y</p:attrName>
                                        </p:attrNameLst>
                                      </p:cBhvr>
                                      <p:rCtr x="-29653" y="2361"/>
                                    </p:animMotion>
                                  </p:childTnLst>
                                </p:cTn>
                              </p:par>
                              <p:par>
                                <p:cTn id="206" presetID="35" presetClass="path" presetSubtype="0" accel="50000" decel="50000" fill="hold" grpId="1" nodeType="withEffect">
                                  <p:stCondLst>
                                    <p:cond delay="0"/>
                                  </p:stCondLst>
                                  <p:childTnLst>
                                    <p:animMotion origin="layout" path="M -1.11111E-6 -3.7037E-7 L -0.60226 0.04745 " pathEditMode="relative" rAng="0" ptsTypes="AA">
                                      <p:cBhvr>
                                        <p:cTn id="207" dur="2000" fill="hold"/>
                                        <p:tgtEl>
                                          <p:spTgt spid="95"/>
                                        </p:tgtEl>
                                        <p:attrNameLst>
                                          <p:attrName>ppt_x</p:attrName>
                                          <p:attrName>ppt_y</p:attrName>
                                        </p:attrNameLst>
                                      </p:cBhvr>
                                      <p:rCtr x="-30122" y="2361"/>
                                    </p:animMotion>
                                  </p:childTnLst>
                                </p:cTn>
                              </p:par>
                              <p:par>
                                <p:cTn id="208" presetID="35" presetClass="path" presetSubtype="0" accel="50000" decel="50000" fill="hold" grpId="1" nodeType="withEffect">
                                  <p:stCondLst>
                                    <p:cond delay="0"/>
                                  </p:stCondLst>
                                  <p:childTnLst>
                                    <p:animMotion origin="layout" path="M 2.77778E-7 -2.96296E-6 L -0.35156 -0.01389 " pathEditMode="relative" rAng="0" ptsTypes="AA">
                                      <p:cBhvr>
                                        <p:cTn id="209" dur="2000" fill="hold"/>
                                        <p:tgtEl>
                                          <p:spTgt spid="96"/>
                                        </p:tgtEl>
                                        <p:attrNameLst>
                                          <p:attrName>ppt_x</p:attrName>
                                          <p:attrName>ppt_y</p:attrName>
                                        </p:attrNameLst>
                                      </p:cBhvr>
                                      <p:rCtr x="-17587" y="-694"/>
                                    </p:animMotion>
                                  </p:childTnLst>
                                </p:cTn>
                              </p:par>
                              <p:par>
                                <p:cTn id="210" presetID="35" presetClass="path" presetSubtype="0" accel="50000" decel="50000" fill="hold" grpId="1" nodeType="withEffect">
                                  <p:stCondLst>
                                    <p:cond delay="0"/>
                                  </p:stCondLst>
                                  <p:childTnLst>
                                    <p:animMotion origin="layout" path="M 1.11022E-16 -2.96296E-6 L -0.35816 -0.01389 " pathEditMode="relative" rAng="0" ptsTypes="AA">
                                      <p:cBhvr>
                                        <p:cTn id="211" dur="2000" fill="hold"/>
                                        <p:tgtEl>
                                          <p:spTgt spid="98"/>
                                        </p:tgtEl>
                                        <p:attrNameLst>
                                          <p:attrName>ppt_x</p:attrName>
                                          <p:attrName>ppt_y</p:attrName>
                                        </p:attrNameLst>
                                      </p:cBhvr>
                                      <p:rCtr x="-17917" y="-694"/>
                                    </p:animMotion>
                                  </p:childTnLst>
                                </p:cTn>
                              </p:par>
                              <p:par>
                                <p:cTn id="212" presetID="64" presetClass="path" presetSubtype="0" accel="50000" decel="50000" fill="hold" grpId="1" nodeType="withEffect">
                                  <p:stCondLst>
                                    <p:cond delay="0"/>
                                  </p:stCondLst>
                                  <p:childTnLst>
                                    <p:animMotion origin="layout" path="M -2.77778E-7 -3.33333E-6 L 0.21615 -0.46064 " pathEditMode="relative" rAng="0" ptsTypes="AA">
                                      <p:cBhvr>
                                        <p:cTn id="213" dur="2000" fill="hold"/>
                                        <p:tgtEl>
                                          <p:spTgt spid="89"/>
                                        </p:tgtEl>
                                        <p:attrNameLst>
                                          <p:attrName>ppt_x</p:attrName>
                                          <p:attrName>ppt_y</p:attrName>
                                        </p:attrNameLst>
                                      </p:cBhvr>
                                      <p:rCtr x="10799" y="-23032"/>
                                    </p:animMotion>
                                  </p:childTnLst>
                                </p:cTn>
                              </p:par>
                              <p:par>
                                <p:cTn id="214" presetID="64" presetClass="path" presetSubtype="0" accel="50000" decel="50000" fill="hold" grpId="1" nodeType="withEffect">
                                  <p:stCondLst>
                                    <p:cond delay="0"/>
                                  </p:stCondLst>
                                  <p:childTnLst>
                                    <p:animMotion origin="layout" path="M -2.77778E-7 -2.59259E-6 L 0.2092 -0.46365 " pathEditMode="relative" rAng="0" ptsTypes="AA">
                                      <p:cBhvr>
                                        <p:cTn id="215" dur="2000" fill="hold"/>
                                        <p:tgtEl>
                                          <p:spTgt spid="90"/>
                                        </p:tgtEl>
                                        <p:attrNameLst>
                                          <p:attrName>ppt_x</p:attrName>
                                          <p:attrName>ppt_y</p:attrName>
                                        </p:attrNameLst>
                                      </p:cBhvr>
                                      <p:rCtr x="10451" y="-23194"/>
                                    </p:animMotion>
                                  </p:childTnLst>
                                </p:cTn>
                              </p:par>
                              <p:par>
                                <p:cTn id="216" presetID="64" presetClass="path" presetSubtype="0" accel="50000" decel="50000" fill="hold" grpId="1" nodeType="withEffect">
                                  <p:stCondLst>
                                    <p:cond delay="0"/>
                                  </p:stCondLst>
                                  <p:childTnLst>
                                    <p:animMotion origin="layout" path="M 2.77778E-6 2.22222E-6 L 0.44132 -0.51759 " pathEditMode="relative" rAng="0" ptsTypes="AA">
                                      <p:cBhvr>
                                        <p:cTn id="217" dur="2000" fill="hold"/>
                                        <p:tgtEl>
                                          <p:spTgt spid="92"/>
                                        </p:tgtEl>
                                        <p:attrNameLst>
                                          <p:attrName>ppt_x</p:attrName>
                                          <p:attrName>ppt_y</p:attrName>
                                        </p:attrNameLst>
                                      </p:cBhvr>
                                      <p:rCtr x="22066" y="-25880"/>
                                    </p:animMotion>
                                  </p:childTnLst>
                                </p:cTn>
                              </p:par>
                              <p:par>
                                <p:cTn id="218" presetID="64" presetClass="path" presetSubtype="0" accel="50000" decel="50000" fill="hold" grpId="1" nodeType="withEffect">
                                  <p:stCondLst>
                                    <p:cond delay="0"/>
                                  </p:stCondLst>
                                  <p:childTnLst>
                                    <p:animMotion origin="layout" path="M -1.66667E-6 2.59259E-6 L 0.73924 -0.57847 " pathEditMode="relative" rAng="0" ptsTypes="AA">
                                      <p:cBhvr>
                                        <p:cTn id="219" dur="2000" fill="hold"/>
                                        <p:tgtEl>
                                          <p:spTgt spid="93"/>
                                        </p:tgtEl>
                                        <p:attrNameLst>
                                          <p:attrName>ppt_x</p:attrName>
                                          <p:attrName>ppt_y</p:attrName>
                                        </p:attrNameLst>
                                      </p:cBhvr>
                                      <p:rCtr x="36962" y="-28935"/>
                                    </p:animMotion>
                                  </p:childTnLst>
                                </p:cTn>
                              </p:par>
                              <p:par>
                                <p:cTn id="220" presetID="64" presetClass="path" presetSubtype="0" accel="50000" decel="50000" fill="hold" grpId="1" nodeType="withEffect">
                                  <p:stCondLst>
                                    <p:cond delay="0"/>
                                  </p:stCondLst>
                                  <p:childTnLst>
                                    <p:animMotion origin="layout" path="M -2.77778E-6 2.59259E-6 L 0.17969 -0.52593 " pathEditMode="relative" rAng="0" ptsTypes="AA">
                                      <p:cBhvr>
                                        <p:cTn id="221" dur="2000" fill="hold"/>
                                        <p:tgtEl>
                                          <p:spTgt spid="94"/>
                                        </p:tgtEl>
                                        <p:attrNameLst>
                                          <p:attrName>ppt_x</p:attrName>
                                          <p:attrName>ppt_y</p:attrName>
                                        </p:attrNameLst>
                                      </p:cBhvr>
                                      <p:rCtr x="8976" y="-26296"/>
                                    </p:animMotion>
                                  </p:childTnLst>
                                </p:cTn>
                              </p:par>
                              <p:par>
                                <p:cTn id="222" presetID="64" presetClass="path" presetSubtype="0" accel="50000" decel="50000" fill="hold" grpId="1" nodeType="withEffect">
                                  <p:stCondLst>
                                    <p:cond delay="0"/>
                                  </p:stCondLst>
                                  <p:childTnLst>
                                    <p:animMotion origin="layout" path="M -2.5E-6 -2.96296E-6 L 0.53368 -0.58148 " pathEditMode="relative" rAng="0" ptsTypes="AA">
                                      <p:cBhvr>
                                        <p:cTn id="223" dur="2000" fill="hold"/>
                                        <p:tgtEl>
                                          <p:spTgt spid="91"/>
                                        </p:tgtEl>
                                        <p:attrNameLst>
                                          <p:attrName>ppt_x</p:attrName>
                                          <p:attrName>ppt_y</p:attrName>
                                        </p:attrNameLst>
                                      </p:cBhvr>
                                      <p:rCtr x="26684" y="-29074"/>
                                    </p:animMotion>
                                  </p:childTnLst>
                                </p:cTn>
                              </p:par>
                              <p:par>
                                <p:cTn id="224" presetID="64" presetClass="path" presetSubtype="0" accel="50000" decel="50000" fill="hold" grpId="1" nodeType="withEffect">
                                  <p:stCondLst>
                                    <p:cond delay="0"/>
                                  </p:stCondLst>
                                  <p:childTnLst>
                                    <p:animMotion origin="layout" path="M -8.33333E-7 -1.48148E-6 L 0.53455 -0.58125 " pathEditMode="relative" rAng="0" ptsTypes="AA">
                                      <p:cBhvr>
                                        <p:cTn id="225" dur="2000" fill="hold"/>
                                        <p:tgtEl>
                                          <p:spTgt spid="88"/>
                                        </p:tgtEl>
                                        <p:attrNameLst>
                                          <p:attrName>ppt_x</p:attrName>
                                          <p:attrName>ppt_y</p:attrName>
                                        </p:attrNameLst>
                                      </p:cBhvr>
                                      <p:rCtr x="26719" y="-29074"/>
                                    </p:animMotion>
                                  </p:childTnLst>
                                </p:cTn>
                              </p:par>
                              <p:par>
                                <p:cTn id="226" presetID="64" presetClass="path" presetSubtype="0" accel="50000" decel="50000" fill="hold" grpId="1" nodeType="withEffect">
                                  <p:stCondLst>
                                    <p:cond delay="0"/>
                                  </p:stCondLst>
                                  <p:childTnLst>
                                    <p:animMotion origin="layout" path="M 3.88889E-6 3.33333E-6 L -0.26858 -0.28889 " pathEditMode="relative" rAng="0" ptsTypes="AA">
                                      <p:cBhvr>
                                        <p:cTn id="227" dur="2000" fill="hold"/>
                                        <p:tgtEl>
                                          <p:spTgt spid="107"/>
                                        </p:tgtEl>
                                        <p:attrNameLst>
                                          <p:attrName>ppt_x</p:attrName>
                                          <p:attrName>ppt_y</p:attrName>
                                        </p:attrNameLst>
                                      </p:cBhvr>
                                      <p:rCtr x="-13438" y="-14444"/>
                                    </p:animMotion>
                                  </p:childTnLst>
                                </p:cTn>
                              </p:par>
                              <p:par>
                                <p:cTn id="228" presetID="64" presetClass="path" presetSubtype="0" accel="50000" decel="50000" fill="hold" grpId="1" nodeType="withEffect">
                                  <p:stCondLst>
                                    <p:cond delay="0"/>
                                  </p:stCondLst>
                                  <p:childTnLst>
                                    <p:animMotion origin="layout" path="M -2.22222E-6 1.11022E-16 L -0.03246 -0.34097 " pathEditMode="relative" rAng="0" ptsTypes="AA">
                                      <p:cBhvr>
                                        <p:cTn id="229" dur="2000" fill="hold"/>
                                        <p:tgtEl>
                                          <p:spTgt spid="100"/>
                                        </p:tgtEl>
                                        <p:attrNameLst>
                                          <p:attrName>ppt_x</p:attrName>
                                          <p:attrName>ppt_y</p:attrName>
                                        </p:attrNameLst>
                                      </p:cBhvr>
                                      <p:rCtr x="-1632" y="-17060"/>
                                    </p:animMotion>
                                  </p:childTnLst>
                                </p:cTn>
                              </p:par>
                              <p:par>
                                <p:cTn id="230" presetID="64" presetClass="path" presetSubtype="0" accel="50000" decel="50000" fill="hold" grpId="1" nodeType="withEffect">
                                  <p:stCondLst>
                                    <p:cond delay="0"/>
                                  </p:stCondLst>
                                  <p:childTnLst>
                                    <p:animMotion origin="layout" path="M 2.5E-6 1.11022E-16 L -0.10052 -0.34468 " pathEditMode="relative" rAng="0" ptsTypes="AA">
                                      <p:cBhvr>
                                        <p:cTn id="231" dur="2000" fill="hold"/>
                                        <p:tgtEl>
                                          <p:spTgt spid="101"/>
                                        </p:tgtEl>
                                        <p:attrNameLst>
                                          <p:attrName>ppt_x</p:attrName>
                                          <p:attrName>ppt_y</p:attrName>
                                        </p:attrNameLst>
                                      </p:cBhvr>
                                      <p:rCtr x="-5035" y="-17245"/>
                                    </p:animMotion>
                                  </p:childTnLst>
                                </p:cTn>
                              </p:par>
                              <p:par>
                                <p:cTn id="232" presetID="64" presetClass="path" presetSubtype="0" accel="50000" decel="50000" fill="hold" grpId="1" nodeType="withEffect">
                                  <p:stCondLst>
                                    <p:cond delay="0"/>
                                  </p:stCondLst>
                                  <p:childTnLst>
                                    <p:animMotion origin="layout" path="M -5.55556E-7 -1.48148E-6 L -0.08264 -0.34491 " pathEditMode="relative" rAng="0" ptsTypes="AA">
                                      <p:cBhvr>
                                        <p:cTn id="233" dur="2000" fill="hold"/>
                                        <p:tgtEl>
                                          <p:spTgt spid="106"/>
                                        </p:tgtEl>
                                        <p:attrNameLst>
                                          <p:attrName>ppt_x</p:attrName>
                                          <p:attrName>ppt_y</p:attrName>
                                        </p:attrNameLst>
                                      </p:cBhvr>
                                      <p:rCtr x="-4132" y="-17245"/>
                                    </p:animMotion>
                                  </p:childTnLst>
                                </p:cTn>
                              </p:par>
                              <p:par>
                                <p:cTn id="234" presetID="35" presetClass="path" presetSubtype="0" accel="50000" decel="50000" fill="hold" grpId="1" nodeType="withEffect">
                                  <p:stCondLst>
                                    <p:cond delay="0"/>
                                  </p:stCondLst>
                                  <p:childTnLst>
                                    <p:animMotion origin="layout" path="M 2.77778E-6 1.85185E-6 L -0.62518 -0.33611 " pathEditMode="relative" rAng="0" ptsTypes="AA">
                                      <p:cBhvr>
                                        <p:cTn id="235" dur="2000" fill="hold"/>
                                        <p:tgtEl>
                                          <p:spTgt spid="108"/>
                                        </p:tgtEl>
                                        <p:attrNameLst>
                                          <p:attrName>ppt_x</p:attrName>
                                          <p:attrName>ppt_y</p:attrName>
                                        </p:attrNameLst>
                                      </p:cBhvr>
                                      <p:rCtr x="-31267" y="-16806"/>
                                    </p:animMotion>
                                  </p:childTnLst>
                                </p:cTn>
                              </p:par>
                              <p:par>
                                <p:cTn id="236" presetID="35" presetClass="path" presetSubtype="0" accel="50000" decel="50000" fill="hold" grpId="1" nodeType="withEffect">
                                  <p:stCondLst>
                                    <p:cond delay="0"/>
                                  </p:stCondLst>
                                  <p:childTnLst>
                                    <p:animMotion origin="layout" path="M -4.72222E-6 -3.7037E-6 L -0.61736 -0.33541 " pathEditMode="relative" rAng="0" ptsTypes="AA">
                                      <p:cBhvr>
                                        <p:cTn id="237" dur="2000" fill="hold"/>
                                        <p:tgtEl>
                                          <p:spTgt spid="109"/>
                                        </p:tgtEl>
                                        <p:attrNameLst>
                                          <p:attrName>ppt_x</p:attrName>
                                          <p:attrName>ppt_y</p:attrName>
                                        </p:attrNameLst>
                                      </p:cBhvr>
                                      <p:rCtr x="-30868" y="-16782"/>
                                    </p:animMotion>
                                  </p:childTnLst>
                                </p:cTn>
                              </p:par>
                              <p:par>
                                <p:cTn id="238" presetID="35" presetClass="path" presetSubtype="0" accel="50000" decel="50000" fill="hold" grpId="1" nodeType="withEffect">
                                  <p:stCondLst>
                                    <p:cond delay="0"/>
                                  </p:stCondLst>
                                  <p:childTnLst>
                                    <p:animMotion origin="layout" path="M -4.44444E-6 4.81481E-6 L -0.26753 -0.3919 " pathEditMode="relative" rAng="0" ptsTypes="AA">
                                      <p:cBhvr>
                                        <p:cTn id="239" dur="2000" fill="hold"/>
                                        <p:tgtEl>
                                          <p:spTgt spid="99"/>
                                        </p:tgtEl>
                                        <p:attrNameLst>
                                          <p:attrName>ppt_x</p:attrName>
                                          <p:attrName>ppt_y</p:attrName>
                                        </p:attrNameLst>
                                      </p:cBhvr>
                                      <p:rCtr x="-13385" y="-19606"/>
                                    </p:animMotion>
                                  </p:childTnLst>
                                </p:cTn>
                              </p:par>
                              <p:par>
                                <p:cTn id="240" presetID="64" presetClass="path" presetSubtype="0" accel="50000" decel="50000" fill="hold" grpId="1" nodeType="withEffect">
                                  <p:stCondLst>
                                    <p:cond delay="0"/>
                                  </p:stCondLst>
                                  <p:childTnLst>
                                    <p:animMotion origin="layout" path="M 3.88889E-6 -2.22222E-6 L 0.07708 -0.44768 " pathEditMode="relative" rAng="0" ptsTypes="AA">
                                      <p:cBhvr>
                                        <p:cTn id="241" dur="2000" fill="hold"/>
                                        <p:tgtEl>
                                          <p:spTgt spid="102"/>
                                        </p:tgtEl>
                                        <p:attrNameLst>
                                          <p:attrName>ppt_x</p:attrName>
                                          <p:attrName>ppt_y</p:attrName>
                                        </p:attrNameLst>
                                      </p:cBhvr>
                                      <p:rCtr x="3854" y="-22384"/>
                                    </p:animMotion>
                                  </p:childTnLst>
                                </p:cTn>
                              </p:par>
                              <p:par>
                                <p:cTn id="242" presetID="35" presetClass="path" presetSubtype="0" accel="50000" decel="50000" fill="hold" grpId="1" nodeType="withEffect">
                                  <p:stCondLst>
                                    <p:cond delay="0"/>
                                  </p:stCondLst>
                                  <p:childTnLst>
                                    <p:animMotion origin="layout" path="M 4.16667E-6 3.33333E-6 L -0.61493 -0.39584 " pathEditMode="relative" rAng="0" ptsTypes="AA">
                                      <p:cBhvr>
                                        <p:cTn id="243" dur="2000" fill="hold"/>
                                        <p:tgtEl>
                                          <p:spTgt spid="105"/>
                                        </p:tgtEl>
                                        <p:attrNameLst>
                                          <p:attrName>ppt_x</p:attrName>
                                          <p:attrName>ppt_y</p:attrName>
                                        </p:attrNameLst>
                                      </p:cBhvr>
                                      <p:rCtr x="-30747" y="-19792"/>
                                    </p:animMotion>
                                  </p:childTnLst>
                                </p:cTn>
                              </p:par>
                              <p:par>
                                <p:cTn id="244" presetID="35" presetClass="path" presetSubtype="0" accel="50000" decel="50000" fill="hold" grpId="1" nodeType="withEffect">
                                  <p:stCondLst>
                                    <p:cond delay="0"/>
                                  </p:stCondLst>
                                  <p:childTnLst>
                                    <p:animMotion origin="layout" path="M -3.33333E-6 -3.33333E-6 L -0.26614 -0.44583 " pathEditMode="relative" rAng="0" ptsTypes="AA">
                                      <p:cBhvr>
                                        <p:cTn id="245" dur="2000" fill="hold"/>
                                        <p:tgtEl>
                                          <p:spTgt spid="103"/>
                                        </p:tgtEl>
                                        <p:attrNameLst>
                                          <p:attrName>ppt_x</p:attrName>
                                          <p:attrName>ppt_y</p:attrName>
                                        </p:attrNameLst>
                                      </p:cBhvr>
                                      <p:rCtr x="-13316" y="-22292"/>
                                    </p:animMotion>
                                  </p:childTnLst>
                                </p:cTn>
                              </p:par>
                              <p:par>
                                <p:cTn id="246" presetID="56" presetClass="path" presetSubtype="0" accel="50000" decel="50000" fill="hold" grpId="1" nodeType="withEffect">
                                  <p:stCondLst>
                                    <p:cond delay="0"/>
                                  </p:stCondLst>
                                  <p:childTnLst>
                                    <p:animMotion origin="layout" path="M -8.33333E-7 -3.33333E-6 L -0.1941 -0.45625 " pathEditMode="relative" rAng="0" ptsTypes="AA">
                                      <p:cBhvr>
                                        <p:cTn id="247" dur="2000" fill="hold"/>
                                        <p:tgtEl>
                                          <p:spTgt spid="104"/>
                                        </p:tgtEl>
                                        <p:attrNameLst>
                                          <p:attrName>ppt_x</p:attrName>
                                          <p:attrName>ppt_y</p:attrName>
                                        </p:attrNameLst>
                                      </p:cBhvr>
                                      <p:rCtr x="-9705" y="-22824"/>
                                    </p:animMotion>
                                  </p:childTnLst>
                                </p:cTn>
                              </p:par>
                            </p:childTnLst>
                          </p:cTn>
                        </p:par>
                      </p:childTnLst>
                    </p:cTn>
                  </p:par>
                  <p:par>
                    <p:cTn id="248" fill="hold">
                      <p:stCondLst>
                        <p:cond delay="indefinite"/>
                      </p:stCondLst>
                      <p:childTnLst>
                        <p:par>
                          <p:cTn id="249" fill="hold">
                            <p:stCondLst>
                              <p:cond delay="0"/>
                            </p:stCondLst>
                            <p:childTnLst>
                              <p:par>
                                <p:cTn id="250" presetID="16" presetClass="entr" presetSubtype="37" fill="hold" grpId="0" nodeType="clickEffect">
                                  <p:stCondLst>
                                    <p:cond delay="0"/>
                                  </p:stCondLst>
                                  <p:childTnLst>
                                    <p:set>
                                      <p:cBhvr>
                                        <p:cTn id="251" dur="1" fill="hold">
                                          <p:stCondLst>
                                            <p:cond delay="0"/>
                                          </p:stCondLst>
                                        </p:cTn>
                                        <p:tgtEl>
                                          <p:spTgt spid="10"/>
                                        </p:tgtEl>
                                        <p:attrNameLst>
                                          <p:attrName>style.visibility</p:attrName>
                                        </p:attrNameLst>
                                      </p:cBhvr>
                                      <p:to>
                                        <p:strVal val="visible"/>
                                      </p:to>
                                    </p:set>
                                    <p:animEffect transition="in" filter="barn(outVertical)">
                                      <p:cBhvr>
                                        <p:cTn id="252" dur="500"/>
                                        <p:tgtEl>
                                          <p:spTgt spid="10"/>
                                        </p:tgtEl>
                                      </p:cBhvr>
                                    </p:animEffect>
                                  </p:childTnLst>
                                </p:cTn>
                              </p:par>
                            </p:childTnLst>
                          </p:cTn>
                        </p:par>
                      </p:childTnLst>
                    </p:cTn>
                  </p:par>
                  <p:par>
                    <p:cTn id="253" fill="hold">
                      <p:stCondLst>
                        <p:cond delay="indefinite"/>
                      </p:stCondLst>
                      <p:childTnLst>
                        <p:par>
                          <p:cTn id="254" fill="hold">
                            <p:stCondLst>
                              <p:cond delay="0"/>
                            </p:stCondLst>
                            <p:childTnLst>
                              <p:par>
                                <p:cTn id="255" presetID="22" presetClass="entr" presetSubtype="8" fill="hold" grpId="0" nodeType="clickEffect">
                                  <p:stCondLst>
                                    <p:cond delay="0"/>
                                  </p:stCondLst>
                                  <p:childTnLst>
                                    <p:set>
                                      <p:cBhvr>
                                        <p:cTn id="256" dur="1" fill="hold">
                                          <p:stCondLst>
                                            <p:cond delay="0"/>
                                          </p:stCondLst>
                                        </p:cTn>
                                        <p:tgtEl>
                                          <p:spTgt spid="73"/>
                                        </p:tgtEl>
                                        <p:attrNameLst>
                                          <p:attrName>style.visibility</p:attrName>
                                        </p:attrNameLst>
                                      </p:cBhvr>
                                      <p:to>
                                        <p:strVal val="visible"/>
                                      </p:to>
                                    </p:set>
                                    <p:animEffect transition="in" filter="wipe(left)">
                                      <p:cBhvr>
                                        <p:cTn id="257" dur="500"/>
                                        <p:tgtEl>
                                          <p:spTgt spid="73"/>
                                        </p:tgtEl>
                                      </p:cBhvr>
                                    </p:animEffect>
                                  </p:childTnLst>
                                </p:cTn>
                              </p:par>
                            </p:childTnLst>
                          </p:cTn>
                        </p:par>
                        <p:par>
                          <p:cTn id="258" fill="hold">
                            <p:stCondLst>
                              <p:cond delay="500"/>
                            </p:stCondLst>
                            <p:childTnLst>
                              <p:par>
                                <p:cTn id="259" presetID="22" presetClass="entr" presetSubtype="8" fill="hold" grpId="0" nodeType="afterEffect">
                                  <p:stCondLst>
                                    <p:cond delay="0"/>
                                  </p:stCondLst>
                                  <p:childTnLst>
                                    <p:set>
                                      <p:cBhvr>
                                        <p:cTn id="260" dur="1" fill="hold">
                                          <p:stCondLst>
                                            <p:cond delay="0"/>
                                          </p:stCondLst>
                                        </p:cTn>
                                        <p:tgtEl>
                                          <p:spTgt spid="74"/>
                                        </p:tgtEl>
                                        <p:attrNameLst>
                                          <p:attrName>style.visibility</p:attrName>
                                        </p:attrNameLst>
                                      </p:cBhvr>
                                      <p:to>
                                        <p:strVal val="visible"/>
                                      </p:to>
                                    </p:set>
                                    <p:animEffect transition="in" filter="wipe(left)">
                                      <p:cBhvr>
                                        <p:cTn id="261" dur="500"/>
                                        <p:tgtEl>
                                          <p:spTgt spid="74"/>
                                        </p:tgtEl>
                                      </p:cBhvr>
                                    </p:animEffect>
                                  </p:childTnLst>
                                </p:cTn>
                              </p:par>
                            </p:childTnLst>
                          </p:cTn>
                        </p:par>
                        <p:par>
                          <p:cTn id="262" fill="hold">
                            <p:stCondLst>
                              <p:cond delay="1000"/>
                            </p:stCondLst>
                            <p:childTnLst>
                              <p:par>
                                <p:cTn id="263" presetID="22" presetClass="entr" presetSubtype="8" fill="hold" grpId="0" nodeType="afterEffect">
                                  <p:stCondLst>
                                    <p:cond delay="0"/>
                                  </p:stCondLst>
                                  <p:childTnLst>
                                    <p:set>
                                      <p:cBhvr>
                                        <p:cTn id="264" dur="1" fill="hold">
                                          <p:stCondLst>
                                            <p:cond delay="0"/>
                                          </p:stCondLst>
                                        </p:cTn>
                                        <p:tgtEl>
                                          <p:spTgt spid="75"/>
                                        </p:tgtEl>
                                        <p:attrNameLst>
                                          <p:attrName>style.visibility</p:attrName>
                                        </p:attrNameLst>
                                      </p:cBhvr>
                                      <p:to>
                                        <p:strVal val="visible"/>
                                      </p:to>
                                    </p:set>
                                    <p:animEffect transition="in" filter="wipe(left)">
                                      <p:cBhvr>
                                        <p:cTn id="265" dur="500"/>
                                        <p:tgtEl>
                                          <p:spTgt spid="75"/>
                                        </p:tgtEl>
                                      </p:cBhvr>
                                    </p:animEffect>
                                  </p:childTnLst>
                                </p:cTn>
                              </p:par>
                            </p:childTnLst>
                          </p:cTn>
                        </p:par>
                        <p:par>
                          <p:cTn id="266" fill="hold">
                            <p:stCondLst>
                              <p:cond delay="1500"/>
                            </p:stCondLst>
                            <p:childTnLst>
                              <p:par>
                                <p:cTn id="267" presetID="22" presetClass="entr" presetSubtype="8" fill="hold" grpId="0" nodeType="afterEffect">
                                  <p:stCondLst>
                                    <p:cond delay="0"/>
                                  </p:stCondLst>
                                  <p:childTnLst>
                                    <p:set>
                                      <p:cBhvr>
                                        <p:cTn id="268" dur="1" fill="hold">
                                          <p:stCondLst>
                                            <p:cond delay="0"/>
                                          </p:stCondLst>
                                        </p:cTn>
                                        <p:tgtEl>
                                          <p:spTgt spid="76"/>
                                        </p:tgtEl>
                                        <p:attrNameLst>
                                          <p:attrName>style.visibility</p:attrName>
                                        </p:attrNameLst>
                                      </p:cBhvr>
                                      <p:to>
                                        <p:strVal val="visible"/>
                                      </p:to>
                                    </p:set>
                                    <p:animEffect transition="in" filter="wipe(left)">
                                      <p:cBhvr>
                                        <p:cTn id="269" dur="500"/>
                                        <p:tgtEl>
                                          <p:spTgt spid="76"/>
                                        </p:tgtEl>
                                      </p:cBhvr>
                                    </p:animEffect>
                                  </p:childTnLst>
                                </p:cTn>
                              </p:par>
                            </p:childTnLst>
                          </p:cTn>
                        </p:par>
                        <p:par>
                          <p:cTn id="270" fill="hold">
                            <p:stCondLst>
                              <p:cond delay="2000"/>
                            </p:stCondLst>
                            <p:childTnLst>
                              <p:par>
                                <p:cTn id="271" presetID="22" presetClass="entr" presetSubtype="8" fill="hold" grpId="0" nodeType="afterEffect">
                                  <p:stCondLst>
                                    <p:cond delay="0"/>
                                  </p:stCondLst>
                                  <p:childTnLst>
                                    <p:set>
                                      <p:cBhvr>
                                        <p:cTn id="272" dur="1" fill="hold">
                                          <p:stCondLst>
                                            <p:cond delay="0"/>
                                          </p:stCondLst>
                                        </p:cTn>
                                        <p:tgtEl>
                                          <p:spTgt spid="77"/>
                                        </p:tgtEl>
                                        <p:attrNameLst>
                                          <p:attrName>style.visibility</p:attrName>
                                        </p:attrNameLst>
                                      </p:cBhvr>
                                      <p:to>
                                        <p:strVal val="visible"/>
                                      </p:to>
                                    </p:set>
                                    <p:animEffect transition="in" filter="wipe(left)">
                                      <p:cBhvr>
                                        <p:cTn id="273" dur="500"/>
                                        <p:tgtEl>
                                          <p:spTgt spid="77"/>
                                        </p:tgtEl>
                                      </p:cBhvr>
                                    </p:animEffect>
                                  </p:childTnLst>
                                </p:cTn>
                              </p:par>
                            </p:childTnLst>
                          </p:cTn>
                        </p:par>
                        <p:par>
                          <p:cTn id="274" fill="hold">
                            <p:stCondLst>
                              <p:cond delay="2500"/>
                            </p:stCondLst>
                            <p:childTnLst>
                              <p:par>
                                <p:cTn id="275" presetID="22" presetClass="entr" presetSubtype="8" fill="hold" grpId="0" nodeType="afterEffect">
                                  <p:stCondLst>
                                    <p:cond delay="0"/>
                                  </p:stCondLst>
                                  <p:childTnLst>
                                    <p:set>
                                      <p:cBhvr>
                                        <p:cTn id="276" dur="1" fill="hold">
                                          <p:stCondLst>
                                            <p:cond delay="0"/>
                                          </p:stCondLst>
                                        </p:cTn>
                                        <p:tgtEl>
                                          <p:spTgt spid="78"/>
                                        </p:tgtEl>
                                        <p:attrNameLst>
                                          <p:attrName>style.visibility</p:attrName>
                                        </p:attrNameLst>
                                      </p:cBhvr>
                                      <p:to>
                                        <p:strVal val="visible"/>
                                      </p:to>
                                    </p:set>
                                    <p:animEffect transition="in" filter="wipe(left)">
                                      <p:cBhvr>
                                        <p:cTn id="27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7" grpId="0" animBg="1"/>
      <p:bldP spid="57" grpId="1" animBg="1"/>
      <p:bldP spid="56" grpId="0" animBg="1"/>
      <p:bldP spid="56" grpId="1" animBg="1"/>
      <p:bldP spid="6" grpId="0" animBg="1"/>
      <p:bldP spid="6" grpId="1" animBg="1"/>
      <p:bldP spid="86" grpId="0" animBg="1"/>
      <p:bldP spid="86" grpId="1" animBg="1"/>
      <p:bldP spid="4" grpId="0" animBg="1"/>
      <p:bldP spid="2" grpId="0"/>
      <p:bldP spid="2" grpId="1"/>
      <p:bldP spid="81" grpId="0" animBg="1"/>
      <p:bldP spid="81" grpId="1" animBg="1"/>
      <p:bldP spid="69" grpId="0" animBg="1"/>
      <p:bldP spid="70" grpId="0" animBg="1"/>
      <p:bldP spid="82" grpId="0" animBg="1"/>
      <p:bldP spid="83" grpId="0" animBg="1"/>
      <p:bldP spid="84" grpId="0"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105" grpId="0" animBg="1"/>
      <p:bldP spid="105"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63" grpId="0"/>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802" name="タイトル 1"/>
          <p:cNvSpPr>
            <a:spLocks noGrp="1"/>
          </p:cNvSpPr>
          <p:nvPr>
            <p:ph type="title" idx="4294967295"/>
          </p:nvPr>
        </p:nvSpPr>
        <p:spPr>
          <a:xfrm>
            <a:off x="457200" y="125413"/>
            <a:ext cx="8229600" cy="1143000"/>
          </a:xfrm>
        </p:spPr>
        <p:txBody>
          <a:bodyPr/>
          <a:lstStyle/>
          <a:p>
            <a:pPr eaLnBrk="1" hangingPunct="1"/>
            <a:r>
              <a:rPr lang="en-US" altLang="ja-JP" sz="4000" smtClean="0"/>
              <a:t>Promotional Materials </a:t>
            </a:r>
            <a:endParaRPr lang="ja-JP" altLang="en-US" sz="4000" smtClean="0"/>
          </a:p>
        </p:txBody>
      </p:sp>
      <p:grpSp>
        <p:nvGrpSpPr>
          <p:cNvPr id="38926" name="Group 14"/>
          <p:cNvGrpSpPr>
            <a:grpSpLocks/>
          </p:cNvGrpSpPr>
          <p:nvPr/>
        </p:nvGrpSpPr>
        <p:grpSpPr bwMode="auto">
          <a:xfrm>
            <a:off x="179388" y="1341438"/>
            <a:ext cx="3529012" cy="3816350"/>
            <a:chOff x="113" y="845"/>
            <a:chExt cx="2223" cy="2404"/>
          </a:xfrm>
        </p:grpSpPr>
        <p:pic>
          <p:nvPicPr>
            <p:cNvPr id="2" name="Picture 8" descr="tizu_11"/>
            <p:cNvPicPr>
              <a:picLocks noChangeAspect="1" noChangeArrowheads="1"/>
            </p:cNvPicPr>
            <p:nvPr/>
          </p:nvPicPr>
          <p:blipFill>
            <a:blip r:embed="rId3"/>
            <a:srcRect/>
            <a:stretch>
              <a:fillRect/>
            </a:stretch>
          </p:blipFill>
          <p:spPr bwMode="auto">
            <a:xfrm>
              <a:off x="113" y="845"/>
              <a:ext cx="2180" cy="2404"/>
            </a:xfrm>
            <a:prstGeom prst="rect">
              <a:avLst/>
            </a:prstGeom>
            <a:noFill/>
            <a:ln w="9525">
              <a:noFill/>
              <a:miter lim="800000"/>
              <a:headEnd/>
              <a:tailEnd/>
            </a:ln>
          </p:spPr>
        </p:pic>
        <p:sp>
          <p:nvSpPr>
            <p:cNvPr id="3" name="Text Box 7"/>
            <p:cNvSpPr txBox="1">
              <a:spLocks noChangeArrowheads="1"/>
            </p:cNvSpPr>
            <p:nvPr/>
          </p:nvSpPr>
          <p:spPr bwMode="auto">
            <a:xfrm>
              <a:off x="1882" y="845"/>
              <a:ext cx="454" cy="250"/>
            </a:xfrm>
            <a:prstGeom prst="rect">
              <a:avLst/>
            </a:prstGeom>
            <a:noFill/>
            <a:ln w="9525">
              <a:noFill/>
              <a:miter lim="800000"/>
              <a:headEnd/>
              <a:tailEnd/>
            </a:ln>
          </p:spPr>
          <p:txBody>
            <a:bodyPr>
              <a:spAutoFit/>
            </a:bodyPr>
            <a:lstStyle/>
            <a:p>
              <a:pPr>
                <a:spcBef>
                  <a:spcPct val="50000"/>
                </a:spcBef>
              </a:pPr>
              <a:r>
                <a:rPr lang="en-US" altLang="ja-JP" sz="2000" b="1">
                  <a:solidFill>
                    <a:srgbClr val="FF0000"/>
                  </a:solidFill>
                </a:rPr>
                <a:t>Map</a:t>
              </a:r>
            </a:p>
          </p:txBody>
        </p:sp>
      </p:grpSp>
      <p:grpSp>
        <p:nvGrpSpPr>
          <p:cNvPr id="38927" name="Group 15"/>
          <p:cNvGrpSpPr>
            <a:grpSpLocks/>
          </p:cNvGrpSpPr>
          <p:nvPr/>
        </p:nvGrpSpPr>
        <p:grpSpPr bwMode="auto">
          <a:xfrm>
            <a:off x="3779838" y="1341438"/>
            <a:ext cx="2808287" cy="3816350"/>
            <a:chOff x="2381" y="845"/>
            <a:chExt cx="1769" cy="2404"/>
          </a:xfrm>
        </p:grpSpPr>
        <p:pic>
          <p:nvPicPr>
            <p:cNvPr id="38925" name="Picture 5" descr="ポスター_バック空色　文字色黒"/>
            <p:cNvPicPr>
              <a:picLocks noChangeAspect="1" noChangeArrowheads="1"/>
            </p:cNvPicPr>
            <p:nvPr/>
          </p:nvPicPr>
          <p:blipFill>
            <a:blip r:embed="rId4"/>
            <a:srcRect/>
            <a:stretch>
              <a:fillRect/>
            </a:stretch>
          </p:blipFill>
          <p:spPr bwMode="auto">
            <a:xfrm>
              <a:off x="2381" y="845"/>
              <a:ext cx="1701" cy="2404"/>
            </a:xfrm>
            <a:prstGeom prst="rect">
              <a:avLst/>
            </a:prstGeom>
            <a:noFill/>
            <a:ln w="9525">
              <a:noFill/>
              <a:miter lim="800000"/>
              <a:headEnd/>
              <a:tailEnd/>
            </a:ln>
          </p:spPr>
        </p:pic>
        <p:sp>
          <p:nvSpPr>
            <p:cNvPr id="5" name="Text Box 7"/>
            <p:cNvSpPr txBox="1">
              <a:spLocks noChangeArrowheads="1"/>
            </p:cNvSpPr>
            <p:nvPr/>
          </p:nvSpPr>
          <p:spPr bwMode="auto">
            <a:xfrm>
              <a:off x="3470" y="845"/>
              <a:ext cx="680" cy="250"/>
            </a:xfrm>
            <a:prstGeom prst="rect">
              <a:avLst/>
            </a:prstGeom>
            <a:noFill/>
            <a:ln w="9525">
              <a:noFill/>
              <a:miter lim="800000"/>
              <a:headEnd/>
              <a:tailEnd/>
            </a:ln>
          </p:spPr>
          <p:txBody>
            <a:bodyPr>
              <a:spAutoFit/>
            </a:bodyPr>
            <a:lstStyle/>
            <a:p>
              <a:pPr>
                <a:spcBef>
                  <a:spcPct val="50000"/>
                </a:spcBef>
              </a:pPr>
              <a:r>
                <a:rPr lang="en-US" altLang="ja-JP" sz="2000" b="1">
                  <a:solidFill>
                    <a:srgbClr val="FF0000"/>
                  </a:solidFill>
                </a:rPr>
                <a:t>Poster</a:t>
              </a:r>
            </a:p>
          </p:txBody>
        </p:sp>
      </p:grpSp>
      <p:grpSp>
        <p:nvGrpSpPr>
          <p:cNvPr id="38928" name="Group 16"/>
          <p:cNvGrpSpPr>
            <a:grpSpLocks/>
          </p:cNvGrpSpPr>
          <p:nvPr/>
        </p:nvGrpSpPr>
        <p:grpSpPr bwMode="auto">
          <a:xfrm>
            <a:off x="6659563" y="1341438"/>
            <a:ext cx="1884362" cy="5364162"/>
            <a:chOff x="4195" y="845"/>
            <a:chExt cx="1187" cy="3379"/>
          </a:xfrm>
        </p:grpSpPr>
        <p:pic>
          <p:nvPicPr>
            <p:cNvPr id="38921" name="Picture 4" descr="チラシ_裏"/>
            <p:cNvPicPr>
              <a:picLocks noChangeAspect="1" noChangeArrowheads="1"/>
            </p:cNvPicPr>
            <p:nvPr/>
          </p:nvPicPr>
          <p:blipFill>
            <a:blip r:embed="rId5"/>
            <a:srcRect/>
            <a:stretch>
              <a:fillRect/>
            </a:stretch>
          </p:blipFill>
          <p:spPr bwMode="auto">
            <a:xfrm>
              <a:off x="4195" y="2568"/>
              <a:ext cx="1163" cy="1645"/>
            </a:xfrm>
            <a:prstGeom prst="rect">
              <a:avLst/>
            </a:prstGeom>
            <a:noFill/>
            <a:ln w="9525">
              <a:noFill/>
              <a:miter lim="800000"/>
              <a:headEnd/>
              <a:tailEnd/>
            </a:ln>
          </p:spPr>
        </p:pic>
        <p:pic>
          <p:nvPicPr>
            <p:cNvPr id="38922" name="Picture 7" descr="チラシ_表_1"/>
            <p:cNvPicPr>
              <a:picLocks noChangeAspect="1" noChangeArrowheads="1"/>
            </p:cNvPicPr>
            <p:nvPr/>
          </p:nvPicPr>
          <p:blipFill>
            <a:blip r:embed="rId6"/>
            <a:srcRect/>
            <a:stretch>
              <a:fillRect/>
            </a:stretch>
          </p:blipFill>
          <p:spPr bwMode="auto">
            <a:xfrm>
              <a:off x="4195" y="845"/>
              <a:ext cx="1187" cy="1678"/>
            </a:xfrm>
            <a:prstGeom prst="rect">
              <a:avLst/>
            </a:prstGeom>
            <a:noFill/>
            <a:ln w="9525">
              <a:noFill/>
              <a:miter lim="800000"/>
              <a:headEnd/>
              <a:tailEnd/>
            </a:ln>
          </p:spPr>
        </p:pic>
        <p:sp>
          <p:nvSpPr>
            <p:cNvPr id="38923" name="Text Box 7"/>
            <p:cNvSpPr txBox="1">
              <a:spLocks noChangeArrowheads="1"/>
            </p:cNvSpPr>
            <p:nvPr/>
          </p:nvSpPr>
          <p:spPr bwMode="auto">
            <a:xfrm>
              <a:off x="4377" y="2341"/>
              <a:ext cx="998" cy="250"/>
            </a:xfrm>
            <a:prstGeom prst="rect">
              <a:avLst/>
            </a:prstGeom>
            <a:noFill/>
            <a:ln w="9525">
              <a:noFill/>
              <a:miter lim="800000"/>
              <a:headEnd/>
              <a:tailEnd/>
            </a:ln>
          </p:spPr>
          <p:txBody>
            <a:bodyPr>
              <a:spAutoFit/>
            </a:bodyPr>
            <a:lstStyle/>
            <a:p>
              <a:pPr>
                <a:spcBef>
                  <a:spcPct val="50000"/>
                </a:spcBef>
              </a:pPr>
              <a:r>
                <a:rPr lang="en-US" altLang="ja-JP" sz="2000" b="1">
                  <a:solidFill>
                    <a:srgbClr val="FF0000"/>
                  </a:solidFill>
                </a:rPr>
                <a:t>Flyer(head)</a:t>
              </a:r>
            </a:p>
          </p:txBody>
        </p:sp>
        <p:sp>
          <p:nvSpPr>
            <p:cNvPr id="38924" name="Text Box 7"/>
            <p:cNvSpPr txBox="1">
              <a:spLocks noChangeArrowheads="1"/>
            </p:cNvSpPr>
            <p:nvPr/>
          </p:nvSpPr>
          <p:spPr bwMode="auto">
            <a:xfrm>
              <a:off x="4468" y="3974"/>
              <a:ext cx="861" cy="250"/>
            </a:xfrm>
            <a:prstGeom prst="rect">
              <a:avLst/>
            </a:prstGeom>
            <a:noFill/>
            <a:ln w="9525">
              <a:noFill/>
              <a:miter lim="800000"/>
              <a:headEnd/>
              <a:tailEnd/>
            </a:ln>
          </p:spPr>
          <p:txBody>
            <a:bodyPr>
              <a:spAutoFit/>
            </a:bodyPr>
            <a:lstStyle/>
            <a:p>
              <a:pPr>
                <a:spcBef>
                  <a:spcPct val="50000"/>
                </a:spcBef>
              </a:pPr>
              <a:r>
                <a:rPr lang="en-US" altLang="ja-JP" sz="2000" b="1">
                  <a:solidFill>
                    <a:srgbClr val="FF0000"/>
                  </a:solidFill>
                </a:rPr>
                <a:t>Flyer(tail)</a:t>
              </a:r>
            </a:p>
          </p:txBody>
        </p:sp>
      </p:grpSp>
      <p:grpSp>
        <p:nvGrpSpPr>
          <p:cNvPr id="38929" name="Group 17"/>
          <p:cNvGrpSpPr>
            <a:grpSpLocks/>
          </p:cNvGrpSpPr>
          <p:nvPr/>
        </p:nvGrpSpPr>
        <p:grpSpPr bwMode="auto">
          <a:xfrm>
            <a:off x="2916238" y="5229225"/>
            <a:ext cx="2230437" cy="1441450"/>
            <a:chOff x="1837" y="3294"/>
            <a:chExt cx="1405" cy="908"/>
          </a:xfrm>
        </p:grpSpPr>
        <p:pic>
          <p:nvPicPr>
            <p:cNvPr id="38919" name="Picture 6" descr="ステッカー_バック空色 のコピー"/>
            <p:cNvPicPr>
              <a:picLocks noChangeAspect="1" noChangeArrowheads="1"/>
            </p:cNvPicPr>
            <p:nvPr/>
          </p:nvPicPr>
          <p:blipFill>
            <a:blip r:embed="rId7"/>
            <a:srcRect/>
            <a:stretch>
              <a:fillRect/>
            </a:stretch>
          </p:blipFill>
          <p:spPr bwMode="auto">
            <a:xfrm>
              <a:off x="1837" y="3294"/>
              <a:ext cx="908" cy="908"/>
            </a:xfrm>
            <a:prstGeom prst="rect">
              <a:avLst/>
            </a:prstGeom>
            <a:noFill/>
            <a:ln w="9525">
              <a:noFill/>
              <a:miter lim="800000"/>
              <a:headEnd/>
              <a:tailEnd/>
            </a:ln>
          </p:spPr>
        </p:pic>
        <p:sp>
          <p:nvSpPr>
            <p:cNvPr id="38920" name="Text Box 7"/>
            <p:cNvSpPr txBox="1">
              <a:spLocks noChangeArrowheads="1"/>
            </p:cNvSpPr>
            <p:nvPr/>
          </p:nvSpPr>
          <p:spPr bwMode="auto">
            <a:xfrm>
              <a:off x="2562" y="3521"/>
              <a:ext cx="680" cy="250"/>
            </a:xfrm>
            <a:prstGeom prst="rect">
              <a:avLst/>
            </a:prstGeom>
            <a:noFill/>
            <a:ln w="9525">
              <a:noFill/>
              <a:miter lim="800000"/>
              <a:headEnd/>
              <a:tailEnd/>
            </a:ln>
          </p:spPr>
          <p:txBody>
            <a:bodyPr>
              <a:spAutoFit/>
            </a:bodyPr>
            <a:lstStyle/>
            <a:p>
              <a:pPr>
                <a:spcBef>
                  <a:spcPct val="50000"/>
                </a:spcBef>
              </a:pPr>
              <a:r>
                <a:rPr lang="en-US" altLang="ja-JP" sz="2000" b="1">
                  <a:solidFill>
                    <a:srgbClr val="FF0000"/>
                  </a:solidFill>
                </a:rPr>
                <a:t>Sticker</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6802"/>
                                        </p:tgtEl>
                                        <p:attrNameLst>
                                          <p:attrName>style.visibility</p:attrName>
                                        </p:attrNameLst>
                                      </p:cBhvr>
                                      <p:to>
                                        <p:strVal val="visible"/>
                                      </p:to>
                                    </p:set>
                                    <p:animEffect transition="in" filter="wipe(left)">
                                      <p:cBhvr>
                                        <p:cTn id="10" dur="500"/>
                                        <p:tgtEl>
                                          <p:spTgt spid="7680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26"/>
                                        </p:tgtEl>
                                        <p:attrNameLst>
                                          <p:attrName>style.visibility</p:attrName>
                                        </p:attrNameLst>
                                      </p:cBhvr>
                                      <p:to>
                                        <p:strVal val="visible"/>
                                      </p:to>
                                    </p:set>
                                    <p:animEffect transition="in" filter="blinds(horizontal)">
                                      <p:cBhvr>
                                        <p:cTn id="15" dur="1000"/>
                                        <p:tgtEl>
                                          <p:spTgt spid="38926"/>
                                        </p:tgtEl>
                                      </p:cBhvr>
                                    </p:animEffect>
                                  </p:childTnLst>
                                </p:cTn>
                              </p:par>
                            </p:childTnLst>
                          </p:cTn>
                        </p:par>
                        <p:par>
                          <p:cTn id="16" fill="hold">
                            <p:stCondLst>
                              <p:cond delay="1000"/>
                            </p:stCondLst>
                            <p:childTnLst>
                              <p:par>
                                <p:cTn id="17" presetID="3" presetClass="entr" presetSubtype="10" fill="hold" nodeType="afterEffect">
                                  <p:stCondLst>
                                    <p:cond delay="0"/>
                                  </p:stCondLst>
                                  <p:childTnLst>
                                    <p:set>
                                      <p:cBhvr>
                                        <p:cTn id="18" dur="1" fill="hold">
                                          <p:stCondLst>
                                            <p:cond delay="0"/>
                                          </p:stCondLst>
                                        </p:cTn>
                                        <p:tgtEl>
                                          <p:spTgt spid="38927"/>
                                        </p:tgtEl>
                                        <p:attrNameLst>
                                          <p:attrName>style.visibility</p:attrName>
                                        </p:attrNameLst>
                                      </p:cBhvr>
                                      <p:to>
                                        <p:strVal val="visible"/>
                                      </p:to>
                                    </p:set>
                                    <p:animEffect transition="in" filter="blinds(horizontal)">
                                      <p:cBhvr>
                                        <p:cTn id="19" dur="1000"/>
                                        <p:tgtEl>
                                          <p:spTgt spid="38927"/>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8928"/>
                                        </p:tgtEl>
                                        <p:attrNameLst>
                                          <p:attrName>style.visibility</p:attrName>
                                        </p:attrNameLst>
                                      </p:cBhvr>
                                      <p:to>
                                        <p:strVal val="visible"/>
                                      </p:to>
                                    </p:set>
                                    <p:animEffect transition="in" filter="blinds(horizontal)">
                                      <p:cBhvr>
                                        <p:cTn id="23" dur="1000"/>
                                        <p:tgtEl>
                                          <p:spTgt spid="38928"/>
                                        </p:tgtEl>
                                      </p:cBhvr>
                                    </p:animEffect>
                                  </p:childTnLst>
                                </p:cTn>
                              </p:par>
                            </p:childTnLst>
                          </p:cTn>
                        </p:par>
                        <p:par>
                          <p:cTn id="24" fill="hold">
                            <p:stCondLst>
                              <p:cond delay="3000"/>
                            </p:stCondLst>
                            <p:childTnLst>
                              <p:par>
                                <p:cTn id="25" presetID="3" presetClass="entr" presetSubtype="10" fill="hold" nodeType="afterEffect">
                                  <p:stCondLst>
                                    <p:cond delay="0"/>
                                  </p:stCondLst>
                                  <p:childTnLst>
                                    <p:set>
                                      <p:cBhvr>
                                        <p:cTn id="26" dur="1" fill="hold">
                                          <p:stCondLst>
                                            <p:cond delay="0"/>
                                          </p:stCondLst>
                                        </p:cTn>
                                        <p:tgtEl>
                                          <p:spTgt spid="38929"/>
                                        </p:tgtEl>
                                        <p:attrNameLst>
                                          <p:attrName>style.visibility</p:attrName>
                                        </p:attrNameLst>
                                      </p:cBhvr>
                                      <p:to>
                                        <p:strVal val="visible"/>
                                      </p:to>
                                    </p:set>
                                    <p:animEffect transition="in" filter="blinds(horizontal)">
                                      <p:cBhvr>
                                        <p:cTn id="27" dur="10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680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0962" name="タイトル 1"/>
          <p:cNvSpPr>
            <a:spLocks noGrp="1"/>
          </p:cNvSpPr>
          <p:nvPr>
            <p:ph type="title"/>
          </p:nvPr>
        </p:nvSpPr>
        <p:spPr>
          <a:xfrm>
            <a:off x="457200" y="125413"/>
            <a:ext cx="8229600" cy="1143000"/>
          </a:xfrm>
        </p:spPr>
        <p:txBody>
          <a:bodyPr/>
          <a:lstStyle/>
          <a:p>
            <a:pPr>
              <a:spcBef>
                <a:spcPct val="50000"/>
              </a:spcBef>
            </a:pPr>
            <a:r>
              <a:rPr lang="en-US" altLang="ja-JP" sz="4000" dirty="0" smtClean="0"/>
              <a:t>Seminars on Dementia</a:t>
            </a:r>
            <a:endParaRPr lang="ja-JP" altLang="en-US" sz="4000" dirty="0" smtClean="0"/>
          </a:p>
        </p:txBody>
      </p:sp>
      <p:pic>
        <p:nvPicPr>
          <p:cNvPr id="10" name="Picture 7" descr="PICT0016"/>
          <p:cNvPicPr>
            <a:picLocks noChangeAspect="1" noChangeArrowheads="1"/>
          </p:cNvPicPr>
          <p:nvPr/>
        </p:nvPicPr>
        <p:blipFill>
          <a:blip r:embed="rId3"/>
          <a:srcRect/>
          <a:stretch>
            <a:fillRect/>
          </a:stretch>
        </p:blipFill>
        <p:spPr bwMode="auto">
          <a:xfrm>
            <a:off x="3602038" y="2219325"/>
            <a:ext cx="2266950" cy="1700213"/>
          </a:xfrm>
          <a:prstGeom prst="rect">
            <a:avLst/>
          </a:prstGeom>
          <a:noFill/>
          <a:ln w="9525">
            <a:noFill/>
            <a:miter lim="800000"/>
            <a:headEnd/>
            <a:tailEnd/>
          </a:ln>
        </p:spPr>
      </p:pic>
      <p:pic>
        <p:nvPicPr>
          <p:cNvPr id="11" name="Picture 8" descr="PICT0019"/>
          <p:cNvPicPr>
            <a:picLocks noChangeAspect="1" noChangeArrowheads="1"/>
          </p:cNvPicPr>
          <p:nvPr/>
        </p:nvPicPr>
        <p:blipFill>
          <a:blip r:embed="rId4"/>
          <a:srcRect/>
          <a:stretch>
            <a:fillRect/>
          </a:stretch>
        </p:blipFill>
        <p:spPr bwMode="auto">
          <a:xfrm>
            <a:off x="6338888" y="2219325"/>
            <a:ext cx="2266950" cy="1700213"/>
          </a:xfrm>
          <a:prstGeom prst="rect">
            <a:avLst/>
          </a:prstGeom>
          <a:noFill/>
          <a:ln w="9525">
            <a:noFill/>
            <a:miter lim="800000"/>
            <a:headEnd/>
            <a:tailEnd/>
          </a:ln>
        </p:spPr>
      </p:pic>
      <p:pic>
        <p:nvPicPr>
          <p:cNvPr id="12" name="Picture 16" descr="PO20091112_0009"/>
          <p:cNvPicPr>
            <a:picLocks noChangeAspect="1" noChangeArrowheads="1"/>
          </p:cNvPicPr>
          <p:nvPr/>
        </p:nvPicPr>
        <p:blipFill>
          <a:blip r:embed="rId5"/>
          <a:srcRect/>
          <a:stretch>
            <a:fillRect/>
          </a:stretch>
        </p:blipFill>
        <p:spPr bwMode="auto">
          <a:xfrm>
            <a:off x="866775" y="2219325"/>
            <a:ext cx="2266950" cy="1700213"/>
          </a:xfrm>
          <a:prstGeom prst="rect">
            <a:avLst/>
          </a:prstGeom>
          <a:noFill/>
          <a:ln w="9525">
            <a:noFill/>
            <a:miter lim="800000"/>
            <a:headEnd/>
            <a:tailEnd/>
          </a:ln>
        </p:spPr>
      </p:pic>
      <p:pic>
        <p:nvPicPr>
          <p:cNvPr id="15" name="Picture 10" descr="donkey"/>
          <p:cNvPicPr>
            <a:picLocks noChangeAspect="1" noChangeArrowheads="1"/>
          </p:cNvPicPr>
          <p:nvPr/>
        </p:nvPicPr>
        <p:blipFill>
          <a:blip r:embed="rId6"/>
          <a:srcRect/>
          <a:stretch>
            <a:fillRect/>
          </a:stretch>
        </p:blipFill>
        <p:spPr bwMode="auto">
          <a:xfrm>
            <a:off x="6364288" y="4821238"/>
            <a:ext cx="2333625" cy="752475"/>
          </a:xfrm>
          <a:prstGeom prst="rect">
            <a:avLst/>
          </a:prstGeom>
          <a:noFill/>
          <a:ln w="9525">
            <a:noFill/>
            <a:miter lim="800000"/>
            <a:headEnd/>
            <a:tailEnd/>
          </a:ln>
        </p:spPr>
      </p:pic>
      <p:pic>
        <p:nvPicPr>
          <p:cNvPr id="16" name="Picture 14" descr="サポーターの証 オレンジリング"/>
          <p:cNvPicPr>
            <a:picLocks noChangeAspect="1" noChangeArrowheads="1"/>
          </p:cNvPicPr>
          <p:nvPr/>
        </p:nvPicPr>
        <p:blipFill>
          <a:blip r:embed="rId7"/>
          <a:srcRect/>
          <a:stretch>
            <a:fillRect/>
          </a:stretch>
        </p:blipFill>
        <p:spPr bwMode="auto">
          <a:xfrm>
            <a:off x="4310063" y="4176713"/>
            <a:ext cx="1905000" cy="1428750"/>
          </a:xfrm>
          <a:prstGeom prst="rect">
            <a:avLst/>
          </a:prstGeom>
          <a:noFill/>
          <a:ln w="9525">
            <a:noFill/>
            <a:miter lim="800000"/>
            <a:headEnd/>
            <a:tailEnd/>
          </a:ln>
        </p:spPr>
      </p:pic>
      <p:sp>
        <p:nvSpPr>
          <p:cNvPr id="17" name="Text Box 17"/>
          <p:cNvSpPr txBox="1">
            <a:spLocks noChangeArrowheads="1"/>
          </p:cNvSpPr>
          <p:nvPr/>
        </p:nvSpPr>
        <p:spPr bwMode="auto">
          <a:xfrm>
            <a:off x="4213225" y="5551488"/>
            <a:ext cx="4800600" cy="457200"/>
          </a:xfrm>
          <a:prstGeom prst="rect">
            <a:avLst/>
          </a:prstGeom>
          <a:noFill/>
          <a:ln w="9525">
            <a:noFill/>
            <a:miter lim="800000"/>
            <a:headEnd/>
            <a:tailEnd/>
          </a:ln>
        </p:spPr>
        <p:txBody>
          <a:bodyPr>
            <a:spAutoFit/>
          </a:bodyPr>
          <a:lstStyle/>
          <a:p>
            <a:pPr algn="r">
              <a:spcBef>
                <a:spcPct val="50000"/>
              </a:spcBef>
            </a:pPr>
            <a:r>
              <a:rPr lang="en-US" altLang="ja-JP" sz="2400"/>
              <a:t>http://www.caravanmate.com/</a:t>
            </a:r>
          </a:p>
        </p:txBody>
      </p:sp>
      <p:pic>
        <p:nvPicPr>
          <p:cNvPr id="40970" name="Picture 10" descr="3"/>
          <p:cNvPicPr>
            <a:picLocks noChangeAspect="1" noChangeArrowheads="1"/>
          </p:cNvPicPr>
          <p:nvPr/>
        </p:nvPicPr>
        <p:blipFill>
          <a:blip r:embed="rId8"/>
          <a:srcRect/>
          <a:stretch>
            <a:fillRect/>
          </a:stretch>
        </p:blipFill>
        <p:spPr bwMode="auto">
          <a:xfrm>
            <a:off x="827088" y="4149725"/>
            <a:ext cx="2303462" cy="1728788"/>
          </a:xfrm>
          <a:prstGeom prst="rect">
            <a:avLst/>
          </a:prstGeom>
          <a:noFill/>
        </p:spPr>
      </p:pic>
      <p:sp>
        <p:nvSpPr>
          <p:cNvPr id="13" name="角丸四角形吹き出し 12"/>
          <p:cNvSpPr>
            <a:spLocks noChangeArrowheads="1"/>
          </p:cNvSpPr>
          <p:nvPr/>
        </p:nvSpPr>
        <p:spPr bwMode="auto">
          <a:xfrm>
            <a:off x="1620837" y="6165304"/>
            <a:ext cx="4992687" cy="504056"/>
          </a:xfrm>
          <a:prstGeom prst="wedgeRoundRectCallout">
            <a:avLst>
              <a:gd name="adj1" fmla="val -44522"/>
              <a:gd name="adj2" fmla="val -126361"/>
              <a:gd name="adj3" fmla="val 16667"/>
            </a:avLst>
          </a:prstGeom>
          <a:solidFill>
            <a:schemeClr val="bg1"/>
          </a:solidFill>
          <a:ln w="25400" algn="ctr">
            <a:solidFill>
              <a:schemeClr val="tx1"/>
            </a:solidFill>
            <a:miter lim="800000"/>
            <a:headEnd/>
            <a:tailEnd/>
          </a:ln>
        </p:spPr>
        <p:txBody>
          <a:bodyPr anchor="ctr"/>
          <a:lstStyle/>
          <a:p>
            <a:pPr algn="ctr">
              <a:defRPr/>
            </a:pPr>
            <a:r>
              <a:rPr lang="en-US" altLang="ja-JP" dirty="0">
                <a:solidFill>
                  <a:schemeClr val="dk1"/>
                </a:solidFill>
                <a:latin typeface="+mn-lt"/>
                <a:ea typeface="+mn-ea"/>
              </a:rPr>
              <a:t>At our nursing </a:t>
            </a:r>
            <a:r>
              <a:rPr lang="en-US" altLang="ja-JP" dirty="0" smtClean="0">
                <a:solidFill>
                  <a:schemeClr val="dk1"/>
                </a:solidFill>
                <a:latin typeface="+mn-lt"/>
                <a:ea typeface="+mn-ea"/>
              </a:rPr>
              <a:t>home on the day before yesterday.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0962"/>
                                        </p:tgtEl>
                                        <p:attrNameLst>
                                          <p:attrName>style.visibility</p:attrName>
                                        </p:attrNameLst>
                                      </p:cBhvr>
                                      <p:to>
                                        <p:strVal val="visible"/>
                                      </p:to>
                                    </p:set>
                                    <p:animEffect transition="in" filter="wipe(left)">
                                      <p:cBhvr>
                                        <p:cTn id="10" dur="500"/>
                                        <p:tgtEl>
                                          <p:spTgt spid="4096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par>
                                <p:cTn id="15" presetID="22" presetClass="entr" presetSubtype="8"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par>
                                <p:cTn id="30" presetID="22" presetClass="entr" presetSubtype="8" fill="hold" nodeType="withEffect">
                                  <p:stCondLst>
                                    <p:cond delay="0"/>
                                  </p:stCondLst>
                                  <p:childTnLst>
                                    <p:set>
                                      <p:cBhvr>
                                        <p:cTn id="31" dur="1" fill="hold">
                                          <p:stCondLst>
                                            <p:cond delay="0"/>
                                          </p:stCondLst>
                                        </p:cTn>
                                        <p:tgtEl>
                                          <p:spTgt spid="40970"/>
                                        </p:tgtEl>
                                        <p:attrNameLst>
                                          <p:attrName>style.visibility</p:attrName>
                                        </p:attrNameLst>
                                      </p:cBhvr>
                                      <p:to>
                                        <p:strVal val="visible"/>
                                      </p:to>
                                    </p:set>
                                    <p:animEffect transition="in" filter="wipe(left)">
                                      <p:cBhvr>
                                        <p:cTn id="32" dur="500"/>
                                        <p:tgtEl>
                                          <p:spTgt spid="40970"/>
                                        </p:tgtEl>
                                      </p:cBhvr>
                                    </p:animEffect>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500" fill="hold"/>
                                        <p:tgtEl>
                                          <p:spTgt spid="13"/>
                                        </p:tgtEl>
                                        <p:attrNameLst>
                                          <p:attrName>ppt_x</p:attrName>
                                        </p:attrNameLst>
                                      </p:cBhvr>
                                      <p:tavLst>
                                        <p:tav tm="0">
                                          <p:val>
                                            <p:strVal val="#ppt_x"/>
                                          </p:val>
                                        </p:tav>
                                        <p:tav tm="100000">
                                          <p:val>
                                            <p:strVal val="#ppt_x"/>
                                          </p:val>
                                        </p:tav>
                                      </p:tavLst>
                                    </p:anim>
                                    <p:anim calcmode="lin" valueType="num">
                                      <p:cBhvr additive="base">
                                        <p:cTn id="37" dur="1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962" grpId="0"/>
      <p:bldP spid="17"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125413"/>
            <a:ext cx="8229600" cy="1143000"/>
          </a:xfrm>
        </p:spPr>
        <p:txBody>
          <a:bodyPr/>
          <a:lstStyle/>
          <a:p>
            <a:pPr eaLnBrk="1" hangingPunct="1"/>
            <a:r>
              <a:rPr lang="en-US" altLang="ja-JP" smtClean="0"/>
              <a:t>Outcomes</a:t>
            </a:r>
            <a:endParaRPr lang="ja-JP" altLang="en-US" smtClean="0"/>
          </a:p>
        </p:txBody>
      </p:sp>
      <p:sp>
        <p:nvSpPr>
          <p:cNvPr id="6" name="Text Box 7"/>
          <p:cNvSpPr txBox="1">
            <a:spLocks noChangeArrowheads="1"/>
          </p:cNvSpPr>
          <p:nvPr/>
        </p:nvSpPr>
        <p:spPr bwMode="auto">
          <a:xfrm>
            <a:off x="0" y="1336675"/>
            <a:ext cx="9144000" cy="3416300"/>
          </a:xfrm>
          <a:prstGeom prst="rect">
            <a:avLst/>
          </a:prstGeom>
          <a:noFill/>
          <a:ln w="9525">
            <a:noFill/>
            <a:miter lim="800000"/>
            <a:headEnd/>
            <a:tailEnd/>
          </a:ln>
        </p:spPr>
        <p:txBody>
          <a:bodyPr>
            <a:spAutoFit/>
          </a:bodyPr>
          <a:lstStyle/>
          <a:p>
            <a:pPr marL="742950" indent="-742950">
              <a:spcBef>
                <a:spcPct val="50000"/>
              </a:spcBef>
              <a:buFont typeface="Calibri" pitchFamily="34" charset="0"/>
              <a:buAutoNum type="arabicPeriod"/>
            </a:pPr>
            <a:r>
              <a:rPr lang="en-US" altLang="ja-JP" sz="3600"/>
              <a:t>Improved collaboration among service providers</a:t>
            </a:r>
          </a:p>
          <a:p>
            <a:pPr marL="742950" indent="-742950">
              <a:spcBef>
                <a:spcPct val="50000"/>
              </a:spcBef>
              <a:buFont typeface="Calibri" pitchFamily="34" charset="0"/>
              <a:buAutoNum type="arabicPeriod"/>
            </a:pPr>
            <a:r>
              <a:rPr lang="en-US" altLang="ja-JP" sz="3600"/>
              <a:t>Growing relationships</a:t>
            </a:r>
          </a:p>
          <a:p>
            <a:pPr marL="742950" indent="-742950">
              <a:spcBef>
                <a:spcPct val="50000"/>
              </a:spcBef>
              <a:buFont typeface="Calibri" pitchFamily="34" charset="0"/>
              <a:buAutoNum type="arabicPeriod"/>
            </a:pPr>
            <a:r>
              <a:rPr lang="en-US" altLang="ja-JP" sz="3600"/>
              <a:t>The seminars influenced positive thinking among people in the community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8" name="Picture 6" descr="１"/>
          <p:cNvPicPr>
            <a:picLocks noChangeAspect="1" noChangeArrowheads="1"/>
          </p:cNvPicPr>
          <p:nvPr/>
        </p:nvPicPr>
        <p:blipFill>
          <a:blip r:embed="rId3"/>
          <a:srcRect/>
          <a:stretch>
            <a:fillRect/>
          </a:stretch>
        </p:blipFill>
        <p:spPr bwMode="auto">
          <a:xfrm>
            <a:off x="684213" y="692150"/>
            <a:ext cx="1941512" cy="2447925"/>
          </a:xfrm>
          <a:prstGeom prst="rect">
            <a:avLst/>
          </a:prstGeom>
          <a:noFill/>
          <a:ln w="9525">
            <a:noFill/>
            <a:miter lim="800000"/>
            <a:headEnd/>
            <a:tailEnd/>
          </a:ln>
        </p:spPr>
      </p:pic>
      <p:sp>
        <p:nvSpPr>
          <p:cNvPr id="2" name="タイトル 1"/>
          <p:cNvSpPr>
            <a:spLocks noGrp="1"/>
          </p:cNvSpPr>
          <p:nvPr>
            <p:ph type="title"/>
          </p:nvPr>
        </p:nvSpPr>
        <p:spPr>
          <a:xfrm>
            <a:off x="463550" y="1700213"/>
            <a:ext cx="8229600" cy="1143000"/>
          </a:xfrm>
        </p:spPr>
        <p:txBody>
          <a:bodyPr/>
          <a:lstStyle/>
          <a:p>
            <a:pPr eaLnBrk="1" hangingPunct="1"/>
            <a:r>
              <a:rPr lang="en-US" altLang="ja-JP" smtClean="0"/>
              <a:t>Masaki Ishizuka</a:t>
            </a:r>
            <a:endParaRPr lang="ja-JP" altLang="en-US" smtClean="0"/>
          </a:p>
        </p:txBody>
      </p:sp>
      <p:sp>
        <p:nvSpPr>
          <p:cNvPr id="4" name="タイトル 1"/>
          <p:cNvSpPr txBox="1">
            <a:spLocks/>
          </p:cNvSpPr>
          <p:nvPr/>
        </p:nvSpPr>
        <p:spPr bwMode="auto">
          <a:xfrm>
            <a:off x="185738" y="3500438"/>
            <a:ext cx="8785225" cy="1143000"/>
          </a:xfrm>
          <a:prstGeom prst="rect">
            <a:avLst/>
          </a:prstGeom>
          <a:noFill/>
          <a:ln w="9525">
            <a:noFill/>
            <a:miter lim="800000"/>
            <a:headEnd/>
            <a:tailEnd/>
          </a:ln>
        </p:spPr>
        <p:txBody>
          <a:bodyPr anchor="ctr"/>
          <a:lstStyle/>
          <a:p>
            <a:pPr algn="ctr"/>
            <a:r>
              <a:rPr lang="en-US" altLang="ja-JP" sz="3200">
                <a:latin typeface="Calibri" pitchFamily="34" charset="0"/>
              </a:rPr>
              <a:t>E-mail : araya-houkatsu@river.ocn.ne.jp</a:t>
            </a:r>
            <a:endParaRPr lang="ja-JP" altLang="en-US" sz="3200">
              <a:latin typeface="Calibri" pitchFamily="34" charset="0"/>
            </a:endParaRPr>
          </a:p>
        </p:txBody>
      </p:sp>
      <p:sp>
        <p:nvSpPr>
          <p:cNvPr id="5" name="タイトル 1"/>
          <p:cNvSpPr txBox="1">
            <a:spLocks/>
          </p:cNvSpPr>
          <p:nvPr/>
        </p:nvSpPr>
        <p:spPr bwMode="auto">
          <a:xfrm>
            <a:off x="185738" y="4859338"/>
            <a:ext cx="8785225" cy="1143000"/>
          </a:xfrm>
          <a:prstGeom prst="rect">
            <a:avLst/>
          </a:prstGeom>
          <a:noFill/>
          <a:ln w="9525">
            <a:noFill/>
            <a:miter lim="800000"/>
            <a:headEnd/>
            <a:tailEnd/>
          </a:ln>
        </p:spPr>
        <p:txBody>
          <a:bodyPr anchor="ctr"/>
          <a:lstStyle/>
          <a:p>
            <a:pPr algn="ctr"/>
            <a:r>
              <a:rPr lang="en-US" altLang="ja-JP" sz="3200">
                <a:latin typeface="Calibri" pitchFamily="34" charset="0"/>
              </a:rPr>
              <a:t>Web : http://www.jkk-sotohp.or.jp/endeavor/</a:t>
            </a:r>
            <a:endParaRPr lang="ja-JP" altLang="en-US" sz="3200">
              <a:latin typeface="Calibri" pitchFamily="34" charset="0"/>
            </a:endParaRPr>
          </a:p>
        </p:txBody>
      </p:sp>
      <p:sp>
        <p:nvSpPr>
          <p:cNvPr id="6" name="タイトル 1"/>
          <p:cNvSpPr txBox="1">
            <a:spLocks/>
          </p:cNvSpPr>
          <p:nvPr/>
        </p:nvSpPr>
        <p:spPr bwMode="auto">
          <a:xfrm>
            <a:off x="463550" y="2416175"/>
            <a:ext cx="8229600" cy="1143000"/>
          </a:xfrm>
          <a:prstGeom prst="rect">
            <a:avLst/>
          </a:prstGeom>
          <a:noFill/>
          <a:ln w="9525">
            <a:noFill/>
            <a:miter lim="800000"/>
            <a:headEnd/>
            <a:tailEnd/>
          </a:ln>
        </p:spPr>
        <p:txBody>
          <a:bodyPr anchor="ctr"/>
          <a:lstStyle/>
          <a:p>
            <a:pPr algn="ctr"/>
            <a:r>
              <a:rPr lang="en-US" altLang="ja-JP" sz="4400">
                <a:latin typeface="Calibri" pitchFamily="34" charset="0"/>
              </a:rPr>
              <a:t>Thank you for your kind attention.</a:t>
            </a:r>
            <a:endParaRPr lang="ja-JP" altLang="en-US" sz="4400">
              <a:latin typeface="Calibri"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59398"/>
                                        </p:tgtEl>
                                        <p:attrNameLst>
                                          <p:attrName>style.visibility</p:attrName>
                                        </p:attrNameLst>
                                      </p:cBhvr>
                                      <p:to>
                                        <p:strVal val="visible"/>
                                      </p:to>
                                    </p:set>
                                    <p:animEffect transition="in" filter="wipe(down)">
                                      <p:cBhvr>
                                        <p:cTn id="20" dur="580">
                                          <p:stCondLst>
                                            <p:cond delay="0"/>
                                          </p:stCondLst>
                                        </p:cTn>
                                        <p:tgtEl>
                                          <p:spTgt spid="59398"/>
                                        </p:tgtEl>
                                      </p:cBhvr>
                                    </p:animEffect>
                                    <p:anim calcmode="lin" valueType="num">
                                      <p:cBhvr>
                                        <p:cTn id="21" dur="1822" tmFilter="0,0; 0.14,0.36; 0.43,0.73; 0.71,0.91; 1.0,1.0">
                                          <p:stCondLst>
                                            <p:cond delay="0"/>
                                          </p:stCondLst>
                                        </p:cTn>
                                        <p:tgtEl>
                                          <p:spTgt spid="59398"/>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9398"/>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9398"/>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9398"/>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9398"/>
                                        </p:tgtEl>
                                        <p:attrNameLst>
                                          <p:attrName>ppt_y</p:attrName>
                                        </p:attrNameLst>
                                      </p:cBhvr>
                                      <p:tavLst>
                                        <p:tav tm="0" fmla="#ppt_y-sin(pi*$)/81">
                                          <p:val>
                                            <p:fltVal val="0"/>
                                          </p:val>
                                        </p:tav>
                                        <p:tav tm="100000">
                                          <p:val>
                                            <p:fltVal val="1"/>
                                          </p:val>
                                        </p:tav>
                                      </p:tavLst>
                                    </p:anim>
                                    <p:animScale>
                                      <p:cBhvr>
                                        <p:cTn id="26" dur="26">
                                          <p:stCondLst>
                                            <p:cond delay="650"/>
                                          </p:stCondLst>
                                        </p:cTn>
                                        <p:tgtEl>
                                          <p:spTgt spid="59398"/>
                                        </p:tgtEl>
                                      </p:cBhvr>
                                      <p:to x="100000" y="60000"/>
                                    </p:animScale>
                                    <p:animScale>
                                      <p:cBhvr>
                                        <p:cTn id="27" dur="166" decel="50000">
                                          <p:stCondLst>
                                            <p:cond delay="676"/>
                                          </p:stCondLst>
                                        </p:cTn>
                                        <p:tgtEl>
                                          <p:spTgt spid="59398"/>
                                        </p:tgtEl>
                                      </p:cBhvr>
                                      <p:to x="100000" y="100000"/>
                                    </p:animScale>
                                    <p:animScale>
                                      <p:cBhvr>
                                        <p:cTn id="28" dur="26">
                                          <p:stCondLst>
                                            <p:cond delay="1312"/>
                                          </p:stCondLst>
                                        </p:cTn>
                                        <p:tgtEl>
                                          <p:spTgt spid="59398"/>
                                        </p:tgtEl>
                                      </p:cBhvr>
                                      <p:to x="100000" y="80000"/>
                                    </p:animScale>
                                    <p:animScale>
                                      <p:cBhvr>
                                        <p:cTn id="29" dur="166" decel="50000">
                                          <p:stCondLst>
                                            <p:cond delay="1338"/>
                                          </p:stCondLst>
                                        </p:cTn>
                                        <p:tgtEl>
                                          <p:spTgt spid="59398"/>
                                        </p:tgtEl>
                                      </p:cBhvr>
                                      <p:to x="100000" y="100000"/>
                                    </p:animScale>
                                    <p:animScale>
                                      <p:cBhvr>
                                        <p:cTn id="30" dur="26">
                                          <p:stCondLst>
                                            <p:cond delay="1642"/>
                                          </p:stCondLst>
                                        </p:cTn>
                                        <p:tgtEl>
                                          <p:spTgt spid="59398"/>
                                        </p:tgtEl>
                                      </p:cBhvr>
                                      <p:to x="100000" y="90000"/>
                                    </p:animScale>
                                    <p:animScale>
                                      <p:cBhvr>
                                        <p:cTn id="31" dur="166" decel="50000">
                                          <p:stCondLst>
                                            <p:cond delay="1668"/>
                                          </p:stCondLst>
                                        </p:cTn>
                                        <p:tgtEl>
                                          <p:spTgt spid="59398"/>
                                        </p:tgtEl>
                                      </p:cBhvr>
                                      <p:to x="100000" y="100000"/>
                                    </p:animScale>
                                    <p:animScale>
                                      <p:cBhvr>
                                        <p:cTn id="32" dur="26">
                                          <p:stCondLst>
                                            <p:cond delay="1808"/>
                                          </p:stCondLst>
                                        </p:cTn>
                                        <p:tgtEl>
                                          <p:spTgt spid="59398"/>
                                        </p:tgtEl>
                                      </p:cBhvr>
                                      <p:to x="100000" y="95000"/>
                                    </p:animScale>
                                    <p:animScale>
                                      <p:cBhvr>
                                        <p:cTn id="33" dur="166" decel="50000">
                                          <p:stCondLst>
                                            <p:cond delay="1834"/>
                                          </p:stCondLst>
                                        </p:cTn>
                                        <p:tgtEl>
                                          <p:spTgt spid="59398"/>
                                        </p:tgtEl>
                                      </p:cBhvr>
                                      <p:to x="100000" y="100000"/>
                                    </p:animScale>
                                  </p:childTnLst>
                                </p:cTn>
                              </p:par>
                              <p:par>
                                <p:cTn id="34" presetID="42" presetClass="entr" presetSubtype="0"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0" y="125413"/>
            <a:ext cx="9144000" cy="1143000"/>
          </a:xfrm>
        </p:spPr>
        <p:txBody>
          <a:bodyPr/>
          <a:lstStyle/>
          <a:p>
            <a:pPr eaLnBrk="1" hangingPunct="1"/>
            <a:r>
              <a:rPr lang="en-US" altLang="ja-JP" sz="4000" smtClean="0">
                <a:latin typeface="Verdana" pitchFamily="34" charset="0"/>
              </a:rPr>
              <a:t>Presentation Outline</a:t>
            </a:r>
            <a:endParaRPr lang="ja-JP" altLang="en-US" sz="4000" smtClean="0">
              <a:latin typeface="Verdana" pitchFamily="34" charset="0"/>
            </a:endParaRPr>
          </a:p>
        </p:txBody>
      </p:sp>
      <p:sp>
        <p:nvSpPr>
          <p:cNvPr id="3" name="コンテンツ プレースホルダー 2"/>
          <p:cNvSpPr>
            <a:spLocks noGrp="1"/>
          </p:cNvSpPr>
          <p:nvPr>
            <p:ph idx="1"/>
          </p:nvPr>
        </p:nvSpPr>
        <p:spPr>
          <a:xfrm>
            <a:off x="0" y="1773238"/>
            <a:ext cx="9144000" cy="431800"/>
          </a:xfrm>
        </p:spPr>
        <p:txBody>
          <a:bodyPr/>
          <a:lstStyle/>
          <a:p>
            <a:pPr marL="0" indent="0" eaLnBrk="1" hangingPunct="1">
              <a:lnSpc>
                <a:spcPct val="90000"/>
              </a:lnSpc>
              <a:buFont typeface="Arial" charset="0"/>
              <a:buNone/>
            </a:pPr>
            <a:r>
              <a:rPr lang="en-US" altLang="ja-JP" sz="2800" smtClean="0">
                <a:latin typeface="Verdana" pitchFamily="34" charset="0"/>
              </a:rPr>
              <a:t>1</a:t>
            </a:r>
            <a:r>
              <a:rPr lang="ja-JP" altLang="en-US" sz="2800" smtClean="0">
                <a:latin typeface="Verdana" pitchFamily="34" charset="0"/>
              </a:rPr>
              <a:t>．</a:t>
            </a:r>
            <a:r>
              <a:rPr lang="en-US" altLang="ja-JP" sz="2800" smtClean="0">
                <a:latin typeface="Verdana" pitchFamily="34" charset="0"/>
              </a:rPr>
              <a:t>Population Ageing in Japan</a:t>
            </a:r>
          </a:p>
        </p:txBody>
      </p:sp>
      <p:sp>
        <p:nvSpPr>
          <p:cNvPr id="5" name="コンテンツ プレースホルダー 2"/>
          <p:cNvSpPr txBox="1">
            <a:spLocks/>
          </p:cNvSpPr>
          <p:nvPr/>
        </p:nvSpPr>
        <p:spPr bwMode="auto">
          <a:xfrm>
            <a:off x="4763" y="2565400"/>
            <a:ext cx="9144000" cy="503238"/>
          </a:xfrm>
          <a:prstGeom prst="rect">
            <a:avLst/>
          </a:prstGeom>
          <a:noFill/>
          <a:ln w="9525">
            <a:noFill/>
            <a:miter lim="800000"/>
            <a:headEnd/>
            <a:tailEnd/>
          </a:ln>
        </p:spPr>
        <p:txBody>
          <a:bodyPr/>
          <a:lstStyle/>
          <a:p>
            <a:pPr>
              <a:lnSpc>
                <a:spcPct val="90000"/>
              </a:lnSpc>
              <a:spcBef>
                <a:spcPct val="20000"/>
              </a:spcBef>
              <a:buFont typeface="Arial" charset="0"/>
              <a:buNone/>
            </a:pPr>
            <a:r>
              <a:rPr lang="en-US" altLang="ja-JP" sz="2800">
                <a:latin typeface="Verdana" pitchFamily="34" charset="0"/>
              </a:rPr>
              <a:t>2</a:t>
            </a:r>
            <a:r>
              <a:rPr lang="ja-JP" altLang="en-US" sz="2800">
                <a:latin typeface="Verdana" pitchFamily="34" charset="0"/>
              </a:rPr>
              <a:t>．</a:t>
            </a:r>
            <a:r>
              <a:rPr lang="en-US" altLang="ja-JP" sz="2800">
                <a:latin typeface="Verdana" pitchFamily="34" charset="0"/>
              </a:rPr>
              <a:t>Basic Statistics</a:t>
            </a:r>
          </a:p>
        </p:txBody>
      </p:sp>
      <p:sp>
        <p:nvSpPr>
          <p:cNvPr id="6" name="コンテンツ プレースホルダー 2"/>
          <p:cNvSpPr txBox="1">
            <a:spLocks/>
          </p:cNvSpPr>
          <p:nvPr/>
        </p:nvSpPr>
        <p:spPr bwMode="auto">
          <a:xfrm>
            <a:off x="4763" y="3357563"/>
            <a:ext cx="9144000" cy="503237"/>
          </a:xfrm>
          <a:prstGeom prst="rect">
            <a:avLst/>
          </a:prstGeom>
          <a:noFill/>
          <a:ln w="9525">
            <a:noFill/>
            <a:miter lim="800000"/>
            <a:headEnd/>
            <a:tailEnd/>
          </a:ln>
        </p:spPr>
        <p:txBody>
          <a:bodyPr/>
          <a:lstStyle/>
          <a:p>
            <a:pPr>
              <a:lnSpc>
                <a:spcPct val="90000"/>
              </a:lnSpc>
              <a:spcBef>
                <a:spcPct val="20000"/>
              </a:spcBef>
              <a:buFont typeface="Arial" charset="0"/>
              <a:buNone/>
            </a:pPr>
            <a:r>
              <a:rPr lang="en-US" altLang="ja-JP" sz="2800">
                <a:latin typeface="Verdana" pitchFamily="34" charset="0"/>
              </a:rPr>
              <a:t>3</a:t>
            </a:r>
            <a:r>
              <a:rPr lang="ja-JP" altLang="en-US" sz="2800">
                <a:latin typeface="Verdana" pitchFamily="34" charset="0"/>
              </a:rPr>
              <a:t>．</a:t>
            </a:r>
            <a:r>
              <a:rPr lang="en-US" altLang="ja-JP" sz="2800">
                <a:latin typeface="Verdana" pitchFamily="34" charset="0"/>
              </a:rPr>
              <a:t>The Elderly with Dementia</a:t>
            </a:r>
          </a:p>
        </p:txBody>
      </p:sp>
      <p:sp>
        <p:nvSpPr>
          <p:cNvPr id="7" name="コンテンツ プレースホルダー 2"/>
          <p:cNvSpPr txBox="1">
            <a:spLocks/>
          </p:cNvSpPr>
          <p:nvPr/>
        </p:nvSpPr>
        <p:spPr bwMode="auto">
          <a:xfrm>
            <a:off x="4763" y="4148138"/>
            <a:ext cx="9144000" cy="503237"/>
          </a:xfrm>
          <a:prstGeom prst="rect">
            <a:avLst/>
          </a:prstGeom>
          <a:noFill/>
          <a:ln w="9525">
            <a:noFill/>
            <a:miter lim="800000"/>
            <a:headEnd/>
            <a:tailEnd/>
          </a:ln>
        </p:spPr>
        <p:txBody>
          <a:bodyPr/>
          <a:lstStyle/>
          <a:p>
            <a:pPr>
              <a:lnSpc>
                <a:spcPct val="90000"/>
              </a:lnSpc>
              <a:spcBef>
                <a:spcPct val="20000"/>
              </a:spcBef>
              <a:buFont typeface="Arial" charset="0"/>
              <a:buNone/>
            </a:pPr>
            <a:r>
              <a:rPr lang="en-US" altLang="ja-JP" sz="2800">
                <a:latin typeface="Verdana" pitchFamily="34" charset="0"/>
              </a:rPr>
              <a:t>4</a:t>
            </a:r>
            <a:r>
              <a:rPr lang="ja-JP" altLang="en-US" sz="2800">
                <a:latin typeface="Verdana" pitchFamily="34" charset="0"/>
              </a:rPr>
              <a:t>．</a:t>
            </a:r>
            <a:r>
              <a:rPr lang="en-US" altLang="ja-JP" sz="2800">
                <a:latin typeface="Verdana" pitchFamily="34" charset="0"/>
              </a:rPr>
              <a:t>Network Support System</a:t>
            </a:r>
          </a:p>
        </p:txBody>
      </p:sp>
      <p:sp>
        <p:nvSpPr>
          <p:cNvPr id="8" name="コンテンツ プレースホルダー 2"/>
          <p:cNvSpPr txBox="1">
            <a:spLocks/>
          </p:cNvSpPr>
          <p:nvPr/>
        </p:nvSpPr>
        <p:spPr bwMode="auto">
          <a:xfrm>
            <a:off x="4763" y="4859338"/>
            <a:ext cx="9144000" cy="503237"/>
          </a:xfrm>
          <a:prstGeom prst="rect">
            <a:avLst/>
          </a:prstGeom>
          <a:noFill/>
          <a:ln w="9525">
            <a:noFill/>
            <a:miter lim="800000"/>
            <a:headEnd/>
            <a:tailEnd/>
          </a:ln>
        </p:spPr>
        <p:txBody>
          <a:bodyPr/>
          <a:lstStyle/>
          <a:p>
            <a:pPr>
              <a:lnSpc>
                <a:spcPct val="90000"/>
              </a:lnSpc>
              <a:spcBef>
                <a:spcPct val="20000"/>
              </a:spcBef>
              <a:buFont typeface="Arial" charset="0"/>
              <a:buNone/>
            </a:pPr>
            <a:r>
              <a:rPr lang="en-US" altLang="ja-JP" sz="2800">
                <a:latin typeface="Verdana" pitchFamily="34" charset="0"/>
              </a:rPr>
              <a:t>5</a:t>
            </a:r>
            <a:r>
              <a:rPr lang="ja-JP" altLang="en-US" sz="2800">
                <a:latin typeface="Verdana" pitchFamily="34" charset="0"/>
              </a:rPr>
              <a:t>．</a:t>
            </a:r>
            <a:r>
              <a:rPr lang="en-US" altLang="ja-JP" sz="2800">
                <a:latin typeface="Verdana" pitchFamily="34" charset="0"/>
              </a:rPr>
              <a:t>Conclusion</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0" y="125413"/>
            <a:ext cx="9144000" cy="1143000"/>
          </a:xfrm>
        </p:spPr>
        <p:txBody>
          <a:bodyPr/>
          <a:lstStyle/>
          <a:p>
            <a:pPr eaLnBrk="1" hangingPunct="1"/>
            <a:r>
              <a:rPr lang="en-US" altLang="ja-JP" sz="4000" smtClean="0">
                <a:latin typeface="Verdana" pitchFamily="34" charset="0"/>
              </a:rPr>
              <a:t>Population Ageing in Japan</a:t>
            </a:r>
            <a:endParaRPr lang="ja-JP" altLang="en-US" sz="4000" smtClean="0">
              <a:latin typeface="Verdana" pitchFamily="34" charset="0"/>
            </a:endParaRPr>
          </a:p>
        </p:txBody>
      </p:sp>
      <p:pic>
        <p:nvPicPr>
          <p:cNvPr id="18436" name="Picture 11"/>
          <p:cNvPicPr>
            <a:picLocks noChangeAspect="1"/>
          </p:cNvPicPr>
          <p:nvPr/>
        </p:nvPicPr>
        <p:blipFill>
          <a:blip r:embed="rId3"/>
          <a:srcRect l="13872" t="11559" r="20483" b="13380"/>
          <a:stretch>
            <a:fillRect/>
          </a:stretch>
        </p:blipFill>
        <p:spPr bwMode="auto">
          <a:xfrm>
            <a:off x="898525" y="1330325"/>
            <a:ext cx="6337300" cy="51228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500"/>
                            </p:stCondLst>
                            <p:childTnLst>
                              <p:par>
                                <p:cTn id="12" presetID="6" presetClass="entr" presetSubtype="32" fill="hold" nodeType="afterEffect">
                                  <p:stCondLst>
                                    <p:cond delay="0"/>
                                  </p:stCondLst>
                                  <p:childTnLst>
                                    <p:set>
                                      <p:cBhvr>
                                        <p:cTn id="13" dur="1" fill="hold">
                                          <p:stCondLst>
                                            <p:cond delay="0"/>
                                          </p:stCondLst>
                                        </p:cTn>
                                        <p:tgtEl>
                                          <p:spTgt spid="18436"/>
                                        </p:tgtEl>
                                        <p:attrNameLst>
                                          <p:attrName>style.visibility</p:attrName>
                                        </p:attrNameLst>
                                      </p:cBhvr>
                                      <p:to>
                                        <p:strVal val="visible"/>
                                      </p:to>
                                    </p:set>
                                    <p:animEffect transition="in" filter="circle(out)">
                                      <p:cBhvr>
                                        <p:cTn id="14"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 name="タイトル 1"/>
          <p:cNvSpPr>
            <a:spLocks noGrp="1"/>
          </p:cNvSpPr>
          <p:nvPr>
            <p:ph type="title"/>
          </p:nvPr>
        </p:nvSpPr>
        <p:spPr>
          <a:xfrm>
            <a:off x="457200" y="125413"/>
            <a:ext cx="8229600" cy="1143000"/>
          </a:xfrm>
        </p:spPr>
        <p:txBody>
          <a:bodyPr/>
          <a:lstStyle/>
          <a:p>
            <a:pPr eaLnBrk="1" hangingPunct="1"/>
            <a:r>
              <a:rPr lang="en-US" altLang="ja-JP" sz="4000" smtClean="0">
                <a:latin typeface="Verdana" pitchFamily="34" charset="0"/>
              </a:rPr>
              <a:t>Population Transition in Japan</a:t>
            </a:r>
            <a:endParaRPr lang="ja-JP" altLang="en-US" sz="4000" smtClean="0">
              <a:latin typeface="Verdana" pitchFamily="34" charset="0"/>
            </a:endParaRPr>
          </a:p>
        </p:txBody>
      </p:sp>
      <p:sp>
        <p:nvSpPr>
          <p:cNvPr id="7" name="Text Box 29"/>
          <p:cNvSpPr txBox="1">
            <a:spLocks noChangeArrowheads="1"/>
          </p:cNvSpPr>
          <p:nvPr/>
        </p:nvSpPr>
        <p:spPr bwMode="auto">
          <a:xfrm>
            <a:off x="0" y="6491288"/>
            <a:ext cx="9144000" cy="369887"/>
          </a:xfrm>
          <a:prstGeom prst="rect">
            <a:avLst/>
          </a:prstGeom>
          <a:noFill/>
          <a:ln w="9525">
            <a:noFill/>
            <a:miter lim="800000"/>
            <a:headEnd/>
            <a:tailEnd/>
          </a:ln>
        </p:spPr>
        <p:txBody>
          <a:bodyPr>
            <a:spAutoFit/>
          </a:bodyPr>
          <a:lstStyle/>
          <a:p>
            <a:pPr algn="r">
              <a:spcBef>
                <a:spcPct val="50000"/>
              </a:spcBef>
            </a:pPr>
            <a:r>
              <a:rPr lang="ja-JP" altLang="en-US">
                <a:latin typeface="Verdana" pitchFamily="34" charset="0"/>
              </a:rPr>
              <a:t>（</a:t>
            </a:r>
            <a:r>
              <a:rPr lang="en-US" altLang="ja-JP">
                <a:latin typeface="Verdana" pitchFamily="34" charset="0"/>
              </a:rPr>
              <a:t>Oct.2010</a:t>
            </a:r>
            <a:r>
              <a:rPr lang="ja-JP" altLang="en-US">
                <a:latin typeface="Verdana" pitchFamily="34" charset="0"/>
              </a:rPr>
              <a:t>　；　</a:t>
            </a:r>
            <a:r>
              <a:rPr lang="en-US" altLang="ja-JP">
                <a:latin typeface="Verdana" pitchFamily="34" charset="0"/>
              </a:rPr>
              <a:t>Ministry of Internal Affairs and Communications</a:t>
            </a:r>
            <a:r>
              <a:rPr lang="ja-JP" altLang="en-US">
                <a:latin typeface="Verdana" pitchFamily="34" charset="0"/>
              </a:rPr>
              <a:t>）</a:t>
            </a:r>
          </a:p>
        </p:txBody>
      </p:sp>
      <p:pic>
        <p:nvPicPr>
          <p:cNvPr id="8" name="図 7"/>
          <p:cNvPicPr>
            <a:picLocks noChangeAspect="1" noChangeArrowheads="1"/>
          </p:cNvPicPr>
          <p:nvPr/>
        </p:nvPicPr>
        <p:blipFill>
          <a:blip r:embed="rId3"/>
          <a:srcRect/>
          <a:stretch>
            <a:fillRect/>
          </a:stretch>
        </p:blipFill>
        <p:spPr bwMode="auto">
          <a:xfrm>
            <a:off x="903288" y="1793875"/>
            <a:ext cx="7337425" cy="4697413"/>
          </a:xfrm>
          <a:prstGeom prst="rect">
            <a:avLst/>
          </a:prstGeom>
          <a:noFill/>
          <a:ln w="9525">
            <a:noFill/>
            <a:miter lim="800000"/>
            <a:headEnd/>
            <a:tailEnd/>
          </a:ln>
        </p:spPr>
      </p:pic>
      <p:sp>
        <p:nvSpPr>
          <p:cNvPr id="16" name="Text Box 24"/>
          <p:cNvSpPr txBox="1">
            <a:spLocks noChangeArrowheads="1"/>
          </p:cNvSpPr>
          <p:nvPr/>
        </p:nvSpPr>
        <p:spPr bwMode="auto">
          <a:xfrm>
            <a:off x="903288" y="1804988"/>
            <a:ext cx="3810000" cy="336550"/>
          </a:xfrm>
          <a:prstGeom prst="rect">
            <a:avLst/>
          </a:prstGeom>
          <a:noFill/>
          <a:ln w="9525">
            <a:noFill/>
            <a:miter lim="800000"/>
            <a:headEnd/>
            <a:tailEnd/>
          </a:ln>
        </p:spPr>
        <p:txBody>
          <a:bodyPr>
            <a:spAutoFit/>
          </a:bodyPr>
          <a:lstStyle/>
          <a:p>
            <a:pPr>
              <a:spcBef>
                <a:spcPct val="50000"/>
              </a:spcBef>
            </a:pPr>
            <a:r>
              <a:rPr lang="ja-JP" altLang="en-US" sz="1600">
                <a:latin typeface="Verdana" pitchFamily="34" charset="0"/>
              </a:rPr>
              <a:t>（</a:t>
            </a:r>
            <a:r>
              <a:rPr lang="en-US" altLang="ja-JP" sz="1600">
                <a:latin typeface="Verdana" pitchFamily="34" charset="0"/>
              </a:rPr>
              <a:t>millions)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30" name="タイトル 1"/>
          <p:cNvSpPr>
            <a:spLocks noGrp="1"/>
          </p:cNvSpPr>
          <p:nvPr>
            <p:ph type="title"/>
          </p:nvPr>
        </p:nvSpPr>
        <p:spPr>
          <a:xfrm>
            <a:off x="457200" y="125413"/>
            <a:ext cx="8229600" cy="1143000"/>
          </a:xfrm>
        </p:spPr>
        <p:txBody>
          <a:bodyPr/>
          <a:lstStyle/>
          <a:p>
            <a:pPr eaLnBrk="1" hangingPunct="1"/>
            <a:r>
              <a:rPr lang="en-US" altLang="ja-JP" sz="4000" smtClean="0">
                <a:latin typeface="Verdana" pitchFamily="34" charset="0"/>
              </a:rPr>
              <a:t>Households in Japan</a:t>
            </a:r>
            <a:endParaRPr lang="ja-JP" altLang="en-US" sz="4000" smtClean="0">
              <a:latin typeface="Verdana" pitchFamily="34" charset="0"/>
            </a:endParaRPr>
          </a:p>
        </p:txBody>
      </p:sp>
      <p:sp>
        <p:nvSpPr>
          <p:cNvPr id="10" name="Text Box 70"/>
          <p:cNvSpPr txBox="1">
            <a:spLocks noChangeArrowheads="1"/>
          </p:cNvSpPr>
          <p:nvPr/>
        </p:nvSpPr>
        <p:spPr bwMode="auto">
          <a:xfrm>
            <a:off x="0" y="6491288"/>
            <a:ext cx="9158288" cy="366712"/>
          </a:xfrm>
          <a:prstGeom prst="rect">
            <a:avLst/>
          </a:prstGeom>
          <a:noFill/>
          <a:ln w="9525">
            <a:noFill/>
            <a:miter lim="800000"/>
            <a:headEnd/>
            <a:tailEnd/>
          </a:ln>
        </p:spPr>
        <p:txBody>
          <a:bodyPr>
            <a:spAutoFit/>
          </a:bodyPr>
          <a:lstStyle/>
          <a:p>
            <a:pPr algn="r">
              <a:spcBef>
                <a:spcPct val="50000"/>
              </a:spcBef>
            </a:pPr>
            <a:r>
              <a:rPr lang="ja-JP" altLang="en-US">
                <a:latin typeface="Verdana" pitchFamily="34" charset="0"/>
              </a:rPr>
              <a:t>（ </a:t>
            </a:r>
            <a:r>
              <a:rPr lang="en-US" altLang="ja-JP">
                <a:latin typeface="Verdana" pitchFamily="34" charset="0"/>
              </a:rPr>
              <a:t>Feb.2011: Ministry of Internal Affairs and Communications</a:t>
            </a:r>
            <a:r>
              <a:rPr lang="ja-JP" altLang="en-US">
                <a:latin typeface="Verdana" pitchFamily="34" charset="0"/>
              </a:rPr>
              <a:t>）</a:t>
            </a:r>
          </a:p>
        </p:txBody>
      </p:sp>
      <p:pic>
        <p:nvPicPr>
          <p:cNvPr id="12" name="図 11"/>
          <p:cNvPicPr>
            <a:picLocks noChangeAspect="1" noChangeArrowheads="1"/>
          </p:cNvPicPr>
          <p:nvPr/>
        </p:nvPicPr>
        <p:blipFill>
          <a:blip r:embed="rId3"/>
          <a:srcRect/>
          <a:stretch>
            <a:fillRect/>
          </a:stretch>
        </p:blipFill>
        <p:spPr bwMode="auto">
          <a:xfrm>
            <a:off x="849313" y="1927225"/>
            <a:ext cx="7400925" cy="4564063"/>
          </a:xfrm>
          <a:prstGeom prst="rect">
            <a:avLst/>
          </a:prstGeom>
          <a:noFill/>
          <a:ln w="9525">
            <a:noFill/>
            <a:miter lim="800000"/>
            <a:headEnd/>
            <a:tailEnd/>
          </a:ln>
        </p:spPr>
      </p:pic>
      <p:sp>
        <p:nvSpPr>
          <p:cNvPr id="14" name="Text Box 24"/>
          <p:cNvSpPr txBox="1">
            <a:spLocks noChangeArrowheads="1"/>
          </p:cNvSpPr>
          <p:nvPr/>
        </p:nvSpPr>
        <p:spPr bwMode="auto">
          <a:xfrm>
            <a:off x="857250" y="1927225"/>
            <a:ext cx="3810000" cy="336550"/>
          </a:xfrm>
          <a:prstGeom prst="rect">
            <a:avLst/>
          </a:prstGeom>
          <a:noFill/>
          <a:ln w="9525">
            <a:noFill/>
            <a:miter lim="800000"/>
            <a:headEnd/>
            <a:tailEnd/>
          </a:ln>
        </p:spPr>
        <p:txBody>
          <a:bodyPr>
            <a:spAutoFit/>
          </a:bodyPr>
          <a:lstStyle/>
          <a:p>
            <a:pPr>
              <a:spcBef>
                <a:spcPct val="50000"/>
              </a:spcBef>
            </a:pPr>
            <a:r>
              <a:rPr lang="ja-JP" altLang="en-US" sz="1600">
                <a:latin typeface="Verdana" pitchFamily="34" charset="0"/>
              </a:rPr>
              <a:t>（</a:t>
            </a:r>
            <a:r>
              <a:rPr lang="en-US" altLang="ja-JP" sz="1600">
                <a:latin typeface="Verdana" pitchFamily="34" charset="0"/>
              </a:rPr>
              <a:t>millions)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578" name="タイトル 1"/>
          <p:cNvSpPr>
            <a:spLocks noGrp="1"/>
          </p:cNvSpPr>
          <p:nvPr>
            <p:ph type="title"/>
          </p:nvPr>
        </p:nvSpPr>
        <p:spPr>
          <a:xfrm>
            <a:off x="457200" y="125413"/>
            <a:ext cx="8229600" cy="1143000"/>
          </a:xfrm>
        </p:spPr>
        <p:txBody>
          <a:bodyPr/>
          <a:lstStyle/>
          <a:p>
            <a:pPr eaLnBrk="1" hangingPunct="1"/>
            <a:r>
              <a:rPr lang="en-US" altLang="ja-JP" sz="4000" smtClean="0">
                <a:latin typeface="Verdana" pitchFamily="34" charset="0"/>
              </a:rPr>
              <a:t>People per Family</a:t>
            </a:r>
            <a:endParaRPr lang="ja-JP" altLang="en-US" sz="4000" smtClean="0">
              <a:latin typeface="Verdana" pitchFamily="34" charset="0"/>
            </a:endParaRPr>
          </a:p>
        </p:txBody>
      </p:sp>
      <p:sp>
        <p:nvSpPr>
          <p:cNvPr id="7" name="Text Box 5"/>
          <p:cNvSpPr txBox="1">
            <a:spLocks noChangeArrowheads="1"/>
          </p:cNvSpPr>
          <p:nvPr/>
        </p:nvSpPr>
        <p:spPr bwMode="auto">
          <a:xfrm>
            <a:off x="0" y="6491288"/>
            <a:ext cx="9144000" cy="369887"/>
          </a:xfrm>
          <a:prstGeom prst="rect">
            <a:avLst/>
          </a:prstGeom>
          <a:noFill/>
          <a:ln w="9525">
            <a:noFill/>
            <a:miter lim="800000"/>
            <a:headEnd/>
            <a:tailEnd/>
          </a:ln>
        </p:spPr>
        <p:txBody>
          <a:bodyPr>
            <a:spAutoFit/>
          </a:bodyPr>
          <a:lstStyle/>
          <a:p>
            <a:pPr algn="r">
              <a:spcBef>
                <a:spcPct val="50000"/>
              </a:spcBef>
            </a:pPr>
            <a:r>
              <a:rPr lang="ja-JP" altLang="en-US">
                <a:latin typeface="Verdana" pitchFamily="34" charset="0"/>
              </a:rPr>
              <a:t>（ </a:t>
            </a:r>
            <a:r>
              <a:rPr lang="en-US" altLang="ja-JP">
                <a:latin typeface="Verdana" pitchFamily="34" charset="0"/>
              </a:rPr>
              <a:t>Feb.2011: Ministry of Internal Affairs and Communications</a:t>
            </a:r>
            <a:r>
              <a:rPr lang="ja-JP" altLang="en-US">
                <a:latin typeface="Verdana" pitchFamily="34" charset="0"/>
              </a:rPr>
              <a:t>）</a:t>
            </a:r>
          </a:p>
        </p:txBody>
      </p:sp>
      <p:pic>
        <p:nvPicPr>
          <p:cNvPr id="9" name="図 8"/>
          <p:cNvPicPr>
            <a:picLocks noChangeAspect="1" noChangeArrowheads="1"/>
          </p:cNvPicPr>
          <p:nvPr/>
        </p:nvPicPr>
        <p:blipFill>
          <a:blip r:embed="rId3"/>
          <a:srcRect/>
          <a:stretch>
            <a:fillRect/>
          </a:stretch>
        </p:blipFill>
        <p:spPr bwMode="auto">
          <a:xfrm>
            <a:off x="868363" y="1903413"/>
            <a:ext cx="7407275" cy="4567237"/>
          </a:xfrm>
          <a:prstGeom prst="rect">
            <a:avLst/>
          </a:prstGeom>
          <a:noFill/>
          <a:ln w="9525">
            <a:noFill/>
            <a:miter lim="800000"/>
            <a:headEnd/>
            <a:tailEnd/>
          </a:ln>
        </p:spPr>
      </p:pic>
      <p:sp>
        <p:nvSpPr>
          <p:cNvPr id="15" name="Text Box 14"/>
          <p:cNvSpPr txBox="1">
            <a:spLocks noChangeArrowheads="1"/>
          </p:cNvSpPr>
          <p:nvPr/>
        </p:nvSpPr>
        <p:spPr bwMode="auto">
          <a:xfrm>
            <a:off x="877888" y="1930400"/>
            <a:ext cx="3429000" cy="336550"/>
          </a:xfrm>
          <a:prstGeom prst="rect">
            <a:avLst/>
          </a:prstGeom>
          <a:noFill/>
          <a:ln w="9525">
            <a:noFill/>
            <a:miter lim="800000"/>
            <a:headEnd/>
            <a:tailEnd/>
          </a:ln>
        </p:spPr>
        <p:txBody>
          <a:bodyPr>
            <a:spAutoFit/>
          </a:bodyPr>
          <a:lstStyle/>
          <a:p>
            <a:pPr>
              <a:spcBef>
                <a:spcPct val="50000"/>
              </a:spcBef>
            </a:pPr>
            <a:r>
              <a:rPr lang="ja-JP" altLang="en-US" sz="1600">
                <a:latin typeface="Verdana" pitchFamily="34" charset="0"/>
              </a:rPr>
              <a:t>（</a:t>
            </a:r>
            <a:r>
              <a:rPr lang="en-US" altLang="ja-JP" sz="1600">
                <a:latin typeface="Verdana" pitchFamily="34" charset="0"/>
              </a:rPr>
              <a:t>No. of People per Family</a:t>
            </a:r>
            <a:r>
              <a:rPr lang="ja-JP" altLang="en-US" sz="1600">
                <a:latin typeface="Verdana"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横巻き 3"/>
          <p:cNvSpPr/>
          <p:nvPr/>
        </p:nvSpPr>
        <p:spPr>
          <a:xfrm>
            <a:off x="107950" y="115888"/>
            <a:ext cx="8928100" cy="1152525"/>
          </a:xfrm>
          <a:prstGeom prst="horizontalScroll">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626" name="タイトル 1"/>
          <p:cNvSpPr>
            <a:spLocks noGrp="1"/>
          </p:cNvSpPr>
          <p:nvPr>
            <p:ph type="title"/>
          </p:nvPr>
        </p:nvSpPr>
        <p:spPr>
          <a:xfrm>
            <a:off x="0" y="125413"/>
            <a:ext cx="9144000" cy="1143000"/>
          </a:xfrm>
        </p:spPr>
        <p:txBody>
          <a:bodyPr/>
          <a:lstStyle/>
          <a:p>
            <a:pPr eaLnBrk="1" hangingPunct="1"/>
            <a:r>
              <a:rPr lang="en-US" altLang="ja-JP" sz="4000" smtClean="0">
                <a:latin typeface="Verdana" pitchFamily="34" charset="0"/>
              </a:rPr>
              <a:t>Elderly (65 +) with Dementia</a:t>
            </a:r>
            <a:endParaRPr lang="ja-JP" altLang="en-US" sz="4000" smtClean="0">
              <a:latin typeface="Verdana" pitchFamily="34" charset="0"/>
            </a:endParaRPr>
          </a:p>
        </p:txBody>
      </p:sp>
      <p:sp>
        <p:nvSpPr>
          <p:cNvPr id="10" name="Text Box 16"/>
          <p:cNvSpPr txBox="1">
            <a:spLocks noChangeArrowheads="1"/>
          </p:cNvSpPr>
          <p:nvPr/>
        </p:nvSpPr>
        <p:spPr bwMode="auto">
          <a:xfrm>
            <a:off x="0" y="6491288"/>
            <a:ext cx="9144000" cy="366712"/>
          </a:xfrm>
          <a:prstGeom prst="rect">
            <a:avLst/>
          </a:prstGeom>
          <a:noFill/>
          <a:ln w="9525">
            <a:noFill/>
            <a:miter lim="800000"/>
            <a:headEnd/>
            <a:tailEnd/>
          </a:ln>
        </p:spPr>
        <p:txBody>
          <a:bodyPr>
            <a:spAutoFit/>
          </a:bodyPr>
          <a:lstStyle/>
          <a:p>
            <a:pPr algn="r">
              <a:spcBef>
                <a:spcPct val="50000"/>
              </a:spcBef>
            </a:pPr>
            <a:r>
              <a:rPr lang="ja-JP" altLang="en-US">
                <a:latin typeface="Verdana" pitchFamily="34" charset="0"/>
              </a:rPr>
              <a:t>（</a:t>
            </a:r>
            <a:r>
              <a:rPr lang="en-US" altLang="ja-JP">
                <a:latin typeface="Verdana" pitchFamily="34" charset="0"/>
              </a:rPr>
              <a:t>2003: Ministry of Health, Labor and Welfare</a:t>
            </a:r>
            <a:r>
              <a:rPr lang="ja-JP" altLang="en-US">
                <a:latin typeface="Verdana" pitchFamily="34" charset="0"/>
              </a:rPr>
              <a:t>）</a:t>
            </a:r>
          </a:p>
        </p:txBody>
      </p:sp>
      <p:pic>
        <p:nvPicPr>
          <p:cNvPr id="11" name="図 10"/>
          <p:cNvPicPr>
            <a:picLocks noChangeAspect="1" noChangeArrowheads="1"/>
          </p:cNvPicPr>
          <p:nvPr/>
        </p:nvPicPr>
        <p:blipFill>
          <a:blip r:embed="rId3"/>
          <a:srcRect/>
          <a:stretch>
            <a:fillRect/>
          </a:stretch>
        </p:blipFill>
        <p:spPr bwMode="auto">
          <a:xfrm>
            <a:off x="911225" y="1954213"/>
            <a:ext cx="7356475" cy="4537075"/>
          </a:xfrm>
          <a:prstGeom prst="rect">
            <a:avLst/>
          </a:prstGeom>
          <a:noFill/>
          <a:ln w="9525">
            <a:noFill/>
            <a:miter lim="800000"/>
            <a:headEnd/>
            <a:tailEnd/>
          </a:ln>
        </p:spPr>
      </p:pic>
      <p:sp>
        <p:nvSpPr>
          <p:cNvPr id="12" name="Text Box 13"/>
          <p:cNvSpPr txBox="1">
            <a:spLocks noChangeArrowheads="1"/>
          </p:cNvSpPr>
          <p:nvPr/>
        </p:nvSpPr>
        <p:spPr bwMode="auto">
          <a:xfrm>
            <a:off x="971550" y="1954213"/>
            <a:ext cx="1905000" cy="336550"/>
          </a:xfrm>
          <a:prstGeom prst="rect">
            <a:avLst/>
          </a:prstGeom>
          <a:noFill/>
          <a:ln w="9525">
            <a:noFill/>
            <a:miter lim="800000"/>
            <a:headEnd/>
            <a:tailEnd/>
          </a:ln>
        </p:spPr>
        <p:txBody>
          <a:bodyPr>
            <a:spAutoFit/>
          </a:bodyPr>
          <a:lstStyle/>
          <a:p>
            <a:pPr>
              <a:spcBef>
                <a:spcPct val="50000"/>
              </a:spcBef>
            </a:pPr>
            <a:r>
              <a:rPr lang="ja-JP" altLang="en-US" sz="1600">
                <a:latin typeface="Verdana" pitchFamily="34" charset="0"/>
              </a:rPr>
              <a:t>（</a:t>
            </a:r>
            <a:r>
              <a:rPr lang="en-US" altLang="ja-JP" sz="1600">
                <a:latin typeface="Verdana" pitchFamily="34" charset="0"/>
              </a:rPr>
              <a:t>millions</a:t>
            </a:r>
            <a:r>
              <a:rPr lang="ja-JP" altLang="en-US" sz="1600">
                <a:latin typeface="Verdana" pitchFamily="34"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3" descr="Akita_pref01"/>
          <p:cNvPicPr>
            <a:picLocks noChangeAspect="1" noChangeArrowheads="1"/>
          </p:cNvPicPr>
          <p:nvPr/>
        </p:nvPicPr>
        <p:blipFill>
          <a:blip r:embed="rId3"/>
          <a:srcRect/>
          <a:stretch>
            <a:fillRect/>
          </a:stretch>
        </p:blipFill>
        <p:spPr bwMode="auto">
          <a:xfrm rot="-718737">
            <a:off x="2843213" y="2276475"/>
            <a:ext cx="1576387" cy="2232025"/>
          </a:xfrm>
          <a:prstGeom prst="rect">
            <a:avLst/>
          </a:prstGeom>
          <a:noFill/>
          <a:ln w="9525">
            <a:noFill/>
            <a:miter lim="800000"/>
            <a:headEnd/>
            <a:tailEnd/>
          </a:ln>
        </p:spPr>
      </p:pic>
      <p:grpSp>
        <p:nvGrpSpPr>
          <p:cNvPr id="4" name="グループ化 3"/>
          <p:cNvGrpSpPr>
            <a:grpSpLocks/>
          </p:cNvGrpSpPr>
          <p:nvPr/>
        </p:nvGrpSpPr>
        <p:grpSpPr bwMode="auto">
          <a:xfrm>
            <a:off x="527050" y="566738"/>
            <a:ext cx="8401050" cy="5724525"/>
            <a:chOff x="527050" y="566738"/>
            <a:chExt cx="8401434" cy="5724525"/>
          </a:xfrm>
        </p:grpSpPr>
        <p:pic>
          <p:nvPicPr>
            <p:cNvPr id="28679" name="図 1"/>
            <p:cNvPicPr>
              <a:picLocks noChangeAspect="1"/>
            </p:cNvPicPr>
            <p:nvPr/>
          </p:nvPicPr>
          <p:blipFill>
            <a:blip r:embed="rId4"/>
            <a:srcRect/>
            <a:stretch>
              <a:fillRect/>
            </a:stretch>
          </p:blipFill>
          <p:spPr bwMode="auto">
            <a:xfrm>
              <a:off x="527050" y="566738"/>
              <a:ext cx="8089900" cy="5724525"/>
            </a:xfrm>
            <a:prstGeom prst="rect">
              <a:avLst/>
            </a:prstGeom>
            <a:noFill/>
            <a:ln w="9525">
              <a:noFill/>
              <a:miter lim="800000"/>
              <a:headEnd/>
              <a:tailEnd/>
            </a:ln>
          </p:spPr>
        </p:pic>
        <p:sp>
          <p:nvSpPr>
            <p:cNvPr id="3" name="正方形/長方形 2"/>
            <p:cNvSpPr/>
            <p:nvPr/>
          </p:nvSpPr>
          <p:spPr>
            <a:xfrm>
              <a:off x="755660" y="566738"/>
              <a:ext cx="4103876" cy="271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6875753" y="2565400"/>
              <a:ext cx="2052731" cy="172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0" name="グループ化 9"/>
          <p:cNvGrpSpPr>
            <a:grpSpLocks/>
          </p:cNvGrpSpPr>
          <p:nvPr/>
        </p:nvGrpSpPr>
        <p:grpSpPr bwMode="auto">
          <a:xfrm>
            <a:off x="0" y="2847975"/>
            <a:ext cx="9251950" cy="436563"/>
            <a:chOff x="0" y="2704854"/>
            <a:chExt cx="9252520" cy="436114"/>
          </a:xfrm>
        </p:grpSpPr>
        <p:cxnSp>
          <p:nvCxnSpPr>
            <p:cNvPr id="6" name="直線コネクタ 5"/>
            <p:cNvCxnSpPr/>
            <p:nvPr/>
          </p:nvCxnSpPr>
          <p:spPr>
            <a:xfrm flipV="1">
              <a:off x="0" y="3104493"/>
              <a:ext cx="9252520" cy="36475"/>
            </a:xfrm>
            <a:prstGeom prst="line">
              <a:avLst/>
            </a:prstGeom>
          </p:spPr>
          <p:style>
            <a:lnRef idx="1">
              <a:schemeClr val="accent1"/>
            </a:lnRef>
            <a:fillRef idx="0">
              <a:schemeClr val="accent1"/>
            </a:fillRef>
            <a:effectRef idx="0">
              <a:schemeClr val="accent1"/>
            </a:effectRef>
            <a:fontRef idx="minor">
              <a:schemeClr val="tx1"/>
            </a:fontRef>
          </p:style>
        </p:cxnSp>
        <p:sp>
          <p:nvSpPr>
            <p:cNvPr id="28678" name="Text Box 7"/>
            <p:cNvSpPr txBox="1">
              <a:spLocks noChangeArrowheads="1"/>
            </p:cNvSpPr>
            <p:nvPr/>
          </p:nvSpPr>
          <p:spPr bwMode="auto">
            <a:xfrm>
              <a:off x="54260" y="2704854"/>
              <a:ext cx="773324" cy="400110"/>
            </a:xfrm>
            <a:prstGeom prst="rect">
              <a:avLst/>
            </a:prstGeom>
            <a:noFill/>
            <a:ln w="9525">
              <a:noFill/>
              <a:miter lim="800000"/>
              <a:headEnd/>
              <a:tailEnd/>
            </a:ln>
          </p:spPr>
          <p:txBody>
            <a:bodyPr>
              <a:spAutoFit/>
            </a:bodyPr>
            <a:lstStyle/>
            <a:p>
              <a:pPr algn="just">
                <a:spcBef>
                  <a:spcPct val="50000"/>
                </a:spcBef>
              </a:pPr>
              <a:r>
                <a:rPr lang="en-US" altLang="ja-JP" sz="2000">
                  <a:latin typeface="Verdana" pitchFamily="34" charset="0"/>
                </a:rPr>
                <a:t>39°</a:t>
              </a:r>
            </a:p>
          </p:txBody>
        </p:sp>
      </p:grpSp>
      <p:sp>
        <p:nvSpPr>
          <p:cNvPr id="7" name="角丸四角形 6"/>
          <p:cNvSpPr/>
          <p:nvPr/>
        </p:nvSpPr>
        <p:spPr>
          <a:xfrm rot="962101">
            <a:off x="5348288" y="2797175"/>
            <a:ext cx="539750" cy="75723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20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2" fill="hold" nodeType="clickEffect">
                                  <p:stCondLst>
                                    <p:cond delay="0"/>
                                  </p:stCondLst>
                                  <p:childTnLst>
                                    <p:animEffect transition="out" filter="wipe(right)">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par>
                                <p:cTn id="21" presetID="22" presetClass="exit" presetSubtype="2" fill="hold" nodeType="withEffect">
                                  <p:stCondLst>
                                    <p:cond delay="0"/>
                                  </p:stCondLst>
                                  <p:childTnLst>
                                    <p:animEffect transition="out" filter="wipe(right)">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cTn>
                              </p:par>
                              <p:par>
                                <p:cTn id="24" presetID="22" presetClass="exit" presetSubtype="2" fill="hold" grpId="1" nodeType="withEffect">
                                  <p:stCondLst>
                                    <p:cond delay="0"/>
                                  </p:stCondLst>
                                  <p:childTnLst>
                                    <p:animEffect transition="out" filter="wipe(right)">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childTnLst>
                          </p:cTn>
                        </p:par>
                        <p:par>
                          <p:cTn id="27" fill="hold">
                            <p:stCondLst>
                              <p:cond delay="500"/>
                            </p:stCondLst>
                            <p:childTnLst>
                              <p:par>
                                <p:cTn id="28" presetID="22" presetClass="entr" presetSubtype="2"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13" name="Picture 53" descr="Akita_pref01"/>
          <p:cNvPicPr>
            <a:picLocks noChangeAspect="1" noChangeArrowheads="1"/>
          </p:cNvPicPr>
          <p:nvPr/>
        </p:nvPicPr>
        <p:blipFill>
          <a:blip r:embed="rId3"/>
          <a:srcRect/>
          <a:stretch>
            <a:fillRect/>
          </a:stretch>
        </p:blipFill>
        <p:spPr bwMode="auto">
          <a:xfrm rot="-718737">
            <a:off x="2843213" y="2276475"/>
            <a:ext cx="1576387" cy="2232025"/>
          </a:xfrm>
          <a:prstGeom prst="rect">
            <a:avLst/>
          </a:prstGeom>
          <a:noFill/>
          <a:ln w="9525">
            <a:noFill/>
            <a:miter lim="800000"/>
            <a:headEnd/>
            <a:tailEnd/>
          </a:ln>
        </p:spPr>
      </p:pic>
      <p:grpSp>
        <p:nvGrpSpPr>
          <p:cNvPr id="68614" name="Group 6"/>
          <p:cNvGrpSpPr>
            <a:grpSpLocks/>
          </p:cNvGrpSpPr>
          <p:nvPr/>
        </p:nvGrpSpPr>
        <p:grpSpPr bwMode="auto">
          <a:xfrm>
            <a:off x="611188" y="0"/>
            <a:ext cx="5348287" cy="6858000"/>
            <a:chOff x="385" y="0"/>
            <a:chExt cx="3369" cy="4320"/>
          </a:xfrm>
        </p:grpSpPr>
        <p:pic>
          <p:nvPicPr>
            <p:cNvPr id="30731" name="Picture 53" descr="Akita_pref01"/>
            <p:cNvPicPr>
              <a:picLocks noChangeAspect="1" noChangeArrowheads="1"/>
            </p:cNvPicPr>
            <p:nvPr/>
          </p:nvPicPr>
          <p:blipFill>
            <a:blip r:embed="rId3"/>
            <a:srcRect/>
            <a:stretch>
              <a:fillRect/>
            </a:stretch>
          </p:blipFill>
          <p:spPr bwMode="auto">
            <a:xfrm rot="-718737">
              <a:off x="703" y="0"/>
              <a:ext cx="3051" cy="4320"/>
            </a:xfrm>
            <a:prstGeom prst="rect">
              <a:avLst/>
            </a:prstGeom>
            <a:noFill/>
            <a:ln w="9525">
              <a:noFill/>
              <a:miter lim="800000"/>
              <a:headEnd/>
              <a:tailEnd/>
            </a:ln>
          </p:spPr>
        </p:pic>
        <p:sp>
          <p:nvSpPr>
            <p:cNvPr id="8409" name="WordArt 217"/>
            <p:cNvSpPr>
              <a:spLocks noChangeArrowheads="1" noChangeShapeType="1" noTextEdit="1"/>
            </p:cNvSpPr>
            <p:nvPr/>
          </p:nvSpPr>
          <p:spPr bwMode="auto">
            <a:xfrm>
              <a:off x="387" y="348"/>
              <a:ext cx="2694" cy="288"/>
            </a:xfrm>
            <a:prstGeom prst="rect">
              <a:avLst/>
            </a:prstGeom>
            <a:extLst/>
          </p:spPr>
          <p:txBody>
            <a:bodyPr wrap="none" fromWordArt="1">
              <a:prstTxWarp prst="textPlain">
                <a:avLst>
                  <a:gd name="adj" fmla="val 50000"/>
                </a:avLst>
              </a:prstTxWarp>
            </a:bodyPr>
            <a:lstStyle/>
            <a:p>
              <a:pPr algn="ctr">
                <a:defRPr/>
              </a:pPr>
              <a:r>
                <a:rPr lang="en-US" altLang="ja-JP" sz="3600" kern="10">
                  <a:solidFill>
                    <a:srgbClr val="FF0000"/>
                  </a:solidFill>
                  <a:latin typeface="ＭＳ Ｐゴシック"/>
                  <a:ea typeface="ＭＳ Ｐゴシック"/>
                </a:rPr>
                <a:t>AKITA</a:t>
              </a:r>
              <a:r>
                <a:rPr lang="ja-JP" altLang="en-US" sz="3600" kern="10">
                  <a:solidFill>
                    <a:srgbClr val="FF0000"/>
                  </a:solidFill>
                  <a:latin typeface="ＭＳ Ｐゴシック"/>
                  <a:ea typeface="ＭＳ Ｐゴシック"/>
                </a:rPr>
                <a:t>　</a:t>
              </a:r>
              <a:r>
                <a:rPr lang="en-US" altLang="ja-JP" sz="3600" kern="10">
                  <a:solidFill>
                    <a:srgbClr val="FF0000"/>
                  </a:solidFill>
                  <a:latin typeface="ＭＳ Ｐゴシック"/>
                  <a:ea typeface="ＭＳ Ｐゴシック"/>
                </a:rPr>
                <a:t>PREFECTURE</a:t>
              </a:r>
              <a:endParaRPr lang="ja-JP" altLang="en-US" sz="3600" kern="10">
                <a:solidFill>
                  <a:srgbClr val="FF0000"/>
                </a:solidFill>
                <a:latin typeface="ＭＳ Ｐゴシック"/>
                <a:ea typeface="ＭＳ Ｐゴシック"/>
              </a:endParaRPr>
            </a:p>
          </p:txBody>
        </p:sp>
      </p:grpSp>
      <p:pic>
        <p:nvPicPr>
          <p:cNvPr id="15414" name="Picture 54" descr="Akita_pref03"/>
          <p:cNvPicPr>
            <a:picLocks noChangeAspect="1" noChangeArrowheads="1"/>
          </p:cNvPicPr>
          <p:nvPr/>
        </p:nvPicPr>
        <p:blipFill>
          <a:blip r:embed="rId4"/>
          <a:srcRect/>
          <a:stretch>
            <a:fillRect/>
          </a:stretch>
        </p:blipFill>
        <p:spPr bwMode="auto">
          <a:xfrm rot="-667453">
            <a:off x="1116013" y="87313"/>
            <a:ext cx="4783137" cy="6770687"/>
          </a:xfrm>
          <a:prstGeom prst="rect">
            <a:avLst/>
          </a:prstGeom>
          <a:noFill/>
          <a:ln w="9525">
            <a:noFill/>
            <a:miter lim="800000"/>
            <a:headEnd/>
            <a:tailEnd/>
          </a:ln>
        </p:spPr>
      </p:pic>
      <p:sp>
        <p:nvSpPr>
          <p:cNvPr id="10" name="WordArt 218"/>
          <p:cNvSpPr>
            <a:spLocks noChangeArrowheads="1" noChangeShapeType="1" noTextEdit="1"/>
          </p:cNvSpPr>
          <p:nvPr/>
        </p:nvSpPr>
        <p:spPr bwMode="auto">
          <a:xfrm>
            <a:off x="185128" y="2279976"/>
            <a:ext cx="2486025" cy="457200"/>
          </a:xfrm>
          <a:prstGeom prst="rect">
            <a:avLst/>
          </a:prstGeom>
          <a:extLst/>
        </p:spPr>
        <p:txBody>
          <a:bodyPr wrap="none" fromWordArt="1">
            <a:prstTxWarp prst="textPlain">
              <a:avLst>
                <a:gd name="adj" fmla="val 50000"/>
              </a:avLst>
            </a:prstTxWarp>
          </a:bodyPr>
          <a:lstStyle/>
          <a:p>
            <a:pPr algn="ctr" fontAlgn="auto">
              <a:spcBef>
                <a:spcPts val="0"/>
              </a:spcBef>
              <a:spcAft>
                <a:spcPts val="0"/>
              </a:spcAft>
              <a:defRPr/>
            </a:pPr>
            <a:r>
              <a:rPr lang="en-US" altLang="ja-JP" sz="3600" kern="10" dirty="0">
                <a:solidFill>
                  <a:srgbClr val="FF0000"/>
                </a:solidFill>
                <a:latin typeface="Verdana" pitchFamily="34" charset="0"/>
                <a:ea typeface="Verdana" pitchFamily="34" charset="0"/>
                <a:cs typeface="Verdana" pitchFamily="34" charset="0"/>
              </a:rPr>
              <a:t>AKITA</a:t>
            </a:r>
            <a:r>
              <a:rPr lang="ja-JP" altLang="en-US" sz="3600" kern="10" dirty="0">
                <a:solidFill>
                  <a:srgbClr val="FF0000"/>
                </a:solidFill>
                <a:latin typeface="Verdana" pitchFamily="34" charset="0"/>
                <a:ea typeface="ＭＳ Ｐゴシック"/>
                <a:cs typeface="Verdana" pitchFamily="34" charset="0"/>
              </a:rPr>
              <a:t>　</a:t>
            </a:r>
            <a:r>
              <a:rPr lang="en-US" altLang="ja-JP" sz="3600" kern="10" dirty="0">
                <a:solidFill>
                  <a:srgbClr val="FF0000"/>
                </a:solidFill>
                <a:latin typeface="Verdana" pitchFamily="34" charset="0"/>
                <a:ea typeface="Verdana" pitchFamily="34" charset="0"/>
                <a:cs typeface="Verdana" pitchFamily="34" charset="0"/>
              </a:rPr>
              <a:t>CITY</a:t>
            </a:r>
            <a:endParaRPr lang="ja-JP" altLang="en-US" sz="3600" kern="10" dirty="0">
              <a:solidFill>
                <a:srgbClr val="FF0000"/>
              </a:solidFill>
              <a:latin typeface="Verdana" pitchFamily="34" charset="0"/>
              <a:ea typeface="ＭＳ Ｐゴシック"/>
              <a:cs typeface="Verdana" pitchFamily="34" charset="0"/>
            </a:endParaRPr>
          </a:p>
        </p:txBody>
      </p:sp>
      <p:grpSp>
        <p:nvGrpSpPr>
          <p:cNvPr id="6" name="グループ化 5"/>
          <p:cNvGrpSpPr>
            <a:grpSpLocks/>
          </p:cNvGrpSpPr>
          <p:nvPr/>
        </p:nvGrpSpPr>
        <p:grpSpPr bwMode="auto">
          <a:xfrm>
            <a:off x="2320925" y="1460500"/>
            <a:ext cx="6824663" cy="5248275"/>
            <a:chOff x="2320926" y="1460826"/>
            <a:chExt cx="6824209" cy="5248604"/>
          </a:xfrm>
        </p:grpSpPr>
        <p:sp>
          <p:nvSpPr>
            <p:cNvPr id="30726" name="Oval 208"/>
            <p:cNvSpPr>
              <a:spLocks noChangeArrowheads="1"/>
            </p:cNvSpPr>
            <p:nvPr/>
          </p:nvSpPr>
          <p:spPr bwMode="auto">
            <a:xfrm rot="-1584937">
              <a:off x="2320926" y="3646488"/>
              <a:ext cx="598488" cy="1298575"/>
            </a:xfrm>
            <a:prstGeom prst="ellipse">
              <a:avLst/>
            </a:prstGeom>
            <a:noFill/>
            <a:ln w="25400">
              <a:solidFill>
                <a:srgbClr val="FF0000"/>
              </a:solidFill>
              <a:round/>
              <a:headEnd/>
              <a:tailEnd/>
            </a:ln>
          </p:spPr>
          <p:txBody>
            <a:bodyPr wrap="none" anchor="ctr"/>
            <a:lstStyle/>
            <a:p>
              <a:endParaRPr lang="ja-JP" altLang="en-US">
                <a:latin typeface="Calibri" pitchFamily="34" charset="0"/>
              </a:endParaRPr>
            </a:p>
          </p:txBody>
        </p:sp>
        <p:cxnSp>
          <p:nvCxnSpPr>
            <p:cNvPr id="30727" name="AutoShape 209"/>
            <p:cNvCxnSpPr>
              <a:cxnSpLocks noChangeShapeType="1"/>
              <a:stCxn id="30726" idx="6"/>
            </p:cNvCxnSpPr>
            <p:nvPr/>
          </p:nvCxnSpPr>
          <p:spPr bwMode="auto">
            <a:xfrm flipV="1">
              <a:off x="2898776" y="2781301"/>
              <a:ext cx="1128713" cy="1374775"/>
            </a:xfrm>
            <a:prstGeom prst="straightConnector1">
              <a:avLst/>
            </a:prstGeom>
            <a:noFill/>
            <a:ln w="25400">
              <a:solidFill>
                <a:srgbClr val="FF0000"/>
              </a:solidFill>
              <a:round/>
              <a:headEnd/>
              <a:tailEnd/>
            </a:ln>
          </p:spPr>
        </p:cxnSp>
        <p:pic>
          <p:nvPicPr>
            <p:cNvPr id="30728" name="Picture 52"/>
            <p:cNvPicPr>
              <a:picLocks noChangeAspect="1" noChangeArrowheads="1"/>
            </p:cNvPicPr>
            <p:nvPr/>
          </p:nvPicPr>
          <p:blipFill>
            <a:blip r:embed="rId5"/>
            <a:srcRect/>
            <a:stretch>
              <a:fillRect/>
            </a:stretch>
          </p:blipFill>
          <p:spPr bwMode="auto">
            <a:xfrm>
              <a:off x="4060672" y="1460826"/>
              <a:ext cx="4975824" cy="2695250"/>
            </a:xfrm>
            <a:prstGeom prst="rect">
              <a:avLst/>
            </a:prstGeom>
            <a:noFill/>
            <a:ln w="9525">
              <a:noFill/>
              <a:miter lim="800000"/>
              <a:headEnd/>
              <a:tailEnd/>
            </a:ln>
          </p:spPr>
        </p:pic>
        <p:sp>
          <p:nvSpPr>
            <p:cNvPr id="30729" name="Text Box 7"/>
            <p:cNvSpPr txBox="1">
              <a:spLocks noChangeArrowheads="1"/>
            </p:cNvSpPr>
            <p:nvPr/>
          </p:nvSpPr>
          <p:spPr bwMode="auto">
            <a:xfrm>
              <a:off x="4027489" y="4156076"/>
              <a:ext cx="5116511" cy="400110"/>
            </a:xfrm>
            <a:prstGeom prst="rect">
              <a:avLst/>
            </a:prstGeom>
            <a:noFill/>
            <a:ln w="9525">
              <a:noFill/>
              <a:miter lim="800000"/>
              <a:headEnd/>
              <a:tailEnd/>
            </a:ln>
          </p:spPr>
          <p:txBody>
            <a:bodyPr>
              <a:spAutoFit/>
            </a:bodyPr>
            <a:lstStyle/>
            <a:p>
              <a:pPr algn="r">
                <a:spcBef>
                  <a:spcPct val="50000"/>
                </a:spcBef>
              </a:pPr>
              <a:r>
                <a:rPr lang="ja-JP" altLang="en-US" sz="2000">
                  <a:latin typeface="Verdana" pitchFamily="34" charset="0"/>
                </a:rPr>
                <a:t>（</a:t>
              </a:r>
              <a:r>
                <a:rPr lang="en-US" altLang="ja-JP" sz="2000">
                  <a:latin typeface="Verdana" pitchFamily="34" charset="0"/>
                </a:rPr>
                <a:t>2010</a:t>
              </a:r>
              <a:r>
                <a:rPr lang="ja-JP" altLang="en-US" sz="2000">
                  <a:latin typeface="Verdana" pitchFamily="34" charset="0"/>
                </a:rPr>
                <a:t>；</a:t>
              </a:r>
              <a:r>
                <a:rPr lang="en-US" altLang="ja-JP" sz="2000">
                  <a:latin typeface="Verdana" pitchFamily="34" charset="0"/>
                </a:rPr>
                <a:t>Akita City Office)</a:t>
              </a:r>
            </a:p>
          </p:txBody>
        </p:sp>
        <p:sp>
          <p:nvSpPr>
            <p:cNvPr id="30730" name="Text Box 7"/>
            <p:cNvSpPr txBox="1">
              <a:spLocks noChangeArrowheads="1"/>
            </p:cNvSpPr>
            <p:nvPr/>
          </p:nvSpPr>
          <p:spPr bwMode="auto">
            <a:xfrm>
              <a:off x="4028624" y="6309320"/>
              <a:ext cx="5116511" cy="400110"/>
            </a:xfrm>
            <a:prstGeom prst="rect">
              <a:avLst/>
            </a:prstGeom>
            <a:noFill/>
            <a:ln w="9525">
              <a:noFill/>
              <a:miter lim="800000"/>
              <a:headEnd/>
              <a:tailEnd/>
            </a:ln>
          </p:spPr>
          <p:txBody>
            <a:bodyPr>
              <a:spAutoFit/>
            </a:bodyPr>
            <a:lstStyle/>
            <a:p>
              <a:pPr algn="r">
                <a:spcBef>
                  <a:spcPct val="50000"/>
                </a:spcBef>
              </a:pPr>
              <a:r>
                <a:rPr lang="en-US" altLang="ja-JP" sz="2000">
                  <a:latin typeface="Verdana" pitchFamily="34" charset="0"/>
                </a:rPr>
                <a:t>http://www.pref.akita.lg.jp/</a:t>
              </a: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afterEffect">
                                  <p:stCondLst>
                                    <p:cond delay="0"/>
                                  </p:stCondLst>
                                  <p:childTnLst>
                                    <p:animEffect transition="out" filter="fade">
                                      <p:cBhvr>
                                        <p:cTn id="6" dur="1000"/>
                                        <p:tgtEl>
                                          <p:spTgt spid="15413"/>
                                        </p:tgtEl>
                                      </p:cBhvr>
                                    </p:animEffect>
                                    <p:anim calcmode="lin" valueType="num">
                                      <p:cBhvr>
                                        <p:cTn id="7" dur="1000"/>
                                        <p:tgtEl>
                                          <p:spTgt spid="15413"/>
                                        </p:tgtEl>
                                        <p:attrNameLst>
                                          <p:attrName>ppt_x</p:attrName>
                                        </p:attrNameLst>
                                      </p:cBhvr>
                                      <p:tavLst>
                                        <p:tav tm="0">
                                          <p:val>
                                            <p:strVal val="ppt_x"/>
                                          </p:val>
                                        </p:tav>
                                        <p:tav tm="100000">
                                          <p:val>
                                            <p:strVal val="ppt_x"/>
                                          </p:val>
                                        </p:tav>
                                      </p:tavLst>
                                    </p:anim>
                                    <p:anim calcmode="lin" valueType="num">
                                      <p:cBhvr>
                                        <p:cTn id="8" dur="1000"/>
                                        <p:tgtEl>
                                          <p:spTgt spid="15413"/>
                                        </p:tgtEl>
                                        <p:attrNameLst>
                                          <p:attrName>ppt_y</p:attrName>
                                        </p:attrNameLst>
                                      </p:cBhvr>
                                      <p:tavLst>
                                        <p:tav tm="0">
                                          <p:val>
                                            <p:strVal val="ppt_y"/>
                                          </p:val>
                                        </p:tav>
                                        <p:tav tm="100000">
                                          <p:val>
                                            <p:strVal val="ppt_y-.1"/>
                                          </p:val>
                                        </p:tav>
                                      </p:tavLst>
                                    </p:anim>
                                    <p:set>
                                      <p:cBhvr>
                                        <p:cTn id="9" dur="1" fill="hold">
                                          <p:stCondLst>
                                            <p:cond delay="999"/>
                                          </p:stCondLst>
                                        </p:cTn>
                                        <p:tgtEl>
                                          <p:spTgt spid="15413"/>
                                        </p:tgtEl>
                                        <p:attrNameLst>
                                          <p:attrName>style.visibility</p:attrName>
                                        </p:attrNameLst>
                                      </p:cBhvr>
                                      <p:to>
                                        <p:strVal val="hidden"/>
                                      </p:to>
                                    </p:set>
                                  </p:childTnLst>
                                </p:cTn>
                              </p:par>
                              <p:par>
                                <p:cTn id="10" presetID="42" presetClass="entr" presetSubtype="0" fill="hold" nodeType="withEffect">
                                  <p:stCondLst>
                                    <p:cond delay="0"/>
                                  </p:stCondLst>
                                  <p:childTnLst>
                                    <p:set>
                                      <p:cBhvr>
                                        <p:cTn id="11" dur="1" fill="hold">
                                          <p:stCondLst>
                                            <p:cond delay="0"/>
                                          </p:stCondLst>
                                        </p:cTn>
                                        <p:tgtEl>
                                          <p:spTgt spid="68614"/>
                                        </p:tgtEl>
                                        <p:attrNameLst>
                                          <p:attrName>style.visibility</p:attrName>
                                        </p:attrNameLst>
                                      </p:cBhvr>
                                      <p:to>
                                        <p:strVal val="visible"/>
                                      </p:to>
                                    </p:set>
                                    <p:animEffect transition="in" filter="fade">
                                      <p:cBhvr>
                                        <p:cTn id="12" dur="1000"/>
                                        <p:tgtEl>
                                          <p:spTgt spid="68614"/>
                                        </p:tgtEl>
                                      </p:cBhvr>
                                    </p:animEffect>
                                    <p:anim calcmode="lin" valueType="num">
                                      <p:cBhvr>
                                        <p:cTn id="13" dur="1000" fill="hold"/>
                                        <p:tgtEl>
                                          <p:spTgt spid="68614"/>
                                        </p:tgtEl>
                                        <p:attrNameLst>
                                          <p:attrName>ppt_x</p:attrName>
                                        </p:attrNameLst>
                                      </p:cBhvr>
                                      <p:tavLst>
                                        <p:tav tm="0">
                                          <p:val>
                                            <p:strVal val="#ppt_x"/>
                                          </p:val>
                                        </p:tav>
                                        <p:tav tm="100000">
                                          <p:val>
                                            <p:strVal val="#ppt_x"/>
                                          </p:val>
                                        </p:tav>
                                      </p:tavLst>
                                    </p:anim>
                                    <p:anim calcmode="lin" valueType="num">
                                      <p:cBhvr>
                                        <p:cTn id="14" dur="1000" fill="hold"/>
                                        <p:tgtEl>
                                          <p:spTgt spid="686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nodeType="clickEffect">
                                  <p:stCondLst>
                                    <p:cond delay="0"/>
                                  </p:stCondLst>
                                  <p:childTnLst>
                                    <p:animEffect transition="out" filter="wipe(left)">
                                      <p:cBhvr>
                                        <p:cTn id="18" dur="1000"/>
                                        <p:tgtEl>
                                          <p:spTgt spid="68614"/>
                                        </p:tgtEl>
                                      </p:cBhvr>
                                    </p:animEffect>
                                    <p:set>
                                      <p:cBhvr>
                                        <p:cTn id="19" dur="1" fill="hold">
                                          <p:stCondLst>
                                            <p:cond delay="999"/>
                                          </p:stCondLst>
                                        </p:cTn>
                                        <p:tgtEl>
                                          <p:spTgt spid="68614"/>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15414"/>
                                        </p:tgtEl>
                                        <p:attrNameLst>
                                          <p:attrName>style.visibility</p:attrName>
                                        </p:attrNameLst>
                                      </p:cBhvr>
                                      <p:to>
                                        <p:strVal val="visible"/>
                                      </p:to>
                                    </p:set>
                                    <p:animEffect transition="in" filter="wipe(left)">
                                      <p:cBhvr>
                                        <p:cTn id="22" dur="1000"/>
                                        <p:tgtEl>
                                          <p:spTgt spid="15414"/>
                                        </p:tgtEl>
                                      </p:cBhvr>
                                    </p:animEffect>
                                  </p:childTnLst>
                                </p:cTn>
                              </p:par>
                              <p:par>
                                <p:cTn id="23" presetID="22" presetClass="entr" presetSubtype="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3725</TotalTime>
  <Words>1960</Words>
  <Application>Microsoft Office PowerPoint</Application>
  <PresentationFormat>画面に合わせる (4:3)</PresentationFormat>
  <Paragraphs>139</Paragraphs>
  <Slides>16</Slides>
  <Notes>16</Notes>
  <HiddenSlides>0</HiddenSlides>
  <MMClips>0</MMClips>
  <ScaleCrop>false</ScaleCrop>
  <HeadingPairs>
    <vt:vector size="4" baseType="variant">
      <vt:variant>
        <vt:lpstr>テーマ</vt:lpstr>
      </vt:variant>
      <vt:variant>
        <vt:i4>1</vt:i4>
      </vt:variant>
      <vt:variant>
        <vt:lpstr>スライド タイトル</vt:lpstr>
      </vt:variant>
      <vt:variant>
        <vt:i4>16</vt:i4>
      </vt:variant>
    </vt:vector>
  </HeadingPairs>
  <TitlesOfParts>
    <vt:vector size="17" baseType="lpstr">
      <vt:lpstr>Office テーマ</vt:lpstr>
      <vt:lpstr>A NETWORK SYSTEM INTEGRATING SERVICES TO PROMOTE ELDER CARE IN SMALL COMMUNITIES</vt:lpstr>
      <vt:lpstr>Presentation Outline</vt:lpstr>
      <vt:lpstr>Population Ageing in Japan</vt:lpstr>
      <vt:lpstr>Population Transition in Japan</vt:lpstr>
      <vt:lpstr>Households in Japan</vt:lpstr>
      <vt:lpstr>People per Family</vt:lpstr>
      <vt:lpstr>Elderly (65 +) with Dementia</vt:lpstr>
      <vt:lpstr>PowerPoint プレゼンテーション</vt:lpstr>
      <vt:lpstr>PowerPoint プレゼンテーション</vt:lpstr>
      <vt:lpstr>Problems</vt:lpstr>
      <vt:lpstr>Solutions</vt:lpstr>
      <vt:lpstr>Without the Network System</vt:lpstr>
      <vt:lpstr>Promotional Materials </vt:lpstr>
      <vt:lpstr>Seminars on Dementia</vt:lpstr>
      <vt:lpstr>Outcomes</vt:lpstr>
      <vt:lpstr>Masaki Ishizuka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masakirumiko</dc:creator>
  <cp:lastModifiedBy>masakirumiko</cp:lastModifiedBy>
  <cp:revision>179</cp:revision>
  <dcterms:created xsi:type="dcterms:W3CDTF">2012-04-10T14:44:25Z</dcterms:created>
  <dcterms:modified xsi:type="dcterms:W3CDTF">2012-05-26T04:42:51Z</dcterms:modified>
</cp:coreProperties>
</file>