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4"/>
  </p:handoutMasterIdLst>
  <p:sldIdLst>
    <p:sldId id="256" r:id="rId2"/>
    <p:sldId id="257" r:id="rId3"/>
    <p:sldId id="285" r:id="rId4"/>
    <p:sldId id="298" r:id="rId5"/>
    <p:sldId id="262" r:id="rId6"/>
    <p:sldId id="299" r:id="rId7"/>
    <p:sldId id="263" r:id="rId8"/>
    <p:sldId id="294" r:id="rId9"/>
    <p:sldId id="268" r:id="rId10"/>
    <p:sldId id="269" r:id="rId11"/>
    <p:sldId id="271" r:id="rId12"/>
    <p:sldId id="272" r:id="rId13"/>
    <p:sldId id="273" r:id="rId14"/>
    <p:sldId id="274" r:id="rId15"/>
    <p:sldId id="275" r:id="rId16"/>
    <p:sldId id="276" r:id="rId17"/>
    <p:sldId id="277" r:id="rId18"/>
    <p:sldId id="284" r:id="rId19"/>
    <p:sldId id="286" r:id="rId20"/>
    <p:sldId id="287" r:id="rId21"/>
    <p:sldId id="278" r:id="rId22"/>
    <p:sldId id="292" r:id="rId23"/>
    <p:sldId id="291" r:id="rId24"/>
    <p:sldId id="279" r:id="rId25"/>
    <p:sldId id="300" r:id="rId26"/>
    <p:sldId id="297" r:id="rId27"/>
    <p:sldId id="301" r:id="rId28"/>
    <p:sldId id="281" r:id="rId29"/>
    <p:sldId id="290" r:id="rId30"/>
    <p:sldId id="289" r:id="rId31"/>
    <p:sldId id="293" r:id="rId32"/>
    <p:sldId id="288" r:id="rId3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172" autoAdjust="0"/>
  </p:normalViewPr>
  <p:slideViewPr>
    <p:cSldViewPr>
      <p:cViewPr varScale="1">
        <p:scale>
          <a:sx n="99" d="100"/>
          <a:sy n="99" d="100"/>
        </p:scale>
        <p:origin x="-18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Hypertension</a:t>
            </a:r>
          </a:p>
          <a:p>
            <a:pPr>
              <a:defRPr/>
            </a:pPr>
            <a:r>
              <a:rPr lang="en-US"/>
              <a:t>193 patients</a:t>
            </a:r>
          </a:p>
        </c:rich>
      </c:tx>
    </c:title>
    <c:view3D>
      <c:rotX val="30"/>
      <c:perspective val="30"/>
    </c:view3D>
    <c:plotArea>
      <c:layout/>
      <c:pie3DChart>
        <c:varyColors val="1"/>
        <c:ser>
          <c:idx val="0"/>
          <c:order val="0"/>
          <c:tx>
            <c:strRef>
              <c:f>Sheet1!$B$1</c:f>
              <c:strCache>
                <c:ptCount val="1"/>
                <c:pt idx="0">
                  <c:v>Sales</c:v>
                </c:pt>
              </c:strCache>
            </c:strRef>
          </c:tx>
          <c:dLbls>
            <c:dLbl>
              <c:idx val="0"/>
              <c:tx>
                <c:rich>
                  <a:bodyPr/>
                  <a:lstStyle/>
                  <a:p>
                    <a:r>
                      <a:rPr lang="en-US"/>
                      <a:t>31%</a:t>
                    </a:r>
                  </a:p>
                  <a:p>
                    <a:r>
                      <a:rPr lang="en-US"/>
                      <a:t>(60)</a:t>
                    </a:r>
                  </a:p>
                </c:rich>
              </c:tx>
              <c:showPercent val="1"/>
            </c:dLbl>
            <c:dLbl>
              <c:idx val="1"/>
              <c:tx>
                <c:rich>
                  <a:bodyPr/>
                  <a:lstStyle/>
                  <a:p>
                    <a:r>
                      <a:rPr lang="en-US"/>
                      <a:t>43%</a:t>
                    </a:r>
                  </a:p>
                  <a:p>
                    <a:r>
                      <a:rPr lang="en-US"/>
                      <a:t>(83)</a:t>
                    </a:r>
                  </a:p>
                </c:rich>
              </c:tx>
              <c:showPercent val="1"/>
            </c:dLbl>
            <c:dLbl>
              <c:idx val="2"/>
              <c:tx>
                <c:rich>
                  <a:bodyPr/>
                  <a:lstStyle/>
                  <a:p>
                    <a:r>
                      <a:rPr lang="en-US"/>
                      <a:t>16%</a:t>
                    </a:r>
                  </a:p>
                  <a:p>
                    <a:r>
                      <a:rPr lang="en-US"/>
                      <a:t>(30)</a:t>
                    </a:r>
                  </a:p>
                </c:rich>
              </c:tx>
              <c:showPercent val="1"/>
            </c:dLbl>
            <c:dLbl>
              <c:idx val="3"/>
              <c:tx>
                <c:rich>
                  <a:bodyPr/>
                  <a:lstStyle/>
                  <a:p>
                    <a:r>
                      <a:rPr lang="en-US"/>
                      <a:t>10%</a:t>
                    </a:r>
                  </a:p>
                  <a:p>
                    <a:r>
                      <a:rPr lang="en-US"/>
                      <a:t>(20)</a:t>
                    </a:r>
                  </a:p>
                </c:rich>
              </c:tx>
              <c:showPercent val="1"/>
            </c:dLbl>
            <c:showPercent val="1"/>
            <c:showLeaderLines val="1"/>
          </c:dLbls>
          <c:cat>
            <c:strRef>
              <c:f>Sheet1!$A$2:$A$5</c:f>
              <c:strCache>
                <c:ptCount val="4"/>
                <c:pt idx="0">
                  <c:v>Hypertension</c:v>
                </c:pt>
                <c:pt idx="1">
                  <c:v>Hypertension+Lipid</c:v>
                </c:pt>
                <c:pt idx="2">
                  <c:v>Hypertension+Diabetes+Lipid</c:v>
                </c:pt>
                <c:pt idx="3">
                  <c:v>Hypertension+Diabetes</c:v>
                </c:pt>
              </c:strCache>
            </c:strRef>
          </c:cat>
          <c:val>
            <c:numRef>
              <c:f>Sheet1!$B$2:$B$5</c:f>
              <c:numCache>
                <c:formatCode>General</c:formatCode>
                <c:ptCount val="4"/>
                <c:pt idx="0">
                  <c:v>60</c:v>
                </c:pt>
                <c:pt idx="1">
                  <c:v>83</c:v>
                </c:pt>
                <c:pt idx="2">
                  <c:v>30</c:v>
                </c:pt>
                <c:pt idx="3">
                  <c:v>20</c:v>
                </c:pt>
              </c:numCache>
            </c:numRef>
          </c:val>
        </c:ser>
        <c:dLbls>
          <c:showPercent val="1"/>
        </c:dLbls>
      </c:pie3DChart>
    </c:plotArea>
    <c:legend>
      <c:legendPos val="r"/>
      <c:layout>
        <c:manualLayout>
          <c:xMode val="edge"/>
          <c:yMode val="edge"/>
          <c:x val="0.70329785165743175"/>
          <c:y val="0.28875479507369345"/>
          <c:w val="0.28744288908330967"/>
          <c:h val="0.55694528568544444"/>
        </c:manualLayout>
      </c:layout>
      <c:txPr>
        <a:bodyPr/>
        <a:lstStyle/>
        <a:p>
          <a:pPr>
            <a:defRPr sz="105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Diabetes</a:t>
            </a:r>
          </a:p>
          <a:p>
            <a:pPr>
              <a:defRPr/>
            </a:pPr>
            <a:r>
              <a:rPr lang="en-US"/>
              <a:t>121</a:t>
            </a:r>
            <a:r>
              <a:rPr lang="en-US" baseline="0"/>
              <a:t> patients</a:t>
            </a:r>
            <a:endParaRPr lang="en-US"/>
          </a:p>
        </c:rich>
      </c:tx>
    </c:title>
    <c:view3D>
      <c:rotX val="30"/>
      <c:perspective val="30"/>
    </c:view3D>
    <c:plotArea>
      <c:layout/>
      <c:pie3DChart>
        <c:varyColors val="1"/>
        <c:ser>
          <c:idx val="0"/>
          <c:order val="0"/>
          <c:tx>
            <c:strRef>
              <c:f>Sheet1!$B$1</c:f>
              <c:strCache>
                <c:ptCount val="1"/>
                <c:pt idx="0">
                  <c:v>Sales</c:v>
                </c:pt>
              </c:strCache>
            </c:strRef>
          </c:tx>
          <c:dLbls>
            <c:dLbl>
              <c:idx val="0"/>
              <c:tx>
                <c:rich>
                  <a:bodyPr/>
                  <a:lstStyle/>
                  <a:p>
                    <a:r>
                      <a:rPr lang="en-US"/>
                      <a:t>28%</a:t>
                    </a:r>
                  </a:p>
                  <a:p>
                    <a:r>
                      <a:rPr lang="en-US"/>
                      <a:t>(34)</a:t>
                    </a:r>
                  </a:p>
                </c:rich>
              </c:tx>
              <c:showPercent val="1"/>
            </c:dLbl>
            <c:dLbl>
              <c:idx val="1"/>
              <c:tx>
                <c:rich>
                  <a:bodyPr/>
                  <a:lstStyle/>
                  <a:p>
                    <a:r>
                      <a:rPr lang="en-US"/>
                      <a:t>31%</a:t>
                    </a:r>
                  </a:p>
                  <a:p>
                    <a:r>
                      <a:rPr lang="en-US"/>
                      <a:t>(37)</a:t>
                    </a:r>
                  </a:p>
                </c:rich>
              </c:tx>
              <c:showPercent val="1"/>
            </c:dLbl>
            <c:dLbl>
              <c:idx val="2"/>
              <c:tx>
                <c:rich>
                  <a:bodyPr/>
                  <a:lstStyle/>
                  <a:p>
                    <a:r>
                      <a:rPr lang="en-US"/>
                      <a:t>16%</a:t>
                    </a:r>
                  </a:p>
                  <a:p>
                    <a:r>
                      <a:rPr lang="en-US"/>
                      <a:t>(20)</a:t>
                    </a:r>
                  </a:p>
                </c:rich>
              </c:tx>
              <c:showPercent val="1"/>
            </c:dLbl>
            <c:dLbl>
              <c:idx val="3"/>
              <c:tx>
                <c:rich>
                  <a:bodyPr/>
                  <a:lstStyle/>
                  <a:p>
                    <a:r>
                      <a:rPr lang="en-US"/>
                      <a:t>25%</a:t>
                    </a:r>
                  </a:p>
                  <a:p>
                    <a:r>
                      <a:rPr lang="en-US"/>
                      <a:t>(30)</a:t>
                    </a:r>
                  </a:p>
                </c:rich>
              </c:tx>
              <c:showPercent val="1"/>
            </c:dLbl>
            <c:showPercent val="1"/>
            <c:showLeaderLines val="1"/>
          </c:dLbls>
          <c:cat>
            <c:strRef>
              <c:f>Sheet1!$A$2:$A$5</c:f>
              <c:strCache>
                <c:ptCount val="4"/>
                <c:pt idx="0">
                  <c:v>Diabetes</c:v>
                </c:pt>
                <c:pt idx="1">
                  <c:v>Diabetes+Lipid</c:v>
                </c:pt>
                <c:pt idx="2">
                  <c:v>Diabets+Hypertension</c:v>
                </c:pt>
                <c:pt idx="3">
                  <c:v>Diabetes+hypertension+Lipid</c:v>
                </c:pt>
              </c:strCache>
            </c:strRef>
          </c:cat>
          <c:val>
            <c:numRef>
              <c:f>Sheet1!$B$2:$B$5</c:f>
              <c:numCache>
                <c:formatCode>General</c:formatCode>
                <c:ptCount val="4"/>
                <c:pt idx="0">
                  <c:v>34</c:v>
                </c:pt>
                <c:pt idx="1">
                  <c:v>37</c:v>
                </c:pt>
                <c:pt idx="2">
                  <c:v>20</c:v>
                </c:pt>
                <c:pt idx="3">
                  <c:v>30</c:v>
                </c:pt>
              </c:numCache>
            </c:numRef>
          </c:val>
        </c:ser>
        <c:dLbls>
          <c:showPercent val="1"/>
        </c:dLbls>
      </c:pie3DChart>
    </c:plotArea>
    <c:legend>
      <c:legendPos val="r"/>
      <c:layout>
        <c:manualLayout>
          <c:xMode val="edge"/>
          <c:yMode val="edge"/>
          <c:x val="0.68873412073490758"/>
          <c:y val="0.30717392468798582"/>
          <c:w val="0.31126587926509275"/>
          <c:h val="0.46711446783437888"/>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      Male Vs Female</a:t>
            </a:r>
          </a:p>
          <a:p>
            <a:pPr>
              <a:defRPr/>
            </a:pPr>
            <a:r>
              <a:rPr lang="en-US"/>
              <a:t>Hypertension </a:t>
            </a:r>
            <a:r>
              <a:rPr lang="en-US" baseline="0"/>
              <a:t>                            </a:t>
            </a:r>
            <a:r>
              <a:rPr lang="en-US"/>
              <a:t>Diabetes </a:t>
            </a:r>
          </a:p>
        </c:rich>
      </c:tx>
    </c:title>
    <c:view3D>
      <c:rAngAx val="1"/>
    </c:view3D>
    <c:plotArea>
      <c:layout/>
      <c:bar3DChart>
        <c:barDir val="col"/>
        <c:grouping val="clustered"/>
        <c:ser>
          <c:idx val="0"/>
          <c:order val="0"/>
          <c:tx>
            <c:strRef>
              <c:f>Sheet1!$B$1</c:f>
              <c:strCache>
                <c:ptCount val="1"/>
                <c:pt idx="0">
                  <c:v>% of male cases out of total male population</c:v>
                </c:pt>
              </c:strCache>
            </c:strRef>
          </c:tx>
          <c:dLbls>
            <c:dLbl>
              <c:idx val="0"/>
              <c:layout>
                <c:manualLayout>
                  <c:x val="1.5770726678967235E-2"/>
                  <c:y val="-3.1949676124213892E-2"/>
                </c:manualLayout>
              </c:layout>
              <c:showVal val="1"/>
            </c:dLbl>
            <c:dLbl>
              <c:idx val="1"/>
              <c:layout>
                <c:manualLayout>
                  <c:x val="2.4608501118568233E-2"/>
                  <c:y val="-3.1088082901554411E-2"/>
                </c:manualLayout>
              </c:layout>
              <c:showVal val="1"/>
            </c:dLbl>
            <c:showVal val="1"/>
          </c:dLbls>
          <c:cat>
            <c:strRef>
              <c:f>Sheet1!$A$2:$A$3</c:f>
              <c:strCache>
                <c:ptCount val="2"/>
                <c:pt idx="0">
                  <c:v>Hypertension</c:v>
                </c:pt>
                <c:pt idx="1">
                  <c:v>Diabetes</c:v>
                </c:pt>
              </c:strCache>
            </c:strRef>
          </c:cat>
          <c:val>
            <c:numRef>
              <c:f>Sheet1!$B$2:$B$3</c:f>
              <c:numCache>
                <c:formatCode>General</c:formatCode>
                <c:ptCount val="2"/>
                <c:pt idx="0">
                  <c:v>33.33</c:v>
                </c:pt>
                <c:pt idx="1">
                  <c:v>20.75</c:v>
                </c:pt>
              </c:numCache>
            </c:numRef>
          </c:val>
        </c:ser>
        <c:ser>
          <c:idx val="1"/>
          <c:order val="1"/>
          <c:tx>
            <c:strRef>
              <c:f>Sheet1!$C$1</c:f>
              <c:strCache>
                <c:ptCount val="1"/>
                <c:pt idx="0">
                  <c:v>% of Female cases out of total female population</c:v>
                </c:pt>
              </c:strCache>
            </c:strRef>
          </c:tx>
          <c:dLbls>
            <c:dLbl>
              <c:idx val="0"/>
              <c:layout>
                <c:manualLayout>
                  <c:x val="2.0134228187919666E-2"/>
                  <c:y val="-4.4905008635578586E-2"/>
                </c:manualLayout>
              </c:layout>
              <c:showVal val="1"/>
            </c:dLbl>
            <c:dLbl>
              <c:idx val="1"/>
              <c:layout>
                <c:manualLayout>
                  <c:x val="2.2371364653244175E-2"/>
                  <c:y val="-3.4542314335060449E-2"/>
                </c:manualLayout>
              </c:layout>
              <c:showVal val="1"/>
            </c:dLbl>
            <c:showVal val="1"/>
          </c:dLbls>
          <c:cat>
            <c:strRef>
              <c:f>Sheet1!$A$2:$A$3</c:f>
              <c:strCache>
                <c:ptCount val="2"/>
                <c:pt idx="0">
                  <c:v>Hypertension</c:v>
                </c:pt>
                <c:pt idx="1">
                  <c:v>Diabetes</c:v>
                </c:pt>
              </c:strCache>
            </c:strRef>
          </c:cat>
          <c:val>
            <c:numRef>
              <c:f>Sheet1!$C$2:$C$3</c:f>
              <c:numCache>
                <c:formatCode>General</c:formatCode>
                <c:ptCount val="2"/>
                <c:pt idx="0">
                  <c:v>28.14</c:v>
                </c:pt>
                <c:pt idx="1">
                  <c:v>17.75</c:v>
                </c:pt>
              </c:numCache>
            </c:numRef>
          </c:val>
        </c:ser>
        <c:dLbls>
          <c:showVal val="1"/>
        </c:dLbls>
        <c:shape val="cylinder"/>
        <c:axId val="75703808"/>
        <c:axId val="47182208"/>
        <c:axId val="0"/>
      </c:bar3DChart>
      <c:catAx>
        <c:axId val="75703808"/>
        <c:scaling>
          <c:orientation val="minMax"/>
        </c:scaling>
        <c:axPos val="b"/>
        <c:majorTickMark val="none"/>
        <c:tickLblPos val="nextTo"/>
        <c:crossAx val="47182208"/>
        <c:crosses val="autoZero"/>
        <c:auto val="1"/>
        <c:lblAlgn val="ctr"/>
        <c:lblOffset val="100"/>
      </c:catAx>
      <c:valAx>
        <c:axId val="47182208"/>
        <c:scaling>
          <c:orientation val="minMax"/>
        </c:scaling>
        <c:delete val="1"/>
        <c:axPos val="l"/>
        <c:numFmt formatCode="General" sourceLinked="1"/>
        <c:tickLblPos val="none"/>
        <c:crossAx val="75703808"/>
        <c:crosses val="autoZero"/>
        <c:crossBetween val="between"/>
      </c:valAx>
    </c:plotArea>
    <c:legend>
      <c:legendPos val="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a:t>
            </a:r>
            <a:r>
              <a:rPr lang="en-US" baseline="0"/>
              <a:t> Vs Female Lipid Profile</a:t>
            </a:r>
            <a:endParaRPr lang="en-US"/>
          </a:p>
        </c:rich>
      </c:tx>
    </c:title>
    <c:view3D>
      <c:depthPercent val="100"/>
      <c:rAngAx val="1"/>
    </c:view3D>
    <c:plotArea>
      <c:layout/>
      <c:bar3DChart>
        <c:barDir val="col"/>
        <c:grouping val="clustered"/>
        <c:ser>
          <c:idx val="0"/>
          <c:order val="0"/>
          <c:tx>
            <c:strRef>
              <c:f>Sheet1!$B$1</c:f>
              <c:strCache>
                <c:ptCount val="1"/>
                <c:pt idx="0">
                  <c:v>% of Male cases in total male population</c:v>
                </c:pt>
              </c:strCache>
            </c:strRef>
          </c:tx>
          <c:dLbls>
            <c:dLbl>
              <c:idx val="0"/>
              <c:layout>
                <c:manualLayout>
                  <c:x val="1.4791336502905438E-2"/>
                  <c:y val="-2.9175784099197667E-2"/>
                </c:manualLayout>
              </c:layout>
              <c:spPr/>
              <c:txPr>
                <a:bodyPr/>
                <a:lstStyle/>
                <a:p>
                  <a:pPr>
                    <a:defRPr/>
                  </a:pPr>
                  <a:endParaRPr lang="en-US"/>
                </a:p>
              </c:txPr>
              <c:showVal val="1"/>
            </c:dLbl>
            <c:dLbl>
              <c:idx val="1"/>
              <c:layout>
                <c:manualLayout>
                  <c:x val="1.4791336502905438E-2"/>
                  <c:y val="-2.0423048869438382E-2"/>
                </c:manualLayout>
              </c:layout>
              <c:spPr/>
              <c:txPr>
                <a:bodyPr/>
                <a:lstStyle/>
                <a:p>
                  <a:pPr>
                    <a:defRPr/>
                  </a:pPr>
                  <a:endParaRPr lang="en-US"/>
                </a:p>
              </c:txPr>
              <c:showVal val="1"/>
            </c:dLbl>
            <c:dLbl>
              <c:idx val="2"/>
              <c:layout>
                <c:manualLayout>
                  <c:x val="1.4791336502905438E-2"/>
                  <c:y val="-2.6258205689278218E-2"/>
                </c:manualLayout>
              </c:layout>
              <c:spPr/>
              <c:txPr>
                <a:bodyPr/>
                <a:lstStyle/>
                <a:p>
                  <a:pPr>
                    <a:defRPr/>
                  </a:pPr>
                  <a:endParaRPr lang="en-US"/>
                </a:p>
              </c:txPr>
              <c:showVal val="1"/>
            </c:dLbl>
            <c:showVal val="1"/>
          </c:dLbls>
          <c:cat>
            <c:strRef>
              <c:f>Sheet1!$A$2:$A$4</c:f>
              <c:strCache>
                <c:ptCount val="3"/>
                <c:pt idx="0">
                  <c:v>Total Cholesterol</c:v>
                </c:pt>
                <c:pt idx="1">
                  <c:v>LDL</c:v>
                </c:pt>
                <c:pt idx="2">
                  <c:v>Triglycerides</c:v>
                </c:pt>
              </c:strCache>
            </c:strRef>
          </c:cat>
          <c:val>
            <c:numRef>
              <c:f>Sheet1!$B$2:$B$4</c:f>
              <c:numCache>
                <c:formatCode>General</c:formatCode>
                <c:ptCount val="3"/>
                <c:pt idx="0">
                  <c:v>12.59</c:v>
                </c:pt>
                <c:pt idx="1">
                  <c:v>11.11</c:v>
                </c:pt>
                <c:pt idx="2">
                  <c:v>15.92</c:v>
                </c:pt>
              </c:numCache>
            </c:numRef>
          </c:val>
        </c:ser>
        <c:ser>
          <c:idx val="1"/>
          <c:order val="1"/>
          <c:tx>
            <c:strRef>
              <c:f>Sheet1!$C$1</c:f>
              <c:strCache>
                <c:ptCount val="1"/>
                <c:pt idx="0">
                  <c:v>% of Female cases in total female population</c:v>
                </c:pt>
              </c:strCache>
            </c:strRef>
          </c:tx>
          <c:dLbls>
            <c:dLbl>
              <c:idx val="0"/>
              <c:layout>
                <c:manualLayout>
                  <c:x val="1.4791336502905438E-2"/>
                  <c:y val="-2.6258205689278218E-2"/>
                </c:manualLayout>
              </c:layout>
              <c:spPr/>
              <c:txPr>
                <a:bodyPr/>
                <a:lstStyle/>
                <a:p>
                  <a:pPr>
                    <a:defRPr/>
                  </a:pPr>
                  <a:endParaRPr lang="en-US"/>
                </a:p>
              </c:txPr>
              <c:showVal val="1"/>
            </c:dLbl>
            <c:dLbl>
              <c:idx val="1"/>
              <c:layout>
                <c:manualLayout>
                  <c:x val="1.2678288431061804E-2"/>
                  <c:y val="-1.7505470459518731E-2"/>
                </c:manualLayout>
              </c:layout>
              <c:spPr/>
              <c:txPr>
                <a:bodyPr/>
                <a:lstStyle/>
                <a:p>
                  <a:pPr>
                    <a:defRPr/>
                  </a:pPr>
                  <a:endParaRPr lang="en-US"/>
                </a:p>
              </c:txPr>
              <c:showVal val="1"/>
            </c:dLbl>
            <c:dLbl>
              <c:idx val="2"/>
              <c:layout>
                <c:manualLayout>
                  <c:x val="1.4791336502905438E-2"/>
                  <c:y val="-2.6258205689278218E-2"/>
                </c:manualLayout>
              </c:layout>
              <c:spPr/>
              <c:txPr>
                <a:bodyPr/>
                <a:lstStyle/>
                <a:p>
                  <a:pPr>
                    <a:defRPr/>
                  </a:pPr>
                  <a:endParaRPr lang="en-US"/>
                </a:p>
              </c:txPr>
              <c:showVal val="1"/>
            </c:dLbl>
            <c:showVal val="1"/>
          </c:dLbls>
          <c:cat>
            <c:strRef>
              <c:f>Sheet1!$A$2:$A$4</c:f>
              <c:strCache>
                <c:ptCount val="3"/>
                <c:pt idx="0">
                  <c:v>Total Cholesterol</c:v>
                </c:pt>
                <c:pt idx="1">
                  <c:v>LDL</c:v>
                </c:pt>
                <c:pt idx="2">
                  <c:v>Triglycerides</c:v>
                </c:pt>
              </c:strCache>
            </c:strRef>
          </c:cat>
          <c:val>
            <c:numRef>
              <c:f>Sheet1!$C$2:$C$4</c:f>
              <c:numCache>
                <c:formatCode>General</c:formatCode>
                <c:ptCount val="3"/>
                <c:pt idx="0">
                  <c:v>30.32</c:v>
                </c:pt>
                <c:pt idx="1">
                  <c:v>17.75</c:v>
                </c:pt>
                <c:pt idx="2">
                  <c:v>22.4</c:v>
                </c:pt>
              </c:numCache>
            </c:numRef>
          </c:val>
        </c:ser>
        <c:dLbls>
          <c:showVal val="1"/>
        </c:dLbls>
        <c:shape val="cylinder"/>
        <c:axId val="47282816"/>
        <c:axId val="47321472"/>
        <c:axId val="0"/>
      </c:bar3DChart>
      <c:catAx>
        <c:axId val="47282816"/>
        <c:scaling>
          <c:orientation val="minMax"/>
        </c:scaling>
        <c:axPos val="b"/>
        <c:numFmt formatCode="General" sourceLinked="1"/>
        <c:majorTickMark val="none"/>
        <c:tickLblPos val="nextTo"/>
        <c:crossAx val="47321472"/>
        <c:crosses val="autoZero"/>
        <c:auto val="1"/>
        <c:lblAlgn val="ctr"/>
        <c:lblOffset val="100"/>
      </c:catAx>
      <c:valAx>
        <c:axId val="47321472"/>
        <c:scaling>
          <c:orientation val="minMax"/>
        </c:scaling>
        <c:delete val="1"/>
        <c:axPos val="l"/>
        <c:numFmt formatCode="General" sourceLinked="1"/>
        <c:tickLblPos val="none"/>
        <c:crossAx val="47282816"/>
        <c:crosses val="autoZero"/>
        <c:crossBetween val="between"/>
      </c:valAx>
      <c:spPr>
        <a:noFill/>
        <a:ln w="25399">
          <a:noFill/>
        </a:ln>
      </c:spPr>
    </c:plotArea>
    <c:legend>
      <c:legendPos val="t"/>
      <c:layout>
        <c:manualLayout>
          <c:xMode val="edge"/>
          <c:yMode val="edge"/>
          <c:x val="7.0088123042590739E-2"/>
          <c:y val="0.14672632363907531"/>
          <c:w val="0.89897371524211667"/>
          <c:h val="6.4645845443816186E-2"/>
        </c:manualLayout>
      </c:layout>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EKG changes in Hypertensive </a:t>
            </a:r>
            <a:r>
              <a:rPr lang="en-US" dirty="0" smtClean="0"/>
              <a:t> and diabetic Patients</a:t>
            </a:r>
            <a:endParaRPr lang="en-US" dirty="0"/>
          </a:p>
        </c:rich>
      </c:tx>
    </c:title>
    <c:view3D>
      <c:rotX val="30"/>
      <c:perspective val="30"/>
    </c:view3D>
    <c:plotArea>
      <c:layout/>
      <c:pie3DChart>
        <c:varyColors val="1"/>
        <c:ser>
          <c:idx val="0"/>
          <c:order val="0"/>
          <c:tx>
            <c:strRef>
              <c:f>Sheet1!$B$1</c:f>
              <c:strCache>
                <c:ptCount val="1"/>
                <c:pt idx="0">
                  <c:v>Sales</c:v>
                </c:pt>
              </c:strCache>
            </c:strRef>
          </c:tx>
          <c:dLbls>
            <c:showPercent val="1"/>
          </c:dLbls>
          <c:cat>
            <c:strRef>
              <c:f>Sheet1!$A$2:$A$8</c:f>
              <c:strCache>
                <c:ptCount val="7"/>
                <c:pt idx="0">
                  <c:v>Hypertensive without EKG changes</c:v>
                </c:pt>
                <c:pt idx="1">
                  <c:v>Old Infarct</c:v>
                </c:pt>
                <c:pt idx="2">
                  <c:v>LBBB</c:v>
                </c:pt>
                <c:pt idx="3">
                  <c:v>RBBB</c:v>
                </c:pt>
                <c:pt idx="4">
                  <c:v>LVH</c:v>
                </c:pt>
                <c:pt idx="5">
                  <c:v>RVH</c:v>
                </c:pt>
                <c:pt idx="6">
                  <c:v>Sinus Bradycardia</c:v>
                </c:pt>
              </c:strCache>
            </c:strRef>
          </c:cat>
          <c:val>
            <c:numRef>
              <c:f>Sheet1!$B$2:$B$8</c:f>
              <c:numCache>
                <c:formatCode>General</c:formatCode>
                <c:ptCount val="7"/>
                <c:pt idx="0">
                  <c:v>142</c:v>
                </c:pt>
                <c:pt idx="1">
                  <c:v>30</c:v>
                </c:pt>
                <c:pt idx="2">
                  <c:v>4</c:v>
                </c:pt>
                <c:pt idx="3">
                  <c:v>6</c:v>
                </c:pt>
                <c:pt idx="4">
                  <c:v>8</c:v>
                </c:pt>
                <c:pt idx="5">
                  <c:v>2</c:v>
                </c:pt>
                <c:pt idx="6">
                  <c:v>1</c:v>
                </c:pt>
              </c:numCache>
            </c:numRef>
          </c:val>
        </c:ser>
        <c:dLbls>
          <c:showPercent val="1"/>
        </c:dLbls>
      </c:pie3DChart>
    </c:plotArea>
    <c:legend>
      <c:legendPos val="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221E22F-EA72-4139-BAFF-4156B655112D}" type="datetimeFigureOut">
              <a:rPr lang="en-US" smtClean="0"/>
              <a:pPr/>
              <a:t>5/24/2012</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0227D49E-0CAD-496C-B264-2A77EF6844D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D8F9AB2-96A6-47CE-B077-F6DE4114DCE5}" type="datetimeFigureOut">
              <a:rPr lang="en-US" smtClean="0"/>
              <a:pPr/>
              <a:t>5/24/2012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7D51169-4A78-4983-91BB-B85AB1DB51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8F9AB2-96A6-47CE-B077-F6DE4114DCE5}"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51169-4A78-4983-91BB-B85AB1DB51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8F9AB2-96A6-47CE-B077-F6DE4114DCE5}"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51169-4A78-4983-91BB-B85AB1DB51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D8F9AB2-96A6-47CE-B077-F6DE4114DCE5}" type="datetimeFigureOut">
              <a:rPr lang="en-US" smtClean="0"/>
              <a:pPr/>
              <a:t>5/24/2012</a:t>
            </a:fld>
            <a:endParaRPr lang="en-US"/>
          </a:p>
        </p:txBody>
      </p:sp>
      <p:sp>
        <p:nvSpPr>
          <p:cNvPr id="9" name="Slide Number Placeholder 8"/>
          <p:cNvSpPr>
            <a:spLocks noGrp="1"/>
          </p:cNvSpPr>
          <p:nvPr>
            <p:ph type="sldNum" sz="quarter" idx="15"/>
          </p:nvPr>
        </p:nvSpPr>
        <p:spPr/>
        <p:txBody>
          <a:bodyPr rtlCol="0"/>
          <a:lstStyle/>
          <a:p>
            <a:fld id="{47D51169-4A78-4983-91BB-B85AB1DB51B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D8F9AB2-96A6-47CE-B077-F6DE4114DCE5}" type="datetimeFigureOut">
              <a:rPr lang="en-US" smtClean="0"/>
              <a:pPr/>
              <a:t>5/24/2012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7D51169-4A78-4983-91BB-B85AB1DB51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D8F9AB2-96A6-47CE-B077-F6DE4114DCE5}"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51169-4A78-4983-91BB-B85AB1DB51B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D8F9AB2-96A6-47CE-B077-F6DE4114DCE5}" type="datetimeFigureOut">
              <a:rPr lang="en-US" smtClean="0"/>
              <a:pPr/>
              <a:t>5/24/2012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51169-4A78-4983-91BB-B85AB1DB51B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D8F9AB2-96A6-47CE-B077-F6DE4114DCE5}" type="datetimeFigureOut">
              <a:rPr lang="en-US" smtClean="0"/>
              <a:pPr/>
              <a:t>5/24/2012</a:t>
            </a:fld>
            <a:endParaRPr lang="en-US"/>
          </a:p>
        </p:txBody>
      </p:sp>
      <p:sp>
        <p:nvSpPr>
          <p:cNvPr id="7" name="Slide Number Placeholder 6"/>
          <p:cNvSpPr>
            <a:spLocks noGrp="1"/>
          </p:cNvSpPr>
          <p:nvPr>
            <p:ph type="sldNum" sz="quarter" idx="11"/>
          </p:nvPr>
        </p:nvSpPr>
        <p:spPr/>
        <p:txBody>
          <a:bodyPr rtlCol="0"/>
          <a:lstStyle/>
          <a:p>
            <a:fld id="{47D51169-4A78-4983-91BB-B85AB1DB51B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AB2-96A6-47CE-B077-F6DE4114DCE5}" type="datetimeFigureOut">
              <a:rPr lang="en-US" smtClean="0"/>
              <a:pPr/>
              <a:t>5/24/2012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51169-4A78-4983-91BB-B85AB1DB51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D8F9AB2-96A6-47CE-B077-F6DE4114DCE5}" type="datetimeFigureOut">
              <a:rPr lang="en-US" smtClean="0"/>
              <a:pPr/>
              <a:t>5/24/2012</a:t>
            </a:fld>
            <a:endParaRPr lang="en-US"/>
          </a:p>
        </p:txBody>
      </p:sp>
      <p:sp>
        <p:nvSpPr>
          <p:cNvPr id="22" name="Slide Number Placeholder 21"/>
          <p:cNvSpPr>
            <a:spLocks noGrp="1"/>
          </p:cNvSpPr>
          <p:nvPr>
            <p:ph type="sldNum" sz="quarter" idx="15"/>
          </p:nvPr>
        </p:nvSpPr>
        <p:spPr/>
        <p:txBody>
          <a:bodyPr rtlCol="0"/>
          <a:lstStyle/>
          <a:p>
            <a:fld id="{47D51169-4A78-4983-91BB-B85AB1DB51B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D8F9AB2-96A6-47CE-B077-F6DE4114DCE5}" type="datetimeFigureOut">
              <a:rPr lang="en-US" smtClean="0"/>
              <a:pPr/>
              <a:t>5/24/2012</a:t>
            </a:fld>
            <a:endParaRPr lang="en-US"/>
          </a:p>
        </p:txBody>
      </p:sp>
      <p:sp>
        <p:nvSpPr>
          <p:cNvPr id="18" name="Slide Number Placeholder 17"/>
          <p:cNvSpPr>
            <a:spLocks noGrp="1"/>
          </p:cNvSpPr>
          <p:nvPr>
            <p:ph type="sldNum" sz="quarter" idx="11"/>
          </p:nvPr>
        </p:nvSpPr>
        <p:spPr/>
        <p:txBody>
          <a:bodyPr rtlCol="0"/>
          <a:lstStyle/>
          <a:p>
            <a:fld id="{47D51169-4A78-4983-91BB-B85AB1DB51B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D8F9AB2-96A6-47CE-B077-F6DE4114DCE5}" type="datetimeFigureOut">
              <a:rPr lang="en-US" smtClean="0"/>
              <a:pPr/>
              <a:t>5/24/2012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7D51169-4A78-4983-91BB-B85AB1DB51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458200" cy="1828800"/>
          </a:xfrm>
        </p:spPr>
        <p:txBody>
          <a:bodyPr>
            <a:normAutofit/>
          </a:bodyPr>
          <a:lstStyle/>
          <a:p>
            <a:r>
              <a:rPr lang="en-US" sz="2800" b="1" dirty="0">
                <a:solidFill>
                  <a:srgbClr val="002060"/>
                </a:solidFill>
              </a:rPr>
              <a:t>Prevalence of </a:t>
            </a:r>
            <a:r>
              <a:rPr lang="en-US" sz="2800" b="1" dirty="0" smtClean="0">
                <a:solidFill>
                  <a:srgbClr val="002060"/>
                </a:solidFill>
              </a:rPr>
              <a:t>Diabetes </a:t>
            </a:r>
            <a:r>
              <a:rPr lang="en-US" sz="2800" b="1" dirty="0">
                <a:solidFill>
                  <a:srgbClr val="002060"/>
                </a:solidFill>
              </a:rPr>
              <a:t>Mellitus and Hypertension in the elderly group, in Rural community in Pune, </a:t>
            </a:r>
            <a:r>
              <a:rPr lang="en-US" sz="2800" b="1" dirty="0" smtClean="0">
                <a:solidFill>
                  <a:srgbClr val="002060"/>
                </a:solidFill>
              </a:rPr>
              <a:t>India</a:t>
            </a:r>
            <a:r>
              <a:rPr lang="en-US" sz="2800" dirty="0"/>
              <a:t/>
            </a:r>
            <a:br>
              <a:rPr lang="en-US" sz="2800" dirty="0"/>
            </a:br>
            <a:endParaRPr lang="en-US" sz="2800" dirty="0"/>
          </a:p>
        </p:txBody>
      </p:sp>
      <p:sp>
        <p:nvSpPr>
          <p:cNvPr id="3" name="Subtitle 2"/>
          <p:cNvSpPr>
            <a:spLocks noGrp="1"/>
          </p:cNvSpPr>
          <p:nvPr>
            <p:ph type="subTitle" idx="1"/>
          </p:nvPr>
        </p:nvSpPr>
        <p:spPr>
          <a:xfrm>
            <a:off x="5943600" y="4038600"/>
            <a:ext cx="3276600" cy="2667000"/>
          </a:xfrm>
        </p:spPr>
        <p:txBody>
          <a:bodyPr>
            <a:normAutofit/>
          </a:bodyPr>
          <a:lstStyle/>
          <a:p>
            <a:pPr algn="l"/>
            <a:r>
              <a:rPr lang="en-US" b="1" dirty="0" smtClean="0">
                <a:solidFill>
                  <a:schemeClr val="accent2">
                    <a:lumMod val="50000"/>
                  </a:schemeClr>
                </a:solidFill>
              </a:rPr>
              <a:t>By,</a:t>
            </a:r>
          </a:p>
          <a:p>
            <a:pPr algn="l"/>
            <a:r>
              <a:rPr lang="en-US" b="1" dirty="0" err="1" smtClean="0">
                <a:solidFill>
                  <a:schemeClr val="accent2">
                    <a:lumMod val="50000"/>
                  </a:schemeClr>
                </a:solidFill>
              </a:rPr>
              <a:t>Vinod</a:t>
            </a:r>
            <a:r>
              <a:rPr lang="en-US" b="1" dirty="0" smtClean="0">
                <a:solidFill>
                  <a:schemeClr val="accent2">
                    <a:lumMod val="50000"/>
                  </a:schemeClr>
                </a:solidFill>
              </a:rPr>
              <a:t> Shah, M.D</a:t>
            </a:r>
          </a:p>
          <a:p>
            <a:pPr algn="l"/>
            <a:r>
              <a:rPr lang="en-US" b="1" dirty="0" err="1" smtClean="0">
                <a:solidFill>
                  <a:schemeClr val="accent2">
                    <a:lumMod val="50000"/>
                  </a:schemeClr>
                </a:solidFill>
              </a:rPr>
              <a:t>Spandan</a:t>
            </a:r>
            <a:r>
              <a:rPr lang="en-US" b="1" dirty="0" smtClean="0">
                <a:solidFill>
                  <a:schemeClr val="accent2">
                    <a:lumMod val="50000"/>
                  </a:schemeClr>
                </a:solidFill>
              </a:rPr>
              <a:t> Patel, M.B.B.S</a:t>
            </a:r>
          </a:p>
          <a:p>
            <a:pPr algn="l"/>
            <a:r>
              <a:rPr lang="en-US" b="1" dirty="0" err="1" smtClean="0">
                <a:solidFill>
                  <a:schemeClr val="accent2">
                    <a:lumMod val="50000"/>
                  </a:schemeClr>
                </a:solidFill>
              </a:rPr>
              <a:t>Disha</a:t>
            </a:r>
            <a:r>
              <a:rPr lang="en-US" b="1" dirty="0" smtClean="0">
                <a:solidFill>
                  <a:schemeClr val="accent2">
                    <a:lumMod val="50000"/>
                  </a:schemeClr>
                </a:solidFill>
              </a:rPr>
              <a:t> </a:t>
            </a:r>
            <a:r>
              <a:rPr lang="en-US" b="1" dirty="0" err="1" smtClean="0">
                <a:solidFill>
                  <a:schemeClr val="accent2">
                    <a:lumMod val="50000"/>
                  </a:schemeClr>
                </a:solidFill>
              </a:rPr>
              <a:t>Mehta,M.B.B.S</a:t>
            </a:r>
            <a:endParaRPr lang="en-US" b="1" dirty="0">
              <a:solidFill>
                <a:schemeClr val="accent2">
                  <a:lumMod val="50000"/>
                </a:schemeClr>
              </a:solidFill>
            </a:endParaRPr>
          </a:p>
          <a:p>
            <a:pPr algn="l"/>
            <a:r>
              <a:rPr lang="en-US" b="1" dirty="0" err="1" smtClean="0">
                <a:solidFill>
                  <a:schemeClr val="accent2">
                    <a:lumMod val="50000"/>
                  </a:schemeClr>
                </a:solidFill>
              </a:rPr>
              <a:t>Gautam</a:t>
            </a:r>
            <a:r>
              <a:rPr lang="en-US" b="1" dirty="0" smtClean="0">
                <a:solidFill>
                  <a:schemeClr val="accent2">
                    <a:lumMod val="50000"/>
                  </a:schemeClr>
                </a:solidFill>
              </a:rPr>
              <a:t> Shah, M.B.B.S</a:t>
            </a:r>
          </a:p>
          <a:p>
            <a:pPr algn="l"/>
            <a:r>
              <a:rPr lang="en-US" b="1" dirty="0" err="1" smtClean="0">
                <a:solidFill>
                  <a:schemeClr val="accent2">
                    <a:lumMod val="50000"/>
                  </a:schemeClr>
                </a:solidFill>
              </a:rPr>
              <a:t>Gururaj</a:t>
            </a:r>
            <a:r>
              <a:rPr lang="en-US" b="1" dirty="0" smtClean="0">
                <a:solidFill>
                  <a:schemeClr val="accent2">
                    <a:lumMod val="50000"/>
                  </a:schemeClr>
                </a:solidFill>
              </a:rPr>
              <a:t> </a:t>
            </a:r>
            <a:r>
              <a:rPr lang="en-US" b="1" dirty="0" err="1" smtClean="0">
                <a:solidFill>
                  <a:schemeClr val="accent2">
                    <a:lumMod val="50000"/>
                  </a:schemeClr>
                </a:solidFill>
              </a:rPr>
              <a:t>Mutalik</a:t>
            </a:r>
            <a:r>
              <a:rPr lang="en-US" b="1" dirty="0" smtClean="0">
                <a:solidFill>
                  <a:schemeClr val="accent2">
                    <a:lumMod val="50000"/>
                  </a:schemeClr>
                </a:solidFill>
              </a:rPr>
              <a:t>, M.D</a:t>
            </a:r>
          </a:p>
          <a:p>
            <a:pPr algn="l"/>
            <a:endParaRPr lang="en-US" b="1" dirty="0">
              <a:solidFill>
                <a:schemeClr val="accent2">
                  <a:lumMod val="50000"/>
                </a:schemeClr>
              </a:solidFill>
            </a:endParaRPr>
          </a:p>
        </p:txBody>
      </p:sp>
      <p:sp>
        <p:nvSpPr>
          <p:cNvPr id="4" name="TextBox 3"/>
          <p:cNvSpPr txBox="1"/>
          <p:nvPr/>
        </p:nvSpPr>
        <p:spPr>
          <a:xfrm>
            <a:off x="533400" y="1828800"/>
            <a:ext cx="8305800" cy="646331"/>
          </a:xfrm>
          <a:prstGeom prst="rect">
            <a:avLst/>
          </a:prstGeom>
          <a:noFill/>
        </p:spPr>
        <p:txBody>
          <a:bodyPr wrap="square" rtlCol="0">
            <a:spAutoFit/>
          </a:bodyPr>
          <a:lstStyle/>
          <a:p>
            <a:pPr algn="ctr"/>
            <a:r>
              <a:rPr lang="en-US" b="1" dirty="0" smtClean="0"/>
              <a:t>12</a:t>
            </a:r>
            <a:r>
              <a:rPr lang="en-US" b="1" baseline="30000" dirty="0" smtClean="0"/>
              <a:t>th</a:t>
            </a:r>
            <a:r>
              <a:rPr lang="en-US" b="1" dirty="0" smtClean="0"/>
              <a:t> Global Conference of IFA at Prague</a:t>
            </a:r>
          </a:p>
          <a:p>
            <a:pPr algn="ctr"/>
            <a:r>
              <a:rPr lang="en-US" b="1" dirty="0" smtClean="0"/>
              <a:t>May 28</a:t>
            </a:r>
            <a:r>
              <a:rPr lang="en-US" b="1" baseline="30000" dirty="0" smtClean="0"/>
              <a:t>th</a:t>
            </a:r>
            <a:r>
              <a:rPr lang="en-US" b="1" dirty="0" smtClean="0"/>
              <a:t> to June 1</a:t>
            </a:r>
            <a:r>
              <a:rPr lang="en-US" b="1" baseline="30000" dirty="0" smtClean="0"/>
              <a:t>st</a:t>
            </a:r>
            <a:r>
              <a:rPr lang="en-US" b="1" dirty="0" smtClean="0"/>
              <a:t> 2012</a:t>
            </a:r>
            <a:endParaRPr lang="en-US" b="1" dirty="0"/>
          </a:p>
        </p:txBody>
      </p:sp>
      <p:sp>
        <p:nvSpPr>
          <p:cNvPr id="5" name="TextBox 4"/>
          <p:cNvSpPr txBox="1"/>
          <p:nvPr/>
        </p:nvSpPr>
        <p:spPr>
          <a:xfrm>
            <a:off x="2057400" y="3810000"/>
            <a:ext cx="3657600" cy="954107"/>
          </a:xfrm>
          <a:prstGeom prst="rect">
            <a:avLst/>
          </a:prstGeom>
          <a:noFill/>
        </p:spPr>
        <p:txBody>
          <a:bodyPr wrap="square" rtlCol="0">
            <a:spAutoFit/>
          </a:bodyPr>
          <a:lstStyle/>
          <a:p>
            <a:r>
              <a:rPr lang="en-US" sz="2800" b="1" dirty="0" smtClean="0">
                <a:solidFill>
                  <a:srgbClr val="0070C0"/>
                </a:solidFill>
              </a:rPr>
              <a:t>Janaseva Foundation, Pune</a:t>
            </a:r>
            <a:endParaRPr lang="en-US" sz="2800" b="1" dirty="0">
              <a:solidFill>
                <a:srgbClr val="0070C0"/>
              </a:solidFill>
            </a:endParaRPr>
          </a:p>
        </p:txBody>
      </p:sp>
      <p:pic>
        <p:nvPicPr>
          <p:cNvPr id="6" name="Picture 5" descr="Logo JPEG JF.jpg"/>
          <p:cNvPicPr>
            <a:picLocks noChangeAspect="1"/>
          </p:cNvPicPr>
          <p:nvPr/>
        </p:nvPicPr>
        <p:blipFill>
          <a:blip r:embed="rId2"/>
          <a:stretch>
            <a:fillRect/>
          </a:stretch>
        </p:blipFill>
        <p:spPr>
          <a:xfrm>
            <a:off x="3200400" y="4876800"/>
            <a:ext cx="882650" cy="15434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2400" y="3657600"/>
            <a:ext cx="8839200" cy="3200400"/>
          </a:xfrm>
        </p:spPr>
        <p:txBody>
          <a:bodyPr>
            <a:noAutofit/>
          </a:bodyPr>
          <a:lstStyle/>
          <a:p>
            <a:pPr algn="just"/>
            <a:r>
              <a:rPr lang="en-US" sz="1800" b="1" dirty="0">
                <a:solidFill>
                  <a:srgbClr val="7030A0"/>
                </a:solidFill>
              </a:rPr>
              <a:t>Patients with Blood Pressure &gt;=140/90 were </a:t>
            </a:r>
            <a:r>
              <a:rPr lang="en-US" sz="1800" b="1" dirty="0" smtClean="0">
                <a:solidFill>
                  <a:srgbClr val="7030A0"/>
                </a:solidFill>
              </a:rPr>
              <a:t>included </a:t>
            </a:r>
            <a:r>
              <a:rPr lang="en-US" sz="1800" b="1" dirty="0">
                <a:solidFill>
                  <a:srgbClr val="7030A0"/>
                </a:solidFill>
              </a:rPr>
              <a:t>in this group as Hypertensive Patients.</a:t>
            </a:r>
          </a:p>
          <a:p>
            <a:pPr algn="just"/>
            <a:r>
              <a:rPr lang="en-US" sz="1800" b="1" dirty="0">
                <a:solidFill>
                  <a:srgbClr val="7030A0"/>
                </a:solidFill>
              </a:rPr>
              <a:t>Patients with Fasting Blood Sugar Level &gt; 120mg/dl were included in this group as diabetic patients.</a:t>
            </a:r>
          </a:p>
          <a:p>
            <a:pPr algn="just"/>
            <a:r>
              <a:rPr lang="en-US" sz="1800" b="1" dirty="0">
                <a:solidFill>
                  <a:srgbClr val="7030A0"/>
                </a:solidFill>
              </a:rPr>
              <a:t>Lipid Levels:</a:t>
            </a:r>
          </a:p>
          <a:p>
            <a:pPr marL="346075" lvl="0" indent="-346075" algn="just"/>
            <a:r>
              <a:rPr lang="en-US" sz="1800" b="1" dirty="0" smtClean="0">
                <a:solidFill>
                  <a:srgbClr val="7030A0"/>
                </a:solidFill>
              </a:rPr>
              <a:t>1.	Patients </a:t>
            </a:r>
            <a:r>
              <a:rPr lang="en-US" sz="1800" b="1" dirty="0">
                <a:solidFill>
                  <a:srgbClr val="7030A0"/>
                </a:solidFill>
              </a:rPr>
              <a:t>with only Hypertension, their LDL &gt; 100, Total Cholesterol &gt; 200 and Triglycerides &gt; 180 were included in abnormal Lipid profile</a:t>
            </a:r>
            <a:r>
              <a:rPr lang="en-US" sz="1800" b="1" dirty="0" smtClean="0">
                <a:solidFill>
                  <a:srgbClr val="7030A0"/>
                </a:solidFill>
              </a:rPr>
              <a:t>.</a:t>
            </a:r>
            <a:endParaRPr lang="en-US" sz="1800" b="1" dirty="0">
              <a:solidFill>
                <a:srgbClr val="7030A0"/>
              </a:solidFill>
            </a:endParaRPr>
          </a:p>
          <a:p>
            <a:pPr marL="346075" lvl="0" indent="-346075" algn="just"/>
            <a:r>
              <a:rPr lang="en-US" sz="1800" b="1" dirty="0" smtClean="0">
                <a:solidFill>
                  <a:srgbClr val="7030A0"/>
                </a:solidFill>
              </a:rPr>
              <a:t>2.	Patients </a:t>
            </a:r>
            <a:r>
              <a:rPr lang="en-US" sz="1800" b="1" dirty="0">
                <a:solidFill>
                  <a:srgbClr val="7030A0"/>
                </a:solidFill>
              </a:rPr>
              <a:t>with Hypertension and Diabetes, their LDL &gt; 70, Total Cholesterol &gt; 200 and Triglycerides &gt; 180 were included in abnormal Lipid profile.</a:t>
            </a:r>
          </a:p>
          <a:p>
            <a:pPr algn="just"/>
            <a:r>
              <a:rPr lang="en-US" sz="1800" b="1" dirty="0">
                <a:solidFill>
                  <a:srgbClr val="7030A0"/>
                </a:solidFill>
              </a:rPr>
              <a:t> </a:t>
            </a:r>
          </a:p>
          <a:p>
            <a:pPr algn="just"/>
            <a:r>
              <a:rPr lang="en-US" sz="1800" b="1" dirty="0">
                <a:solidFill>
                  <a:srgbClr val="7030A0"/>
                </a:solidFill>
              </a:rPr>
              <a:t> </a:t>
            </a:r>
          </a:p>
          <a:p>
            <a:pPr algn="just"/>
            <a:endParaRPr lang="en-US" sz="1800" b="1" dirty="0">
              <a:solidFill>
                <a:srgbClr val="7030A0"/>
              </a:solidFill>
            </a:endParaRPr>
          </a:p>
        </p:txBody>
      </p:sp>
      <p:graphicFrame>
        <p:nvGraphicFramePr>
          <p:cNvPr id="4" name="Content Placeholder 3"/>
          <p:cNvGraphicFramePr>
            <a:graphicFrameLocks noGrp="1"/>
          </p:cNvGraphicFramePr>
          <p:nvPr>
            <p:ph idx="4294967295"/>
          </p:nvPr>
        </p:nvGraphicFramePr>
        <p:xfrm>
          <a:off x="0" y="0"/>
          <a:ext cx="8229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0"/>
            <a:ext cx="8229600" cy="838200"/>
          </a:xfrm>
        </p:spPr>
        <p:txBody>
          <a:bodyPr>
            <a:normAutofit fontScale="90000"/>
          </a:bodyPr>
          <a:lstStyle/>
          <a:p>
            <a:pPr algn="l"/>
            <a:r>
              <a:rPr lang="en-US" b="1" dirty="0" smtClean="0">
                <a:solidFill>
                  <a:schemeClr val="accent6">
                    <a:lumMod val="50000"/>
                  </a:schemeClr>
                </a:solidFill>
              </a:rPr>
              <a:t>2)  Diabetes</a:t>
            </a:r>
            <a:r>
              <a:rPr lang="en-US" dirty="0" smtClean="0">
                <a:solidFill>
                  <a:schemeClr val="accent6">
                    <a:lumMod val="50000"/>
                  </a:schemeClr>
                </a:solidFill>
              </a:rPr>
              <a:t/>
            </a:r>
            <a:br>
              <a:rPr lang="en-US" dirty="0" smtClean="0">
                <a:solidFill>
                  <a:schemeClr val="accent6">
                    <a:lumMod val="50000"/>
                  </a:schemeClr>
                </a:solidFill>
              </a:rPr>
            </a:br>
            <a:endParaRPr lang="en-US" dirty="0">
              <a:solidFill>
                <a:schemeClr val="accent6">
                  <a:lumMod val="50000"/>
                </a:schemeClr>
              </a:solidFill>
            </a:endParaRPr>
          </a:p>
        </p:txBody>
      </p:sp>
      <p:sp>
        <p:nvSpPr>
          <p:cNvPr id="3" name="Content Placeholder 2"/>
          <p:cNvSpPr>
            <a:spLocks noGrp="1"/>
          </p:cNvSpPr>
          <p:nvPr>
            <p:ph sz="quarter" idx="1"/>
          </p:nvPr>
        </p:nvSpPr>
        <p:spPr>
          <a:xfrm>
            <a:off x="152400" y="762000"/>
            <a:ext cx="8534400" cy="3124200"/>
          </a:xfrm>
        </p:spPr>
        <p:txBody>
          <a:bodyPr>
            <a:noAutofit/>
          </a:bodyPr>
          <a:lstStyle/>
          <a:p>
            <a:pPr algn="just"/>
            <a:r>
              <a:rPr lang="en-US" sz="2800" b="1" dirty="0" smtClean="0">
                <a:solidFill>
                  <a:srgbClr val="7030A0"/>
                </a:solidFill>
              </a:rPr>
              <a:t>As </a:t>
            </a:r>
            <a:r>
              <a:rPr lang="en-US" sz="2800" b="1" dirty="0">
                <a:solidFill>
                  <a:srgbClr val="7030A0"/>
                </a:solidFill>
              </a:rPr>
              <a:t>shown in table 2 and diagram 2 out of (121) diabetics, (56) were males and (65) were females. Among diabetics patients (20) had hypertension, (37) had abnormal lipid profile and (30) had all three diabetes, hypertension and abnormal lipid </a:t>
            </a:r>
            <a:r>
              <a:rPr lang="en-US" sz="2800" b="1" dirty="0" smtClean="0">
                <a:solidFill>
                  <a:srgbClr val="7030A0"/>
                </a:solidFill>
              </a:rPr>
              <a:t>profile.</a:t>
            </a:r>
            <a:endParaRPr lang="en-US" sz="2800" b="1" dirty="0">
              <a:solidFill>
                <a:srgbClr val="7030A0"/>
              </a:solidFill>
            </a:endParaRPr>
          </a:p>
        </p:txBody>
      </p:sp>
      <p:graphicFrame>
        <p:nvGraphicFramePr>
          <p:cNvPr id="4" name="Table 3"/>
          <p:cNvGraphicFramePr>
            <a:graphicFrameLocks noGrp="1"/>
          </p:cNvGraphicFramePr>
          <p:nvPr/>
        </p:nvGraphicFramePr>
        <p:xfrm>
          <a:off x="533400" y="3962400"/>
          <a:ext cx="8077199" cy="2710180"/>
        </p:xfrm>
        <a:graphic>
          <a:graphicData uri="http://schemas.openxmlformats.org/drawingml/2006/table">
            <a:tbl>
              <a:tblPr firstRow="1" bandRow="1">
                <a:tableStyleId>{5C22544A-7EE6-4342-B048-85BDC9FD1C3A}</a:tableStyleId>
              </a:tblPr>
              <a:tblGrid>
                <a:gridCol w="1600200"/>
                <a:gridCol w="2286000"/>
                <a:gridCol w="1981200"/>
                <a:gridCol w="2209799"/>
              </a:tblGrid>
              <a:tr h="742950">
                <a:tc>
                  <a:txBody>
                    <a:bodyPr/>
                    <a:lstStyle/>
                    <a:p>
                      <a:pPr marL="0" marR="0">
                        <a:lnSpc>
                          <a:spcPct val="115000"/>
                        </a:lnSpc>
                        <a:spcBef>
                          <a:spcPts val="0"/>
                        </a:spcBef>
                        <a:spcAft>
                          <a:spcPts val="0"/>
                        </a:spcAft>
                      </a:pPr>
                      <a:r>
                        <a:rPr lang="en-US" sz="2800" b="1" dirty="0"/>
                        <a:t>Cases</a:t>
                      </a:r>
                      <a:endParaRPr lang="en-US" sz="28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t>&gt;120mg/dl</a:t>
                      </a:r>
                      <a:endParaRPr lang="en-US" sz="28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t>Total Cases</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t>Prevalence</a:t>
                      </a:r>
                      <a:endParaRPr lang="en-US" sz="2800" b="1">
                        <a:latin typeface="Calibri"/>
                        <a:ea typeface="Calibri"/>
                        <a:cs typeface="Times New Roman"/>
                      </a:endParaRPr>
                    </a:p>
                  </a:txBody>
                  <a:tcPr marL="68580" marR="68580" marT="0" marB="0"/>
                </a:tc>
              </a:tr>
              <a:tr h="618744">
                <a:tc>
                  <a:txBody>
                    <a:bodyPr/>
                    <a:lstStyle/>
                    <a:p>
                      <a:pPr marL="0" marR="0">
                        <a:lnSpc>
                          <a:spcPct val="115000"/>
                        </a:lnSpc>
                        <a:spcBef>
                          <a:spcPts val="0"/>
                        </a:spcBef>
                        <a:spcAft>
                          <a:spcPts val="0"/>
                        </a:spcAft>
                      </a:pPr>
                      <a:r>
                        <a:rPr lang="en-US" sz="2800" b="1"/>
                        <a:t>Male</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t>56</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t>270</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t>20.74%</a:t>
                      </a:r>
                      <a:endParaRPr lang="en-US" sz="2800" b="1" dirty="0">
                        <a:latin typeface="Calibri"/>
                        <a:ea typeface="Calibri"/>
                        <a:cs typeface="Times New Roman"/>
                      </a:endParaRPr>
                    </a:p>
                  </a:txBody>
                  <a:tcPr marL="68580" marR="68580" marT="0" marB="0"/>
                </a:tc>
              </a:tr>
              <a:tr h="561594">
                <a:tc>
                  <a:txBody>
                    <a:bodyPr/>
                    <a:lstStyle/>
                    <a:p>
                      <a:pPr marL="0" marR="0">
                        <a:lnSpc>
                          <a:spcPct val="115000"/>
                        </a:lnSpc>
                        <a:spcBef>
                          <a:spcPts val="0"/>
                        </a:spcBef>
                        <a:spcAft>
                          <a:spcPts val="0"/>
                        </a:spcAft>
                      </a:pPr>
                      <a:r>
                        <a:rPr lang="en-US" sz="2800" b="1"/>
                        <a:t>Female</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t>65</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t>366</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t>17.75%</a:t>
                      </a:r>
                      <a:endParaRPr lang="en-US" sz="2800" b="1">
                        <a:latin typeface="Calibri"/>
                        <a:ea typeface="Calibri"/>
                        <a:cs typeface="Times New Roman"/>
                      </a:endParaRPr>
                    </a:p>
                  </a:txBody>
                  <a:tcPr marL="68580" marR="68580" marT="0" marB="0"/>
                </a:tc>
              </a:tr>
              <a:tr h="580644">
                <a:tc>
                  <a:txBody>
                    <a:bodyPr/>
                    <a:lstStyle/>
                    <a:p>
                      <a:pPr marL="0" marR="0">
                        <a:lnSpc>
                          <a:spcPct val="115000"/>
                        </a:lnSpc>
                        <a:spcBef>
                          <a:spcPts val="0"/>
                        </a:spcBef>
                        <a:spcAft>
                          <a:spcPts val="0"/>
                        </a:spcAft>
                      </a:pPr>
                      <a:r>
                        <a:rPr lang="en-US" sz="2800" b="1"/>
                        <a:t>Total</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t>121</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t>636</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t>19.02%</a:t>
                      </a:r>
                      <a:endParaRPr lang="en-US" sz="28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
          </p:nvPr>
        </p:nvGraphicFramePr>
        <p:xfrm>
          <a:off x="609600" y="0"/>
          <a:ext cx="76200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p:cNvSpPr>
            <a:spLocks noGrp="1"/>
          </p:cNvSpPr>
          <p:nvPr>
            <p:ph sz="quarter" idx="2"/>
          </p:nvPr>
        </p:nvSpPr>
        <p:spPr>
          <a:xfrm>
            <a:off x="152400" y="3581400"/>
            <a:ext cx="8610600" cy="3276600"/>
          </a:xfrm>
        </p:spPr>
        <p:txBody>
          <a:bodyPr>
            <a:noAutofit/>
          </a:bodyPr>
          <a:lstStyle/>
          <a:p>
            <a:pPr marL="0" indent="0" algn="just">
              <a:buNone/>
            </a:pPr>
            <a:r>
              <a:rPr lang="en-US" sz="1800" b="1" dirty="0" smtClean="0">
                <a:solidFill>
                  <a:srgbClr val="7030A0"/>
                </a:solidFill>
              </a:rPr>
              <a:t>Patients with Blood Pressure &gt;=140/90 were include in this group as Hypertensive Patients.</a:t>
            </a:r>
          </a:p>
          <a:p>
            <a:pPr marL="0" indent="0" algn="just">
              <a:buNone/>
            </a:pPr>
            <a:r>
              <a:rPr lang="en-US" sz="1800" b="1" dirty="0" smtClean="0">
                <a:solidFill>
                  <a:srgbClr val="7030A0"/>
                </a:solidFill>
              </a:rPr>
              <a:t>Patients with Fasting Blood Sugar Level &gt; 120mg/dl were included in this group as diabetic patients.</a:t>
            </a:r>
          </a:p>
          <a:p>
            <a:pPr marL="0" indent="0" algn="just">
              <a:buNone/>
            </a:pPr>
            <a:r>
              <a:rPr lang="en-US" sz="1800" b="1" dirty="0" smtClean="0">
                <a:solidFill>
                  <a:srgbClr val="7030A0"/>
                </a:solidFill>
              </a:rPr>
              <a:t>Lipid Levels:</a:t>
            </a:r>
          </a:p>
          <a:p>
            <a:pPr algn="just">
              <a:buNone/>
            </a:pPr>
            <a:r>
              <a:rPr lang="en-US" sz="1800" b="1" dirty="0" smtClean="0">
                <a:solidFill>
                  <a:srgbClr val="7030A0"/>
                </a:solidFill>
              </a:rPr>
              <a:t>1.	Patients with only Diabetes, their LDL &gt; 100, Total Cholesterol &gt; 200 and Triglycerides &gt; 180 were included in abnormal Lipid profile.</a:t>
            </a:r>
          </a:p>
          <a:p>
            <a:pPr algn="just">
              <a:buNone/>
            </a:pPr>
            <a:r>
              <a:rPr lang="en-US" sz="1800" b="1" dirty="0" smtClean="0">
                <a:solidFill>
                  <a:srgbClr val="7030A0"/>
                </a:solidFill>
              </a:rPr>
              <a:t>2.	Patients with Hypertension and Diabetes, their LDL &gt; 70, Total Cholesterol &gt; 200 and Triglycerides &gt; 180 were included in abnormal Lipid profile.</a:t>
            </a:r>
          </a:p>
          <a:p>
            <a:pPr algn="just">
              <a:buNone/>
            </a:pPr>
            <a:endParaRPr lang="en-US" sz="1800" b="1"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nvPr>
        </p:nvGraphicFramePr>
        <p:xfrm>
          <a:off x="457200" y="381000"/>
          <a:ext cx="8458200"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467600" cy="1143000"/>
          </a:xfrm>
        </p:spPr>
        <p:txBody>
          <a:bodyPr>
            <a:normAutofit/>
          </a:bodyPr>
          <a:lstStyle/>
          <a:p>
            <a:pPr algn="l"/>
            <a:r>
              <a:rPr lang="en-US" b="1" dirty="0" smtClean="0">
                <a:solidFill>
                  <a:schemeClr val="accent6">
                    <a:lumMod val="50000"/>
                  </a:schemeClr>
                </a:solidFill>
              </a:rPr>
              <a:t>3) Lipid profile</a:t>
            </a:r>
            <a:r>
              <a:rPr lang="en-US" dirty="0" smtClean="0">
                <a:solidFill>
                  <a:schemeClr val="accent6">
                    <a:lumMod val="50000"/>
                  </a:schemeClr>
                </a:solidFill>
              </a:rPr>
              <a:t/>
            </a:r>
            <a:br>
              <a:rPr lang="en-US" dirty="0" smtClean="0">
                <a:solidFill>
                  <a:schemeClr val="accent6">
                    <a:lumMod val="50000"/>
                  </a:schemeClr>
                </a:solidFill>
              </a:rPr>
            </a:br>
            <a:endParaRPr lang="en-US" dirty="0">
              <a:solidFill>
                <a:schemeClr val="accent6">
                  <a:lumMod val="50000"/>
                </a:schemeClr>
              </a:solidFill>
            </a:endParaRPr>
          </a:p>
        </p:txBody>
      </p:sp>
      <p:sp>
        <p:nvSpPr>
          <p:cNvPr id="3" name="Content Placeholder 2"/>
          <p:cNvSpPr>
            <a:spLocks noGrp="1"/>
          </p:cNvSpPr>
          <p:nvPr>
            <p:ph sz="quarter" idx="1"/>
          </p:nvPr>
        </p:nvSpPr>
        <p:spPr>
          <a:xfrm>
            <a:off x="152400" y="990600"/>
            <a:ext cx="8610600" cy="5562600"/>
          </a:xfrm>
        </p:spPr>
        <p:txBody>
          <a:bodyPr>
            <a:noAutofit/>
          </a:bodyPr>
          <a:lstStyle/>
          <a:p>
            <a:pPr algn="just"/>
            <a:r>
              <a:rPr lang="en-US" sz="2800" b="1" dirty="0" smtClean="0">
                <a:solidFill>
                  <a:srgbClr val="7030A0"/>
                </a:solidFill>
              </a:rPr>
              <a:t>All </a:t>
            </a:r>
            <a:r>
              <a:rPr lang="en-US" sz="2800" b="1" dirty="0">
                <a:solidFill>
                  <a:srgbClr val="7030A0"/>
                </a:solidFill>
              </a:rPr>
              <a:t>elderly (636) were studied for abnormal lipid profile, excluding their associated hypertension and diabetes. </a:t>
            </a:r>
            <a:endParaRPr lang="en-US" sz="2800" b="1" dirty="0" smtClean="0">
              <a:solidFill>
                <a:srgbClr val="7030A0"/>
              </a:solidFill>
            </a:endParaRPr>
          </a:p>
          <a:p>
            <a:pPr algn="just"/>
            <a:r>
              <a:rPr lang="en-US" sz="2800" b="1" dirty="0" smtClean="0">
                <a:solidFill>
                  <a:srgbClr val="7030A0"/>
                </a:solidFill>
              </a:rPr>
              <a:t>Total </a:t>
            </a:r>
            <a:r>
              <a:rPr lang="en-US" sz="2800" b="1" dirty="0">
                <a:solidFill>
                  <a:srgbClr val="7030A0"/>
                </a:solidFill>
              </a:rPr>
              <a:t>cholesterol was found above </a:t>
            </a:r>
            <a:r>
              <a:rPr lang="en-US" sz="2800" b="1" dirty="0" smtClean="0">
                <a:solidFill>
                  <a:srgbClr val="7030A0"/>
                </a:solidFill>
              </a:rPr>
              <a:t>200mg/dl </a:t>
            </a:r>
            <a:r>
              <a:rPr lang="en-US" sz="2800" b="1" dirty="0">
                <a:solidFill>
                  <a:srgbClr val="7030A0"/>
                </a:solidFill>
              </a:rPr>
              <a:t>in </a:t>
            </a:r>
            <a:r>
              <a:rPr lang="en-US" sz="2800" b="1" dirty="0" smtClean="0">
                <a:solidFill>
                  <a:srgbClr val="7030A0"/>
                </a:solidFill>
              </a:rPr>
              <a:t>145 (</a:t>
            </a:r>
            <a:r>
              <a:rPr lang="en-US" sz="2800" b="1" dirty="0">
                <a:solidFill>
                  <a:srgbClr val="7030A0"/>
                </a:solidFill>
              </a:rPr>
              <a:t>22.79%) out of which </a:t>
            </a:r>
            <a:r>
              <a:rPr lang="en-US" sz="2800" b="1" dirty="0" smtClean="0">
                <a:solidFill>
                  <a:srgbClr val="7030A0"/>
                </a:solidFill>
              </a:rPr>
              <a:t>34 (</a:t>
            </a:r>
            <a:r>
              <a:rPr lang="en-US" sz="2800" b="1" dirty="0">
                <a:solidFill>
                  <a:srgbClr val="7030A0"/>
                </a:solidFill>
              </a:rPr>
              <a:t>12.59%) were males and </a:t>
            </a:r>
            <a:r>
              <a:rPr lang="en-US" sz="2800" b="1" dirty="0" smtClean="0">
                <a:solidFill>
                  <a:srgbClr val="7030A0"/>
                </a:solidFill>
              </a:rPr>
              <a:t>111 (</a:t>
            </a:r>
            <a:r>
              <a:rPr lang="en-US" sz="2800" b="1" dirty="0">
                <a:solidFill>
                  <a:srgbClr val="7030A0"/>
                </a:solidFill>
              </a:rPr>
              <a:t>30.32%) females. </a:t>
            </a:r>
            <a:endParaRPr lang="en-US" sz="2800" b="1" dirty="0" smtClean="0">
              <a:solidFill>
                <a:srgbClr val="7030A0"/>
              </a:solidFill>
            </a:endParaRPr>
          </a:p>
          <a:p>
            <a:pPr algn="just"/>
            <a:r>
              <a:rPr lang="en-US" sz="2800" b="1" dirty="0" smtClean="0">
                <a:solidFill>
                  <a:srgbClr val="7030A0"/>
                </a:solidFill>
              </a:rPr>
              <a:t>Triglycerides </a:t>
            </a:r>
            <a:r>
              <a:rPr lang="en-US" sz="2800" b="1" dirty="0">
                <a:solidFill>
                  <a:srgbClr val="7030A0"/>
                </a:solidFill>
              </a:rPr>
              <a:t>above </a:t>
            </a:r>
            <a:r>
              <a:rPr lang="en-US" sz="2800" b="1" dirty="0" smtClean="0">
                <a:solidFill>
                  <a:srgbClr val="7030A0"/>
                </a:solidFill>
              </a:rPr>
              <a:t>180 mg/dl </a:t>
            </a:r>
            <a:r>
              <a:rPr lang="en-US" sz="2800" b="1" dirty="0">
                <a:solidFill>
                  <a:srgbClr val="7030A0"/>
                </a:solidFill>
              </a:rPr>
              <a:t>was noted in </a:t>
            </a:r>
            <a:r>
              <a:rPr lang="en-US" sz="2800" b="1" dirty="0" smtClean="0">
                <a:solidFill>
                  <a:srgbClr val="7030A0"/>
                </a:solidFill>
              </a:rPr>
              <a:t>125 (</a:t>
            </a:r>
            <a:r>
              <a:rPr lang="en-US" sz="2800" b="1" dirty="0">
                <a:solidFill>
                  <a:srgbClr val="7030A0"/>
                </a:solidFill>
              </a:rPr>
              <a:t>19.65%) subjects in which </a:t>
            </a:r>
            <a:r>
              <a:rPr lang="en-US" sz="2800" b="1" dirty="0" smtClean="0">
                <a:solidFill>
                  <a:srgbClr val="7030A0"/>
                </a:solidFill>
              </a:rPr>
              <a:t>43 (</a:t>
            </a:r>
            <a:r>
              <a:rPr lang="en-US" sz="2800" b="1" dirty="0">
                <a:solidFill>
                  <a:srgbClr val="7030A0"/>
                </a:solidFill>
              </a:rPr>
              <a:t>15.92%) were males and </a:t>
            </a:r>
            <a:r>
              <a:rPr lang="en-US" sz="2800" b="1" dirty="0" smtClean="0">
                <a:solidFill>
                  <a:srgbClr val="7030A0"/>
                </a:solidFill>
              </a:rPr>
              <a:t>82 (</a:t>
            </a:r>
            <a:r>
              <a:rPr lang="en-US" sz="2800" b="1" dirty="0">
                <a:solidFill>
                  <a:srgbClr val="7030A0"/>
                </a:solidFill>
              </a:rPr>
              <a:t>22.40%) females. </a:t>
            </a:r>
            <a:endParaRPr lang="en-US" sz="2800" b="1" dirty="0" smtClean="0">
              <a:solidFill>
                <a:srgbClr val="7030A0"/>
              </a:solidFill>
            </a:endParaRPr>
          </a:p>
          <a:p>
            <a:pPr algn="just"/>
            <a:r>
              <a:rPr lang="en-US" sz="2800" b="1" dirty="0" smtClean="0">
                <a:solidFill>
                  <a:srgbClr val="7030A0"/>
                </a:solidFill>
              </a:rPr>
              <a:t>LDL </a:t>
            </a:r>
            <a:r>
              <a:rPr lang="en-US" sz="2800" b="1" dirty="0">
                <a:solidFill>
                  <a:srgbClr val="7030A0"/>
                </a:solidFill>
              </a:rPr>
              <a:t>above </a:t>
            </a:r>
            <a:r>
              <a:rPr lang="en-US" sz="2800" b="1" dirty="0" smtClean="0">
                <a:solidFill>
                  <a:srgbClr val="7030A0"/>
                </a:solidFill>
              </a:rPr>
              <a:t>150 mg/dl </a:t>
            </a:r>
            <a:r>
              <a:rPr lang="en-US" sz="2800" b="1" dirty="0">
                <a:solidFill>
                  <a:srgbClr val="7030A0"/>
                </a:solidFill>
              </a:rPr>
              <a:t>was noted in </a:t>
            </a:r>
            <a:r>
              <a:rPr lang="en-US" sz="2800" b="1" dirty="0" smtClean="0">
                <a:solidFill>
                  <a:srgbClr val="7030A0"/>
                </a:solidFill>
              </a:rPr>
              <a:t>95 (</a:t>
            </a:r>
            <a:r>
              <a:rPr lang="en-US" sz="2800" b="1" dirty="0">
                <a:solidFill>
                  <a:srgbClr val="7030A0"/>
                </a:solidFill>
              </a:rPr>
              <a:t>14.77%) out of which </a:t>
            </a:r>
            <a:r>
              <a:rPr lang="en-US" sz="2800" b="1" dirty="0" smtClean="0">
                <a:solidFill>
                  <a:srgbClr val="7030A0"/>
                </a:solidFill>
              </a:rPr>
              <a:t>30 (</a:t>
            </a:r>
            <a:r>
              <a:rPr lang="en-US" sz="2800" b="1" dirty="0">
                <a:solidFill>
                  <a:srgbClr val="7030A0"/>
                </a:solidFill>
              </a:rPr>
              <a:t>11.11%) were males and </a:t>
            </a:r>
            <a:r>
              <a:rPr lang="en-US" sz="2800" b="1" dirty="0" smtClean="0">
                <a:solidFill>
                  <a:srgbClr val="7030A0"/>
                </a:solidFill>
              </a:rPr>
              <a:t>65 (</a:t>
            </a:r>
            <a:r>
              <a:rPr lang="en-US" sz="2800" b="1" dirty="0">
                <a:solidFill>
                  <a:srgbClr val="7030A0"/>
                </a:solidFill>
              </a:rPr>
              <a:t>17.75%) females</a:t>
            </a:r>
          </a:p>
          <a:p>
            <a:pPr algn="just">
              <a:buNone/>
            </a:pPr>
            <a:endParaRPr lang="en-US" sz="2800" b="1" dirty="0">
              <a:solidFill>
                <a:srgbClr val="7030A0"/>
              </a:solidFill>
            </a:endParaRPr>
          </a:p>
          <a:p>
            <a:pPr algn="just"/>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609600" y="685799"/>
          <a:ext cx="7772400" cy="2438401"/>
        </p:xfrm>
        <a:graphic>
          <a:graphicData uri="http://schemas.openxmlformats.org/drawingml/2006/table">
            <a:tbl>
              <a:tblPr firstRow="1" bandRow="1">
                <a:tableStyleId>{5C22544A-7EE6-4342-B048-85BDC9FD1C3A}</a:tableStyleId>
              </a:tblPr>
              <a:tblGrid>
                <a:gridCol w="1943100"/>
                <a:gridCol w="1943100"/>
                <a:gridCol w="1943100"/>
                <a:gridCol w="1943100"/>
              </a:tblGrid>
              <a:tr h="510568">
                <a:tc>
                  <a:txBody>
                    <a:bodyPr/>
                    <a:lstStyle/>
                    <a:p>
                      <a:pPr marL="0" marR="0">
                        <a:lnSpc>
                          <a:spcPct val="115000"/>
                        </a:lnSpc>
                        <a:spcBef>
                          <a:spcPts val="0"/>
                        </a:spcBef>
                        <a:spcAft>
                          <a:spcPts val="0"/>
                        </a:spcAft>
                      </a:pPr>
                      <a:r>
                        <a:rPr lang="en-US" sz="2400" b="1" dirty="0">
                          <a:solidFill>
                            <a:srgbClr val="000000"/>
                          </a:solidFill>
                          <a:latin typeface="Calibri"/>
                          <a:ea typeface="Calibri"/>
                          <a:cs typeface="Times New Roman"/>
                        </a:rPr>
                        <a:t>Cases</a:t>
                      </a: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&gt;200 mg/dl</a:t>
                      </a: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Total Cases</a:t>
                      </a: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Prevalence</a:t>
                      </a:r>
                    </a:p>
                  </a:txBody>
                  <a:tcPr marL="68580" marR="68580" marT="0" marB="0"/>
                </a:tc>
              </a:tr>
              <a:tr h="642611">
                <a:tc>
                  <a:txBody>
                    <a:bodyPr/>
                    <a:lstStyle/>
                    <a:p>
                      <a:pPr marL="0" marR="0">
                        <a:lnSpc>
                          <a:spcPct val="115000"/>
                        </a:lnSpc>
                        <a:spcBef>
                          <a:spcPts val="0"/>
                        </a:spcBef>
                        <a:spcAft>
                          <a:spcPts val="0"/>
                        </a:spcAft>
                      </a:pPr>
                      <a:r>
                        <a:rPr lang="en-US" sz="2400" b="1">
                          <a:solidFill>
                            <a:srgbClr val="000000"/>
                          </a:solidFill>
                          <a:latin typeface="Calibri"/>
                          <a:ea typeface="Calibri"/>
                          <a:cs typeface="Times New Roman"/>
                        </a:rPr>
                        <a:t>Male</a:t>
                      </a: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34</a:t>
                      </a: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270</a:t>
                      </a: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12.59%</a:t>
                      </a:r>
                    </a:p>
                  </a:txBody>
                  <a:tcPr marL="68580" marR="68580" marT="0" marB="0"/>
                </a:tc>
              </a:tr>
              <a:tr h="642611">
                <a:tc>
                  <a:txBody>
                    <a:bodyPr/>
                    <a:lstStyle/>
                    <a:p>
                      <a:pPr marL="0" marR="0">
                        <a:lnSpc>
                          <a:spcPct val="115000"/>
                        </a:lnSpc>
                        <a:spcBef>
                          <a:spcPts val="0"/>
                        </a:spcBef>
                        <a:spcAft>
                          <a:spcPts val="0"/>
                        </a:spcAft>
                      </a:pPr>
                      <a:r>
                        <a:rPr lang="en-US" sz="2400" b="1">
                          <a:solidFill>
                            <a:srgbClr val="000000"/>
                          </a:solidFill>
                          <a:latin typeface="Calibri"/>
                          <a:ea typeface="Calibri"/>
                          <a:cs typeface="Times New Roman"/>
                        </a:rPr>
                        <a:t>Female</a:t>
                      </a: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111</a:t>
                      </a: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366</a:t>
                      </a: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30.32%</a:t>
                      </a:r>
                    </a:p>
                  </a:txBody>
                  <a:tcPr marL="68580" marR="68580" marT="0" marB="0"/>
                </a:tc>
              </a:tr>
              <a:tr h="642611">
                <a:tc>
                  <a:txBody>
                    <a:bodyPr/>
                    <a:lstStyle/>
                    <a:p>
                      <a:pPr marL="0" marR="0">
                        <a:lnSpc>
                          <a:spcPct val="115000"/>
                        </a:lnSpc>
                        <a:spcBef>
                          <a:spcPts val="0"/>
                        </a:spcBef>
                        <a:spcAft>
                          <a:spcPts val="0"/>
                        </a:spcAft>
                      </a:pPr>
                      <a:r>
                        <a:rPr lang="en-US" sz="2400" b="1" dirty="0">
                          <a:solidFill>
                            <a:srgbClr val="000000"/>
                          </a:solidFill>
                          <a:latin typeface="Calibri"/>
                          <a:ea typeface="Calibri"/>
                          <a:cs typeface="Times New Roman"/>
                        </a:rPr>
                        <a:t>Total</a:t>
                      </a: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145</a:t>
                      </a: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636</a:t>
                      </a: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22.79%</a:t>
                      </a:r>
                    </a:p>
                  </a:txBody>
                  <a:tcPr marL="68580" marR="68580" marT="0" marB="0"/>
                </a:tc>
              </a:tr>
            </a:tbl>
          </a:graphicData>
        </a:graphic>
      </p:graphicFrame>
      <p:graphicFrame>
        <p:nvGraphicFramePr>
          <p:cNvPr id="9" name="Content Placeholder 8"/>
          <p:cNvGraphicFramePr>
            <a:graphicFrameLocks noGrp="1"/>
          </p:cNvGraphicFramePr>
          <p:nvPr>
            <p:ph sz="quarter" idx="2"/>
          </p:nvPr>
        </p:nvGraphicFramePr>
        <p:xfrm>
          <a:off x="609600" y="4038600"/>
          <a:ext cx="7772400" cy="2514600"/>
        </p:xfrm>
        <a:graphic>
          <a:graphicData uri="http://schemas.openxmlformats.org/drawingml/2006/table">
            <a:tbl>
              <a:tblPr firstRow="1" bandRow="1">
                <a:tableStyleId>{5C22544A-7EE6-4342-B048-85BDC9FD1C3A}</a:tableStyleId>
              </a:tblPr>
              <a:tblGrid>
                <a:gridCol w="1943100"/>
                <a:gridCol w="1943100"/>
                <a:gridCol w="1943100"/>
                <a:gridCol w="1943100"/>
              </a:tblGrid>
              <a:tr h="628650">
                <a:tc>
                  <a:txBody>
                    <a:bodyPr/>
                    <a:lstStyle/>
                    <a:p>
                      <a:pPr marL="0" marR="0" algn="l">
                        <a:lnSpc>
                          <a:spcPct val="115000"/>
                        </a:lnSpc>
                        <a:spcBef>
                          <a:spcPts val="0"/>
                        </a:spcBef>
                        <a:spcAft>
                          <a:spcPts val="0"/>
                        </a:spcAft>
                      </a:pPr>
                      <a:r>
                        <a:rPr lang="en-US" sz="2400" b="1" dirty="0">
                          <a:solidFill>
                            <a:srgbClr val="000000"/>
                          </a:solidFill>
                          <a:latin typeface="Calibri"/>
                          <a:ea typeface="Calibri"/>
                          <a:cs typeface="Times New Roman"/>
                        </a:rPr>
                        <a:t>Cases</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&gt;180 mg/dl</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Total Cases</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Prevalence</a:t>
                      </a:r>
                      <a:endParaRPr lang="en-US" sz="2400" b="1">
                        <a:latin typeface="Calibri"/>
                        <a:ea typeface="Calibri"/>
                        <a:cs typeface="Times New Roman"/>
                      </a:endParaRPr>
                    </a:p>
                  </a:txBody>
                  <a:tcPr marL="68580" marR="68580" marT="0" marB="0"/>
                </a:tc>
              </a:tr>
              <a:tr h="628650">
                <a:tc>
                  <a:txBody>
                    <a:bodyPr/>
                    <a:lstStyle/>
                    <a:p>
                      <a:pPr marL="0" marR="0" algn="l">
                        <a:lnSpc>
                          <a:spcPct val="115000"/>
                        </a:lnSpc>
                        <a:spcBef>
                          <a:spcPts val="0"/>
                        </a:spcBef>
                        <a:spcAft>
                          <a:spcPts val="0"/>
                        </a:spcAft>
                      </a:pPr>
                      <a:r>
                        <a:rPr lang="en-US" sz="2400" b="1">
                          <a:solidFill>
                            <a:srgbClr val="000000"/>
                          </a:solidFill>
                          <a:latin typeface="Calibri"/>
                          <a:ea typeface="Calibri"/>
                          <a:cs typeface="Times New Roman"/>
                        </a:rPr>
                        <a:t>Male</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43</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270</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15.92%</a:t>
                      </a:r>
                      <a:endParaRPr lang="en-US" sz="2400" b="1">
                        <a:latin typeface="Calibri"/>
                        <a:ea typeface="Calibri"/>
                        <a:cs typeface="Times New Roman"/>
                      </a:endParaRPr>
                    </a:p>
                  </a:txBody>
                  <a:tcPr marL="68580" marR="68580" marT="0" marB="0"/>
                </a:tc>
              </a:tr>
              <a:tr h="628650">
                <a:tc>
                  <a:txBody>
                    <a:bodyPr/>
                    <a:lstStyle/>
                    <a:p>
                      <a:pPr marL="0" marR="0" algn="l">
                        <a:lnSpc>
                          <a:spcPct val="115000"/>
                        </a:lnSpc>
                        <a:spcBef>
                          <a:spcPts val="0"/>
                        </a:spcBef>
                        <a:spcAft>
                          <a:spcPts val="0"/>
                        </a:spcAft>
                      </a:pPr>
                      <a:r>
                        <a:rPr lang="en-US" sz="2400" b="1">
                          <a:solidFill>
                            <a:srgbClr val="000000"/>
                          </a:solidFill>
                          <a:latin typeface="Calibri"/>
                          <a:ea typeface="Calibri"/>
                          <a:cs typeface="Times New Roman"/>
                        </a:rPr>
                        <a:t>Female</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82</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366</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22.40%</a:t>
                      </a:r>
                      <a:endParaRPr lang="en-US" sz="2400" b="1">
                        <a:latin typeface="Calibri"/>
                        <a:ea typeface="Calibri"/>
                        <a:cs typeface="Times New Roman"/>
                      </a:endParaRPr>
                    </a:p>
                  </a:txBody>
                  <a:tcPr marL="68580" marR="68580" marT="0" marB="0"/>
                </a:tc>
              </a:tr>
              <a:tr h="628650">
                <a:tc>
                  <a:txBody>
                    <a:bodyPr/>
                    <a:lstStyle/>
                    <a:p>
                      <a:pPr marL="0" marR="0" algn="l">
                        <a:lnSpc>
                          <a:spcPct val="115000"/>
                        </a:lnSpc>
                        <a:spcBef>
                          <a:spcPts val="0"/>
                        </a:spcBef>
                        <a:spcAft>
                          <a:spcPts val="0"/>
                        </a:spcAft>
                      </a:pPr>
                      <a:r>
                        <a:rPr lang="en-US" sz="2400" b="1" dirty="0">
                          <a:solidFill>
                            <a:srgbClr val="000000"/>
                          </a:solidFill>
                          <a:latin typeface="Calibri"/>
                          <a:ea typeface="Calibri"/>
                          <a:cs typeface="Times New Roman"/>
                        </a:rPr>
                        <a:t>Total</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125</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636</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19.65%</a:t>
                      </a:r>
                      <a:endParaRPr lang="en-US" sz="2400" b="1" dirty="0">
                        <a:latin typeface="Calibri"/>
                        <a:ea typeface="Calibri"/>
                        <a:cs typeface="Times New Roman"/>
                      </a:endParaRPr>
                    </a:p>
                  </a:txBody>
                  <a:tcPr marL="68580" marR="68580" marT="0" marB="0"/>
                </a:tc>
              </a:tr>
            </a:tbl>
          </a:graphicData>
        </a:graphic>
      </p:graphicFrame>
      <p:sp>
        <p:nvSpPr>
          <p:cNvPr id="29697" name="Rectangle 1"/>
          <p:cNvSpPr>
            <a:spLocks noChangeArrowheads="1"/>
          </p:cNvSpPr>
          <p:nvPr/>
        </p:nvSpPr>
        <p:spPr bwMode="auto">
          <a:xfrm>
            <a:off x="0" y="-31521"/>
            <a:ext cx="6248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rPr>
              <a:t>a) Total Cholesterol</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i="1" dirty="0">
              <a:solidFill>
                <a:schemeClr val="accent6">
                  <a:lumMod val="50000"/>
                </a:schemeClr>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chemeClr val="accent6">
                  <a:lumMod val="50000"/>
                </a:schemeClr>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i="1" dirty="0">
              <a:solidFill>
                <a:schemeClr val="accent6">
                  <a:lumMod val="50000"/>
                </a:schemeClr>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chemeClr val="accent6">
                  <a:lumMod val="50000"/>
                </a:schemeClr>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i="1" dirty="0">
              <a:solidFill>
                <a:schemeClr val="accent6">
                  <a:lumMod val="50000"/>
                </a:schemeClr>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chemeClr val="accent6">
                  <a:lumMod val="50000"/>
                </a:schemeClr>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i="1" dirty="0">
              <a:solidFill>
                <a:schemeClr val="accent6">
                  <a:lumMod val="50000"/>
                </a:schemeClr>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chemeClr val="accent6">
                  <a:lumMod val="50000"/>
                </a:schemeClr>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i="1" dirty="0">
              <a:solidFill>
                <a:schemeClr val="accent6">
                  <a:lumMod val="50000"/>
                </a:schemeClr>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
        <p:nvSpPr>
          <p:cNvPr id="5" name="TextBox 4"/>
          <p:cNvSpPr txBox="1"/>
          <p:nvPr/>
        </p:nvSpPr>
        <p:spPr>
          <a:xfrm>
            <a:off x="0" y="3465493"/>
            <a:ext cx="5410200" cy="954107"/>
          </a:xfrm>
          <a:prstGeom prst="rect">
            <a:avLst/>
          </a:prstGeom>
          <a:noFill/>
        </p:spPr>
        <p:txBody>
          <a:bodyPr wrap="square" rtlCol="0">
            <a:spAutoFit/>
          </a:bodyPr>
          <a:lstStyle/>
          <a:p>
            <a:r>
              <a:rPr lang="en-US" sz="2800" b="1" i="1" dirty="0" smtClean="0">
                <a:solidFill>
                  <a:schemeClr val="accent6">
                    <a:lumMod val="50000"/>
                  </a:schemeClr>
                </a:solidFill>
              </a:rPr>
              <a:t>b) Triglycerides</a:t>
            </a:r>
            <a:endParaRPr lang="en-US" sz="2800" b="1" dirty="0" smtClean="0">
              <a:solidFill>
                <a:schemeClr val="accent6">
                  <a:lumMod val="50000"/>
                </a:schemeClr>
              </a:solidFill>
            </a:endParaRPr>
          </a:p>
          <a:p>
            <a:endParaRPr lang="en-US" sz="28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371600"/>
            <a:ext cx="3429000" cy="990600"/>
          </a:xfrm>
        </p:spPr>
        <p:txBody>
          <a:bodyPr>
            <a:normAutofit/>
          </a:bodyPr>
          <a:lstStyle/>
          <a:p>
            <a:r>
              <a:rPr lang="en-US" sz="2800" b="1" i="1" dirty="0">
                <a:solidFill>
                  <a:schemeClr val="accent6">
                    <a:lumMod val="50000"/>
                  </a:schemeClr>
                </a:solidFill>
              </a:rPr>
              <a:t>c) LDL</a:t>
            </a:r>
            <a:r>
              <a:rPr lang="en-US" sz="2800" b="1" dirty="0">
                <a:solidFill>
                  <a:schemeClr val="accent6">
                    <a:lumMod val="50000"/>
                  </a:schemeClr>
                </a:solidFill>
              </a:rPr>
              <a:t/>
            </a:r>
            <a:br>
              <a:rPr lang="en-US" sz="2800" b="1" dirty="0">
                <a:solidFill>
                  <a:schemeClr val="accent6">
                    <a:lumMod val="50000"/>
                  </a:schemeClr>
                </a:solidFill>
              </a:rPr>
            </a:br>
            <a:endParaRPr lang="en-US" sz="2800" b="1" dirty="0">
              <a:solidFill>
                <a:schemeClr val="accent6">
                  <a:lumMod val="50000"/>
                </a:schemeClr>
              </a:solidFill>
            </a:endParaRPr>
          </a:p>
        </p:txBody>
      </p:sp>
      <p:graphicFrame>
        <p:nvGraphicFramePr>
          <p:cNvPr id="8" name="Content Placeholder 7"/>
          <p:cNvGraphicFramePr>
            <a:graphicFrameLocks noGrp="1"/>
          </p:cNvGraphicFramePr>
          <p:nvPr>
            <p:ph sz="quarter" idx="1"/>
          </p:nvPr>
        </p:nvGraphicFramePr>
        <p:xfrm>
          <a:off x="1143000" y="2133600"/>
          <a:ext cx="6629400" cy="3276600"/>
        </p:xfrm>
        <a:graphic>
          <a:graphicData uri="http://schemas.openxmlformats.org/drawingml/2006/table">
            <a:tbl>
              <a:tblPr firstRow="1" bandRow="1">
                <a:tableStyleId>{5C22544A-7EE6-4342-B048-85BDC9FD1C3A}</a:tableStyleId>
              </a:tblPr>
              <a:tblGrid>
                <a:gridCol w="1657350"/>
                <a:gridCol w="1657350"/>
                <a:gridCol w="1657350"/>
                <a:gridCol w="1657350"/>
              </a:tblGrid>
              <a:tr h="819150">
                <a:tc>
                  <a:txBody>
                    <a:bodyPr/>
                    <a:lstStyle/>
                    <a:p>
                      <a:pPr marL="0" marR="0">
                        <a:lnSpc>
                          <a:spcPct val="115000"/>
                        </a:lnSpc>
                        <a:spcBef>
                          <a:spcPts val="0"/>
                        </a:spcBef>
                        <a:spcAft>
                          <a:spcPts val="0"/>
                        </a:spcAft>
                      </a:pPr>
                      <a:r>
                        <a:rPr lang="en-US" sz="2400" b="1" dirty="0">
                          <a:solidFill>
                            <a:srgbClr val="000000"/>
                          </a:solidFill>
                          <a:latin typeface="Calibri"/>
                          <a:ea typeface="Calibri"/>
                          <a:cs typeface="Times New Roman"/>
                        </a:rPr>
                        <a:t>Cases</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&gt;150 mg/dl</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Total Cases</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Prevalence</a:t>
                      </a:r>
                      <a:endParaRPr lang="en-US" sz="2400" b="1">
                        <a:latin typeface="Calibri"/>
                        <a:ea typeface="Calibri"/>
                        <a:cs typeface="Times New Roman"/>
                      </a:endParaRPr>
                    </a:p>
                  </a:txBody>
                  <a:tcPr marL="68580" marR="68580" marT="0" marB="0"/>
                </a:tc>
              </a:tr>
              <a:tr h="819150">
                <a:tc>
                  <a:txBody>
                    <a:bodyPr/>
                    <a:lstStyle/>
                    <a:p>
                      <a:pPr marL="0" marR="0">
                        <a:lnSpc>
                          <a:spcPct val="115000"/>
                        </a:lnSpc>
                        <a:spcBef>
                          <a:spcPts val="0"/>
                        </a:spcBef>
                        <a:spcAft>
                          <a:spcPts val="0"/>
                        </a:spcAft>
                      </a:pPr>
                      <a:r>
                        <a:rPr lang="en-US" sz="2400" b="1">
                          <a:solidFill>
                            <a:srgbClr val="000000"/>
                          </a:solidFill>
                          <a:latin typeface="Calibri"/>
                          <a:ea typeface="Calibri"/>
                          <a:cs typeface="Times New Roman"/>
                        </a:rPr>
                        <a:t>Male</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30</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270</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11.11%</a:t>
                      </a:r>
                      <a:endParaRPr lang="en-US" sz="2400" b="1">
                        <a:latin typeface="Calibri"/>
                        <a:ea typeface="Calibri"/>
                        <a:cs typeface="Times New Roman"/>
                      </a:endParaRPr>
                    </a:p>
                  </a:txBody>
                  <a:tcPr marL="68580" marR="68580" marT="0" marB="0"/>
                </a:tc>
              </a:tr>
              <a:tr h="819150">
                <a:tc>
                  <a:txBody>
                    <a:bodyPr/>
                    <a:lstStyle/>
                    <a:p>
                      <a:pPr marL="0" marR="0">
                        <a:lnSpc>
                          <a:spcPct val="115000"/>
                        </a:lnSpc>
                        <a:spcBef>
                          <a:spcPts val="0"/>
                        </a:spcBef>
                        <a:spcAft>
                          <a:spcPts val="0"/>
                        </a:spcAft>
                      </a:pPr>
                      <a:r>
                        <a:rPr lang="en-US" sz="2400" b="1">
                          <a:solidFill>
                            <a:srgbClr val="000000"/>
                          </a:solidFill>
                          <a:latin typeface="Calibri"/>
                          <a:ea typeface="Calibri"/>
                          <a:cs typeface="Times New Roman"/>
                        </a:rPr>
                        <a:t>Female</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000000"/>
                          </a:solidFill>
                          <a:latin typeface="Calibri"/>
                          <a:ea typeface="Calibri"/>
                          <a:cs typeface="Times New Roman"/>
                        </a:rPr>
                        <a:t>65</a:t>
                      </a:r>
                      <a:endParaRPr lang="en-US" sz="2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366</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solidFill>
                            <a:srgbClr val="000000"/>
                          </a:solidFill>
                          <a:latin typeface="Calibri"/>
                          <a:ea typeface="Calibri"/>
                          <a:cs typeface="Times New Roman"/>
                        </a:rPr>
                        <a:t>17.75%</a:t>
                      </a:r>
                      <a:endParaRPr lang="en-US" sz="2400" b="1">
                        <a:latin typeface="Calibri"/>
                        <a:ea typeface="Calibri"/>
                        <a:cs typeface="Times New Roman"/>
                      </a:endParaRPr>
                    </a:p>
                  </a:txBody>
                  <a:tcPr marL="68580" marR="68580" marT="0" marB="0"/>
                </a:tc>
              </a:tr>
              <a:tr h="819150">
                <a:tc>
                  <a:txBody>
                    <a:bodyPr/>
                    <a:lstStyle/>
                    <a:p>
                      <a:pPr marL="0" marR="0">
                        <a:lnSpc>
                          <a:spcPct val="115000"/>
                        </a:lnSpc>
                        <a:spcBef>
                          <a:spcPts val="0"/>
                        </a:spcBef>
                        <a:spcAft>
                          <a:spcPts val="0"/>
                        </a:spcAft>
                      </a:pPr>
                      <a:r>
                        <a:rPr lang="en-US" sz="2400" b="1">
                          <a:solidFill>
                            <a:srgbClr val="000000"/>
                          </a:solidFill>
                          <a:latin typeface="Calibri"/>
                          <a:ea typeface="Calibri"/>
                          <a:cs typeface="Times New Roman"/>
                        </a:rPr>
                        <a:t>Total</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b="1">
                          <a:solidFill>
                            <a:srgbClr val="000000"/>
                          </a:solidFill>
                          <a:latin typeface="Calibri"/>
                          <a:ea typeface="Calibri"/>
                          <a:cs typeface="Times New Roman"/>
                        </a:rPr>
                        <a:t>95</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b="1">
                          <a:solidFill>
                            <a:srgbClr val="000000"/>
                          </a:solidFill>
                          <a:latin typeface="Calibri"/>
                          <a:ea typeface="Calibri"/>
                          <a:cs typeface="Times New Roman"/>
                        </a:rPr>
                        <a:t>636</a:t>
                      </a:r>
                      <a:endParaRPr lang="en-US" sz="24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b="1" dirty="0">
                          <a:solidFill>
                            <a:srgbClr val="000000"/>
                          </a:solidFill>
                          <a:latin typeface="Calibri"/>
                          <a:ea typeface="Calibri"/>
                          <a:cs typeface="Times New Roman"/>
                        </a:rPr>
                        <a:t>14.77%</a:t>
                      </a:r>
                      <a:endParaRPr lang="en-US" sz="24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33400" y="304800"/>
          <a:ext cx="8153400"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22514" y="1066800"/>
          <a:ext cx="8098972"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8600" y="115669"/>
            <a:ext cx="8763000" cy="646331"/>
          </a:xfrm>
          <a:prstGeom prst="rect">
            <a:avLst/>
          </a:prstGeom>
          <a:noFill/>
          <a:ln w="9525">
            <a:noFill/>
            <a:miter lim="800000"/>
            <a:headEnd/>
            <a:tailEnd/>
          </a:ln>
        </p:spPr>
        <p:txBody>
          <a:bodyPr wrap="square">
            <a:spAutoFit/>
          </a:bodyPr>
          <a:lstStyle/>
          <a:p>
            <a:pPr eaLnBrk="0" hangingPunct="0"/>
            <a:r>
              <a:rPr lang="en-US" sz="3600" b="1" dirty="0">
                <a:solidFill>
                  <a:schemeClr val="accent6">
                    <a:lumMod val="50000"/>
                  </a:schemeClr>
                </a:solidFill>
                <a:latin typeface="Arial" charset="0"/>
                <a:cs typeface="Arial" charset="0"/>
              </a:rPr>
              <a:t>Abnormalities found in </a:t>
            </a:r>
            <a:r>
              <a:rPr lang="en-US" sz="3600" b="1" dirty="0" smtClean="0">
                <a:solidFill>
                  <a:schemeClr val="accent6">
                    <a:lumMod val="50000"/>
                  </a:schemeClr>
                </a:solidFill>
                <a:latin typeface="Arial" charset="0"/>
                <a:cs typeface="Arial" charset="0"/>
              </a:rPr>
              <a:t>636 </a:t>
            </a:r>
            <a:r>
              <a:rPr lang="en-US" sz="3600" b="1" dirty="0">
                <a:solidFill>
                  <a:schemeClr val="accent6">
                    <a:lumMod val="50000"/>
                  </a:schemeClr>
                </a:solidFill>
                <a:latin typeface="Arial" charset="0"/>
                <a:cs typeface="Arial" charset="0"/>
              </a:rPr>
              <a:t>SC</a:t>
            </a:r>
          </a:p>
        </p:txBody>
      </p:sp>
      <p:graphicFrame>
        <p:nvGraphicFramePr>
          <p:cNvPr id="3" name="Table 2"/>
          <p:cNvGraphicFramePr>
            <a:graphicFrameLocks noGrp="1"/>
          </p:cNvGraphicFramePr>
          <p:nvPr/>
        </p:nvGraphicFramePr>
        <p:xfrm>
          <a:off x="228601" y="1676400"/>
          <a:ext cx="8381999" cy="3429000"/>
        </p:xfrm>
        <a:graphic>
          <a:graphicData uri="http://schemas.openxmlformats.org/drawingml/2006/table">
            <a:tbl>
              <a:tblPr firstRow="1" bandRow="1">
                <a:tableStyleId>{5C22544A-7EE6-4342-B048-85BDC9FD1C3A}</a:tableStyleId>
              </a:tblPr>
              <a:tblGrid>
                <a:gridCol w="1752599"/>
                <a:gridCol w="1447800"/>
                <a:gridCol w="1371600"/>
                <a:gridCol w="1371600"/>
                <a:gridCol w="2438400"/>
              </a:tblGrid>
              <a:tr h="685800">
                <a:tc>
                  <a:txBody>
                    <a:bodyPr/>
                    <a:lstStyle/>
                    <a:p>
                      <a:pPr algn="ctr"/>
                      <a:endParaRPr lang="en-US" sz="2400" b="1" dirty="0" smtClean="0">
                        <a:solidFill>
                          <a:srgbClr val="FF000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FF0000"/>
                          </a:solidFill>
                          <a:latin typeface="Arial" pitchFamily="34" charset="0"/>
                          <a:cs typeface="Arial" pitchFamily="34" charset="0"/>
                        </a:rPr>
                        <a:t>Females</a:t>
                      </a:r>
                      <a:endParaRPr lang="en-US" sz="2400" b="1" dirty="0">
                        <a:solidFill>
                          <a:srgbClr val="FF0000"/>
                        </a:solidFill>
                        <a:latin typeface="Arial" pitchFamily="34" charset="0"/>
                        <a:cs typeface="Arial" pitchFamily="34" charset="0"/>
                      </a:endParaRPr>
                    </a:p>
                  </a:txBody>
                  <a:tcPr>
                    <a:lnT w="12700" cap="flat" cmpd="sng" algn="ctr">
                      <a:solidFill>
                        <a:srgbClr val="FFC000"/>
                      </a:solidFill>
                      <a:prstDash val="solid"/>
                      <a:round/>
                      <a:headEnd type="none" w="med" len="med"/>
                      <a:tailEnd type="none" w="med" len="med"/>
                    </a:lnT>
                    <a:solidFill>
                      <a:schemeClr val="accent1">
                        <a:lumMod val="20000"/>
                        <a:lumOff val="80000"/>
                      </a:schemeClr>
                    </a:solidFill>
                  </a:tcPr>
                </a:tc>
                <a:tc>
                  <a:txBody>
                    <a:bodyPr/>
                    <a:lstStyle/>
                    <a:p>
                      <a:pPr algn="ctr"/>
                      <a:r>
                        <a:rPr lang="en-US" sz="2400" b="1" dirty="0" smtClean="0">
                          <a:solidFill>
                            <a:srgbClr val="FF0000"/>
                          </a:solidFill>
                          <a:latin typeface="Arial" pitchFamily="34" charset="0"/>
                          <a:cs typeface="Arial" pitchFamily="34" charset="0"/>
                        </a:rPr>
                        <a:t>Males</a:t>
                      </a:r>
                      <a:endParaRPr lang="en-US" sz="2400" b="1" dirty="0">
                        <a:solidFill>
                          <a:srgbClr val="FF0000"/>
                        </a:solidFill>
                        <a:latin typeface="Arial" pitchFamily="34" charset="0"/>
                        <a:cs typeface="Arial" pitchFamily="34" charset="0"/>
                      </a:endParaRPr>
                    </a:p>
                  </a:txBody>
                  <a:tcPr>
                    <a:lnT w="12700" cap="flat" cmpd="sng" algn="ctr">
                      <a:solidFill>
                        <a:srgbClr val="FFC000"/>
                      </a:solidFill>
                      <a:prstDash val="solid"/>
                      <a:round/>
                      <a:headEnd type="none" w="med" len="med"/>
                      <a:tailEnd type="none" w="med" len="med"/>
                    </a:lnT>
                    <a:solidFill>
                      <a:schemeClr val="accent1">
                        <a:lumMod val="20000"/>
                        <a:lumOff val="80000"/>
                      </a:schemeClr>
                    </a:solidFill>
                  </a:tcPr>
                </a:tc>
                <a:tc>
                  <a:txBody>
                    <a:bodyPr/>
                    <a:lstStyle/>
                    <a:p>
                      <a:pPr algn="ctr"/>
                      <a:r>
                        <a:rPr lang="en-US" sz="2400" b="1" dirty="0" smtClean="0">
                          <a:solidFill>
                            <a:srgbClr val="FF0000"/>
                          </a:solidFill>
                          <a:latin typeface="Arial" pitchFamily="34" charset="0"/>
                          <a:cs typeface="Arial" pitchFamily="34" charset="0"/>
                        </a:rPr>
                        <a:t>Total</a:t>
                      </a:r>
                      <a:endParaRPr lang="en-US" sz="2400" b="1" dirty="0">
                        <a:solidFill>
                          <a:srgbClr val="FF0000"/>
                        </a:solidFill>
                        <a:latin typeface="Arial" pitchFamily="34" charset="0"/>
                        <a:cs typeface="Arial" pitchFamily="34" charset="0"/>
                      </a:endParaRPr>
                    </a:p>
                  </a:txBody>
                  <a:tcPr>
                    <a:lnT w="12700" cap="flat" cmpd="sng" algn="ctr">
                      <a:solidFill>
                        <a:srgbClr val="FFC000"/>
                      </a:solidFill>
                      <a:prstDash val="solid"/>
                      <a:round/>
                      <a:headEnd type="none" w="med" len="med"/>
                      <a:tailEnd type="none" w="med" len="med"/>
                    </a:lnT>
                    <a:solidFill>
                      <a:schemeClr val="accent1">
                        <a:lumMod val="20000"/>
                        <a:lumOff val="80000"/>
                      </a:schemeClr>
                    </a:solidFill>
                  </a:tcPr>
                </a:tc>
                <a:tc>
                  <a:txBody>
                    <a:bodyPr/>
                    <a:lstStyle/>
                    <a:p>
                      <a:pPr algn="ctr"/>
                      <a:r>
                        <a:rPr lang="en-US" sz="2400" b="1" dirty="0" smtClean="0">
                          <a:solidFill>
                            <a:srgbClr val="FF0000"/>
                          </a:solidFill>
                          <a:latin typeface="Arial" pitchFamily="34" charset="0"/>
                          <a:cs typeface="Arial" pitchFamily="34" charset="0"/>
                        </a:rPr>
                        <a:t>Normal values</a:t>
                      </a:r>
                      <a:endParaRPr lang="en-US" sz="2400" b="1" dirty="0">
                        <a:solidFill>
                          <a:srgbClr val="FF0000"/>
                        </a:solidFill>
                        <a:latin typeface="Arial" pitchFamily="34" charset="0"/>
                        <a:cs typeface="Arial" pitchFamily="34" charset="0"/>
                      </a:endParaRPr>
                    </a:p>
                  </a:txBody>
                  <a:tcPr>
                    <a:solidFill>
                      <a:schemeClr val="accent1">
                        <a:lumMod val="20000"/>
                        <a:lumOff val="80000"/>
                      </a:schemeClr>
                    </a:solidFill>
                  </a:tcPr>
                </a:tc>
              </a:tr>
              <a:tr h="685800">
                <a:tc rowSpan="2">
                  <a:txBody>
                    <a:bodyPr/>
                    <a:lstStyle/>
                    <a:p>
                      <a:pPr algn="ctr"/>
                      <a:endParaRPr lang="en-US" sz="2400" b="1" dirty="0" smtClean="0">
                        <a:solidFill>
                          <a:srgbClr val="FF0000"/>
                        </a:solidFill>
                        <a:latin typeface="Arial" pitchFamily="34" charset="0"/>
                        <a:cs typeface="Arial" pitchFamily="34" charset="0"/>
                      </a:endParaRPr>
                    </a:p>
                    <a:p>
                      <a:pPr algn="ctr"/>
                      <a:r>
                        <a:rPr lang="en-US" sz="2400" b="1" dirty="0" smtClean="0">
                          <a:solidFill>
                            <a:srgbClr val="FF0000"/>
                          </a:solidFill>
                          <a:latin typeface="Arial" pitchFamily="34" charset="0"/>
                          <a:cs typeface="Arial" pitchFamily="34" charset="0"/>
                        </a:rPr>
                        <a:t>BUL</a:t>
                      </a:r>
                      <a:endParaRPr lang="en-US" sz="2400" b="1" dirty="0">
                        <a:solidFill>
                          <a:srgbClr val="FF000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26</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47</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73</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rowSpan="2">
                  <a:txBody>
                    <a:bodyPr/>
                    <a:lstStyle/>
                    <a:p>
                      <a:pPr algn="ctr"/>
                      <a:endParaRPr lang="en-US" sz="2400" b="1" dirty="0" smtClean="0">
                        <a:solidFill>
                          <a:srgbClr val="002060"/>
                        </a:solidFill>
                        <a:latin typeface="Arial" pitchFamily="34" charset="0"/>
                        <a:cs typeface="Arial" pitchFamily="34" charset="0"/>
                      </a:endParaRPr>
                    </a:p>
                    <a:p>
                      <a:pPr algn="ctr"/>
                      <a:r>
                        <a:rPr lang="en-US" sz="2400" b="1" dirty="0" smtClean="0">
                          <a:solidFill>
                            <a:srgbClr val="002060"/>
                          </a:solidFill>
                          <a:latin typeface="Arial" pitchFamily="34" charset="0"/>
                          <a:cs typeface="Arial" pitchFamily="34" charset="0"/>
                        </a:rPr>
                        <a:t>15 – 35 mg %</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r>
              <a:tr h="685800">
                <a:tc vMerge="1">
                  <a:txBody>
                    <a:bodyPr/>
                    <a:lstStyle/>
                    <a:p>
                      <a:pPr algn="ctr"/>
                      <a:endParaRPr lang="en-US" sz="2800" b="1" dirty="0">
                        <a:solidFill>
                          <a:srgbClr val="FF0000"/>
                        </a:solidFill>
                        <a:latin typeface="Arial" pitchFamily="34" charset="0"/>
                        <a:cs typeface="Arial" pitchFamily="34" charset="0"/>
                      </a:endParaRPr>
                    </a:p>
                  </a:txBody>
                  <a:tcPr>
                    <a:solidFill>
                      <a:schemeClr val="tx2">
                        <a:lumMod val="95000"/>
                      </a:schemeClr>
                    </a:solidFill>
                  </a:tcPr>
                </a:tc>
                <a:tc>
                  <a:txBody>
                    <a:bodyPr/>
                    <a:lstStyle/>
                    <a:p>
                      <a:pPr algn="ctr"/>
                      <a:r>
                        <a:rPr lang="en-US" sz="2400" b="1" dirty="0" smtClean="0">
                          <a:solidFill>
                            <a:srgbClr val="002060"/>
                          </a:solidFill>
                          <a:latin typeface="Arial" pitchFamily="34" charset="0"/>
                          <a:cs typeface="Arial" pitchFamily="34" charset="0"/>
                        </a:rPr>
                        <a:t>4.08%</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7.38%</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11.47%</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vMerge="1">
                  <a:txBody>
                    <a:bodyPr/>
                    <a:lstStyle/>
                    <a:p>
                      <a:pPr algn="ctr"/>
                      <a:endParaRPr lang="en-US" sz="2800" b="1" dirty="0">
                        <a:solidFill>
                          <a:schemeClr val="bg1"/>
                        </a:solidFill>
                        <a:latin typeface="Arial" pitchFamily="34" charset="0"/>
                        <a:cs typeface="Arial" pitchFamily="34" charset="0"/>
                      </a:endParaRPr>
                    </a:p>
                  </a:txBody>
                  <a:tcPr>
                    <a:solidFill>
                      <a:schemeClr val="tx2">
                        <a:lumMod val="95000"/>
                      </a:schemeClr>
                    </a:solidFill>
                  </a:tcPr>
                </a:tc>
              </a:tr>
              <a:tr h="685800">
                <a:tc rowSpan="2">
                  <a:txBody>
                    <a:bodyPr/>
                    <a:lstStyle/>
                    <a:p>
                      <a:pPr algn="ctr"/>
                      <a:endParaRPr lang="en-US" sz="2400" b="1" dirty="0" smtClean="0">
                        <a:solidFill>
                          <a:srgbClr val="FF0000"/>
                        </a:solidFill>
                        <a:latin typeface="Arial" pitchFamily="34" charset="0"/>
                        <a:cs typeface="Arial" pitchFamily="34" charset="0"/>
                      </a:endParaRPr>
                    </a:p>
                    <a:p>
                      <a:pPr algn="ctr"/>
                      <a:r>
                        <a:rPr lang="en-US" sz="2400" b="1" dirty="0" smtClean="0">
                          <a:solidFill>
                            <a:srgbClr val="FF0000"/>
                          </a:solidFill>
                          <a:latin typeface="Arial" pitchFamily="34" charset="0"/>
                          <a:cs typeface="Arial" pitchFamily="34" charset="0"/>
                        </a:rPr>
                        <a:t>S. Creatinine</a:t>
                      </a:r>
                      <a:endParaRPr lang="en-US" sz="2400" b="1" dirty="0">
                        <a:solidFill>
                          <a:srgbClr val="FF000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32</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54</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86</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rowSpan="2">
                  <a:txBody>
                    <a:bodyPr/>
                    <a:lstStyle/>
                    <a:p>
                      <a:pPr algn="ctr"/>
                      <a:endParaRPr lang="en-US" sz="2400" b="1" dirty="0" smtClean="0">
                        <a:solidFill>
                          <a:srgbClr val="002060"/>
                        </a:solidFill>
                        <a:latin typeface="Arial" pitchFamily="34" charset="0"/>
                        <a:cs typeface="Arial" pitchFamily="34" charset="0"/>
                      </a:endParaRPr>
                    </a:p>
                    <a:p>
                      <a:pPr algn="ctr"/>
                      <a:r>
                        <a:rPr lang="en-US" sz="2400" b="1" dirty="0" smtClean="0">
                          <a:solidFill>
                            <a:srgbClr val="002060"/>
                          </a:solidFill>
                          <a:latin typeface="Arial" pitchFamily="34" charset="0"/>
                          <a:cs typeface="Arial" pitchFamily="34" charset="0"/>
                        </a:rPr>
                        <a:t>0.5 – 1.4 mg %</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r>
              <a:tr h="685800">
                <a:tc vMerge="1">
                  <a:txBody>
                    <a:bodyPr/>
                    <a:lstStyle/>
                    <a:p>
                      <a:pPr algn="ctr"/>
                      <a:endParaRPr lang="en-US" sz="2800" b="1" dirty="0">
                        <a:solidFill>
                          <a:srgbClr val="FF0000"/>
                        </a:solidFill>
                        <a:latin typeface="Arial" pitchFamily="34" charset="0"/>
                        <a:cs typeface="Arial" pitchFamily="34" charset="0"/>
                      </a:endParaRPr>
                    </a:p>
                  </a:txBody>
                  <a:tcPr>
                    <a:solidFill>
                      <a:schemeClr val="tx2">
                        <a:lumMod val="95000"/>
                      </a:schemeClr>
                    </a:solidFill>
                  </a:tcPr>
                </a:tc>
                <a:tc>
                  <a:txBody>
                    <a:bodyPr/>
                    <a:lstStyle/>
                    <a:p>
                      <a:pPr algn="ctr"/>
                      <a:r>
                        <a:rPr lang="en-US" sz="2400" b="1" dirty="0" smtClean="0">
                          <a:solidFill>
                            <a:srgbClr val="002060"/>
                          </a:solidFill>
                          <a:latin typeface="Arial" pitchFamily="34" charset="0"/>
                          <a:cs typeface="Arial" pitchFamily="34" charset="0"/>
                        </a:rPr>
                        <a:t>5.03 %</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8.49 %</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13.52 </a:t>
                      </a:r>
                      <a:r>
                        <a:rPr lang="en-US" sz="2400" b="1" baseline="0" dirty="0" smtClean="0">
                          <a:solidFill>
                            <a:srgbClr val="002060"/>
                          </a:solidFill>
                          <a:latin typeface="Arial" pitchFamily="34" charset="0"/>
                          <a:cs typeface="Arial" pitchFamily="34" charset="0"/>
                        </a:rPr>
                        <a:t>%</a:t>
                      </a:r>
                      <a:endParaRPr lang="en-US" sz="2400" b="1" dirty="0">
                        <a:solidFill>
                          <a:srgbClr val="002060"/>
                        </a:solidFill>
                        <a:latin typeface="Arial" pitchFamily="34" charset="0"/>
                        <a:cs typeface="Arial" pitchFamily="34" charset="0"/>
                      </a:endParaRPr>
                    </a:p>
                  </a:txBody>
                  <a:tcPr>
                    <a:solidFill>
                      <a:schemeClr val="accent1">
                        <a:lumMod val="20000"/>
                        <a:lumOff val="80000"/>
                      </a:schemeClr>
                    </a:solidFill>
                  </a:tcPr>
                </a:tc>
                <a:tc vMerge="1">
                  <a:txBody>
                    <a:bodyPr/>
                    <a:lstStyle/>
                    <a:p>
                      <a:pPr algn="ctr"/>
                      <a:endParaRPr lang="en-US" sz="2800" b="1" dirty="0">
                        <a:solidFill>
                          <a:schemeClr val="bg1"/>
                        </a:solidFill>
                        <a:latin typeface="Arial" pitchFamily="34" charset="0"/>
                        <a:cs typeface="Arial" pitchFamily="34" charset="0"/>
                      </a:endParaRPr>
                    </a:p>
                  </a:txBody>
                  <a:tcPr>
                    <a:solidFill>
                      <a:schemeClr val="tx2">
                        <a:lumMod val="95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normAutofit fontScale="90000"/>
          </a:bodyPr>
          <a:lstStyle/>
          <a:p>
            <a:pPr algn="l"/>
            <a:r>
              <a:rPr lang="en-US" b="1" dirty="0" smtClean="0">
                <a:solidFill>
                  <a:schemeClr val="accent3">
                    <a:lumMod val="75000"/>
                  </a:schemeClr>
                </a:solidFill>
              </a:rPr>
              <a:t>Increasing elderly population of India</a:t>
            </a:r>
            <a:endParaRPr lang="en-US" b="1" dirty="0">
              <a:solidFill>
                <a:schemeClr val="accent3">
                  <a:lumMod val="75000"/>
                </a:schemeClr>
              </a:solidFill>
            </a:endParaRPr>
          </a:p>
        </p:txBody>
      </p:sp>
      <p:sp>
        <p:nvSpPr>
          <p:cNvPr id="3" name="Content Placeholder 2"/>
          <p:cNvSpPr>
            <a:spLocks noGrp="1"/>
          </p:cNvSpPr>
          <p:nvPr>
            <p:ph sz="quarter" idx="1"/>
          </p:nvPr>
        </p:nvSpPr>
        <p:spPr>
          <a:xfrm>
            <a:off x="152400" y="762000"/>
            <a:ext cx="8610600" cy="6172200"/>
          </a:xfrm>
        </p:spPr>
        <p:txBody>
          <a:bodyPr>
            <a:noAutofit/>
          </a:bodyPr>
          <a:lstStyle/>
          <a:p>
            <a:pPr algn="just"/>
            <a:r>
              <a:rPr lang="en-US" sz="2000" dirty="0"/>
              <a:t>In India approximately </a:t>
            </a:r>
            <a:r>
              <a:rPr lang="en-US" sz="2000" dirty="0" smtClean="0"/>
              <a:t>9.5</a:t>
            </a:r>
            <a:r>
              <a:rPr lang="en-US" sz="2000" dirty="0"/>
              <a:t>% of the population is aged </a:t>
            </a:r>
            <a:r>
              <a:rPr lang="en-US" sz="2000" dirty="0" smtClean="0"/>
              <a:t>60 </a:t>
            </a:r>
            <a:r>
              <a:rPr lang="en-US" sz="2000" dirty="0"/>
              <a:t>years and above. </a:t>
            </a:r>
            <a:endParaRPr lang="en-US" sz="2000" dirty="0" smtClean="0"/>
          </a:p>
          <a:p>
            <a:pPr algn="just"/>
            <a:r>
              <a:rPr lang="en-US" sz="2000" dirty="0" smtClean="0"/>
              <a:t>The </a:t>
            </a:r>
            <a:r>
              <a:rPr lang="en-US" sz="2000" dirty="0"/>
              <a:t>elderly population will increase to 12% of the total population by 2025, 10% of which would be bedridden, requiring utmost care. India will soon become home to the </a:t>
            </a:r>
            <a:r>
              <a:rPr lang="en-US" sz="2000" b="1" dirty="0"/>
              <a:t>second largest number </a:t>
            </a:r>
            <a:r>
              <a:rPr lang="en-US" sz="2000" dirty="0"/>
              <a:t>of older people in the world. The challenges are unique with this population. A majority </a:t>
            </a:r>
            <a:r>
              <a:rPr lang="en-US" sz="2000" dirty="0" smtClean="0"/>
              <a:t>(80%) </a:t>
            </a:r>
            <a:r>
              <a:rPr lang="en-US" sz="2000" dirty="0"/>
              <a:t>of them </a:t>
            </a:r>
            <a:r>
              <a:rPr lang="en-US" sz="2000" dirty="0" smtClean="0"/>
              <a:t>reside </a:t>
            </a:r>
            <a:r>
              <a:rPr lang="en-US" sz="2000" dirty="0"/>
              <a:t>in the </a:t>
            </a:r>
            <a:r>
              <a:rPr lang="en-US" sz="2000" b="1" dirty="0"/>
              <a:t>rural areas </a:t>
            </a:r>
            <a:r>
              <a:rPr lang="en-US" sz="2000" dirty="0"/>
              <a:t>thus making service delivery a challenge, feminization of the elderly population and 30% of the elderly are below poverty line</a:t>
            </a:r>
            <a:r>
              <a:rPr lang="en-US" sz="2000" dirty="0" smtClean="0"/>
              <a:t>.</a:t>
            </a:r>
          </a:p>
          <a:p>
            <a:pPr algn="just"/>
            <a:r>
              <a:rPr lang="en-US" sz="2000" dirty="0" smtClean="0"/>
              <a:t> </a:t>
            </a:r>
            <a:r>
              <a:rPr lang="en-US" sz="2000" dirty="0"/>
              <a:t>According to WHO 2002</a:t>
            </a:r>
            <a:r>
              <a:rPr lang="en-US" sz="2000" dirty="0" smtClean="0"/>
              <a:t>, </a:t>
            </a:r>
            <a:r>
              <a:rPr lang="en-US" sz="2000" b="1" dirty="0" smtClean="0"/>
              <a:t>cardio vascular </a:t>
            </a:r>
            <a:r>
              <a:rPr lang="en-US" sz="2000" b="1" dirty="0"/>
              <a:t>diseases(CVDs)  </a:t>
            </a:r>
            <a:r>
              <a:rPr lang="en-US" sz="2000" dirty="0"/>
              <a:t>will be the largest cause of death or disability by 2020</a:t>
            </a:r>
            <a:r>
              <a:rPr lang="en-US" sz="2000" dirty="0" smtClean="0"/>
              <a:t>. The </a:t>
            </a:r>
            <a:r>
              <a:rPr lang="en-US" sz="2000" dirty="0"/>
              <a:t>contributing factors for growing burden of CVDS are increasing prevalence of </a:t>
            </a:r>
            <a:r>
              <a:rPr lang="en-US" sz="2000" b="1" dirty="0"/>
              <a:t>Hypertension  and Diabetes</a:t>
            </a:r>
            <a:r>
              <a:rPr lang="en-US" sz="2000" dirty="0" smtClean="0"/>
              <a:t>. Prevalence of Hypertension ranks 4</a:t>
            </a:r>
            <a:r>
              <a:rPr lang="en-US" sz="2000" baseline="30000" dirty="0" smtClean="0"/>
              <a:t>th</a:t>
            </a:r>
            <a:r>
              <a:rPr lang="en-US" sz="2000" dirty="0" smtClean="0"/>
              <a:t> in the world. The Avg. prevalence of Hypertension in India is 25% in urban and 10% in rural population. It is directly responsible for 57% of all stroke deaths and 42% coronary heart deaths in India and also a leading cause of blindness, renal failure and congestive </a:t>
            </a:r>
            <a:r>
              <a:rPr lang="en-US" sz="2000" smtClean="0"/>
              <a:t>heart failure(13).</a:t>
            </a:r>
            <a:endParaRPr lang="en-US" sz="2000" dirty="0"/>
          </a:p>
          <a:p>
            <a:pPr algn="just"/>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76200" y="0"/>
            <a:ext cx="8686800" cy="1200329"/>
          </a:xfrm>
          <a:prstGeom prst="rect">
            <a:avLst/>
          </a:prstGeom>
          <a:noFill/>
          <a:ln w="9525">
            <a:noFill/>
            <a:miter lim="800000"/>
            <a:headEnd/>
            <a:tailEnd/>
          </a:ln>
        </p:spPr>
        <p:txBody>
          <a:bodyPr>
            <a:spAutoFit/>
          </a:bodyPr>
          <a:lstStyle/>
          <a:p>
            <a:pPr eaLnBrk="0" hangingPunct="0"/>
            <a:r>
              <a:rPr lang="en-US" sz="3600" b="1" dirty="0">
                <a:solidFill>
                  <a:schemeClr val="accent6">
                    <a:lumMod val="50000"/>
                  </a:schemeClr>
                </a:solidFill>
                <a:latin typeface="Arial" charset="0"/>
                <a:cs typeface="Arial" charset="0"/>
              </a:rPr>
              <a:t>Nutritional Status of Elderly in Detail in 139 SC</a:t>
            </a:r>
          </a:p>
        </p:txBody>
      </p:sp>
      <p:sp>
        <p:nvSpPr>
          <p:cNvPr id="22531" name="Rectangle 2"/>
          <p:cNvSpPr>
            <a:spLocks noChangeArrowheads="1"/>
          </p:cNvSpPr>
          <p:nvPr/>
        </p:nvSpPr>
        <p:spPr bwMode="auto">
          <a:xfrm>
            <a:off x="228600" y="1103313"/>
            <a:ext cx="8686800" cy="2246769"/>
          </a:xfrm>
          <a:prstGeom prst="rect">
            <a:avLst/>
          </a:prstGeom>
          <a:noFill/>
          <a:ln w="9525">
            <a:noFill/>
            <a:miter lim="800000"/>
            <a:headEnd/>
            <a:tailEnd/>
          </a:ln>
        </p:spPr>
        <p:txBody>
          <a:bodyPr>
            <a:spAutoFit/>
          </a:bodyPr>
          <a:lstStyle/>
          <a:p>
            <a:pPr eaLnBrk="0" hangingPunct="0"/>
            <a:r>
              <a:rPr lang="en-US" sz="2800" b="1" dirty="0">
                <a:solidFill>
                  <a:srgbClr val="FF9933"/>
                </a:solidFill>
                <a:latin typeface="Arial" charset="0"/>
                <a:cs typeface="Arial" charset="0"/>
              </a:rPr>
              <a:t>				</a:t>
            </a:r>
            <a:r>
              <a:rPr lang="en-US" sz="2800" b="1" dirty="0">
                <a:solidFill>
                  <a:srgbClr val="57D3FF"/>
                </a:solidFill>
                <a:latin typeface="Arial" charset="0"/>
                <a:cs typeface="Arial" charset="0"/>
              </a:rPr>
              <a:t>       </a:t>
            </a:r>
            <a:r>
              <a:rPr lang="en-US" sz="2800" b="1" dirty="0">
                <a:solidFill>
                  <a:srgbClr val="7030A0"/>
                </a:solidFill>
                <a:latin typeface="Arial" charset="0"/>
                <a:cs typeface="Arial" charset="0"/>
              </a:rPr>
              <a:t>Male 	    Female</a:t>
            </a:r>
          </a:p>
          <a:p>
            <a:pPr eaLnBrk="0" hangingPunct="0"/>
            <a:r>
              <a:rPr lang="en-US" sz="2800" b="1" dirty="0">
                <a:solidFill>
                  <a:srgbClr val="7030A0"/>
                </a:solidFill>
                <a:latin typeface="Arial" charset="0"/>
                <a:cs typeface="Arial" charset="0"/>
              </a:rPr>
              <a:t>Risk of malnutrition	</a:t>
            </a:r>
            <a:r>
              <a:rPr lang="en-US" sz="2800" b="1" dirty="0" smtClean="0">
                <a:solidFill>
                  <a:srgbClr val="7030A0"/>
                </a:solidFill>
                <a:latin typeface="Arial" charset="0"/>
                <a:cs typeface="Arial" charset="0"/>
              </a:rPr>
              <a:t>	32</a:t>
            </a:r>
            <a:r>
              <a:rPr lang="en-US" sz="2800" b="1" dirty="0">
                <a:solidFill>
                  <a:srgbClr val="7030A0"/>
                </a:solidFill>
                <a:latin typeface="Arial" charset="0"/>
                <a:cs typeface="Arial" charset="0"/>
              </a:rPr>
              <a:t>		50</a:t>
            </a:r>
          </a:p>
          <a:p>
            <a:pPr eaLnBrk="0" hangingPunct="0"/>
            <a:r>
              <a:rPr lang="en-US" sz="2800" b="1" dirty="0">
                <a:solidFill>
                  <a:srgbClr val="7030A0"/>
                </a:solidFill>
                <a:latin typeface="Arial" charset="0"/>
                <a:cs typeface="Arial" charset="0"/>
              </a:rPr>
              <a:t>Malnourished			16		34</a:t>
            </a:r>
          </a:p>
          <a:p>
            <a:pPr eaLnBrk="0" hangingPunct="0"/>
            <a:r>
              <a:rPr lang="en-US" sz="2800" b="1" dirty="0">
                <a:solidFill>
                  <a:srgbClr val="7030A0"/>
                </a:solidFill>
                <a:latin typeface="Arial" charset="0"/>
                <a:cs typeface="Arial" charset="0"/>
              </a:rPr>
              <a:t>Normal				3		3</a:t>
            </a:r>
          </a:p>
          <a:p>
            <a:pPr eaLnBrk="0" hangingPunct="0"/>
            <a:r>
              <a:rPr lang="en-US" sz="2800" b="1" dirty="0">
                <a:solidFill>
                  <a:srgbClr val="7030A0"/>
                </a:solidFill>
                <a:latin typeface="Arial" charset="0"/>
                <a:cs typeface="Arial" charset="0"/>
              </a:rPr>
              <a:t>Total				</a:t>
            </a:r>
            <a:r>
              <a:rPr lang="en-US" sz="2800" b="1" dirty="0" smtClean="0">
                <a:solidFill>
                  <a:srgbClr val="7030A0"/>
                </a:solidFill>
                <a:latin typeface="Arial" charset="0"/>
                <a:cs typeface="Arial" charset="0"/>
              </a:rPr>
              <a:t>	51</a:t>
            </a:r>
            <a:r>
              <a:rPr lang="en-US" sz="2800" b="1" dirty="0">
                <a:solidFill>
                  <a:srgbClr val="7030A0"/>
                </a:solidFill>
                <a:latin typeface="Arial" charset="0"/>
                <a:cs typeface="Arial" charset="0"/>
              </a:rPr>
              <a:t>		87</a:t>
            </a:r>
          </a:p>
        </p:txBody>
      </p:sp>
      <p:sp>
        <p:nvSpPr>
          <p:cNvPr id="22532" name="TextBox 3"/>
          <p:cNvSpPr txBox="1">
            <a:spLocks noChangeArrowheads="1"/>
          </p:cNvSpPr>
          <p:nvPr/>
        </p:nvSpPr>
        <p:spPr bwMode="auto">
          <a:xfrm>
            <a:off x="152400" y="4227513"/>
            <a:ext cx="8305800" cy="2308324"/>
          </a:xfrm>
          <a:prstGeom prst="rect">
            <a:avLst/>
          </a:prstGeom>
          <a:noFill/>
          <a:ln w="9525">
            <a:noFill/>
            <a:miter lim="800000"/>
            <a:headEnd/>
            <a:tailEnd/>
          </a:ln>
        </p:spPr>
        <p:txBody>
          <a:bodyPr>
            <a:spAutoFit/>
          </a:bodyPr>
          <a:lstStyle/>
          <a:p>
            <a:pPr eaLnBrk="0" hangingPunct="0"/>
            <a:r>
              <a:rPr lang="en-US" sz="3200" b="1" dirty="0">
                <a:solidFill>
                  <a:srgbClr val="7030A0"/>
                </a:solidFill>
                <a:latin typeface="Arial" charset="0"/>
                <a:cs typeface="Arial" charset="0"/>
              </a:rPr>
              <a:t> 				      </a:t>
            </a:r>
            <a:r>
              <a:rPr lang="en-US" sz="2800" b="1" dirty="0" smtClean="0">
                <a:solidFill>
                  <a:srgbClr val="7030A0"/>
                </a:solidFill>
                <a:latin typeface="Arial" charset="0"/>
                <a:cs typeface="Arial" charset="0"/>
              </a:rPr>
              <a:t>Male	    Female</a:t>
            </a:r>
            <a:endParaRPr lang="en-US" sz="2800" b="1" dirty="0">
              <a:solidFill>
                <a:srgbClr val="7030A0"/>
              </a:solidFill>
              <a:latin typeface="Arial" charset="0"/>
              <a:cs typeface="Arial" charset="0"/>
            </a:endParaRPr>
          </a:p>
          <a:p>
            <a:pPr eaLnBrk="0" hangingPunct="0"/>
            <a:r>
              <a:rPr lang="en-US" sz="2800" b="1" dirty="0">
                <a:solidFill>
                  <a:srgbClr val="7030A0"/>
                </a:solidFill>
                <a:latin typeface="Arial" charset="0"/>
                <a:cs typeface="Arial" charset="0"/>
              </a:rPr>
              <a:t>Less than 19			19		55</a:t>
            </a:r>
          </a:p>
          <a:p>
            <a:pPr eaLnBrk="0" hangingPunct="0"/>
            <a:r>
              <a:rPr lang="en-US" sz="2800" b="1" dirty="0">
                <a:solidFill>
                  <a:srgbClr val="7030A0"/>
                </a:solidFill>
                <a:latin typeface="Arial" charset="0"/>
                <a:cs typeface="Arial" charset="0"/>
              </a:rPr>
              <a:t>19 to less than 21		19		24</a:t>
            </a:r>
          </a:p>
          <a:p>
            <a:pPr eaLnBrk="0" hangingPunct="0"/>
            <a:r>
              <a:rPr lang="en-US" sz="2800" b="1" dirty="0">
                <a:solidFill>
                  <a:srgbClr val="7030A0"/>
                </a:solidFill>
                <a:latin typeface="Arial" charset="0"/>
                <a:cs typeface="Arial" charset="0"/>
              </a:rPr>
              <a:t>21 to less than 23		9		5</a:t>
            </a:r>
          </a:p>
          <a:p>
            <a:pPr eaLnBrk="0" hangingPunct="0"/>
            <a:r>
              <a:rPr lang="en-US" sz="2800" b="1" dirty="0">
                <a:solidFill>
                  <a:srgbClr val="7030A0"/>
                </a:solidFill>
                <a:latin typeface="Arial" charset="0"/>
                <a:cs typeface="Arial" charset="0"/>
              </a:rPr>
              <a:t>23 or greater			5		2</a:t>
            </a:r>
          </a:p>
        </p:txBody>
      </p:sp>
      <p:sp>
        <p:nvSpPr>
          <p:cNvPr id="22533" name="TextBox 4"/>
          <p:cNvSpPr txBox="1">
            <a:spLocks noChangeArrowheads="1"/>
          </p:cNvSpPr>
          <p:nvPr/>
        </p:nvSpPr>
        <p:spPr bwMode="auto">
          <a:xfrm>
            <a:off x="152400" y="3773488"/>
            <a:ext cx="8229600" cy="646112"/>
          </a:xfrm>
          <a:prstGeom prst="rect">
            <a:avLst/>
          </a:prstGeom>
          <a:noFill/>
          <a:ln w="9525">
            <a:noFill/>
            <a:miter lim="800000"/>
            <a:headEnd/>
            <a:tailEnd/>
          </a:ln>
        </p:spPr>
        <p:txBody>
          <a:bodyPr>
            <a:spAutoFit/>
          </a:bodyPr>
          <a:lstStyle/>
          <a:p>
            <a:pPr eaLnBrk="0" hangingPunct="0"/>
            <a:r>
              <a:rPr lang="en-US" sz="3600" b="1" dirty="0">
                <a:solidFill>
                  <a:schemeClr val="accent6">
                    <a:lumMod val="50000"/>
                  </a:schemeClr>
                </a:solidFill>
                <a:latin typeface="Arial" charset="0"/>
                <a:cs typeface="Arial" charset="0"/>
              </a:rPr>
              <a:t>Body Mass Index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152400" y="304800"/>
            <a:ext cx="8610600" cy="6400800"/>
          </a:xfrm>
        </p:spPr>
        <p:txBody>
          <a:bodyPr>
            <a:noAutofit/>
          </a:bodyPr>
          <a:lstStyle/>
          <a:p>
            <a:pPr marL="461963" indent="-461963" algn="just"/>
            <a:r>
              <a:rPr lang="en-US" sz="2800" b="1" dirty="0" smtClean="0">
                <a:solidFill>
                  <a:srgbClr val="7030A0"/>
                </a:solidFill>
              </a:rPr>
              <a:t>Despite </a:t>
            </a:r>
            <a:r>
              <a:rPr lang="en-US" sz="2800" b="1" dirty="0">
                <a:solidFill>
                  <a:srgbClr val="7030A0"/>
                </a:solidFill>
              </a:rPr>
              <a:t>the vicinity of a metropolitan center, these villages were devoid of significant development with no safe water supply, lacked electric </a:t>
            </a:r>
            <a:r>
              <a:rPr lang="en-US" sz="2800" b="1" dirty="0" smtClean="0">
                <a:solidFill>
                  <a:srgbClr val="7030A0"/>
                </a:solidFill>
              </a:rPr>
              <a:t>power, no transport facility </a:t>
            </a:r>
            <a:r>
              <a:rPr lang="en-US" sz="2800" b="1" dirty="0">
                <a:solidFill>
                  <a:srgbClr val="7030A0"/>
                </a:solidFill>
              </a:rPr>
              <a:t>and other infrastructure</a:t>
            </a:r>
            <a:r>
              <a:rPr lang="en-US" sz="2800" b="1" dirty="0" smtClean="0">
                <a:solidFill>
                  <a:srgbClr val="7030A0"/>
                </a:solidFill>
              </a:rPr>
              <a:t>.</a:t>
            </a:r>
          </a:p>
          <a:p>
            <a:pPr marL="461963" indent="-461963" algn="just"/>
            <a:endParaRPr lang="en-US" sz="2800" b="1" dirty="0" smtClean="0">
              <a:solidFill>
                <a:srgbClr val="7030A0"/>
              </a:solidFill>
            </a:endParaRPr>
          </a:p>
          <a:p>
            <a:pPr marL="461963" indent="-461963" algn="just"/>
            <a:r>
              <a:rPr lang="en-US" sz="2800" b="1" dirty="0" smtClean="0">
                <a:solidFill>
                  <a:srgbClr val="7030A0"/>
                </a:solidFill>
              </a:rPr>
              <a:t>The </a:t>
            </a:r>
            <a:r>
              <a:rPr lang="en-US" sz="2800" b="1" dirty="0">
                <a:solidFill>
                  <a:srgbClr val="7030A0"/>
                </a:solidFill>
              </a:rPr>
              <a:t>majority of villagers including the elderly subsisted </a:t>
            </a:r>
            <a:r>
              <a:rPr lang="en-US" sz="2800" b="1" dirty="0" smtClean="0">
                <a:solidFill>
                  <a:srgbClr val="7030A0"/>
                </a:solidFill>
              </a:rPr>
              <a:t>on </a:t>
            </a:r>
            <a:r>
              <a:rPr lang="en-US" sz="2800" b="1" dirty="0">
                <a:solidFill>
                  <a:srgbClr val="7030A0"/>
                </a:solidFill>
              </a:rPr>
              <a:t>agriculture and manual </a:t>
            </a:r>
            <a:r>
              <a:rPr lang="en-US" sz="2800" b="1" dirty="0" smtClean="0">
                <a:solidFill>
                  <a:srgbClr val="7030A0"/>
                </a:solidFill>
              </a:rPr>
              <a:t>labor and are illiterate. </a:t>
            </a:r>
          </a:p>
          <a:p>
            <a:pPr marL="461963" indent="-461963" algn="just"/>
            <a:endParaRPr lang="en-US" sz="2800" b="1" dirty="0" smtClean="0">
              <a:solidFill>
                <a:srgbClr val="7030A0"/>
              </a:solidFill>
            </a:endParaRPr>
          </a:p>
          <a:p>
            <a:pPr marL="461963" indent="-461963" algn="just"/>
            <a:r>
              <a:rPr lang="en-US" sz="2800" b="1" dirty="0" smtClean="0">
                <a:solidFill>
                  <a:srgbClr val="7030A0"/>
                </a:solidFill>
              </a:rPr>
              <a:t>Their </a:t>
            </a:r>
            <a:r>
              <a:rPr lang="en-US" sz="2800" b="1" dirty="0">
                <a:solidFill>
                  <a:srgbClr val="7030A0"/>
                </a:solidFill>
              </a:rPr>
              <a:t>diet consist of mostly bread (</a:t>
            </a:r>
            <a:r>
              <a:rPr lang="en-US" sz="2800" b="1" dirty="0" err="1">
                <a:solidFill>
                  <a:srgbClr val="7030A0"/>
                </a:solidFill>
              </a:rPr>
              <a:t>bhakri</a:t>
            </a:r>
            <a:r>
              <a:rPr lang="en-US" sz="2800" b="1" dirty="0">
                <a:solidFill>
                  <a:srgbClr val="7030A0"/>
                </a:solidFill>
              </a:rPr>
              <a:t>) made up of wheat or </a:t>
            </a:r>
            <a:r>
              <a:rPr lang="en-US" sz="2800" b="1" dirty="0" err="1">
                <a:solidFill>
                  <a:srgbClr val="7030A0"/>
                </a:solidFill>
              </a:rPr>
              <a:t>jowar</a:t>
            </a:r>
            <a:r>
              <a:rPr lang="en-US" sz="2800" b="1" dirty="0">
                <a:solidFill>
                  <a:srgbClr val="7030A0"/>
                </a:solidFill>
              </a:rPr>
              <a:t> (sorghum) and vegetables if available</a:t>
            </a:r>
            <a:r>
              <a:rPr lang="en-US" sz="2800" b="1" dirty="0" smtClean="0">
                <a:solidFill>
                  <a:srgbClr val="7030A0"/>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458200" cy="6309420"/>
          </a:xfrm>
          <a:prstGeom prst="rect">
            <a:avLst/>
          </a:prstGeom>
        </p:spPr>
        <p:txBody>
          <a:bodyPr wrap="square">
            <a:spAutoFit/>
          </a:bodyPr>
          <a:lstStyle/>
          <a:p>
            <a:pPr marL="461963" indent="-461963" algn="just">
              <a:spcBef>
                <a:spcPts val="600"/>
              </a:spcBef>
              <a:buClr>
                <a:schemeClr val="accent1"/>
              </a:buClr>
              <a:buSzPct val="70000"/>
              <a:buFont typeface="Wingdings"/>
              <a:buChar char=""/>
            </a:pPr>
            <a:r>
              <a:rPr lang="en-US" sz="2400" b="1" dirty="0" smtClean="0">
                <a:solidFill>
                  <a:srgbClr val="7030A0"/>
                </a:solidFill>
              </a:rPr>
              <a:t>Hypertension and diabetes are one of the major chronic conditions affecting elderly people (5). Only 25% of patients were aware of their diseases and 10% are taking treatment.</a:t>
            </a:r>
          </a:p>
          <a:p>
            <a:pPr marL="461963" indent="-461963" algn="just">
              <a:spcBef>
                <a:spcPts val="600"/>
              </a:spcBef>
              <a:buClr>
                <a:schemeClr val="accent1"/>
              </a:buClr>
              <a:buSzPct val="70000"/>
              <a:buFont typeface="Wingdings"/>
              <a:buChar char=""/>
            </a:pPr>
            <a:endParaRPr lang="en-US" sz="2400" b="1" dirty="0" smtClean="0">
              <a:solidFill>
                <a:srgbClr val="7030A0"/>
              </a:solidFill>
            </a:endParaRPr>
          </a:p>
          <a:p>
            <a:pPr marL="461963" indent="-461963" algn="just">
              <a:spcBef>
                <a:spcPts val="600"/>
              </a:spcBef>
              <a:buClr>
                <a:schemeClr val="accent1"/>
              </a:buClr>
              <a:buSzPct val="70000"/>
              <a:buFont typeface="Wingdings"/>
              <a:buChar char=""/>
            </a:pPr>
            <a:r>
              <a:rPr lang="en-US" sz="2400" b="1" dirty="0" smtClean="0">
                <a:solidFill>
                  <a:srgbClr val="7030A0"/>
                </a:solidFill>
              </a:rPr>
              <a:t>The association of </a:t>
            </a:r>
            <a:r>
              <a:rPr lang="en-US" sz="2400" b="1" dirty="0" err="1" smtClean="0">
                <a:solidFill>
                  <a:srgbClr val="7030A0"/>
                </a:solidFill>
              </a:rPr>
              <a:t>hyperlipidemia</a:t>
            </a:r>
            <a:r>
              <a:rPr lang="en-US" sz="2400" b="1" dirty="0" smtClean="0">
                <a:solidFill>
                  <a:srgbClr val="7030A0"/>
                </a:solidFill>
              </a:rPr>
              <a:t> in both groups in significant numbers (Hypertension  33%, Diabetes 19.02%) reflects on the high risk of potential CVS complications in both the groups.</a:t>
            </a:r>
          </a:p>
          <a:p>
            <a:pPr marL="461963" indent="-461963" algn="just">
              <a:spcBef>
                <a:spcPts val="600"/>
              </a:spcBef>
              <a:buClr>
                <a:schemeClr val="accent1"/>
              </a:buClr>
              <a:buSzPct val="70000"/>
              <a:buFont typeface="Wingdings"/>
              <a:buChar char=""/>
            </a:pPr>
            <a:endParaRPr lang="en-US" sz="2400" b="1" dirty="0" smtClean="0">
              <a:solidFill>
                <a:srgbClr val="7030A0"/>
              </a:solidFill>
            </a:endParaRPr>
          </a:p>
          <a:p>
            <a:pPr marL="461963" indent="-461963" algn="just">
              <a:spcBef>
                <a:spcPts val="600"/>
              </a:spcBef>
              <a:buClr>
                <a:schemeClr val="accent1"/>
              </a:buClr>
              <a:buSzPct val="70000"/>
              <a:buFont typeface="Wingdings"/>
              <a:buChar char=""/>
            </a:pPr>
            <a:r>
              <a:rPr lang="en-US" sz="2400" b="1" dirty="0" smtClean="0">
                <a:solidFill>
                  <a:srgbClr val="7030A0"/>
                </a:solidFill>
              </a:rPr>
              <a:t>In non obese, non diabetic hypertensive patients treating hypertension alone is one side of coin. The other side is </a:t>
            </a:r>
            <a:r>
              <a:rPr lang="en-US" sz="2400" b="1" dirty="0" err="1" smtClean="0">
                <a:solidFill>
                  <a:srgbClr val="7030A0"/>
                </a:solidFill>
              </a:rPr>
              <a:t>dyslipidemia</a:t>
            </a:r>
            <a:r>
              <a:rPr lang="en-US" sz="2400" b="1" dirty="0" smtClean="0">
                <a:solidFill>
                  <a:srgbClr val="7030A0"/>
                </a:solidFill>
              </a:rPr>
              <a:t> which should neither be ignored nor underestimated because it’s potentially reversible factor for coronary artery and development of vascular disease(3).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3927"/>
            <a:ext cx="8610600" cy="6786473"/>
          </a:xfrm>
          <a:prstGeom prst="rect">
            <a:avLst/>
          </a:prstGeom>
        </p:spPr>
        <p:txBody>
          <a:bodyPr wrap="square">
            <a:spAutoFit/>
          </a:bodyPr>
          <a:lstStyle/>
          <a:p>
            <a:pPr marL="461963" indent="-461963" algn="just">
              <a:spcBef>
                <a:spcPts val="600"/>
              </a:spcBef>
              <a:buClr>
                <a:schemeClr val="accent1"/>
              </a:buClr>
              <a:buSzPct val="70000"/>
              <a:buFont typeface="Wingdings"/>
              <a:buChar char=""/>
            </a:pPr>
            <a:r>
              <a:rPr lang="en-US" sz="2800" b="1" dirty="0" smtClean="0">
                <a:solidFill>
                  <a:srgbClr val="7030A0"/>
                </a:solidFill>
              </a:rPr>
              <a:t>This finding reveals a counter  trend that despite lower incidence of obesity, the rural elderly despite the simple lifestyle of austere living and adequate physical activities show a major trend of suffering from high incidence of diabetes and hypertension.</a:t>
            </a:r>
          </a:p>
          <a:p>
            <a:pPr marL="461963" indent="-461963" algn="just">
              <a:spcBef>
                <a:spcPts val="600"/>
              </a:spcBef>
              <a:buClr>
                <a:schemeClr val="accent1"/>
              </a:buClr>
              <a:buSzPct val="70000"/>
              <a:buFont typeface="Wingdings"/>
              <a:buChar char=""/>
            </a:pPr>
            <a:endParaRPr lang="en-US" sz="2800" b="1" dirty="0" smtClean="0">
              <a:solidFill>
                <a:srgbClr val="7030A0"/>
              </a:solidFill>
            </a:endParaRPr>
          </a:p>
          <a:p>
            <a:pPr marL="461963" indent="-461963" algn="just">
              <a:spcBef>
                <a:spcPts val="600"/>
              </a:spcBef>
              <a:buClr>
                <a:schemeClr val="accent1"/>
              </a:buClr>
              <a:buSzPct val="70000"/>
              <a:buFont typeface="Wingdings"/>
              <a:buChar char=""/>
            </a:pPr>
            <a:r>
              <a:rPr lang="en-US" sz="2800" b="1" dirty="0" smtClean="0">
                <a:solidFill>
                  <a:srgbClr val="7030A0"/>
                </a:solidFill>
              </a:rPr>
              <a:t>It can occur at any age but has higher prevalence in the elderly population. The prevalence of hypertension of 33% corresponds to Sample Registration System (SRS) report saying one in three among rural elderly have hypertension (1)</a:t>
            </a:r>
          </a:p>
          <a:p>
            <a:pPr marL="461963" indent="-461963" algn="just">
              <a:spcBef>
                <a:spcPts val="600"/>
              </a:spcBef>
              <a:buClr>
                <a:schemeClr val="accent1"/>
              </a:buClr>
              <a:buSzPct val="70000"/>
            </a:pPr>
            <a:endParaRPr lang="en-US" sz="2800" b="1" dirty="0" smtClean="0">
              <a:solidFill>
                <a:srgbClr val="7030A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152400" y="0"/>
            <a:ext cx="8534400" cy="5943599"/>
          </a:xfrm>
        </p:spPr>
        <p:txBody>
          <a:bodyPr>
            <a:noAutofit/>
          </a:bodyPr>
          <a:lstStyle/>
          <a:p>
            <a:pPr marL="461963" indent="-461963" algn="just"/>
            <a:r>
              <a:rPr lang="en-US" sz="2600" b="1" dirty="0" smtClean="0">
                <a:solidFill>
                  <a:srgbClr val="7030A0"/>
                </a:solidFill>
              </a:rPr>
              <a:t>Rural Kerala (India) - DM is more frequently seen in rural than urban area. Therefore it’s a reverse trend similar to the West.</a:t>
            </a:r>
          </a:p>
          <a:p>
            <a:pPr marL="461963" indent="-461963" algn="just"/>
            <a:endParaRPr lang="en-US" sz="2600" b="1" dirty="0" smtClean="0">
              <a:solidFill>
                <a:srgbClr val="7030A0"/>
              </a:solidFill>
            </a:endParaRPr>
          </a:p>
          <a:p>
            <a:pPr marL="461963" indent="-461963" algn="just"/>
            <a:r>
              <a:rPr lang="en-US" sz="2600" b="1" dirty="0" smtClean="0">
                <a:solidFill>
                  <a:srgbClr val="7030A0"/>
                </a:solidFill>
              </a:rPr>
              <a:t>Since </a:t>
            </a:r>
            <a:r>
              <a:rPr lang="en-US" sz="2600" b="1" dirty="0">
                <a:solidFill>
                  <a:srgbClr val="7030A0"/>
                </a:solidFill>
              </a:rPr>
              <a:t>most rural areas in India and other developing countries have grossly inadequate health infrastructure and effective health services, the higher potential of the burden of cardiovascular and other chronic disease poses a serious challenge of alarming proportions to public health planning. </a:t>
            </a:r>
            <a:endParaRPr lang="en-US" sz="2600" b="1" dirty="0" smtClean="0">
              <a:solidFill>
                <a:srgbClr val="7030A0"/>
              </a:solidFill>
            </a:endParaRPr>
          </a:p>
          <a:p>
            <a:pPr marL="461963" indent="-461963" algn="just"/>
            <a:endParaRPr lang="en-US" sz="2600" b="1" dirty="0" smtClean="0">
              <a:solidFill>
                <a:srgbClr val="7030A0"/>
              </a:solidFill>
            </a:endParaRPr>
          </a:p>
          <a:p>
            <a:pPr marL="461963" indent="-461963" algn="just"/>
            <a:r>
              <a:rPr lang="en-US" sz="2600" b="1" dirty="0" smtClean="0">
                <a:solidFill>
                  <a:srgbClr val="7030A0"/>
                </a:solidFill>
              </a:rPr>
              <a:t>The </a:t>
            </a:r>
            <a:r>
              <a:rPr lang="en-US" sz="2600" b="1" dirty="0">
                <a:solidFill>
                  <a:srgbClr val="7030A0"/>
                </a:solidFill>
              </a:rPr>
              <a:t>growing  trend in elderly age groups is even more alarming and demands high priority attention of nation </a:t>
            </a:r>
            <a:r>
              <a:rPr lang="en-US" sz="2600" b="1" dirty="0" smtClean="0">
                <a:solidFill>
                  <a:srgbClr val="7030A0"/>
                </a:solidFill>
              </a:rPr>
              <a:t>and state </a:t>
            </a:r>
            <a:r>
              <a:rPr lang="en-US" sz="2600" b="1" dirty="0">
                <a:solidFill>
                  <a:srgbClr val="7030A0"/>
                </a:solidFill>
              </a:rPr>
              <a:t>health planners.</a:t>
            </a:r>
          </a:p>
          <a:p>
            <a:pPr algn="just"/>
            <a:endParaRPr lang="en-US" sz="2600" b="1" dirty="0">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FIL8785"/>
          <p:cNvPicPr>
            <a:picLocks noChangeAspect="1" noChangeArrowheads="1"/>
          </p:cNvPicPr>
          <p:nvPr/>
        </p:nvPicPr>
        <p:blipFill>
          <a:blip r:embed="rId2" cstate="print"/>
          <a:srcRect/>
          <a:stretch>
            <a:fillRect/>
          </a:stretch>
        </p:blipFill>
        <p:spPr bwMode="auto">
          <a:xfrm>
            <a:off x="0" y="0"/>
            <a:ext cx="4495800" cy="3371850"/>
          </a:xfrm>
          <a:prstGeom prst="rect">
            <a:avLst/>
          </a:prstGeom>
          <a:noFill/>
        </p:spPr>
      </p:pic>
      <p:pic>
        <p:nvPicPr>
          <p:cNvPr id="244741" name="Picture 5" descr="FIL8818"/>
          <p:cNvPicPr>
            <a:picLocks noChangeAspect="1" noChangeArrowheads="1"/>
          </p:cNvPicPr>
          <p:nvPr/>
        </p:nvPicPr>
        <p:blipFill>
          <a:blip r:embed="rId3" cstate="print"/>
          <a:srcRect/>
          <a:stretch>
            <a:fillRect/>
          </a:stretch>
        </p:blipFill>
        <p:spPr bwMode="auto">
          <a:xfrm>
            <a:off x="4572000" y="3448050"/>
            <a:ext cx="4648200" cy="3486150"/>
          </a:xfrm>
          <a:prstGeom prst="rect">
            <a:avLst/>
          </a:prstGeom>
          <a:noFill/>
        </p:spPr>
      </p:pic>
      <p:pic>
        <p:nvPicPr>
          <p:cNvPr id="244742" name="Picture 6" descr="FIL9485"/>
          <p:cNvPicPr>
            <a:picLocks noChangeAspect="1" noChangeArrowheads="1"/>
          </p:cNvPicPr>
          <p:nvPr/>
        </p:nvPicPr>
        <p:blipFill>
          <a:blip r:embed="rId4" cstate="print"/>
          <a:srcRect/>
          <a:stretch>
            <a:fillRect/>
          </a:stretch>
        </p:blipFill>
        <p:spPr bwMode="auto">
          <a:xfrm>
            <a:off x="0" y="3486150"/>
            <a:ext cx="4495800" cy="3371850"/>
          </a:xfrm>
          <a:prstGeom prst="rect">
            <a:avLst/>
          </a:prstGeom>
          <a:noFill/>
        </p:spPr>
      </p:pic>
      <p:pic>
        <p:nvPicPr>
          <p:cNvPr id="244743" name="Picture 7" descr="FIL10077"/>
          <p:cNvPicPr>
            <a:picLocks noChangeAspect="1" noChangeArrowheads="1"/>
          </p:cNvPicPr>
          <p:nvPr/>
        </p:nvPicPr>
        <p:blipFill>
          <a:blip r:embed="rId5" cstate="print"/>
          <a:srcRect/>
          <a:stretch>
            <a:fillRect/>
          </a:stretch>
        </p:blipFill>
        <p:spPr bwMode="auto">
          <a:xfrm>
            <a:off x="4572000" y="0"/>
            <a:ext cx="4572000" cy="3429000"/>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8534400" cy="5755422"/>
          </a:xfrm>
          <a:prstGeom prst="rect">
            <a:avLst/>
          </a:prstGeom>
        </p:spPr>
        <p:txBody>
          <a:bodyPr wrap="square">
            <a:spAutoFit/>
          </a:bodyPr>
          <a:lstStyle/>
          <a:p>
            <a:pPr algn="just"/>
            <a:r>
              <a:rPr lang="en-US" sz="2300" b="1" dirty="0" smtClean="0">
                <a:solidFill>
                  <a:srgbClr val="7030A0"/>
                </a:solidFill>
              </a:rPr>
              <a:t>Inadequate health infrastructure and therefore health services is a challenge in India. Govt. under NRHM runs MMU and SNGO </a:t>
            </a:r>
            <a:r>
              <a:rPr lang="en-US" sz="2300" b="1" dirty="0" err="1" smtClean="0">
                <a:solidFill>
                  <a:srgbClr val="7030A0"/>
                </a:solidFill>
              </a:rPr>
              <a:t>programmes</a:t>
            </a:r>
            <a:r>
              <a:rPr lang="en-US" sz="2300" b="1" dirty="0" smtClean="0">
                <a:solidFill>
                  <a:srgbClr val="7030A0"/>
                </a:solidFill>
              </a:rPr>
              <a:t> and multiple other national health </a:t>
            </a:r>
            <a:r>
              <a:rPr lang="en-US" sz="2300" b="1" dirty="0" err="1" smtClean="0">
                <a:solidFill>
                  <a:srgbClr val="7030A0"/>
                </a:solidFill>
              </a:rPr>
              <a:t>programmes</a:t>
            </a:r>
            <a:r>
              <a:rPr lang="en-US" sz="2300" b="1" dirty="0" smtClean="0">
                <a:solidFill>
                  <a:srgbClr val="7030A0"/>
                </a:solidFill>
              </a:rPr>
              <a:t> but they have not reached the majority of the villages and hence there is a situation of ‘no doctor no drug’.</a:t>
            </a:r>
          </a:p>
          <a:p>
            <a:pPr algn="just"/>
            <a:endParaRPr lang="en-US" sz="2300" b="1" dirty="0" smtClean="0">
              <a:solidFill>
                <a:srgbClr val="7030A0"/>
              </a:solidFill>
            </a:endParaRPr>
          </a:p>
          <a:p>
            <a:pPr algn="just"/>
            <a:r>
              <a:rPr lang="en-US" sz="2300" b="1" dirty="0" smtClean="0">
                <a:solidFill>
                  <a:srgbClr val="7030A0"/>
                </a:solidFill>
              </a:rPr>
              <a:t>Therefore screening </a:t>
            </a:r>
            <a:r>
              <a:rPr lang="en-US" sz="2300" b="1" dirty="0" err="1" smtClean="0">
                <a:solidFill>
                  <a:srgbClr val="7030A0"/>
                </a:solidFill>
              </a:rPr>
              <a:t>programme</a:t>
            </a:r>
            <a:r>
              <a:rPr lang="en-US" sz="2300" b="1" dirty="0" smtClean="0">
                <a:solidFill>
                  <a:srgbClr val="7030A0"/>
                </a:solidFill>
              </a:rPr>
              <a:t> should be started all over, otherwise there will be a modern epidemic of chronic non communicable diseases e.g. HT and DM. </a:t>
            </a:r>
          </a:p>
          <a:p>
            <a:pPr algn="just"/>
            <a:endParaRPr lang="en-US" sz="2300" b="1" dirty="0" smtClean="0">
              <a:solidFill>
                <a:srgbClr val="7030A0"/>
              </a:solidFill>
            </a:endParaRPr>
          </a:p>
          <a:p>
            <a:pPr algn="just"/>
            <a:r>
              <a:rPr lang="en-US" sz="2300" b="1" dirty="0" smtClean="0">
                <a:solidFill>
                  <a:srgbClr val="7030A0"/>
                </a:solidFill>
              </a:rPr>
              <a:t>It is an enormous challenge of the alarming population to the public health planning and therefore ageing also needs high priority attention and therefore policy makers, doctors and NGOs should work together to achieve the goals.</a:t>
            </a:r>
          </a:p>
        </p:txBody>
      </p:sp>
      <p:sp>
        <p:nvSpPr>
          <p:cNvPr id="5" name="Rectangle 4"/>
          <p:cNvSpPr/>
          <p:nvPr/>
        </p:nvSpPr>
        <p:spPr>
          <a:xfrm>
            <a:off x="228600" y="0"/>
            <a:ext cx="8001000" cy="646331"/>
          </a:xfrm>
          <a:prstGeom prst="rect">
            <a:avLst/>
          </a:prstGeom>
        </p:spPr>
        <p:txBody>
          <a:bodyPr wrap="square">
            <a:spAutoFit/>
          </a:bodyPr>
          <a:lstStyle/>
          <a:p>
            <a:pPr algn="just"/>
            <a:r>
              <a:rPr lang="en-US" sz="3600" b="1" dirty="0" smtClean="0">
                <a:solidFill>
                  <a:schemeClr val="accent1">
                    <a:lumMod val="50000"/>
                  </a:schemeClr>
                </a:solidFill>
              </a:rPr>
              <a:t>Conclusion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L8830"/>
          <p:cNvPicPr>
            <a:picLocks noChangeAspect="1" noChangeArrowheads="1"/>
          </p:cNvPicPr>
          <p:nvPr/>
        </p:nvPicPr>
        <p:blipFill>
          <a:blip r:embed="rId2"/>
          <a:srcRect/>
          <a:stretch>
            <a:fillRect/>
          </a:stretch>
        </p:blipFill>
        <p:spPr bwMode="auto">
          <a:xfrm>
            <a:off x="0" y="0"/>
            <a:ext cx="4572000" cy="3429000"/>
          </a:xfrm>
          <a:prstGeom prst="rect">
            <a:avLst/>
          </a:prstGeom>
          <a:noFill/>
        </p:spPr>
      </p:pic>
      <p:pic>
        <p:nvPicPr>
          <p:cNvPr id="8" name="Picture 7" descr="FIL10801.JPG"/>
          <p:cNvPicPr>
            <a:picLocks noChangeAspect="1"/>
          </p:cNvPicPr>
          <p:nvPr/>
        </p:nvPicPr>
        <p:blipFill>
          <a:blip r:embed="rId3"/>
          <a:stretch>
            <a:fillRect/>
          </a:stretch>
        </p:blipFill>
        <p:spPr>
          <a:xfrm>
            <a:off x="4572000" y="3429000"/>
            <a:ext cx="4572000" cy="3429000"/>
          </a:xfrm>
          <a:prstGeom prst="rect">
            <a:avLst/>
          </a:prstGeom>
        </p:spPr>
      </p:pic>
      <p:pic>
        <p:nvPicPr>
          <p:cNvPr id="5" name="Picture 4" descr="Rural Ageing 5.jpg"/>
          <p:cNvPicPr>
            <a:picLocks noChangeAspect="1"/>
          </p:cNvPicPr>
          <p:nvPr/>
        </p:nvPicPr>
        <p:blipFill>
          <a:blip r:embed="rId4"/>
          <a:stretch>
            <a:fillRect/>
          </a:stretch>
        </p:blipFill>
        <p:spPr>
          <a:xfrm>
            <a:off x="4572000" y="0"/>
            <a:ext cx="4572000" cy="3429000"/>
          </a:xfrm>
          <a:prstGeom prst="rect">
            <a:avLst/>
          </a:prstGeom>
        </p:spPr>
      </p:pic>
      <p:pic>
        <p:nvPicPr>
          <p:cNvPr id="6" name="Picture 5" descr="Rural Ageing 6.jpg"/>
          <p:cNvPicPr>
            <a:picLocks noChangeAspect="1"/>
          </p:cNvPicPr>
          <p:nvPr/>
        </p:nvPicPr>
        <p:blipFill>
          <a:blip r:embed="rId5"/>
          <a:stretch>
            <a:fillRect/>
          </a:stretch>
        </p:blipFill>
        <p:spPr>
          <a:xfrm>
            <a:off x="0" y="3429000"/>
            <a:ext cx="4572000" cy="3429000"/>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85800"/>
          </a:xfrm>
        </p:spPr>
        <p:txBody>
          <a:bodyPr>
            <a:normAutofit/>
          </a:bodyPr>
          <a:lstStyle/>
          <a:p>
            <a:pPr algn="l"/>
            <a:r>
              <a:rPr lang="en-US" b="1" dirty="0" smtClean="0">
                <a:solidFill>
                  <a:schemeClr val="accent1">
                    <a:lumMod val="50000"/>
                  </a:schemeClr>
                </a:solidFill>
              </a:rPr>
              <a:t>References:</a:t>
            </a:r>
            <a:endParaRPr lang="en-US" b="1" dirty="0">
              <a:solidFill>
                <a:schemeClr val="accent1">
                  <a:lumMod val="50000"/>
                </a:schemeClr>
              </a:solidFill>
            </a:endParaRPr>
          </a:p>
        </p:txBody>
      </p:sp>
      <p:sp>
        <p:nvSpPr>
          <p:cNvPr id="3" name="Content Placeholder 2"/>
          <p:cNvSpPr>
            <a:spLocks noGrp="1"/>
          </p:cNvSpPr>
          <p:nvPr>
            <p:ph sz="quarter" idx="1"/>
          </p:nvPr>
        </p:nvSpPr>
        <p:spPr>
          <a:xfrm>
            <a:off x="152400" y="838200"/>
            <a:ext cx="8610600" cy="6172200"/>
          </a:xfrm>
        </p:spPr>
        <p:txBody>
          <a:bodyPr>
            <a:noAutofit/>
          </a:bodyPr>
          <a:lstStyle/>
          <a:p>
            <a:pPr marL="461963" indent="-461963">
              <a:buNone/>
            </a:pPr>
            <a:r>
              <a:rPr lang="en-US" b="1" dirty="0" smtClean="0">
                <a:solidFill>
                  <a:srgbClr val="7030A0"/>
                </a:solidFill>
              </a:rPr>
              <a:t>1)	The </a:t>
            </a:r>
            <a:r>
              <a:rPr lang="en-US" sz="2400" b="1" dirty="0">
                <a:solidFill>
                  <a:srgbClr val="7030A0"/>
                </a:solidFill>
              </a:rPr>
              <a:t>Registrar General of India's (RGI) latest data from the Sample Registration System (SRS), 2010</a:t>
            </a:r>
            <a:r>
              <a:rPr lang="en-US" sz="2400" b="1" dirty="0" smtClean="0">
                <a:solidFill>
                  <a:srgbClr val="7030A0"/>
                </a:solidFill>
              </a:rPr>
              <a:t>.</a:t>
            </a:r>
          </a:p>
          <a:p>
            <a:pPr marL="461963" indent="-461963">
              <a:buAutoNum type="arabicParenR"/>
            </a:pPr>
            <a:endParaRPr lang="en-US" sz="2400" b="1" dirty="0">
              <a:solidFill>
                <a:srgbClr val="7030A0"/>
              </a:solidFill>
            </a:endParaRPr>
          </a:p>
          <a:p>
            <a:pPr marL="461963" indent="-461963">
              <a:buNone/>
            </a:pPr>
            <a:r>
              <a:rPr lang="en-US" sz="2400" b="1" dirty="0">
                <a:solidFill>
                  <a:srgbClr val="7030A0"/>
                </a:solidFill>
              </a:rPr>
              <a:t>2</a:t>
            </a:r>
            <a:r>
              <a:rPr lang="en-US" sz="2400" b="1" dirty="0" smtClean="0">
                <a:solidFill>
                  <a:srgbClr val="7030A0"/>
                </a:solidFill>
              </a:rPr>
              <a:t>)	Lipid </a:t>
            </a:r>
            <a:r>
              <a:rPr lang="en-US" sz="2400" b="1" dirty="0">
                <a:solidFill>
                  <a:srgbClr val="7030A0"/>
                </a:solidFill>
              </a:rPr>
              <a:t>Profile in non-obese and non-diabetic Hypertensive Patients</a:t>
            </a:r>
          </a:p>
          <a:p>
            <a:pPr marL="461963" indent="-461963">
              <a:buNone/>
            </a:pPr>
            <a:r>
              <a:rPr lang="en-US" sz="2400" b="1" dirty="0" smtClean="0">
                <a:solidFill>
                  <a:srgbClr val="7030A0"/>
                </a:solidFill>
              </a:rPr>
              <a:t>	A</a:t>
            </a:r>
            <a:r>
              <a:rPr lang="en-US" sz="2400" b="1" dirty="0">
                <a:solidFill>
                  <a:srgbClr val="7030A0"/>
                </a:solidFill>
              </a:rPr>
              <a:t>) </a:t>
            </a:r>
            <a:r>
              <a:rPr lang="en-US" sz="2400" b="1" dirty="0" err="1">
                <a:solidFill>
                  <a:srgbClr val="7030A0"/>
                </a:solidFill>
              </a:rPr>
              <a:t>Shariq</a:t>
            </a:r>
            <a:r>
              <a:rPr lang="en-US" sz="2400" b="1" dirty="0">
                <a:solidFill>
                  <a:srgbClr val="7030A0"/>
                </a:solidFill>
              </a:rPr>
              <a:t> </a:t>
            </a:r>
            <a:r>
              <a:rPr lang="en-US" sz="2400" b="1" dirty="0" err="1">
                <a:solidFill>
                  <a:srgbClr val="7030A0"/>
                </a:solidFill>
              </a:rPr>
              <a:t>Sohail</a:t>
            </a:r>
            <a:r>
              <a:rPr lang="en-US" sz="2400" b="1" dirty="0">
                <a:solidFill>
                  <a:srgbClr val="7030A0"/>
                </a:solidFill>
              </a:rPr>
              <a:t>  2. </a:t>
            </a:r>
            <a:r>
              <a:rPr lang="en-US" sz="2400" b="1" dirty="0" err="1">
                <a:solidFill>
                  <a:srgbClr val="7030A0"/>
                </a:solidFill>
              </a:rPr>
              <a:t>Waseem</a:t>
            </a:r>
            <a:r>
              <a:rPr lang="en-US" sz="2400" b="1" dirty="0">
                <a:solidFill>
                  <a:srgbClr val="7030A0"/>
                </a:solidFill>
              </a:rPr>
              <a:t> </a:t>
            </a:r>
            <a:r>
              <a:rPr lang="en-US" sz="2400" b="1" dirty="0" err="1">
                <a:solidFill>
                  <a:srgbClr val="7030A0"/>
                </a:solidFill>
              </a:rPr>
              <a:t>Shafqat</a:t>
            </a:r>
            <a:r>
              <a:rPr lang="en-US" sz="2400" b="1" dirty="0">
                <a:solidFill>
                  <a:srgbClr val="7030A0"/>
                </a:solidFill>
              </a:rPr>
              <a:t>  3. </a:t>
            </a:r>
            <a:r>
              <a:rPr lang="en-US" sz="2400" b="1" dirty="0" err="1">
                <a:solidFill>
                  <a:srgbClr val="7030A0"/>
                </a:solidFill>
              </a:rPr>
              <a:t>Mahmood</a:t>
            </a:r>
            <a:r>
              <a:rPr lang="en-US" sz="2400" b="1" dirty="0">
                <a:solidFill>
                  <a:srgbClr val="7030A0"/>
                </a:solidFill>
              </a:rPr>
              <a:t> </a:t>
            </a:r>
            <a:r>
              <a:rPr lang="en-US" sz="2400" b="1" dirty="0" err="1">
                <a:solidFill>
                  <a:srgbClr val="7030A0"/>
                </a:solidFill>
              </a:rPr>
              <a:t>Nasir</a:t>
            </a:r>
            <a:r>
              <a:rPr lang="en-US" sz="2400" b="1" dirty="0">
                <a:solidFill>
                  <a:srgbClr val="7030A0"/>
                </a:solidFill>
              </a:rPr>
              <a:t> </a:t>
            </a:r>
            <a:r>
              <a:rPr lang="en-US" sz="2400" b="1" dirty="0" err="1">
                <a:solidFill>
                  <a:srgbClr val="7030A0"/>
                </a:solidFill>
              </a:rPr>
              <a:t>Malik</a:t>
            </a:r>
            <a:r>
              <a:rPr lang="en-US" sz="2400" b="1" dirty="0">
                <a:solidFill>
                  <a:srgbClr val="7030A0"/>
                </a:solidFill>
              </a:rPr>
              <a:t>  4. Abdul </a:t>
            </a:r>
            <a:r>
              <a:rPr lang="en-US" sz="2400" b="1" dirty="0" err="1">
                <a:solidFill>
                  <a:srgbClr val="7030A0"/>
                </a:solidFill>
              </a:rPr>
              <a:t>Hameed</a:t>
            </a:r>
            <a:r>
              <a:rPr lang="en-US" sz="2400" b="1" dirty="0">
                <a:solidFill>
                  <a:srgbClr val="7030A0"/>
                </a:solidFill>
              </a:rPr>
              <a:t> B)</a:t>
            </a:r>
            <a:r>
              <a:rPr lang="en-US" sz="2400" b="1" dirty="0" err="1">
                <a:solidFill>
                  <a:srgbClr val="7030A0"/>
                </a:solidFill>
              </a:rPr>
              <a:t>Asstt</a:t>
            </a:r>
            <a:r>
              <a:rPr lang="en-US" sz="2400" b="1" dirty="0">
                <a:solidFill>
                  <a:srgbClr val="7030A0"/>
                </a:solidFill>
              </a:rPr>
              <a:t>. Prof. of Cardiology 2 &amp; 3. Assoc. Prof. of Medicine 4. PGR Medicine, </a:t>
            </a:r>
          </a:p>
          <a:p>
            <a:pPr marL="461963" indent="-461963">
              <a:buNone/>
            </a:pPr>
            <a:r>
              <a:rPr lang="en-US" sz="2400" b="1" dirty="0" smtClean="0">
                <a:solidFill>
                  <a:srgbClr val="7030A0"/>
                </a:solidFill>
              </a:rPr>
              <a:t>	</a:t>
            </a:r>
            <a:r>
              <a:rPr lang="en-US" sz="2400" b="1" dirty="0" err="1" smtClean="0">
                <a:solidFill>
                  <a:srgbClr val="7030A0"/>
                </a:solidFill>
              </a:rPr>
              <a:t>Allama</a:t>
            </a:r>
            <a:r>
              <a:rPr lang="en-US" sz="2400" b="1" dirty="0" smtClean="0">
                <a:solidFill>
                  <a:srgbClr val="7030A0"/>
                </a:solidFill>
              </a:rPr>
              <a:t> </a:t>
            </a:r>
            <a:r>
              <a:rPr lang="en-US" sz="2400" b="1" dirty="0" err="1">
                <a:solidFill>
                  <a:srgbClr val="7030A0"/>
                </a:solidFill>
              </a:rPr>
              <a:t>Iqbal</a:t>
            </a:r>
            <a:r>
              <a:rPr lang="en-US" sz="2400" b="1" dirty="0">
                <a:solidFill>
                  <a:srgbClr val="7030A0"/>
                </a:solidFill>
              </a:rPr>
              <a:t> Medical College, </a:t>
            </a:r>
            <a:r>
              <a:rPr lang="en-US" sz="2400" b="1" dirty="0" smtClean="0">
                <a:solidFill>
                  <a:srgbClr val="7030A0"/>
                </a:solidFill>
              </a:rPr>
              <a:t>Lahore</a:t>
            </a:r>
          </a:p>
          <a:p>
            <a:pPr marL="461963" indent="-461963">
              <a:buNone/>
            </a:pPr>
            <a:endParaRPr lang="en-US" sz="2400" b="1" dirty="0">
              <a:solidFill>
                <a:srgbClr val="7030A0"/>
              </a:solidFill>
            </a:endParaRPr>
          </a:p>
          <a:p>
            <a:pPr marL="461963" indent="-461963">
              <a:buNone/>
            </a:pPr>
            <a:r>
              <a:rPr lang="en-US" sz="2400" b="1" dirty="0">
                <a:solidFill>
                  <a:srgbClr val="7030A0"/>
                </a:solidFill>
              </a:rPr>
              <a:t>3</a:t>
            </a:r>
            <a:r>
              <a:rPr lang="en-US" sz="2400" b="1" dirty="0" smtClean="0">
                <a:solidFill>
                  <a:srgbClr val="7030A0"/>
                </a:solidFill>
              </a:rPr>
              <a:t>)	Howard </a:t>
            </a:r>
            <a:r>
              <a:rPr lang="en-US" sz="2400" b="1" dirty="0">
                <a:solidFill>
                  <a:srgbClr val="7030A0"/>
                </a:solidFill>
              </a:rPr>
              <a:t>BV</a:t>
            </a:r>
            <a:r>
              <a:rPr lang="en-US" sz="2400" b="1" dirty="0" smtClean="0">
                <a:solidFill>
                  <a:srgbClr val="7030A0"/>
                </a:solidFill>
              </a:rPr>
              <a:t>, Magee </a:t>
            </a:r>
            <a:r>
              <a:rPr lang="en-US" sz="2400" b="1" dirty="0">
                <a:solidFill>
                  <a:srgbClr val="7030A0"/>
                </a:solidFill>
              </a:rPr>
              <a:t>MF, Diabetes and cardiovascular disease</a:t>
            </a:r>
            <a:r>
              <a:rPr lang="en-US" sz="2400" b="1" dirty="0" smtClean="0">
                <a:solidFill>
                  <a:srgbClr val="7030A0"/>
                </a:solidFill>
              </a:rPr>
              <a:t>. Current </a:t>
            </a:r>
            <a:r>
              <a:rPr lang="en-US" sz="2400" b="1" dirty="0">
                <a:solidFill>
                  <a:srgbClr val="7030A0"/>
                </a:solidFill>
              </a:rPr>
              <a:t>Atherosclerosis </a:t>
            </a:r>
          </a:p>
          <a:p>
            <a:pPr marL="461963" indent="-461963">
              <a:buNone/>
            </a:pPr>
            <a:r>
              <a:rPr lang="en-US" sz="2400" b="1" dirty="0" smtClean="0">
                <a:solidFill>
                  <a:srgbClr val="7030A0"/>
                </a:solidFill>
              </a:rPr>
              <a:t>	Rep </a:t>
            </a:r>
            <a:r>
              <a:rPr lang="en-US" sz="2400" b="1" dirty="0">
                <a:solidFill>
                  <a:srgbClr val="7030A0"/>
                </a:solidFill>
              </a:rPr>
              <a:t>2:476-481,2000</a:t>
            </a:r>
            <a:r>
              <a:rPr lang="en-US" sz="2400" b="1" dirty="0" smtClean="0">
                <a:solidFill>
                  <a:srgbClr val="7030A0"/>
                </a:solidFill>
              </a:rPr>
              <a:t>.</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0621"/>
            <a:ext cx="8610600" cy="5262979"/>
          </a:xfrm>
          <a:prstGeom prst="rect">
            <a:avLst/>
          </a:prstGeom>
        </p:spPr>
        <p:txBody>
          <a:bodyPr wrap="square">
            <a:spAutoFit/>
          </a:bodyPr>
          <a:lstStyle/>
          <a:p>
            <a:pPr marL="461963" indent="-461963">
              <a:buNone/>
            </a:pPr>
            <a:r>
              <a:rPr lang="en-US" sz="2400" b="1" dirty="0" smtClean="0">
                <a:solidFill>
                  <a:srgbClr val="7030A0"/>
                </a:solidFill>
              </a:rPr>
              <a:t>4)	Morbidity Pattern among the elderly people living in a Southern Rural India –A cross sectional study.</a:t>
            </a:r>
          </a:p>
          <a:p>
            <a:pPr marL="461963" indent="-461963">
              <a:buNone/>
            </a:pPr>
            <a:r>
              <a:rPr lang="en-US" sz="2400" b="1" dirty="0" smtClean="0">
                <a:solidFill>
                  <a:srgbClr val="7030A0"/>
                </a:solidFill>
              </a:rPr>
              <a:t>	Ashok </a:t>
            </a:r>
            <a:r>
              <a:rPr lang="en-US" sz="2400" b="1" dirty="0" err="1" smtClean="0">
                <a:solidFill>
                  <a:srgbClr val="7030A0"/>
                </a:solidFill>
              </a:rPr>
              <a:t>kumar</a:t>
            </a:r>
            <a:r>
              <a:rPr lang="en-US" sz="2400" b="1" dirty="0" smtClean="0">
                <a:solidFill>
                  <a:srgbClr val="7030A0"/>
                </a:solidFill>
              </a:rPr>
              <a:t> T, </a:t>
            </a:r>
            <a:r>
              <a:rPr lang="en-US" sz="2400" b="1" dirty="0" err="1" smtClean="0">
                <a:solidFill>
                  <a:srgbClr val="7030A0"/>
                </a:solidFill>
              </a:rPr>
              <a:t>Sowmiya</a:t>
            </a:r>
            <a:r>
              <a:rPr lang="en-US" sz="2400" b="1" dirty="0" smtClean="0">
                <a:solidFill>
                  <a:srgbClr val="7030A0"/>
                </a:solidFill>
              </a:rPr>
              <a:t> KR, </a:t>
            </a:r>
            <a:r>
              <a:rPr lang="en-US" sz="2400" b="1" dirty="0" err="1" smtClean="0">
                <a:solidFill>
                  <a:srgbClr val="7030A0"/>
                </a:solidFill>
              </a:rPr>
              <a:t>Radhika</a:t>
            </a:r>
            <a:r>
              <a:rPr lang="en-US" sz="2400" b="1" dirty="0" smtClean="0">
                <a:solidFill>
                  <a:srgbClr val="7030A0"/>
                </a:solidFill>
              </a:rPr>
              <a:t> G.</a:t>
            </a:r>
          </a:p>
          <a:p>
            <a:pPr marL="461963" indent="-461963">
              <a:buNone/>
            </a:pPr>
            <a:endParaRPr lang="en-US" sz="2400" b="1" dirty="0" smtClean="0">
              <a:solidFill>
                <a:srgbClr val="7030A0"/>
              </a:solidFill>
            </a:endParaRPr>
          </a:p>
          <a:p>
            <a:pPr marL="461963" indent="-461963" algn="just"/>
            <a:r>
              <a:rPr lang="en-US" sz="2400" b="1" dirty="0" smtClean="0">
                <a:solidFill>
                  <a:srgbClr val="7030A0"/>
                </a:solidFill>
              </a:rPr>
              <a:t>5) World Health Organization active Ageing: a policy framework Geneva Who Publications 2004;12-17.</a:t>
            </a:r>
          </a:p>
          <a:p>
            <a:pPr marL="461963" indent="-461963" algn="just"/>
            <a:endParaRPr lang="en-US" sz="2400" b="1" dirty="0" smtClean="0">
              <a:solidFill>
                <a:srgbClr val="7030A0"/>
              </a:solidFill>
            </a:endParaRPr>
          </a:p>
          <a:p>
            <a:pPr marL="461963" indent="-461963" algn="just"/>
            <a:r>
              <a:rPr lang="en-US" sz="2400" b="1" dirty="0" smtClean="0">
                <a:solidFill>
                  <a:srgbClr val="7030A0"/>
                </a:solidFill>
              </a:rPr>
              <a:t>6) Lipid management in type 2 diabetes. Maria p. Solano MD, Ronald B. Goldberg MD.</a:t>
            </a:r>
          </a:p>
          <a:p>
            <a:pPr marL="461963" indent="-461963" algn="just"/>
            <a:endParaRPr lang="en-US" sz="2400" b="1" dirty="0" smtClean="0">
              <a:solidFill>
                <a:srgbClr val="7030A0"/>
              </a:solidFill>
            </a:endParaRPr>
          </a:p>
          <a:p>
            <a:pPr marL="461963" indent="-461963" algn="just"/>
            <a:r>
              <a:rPr lang="en-US" sz="2400" b="1" dirty="0" smtClean="0">
                <a:solidFill>
                  <a:srgbClr val="7030A0"/>
                </a:solidFill>
              </a:rPr>
              <a:t>7)	Type 2 Diabetes Mellitus in India. </a:t>
            </a:r>
            <a:r>
              <a:rPr lang="en-US" sz="2400" b="1" dirty="0" err="1" smtClean="0">
                <a:solidFill>
                  <a:srgbClr val="7030A0"/>
                </a:solidFill>
              </a:rPr>
              <a:t>Vipin</a:t>
            </a:r>
            <a:r>
              <a:rPr lang="en-US" sz="2400" b="1" dirty="0" smtClean="0">
                <a:solidFill>
                  <a:srgbClr val="7030A0"/>
                </a:solidFill>
              </a:rPr>
              <a:t> Gupta. South Asia Network For Chronic Diseases, New Delhi.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une"/>
          <p:cNvPicPr>
            <a:picLocks noChangeAspect="1" noChangeArrowheads="1"/>
          </p:cNvPicPr>
          <p:nvPr/>
        </p:nvPicPr>
        <p:blipFill>
          <a:blip r:embed="rId2"/>
          <a:srcRect/>
          <a:stretch>
            <a:fillRect/>
          </a:stretch>
        </p:blipFill>
        <p:spPr bwMode="auto">
          <a:xfrm>
            <a:off x="0" y="0"/>
            <a:ext cx="7010400" cy="5257800"/>
          </a:xfrm>
          <a:prstGeom prst="rect">
            <a:avLst/>
          </a:prstGeom>
          <a:noFill/>
          <a:ln w="9525">
            <a:noFill/>
            <a:miter lim="800000"/>
            <a:headEnd/>
            <a:tailEnd/>
          </a:ln>
        </p:spPr>
      </p:pic>
      <p:sp>
        <p:nvSpPr>
          <p:cNvPr id="13315" name="Oval 7"/>
          <p:cNvSpPr>
            <a:spLocks noChangeArrowheads="1"/>
          </p:cNvSpPr>
          <p:nvPr/>
        </p:nvSpPr>
        <p:spPr bwMode="auto">
          <a:xfrm>
            <a:off x="990600" y="2209800"/>
            <a:ext cx="304800" cy="304800"/>
          </a:xfrm>
          <a:prstGeom prst="ellipse">
            <a:avLst/>
          </a:prstGeom>
          <a:solidFill>
            <a:srgbClr val="FF0000"/>
          </a:solidFill>
          <a:ln w="9525">
            <a:solidFill>
              <a:schemeClr val="tx1"/>
            </a:solidFill>
            <a:round/>
            <a:headEnd/>
            <a:tailEnd/>
          </a:ln>
        </p:spPr>
        <p:txBody>
          <a:bodyPr wrap="none" anchor="ctr"/>
          <a:lstStyle/>
          <a:p>
            <a:pPr eaLnBrk="0" hangingPunct="0"/>
            <a:endParaRPr lang="fi-FI"/>
          </a:p>
        </p:txBody>
      </p:sp>
      <p:sp>
        <p:nvSpPr>
          <p:cNvPr id="17416" name="Text Box 8"/>
          <p:cNvSpPr txBox="1">
            <a:spLocks noChangeArrowheads="1"/>
          </p:cNvSpPr>
          <p:nvPr/>
        </p:nvSpPr>
        <p:spPr bwMode="auto">
          <a:xfrm>
            <a:off x="0" y="5257800"/>
            <a:ext cx="9144000" cy="1570038"/>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0" hangingPunct="0">
              <a:spcBef>
                <a:spcPct val="50000"/>
              </a:spcBef>
              <a:defRPr/>
            </a:pPr>
            <a:r>
              <a:rPr lang="en-US" sz="2400" b="1" dirty="0">
                <a:solidFill>
                  <a:srgbClr val="7030A0"/>
                </a:solidFill>
                <a:latin typeface="Arial" pitchFamily="34" charset="0"/>
                <a:cs typeface="Arial" pitchFamily="34" charset="0"/>
              </a:rPr>
              <a:t>Janseva Foundation during the last 2 years </a:t>
            </a:r>
            <a:r>
              <a:rPr lang="en-US" sz="2400" b="1" dirty="0" smtClean="0">
                <a:solidFill>
                  <a:srgbClr val="7030A0"/>
                </a:solidFill>
                <a:latin typeface="Arial" pitchFamily="34" charset="0"/>
                <a:cs typeface="Arial" pitchFamily="34" charset="0"/>
              </a:rPr>
              <a:t>conducted </a:t>
            </a:r>
            <a:r>
              <a:rPr lang="en-US" sz="2400" b="1" dirty="0">
                <a:solidFill>
                  <a:srgbClr val="7030A0"/>
                </a:solidFill>
                <a:latin typeface="Arial" pitchFamily="34" charset="0"/>
                <a:cs typeface="Arial" pitchFamily="34" charset="0"/>
              </a:rPr>
              <a:t>a Research study on  aging in Rural areas, in </a:t>
            </a:r>
            <a:r>
              <a:rPr lang="en-US" sz="2400" b="1" dirty="0" smtClean="0">
                <a:solidFill>
                  <a:srgbClr val="7030A0"/>
                </a:solidFill>
                <a:latin typeface="Arial" pitchFamily="34" charset="0"/>
                <a:cs typeface="Arial" pitchFamily="34" charset="0"/>
              </a:rPr>
              <a:t>14 </a:t>
            </a:r>
            <a:r>
              <a:rPr lang="en-US" sz="2400" b="1" dirty="0">
                <a:solidFill>
                  <a:srgbClr val="7030A0"/>
                </a:solidFill>
                <a:latin typeface="Arial" pitchFamily="34" charset="0"/>
                <a:cs typeface="Arial" pitchFamily="34" charset="0"/>
              </a:rPr>
              <a:t>villages near Panseth. This study includes  all aspects of aging including areas connected with the Human rights of the elderly.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610600" cy="6740307"/>
          </a:xfrm>
          <a:prstGeom prst="rect">
            <a:avLst/>
          </a:prstGeom>
        </p:spPr>
        <p:txBody>
          <a:bodyPr wrap="square">
            <a:spAutoFit/>
          </a:bodyPr>
          <a:lstStyle/>
          <a:p>
            <a:pPr marL="798513" indent="-798513" algn="just"/>
            <a:r>
              <a:rPr lang="en-US" sz="2400" b="1" dirty="0" smtClean="0">
                <a:solidFill>
                  <a:srgbClr val="7030A0"/>
                </a:solidFill>
              </a:rPr>
              <a:t>8)	</a:t>
            </a:r>
            <a:r>
              <a:rPr lang="en-US" sz="2400" b="1" dirty="0" err="1" smtClean="0">
                <a:solidFill>
                  <a:srgbClr val="7030A0"/>
                </a:solidFill>
              </a:rPr>
              <a:t>Leino</a:t>
            </a:r>
            <a:r>
              <a:rPr lang="en-US" sz="2400" b="1" dirty="0" smtClean="0">
                <a:solidFill>
                  <a:srgbClr val="7030A0"/>
                </a:solidFill>
              </a:rPr>
              <a:t> M et al. Association of education with cardiovascular risk factors in young adults: the Cardiovascular Risk in Young Finns Study. International Journal of Epidemiology, 1999, 28: 667–675.</a:t>
            </a:r>
          </a:p>
          <a:p>
            <a:pPr marL="798513" indent="-798513" algn="just"/>
            <a:endParaRPr lang="en-US" sz="2400" b="1" dirty="0" smtClean="0">
              <a:solidFill>
                <a:srgbClr val="7030A0"/>
              </a:solidFill>
            </a:endParaRPr>
          </a:p>
          <a:p>
            <a:pPr marL="798513" indent="-798513" algn="just"/>
            <a:r>
              <a:rPr lang="en-US" sz="2400" b="1" dirty="0" smtClean="0">
                <a:solidFill>
                  <a:srgbClr val="7030A0"/>
                </a:solidFill>
              </a:rPr>
              <a:t>9)	Sorel J et al. Educational Status and Blood Pressure: The Second National Health and Nutrition Examination Survey, 1976 – 1980, and the Hispanic Health and Nutrition Examination Survey, 1982–1984. American Journal of Epidemiology, 1992, 135: 1339–1348.</a:t>
            </a:r>
          </a:p>
          <a:p>
            <a:pPr marL="798513" indent="-798513"/>
            <a:endParaRPr lang="en-US" sz="2400" b="1" dirty="0" smtClean="0">
              <a:solidFill>
                <a:srgbClr val="7030A0"/>
              </a:solidFill>
            </a:endParaRPr>
          </a:p>
          <a:p>
            <a:pPr marL="798513" indent="-798513"/>
            <a:r>
              <a:rPr lang="en-US" sz="2400" b="1" dirty="0" smtClean="0">
                <a:solidFill>
                  <a:srgbClr val="7030A0"/>
                </a:solidFill>
              </a:rPr>
              <a:t>10)	The association of </a:t>
            </a:r>
            <a:r>
              <a:rPr lang="en-US" sz="2400" b="1" dirty="0" err="1" smtClean="0">
                <a:solidFill>
                  <a:srgbClr val="7030A0"/>
                </a:solidFill>
              </a:rPr>
              <a:t>hyperlipidemia</a:t>
            </a:r>
            <a:r>
              <a:rPr lang="en-US" sz="2400" b="1" dirty="0" smtClean="0">
                <a:solidFill>
                  <a:srgbClr val="7030A0"/>
                </a:solidFill>
              </a:rPr>
              <a:t> in both groups in significant numbers (Hypertension 33%, Diabetes 19.02%) reflects on the high risk of potential CVS complications in both the groups.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534400" cy="4893647"/>
          </a:xfrm>
          <a:prstGeom prst="rect">
            <a:avLst/>
          </a:prstGeom>
        </p:spPr>
        <p:txBody>
          <a:bodyPr wrap="square">
            <a:spAutoFit/>
          </a:bodyPr>
          <a:lstStyle/>
          <a:p>
            <a:pPr marL="798513" indent="-798513" algn="just">
              <a:buAutoNum type="arabicParenR" startAt="11"/>
            </a:pPr>
            <a:r>
              <a:rPr lang="en-US" sz="2400" b="1" dirty="0" smtClean="0">
                <a:solidFill>
                  <a:srgbClr val="7030A0"/>
                </a:solidFill>
              </a:rPr>
              <a:t>Prevalence, awareness, treatment and control of hypertension among the elderly in Bangladesh and India: a multicentre study.</a:t>
            </a:r>
          </a:p>
          <a:p>
            <a:pPr marL="798513" indent="-798513" algn="just">
              <a:buAutoNum type="arabicParenR" startAt="11"/>
            </a:pPr>
            <a:endParaRPr lang="en-US" sz="2400" b="1" dirty="0" smtClean="0">
              <a:solidFill>
                <a:srgbClr val="7030A0"/>
              </a:solidFill>
            </a:endParaRPr>
          </a:p>
          <a:p>
            <a:pPr marL="798513" indent="-798513" algn="just">
              <a:buAutoNum type="arabicParenR" startAt="12"/>
            </a:pPr>
            <a:r>
              <a:rPr lang="en-US" sz="2400" b="1" dirty="0" smtClean="0">
                <a:solidFill>
                  <a:srgbClr val="7030A0"/>
                </a:solidFill>
              </a:rPr>
              <a:t>Pattern and Trend of Population Ageing in India. </a:t>
            </a:r>
            <a:r>
              <a:rPr lang="en-US" sz="2400" b="1" dirty="0" err="1" smtClean="0">
                <a:solidFill>
                  <a:srgbClr val="7030A0"/>
                </a:solidFill>
              </a:rPr>
              <a:t>Suvalaxmi</a:t>
            </a:r>
            <a:r>
              <a:rPr lang="en-US" sz="2400" b="1" dirty="0" smtClean="0">
                <a:solidFill>
                  <a:srgbClr val="7030A0"/>
                </a:solidFill>
              </a:rPr>
              <a:t> </a:t>
            </a:r>
            <a:r>
              <a:rPr lang="en-US" sz="2400" b="1" dirty="0" err="1" smtClean="0">
                <a:solidFill>
                  <a:srgbClr val="7030A0"/>
                </a:solidFill>
              </a:rPr>
              <a:t>Chakrabarti</a:t>
            </a:r>
            <a:r>
              <a:rPr lang="en-US" sz="2400" b="1" dirty="0" smtClean="0">
                <a:solidFill>
                  <a:srgbClr val="7030A0"/>
                </a:solidFill>
              </a:rPr>
              <a:t>, Prof. </a:t>
            </a:r>
            <a:r>
              <a:rPr lang="en-US" sz="2400" b="1" dirty="0" err="1" smtClean="0">
                <a:solidFill>
                  <a:srgbClr val="7030A0"/>
                </a:solidFill>
              </a:rPr>
              <a:t>Ashis</a:t>
            </a:r>
            <a:r>
              <a:rPr lang="en-US" sz="2400" b="1" dirty="0" smtClean="0">
                <a:solidFill>
                  <a:srgbClr val="7030A0"/>
                </a:solidFill>
              </a:rPr>
              <a:t> </a:t>
            </a:r>
            <a:r>
              <a:rPr lang="en-US" sz="2400" b="1" dirty="0" err="1" smtClean="0">
                <a:solidFill>
                  <a:srgbClr val="7030A0"/>
                </a:solidFill>
              </a:rPr>
              <a:t>Sarkar</a:t>
            </a:r>
            <a:r>
              <a:rPr lang="en-US" sz="2400" b="1" dirty="0" smtClean="0">
                <a:solidFill>
                  <a:srgbClr val="7030A0"/>
                </a:solidFill>
              </a:rPr>
              <a:t>.</a:t>
            </a:r>
          </a:p>
          <a:p>
            <a:pPr marL="798513" indent="-798513" algn="just">
              <a:buAutoNum type="arabicParenR" startAt="12"/>
            </a:pPr>
            <a:endParaRPr lang="en-US" sz="2400" b="1" dirty="0" smtClean="0">
              <a:solidFill>
                <a:srgbClr val="7030A0"/>
              </a:solidFill>
            </a:endParaRPr>
          </a:p>
          <a:p>
            <a:pPr marL="798513" indent="-798513" algn="just">
              <a:buAutoNum type="arabicParenR" startAt="13"/>
            </a:pPr>
            <a:r>
              <a:rPr lang="en-US" sz="2400" b="1" dirty="0" smtClean="0">
                <a:solidFill>
                  <a:srgbClr val="7030A0"/>
                </a:solidFill>
              </a:rPr>
              <a:t>Hypertension study group. Prevalence, awareness, treatment and control hypertension among the elderly in Bangladesh and India: A multicentre study. Bull World Health Organ 200179:490-500.</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289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667000" y="5638800"/>
            <a:ext cx="3962400" cy="1015663"/>
          </a:xfrm>
          <a:prstGeom prst="rect">
            <a:avLst/>
          </a:prstGeom>
          <a:noFill/>
        </p:spPr>
        <p:txBody>
          <a:bodyPr wrap="square" rtlCol="0">
            <a:spAutoFit/>
          </a:bodyPr>
          <a:lstStyle/>
          <a:p>
            <a:pPr algn="ctr"/>
            <a:r>
              <a:rPr lang="en-US" sz="6000" dirty="0" smtClean="0">
                <a:solidFill>
                  <a:schemeClr val="accent3">
                    <a:lumMod val="75000"/>
                  </a:schemeClr>
                </a:solidFill>
                <a:latin typeface="AR BLANCA" pitchFamily="2" charset="0"/>
              </a:rPr>
              <a:t>Thank you</a:t>
            </a:r>
            <a:endParaRPr lang="en-US" sz="6000" dirty="0">
              <a:solidFill>
                <a:schemeClr val="accent3">
                  <a:lumMod val="75000"/>
                </a:schemeClr>
              </a:solidFill>
              <a:latin typeface="AR BLANCA" pitchFamily="2" charset="0"/>
            </a:endParaRPr>
          </a:p>
        </p:txBody>
      </p:sp>
      <p:sp>
        <p:nvSpPr>
          <p:cNvPr id="3" name="TextBox 2"/>
          <p:cNvSpPr txBox="1"/>
          <p:nvPr/>
        </p:nvSpPr>
        <p:spPr>
          <a:xfrm>
            <a:off x="152400" y="76200"/>
            <a:ext cx="5410200" cy="3200876"/>
          </a:xfrm>
          <a:prstGeom prst="rect">
            <a:avLst/>
          </a:prstGeom>
          <a:noFill/>
        </p:spPr>
        <p:txBody>
          <a:bodyPr wrap="square" rtlCol="0">
            <a:spAutoFit/>
          </a:bodyPr>
          <a:lstStyle/>
          <a:p>
            <a:pPr algn="just"/>
            <a:r>
              <a:rPr lang="en-US" sz="3600" b="1" dirty="0" smtClean="0">
                <a:solidFill>
                  <a:srgbClr val="7030A0"/>
                </a:solidFill>
                <a:latin typeface="Arial" pitchFamily="34" charset="0"/>
                <a:cs typeface="Arial" pitchFamily="34" charset="0"/>
              </a:rPr>
              <a:t>We are thankful to :</a:t>
            </a:r>
          </a:p>
          <a:p>
            <a:pPr algn="ctr"/>
            <a:endParaRPr lang="en-US" b="1" dirty="0" smtClean="0">
              <a:solidFill>
                <a:srgbClr val="7030A0"/>
              </a:solidFill>
            </a:endParaRPr>
          </a:p>
          <a:p>
            <a:pPr marL="461963" indent="-461963">
              <a:buFont typeface="Arial" pitchFamily="34" charset="0"/>
              <a:buChar char="•"/>
            </a:pPr>
            <a:r>
              <a:rPr lang="en-US" sz="2800" b="1" dirty="0" smtClean="0">
                <a:solidFill>
                  <a:schemeClr val="accent1">
                    <a:lumMod val="50000"/>
                  </a:schemeClr>
                </a:solidFill>
                <a:latin typeface="Arial Unicode MS" pitchFamily="34" charset="-128"/>
                <a:ea typeface="Arial Unicode MS" pitchFamily="34" charset="-128"/>
                <a:cs typeface="Arial Unicode MS" pitchFamily="34" charset="-128"/>
              </a:rPr>
              <a:t>Maharashtra Foundation, USA</a:t>
            </a:r>
          </a:p>
          <a:p>
            <a:pPr marL="461963" indent="-461963">
              <a:buFont typeface="Arial" pitchFamily="34" charset="0"/>
              <a:buChar char="•"/>
            </a:pPr>
            <a:r>
              <a:rPr lang="en-US" sz="2800" b="1" dirty="0" smtClean="0">
                <a:solidFill>
                  <a:schemeClr val="accent1">
                    <a:lumMod val="50000"/>
                  </a:schemeClr>
                </a:solidFill>
                <a:latin typeface="Arial Unicode MS" pitchFamily="34" charset="-128"/>
                <a:ea typeface="Arial Unicode MS" pitchFamily="34" charset="-128"/>
                <a:cs typeface="Arial Unicode MS" pitchFamily="34" charset="-128"/>
              </a:rPr>
              <a:t>Share &amp; Care, USA</a:t>
            </a:r>
          </a:p>
          <a:p>
            <a:pPr marL="461963" indent="-461963">
              <a:buFont typeface="Arial" pitchFamily="34" charset="0"/>
              <a:buChar char="•"/>
            </a:pPr>
            <a:r>
              <a:rPr lang="en-US" sz="2800" b="1" dirty="0" err="1" smtClean="0">
                <a:solidFill>
                  <a:schemeClr val="accent1">
                    <a:lumMod val="50000"/>
                  </a:schemeClr>
                </a:solidFill>
                <a:latin typeface="Arial Unicode MS" pitchFamily="34" charset="-128"/>
                <a:ea typeface="Arial Unicode MS" pitchFamily="34" charset="-128"/>
                <a:cs typeface="Arial Unicode MS" pitchFamily="34" charset="-128"/>
              </a:rPr>
              <a:t>Shri</a:t>
            </a:r>
            <a:r>
              <a:rPr lang="en-US" sz="2800" b="1" dirty="0" smtClean="0">
                <a:solidFill>
                  <a:schemeClr val="accent1">
                    <a:lumMod val="50000"/>
                  </a:schemeClr>
                </a:solidFill>
                <a:latin typeface="Arial Unicode MS" pitchFamily="34" charset="-128"/>
                <a:ea typeface="Arial Unicode MS" pitchFamily="34" charset="-128"/>
                <a:cs typeface="Arial Unicode MS" pitchFamily="34" charset="-128"/>
              </a:rPr>
              <a:t> </a:t>
            </a:r>
            <a:r>
              <a:rPr lang="en-US" sz="2800" b="1" dirty="0" err="1" smtClean="0">
                <a:solidFill>
                  <a:schemeClr val="accent1">
                    <a:lumMod val="50000"/>
                  </a:schemeClr>
                </a:solidFill>
                <a:latin typeface="Arial Unicode MS" pitchFamily="34" charset="-128"/>
                <a:ea typeface="Arial Unicode MS" pitchFamily="34" charset="-128"/>
                <a:cs typeface="Arial Unicode MS" pitchFamily="34" charset="-128"/>
              </a:rPr>
              <a:t>Narendra</a:t>
            </a:r>
            <a:r>
              <a:rPr lang="en-US" sz="2800" b="1" dirty="0" smtClean="0">
                <a:solidFill>
                  <a:schemeClr val="accent1">
                    <a:lumMod val="50000"/>
                  </a:schemeClr>
                </a:solidFill>
                <a:latin typeface="Arial Unicode MS" pitchFamily="34" charset="-128"/>
                <a:ea typeface="Arial Unicode MS" pitchFamily="34" charset="-128"/>
                <a:cs typeface="Arial Unicode MS" pitchFamily="34" charset="-128"/>
              </a:rPr>
              <a:t> </a:t>
            </a:r>
            <a:r>
              <a:rPr lang="en-US" sz="2800" b="1" dirty="0" err="1" smtClean="0">
                <a:solidFill>
                  <a:schemeClr val="accent1">
                    <a:lumMod val="50000"/>
                  </a:schemeClr>
                </a:solidFill>
                <a:latin typeface="Arial Unicode MS" pitchFamily="34" charset="-128"/>
                <a:ea typeface="Arial Unicode MS" pitchFamily="34" charset="-128"/>
                <a:cs typeface="Arial Unicode MS" pitchFamily="34" charset="-128"/>
              </a:rPr>
              <a:t>Lakhani</a:t>
            </a:r>
            <a:r>
              <a:rPr lang="en-US" sz="2800" b="1" dirty="0" smtClean="0">
                <a:solidFill>
                  <a:schemeClr val="accent1">
                    <a:lumMod val="50000"/>
                  </a:schemeClr>
                </a:solidFill>
                <a:latin typeface="Arial Unicode MS" pitchFamily="34" charset="-128"/>
                <a:ea typeface="Arial Unicode MS" pitchFamily="34" charset="-128"/>
                <a:cs typeface="Arial Unicode MS" pitchFamily="34" charset="-128"/>
              </a:rPr>
              <a:t>, USA</a:t>
            </a:r>
          </a:p>
          <a:p>
            <a:pPr algn="ctr"/>
            <a:endParaRPr lang="en-US" b="1" dirty="0" smtClean="0">
              <a:solidFill>
                <a:srgbClr val="7030A0"/>
              </a:solidFill>
            </a:endParaRPr>
          </a:p>
          <a:p>
            <a:pPr algn="ctr"/>
            <a:endParaRPr lang="en-US" b="1" dirty="0">
              <a:solidFill>
                <a:srgbClr val="7030A0"/>
              </a:solidFill>
            </a:endParaRPr>
          </a:p>
        </p:txBody>
      </p:sp>
      <p:pic>
        <p:nvPicPr>
          <p:cNvPr id="8" name="Picture 7" descr="FIL9518.JPG"/>
          <p:cNvPicPr>
            <a:picLocks noChangeAspect="1"/>
          </p:cNvPicPr>
          <p:nvPr/>
        </p:nvPicPr>
        <p:blipFill>
          <a:blip r:embed="rId2" cstate="print"/>
          <a:stretch>
            <a:fillRect/>
          </a:stretch>
        </p:blipFill>
        <p:spPr>
          <a:xfrm>
            <a:off x="3124200" y="3276600"/>
            <a:ext cx="2819400" cy="2114550"/>
          </a:xfrm>
          <a:prstGeom prst="rect">
            <a:avLst/>
          </a:prstGeom>
        </p:spPr>
      </p:pic>
      <p:pic>
        <p:nvPicPr>
          <p:cNvPr id="10" name="Picture 9" descr="FIL9539.JPG"/>
          <p:cNvPicPr>
            <a:picLocks noChangeAspect="1"/>
          </p:cNvPicPr>
          <p:nvPr/>
        </p:nvPicPr>
        <p:blipFill>
          <a:blip r:embed="rId3" cstate="print"/>
          <a:stretch>
            <a:fillRect/>
          </a:stretch>
        </p:blipFill>
        <p:spPr>
          <a:xfrm>
            <a:off x="5537200" y="152400"/>
            <a:ext cx="3454400" cy="2590800"/>
          </a:xfrm>
          <a:prstGeom prst="rect">
            <a:avLst/>
          </a:prstGeom>
        </p:spPr>
      </p:pic>
      <p:pic>
        <p:nvPicPr>
          <p:cNvPr id="11" name="Picture 10" descr="FIL9548.JPG"/>
          <p:cNvPicPr>
            <a:picLocks noChangeAspect="1"/>
          </p:cNvPicPr>
          <p:nvPr/>
        </p:nvPicPr>
        <p:blipFill>
          <a:blip r:embed="rId4" cstate="print"/>
          <a:stretch>
            <a:fillRect/>
          </a:stretch>
        </p:blipFill>
        <p:spPr>
          <a:xfrm rot="10800000" flipV="1">
            <a:off x="228600" y="3276600"/>
            <a:ext cx="2819400" cy="2114550"/>
          </a:xfrm>
          <a:prstGeom prst="rect">
            <a:avLst/>
          </a:prstGeom>
        </p:spPr>
      </p:pic>
      <p:pic>
        <p:nvPicPr>
          <p:cNvPr id="12" name="Picture 11" descr="FIL9806.JPG"/>
          <p:cNvPicPr>
            <a:picLocks noChangeAspect="1"/>
          </p:cNvPicPr>
          <p:nvPr/>
        </p:nvPicPr>
        <p:blipFill>
          <a:blip r:embed="rId5" cstate="print"/>
          <a:stretch>
            <a:fillRect/>
          </a:stretch>
        </p:blipFill>
        <p:spPr>
          <a:xfrm>
            <a:off x="6019800" y="3276600"/>
            <a:ext cx="2844800" cy="2133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8" name="Picture 4" descr="FIL9349"/>
          <p:cNvPicPr>
            <a:picLocks noChangeAspect="1" noChangeArrowheads="1"/>
          </p:cNvPicPr>
          <p:nvPr/>
        </p:nvPicPr>
        <p:blipFill>
          <a:blip r:embed="rId2" cstate="print"/>
          <a:srcRect/>
          <a:stretch>
            <a:fillRect/>
          </a:stretch>
        </p:blipFill>
        <p:spPr bwMode="auto">
          <a:xfrm>
            <a:off x="0" y="0"/>
            <a:ext cx="4572000" cy="3429000"/>
          </a:xfrm>
          <a:prstGeom prst="rect">
            <a:avLst/>
          </a:prstGeom>
          <a:noFill/>
        </p:spPr>
      </p:pic>
      <p:pic>
        <p:nvPicPr>
          <p:cNvPr id="241670" name="Picture 6" descr="FIL9079"/>
          <p:cNvPicPr>
            <a:picLocks noChangeAspect="1" noChangeArrowheads="1"/>
          </p:cNvPicPr>
          <p:nvPr/>
        </p:nvPicPr>
        <p:blipFill>
          <a:blip r:embed="rId3" cstate="print"/>
          <a:srcRect/>
          <a:stretch>
            <a:fillRect/>
          </a:stretch>
        </p:blipFill>
        <p:spPr bwMode="auto">
          <a:xfrm>
            <a:off x="0" y="3505200"/>
            <a:ext cx="4572000" cy="3429000"/>
          </a:xfrm>
          <a:prstGeom prst="rect">
            <a:avLst/>
          </a:prstGeom>
          <a:noFill/>
        </p:spPr>
      </p:pic>
      <p:pic>
        <p:nvPicPr>
          <p:cNvPr id="241672" name="Picture 8" descr="FIL9296"/>
          <p:cNvPicPr>
            <a:picLocks noChangeAspect="1" noChangeArrowheads="1"/>
          </p:cNvPicPr>
          <p:nvPr/>
        </p:nvPicPr>
        <p:blipFill>
          <a:blip r:embed="rId4" cstate="print"/>
          <a:srcRect/>
          <a:stretch>
            <a:fillRect/>
          </a:stretch>
        </p:blipFill>
        <p:spPr bwMode="auto">
          <a:xfrm>
            <a:off x="4648200" y="0"/>
            <a:ext cx="4572000" cy="3429000"/>
          </a:xfrm>
          <a:prstGeom prst="rect">
            <a:avLst/>
          </a:prstGeom>
          <a:noFill/>
        </p:spPr>
      </p:pic>
      <p:pic>
        <p:nvPicPr>
          <p:cNvPr id="241673" name="Picture 9" descr="FIL9563"/>
          <p:cNvPicPr>
            <a:picLocks noChangeAspect="1" noChangeArrowheads="1"/>
          </p:cNvPicPr>
          <p:nvPr/>
        </p:nvPicPr>
        <p:blipFill>
          <a:blip r:embed="rId5" cstate="print"/>
          <a:srcRect/>
          <a:stretch>
            <a:fillRect/>
          </a:stretch>
        </p:blipFill>
        <p:spPr bwMode="auto">
          <a:xfrm>
            <a:off x="4648200" y="3486150"/>
            <a:ext cx="4495800" cy="337185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219200"/>
            <a:ext cx="8534400" cy="5029200"/>
          </a:xfrm>
        </p:spPr>
        <p:txBody>
          <a:bodyPr>
            <a:normAutofit fontScale="77500" lnSpcReduction="20000"/>
          </a:bodyPr>
          <a:lstStyle/>
          <a:p>
            <a:pPr marL="568325" indent="-568325" algn="just">
              <a:buNone/>
            </a:pPr>
            <a:r>
              <a:rPr lang="en-US" sz="3800" b="1" dirty="0" smtClean="0">
                <a:solidFill>
                  <a:srgbClr val="7030A0"/>
                </a:solidFill>
              </a:rPr>
              <a:t>A)	Janaseva foundation has undertaken many research projects on morbidity pattern among the elderly (60+) in the rural region in the vicinity of Pune.</a:t>
            </a:r>
          </a:p>
          <a:p>
            <a:pPr marL="568325" indent="-568325" algn="just">
              <a:buNone/>
            </a:pPr>
            <a:endParaRPr lang="en-US" sz="3800" b="1" dirty="0" smtClean="0">
              <a:solidFill>
                <a:srgbClr val="7030A0"/>
              </a:solidFill>
            </a:endParaRPr>
          </a:p>
          <a:p>
            <a:pPr marL="568325" indent="-568325" algn="just">
              <a:buNone/>
            </a:pPr>
            <a:r>
              <a:rPr lang="en-US" sz="3800" b="1" dirty="0" smtClean="0">
                <a:solidFill>
                  <a:srgbClr val="7030A0"/>
                </a:solidFill>
              </a:rPr>
              <a:t>B)	The </a:t>
            </a:r>
            <a:r>
              <a:rPr lang="en-US" sz="3800" b="1" dirty="0">
                <a:solidFill>
                  <a:srgbClr val="7030A0"/>
                </a:solidFill>
              </a:rPr>
              <a:t>present study </a:t>
            </a:r>
            <a:r>
              <a:rPr lang="en-US" sz="3800" b="1" dirty="0" smtClean="0">
                <a:solidFill>
                  <a:srgbClr val="7030A0"/>
                </a:solidFill>
              </a:rPr>
              <a:t>is undertaken </a:t>
            </a:r>
            <a:r>
              <a:rPr lang="en-US" sz="3800" b="1" dirty="0">
                <a:solidFill>
                  <a:srgbClr val="7030A0"/>
                </a:solidFill>
              </a:rPr>
              <a:t>by Janaseva foundation as a part of larger research project on the elderly, to determine the prevalence of hypertension and Diabetes with/without </a:t>
            </a:r>
            <a:r>
              <a:rPr lang="en-US" sz="3800" b="1" dirty="0" err="1" smtClean="0">
                <a:solidFill>
                  <a:srgbClr val="7030A0"/>
                </a:solidFill>
              </a:rPr>
              <a:t>dyslipidemia</a:t>
            </a:r>
            <a:r>
              <a:rPr lang="en-US" sz="3800" b="1" dirty="0" smtClean="0">
                <a:solidFill>
                  <a:srgbClr val="7030A0"/>
                </a:solidFill>
              </a:rPr>
              <a:t>, ECG changes and renal functions in </a:t>
            </a:r>
            <a:r>
              <a:rPr lang="en-US" sz="3800" b="1" dirty="0">
                <a:solidFill>
                  <a:srgbClr val="7030A0"/>
                </a:solidFill>
              </a:rPr>
              <a:t>a sample of rural population above the age of </a:t>
            </a:r>
            <a:r>
              <a:rPr lang="en-US" sz="3800" b="1" dirty="0" smtClean="0">
                <a:solidFill>
                  <a:srgbClr val="7030A0"/>
                </a:solidFill>
              </a:rPr>
              <a:t>60 yrs</a:t>
            </a:r>
            <a:r>
              <a:rPr lang="en-US" sz="3800" b="1" dirty="0">
                <a:solidFill>
                  <a:srgbClr val="7030A0"/>
                </a:solidFill>
              </a:rPr>
              <a:t>.</a:t>
            </a:r>
          </a:p>
          <a:p>
            <a:pPr marL="568325" indent="-568325" algn="just"/>
            <a:endParaRPr lang="en-US" dirty="0"/>
          </a:p>
        </p:txBody>
      </p:sp>
      <p:sp>
        <p:nvSpPr>
          <p:cNvPr id="5" name="TextBox 4"/>
          <p:cNvSpPr txBox="1"/>
          <p:nvPr/>
        </p:nvSpPr>
        <p:spPr>
          <a:xfrm>
            <a:off x="304800" y="152400"/>
            <a:ext cx="6477000" cy="646331"/>
          </a:xfrm>
          <a:prstGeom prst="rect">
            <a:avLst/>
          </a:prstGeom>
          <a:noFill/>
        </p:spPr>
        <p:txBody>
          <a:bodyPr wrap="square" rtlCol="0">
            <a:spAutoFit/>
          </a:bodyPr>
          <a:lstStyle/>
          <a:p>
            <a:r>
              <a:rPr lang="en-US" sz="3600" b="1" dirty="0" smtClean="0">
                <a:solidFill>
                  <a:schemeClr val="accent1">
                    <a:lumMod val="50000"/>
                  </a:schemeClr>
                </a:solidFill>
              </a:rPr>
              <a:t>Objectives</a:t>
            </a:r>
            <a:endParaRPr lang="en-US" sz="36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2" name="Picture 4" descr="FIL9366"/>
          <p:cNvPicPr>
            <a:picLocks noChangeAspect="1" noChangeArrowheads="1"/>
          </p:cNvPicPr>
          <p:nvPr/>
        </p:nvPicPr>
        <p:blipFill>
          <a:blip r:embed="rId2" cstate="print"/>
          <a:srcRect/>
          <a:stretch>
            <a:fillRect/>
          </a:stretch>
        </p:blipFill>
        <p:spPr bwMode="auto">
          <a:xfrm>
            <a:off x="0" y="3486150"/>
            <a:ext cx="4495800" cy="3371850"/>
          </a:xfrm>
          <a:prstGeom prst="rect">
            <a:avLst/>
          </a:prstGeom>
          <a:noFill/>
        </p:spPr>
      </p:pic>
      <p:pic>
        <p:nvPicPr>
          <p:cNvPr id="242693" name="Picture 5" descr="FIL9337"/>
          <p:cNvPicPr>
            <a:picLocks noChangeAspect="1" noChangeArrowheads="1"/>
          </p:cNvPicPr>
          <p:nvPr/>
        </p:nvPicPr>
        <p:blipFill>
          <a:blip r:embed="rId3" cstate="print"/>
          <a:srcRect/>
          <a:stretch>
            <a:fillRect/>
          </a:stretch>
        </p:blipFill>
        <p:spPr bwMode="auto">
          <a:xfrm>
            <a:off x="0" y="0"/>
            <a:ext cx="4495800" cy="3373438"/>
          </a:xfrm>
          <a:prstGeom prst="rect">
            <a:avLst/>
          </a:prstGeom>
          <a:noFill/>
        </p:spPr>
      </p:pic>
      <p:pic>
        <p:nvPicPr>
          <p:cNvPr id="242694" name="Picture 6" descr="FIL9362"/>
          <p:cNvPicPr>
            <a:picLocks noChangeAspect="1" noChangeArrowheads="1"/>
          </p:cNvPicPr>
          <p:nvPr/>
        </p:nvPicPr>
        <p:blipFill>
          <a:blip r:embed="rId4" cstate="print"/>
          <a:srcRect/>
          <a:stretch>
            <a:fillRect/>
          </a:stretch>
        </p:blipFill>
        <p:spPr bwMode="auto">
          <a:xfrm>
            <a:off x="4648200" y="3486150"/>
            <a:ext cx="4495800" cy="3371850"/>
          </a:xfrm>
          <a:prstGeom prst="rect">
            <a:avLst/>
          </a:prstGeom>
          <a:noFill/>
        </p:spPr>
      </p:pic>
      <p:pic>
        <p:nvPicPr>
          <p:cNvPr id="242695" name="Picture 7" descr="FIL6193"/>
          <p:cNvPicPr>
            <a:picLocks noChangeAspect="1" noChangeArrowheads="1"/>
          </p:cNvPicPr>
          <p:nvPr/>
        </p:nvPicPr>
        <p:blipFill>
          <a:blip r:embed="rId5" cstate="print"/>
          <a:srcRect/>
          <a:stretch>
            <a:fillRect/>
          </a:stretch>
        </p:blipFill>
        <p:spPr bwMode="auto">
          <a:xfrm>
            <a:off x="4648200" y="0"/>
            <a:ext cx="4495800" cy="3371850"/>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295400"/>
            <a:ext cx="8534400" cy="5181600"/>
          </a:xfrm>
        </p:spPr>
        <p:txBody>
          <a:bodyPr>
            <a:noAutofit/>
          </a:bodyPr>
          <a:lstStyle/>
          <a:p>
            <a:pPr algn="just"/>
            <a:r>
              <a:rPr lang="en-US" sz="2600" b="1" dirty="0" smtClean="0">
                <a:solidFill>
                  <a:srgbClr val="7030A0"/>
                </a:solidFill>
              </a:rPr>
              <a:t>This study was conducted for a period of 2 years from (2009) to (2011) in 14 villages near </a:t>
            </a:r>
            <a:r>
              <a:rPr lang="en-US" sz="2600" b="1" dirty="0" err="1" smtClean="0">
                <a:solidFill>
                  <a:srgbClr val="7030A0"/>
                </a:solidFill>
              </a:rPr>
              <a:t>Panshet</a:t>
            </a:r>
            <a:r>
              <a:rPr lang="en-US" sz="2600" b="1" dirty="0" smtClean="0">
                <a:solidFill>
                  <a:srgbClr val="7030A0"/>
                </a:solidFill>
              </a:rPr>
              <a:t>, Pune, India. These villages were 60-80 </a:t>
            </a:r>
            <a:r>
              <a:rPr lang="en-US" sz="2600" b="1" dirty="0" err="1" smtClean="0">
                <a:solidFill>
                  <a:srgbClr val="7030A0"/>
                </a:solidFill>
              </a:rPr>
              <a:t>kms</a:t>
            </a:r>
            <a:r>
              <a:rPr lang="en-US" sz="2600" b="1" dirty="0" smtClean="0">
                <a:solidFill>
                  <a:srgbClr val="7030A0"/>
                </a:solidFill>
              </a:rPr>
              <a:t> away from metropolitan city like Pune, India. The total numbers of subject studied were 636. In all the subjects, clinical history, family history and social history was recorded. All subjects underwent a thorough physical examination. </a:t>
            </a:r>
          </a:p>
          <a:p>
            <a:pPr algn="just"/>
            <a:endParaRPr lang="en-US" sz="2600" b="1" dirty="0" smtClean="0">
              <a:solidFill>
                <a:srgbClr val="7030A0"/>
              </a:solidFill>
            </a:endParaRPr>
          </a:p>
          <a:p>
            <a:pPr algn="just"/>
            <a:r>
              <a:rPr lang="en-US" sz="2600" b="1" dirty="0" smtClean="0">
                <a:solidFill>
                  <a:srgbClr val="7030A0"/>
                </a:solidFill>
              </a:rPr>
              <a:t>Basal, casual and periodical blood pressure was recorded in all subjects. </a:t>
            </a:r>
          </a:p>
          <a:p>
            <a:pPr algn="just">
              <a:buNone/>
            </a:pPr>
            <a:endParaRPr lang="en-US" sz="2600" b="1" dirty="0" smtClean="0">
              <a:solidFill>
                <a:srgbClr val="7030A0"/>
              </a:solidFill>
            </a:endParaRPr>
          </a:p>
        </p:txBody>
      </p:sp>
      <p:sp>
        <p:nvSpPr>
          <p:cNvPr id="4" name="TextBox 3"/>
          <p:cNvSpPr txBox="1"/>
          <p:nvPr/>
        </p:nvSpPr>
        <p:spPr>
          <a:xfrm>
            <a:off x="76200" y="54114"/>
            <a:ext cx="8077200" cy="707886"/>
          </a:xfrm>
          <a:prstGeom prst="rect">
            <a:avLst/>
          </a:prstGeom>
          <a:noFill/>
        </p:spPr>
        <p:txBody>
          <a:bodyPr wrap="square" rtlCol="0">
            <a:spAutoFit/>
          </a:bodyPr>
          <a:lstStyle/>
          <a:p>
            <a:pPr algn="just"/>
            <a:r>
              <a:rPr lang="en-US" sz="4000" b="1" dirty="0" smtClean="0">
                <a:solidFill>
                  <a:schemeClr val="accent6">
                    <a:lumMod val="50000"/>
                  </a:schemeClr>
                </a:solidFill>
              </a:rPr>
              <a:t> </a:t>
            </a:r>
            <a:r>
              <a:rPr lang="en-US" sz="3600" b="1" dirty="0" smtClean="0">
                <a:solidFill>
                  <a:schemeClr val="accent1">
                    <a:lumMod val="50000"/>
                  </a:schemeClr>
                </a:solidFill>
              </a:rPr>
              <a:t>Methodology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8382000" cy="4555093"/>
          </a:xfrm>
          <a:prstGeom prst="rect">
            <a:avLst/>
          </a:prstGeom>
        </p:spPr>
        <p:txBody>
          <a:bodyPr wrap="square">
            <a:spAutoFit/>
          </a:bodyPr>
          <a:lstStyle/>
          <a:p>
            <a:pPr marL="274320" indent="-274320" algn="just">
              <a:spcBef>
                <a:spcPts val="600"/>
              </a:spcBef>
              <a:buClr>
                <a:schemeClr val="accent1"/>
              </a:buClr>
              <a:buSzPct val="70000"/>
              <a:buFont typeface="Wingdings"/>
              <a:buChar char=""/>
            </a:pPr>
            <a:r>
              <a:rPr lang="en-US" sz="2600" b="1" dirty="0" smtClean="0">
                <a:solidFill>
                  <a:srgbClr val="7030A0"/>
                </a:solidFill>
              </a:rPr>
              <a:t>Fasting Blood Glucose using </a:t>
            </a:r>
            <a:r>
              <a:rPr lang="en-US" sz="2600" b="1" dirty="0" err="1" smtClean="0">
                <a:solidFill>
                  <a:srgbClr val="7030A0"/>
                </a:solidFill>
              </a:rPr>
              <a:t>glucometer</a:t>
            </a:r>
            <a:r>
              <a:rPr lang="en-US" sz="2600" b="1" dirty="0" smtClean="0">
                <a:solidFill>
                  <a:srgbClr val="7030A0"/>
                </a:solidFill>
              </a:rPr>
              <a:t> were taken in all subjects.</a:t>
            </a:r>
          </a:p>
          <a:p>
            <a:pPr marL="274320" indent="-274320" algn="just">
              <a:spcBef>
                <a:spcPts val="600"/>
              </a:spcBef>
              <a:buClr>
                <a:schemeClr val="accent1"/>
              </a:buClr>
              <a:buSzPct val="70000"/>
              <a:buFont typeface="Wingdings"/>
              <a:buChar char=""/>
            </a:pPr>
            <a:endParaRPr lang="en-US" sz="2600" b="1" dirty="0" smtClean="0">
              <a:solidFill>
                <a:srgbClr val="7030A0"/>
              </a:solidFill>
            </a:endParaRPr>
          </a:p>
          <a:p>
            <a:pPr marL="274320" indent="-274320" algn="just">
              <a:spcBef>
                <a:spcPts val="600"/>
              </a:spcBef>
              <a:buClr>
                <a:schemeClr val="accent1"/>
              </a:buClr>
              <a:buSzPct val="70000"/>
              <a:buFont typeface="Wingdings"/>
              <a:buChar char=""/>
            </a:pPr>
            <a:r>
              <a:rPr lang="en-US" sz="2600" b="1" dirty="0" smtClean="0">
                <a:solidFill>
                  <a:srgbClr val="7030A0"/>
                </a:solidFill>
              </a:rPr>
              <a:t>To assess lipid levels, laboratory lipid profile was done.</a:t>
            </a:r>
          </a:p>
          <a:p>
            <a:pPr marL="274320" indent="-274320" algn="just">
              <a:spcBef>
                <a:spcPts val="600"/>
              </a:spcBef>
              <a:buClr>
                <a:schemeClr val="accent1"/>
              </a:buClr>
              <a:buSzPct val="70000"/>
              <a:buFont typeface="Wingdings"/>
              <a:buChar char=""/>
            </a:pPr>
            <a:endParaRPr lang="en-US" sz="2600" b="1" dirty="0" smtClean="0">
              <a:solidFill>
                <a:srgbClr val="7030A0"/>
              </a:solidFill>
            </a:endParaRPr>
          </a:p>
          <a:p>
            <a:pPr marL="274320" indent="-274320" algn="just">
              <a:spcBef>
                <a:spcPts val="600"/>
              </a:spcBef>
              <a:buClr>
                <a:schemeClr val="accent1"/>
              </a:buClr>
              <a:buSzPct val="70000"/>
              <a:buFont typeface="Wingdings"/>
              <a:buChar char=""/>
            </a:pPr>
            <a:r>
              <a:rPr lang="en-US" sz="2600" b="1" dirty="0" smtClean="0">
                <a:solidFill>
                  <a:srgbClr val="7030A0"/>
                </a:solidFill>
              </a:rPr>
              <a:t>ECG charts of hypertensive patients were also done.</a:t>
            </a:r>
          </a:p>
          <a:p>
            <a:pPr marL="274320" indent="-274320" algn="just">
              <a:spcBef>
                <a:spcPts val="600"/>
              </a:spcBef>
              <a:buClr>
                <a:schemeClr val="accent1"/>
              </a:buClr>
              <a:buSzPct val="70000"/>
              <a:buFont typeface="Wingdings"/>
              <a:buChar char=""/>
            </a:pPr>
            <a:endParaRPr lang="en-US" sz="2600" b="1" dirty="0" smtClean="0">
              <a:solidFill>
                <a:srgbClr val="7030A0"/>
              </a:solidFill>
            </a:endParaRPr>
          </a:p>
          <a:p>
            <a:pPr marL="274320" indent="-274320" algn="just">
              <a:spcBef>
                <a:spcPts val="600"/>
              </a:spcBef>
              <a:buClr>
                <a:schemeClr val="accent1"/>
              </a:buClr>
              <a:buSzPct val="70000"/>
              <a:buFont typeface="Wingdings"/>
              <a:buChar char=""/>
            </a:pPr>
            <a:r>
              <a:rPr lang="en-US" sz="2600" b="1" dirty="0" smtClean="0">
                <a:solidFill>
                  <a:srgbClr val="7030A0"/>
                </a:solidFill>
              </a:rPr>
              <a:t>Renal Profile was also done.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normAutofit fontScale="90000"/>
          </a:bodyPr>
          <a:lstStyle/>
          <a:p>
            <a:pPr algn="l"/>
            <a:r>
              <a:rPr lang="en-US" b="1" dirty="0" smtClean="0">
                <a:solidFill>
                  <a:schemeClr val="accent6">
                    <a:lumMod val="50000"/>
                  </a:schemeClr>
                </a:solidFill>
              </a:rPr>
              <a:t>1) Hypertension</a:t>
            </a:r>
            <a:r>
              <a:rPr lang="en-US" dirty="0" smtClean="0">
                <a:solidFill>
                  <a:schemeClr val="accent6">
                    <a:lumMod val="50000"/>
                  </a:schemeClr>
                </a:solidFill>
              </a:rPr>
              <a:t/>
            </a:r>
            <a:br>
              <a:rPr lang="en-US" dirty="0" smtClean="0">
                <a:solidFill>
                  <a:schemeClr val="accent6">
                    <a:lumMod val="50000"/>
                  </a:schemeClr>
                </a:solidFill>
              </a:rPr>
            </a:br>
            <a:endParaRPr lang="en-US" dirty="0">
              <a:solidFill>
                <a:schemeClr val="accent6">
                  <a:lumMod val="50000"/>
                </a:schemeClr>
              </a:solidFill>
            </a:endParaRPr>
          </a:p>
        </p:txBody>
      </p:sp>
      <p:sp>
        <p:nvSpPr>
          <p:cNvPr id="3" name="Content Placeholder 2"/>
          <p:cNvSpPr>
            <a:spLocks noGrp="1"/>
          </p:cNvSpPr>
          <p:nvPr>
            <p:ph sz="quarter" idx="1"/>
          </p:nvPr>
        </p:nvSpPr>
        <p:spPr>
          <a:xfrm>
            <a:off x="152400" y="609600"/>
            <a:ext cx="8534400" cy="4038600"/>
          </a:xfrm>
        </p:spPr>
        <p:txBody>
          <a:bodyPr>
            <a:noAutofit/>
          </a:bodyPr>
          <a:lstStyle/>
          <a:p>
            <a:pPr algn="just"/>
            <a:r>
              <a:rPr lang="en-US" sz="2400" b="1" dirty="0" smtClean="0">
                <a:solidFill>
                  <a:srgbClr val="7030A0"/>
                </a:solidFill>
              </a:rPr>
              <a:t> </a:t>
            </a:r>
            <a:r>
              <a:rPr lang="en-US" sz="2800" b="1" dirty="0" smtClean="0">
                <a:solidFill>
                  <a:srgbClr val="7030A0"/>
                </a:solidFill>
              </a:rPr>
              <a:t>28.14 % </a:t>
            </a:r>
            <a:r>
              <a:rPr lang="en-US" sz="2800" b="1" dirty="0">
                <a:solidFill>
                  <a:srgbClr val="7030A0"/>
                </a:solidFill>
              </a:rPr>
              <a:t>of the total female and </a:t>
            </a:r>
            <a:r>
              <a:rPr lang="en-US" sz="2800" b="1" dirty="0" smtClean="0">
                <a:solidFill>
                  <a:srgbClr val="7030A0"/>
                </a:solidFill>
              </a:rPr>
              <a:t>30.34 % </a:t>
            </a:r>
            <a:r>
              <a:rPr lang="en-US" sz="2800" b="1" dirty="0">
                <a:solidFill>
                  <a:srgbClr val="7030A0"/>
                </a:solidFill>
              </a:rPr>
              <a:t>of the males showed hypertension. Out of total 193 hypertensive population </a:t>
            </a:r>
            <a:r>
              <a:rPr lang="en-US" sz="2800" b="1" dirty="0" smtClean="0">
                <a:solidFill>
                  <a:srgbClr val="7030A0"/>
                </a:solidFill>
              </a:rPr>
              <a:t>83 (43%) </a:t>
            </a:r>
            <a:r>
              <a:rPr lang="en-US" sz="2800" b="1" dirty="0">
                <a:solidFill>
                  <a:srgbClr val="7030A0"/>
                </a:solidFill>
              </a:rPr>
              <a:t>subjects were having hypertension and abnormal lipid profile, </a:t>
            </a:r>
            <a:r>
              <a:rPr lang="en-US" sz="2800" b="1" dirty="0" smtClean="0">
                <a:solidFill>
                  <a:srgbClr val="7030A0"/>
                </a:solidFill>
              </a:rPr>
              <a:t>20 (10%) </a:t>
            </a:r>
            <a:r>
              <a:rPr lang="en-US" sz="2800" b="1" dirty="0">
                <a:solidFill>
                  <a:srgbClr val="7030A0"/>
                </a:solidFill>
              </a:rPr>
              <a:t>subjects were having hypertension and diabetes and </a:t>
            </a:r>
            <a:r>
              <a:rPr lang="en-US" sz="2800" b="1" dirty="0" smtClean="0">
                <a:solidFill>
                  <a:srgbClr val="7030A0"/>
                </a:solidFill>
              </a:rPr>
              <a:t>30 (16%) </a:t>
            </a:r>
            <a:r>
              <a:rPr lang="en-US" sz="2800" b="1" dirty="0">
                <a:solidFill>
                  <a:srgbClr val="7030A0"/>
                </a:solidFill>
              </a:rPr>
              <a:t>subjects were having all the three hypertension, diabetes and abnormal lipid profile</a:t>
            </a:r>
            <a:r>
              <a:rPr lang="en-US" sz="2800" b="1" dirty="0" smtClean="0">
                <a:solidFill>
                  <a:srgbClr val="7030A0"/>
                </a:solidFill>
              </a:rPr>
              <a:t>.</a:t>
            </a:r>
          </a:p>
          <a:p>
            <a:pPr algn="just"/>
            <a:endParaRPr lang="en-US" sz="2400" b="1" dirty="0">
              <a:solidFill>
                <a:srgbClr val="7030A0"/>
              </a:solidFill>
            </a:endParaRPr>
          </a:p>
        </p:txBody>
      </p:sp>
      <p:graphicFrame>
        <p:nvGraphicFramePr>
          <p:cNvPr id="4" name="Table 3"/>
          <p:cNvGraphicFramePr>
            <a:graphicFrameLocks noGrp="1"/>
          </p:cNvGraphicFramePr>
          <p:nvPr/>
        </p:nvGraphicFramePr>
        <p:xfrm>
          <a:off x="381001" y="4700016"/>
          <a:ext cx="8305798" cy="1919097"/>
        </p:xfrm>
        <a:graphic>
          <a:graphicData uri="http://schemas.openxmlformats.org/drawingml/2006/table">
            <a:tbl>
              <a:tblPr firstRow="1" bandRow="1">
                <a:tableStyleId>{5C22544A-7EE6-4342-B048-85BDC9FD1C3A}</a:tableStyleId>
              </a:tblPr>
              <a:tblGrid>
                <a:gridCol w="1371599"/>
                <a:gridCol w="3124200"/>
                <a:gridCol w="1828800"/>
                <a:gridCol w="1981199"/>
              </a:tblGrid>
              <a:tr h="533400">
                <a:tc>
                  <a:txBody>
                    <a:bodyPr/>
                    <a:lstStyle/>
                    <a:p>
                      <a:pPr marL="0" marR="0" algn="l">
                        <a:lnSpc>
                          <a:spcPct val="115000"/>
                        </a:lnSpc>
                        <a:spcBef>
                          <a:spcPts val="0"/>
                        </a:spcBef>
                        <a:spcAft>
                          <a:spcPts val="0"/>
                        </a:spcAft>
                      </a:pPr>
                      <a:r>
                        <a:rPr lang="en-US" sz="2800" b="1" dirty="0">
                          <a:solidFill>
                            <a:srgbClr val="000000"/>
                          </a:solidFill>
                          <a:latin typeface="Calibri"/>
                          <a:ea typeface="Calibri"/>
                          <a:cs typeface="Times New Roman"/>
                        </a:rPr>
                        <a:t>Cases</a:t>
                      </a:r>
                      <a:endParaRPr lang="en-US" sz="28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rgbClr val="000000"/>
                          </a:solidFill>
                          <a:latin typeface="Calibri"/>
                          <a:ea typeface="Calibri"/>
                          <a:cs typeface="Times New Roman"/>
                        </a:rPr>
                        <a:t>&gt;=140/90 mm/hg</a:t>
                      </a:r>
                      <a:endParaRPr lang="en-US" sz="28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solidFill>
                            <a:srgbClr val="000000"/>
                          </a:solidFill>
                          <a:latin typeface="Calibri"/>
                          <a:ea typeface="Calibri"/>
                          <a:cs typeface="Times New Roman"/>
                        </a:rPr>
                        <a:t>Total Case</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rgbClr val="000000"/>
                          </a:solidFill>
                          <a:latin typeface="Calibri"/>
                          <a:ea typeface="Calibri"/>
                          <a:cs typeface="Times New Roman"/>
                        </a:rPr>
                        <a:t>Prevalence</a:t>
                      </a:r>
                      <a:endParaRPr lang="en-US" sz="2800" b="1" dirty="0">
                        <a:latin typeface="Calibri"/>
                        <a:ea typeface="Calibri"/>
                        <a:cs typeface="Times New Roman"/>
                      </a:endParaRPr>
                    </a:p>
                  </a:txBody>
                  <a:tcPr marL="68580" marR="68580" marT="0" marB="0"/>
                </a:tc>
              </a:tr>
              <a:tr h="457200">
                <a:tc>
                  <a:txBody>
                    <a:bodyPr/>
                    <a:lstStyle/>
                    <a:p>
                      <a:pPr marL="0" marR="0" algn="l">
                        <a:lnSpc>
                          <a:spcPct val="115000"/>
                        </a:lnSpc>
                        <a:spcBef>
                          <a:spcPts val="0"/>
                        </a:spcBef>
                        <a:spcAft>
                          <a:spcPts val="0"/>
                        </a:spcAft>
                      </a:pPr>
                      <a:r>
                        <a:rPr lang="en-US" sz="2800" b="1">
                          <a:solidFill>
                            <a:srgbClr val="000000"/>
                          </a:solidFill>
                          <a:latin typeface="Calibri"/>
                          <a:ea typeface="Calibri"/>
                          <a:cs typeface="Times New Roman"/>
                        </a:rPr>
                        <a:t>Male</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rgbClr val="000000"/>
                          </a:solidFill>
                          <a:latin typeface="Calibri"/>
                          <a:ea typeface="Calibri"/>
                          <a:cs typeface="Times New Roman"/>
                        </a:rPr>
                        <a:t>90</a:t>
                      </a:r>
                      <a:endParaRPr lang="en-US" sz="28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rgbClr val="000000"/>
                          </a:solidFill>
                          <a:latin typeface="Calibri"/>
                          <a:ea typeface="Calibri"/>
                          <a:cs typeface="Times New Roman"/>
                        </a:rPr>
                        <a:t>270</a:t>
                      </a:r>
                      <a:endParaRPr lang="en-US" sz="28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rgbClr val="000000"/>
                          </a:solidFill>
                          <a:latin typeface="Calibri"/>
                          <a:ea typeface="Calibri"/>
                          <a:cs typeface="Times New Roman"/>
                        </a:rPr>
                        <a:t>33.33%</a:t>
                      </a:r>
                      <a:endParaRPr lang="en-US" sz="2800" b="1" dirty="0">
                        <a:latin typeface="Calibri"/>
                        <a:ea typeface="Calibri"/>
                        <a:cs typeface="Times New Roman"/>
                      </a:endParaRPr>
                    </a:p>
                  </a:txBody>
                  <a:tcPr marL="68580" marR="68580" marT="0" marB="0"/>
                </a:tc>
              </a:tr>
              <a:tr h="457200">
                <a:tc>
                  <a:txBody>
                    <a:bodyPr/>
                    <a:lstStyle/>
                    <a:p>
                      <a:pPr marL="0" marR="0" algn="l">
                        <a:lnSpc>
                          <a:spcPct val="115000"/>
                        </a:lnSpc>
                        <a:spcBef>
                          <a:spcPts val="0"/>
                        </a:spcBef>
                        <a:spcAft>
                          <a:spcPts val="0"/>
                        </a:spcAft>
                      </a:pPr>
                      <a:r>
                        <a:rPr lang="en-US" sz="2800" b="1">
                          <a:solidFill>
                            <a:srgbClr val="000000"/>
                          </a:solidFill>
                          <a:latin typeface="Calibri"/>
                          <a:ea typeface="Calibri"/>
                          <a:cs typeface="Times New Roman"/>
                        </a:rPr>
                        <a:t>Female</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rgbClr val="000000"/>
                          </a:solidFill>
                          <a:latin typeface="Calibri"/>
                          <a:ea typeface="Calibri"/>
                          <a:cs typeface="Times New Roman"/>
                        </a:rPr>
                        <a:t>103</a:t>
                      </a:r>
                      <a:endParaRPr lang="en-US" sz="28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solidFill>
                            <a:srgbClr val="000000"/>
                          </a:solidFill>
                          <a:latin typeface="Calibri"/>
                          <a:ea typeface="Calibri"/>
                          <a:cs typeface="Times New Roman"/>
                        </a:rPr>
                        <a:t>366</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solidFill>
                            <a:srgbClr val="000000"/>
                          </a:solidFill>
                          <a:latin typeface="Calibri"/>
                          <a:ea typeface="Calibri"/>
                          <a:cs typeface="Times New Roman"/>
                        </a:rPr>
                        <a:t>28.14%</a:t>
                      </a:r>
                      <a:endParaRPr lang="en-US" sz="2800" b="1">
                        <a:latin typeface="Calibri"/>
                        <a:ea typeface="Calibri"/>
                        <a:cs typeface="Times New Roman"/>
                      </a:endParaRPr>
                    </a:p>
                  </a:txBody>
                  <a:tcPr marL="68580" marR="68580" marT="0" marB="0"/>
                </a:tc>
              </a:tr>
              <a:tr h="457200">
                <a:tc>
                  <a:txBody>
                    <a:bodyPr/>
                    <a:lstStyle/>
                    <a:p>
                      <a:pPr marL="0" marR="0" algn="l">
                        <a:lnSpc>
                          <a:spcPct val="115000"/>
                        </a:lnSpc>
                        <a:spcBef>
                          <a:spcPts val="0"/>
                        </a:spcBef>
                        <a:spcAft>
                          <a:spcPts val="0"/>
                        </a:spcAft>
                      </a:pPr>
                      <a:r>
                        <a:rPr lang="en-US" sz="2800" b="1">
                          <a:solidFill>
                            <a:srgbClr val="000000"/>
                          </a:solidFill>
                          <a:latin typeface="Calibri"/>
                          <a:ea typeface="Calibri"/>
                          <a:cs typeface="Times New Roman"/>
                        </a:rPr>
                        <a:t>Total</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solidFill>
                            <a:srgbClr val="000000"/>
                          </a:solidFill>
                          <a:latin typeface="Calibri"/>
                          <a:ea typeface="Calibri"/>
                          <a:cs typeface="Times New Roman"/>
                        </a:rPr>
                        <a:t>193</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solidFill>
                            <a:srgbClr val="000000"/>
                          </a:solidFill>
                          <a:latin typeface="Calibri"/>
                          <a:ea typeface="Calibri"/>
                          <a:cs typeface="Times New Roman"/>
                        </a:rPr>
                        <a:t>636</a:t>
                      </a:r>
                      <a:endParaRPr lang="en-US" sz="2800" b="1">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rgbClr val="000000"/>
                          </a:solidFill>
                          <a:latin typeface="Calibri"/>
                          <a:ea typeface="Calibri"/>
                          <a:cs typeface="Times New Roman"/>
                        </a:rPr>
                        <a:t>30.34%</a:t>
                      </a:r>
                      <a:endParaRPr lang="en-US" sz="28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789</TotalTime>
  <Words>1545</Words>
  <Application>Microsoft Office PowerPoint</Application>
  <PresentationFormat>On-screen Show (4:3)</PresentationFormat>
  <Paragraphs>260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Oriel</vt:lpstr>
      <vt:lpstr>Prevalence of Diabetes Mellitus and Hypertension in the elderly group, in Rural community in Pune, India </vt:lpstr>
      <vt:lpstr>Increasing elderly population of India</vt:lpstr>
      <vt:lpstr>Slide 3</vt:lpstr>
      <vt:lpstr>Slide 4</vt:lpstr>
      <vt:lpstr>Slide 5</vt:lpstr>
      <vt:lpstr>Slide 6</vt:lpstr>
      <vt:lpstr>Slide 7</vt:lpstr>
      <vt:lpstr>Slide 8</vt:lpstr>
      <vt:lpstr>1) Hypertension </vt:lpstr>
      <vt:lpstr>Slide 10</vt:lpstr>
      <vt:lpstr>2)  Diabetes </vt:lpstr>
      <vt:lpstr>Slide 12</vt:lpstr>
      <vt:lpstr>Slide 13</vt:lpstr>
      <vt:lpstr>3) Lipid profile </vt:lpstr>
      <vt:lpstr>Slide 15</vt:lpstr>
      <vt:lpstr>c) LDL </vt:lpstr>
      <vt:lpstr>Slide 17</vt:lpstr>
      <vt:lpstr>Slide 18</vt:lpstr>
      <vt:lpstr>Slide 19</vt:lpstr>
      <vt:lpstr>Slide 20</vt:lpstr>
      <vt:lpstr>Slide 21</vt:lpstr>
      <vt:lpstr>Slide 22</vt:lpstr>
      <vt:lpstr>Slide 23</vt:lpstr>
      <vt:lpstr>Slide 24</vt:lpstr>
      <vt:lpstr>Slide 25</vt:lpstr>
      <vt:lpstr>Slide 26</vt:lpstr>
      <vt:lpstr>Slide 27</vt:lpstr>
      <vt:lpstr>References:</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of Diabetes Mellitus and Hypertension in the elderly group, in Rural community in Pune, India</dc:title>
  <dc:creator>darpan</dc:creator>
  <cp:lastModifiedBy>ABC</cp:lastModifiedBy>
  <cp:revision>193</cp:revision>
  <dcterms:created xsi:type="dcterms:W3CDTF">2012-05-11T23:47:47Z</dcterms:created>
  <dcterms:modified xsi:type="dcterms:W3CDTF">2012-05-24T15:16:09Z</dcterms:modified>
</cp:coreProperties>
</file>