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6" r:id="rId2"/>
    <p:sldId id="259" r:id="rId3"/>
    <p:sldId id="341" r:id="rId4"/>
    <p:sldId id="347" r:id="rId5"/>
    <p:sldId id="343" r:id="rId6"/>
    <p:sldId id="348" r:id="rId7"/>
    <p:sldId id="319" r:id="rId8"/>
    <p:sldId id="321" r:id="rId9"/>
    <p:sldId id="349" r:id="rId10"/>
    <p:sldId id="350" r:id="rId11"/>
    <p:sldId id="325" r:id="rId12"/>
    <p:sldId id="351" r:id="rId13"/>
    <p:sldId id="331" r:id="rId14"/>
    <p:sldId id="332" r:id="rId15"/>
    <p:sldId id="334" r:id="rId16"/>
    <p:sldId id="352" r:id="rId17"/>
    <p:sldId id="296" r:id="rId18"/>
    <p:sldId id="297" r:id="rId19"/>
    <p:sldId id="335" r:id="rId20"/>
    <p:sldId id="336" r:id="rId21"/>
    <p:sldId id="353" r:id="rId22"/>
    <p:sldId id="354" r:id="rId23"/>
    <p:sldId id="355" r:id="rId24"/>
    <p:sldId id="356" r:id="rId25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2218" autoAdjust="0"/>
  </p:normalViewPr>
  <p:slideViewPr>
    <p:cSldViewPr>
      <p:cViewPr>
        <p:scale>
          <a:sx n="50" d="100"/>
          <a:sy n="50" d="100"/>
        </p:scale>
        <p:origin x="-196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54936-3BC3-4B21-B191-215A997E58FD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10C67-FE64-4EC6-AF5F-0DA77C60FD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33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10C67-FE64-4EC6-AF5F-0DA77C60FD12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02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10C67-FE64-4EC6-AF5F-0DA77C60FD12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02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20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73084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  <p:pic>
        <p:nvPicPr>
          <p:cNvPr id="22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24" y="6187371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  <p:pic>
        <p:nvPicPr>
          <p:cNvPr id="23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93601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  <p:pic>
        <p:nvPicPr>
          <p:cNvPr id="23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93601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1608"/>
            <a:ext cx="5638800" cy="4187552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26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8" name="2 Marcador de texto"/>
          <p:cNvSpPr>
            <a:spLocks noGrp="1"/>
          </p:cNvSpPr>
          <p:nvPr>
            <p:ph type="body" idx="13"/>
          </p:nvPr>
        </p:nvSpPr>
        <p:spPr>
          <a:xfrm>
            <a:off x="395536" y="908720"/>
            <a:ext cx="2362200" cy="93610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kumimoji="0" lang="es-ES" sz="220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8410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20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73084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1_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3419872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290104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625711" y="1524000"/>
            <a:ext cx="520739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2902096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3635896" y="2471383"/>
            <a:ext cx="5203304" cy="3822192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4438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2_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2987824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247004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203849" y="1524000"/>
            <a:ext cx="5629258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2470940" cy="3818404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3214364" y="2471383"/>
            <a:ext cx="5624836" cy="3822192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8339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1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43717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pic>
        <p:nvPicPr>
          <p:cNvPr id="1026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73084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45" r:id="rId6"/>
    <p:sldLayoutId id="2147483746" r:id="rId7"/>
    <p:sldLayoutId id="2147483738" r:id="rId8"/>
    <p:sldLayoutId id="2147483739" r:id="rId9"/>
    <p:sldLayoutId id="2147483740" r:id="rId10"/>
    <p:sldLayoutId id="2147483741" r:id="rId11"/>
    <p:sldLayoutId id="2147483744" r:id="rId12"/>
    <p:sldLayoutId id="2147483742" r:id="rId13"/>
    <p:sldLayoutId id="2147483743" r:id="rId14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Irene.monsonis@uv,es" TargetMode="External"/><Relationship Id="rId2" Type="http://schemas.openxmlformats.org/officeDocument/2006/relationships/hyperlink" Target="mailto:jordi.garces@uv.e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sz="4000" b="1" dirty="0" smtClean="0">
                <a:solidFill>
                  <a:schemeClr val="tx2">
                    <a:lumMod val="50000"/>
                  </a:schemeClr>
                </a:solidFill>
              </a:rPr>
              <a:t>The 11th Global Conference on Ageing</a:t>
            </a:r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GB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28</a:t>
            </a:r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May – 1 June 2012 Prague 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05917" y="2784085"/>
            <a:ext cx="74104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Research on usability for ICT system to improve the health of dependent elderly people with cardiovascular or </a:t>
            </a:r>
            <a:r>
              <a:rPr lang="en-GB" sz="3200" b="1" dirty="0" err="1" smtClean="0"/>
              <a:t>osteoarticular</a:t>
            </a:r>
            <a:r>
              <a:rPr lang="en-GB" sz="3200" b="1" dirty="0" smtClean="0"/>
              <a:t> disease</a:t>
            </a:r>
            <a:endParaRPr lang="en-GB" sz="3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576" y="5056817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Stephanie Carretero</a:t>
            </a:r>
          </a:p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Jorge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Garcés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Irene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Monsonís-Paya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Mireia Ferri Sanz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9 Imagen" descr="logo telemonitorhealth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64" y="1312822"/>
            <a:ext cx="1982787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C:\Users\laura\Pictures\conselleria i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650" y="5254085"/>
            <a:ext cx="1151570" cy="71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C:\Users\laura\Pictures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58480"/>
            <a:ext cx="15430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7 Imagen" descr="imagen1236681808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208494"/>
            <a:ext cx="737865" cy="73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1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Questionnaires</a:t>
            </a:r>
            <a:r>
              <a:rPr lang="es-ES" b="1" dirty="0" smtClean="0"/>
              <a:t> </a:t>
            </a:r>
            <a:r>
              <a:rPr lang="es-ES" b="1" dirty="0" err="1" smtClean="0"/>
              <a:t>design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b="1" dirty="0" smtClean="0"/>
              <a:t>INFORMAL CAREGIVERS: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288" y="1988840"/>
            <a:ext cx="8353176" cy="4568825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FC000"/>
              </a:buClr>
              <a:buFont typeface="Wingdings 3" pitchFamily="18" charset="2"/>
              <a:buChar char=""/>
              <a:defRPr/>
            </a:pPr>
            <a:r>
              <a:rPr lang="en-US" sz="2200" b="1" dirty="0" smtClean="0">
                <a:latin typeface="+mj-lt"/>
              </a:rPr>
              <a:t>Elder-caregiver relationship:</a:t>
            </a:r>
            <a:r>
              <a:rPr lang="en-US" sz="2200" dirty="0" smtClean="0">
                <a:latin typeface="+mj-lt"/>
              </a:rPr>
              <a:t> To understand daily implications for the caregiver.</a:t>
            </a:r>
          </a:p>
          <a:p>
            <a:pPr algn="just">
              <a:buClr>
                <a:srgbClr val="FFC000"/>
              </a:buClr>
              <a:buFont typeface="Wingdings 3" pitchFamily="18" charset="2"/>
              <a:buChar char=""/>
              <a:defRPr/>
            </a:pPr>
            <a:r>
              <a:rPr lang="en-US" sz="2200" b="1" dirty="0" smtClean="0">
                <a:latin typeface="+mj-lt"/>
              </a:rPr>
              <a:t>Health condition of elder:</a:t>
            </a:r>
            <a:r>
              <a:rPr lang="en-US" sz="2200" dirty="0" smtClean="0">
                <a:latin typeface="+mj-lt"/>
              </a:rPr>
              <a:t> To identify needed measurements for monitor takes them. </a:t>
            </a:r>
          </a:p>
          <a:p>
            <a:pPr algn="just">
              <a:buClr>
                <a:srgbClr val="FFC000"/>
              </a:buClr>
              <a:buFont typeface="Wingdings 3" pitchFamily="18" charset="2"/>
              <a:buChar char=""/>
              <a:defRPr/>
            </a:pPr>
            <a:r>
              <a:rPr lang="en-US" sz="2200" b="1" dirty="0" smtClean="0">
                <a:latin typeface="+mj-lt"/>
              </a:rPr>
              <a:t>Localization and health data format:</a:t>
            </a:r>
            <a:r>
              <a:rPr lang="en-US" sz="2200" dirty="0" smtClean="0">
                <a:latin typeface="+mj-lt"/>
              </a:rPr>
              <a:t> To define the preferred way of receiving the information.</a:t>
            </a:r>
          </a:p>
          <a:p>
            <a:pPr algn="just">
              <a:buClr>
                <a:srgbClr val="FFC000"/>
              </a:buClr>
              <a:buFont typeface="Wingdings 3" pitchFamily="18" charset="2"/>
              <a:buChar char=""/>
              <a:defRPr/>
            </a:pPr>
            <a:r>
              <a:rPr lang="en-US" sz="2200" b="1" dirty="0" smtClean="0">
                <a:latin typeface="+mj-lt"/>
              </a:rPr>
              <a:t>Data receiving mode:</a:t>
            </a:r>
            <a:r>
              <a:rPr lang="en-US" sz="2200" dirty="0" smtClean="0">
                <a:latin typeface="+mj-lt"/>
              </a:rPr>
              <a:t> To define the preferred way of receiving formation in an emergency situation or progress data.</a:t>
            </a:r>
          </a:p>
          <a:p>
            <a:pPr algn="just">
              <a:buClr>
                <a:srgbClr val="FFC000"/>
              </a:buClr>
              <a:buFont typeface="Wingdings 3" pitchFamily="18" charset="2"/>
              <a:buChar char=""/>
              <a:defRPr/>
            </a:pPr>
            <a:r>
              <a:rPr lang="en-US" sz="2200" b="1" dirty="0" smtClean="0">
                <a:latin typeface="+mj-lt"/>
              </a:rPr>
              <a:t>Management of data related to elder:</a:t>
            </a:r>
            <a:r>
              <a:rPr lang="en-US" sz="2200" dirty="0" smtClean="0">
                <a:latin typeface="+mj-lt"/>
              </a:rPr>
              <a:t> To define the preferred way of access and manage the record.</a:t>
            </a:r>
          </a:p>
          <a:p>
            <a:pPr algn="just">
              <a:lnSpc>
                <a:spcPct val="90000"/>
              </a:lnSpc>
              <a:buClr>
                <a:srgbClr val="FFC000"/>
              </a:buClr>
              <a:buFont typeface="Wingdings 3" pitchFamily="18" charset="2"/>
              <a:buChar char=""/>
              <a:defRPr/>
            </a:pPr>
            <a:r>
              <a:rPr lang="en-GB" sz="2200" b="1" dirty="0" smtClean="0">
                <a:latin typeface="+mj-lt"/>
              </a:rPr>
              <a:t>General information: </a:t>
            </a:r>
            <a:r>
              <a:rPr lang="en-GB" sz="2200" dirty="0" smtClean="0">
                <a:latin typeface="+mj-lt"/>
              </a:rPr>
              <a:t>to collect </a:t>
            </a:r>
            <a:r>
              <a:rPr lang="en-GB" sz="2200" dirty="0" err="1" smtClean="0">
                <a:latin typeface="+mj-lt"/>
              </a:rPr>
              <a:t>sociodemographic</a:t>
            </a:r>
            <a:r>
              <a:rPr lang="en-GB" sz="2200" dirty="0" smtClean="0">
                <a:latin typeface="+mj-lt"/>
              </a:rPr>
              <a:t> data of the sample</a:t>
            </a:r>
          </a:p>
        </p:txBody>
      </p:sp>
    </p:spTree>
    <p:extLst>
      <p:ext uri="{BB962C8B-B14F-4D97-AF65-F5344CB8AC3E}">
        <p14:creationId xmlns:p14="http://schemas.microsoft.com/office/powerpoint/2010/main" val="36278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Check</a:t>
            </a:r>
            <a:r>
              <a:rPr lang="es-ES" b="1" dirty="0" smtClean="0"/>
              <a:t> and </a:t>
            </a:r>
            <a:r>
              <a:rPr lang="es-ES" b="1" dirty="0" err="1" smtClean="0"/>
              <a:t>Validate</a:t>
            </a:r>
            <a:r>
              <a:rPr lang="es-ES" b="1" dirty="0" smtClean="0"/>
              <a:t> </a:t>
            </a:r>
            <a:r>
              <a:rPr lang="es-ES" b="1" dirty="0" err="1" smtClean="0"/>
              <a:t>Questionnaires</a:t>
            </a:r>
            <a:endParaRPr lang="es-ES" b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528" y="1412876"/>
            <a:ext cx="871296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200" b="1" dirty="0">
                <a:solidFill>
                  <a:srgbClr val="000000"/>
                </a:solidFill>
                <a:latin typeface="+mj-lt"/>
                <a:cs typeface="Arial" charset="0"/>
              </a:rPr>
              <a:t>Validation</a:t>
            </a: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 in order to detect: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questions' ambiguity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200" dirty="0" smtClean="0">
                <a:solidFill>
                  <a:srgbClr val="000000"/>
                </a:solidFill>
                <a:latin typeface="+mj-lt"/>
                <a:cs typeface="Arial" charset="0"/>
              </a:rPr>
              <a:t>Intelligible </a:t>
            </a: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vocabulary according to user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if the compiled information is necessary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duration of the interview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others: awards, motivation, advice for doing questionnaire...</a:t>
            </a:r>
            <a:endParaRPr lang="es-ES" sz="22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5526" y="4261060"/>
            <a:ext cx="5152578" cy="2031325"/>
          </a:xfrm>
          <a:prstGeom prst="rect">
            <a:avLst/>
          </a:prstGeom>
          <a:ln>
            <a:solidFill>
              <a:schemeClr val="tx2"/>
            </a:solidFill>
            <a:prstDash val="dash"/>
          </a:ln>
        </p:spPr>
        <p:txBody>
          <a:bodyPr wrap="square">
            <a:spAutoFit/>
          </a:bodyPr>
          <a:lstStyle/>
          <a:p>
            <a:pPr marL="6350" indent="-6350"/>
            <a:r>
              <a:rPr lang="en-GB" b="1" dirty="0">
                <a:solidFill>
                  <a:srgbClr val="0070C0"/>
                </a:solidFill>
                <a:latin typeface="+mj-lt"/>
                <a:cs typeface="Arial" charset="0"/>
              </a:rPr>
              <a:t>First validation</a:t>
            </a:r>
            <a:r>
              <a:rPr lang="en-GB" dirty="0">
                <a:solidFill>
                  <a:srgbClr val="0070C0"/>
                </a:solidFill>
                <a:latin typeface="+mj-lt"/>
                <a:cs typeface="Arial" charset="0"/>
              </a:rPr>
              <a:t>: 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  <a:latin typeface="+mj-lt"/>
                <a:cs typeface="Arial" charset="0"/>
              </a:rPr>
              <a:t>Remove </a:t>
            </a:r>
            <a:r>
              <a:rPr lang="en-GB" dirty="0">
                <a:solidFill>
                  <a:srgbClr val="0070C0"/>
                </a:solidFill>
                <a:latin typeface="+mj-lt"/>
                <a:cs typeface="Arial" charset="0"/>
              </a:rPr>
              <a:t>questions from which we don't obtain information,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  <a:latin typeface="+mj-lt"/>
                <a:cs typeface="Arial" charset="0"/>
              </a:rPr>
              <a:t>Refuse </a:t>
            </a:r>
            <a:r>
              <a:rPr lang="en-GB" dirty="0">
                <a:solidFill>
                  <a:srgbClr val="0070C0"/>
                </a:solidFill>
                <a:latin typeface="+mj-lt"/>
                <a:cs typeface="Arial" charset="0"/>
              </a:rPr>
              <a:t>question with the same objective,</a:t>
            </a:r>
          </a:p>
          <a:p>
            <a:pPr lvl="1"/>
            <a:r>
              <a:rPr lang="en-GB" dirty="0">
                <a:solidFill>
                  <a:srgbClr val="0070C0"/>
                </a:solidFill>
                <a:latin typeface="+mj-lt"/>
                <a:cs typeface="Arial" charset="0"/>
              </a:rPr>
              <a:t>Change writing and vocabulary to adapt to each kind of user.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793804" y="4213643"/>
            <a:ext cx="2909392" cy="1200329"/>
          </a:xfrm>
          <a:prstGeom prst="rect">
            <a:avLst/>
          </a:prstGeom>
          <a:ln>
            <a:solidFill>
              <a:schemeClr val="tx2"/>
            </a:solidFill>
            <a:prstDash val="dash"/>
          </a:ln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GB" b="1" dirty="0">
                <a:solidFill>
                  <a:srgbClr val="0070C0"/>
                </a:solidFill>
                <a:latin typeface="+mj-lt"/>
                <a:cs typeface="Arial" charset="0"/>
              </a:rPr>
              <a:t>Second validation: </a:t>
            </a:r>
            <a:r>
              <a:rPr lang="en-GB" dirty="0">
                <a:solidFill>
                  <a:srgbClr val="0070C0"/>
                </a:solidFill>
                <a:latin typeface="+mj-lt"/>
                <a:cs typeface="Arial" charset="0"/>
              </a:rPr>
              <a:t>Approve questionnaires to use with final users.</a:t>
            </a:r>
            <a:endParaRPr lang="es-ES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91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5145831" cy="1524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ES" dirty="0" err="1" smtClean="0"/>
              <a:t>Results</a:t>
            </a:r>
            <a:endParaRPr lang="es-ES" sz="1600" b="1" dirty="0"/>
          </a:p>
        </p:txBody>
      </p:sp>
      <p:sp>
        <p:nvSpPr>
          <p:cNvPr id="5" name="4 Rectángulo"/>
          <p:cNvSpPr/>
          <p:nvPr/>
        </p:nvSpPr>
        <p:spPr>
          <a:xfrm>
            <a:off x="395536" y="2636912"/>
            <a:ext cx="799288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sz="2800" u="sng" cap="all" dirty="0" smtClean="0">
                <a:solidFill>
                  <a:srgbClr val="000000"/>
                </a:solidFill>
                <a:cs typeface="Arial" charset="0"/>
              </a:rPr>
              <a:t>Elders </a:t>
            </a:r>
          </a:p>
          <a:p>
            <a:pPr>
              <a:spcBef>
                <a:spcPts val="600"/>
              </a:spcBef>
            </a:pPr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First group				Second group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cs typeface="Arial" charset="0"/>
            </a:endParaRPr>
          </a:p>
        </p:txBody>
      </p:sp>
      <p:pic>
        <p:nvPicPr>
          <p:cNvPr id="7" name="6 Imagen" descr="logo telemonitorhealth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684" y="404664"/>
            <a:ext cx="2408944" cy="181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2334" y="3861048"/>
            <a:ext cx="4074976" cy="21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+mj-lt"/>
                <a:cs typeface="Arial" charset="0"/>
              </a:rPr>
              <a:t>9 elders between 61 and 71 years old living in their own homes.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+mj-lt"/>
                <a:cs typeface="Arial" charset="0"/>
              </a:rPr>
              <a:t>Health condition: good.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+mj-lt"/>
                <a:cs typeface="Arial" charset="0"/>
              </a:rPr>
              <a:t>Future users able to understand this technological system.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sz="1800" dirty="0" smtClean="0">
                <a:solidFill>
                  <a:srgbClr val="000000"/>
                </a:solidFill>
                <a:latin typeface="+mj-lt"/>
                <a:cs typeface="Arial" charset="0"/>
              </a:rPr>
              <a:t>Don’t be averse to use it to improve their QL.</a:t>
            </a:r>
            <a:endParaRPr lang="en-GB" sz="18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860032" y="3699713"/>
            <a:ext cx="3984104" cy="247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"/>
            </a:defPPr>
            <a:lvl1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  <a:defRPr>
                <a:solidFill>
                  <a:srgbClr val="000000"/>
                </a:solidFill>
                <a:latin typeface="+mj-lt"/>
                <a:cs typeface="Arial" charset="0"/>
              </a:defRPr>
            </a:lvl1pPr>
            <a:lvl2pPr marL="742950" indent="-285750" eaLnBrk="0" hangingPunct="0">
              <a:defRPr sz="2400"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/>
              <a:t>4 elders more than 71 years old living in their  own homes.</a:t>
            </a:r>
          </a:p>
          <a:p>
            <a:r>
              <a:rPr lang="en-US" dirty="0"/>
              <a:t>Health condition: mobility problems and heart problems.</a:t>
            </a:r>
          </a:p>
          <a:p>
            <a:r>
              <a:rPr lang="en-US" dirty="0"/>
              <a:t>Averse to use technology because they have never used it.</a:t>
            </a:r>
          </a:p>
          <a:p>
            <a:r>
              <a:rPr lang="en-US" dirty="0"/>
              <a:t>Advantage: not depending on anyone.</a:t>
            </a:r>
          </a:p>
        </p:txBody>
      </p:sp>
    </p:spTree>
    <p:extLst>
      <p:ext uri="{BB962C8B-B14F-4D97-AF65-F5344CB8AC3E}">
        <p14:creationId xmlns:p14="http://schemas.microsoft.com/office/powerpoint/2010/main" val="7460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1600" u="sng" cap="all" dirty="0" smtClean="0">
                <a:solidFill>
                  <a:srgbClr val="000000"/>
                </a:solidFill>
                <a:cs typeface="Arial" charset="0"/>
              </a:rPr>
              <a:t>Elders </a:t>
            </a:r>
            <a:endParaRPr lang="en-GB" sz="1600" u="sng" cap="all" dirty="0">
              <a:solidFill>
                <a:srgbClr val="000000"/>
              </a:solidFill>
              <a:cs typeface="Arial" charset="0"/>
            </a:endParaRPr>
          </a:p>
          <a:p>
            <a:pPr marL="0" indent="0" algn="just">
              <a:buNone/>
            </a:pPr>
            <a:endParaRPr lang="es-ES_tradnl" sz="1600" b="1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611560" y="1988838"/>
            <a:ext cx="8136904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99% of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them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don’t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live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+mj-lt"/>
                <a:cs typeface="Arial" charset="0"/>
              </a:rPr>
              <a:t>alone</a:t>
            </a:r>
            <a:endParaRPr lang="es-ES" dirty="0">
              <a:solidFill>
                <a:srgbClr val="000000"/>
              </a:solidFill>
              <a:latin typeface="+mj-lt"/>
              <a:cs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Responsibles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of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taking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daily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latin typeface="+mj-lt"/>
                <a:cs typeface="Arial" charset="0"/>
              </a:rPr>
              <a:t>medication</a:t>
            </a:r>
            <a:endParaRPr lang="es-ES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Any of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them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is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averse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to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press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an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b="1" dirty="0" err="1">
                <a:solidFill>
                  <a:srgbClr val="000000"/>
                </a:solidFill>
                <a:latin typeface="+mj-lt"/>
                <a:cs typeface="Arial" charset="0"/>
              </a:rPr>
              <a:t>alarm</a:t>
            </a:r>
            <a:r>
              <a:rPr lang="es-ES" b="1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b="1" dirty="0" err="1">
                <a:solidFill>
                  <a:srgbClr val="000000"/>
                </a:solidFill>
                <a:latin typeface="+mj-lt"/>
                <a:cs typeface="Arial" charset="0"/>
              </a:rPr>
              <a:t>button</a:t>
            </a:r>
            <a:endParaRPr lang="es-ES" b="1" dirty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73% of them would like that this system minimizes medical visits and most of them prefer use a </a:t>
            </a:r>
            <a:r>
              <a:rPr lang="en-GB" b="1" dirty="0">
                <a:solidFill>
                  <a:srgbClr val="000000"/>
                </a:solidFill>
                <a:latin typeface="+mj-lt"/>
                <a:cs typeface="Arial" charset="0"/>
              </a:rPr>
              <a:t>videoconference system</a:t>
            </a:r>
            <a:endParaRPr lang="es-ES" b="1" dirty="0">
              <a:solidFill>
                <a:srgbClr val="000000"/>
              </a:solidFill>
              <a:latin typeface="+mj-lt"/>
              <a:cs typeface="Arial" charset="0"/>
            </a:endParaRPr>
          </a:p>
          <a:p>
            <a:pPr indent="-285750"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All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of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them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use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mobile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+mj-lt"/>
                <a:cs typeface="Arial" charset="0"/>
              </a:rPr>
              <a:t>phones</a:t>
            </a:r>
            <a:r>
              <a:rPr lang="es-ES" dirty="0">
                <a:solidFill>
                  <a:srgbClr val="000000"/>
                </a:solidFill>
                <a:latin typeface="+mj-lt"/>
                <a:cs typeface="Arial" charset="0"/>
              </a:rPr>
              <a:t>, </a:t>
            </a:r>
            <a:r>
              <a:rPr lang="en-GB" dirty="0">
                <a:solidFill>
                  <a:srgbClr val="000000"/>
                </a:solidFill>
                <a:latin typeface="+mj-lt"/>
                <a:cs typeface="Arial" charset="0"/>
              </a:rPr>
              <a:t>therefore they would have no problem in carry a </a:t>
            </a:r>
            <a:r>
              <a:rPr lang="en-GB" b="1" dirty="0">
                <a:solidFill>
                  <a:srgbClr val="000000"/>
                </a:solidFill>
                <a:latin typeface="+mj-lt"/>
                <a:cs typeface="Arial" charset="0"/>
              </a:rPr>
              <a:t>biomedical monitoring device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 3" pitchFamily="18" charset="2"/>
              <a:buChar char=""/>
            </a:pPr>
            <a:endParaRPr lang="es-ES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560" y="5157191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20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Positive attitude for the idea of a system that make easier disease management and improves their Quality of Life.</a:t>
            </a:r>
            <a:endParaRPr lang="es-ES" sz="2000" b="1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2060304" y="4437112"/>
            <a:ext cx="648072" cy="5105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78881" y="3717032"/>
            <a:ext cx="4381151" cy="530799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-6350">
              <a:buFontTx/>
              <a:buNone/>
            </a:pPr>
            <a:r>
              <a:rPr lang="en-GB" sz="1900" dirty="0" smtClean="0">
                <a:solidFill>
                  <a:srgbClr val="000000"/>
                </a:solidFill>
                <a:latin typeface="+mj-lt"/>
              </a:rPr>
              <a:t>73% accept video cameras under conditions.</a:t>
            </a:r>
            <a:endParaRPr lang="es-ES" sz="19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56506" y="1890713"/>
            <a:ext cx="3382962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Localization</a:t>
            </a: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s-E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Sensors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1" name="12 Rectángulo"/>
          <p:cNvSpPr>
            <a:spLocks noChangeArrowheads="1"/>
          </p:cNvSpPr>
          <p:nvPr/>
        </p:nvSpPr>
        <p:spPr bwMode="auto">
          <a:xfrm>
            <a:off x="394619" y="2399402"/>
            <a:ext cx="39592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900" dirty="0">
                <a:solidFill>
                  <a:srgbClr val="000000"/>
                </a:solidFill>
                <a:latin typeface="+mj-lt"/>
              </a:rPr>
              <a:t>64% accept localization sensors at home.</a:t>
            </a:r>
            <a:endParaRPr lang="es-ES" sz="1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00456" y="3121026"/>
            <a:ext cx="285937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Video Cameras</a:t>
            </a:r>
          </a:p>
        </p:txBody>
      </p:sp>
      <p:sp>
        <p:nvSpPr>
          <p:cNvPr id="13" name="18 CuadroTexto"/>
          <p:cNvSpPr txBox="1">
            <a:spLocks noChangeArrowheads="1"/>
          </p:cNvSpPr>
          <p:nvPr/>
        </p:nvSpPr>
        <p:spPr bwMode="auto">
          <a:xfrm>
            <a:off x="478881" y="5085184"/>
            <a:ext cx="459717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lvl="1" eaLnBrk="1" hangingPunct="1"/>
            <a:r>
              <a:rPr lang="en-GB" sz="1900" dirty="0">
                <a:solidFill>
                  <a:srgbClr val="000000"/>
                </a:solidFill>
                <a:latin typeface="+mj-lt"/>
              </a:rPr>
              <a:t>55% text message</a:t>
            </a:r>
          </a:p>
          <a:p>
            <a:pPr marL="0" lvl="1" eaLnBrk="1" hangingPunct="1"/>
            <a:r>
              <a:rPr lang="en-GB" sz="1900" dirty="0">
                <a:solidFill>
                  <a:srgbClr val="000000"/>
                </a:solidFill>
                <a:latin typeface="+mj-lt"/>
              </a:rPr>
              <a:t>36% phone call</a:t>
            </a:r>
          </a:p>
          <a:p>
            <a:pPr marL="0" lvl="1" eaLnBrk="1" hangingPunct="1"/>
            <a:r>
              <a:rPr lang="en-GB" sz="1900" dirty="0">
                <a:solidFill>
                  <a:srgbClr val="000000"/>
                </a:solidFill>
                <a:latin typeface="+mj-lt"/>
              </a:rPr>
              <a:t>the rest voice message.</a:t>
            </a:r>
            <a:endParaRPr lang="es-ES" sz="1900" dirty="0">
              <a:solidFill>
                <a:srgbClr val="000000"/>
              </a:solidFill>
              <a:latin typeface="+mj-lt"/>
            </a:endParaRPr>
          </a:p>
          <a:p>
            <a:pPr eaLnBrk="1" hangingPunct="1"/>
            <a:endParaRPr lang="es-ES" sz="1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394619" y="4520143"/>
            <a:ext cx="295275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Info </a:t>
            </a:r>
            <a:r>
              <a:rPr lang="es-E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when</a:t>
            </a: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s-E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Outdoor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47259" y="1383864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u="sng" cap="all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Elders </a:t>
            </a:r>
            <a:endParaRPr lang="en-GB" u="sng" cap="all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83864"/>
            <a:ext cx="335280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6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4" name="3 Rectángulo"/>
          <p:cNvSpPr/>
          <p:nvPr/>
        </p:nvSpPr>
        <p:spPr>
          <a:xfrm>
            <a:off x="360158" y="1416600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u="sng" cap="all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Elders </a:t>
            </a:r>
            <a:endParaRPr lang="en-GB" u="sng" cap="all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4845" y="2273292"/>
            <a:ext cx="3629025" cy="150177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en-GB" sz="2000" dirty="0" smtClean="0">
              <a:latin typeface="+mj-lt"/>
            </a:endParaRPr>
          </a:p>
          <a:p>
            <a:pPr marL="0" lvl="1">
              <a:lnSpc>
                <a:spcPct val="90000"/>
              </a:lnSpc>
              <a:buFontTx/>
              <a:buNone/>
            </a:pPr>
            <a:r>
              <a:rPr lang="en-GB" sz="1900" dirty="0">
                <a:solidFill>
                  <a:srgbClr val="000000"/>
                </a:solidFill>
                <a:latin typeface="+mj-lt"/>
              </a:rPr>
              <a:t>43% computer</a:t>
            </a:r>
          </a:p>
          <a:p>
            <a:pPr marL="0" lvl="1">
              <a:lnSpc>
                <a:spcPct val="90000"/>
              </a:lnSpc>
              <a:buFontTx/>
              <a:buNone/>
            </a:pPr>
            <a:r>
              <a:rPr lang="en-GB" sz="1900" dirty="0">
                <a:solidFill>
                  <a:srgbClr val="000000"/>
                </a:solidFill>
                <a:latin typeface="+mj-lt"/>
              </a:rPr>
              <a:t>36% paper</a:t>
            </a:r>
          </a:p>
          <a:p>
            <a:pPr marL="0" lvl="1">
              <a:lnSpc>
                <a:spcPct val="90000"/>
              </a:lnSpc>
              <a:buFontTx/>
              <a:buNone/>
            </a:pPr>
            <a:r>
              <a:rPr lang="en-GB" sz="1900" dirty="0">
                <a:solidFill>
                  <a:srgbClr val="000000"/>
                </a:solidFill>
                <a:latin typeface="+mj-lt"/>
              </a:rPr>
              <a:t>21% TV</a:t>
            </a:r>
            <a:endParaRPr lang="es-ES" sz="1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0" y="1976431"/>
            <a:ext cx="2665412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>
                <a:solidFill>
                  <a:srgbClr val="00B0F0"/>
                </a:solidFill>
                <a:latin typeface="+mj-lt"/>
              </a:rPr>
              <a:t>Info in home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56245" y="3903661"/>
            <a:ext cx="398370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 err="1">
                <a:solidFill>
                  <a:srgbClr val="00B0F0"/>
                </a:solidFill>
                <a:latin typeface="+mj-lt"/>
              </a:rPr>
              <a:t>Emergency</a:t>
            </a:r>
            <a:r>
              <a:rPr lang="es-ES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s-ES" b="1" dirty="0" err="1">
                <a:solidFill>
                  <a:srgbClr val="00B0F0"/>
                </a:solidFill>
                <a:latin typeface="+mj-lt"/>
              </a:rPr>
              <a:t>alarm</a:t>
            </a:r>
            <a:r>
              <a:rPr lang="es-ES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s-ES" b="1" dirty="0" err="1">
                <a:solidFill>
                  <a:srgbClr val="00B0F0"/>
                </a:solidFill>
                <a:latin typeface="+mj-lt"/>
              </a:rPr>
              <a:t>to</a:t>
            </a:r>
            <a:r>
              <a:rPr lang="es-ES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s-ES" b="1" dirty="0" err="1">
                <a:solidFill>
                  <a:srgbClr val="00B0F0"/>
                </a:solidFill>
                <a:latin typeface="+mj-lt"/>
              </a:rPr>
              <a:t>user</a:t>
            </a:r>
            <a:endParaRPr lang="es-ES" b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0" name="10 CuadroTexto"/>
          <p:cNvSpPr txBox="1">
            <a:spLocks noChangeArrowheads="1"/>
          </p:cNvSpPr>
          <p:nvPr/>
        </p:nvSpPr>
        <p:spPr bwMode="auto">
          <a:xfrm>
            <a:off x="536575" y="4505324"/>
            <a:ext cx="3463925" cy="136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lvl="1" indent="-27432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GB" sz="1900" dirty="0">
                <a:solidFill>
                  <a:srgbClr val="000000"/>
                </a:solidFill>
                <a:latin typeface="+mj-lt"/>
                <a:cs typeface="+mn-cs"/>
              </a:rPr>
              <a:t>36% resounding </a:t>
            </a:r>
            <a:r>
              <a:rPr lang="en-GB" sz="1900" dirty="0" smtClean="0">
                <a:solidFill>
                  <a:srgbClr val="000000"/>
                </a:solidFill>
                <a:latin typeface="+mj-lt"/>
                <a:cs typeface="+mn-cs"/>
              </a:rPr>
              <a:t>alarm</a:t>
            </a:r>
            <a:endParaRPr lang="en-GB" sz="1900" dirty="0">
              <a:solidFill>
                <a:srgbClr val="000000"/>
              </a:solidFill>
              <a:latin typeface="+mj-lt"/>
              <a:cs typeface="+mn-cs"/>
            </a:endParaRPr>
          </a:p>
          <a:p>
            <a:pPr marL="0" lvl="1" indent="-27432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GB" sz="1900" dirty="0">
                <a:solidFill>
                  <a:srgbClr val="000000"/>
                </a:solidFill>
                <a:latin typeface="+mj-lt"/>
                <a:cs typeface="+mn-cs"/>
              </a:rPr>
              <a:t>29% visual </a:t>
            </a:r>
            <a:r>
              <a:rPr lang="en-GB" sz="1900" dirty="0" smtClean="0">
                <a:solidFill>
                  <a:srgbClr val="000000"/>
                </a:solidFill>
                <a:latin typeface="+mj-lt"/>
                <a:cs typeface="+mn-cs"/>
              </a:rPr>
              <a:t>alert</a:t>
            </a:r>
            <a:endParaRPr lang="en-GB" sz="1900" dirty="0">
              <a:solidFill>
                <a:srgbClr val="000000"/>
              </a:solidFill>
              <a:latin typeface="+mj-lt"/>
              <a:cs typeface="+mn-cs"/>
            </a:endParaRPr>
          </a:p>
          <a:p>
            <a:pPr marL="0" lvl="1" indent="-27432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en-GB" sz="1900" dirty="0">
                <a:solidFill>
                  <a:srgbClr val="000000"/>
                </a:solidFill>
                <a:latin typeface="+mj-lt"/>
                <a:cs typeface="+mn-cs"/>
              </a:rPr>
              <a:t>29% mobile phone </a:t>
            </a:r>
            <a:r>
              <a:rPr lang="en-GB" sz="1900" dirty="0" smtClean="0">
                <a:solidFill>
                  <a:srgbClr val="000000"/>
                </a:solidFill>
                <a:latin typeface="+mj-lt"/>
                <a:cs typeface="+mn-cs"/>
              </a:rPr>
              <a:t>vibration</a:t>
            </a:r>
            <a:endParaRPr lang="en-GB" sz="1900" dirty="0">
              <a:solidFill>
                <a:srgbClr val="000000"/>
              </a:solidFill>
              <a:latin typeface="+mj-lt"/>
              <a:cs typeface="+mn-cs"/>
            </a:endParaRPr>
          </a:p>
          <a:p>
            <a:pPr eaLnBrk="1" hangingPunct="1"/>
            <a:endParaRPr lang="es-ES" dirty="0">
              <a:latin typeface="+mj-lt"/>
            </a:endParaRPr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79567"/>
            <a:ext cx="44196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35041"/>
            <a:ext cx="39624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Results</a:t>
            </a:r>
            <a:endParaRPr lang="es-ES" b="1" dirty="0"/>
          </a:p>
        </p:txBody>
      </p:sp>
      <p:sp>
        <p:nvSpPr>
          <p:cNvPr id="4" name="3 Rectángulo"/>
          <p:cNvSpPr/>
          <p:nvPr/>
        </p:nvSpPr>
        <p:spPr>
          <a:xfrm>
            <a:off x="281249" y="1389304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u="sng" cap="all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Elders </a:t>
            </a:r>
            <a:endParaRPr lang="en-GB" u="sng" cap="all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2297912"/>
            <a:ext cx="4427538" cy="1908175"/>
          </a:xfrm>
        </p:spPr>
        <p:txBody>
          <a:bodyPr vert="horz"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Option to monitor with retrospective vision.</a:t>
            </a:r>
          </a:p>
          <a:p>
            <a:pPr marL="0" lvl="1">
              <a:lnSpc>
                <a:spcPct val="90000"/>
              </a:lnSpc>
              <a:buFontTx/>
              <a:buNone/>
            </a:pPr>
            <a:r>
              <a:rPr lang="en-GB" sz="1900" dirty="0" smtClean="0">
                <a:solidFill>
                  <a:srgbClr val="000000"/>
                </a:solidFill>
                <a:latin typeface="+mj-lt"/>
              </a:rPr>
              <a:t>	 </a:t>
            </a:r>
            <a:r>
              <a:rPr lang="en-GB" sz="1900" dirty="0">
                <a:solidFill>
                  <a:srgbClr val="000000"/>
                </a:solidFill>
                <a:latin typeface="+mj-lt"/>
              </a:rPr>
              <a:t>37% computer</a:t>
            </a:r>
          </a:p>
          <a:p>
            <a:pPr marL="0" lvl="1">
              <a:lnSpc>
                <a:spcPct val="90000"/>
              </a:lnSpc>
              <a:buFontTx/>
              <a:buNone/>
            </a:pPr>
            <a:r>
              <a:rPr lang="en-GB" sz="1900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GB" sz="1900" dirty="0" smtClean="0">
                <a:solidFill>
                  <a:srgbClr val="000000"/>
                </a:solidFill>
                <a:latin typeface="+mj-lt"/>
              </a:rPr>
              <a:t>  </a:t>
            </a:r>
            <a:r>
              <a:rPr lang="en-GB" sz="1900" dirty="0">
                <a:solidFill>
                  <a:srgbClr val="000000"/>
                </a:solidFill>
                <a:latin typeface="+mj-lt"/>
              </a:rPr>
              <a:t>37% paper</a:t>
            </a:r>
          </a:p>
          <a:p>
            <a:pPr marL="0" lvl="1">
              <a:lnSpc>
                <a:spcPct val="90000"/>
              </a:lnSpc>
              <a:buFontTx/>
              <a:buNone/>
            </a:pPr>
            <a:r>
              <a:rPr lang="en-GB" sz="1900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GB" sz="1900" dirty="0" smtClean="0">
                <a:solidFill>
                  <a:srgbClr val="000000"/>
                </a:solidFill>
                <a:latin typeface="+mj-lt"/>
              </a:rPr>
              <a:t>  </a:t>
            </a:r>
            <a:r>
              <a:rPr lang="en-GB" sz="1900" dirty="0">
                <a:solidFill>
                  <a:srgbClr val="000000"/>
                </a:solidFill>
                <a:latin typeface="+mj-lt"/>
              </a:rPr>
              <a:t>26% TV</a:t>
            </a:r>
          </a:p>
        </p:txBody>
      </p:sp>
      <p:sp>
        <p:nvSpPr>
          <p:cNvPr id="14" name="9 CuadroTexto"/>
          <p:cNvSpPr txBox="1">
            <a:spLocks noChangeArrowheads="1"/>
          </p:cNvSpPr>
          <p:nvPr/>
        </p:nvSpPr>
        <p:spPr bwMode="auto">
          <a:xfrm>
            <a:off x="-108520" y="1835950"/>
            <a:ext cx="479542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spcBef>
                <a:spcPct val="50000"/>
              </a:spcBef>
              <a:defRPr sz="2400" b="1">
                <a:solidFill>
                  <a:srgbClr val="00B0F0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s-ES" dirty="0" err="1">
                <a:latin typeface="+mj-lt"/>
              </a:rPr>
              <a:t>Check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Measurement</a:t>
            </a:r>
            <a:r>
              <a:rPr lang="es-ES" dirty="0">
                <a:latin typeface="+mj-lt"/>
              </a:rPr>
              <a:t> Record</a:t>
            </a:r>
          </a:p>
        </p:txBody>
      </p:sp>
      <p:sp>
        <p:nvSpPr>
          <p:cNvPr id="15" name="10 CuadroTexto"/>
          <p:cNvSpPr txBox="1">
            <a:spLocks noChangeArrowheads="1"/>
          </p:cNvSpPr>
          <p:nvPr/>
        </p:nvSpPr>
        <p:spPr bwMode="auto">
          <a:xfrm>
            <a:off x="62089" y="4165242"/>
            <a:ext cx="477736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spcBef>
                <a:spcPct val="50000"/>
              </a:spcBef>
              <a:defRPr sz="2400" b="1">
                <a:solidFill>
                  <a:srgbClr val="00B0F0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s-ES" dirty="0" err="1">
                <a:latin typeface="+mj-lt"/>
              </a:rPr>
              <a:t>Format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Measurement</a:t>
            </a:r>
            <a:r>
              <a:rPr lang="es-ES" dirty="0">
                <a:latin typeface="+mj-lt"/>
              </a:rPr>
              <a:t> Record</a:t>
            </a:r>
          </a:p>
        </p:txBody>
      </p:sp>
      <p:sp>
        <p:nvSpPr>
          <p:cNvPr id="16" name="10 CuadroTexto"/>
          <p:cNvSpPr txBox="1">
            <a:spLocks noChangeArrowheads="1"/>
          </p:cNvSpPr>
          <p:nvPr/>
        </p:nvSpPr>
        <p:spPr bwMode="auto">
          <a:xfrm>
            <a:off x="554237" y="5013176"/>
            <a:ext cx="3959225" cy="1320361"/>
          </a:xfrm>
          <a:prstGeom prst="rect">
            <a:avLst/>
          </a:prstGeom>
        </p:spPr>
        <p:txBody>
          <a:bodyPr vert="horz">
            <a:normAutofit/>
          </a:bodyPr>
          <a:lstStyle>
            <a:lvl1pPr inden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Tx/>
              <a:buNone/>
              <a:defRPr kumimoji="0" sz="2000">
                <a:solidFill>
                  <a:schemeClr val="tx2">
                    <a:lumMod val="50000"/>
                  </a:schemeClr>
                </a:solidFill>
                <a:latin typeface="Arial" charset="0"/>
              </a:defRPr>
            </a:lvl1pPr>
            <a:lvl2pPr marL="0" lvl="1" indent="-27432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Tx/>
              <a:buNone/>
              <a:defRPr kumimoji="0" sz="1900">
                <a:solidFill>
                  <a:srgbClr val="000000"/>
                </a:solidFill>
                <a:latin typeface="+mj-lt"/>
              </a:defRPr>
            </a:lvl2pPr>
            <a:lvl3pPr marL="822960" indent="-228600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>
                <a:solidFill>
                  <a:schemeClr val="accent6">
                    <a:lumMod val="75000"/>
                  </a:schemeClr>
                </a:solidFill>
              </a:defRPr>
            </a:lvl3pPr>
            <a:lvl4pPr marL="1097280" indent="-228600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>
                <a:solidFill>
                  <a:schemeClr val="accent2">
                    <a:lumMod val="75000"/>
                  </a:schemeClr>
                </a:solidFill>
              </a:defRPr>
            </a:lvl4pPr>
            <a:lvl5pPr marL="1371600" indent="-228600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/>
            </a:lvl5pPr>
            <a:lvl6pPr marL="164592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/>
            </a:lvl6pPr>
            <a:lvl7pPr marL="1920240" indent="-18288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baseline="0"/>
            </a:lvl7pPr>
            <a:lvl8pPr marL="2103120" indent="-182880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/>
            </a:lvl8pPr>
            <a:lvl9pPr marL="2377440" indent="-182880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cap="all" baseline="0"/>
            </a:lvl9pPr>
          </a:lstStyle>
          <a:p>
            <a:pPr lvl="1"/>
            <a:r>
              <a:rPr lang="en-GB" dirty="0"/>
              <a:t>37% real values</a:t>
            </a:r>
          </a:p>
          <a:p>
            <a:pPr lvl="1"/>
            <a:r>
              <a:rPr lang="en-GB" dirty="0"/>
              <a:t>27% a short review</a:t>
            </a:r>
          </a:p>
          <a:p>
            <a:pPr lvl="1"/>
            <a:r>
              <a:rPr lang="en-GB" dirty="0"/>
              <a:t>27% a technical review</a:t>
            </a:r>
          </a:p>
          <a:p>
            <a:pPr lvl="1"/>
            <a:r>
              <a:rPr lang="en-GB" dirty="0"/>
              <a:t>9% graphical format</a:t>
            </a:r>
            <a:endParaRPr lang="es-ES" dirty="0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76162"/>
            <a:ext cx="35814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97615"/>
            <a:ext cx="37814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0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/>
              <a:t>Results</a:t>
            </a:r>
            <a:r>
              <a:rPr lang="es-ES" b="1" dirty="0" smtClean="0"/>
              <a:t>: General </a:t>
            </a:r>
            <a:r>
              <a:rPr lang="es-ES" b="1" dirty="0" err="1" smtClean="0"/>
              <a:t>practicioners</a:t>
            </a:r>
            <a:endParaRPr lang="es-ES" b="1" dirty="0"/>
          </a:p>
        </p:txBody>
      </p:sp>
      <p:sp>
        <p:nvSpPr>
          <p:cNvPr id="5" name="4 Rectángulo"/>
          <p:cNvSpPr/>
          <p:nvPr/>
        </p:nvSpPr>
        <p:spPr>
          <a:xfrm>
            <a:off x="251520" y="245950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1600" u="sng" cap="all" dirty="0">
                <a:solidFill>
                  <a:srgbClr val="000000"/>
                </a:solidFill>
                <a:latin typeface="Arial" charset="0"/>
                <a:cs typeface="Arial" charset="0"/>
              </a:rPr>
              <a:t>THREE </a:t>
            </a:r>
            <a:r>
              <a:rPr lang="es-ES" sz="1600" u="sng" cap="all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general </a:t>
            </a:r>
            <a:r>
              <a:rPr lang="es-ES" sz="1600" u="sng" cap="all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practiCioners</a:t>
            </a:r>
            <a:endParaRPr lang="es-ES" sz="1600" u="sng" cap="all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39552" y="3068960"/>
            <a:ext cx="8064896" cy="354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Wingdings 3" pitchFamily="18" charset="2"/>
              <a:buChar char=""/>
            </a:pPr>
            <a:r>
              <a:rPr lang="es-ES" sz="2200" dirty="0" err="1">
                <a:solidFill>
                  <a:srgbClr val="000000"/>
                </a:solidFill>
                <a:latin typeface="+mj-lt"/>
                <a:cs typeface="Arial" charset="0"/>
              </a:rPr>
              <a:t>Two</a:t>
            </a:r>
            <a:r>
              <a:rPr lang="es-ES" sz="2200" dirty="0">
                <a:solidFill>
                  <a:srgbClr val="000000"/>
                </a:solidFill>
                <a:latin typeface="+mj-lt"/>
                <a:cs typeface="Arial" charset="0"/>
              </a:rPr>
              <a:t> of </a:t>
            </a:r>
            <a:r>
              <a:rPr lang="es-ES" sz="2200" dirty="0" err="1">
                <a:solidFill>
                  <a:srgbClr val="000000"/>
                </a:solidFill>
                <a:latin typeface="+mj-lt"/>
                <a:cs typeface="Arial" charset="0"/>
              </a:rPr>
              <a:t>them</a:t>
            </a:r>
            <a:r>
              <a:rPr lang="es-ES" sz="2200" dirty="0">
                <a:solidFill>
                  <a:srgbClr val="000000"/>
                </a:solidFill>
                <a:latin typeface="+mj-lt"/>
                <a:cs typeface="Arial" charset="0"/>
              </a:rPr>
              <a:t> 41-50 </a:t>
            </a:r>
            <a:r>
              <a:rPr lang="es-ES" sz="2200" dirty="0" err="1">
                <a:solidFill>
                  <a:srgbClr val="000000"/>
                </a:solidFill>
                <a:latin typeface="+mj-lt"/>
                <a:cs typeface="Arial" charset="0"/>
              </a:rPr>
              <a:t>years</a:t>
            </a:r>
            <a:r>
              <a:rPr lang="es-ES" sz="2200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sz="2200" dirty="0" err="1">
                <a:solidFill>
                  <a:srgbClr val="000000"/>
                </a:solidFill>
                <a:latin typeface="+mj-lt"/>
                <a:cs typeface="Arial" charset="0"/>
              </a:rPr>
              <a:t>old</a:t>
            </a:r>
            <a:r>
              <a:rPr lang="es-ES" sz="2200" dirty="0">
                <a:solidFill>
                  <a:srgbClr val="000000"/>
                </a:solidFill>
                <a:latin typeface="+mj-lt"/>
                <a:cs typeface="Arial" charset="0"/>
              </a:rPr>
              <a:t>.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Wingdings 3" pitchFamily="18" charset="2"/>
              <a:buChar char=""/>
            </a:pPr>
            <a:r>
              <a:rPr lang="es-ES" sz="2200" dirty="0" err="1">
                <a:solidFill>
                  <a:srgbClr val="000000"/>
                </a:solidFill>
                <a:latin typeface="+mj-lt"/>
                <a:cs typeface="Arial" charset="0"/>
              </a:rPr>
              <a:t>One</a:t>
            </a:r>
            <a:r>
              <a:rPr lang="es-ES" sz="2200" dirty="0">
                <a:solidFill>
                  <a:srgbClr val="000000"/>
                </a:solidFill>
                <a:latin typeface="+mj-lt"/>
                <a:cs typeface="Arial" charset="0"/>
              </a:rPr>
              <a:t> of </a:t>
            </a:r>
            <a:r>
              <a:rPr lang="es-ES" sz="2200" dirty="0" err="1">
                <a:solidFill>
                  <a:srgbClr val="000000"/>
                </a:solidFill>
                <a:latin typeface="+mj-lt"/>
                <a:cs typeface="Arial" charset="0"/>
              </a:rPr>
              <a:t>them</a:t>
            </a:r>
            <a:r>
              <a:rPr lang="es-ES" sz="2200" dirty="0">
                <a:solidFill>
                  <a:srgbClr val="000000"/>
                </a:solidFill>
                <a:latin typeface="+mj-lt"/>
                <a:cs typeface="Arial" charset="0"/>
              </a:rPr>
              <a:t> 24-40 </a:t>
            </a:r>
            <a:r>
              <a:rPr lang="es-ES" sz="2200" dirty="0" err="1">
                <a:solidFill>
                  <a:srgbClr val="000000"/>
                </a:solidFill>
                <a:latin typeface="+mj-lt"/>
                <a:cs typeface="Arial" charset="0"/>
              </a:rPr>
              <a:t>years</a:t>
            </a:r>
            <a:r>
              <a:rPr lang="es-ES" sz="2200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s-ES" sz="2200" dirty="0" err="1">
                <a:solidFill>
                  <a:srgbClr val="000000"/>
                </a:solidFill>
                <a:latin typeface="+mj-lt"/>
                <a:cs typeface="Arial" charset="0"/>
              </a:rPr>
              <a:t>old</a:t>
            </a:r>
            <a:r>
              <a:rPr lang="es-ES" sz="2200" dirty="0">
                <a:solidFill>
                  <a:srgbClr val="000000"/>
                </a:solidFill>
                <a:latin typeface="+mj-lt"/>
                <a:cs typeface="Arial" charset="0"/>
              </a:rPr>
              <a:t>.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Wingdings 3" pitchFamily="18" charset="2"/>
              <a:buChar char=""/>
            </a:pPr>
            <a:r>
              <a:rPr lang="es-ES" sz="2200" dirty="0" err="1">
                <a:solidFill>
                  <a:srgbClr val="000000"/>
                </a:solidFill>
                <a:latin typeface="+mj-lt"/>
                <a:cs typeface="Arial" charset="0"/>
              </a:rPr>
              <a:t>All</a:t>
            </a:r>
            <a:r>
              <a:rPr lang="es-ES" sz="2200" dirty="0">
                <a:solidFill>
                  <a:srgbClr val="000000"/>
                </a:solidFill>
                <a:latin typeface="+mj-lt"/>
                <a:cs typeface="Arial" charset="0"/>
              </a:rPr>
              <a:t> of </a:t>
            </a:r>
            <a:r>
              <a:rPr lang="es-ES" sz="2200" dirty="0" err="1">
                <a:solidFill>
                  <a:srgbClr val="000000"/>
                </a:solidFill>
                <a:latin typeface="+mj-lt"/>
                <a:cs typeface="Arial" charset="0"/>
              </a:rPr>
              <a:t>them</a:t>
            </a:r>
            <a:r>
              <a:rPr lang="es-ES" sz="2200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can manage perfectly technological devices: computer, PDA, mobile phone</a:t>
            </a:r>
            <a:r>
              <a:rPr lang="en-GB" sz="2200" dirty="0" smtClean="0">
                <a:solidFill>
                  <a:srgbClr val="000000"/>
                </a:solidFill>
                <a:latin typeface="+mj-lt"/>
                <a:cs typeface="Arial" charset="0"/>
              </a:rPr>
              <a:t>.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Wingdings 3" pitchFamily="18" charset="2"/>
              <a:buChar char=""/>
            </a:pP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Each doctor answered questions </a:t>
            </a:r>
            <a:r>
              <a:rPr lang="en-GB" sz="2200" b="1" dirty="0" smtClean="0">
                <a:solidFill>
                  <a:srgbClr val="000000"/>
                </a:solidFill>
                <a:latin typeface="+mj-lt"/>
                <a:cs typeface="Arial" charset="0"/>
              </a:rPr>
              <a:t>individually.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Wingdings 3" pitchFamily="18" charset="2"/>
              <a:buChar char=""/>
            </a:pPr>
            <a:r>
              <a:rPr lang="en-GB" sz="2200" b="1" dirty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All of them have answered that </a:t>
            </a:r>
            <a:r>
              <a:rPr lang="en-GB" sz="2200" b="1" dirty="0">
                <a:solidFill>
                  <a:srgbClr val="000000"/>
                </a:solidFill>
                <a:latin typeface="+mj-lt"/>
                <a:cs typeface="Arial" charset="0"/>
              </a:rPr>
              <a:t>a nurse </a:t>
            </a: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must be who accesses to the compiled data.</a:t>
            </a:r>
            <a:endParaRPr lang="es-ES" sz="2200" dirty="0">
              <a:solidFill>
                <a:srgbClr val="000000"/>
              </a:solidFill>
              <a:latin typeface="+mj-lt"/>
              <a:cs typeface="Arial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Wingdings 3" pitchFamily="18" charset="2"/>
              <a:buChar char=""/>
            </a:pPr>
            <a:endParaRPr lang="es-ES" sz="2200" b="1" dirty="0">
              <a:solidFill>
                <a:srgbClr val="000000"/>
              </a:solidFill>
              <a:latin typeface="+mj-lt"/>
              <a:cs typeface="Arial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Font typeface="Wingdings 3" pitchFamily="18" charset="2"/>
              <a:buChar char=""/>
            </a:pPr>
            <a:endParaRPr lang="es-ES" sz="22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dirty="0" err="1" smtClean="0"/>
              <a:t>Results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51520" y="134410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1600" u="sng" cap="all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General </a:t>
            </a:r>
            <a:r>
              <a:rPr lang="es-ES" sz="1600" u="sng" cap="all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practiCioners</a:t>
            </a:r>
            <a:endParaRPr lang="es-ES" sz="1600" u="sng" cap="all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4827" y="1692057"/>
            <a:ext cx="8283575" cy="33868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Needed Information in </a:t>
            </a: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case of emergency</a:t>
            </a:r>
            <a:r>
              <a:rPr lang="es-ES" sz="1800" dirty="0" smtClean="0">
                <a:solidFill>
                  <a:srgbClr val="000000"/>
                </a:solidFill>
                <a:latin typeface="+mj-lt"/>
              </a:rPr>
              <a:t>: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Clinic record</a:t>
            </a:r>
            <a:endParaRPr lang="es-ES" sz="1800" dirty="0" smtClean="0">
              <a:solidFill>
                <a:srgbClr val="000000"/>
              </a:solidFill>
              <a:latin typeface="+mj-lt"/>
            </a:endParaRPr>
          </a:p>
          <a:p>
            <a:pPr lvl="1">
              <a:buClr>
                <a:srgbClr val="FFC000"/>
              </a:buClr>
              <a:buFont typeface="Wingdings" pitchFamily="2" charset="2"/>
              <a:buChar char="Ø"/>
            </a:pPr>
            <a:r>
              <a:rPr lang="es-ES" sz="1800" dirty="0" err="1" smtClean="0">
                <a:solidFill>
                  <a:srgbClr val="000000"/>
                </a:solidFill>
                <a:latin typeface="+mj-lt"/>
              </a:rPr>
              <a:t>Value</a:t>
            </a:r>
            <a:r>
              <a:rPr lang="es-ES" sz="1800" dirty="0" smtClean="0">
                <a:solidFill>
                  <a:srgbClr val="000000"/>
                </a:solidFill>
                <a:latin typeface="+mj-lt"/>
              </a:rPr>
              <a:t> of </a:t>
            </a:r>
            <a:r>
              <a:rPr lang="es-ES" sz="1800" dirty="0" err="1" smtClean="0">
                <a:solidFill>
                  <a:srgbClr val="000000"/>
                </a:solidFill>
                <a:latin typeface="+mj-lt"/>
              </a:rPr>
              <a:t>the</a:t>
            </a:r>
            <a:r>
              <a:rPr lang="es-ES" sz="1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s-ES" sz="1800" dirty="0" err="1" smtClean="0">
                <a:solidFill>
                  <a:srgbClr val="000000"/>
                </a:solidFill>
                <a:latin typeface="+mj-lt"/>
              </a:rPr>
              <a:t>parameter</a:t>
            </a:r>
            <a:endParaRPr lang="es-ES" sz="1800" dirty="0" smtClean="0">
              <a:solidFill>
                <a:srgbClr val="000000"/>
              </a:solidFill>
              <a:latin typeface="+mj-lt"/>
            </a:endParaRPr>
          </a:p>
          <a:p>
            <a:pPr lvl="1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Contact data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Localization of elders and family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Home conditions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Warned by the system in an emergency situation: </a:t>
            </a: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mobile message</a:t>
            </a: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If he can’t visit or contact the elder, the system should contact the </a:t>
            </a: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emergency services</a:t>
            </a: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In non-emergency cases: </a:t>
            </a: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e-mail</a:t>
            </a: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.</a:t>
            </a:r>
            <a:endParaRPr lang="es-ES" sz="18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4757400"/>
            <a:ext cx="8712968" cy="64293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FFC000"/>
              </a:buClr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It is necessary the pre-configuration of normal limits in parameters </a:t>
            </a:r>
            <a:endParaRPr lang="es-ES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1520" y="5229200"/>
            <a:ext cx="8712968" cy="107156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FFC000"/>
              </a:buClr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Frequency to generate reports to the therapist: Once a week.</a:t>
            </a:r>
          </a:p>
          <a:p>
            <a:pPr algn="ctr">
              <a:buClr>
                <a:srgbClr val="FFC000"/>
              </a:buClr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Therapist configures it depending on specific needs of elders This information is centralized in a data base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36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3200" dirty="0" err="1" smtClean="0"/>
              <a:t>Results</a:t>
            </a:r>
            <a:r>
              <a:rPr lang="es-ES" sz="3200" dirty="0" smtClean="0"/>
              <a:t>: Informal </a:t>
            </a:r>
            <a:r>
              <a:rPr lang="es-ES" sz="3200" dirty="0" err="1" smtClean="0"/>
              <a:t>caregivers</a:t>
            </a:r>
            <a:endParaRPr lang="es-ES" sz="3200" dirty="0"/>
          </a:p>
        </p:txBody>
      </p:sp>
      <p:sp>
        <p:nvSpPr>
          <p:cNvPr id="5" name="4 Rectángulo"/>
          <p:cNvSpPr/>
          <p:nvPr/>
        </p:nvSpPr>
        <p:spPr>
          <a:xfrm>
            <a:off x="251520" y="245950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1600" u="sng" cap="all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SIX CAREGIVERS</a:t>
            </a:r>
            <a:endParaRPr lang="es-ES" sz="1600" u="sng" cap="all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55576" y="2832983"/>
            <a:ext cx="7992888" cy="35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GB" sz="2200" b="1" dirty="0">
                <a:solidFill>
                  <a:srgbClr val="000000"/>
                </a:solidFill>
                <a:latin typeface="+mj-lt"/>
                <a:cs typeface="Arial" charset="0"/>
              </a:rPr>
              <a:t>Women</a:t>
            </a: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 and </a:t>
            </a:r>
            <a:r>
              <a:rPr lang="en-GB" sz="2200" b="1" dirty="0">
                <a:solidFill>
                  <a:srgbClr val="000000"/>
                </a:solidFill>
                <a:latin typeface="+mj-lt"/>
                <a:cs typeface="Arial" charset="0"/>
              </a:rPr>
              <a:t>direct family</a:t>
            </a: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 of the elders.</a:t>
            </a:r>
          </a:p>
          <a:p>
            <a:pPr marL="1257300" lvl="2" indent="-3429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Three of them are more than 65 years old</a:t>
            </a:r>
          </a:p>
          <a:p>
            <a:pPr marL="1257300" lvl="2" indent="-3429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Two of them are between 56 and 65 years old</a:t>
            </a:r>
          </a:p>
          <a:p>
            <a:pPr marL="1257300" lvl="2" indent="-3429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One between 26 and 40</a:t>
            </a:r>
          </a:p>
          <a:p>
            <a:pPr marL="800100" lvl="1" indent="-3429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All of them can manage correctly a </a:t>
            </a:r>
            <a:r>
              <a:rPr lang="en-GB" sz="2200" b="1" dirty="0">
                <a:solidFill>
                  <a:srgbClr val="000000"/>
                </a:solidFill>
                <a:latin typeface="+mj-lt"/>
                <a:cs typeface="Arial" charset="0"/>
              </a:rPr>
              <a:t>mobile phone</a:t>
            </a: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Two of them can manage</a:t>
            </a:r>
            <a:r>
              <a:rPr lang="en-GB" sz="2200" b="1" dirty="0">
                <a:solidFill>
                  <a:srgbClr val="000000"/>
                </a:solidFill>
                <a:latin typeface="+mj-lt"/>
                <a:cs typeface="Arial" charset="0"/>
              </a:rPr>
              <a:t> computer </a:t>
            </a: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so well, three wrong and one regular.</a:t>
            </a:r>
          </a:p>
          <a:p>
            <a:pPr marL="800100" lvl="1" indent="-3429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0000"/>
                </a:solidFill>
                <a:latin typeface="+mj-lt"/>
                <a:cs typeface="Arial" charset="0"/>
              </a:rPr>
              <a:t>They can't manage PDA because they had never used it.</a:t>
            </a:r>
          </a:p>
        </p:txBody>
      </p:sp>
    </p:spTree>
    <p:extLst>
      <p:ext uri="{BB962C8B-B14F-4D97-AF65-F5344CB8AC3E}">
        <p14:creationId xmlns:p14="http://schemas.microsoft.com/office/powerpoint/2010/main" val="13114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131840" y="620688"/>
            <a:ext cx="5638800" cy="54116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" sz="2200" b="1" dirty="0" smtClean="0"/>
          </a:p>
          <a:p>
            <a:pPr marL="342900" indent="-342900">
              <a:buAutoNum type="arabicPeriod"/>
            </a:pPr>
            <a:r>
              <a:rPr lang="en-US" sz="2200" b="1" dirty="0" smtClean="0"/>
              <a:t>Introduction</a:t>
            </a:r>
          </a:p>
          <a:p>
            <a:pPr marL="342900" indent="-342900">
              <a:buAutoNum type="arabicPeriod"/>
            </a:pPr>
            <a:r>
              <a:rPr lang="en-US" sz="2200" b="1" dirty="0" smtClean="0"/>
              <a:t>Methodology</a:t>
            </a:r>
          </a:p>
          <a:p>
            <a:pPr marL="342900" indent="-342900">
              <a:buAutoNum type="arabicPeriod"/>
            </a:pPr>
            <a:r>
              <a:rPr lang="en-US" sz="2200" b="1" dirty="0" smtClean="0"/>
              <a:t>Results </a:t>
            </a:r>
          </a:p>
          <a:p>
            <a:pPr marL="342900" indent="-342900">
              <a:buAutoNum type="arabicPeriod"/>
            </a:pPr>
            <a:r>
              <a:rPr lang="en-US" sz="2200" b="1" dirty="0" smtClean="0"/>
              <a:t>Conclusions</a:t>
            </a:r>
          </a:p>
          <a:p>
            <a:pPr marL="0" indent="0">
              <a:buNone/>
            </a:pPr>
            <a:endParaRPr lang="es-ES" sz="2200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/>
              <a:t>Index</a:t>
            </a:r>
            <a:endParaRPr lang="es-ES" sz="3200" dirty="0"/>
          </a:p>
        </p:txBody>
      </p:sp>
      <p:pic>
        <p:nvPicPr>
          <p:cNvPr id="6" name="6 Imagen" descr="logo telemonitorhealth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12976"/>
            <a:ext cx="33845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0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dirty="0" err="1" smtClean="0"/>
              <a:t>Results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26418" y="148478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1600" u="sng" cap="all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CAREGIVERS</a:t>
            </a:r>
            <a:endParaRPr lang="es-ES" sz="1600" u="sng" cap="all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6" name="31 Grupo"/>
          <p:cNvGrpSpPr>
            <a:grpSpLocks/>
          </p:cNvGrpSpPr>
          <p:nvPr/>
        </p:nvGrpSpPr>
        <p:grpSpPr bwMode="auto">
          <a:xfrm>
            <a:off x="5286375" y="4705193"/>
            <a:ext cx="3857625" cy="1857375"/>
            <a:chOff x="4429124" y="4500570"/>
            <a:chExt cx="3857652" cy="1857388"/>
          </a:xfrm>
        </p:grpSpPr>
        <p:pic>
          <p:nvPicPr>
            <p:cNvPr id="7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124" y="4500570"/>
              <a:ext cx="3714776" cy="1857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27 CuadroTexto"/>
            <p:cNvSpPr txBox="1">
              <a:spLocks noChangeArrowheads="1"/>
            </p:cNvSpPr>
            <p:nvPr/>
          </p:nvSpPr>
          <p:spPr bwMode="auto">
            <a:xfrm>
              <a:off x="7653358" y="5111605"/>
              <a:ext cx="500066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s-ES" sz="10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day</a:t>
              </a:r>
            </a:p>
          </p:txBody>
        </p:sp>
        <p:sp>
          <p:nvSpPr>
            <p:cNvPr id="9" name="28 CuadroTexto"/>
            <p:cNvSpPr txBox="1">
              <a:spLocks noChangeArrowheads="1"/>
            </p:cNvSpPr>
            <p:nvPr/>
          </p:nvSpPr>
          <p:spPr bwMode="auto">
            <a:xfrm>
              <a:off x="7653358" y="5325919"/>
              <a:ext cx="633418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week</a:t>
              </a:r>
            </a:p>
          </p:txBody>
        </p:sp>
        <p:sp>
          <p:nvSpPr>
            <p:cNvPr id="10" name="29 CuadroTexto"/>
            <p:cNvSpPr txBox="1">
              <a:spLocks noChangeArrowheads="1"/>
            </p:cNvSpPr>
            <p:nvPr/>
          </p:nvSpPr>
          <p:spPr bwMode="auto">
            <a:xfrm>
              <a:off x="7653358" y="5540233"/>
              <a:ext cx="633418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s-ES" sz="10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month</a:t>
              </a:r>
            </a:p>
          </p:txBody>
        </p:sp>
      </p:grpSp>
      <p:grpSp>
        <p:nvGrpSpPr>
          <p:cNvPr id="11" name="25 Grupo"/>
          <p:cNvGrpSpPr>
            <a:grpSpLocks/>
          </p:cNvGrpSpPr>
          <p:nvPr/>
        </p:nvGrpSpPr>
        <p:grpSpPr bwMode="auto">
          <a:xfrm>
            <a:off x="5286375" y="2990693"/>
            <a:ext cx="3714750" cy="1785937"/>
            <a:chOff x="4429124" y="2786058"/>
            <a:chExt cx="3714776" cy="1785950"/>
          </a:xfrm>
        </p:grpSpPr>
        <p:pic>
          <p:nvPicPr>
            <p:cNvPr id="12" name="Gráfico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119"/>
            <a:stretch>
              <a:fillRect/>
            </a:stretch>
          </p:blipFill>
          <p:spPr bwMode="auto">
            <a:xfrm>
              <a:off x="4429124" y="2786058"/>
              <a:ext cx="3714776" cy="178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22 CuadroTexto"/>
            <p:cNvSpPr txBox="1">
              <a:spLocks noChangeArrowheads="1"/>
            </p:cNvSpPr>
            <p:nvPr/>
          </p:nvSpPr>
          <p:spPr bwMode="auto">
            <a:xfrm>
              <a:off x="7439044" y="3357562"/>
              <a:ext cx="500066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s-ES" sz="10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sms</a:t>
              </a:r>
            </a:p>
          </p:txBody>
        </p:sp>
        <p:sp>
          <p:nvSpPr>
            <p:cNvPr id="14" name="23 CuadroTexto"/>
            <p:cNvSpPr txBox="1">
              <a:spLocks noChangeArrowheads="1"/>
            </p:cNvSpPr>
            <p:nvPr/>
          </p:nvSpPr>
          <p:spPr bwMode="auto">
            <a:xfrm>
              <a:off x="7439044" y="3539969"/>
              <a:ext cx="633418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phone</a:t>
              </a:r>
            </a:p>
          </p:txBody>
        </p:sp>
        <p:sp>
          <p:nvSpPr>
            <p:cNvPr id="15" name="24 CuadroTexto"/>
            <p:cNvSpPr txBox="1">
              <a:spLocks noChangeArrowheads="1"/>
            </p:cNvSpPr>
            <p:nvPr/>
          </p:nvSpPr>
          <p:spPr bwMode="auto">
            <a:xfrm>
              <a:off x="7439044" y="3754283"/>
              <a:ext cx="561980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s-ES" sz="10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e-mail</a:t>
              </a:r>
            </a:p>
          </p:txBody>
        </p:sp>
      </p:grpSp>
      <p:grpSp>
        <p:nvGrpSpPr>
          <p:cNvPr id="16" name="21 Grupo"/>
          <p:cNvGrpSpPr>
            <a:grpSpLocks/>
          </p:cNvGrpSpPr>
          <p:nvPr/>
        </p:nvGrpSpPr>
        <p:grpSpPr bwMode="auto">
          <a:xfrm>
            <a:off x="5286375" y="1133318"/>
            <a:ext cx="3714750" cy="1928812"/>
            <a:chOff x="4429124" y="928670"/>
            <a:chExt cx="3714776" cy="1928826"/>
          </a:xfrm>
        </p:grpSpPr>
        <p:pic>
          <p:nvPicPr>
            <p:cNvPr id="17" name="Gráfico 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124" y="928670"/>
              <a:ext cx="3714776" cy="1928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17 CuadroTexto"/>
            <p:cNvSpPr txBox="1">
              <a:spLocks noChangeArrowheads="1"/>
            </p:cNvSpPr>
            <p:nvPr/>
          </p:nvSpPr>
          <p:spPr bwMode="auto">
            <a:xfrm>
              <a:off x="7429520" y="1571612"/>
              <a:ext cx="500066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s-ES" sz="10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sms</a:t>
              </a:r>
            </a:p>
          </p:txBody>
        </p:sp>
        <p:sp>
          <p:nvSpPr>
            <p:cNvPr id="19" name="18 CuadroTexto"/>
            <p:cNvSpPr txBox="1">
              <a:spLocks noChangeArrowheads="1"/>
            </p:cNvSpPr>
            <p:nvPr/>
          </p:nvSpPr>
          <p:spPr bwMode="auto">
            <a:xfrm>
              <a:off x="7429520" y="1754019"/>
              <a:ext cx="633418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phone</a:t>
              </a:r>
            </a:p>
          </p:txBody>
        </p:sp>
        <p:sp>
          <p:nvSpPr>
            <p:cNvPr id="20" name="19 CuadroTexto"/>
            <p:cNvSpPr txBox="1">
              <a:spLocks noChangeArrowheads="1"/>
            </p:cNvSpPr>
            <p:nvPr/>
          </p:nvSpPr>
          <p:spPr bwMode="auto">
            <a:xfrm>
              <a:off x="7429520" y="1968333"/>
              <a:ext cx="561980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r>
                <a:rPr lang="es-ES" sz="10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e-mail</a:t>
              </a:r>
            </a:p>
          </p:txBody>
        </p:sp>
      </p:grp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4650" y="3712133"/>
            <a:ext cx="3482975" cy="57626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65% prefer receive it by </a:t>
            </a:r>
            <a:r>
              <a:rPr lang="en-GB" sz="2000" dirty="0" err="1" smtClean="0">
                <a:solidFill>
                  <a:srgbClr val="000000"/>
                </a:solidFill>
                <a:latin typeface="+mj-lt"/>
              </a:rPr>
              <a:t>sms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.</a:t>
            </a:r>
            <a:endParaRPr lang="es-ES" sz="20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-180528" y="1866742"/>
            <a:ext cx="3382962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es-ES"/>
            </a:defPPr>
            <a:lvl1pPr algn="ctr">
              <a:spcBef>
                <a:spcPct val="50000"/>
              </a:spcBef>
              <a:defRPr sz="2400" b="1">
                <a:solidFill>
                  <a:srgbClr val="00B0F0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s-ES" dirty="0" err="1">
                <a:latin typeface="+mj-lt"/>
              </a:rPr>
              <a:t>Monitoring</a:t>
            </a:r>
            <a:r>
              <a:rPr lang="es-ES" dirty="0">
                <a:latin typeface="+mj-lt"/>
              </a:rPr>
              <a:t> Data</a:t>
            </a:r>
          </a:p>
        </p:txBody>
      </p:sp>
      <p:sp>
        <p:nvSpPr>
          <p:cNvPr id="23" name="12 Rectángulo"/>
          <p:cNvSpPr>
            <a:spLocks noChangeArrowheads="1"/>
          </p:cNvSpPr>
          <p:nvPr/>
        </p:nvSpPr>
        <p:spPr bwMode="auto">
          <a:xfrm>
            <a:off x="342900" y="2419192"/>
            <a:ext cx="3959225" cy="369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50% prefer receive it by </a:t>
            </a:r>
            <a:r>
              <a:rPr lang="en-GB" sz="2000" dirty="0" err="1">
                <a:solidFill>
                  <a:srgbClr val="000000"/>
                </a:solidFill>
                <a:latin typeface="+mj-lt"/>
              </a:rPr>
              <a:t>sms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.</a:t>
            </a:r>
            <a:endParaRPr lang="es-E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26418" y="3220802"/>
            <a:ext cx="2449512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es-ES"/>
            </a:defPPr>
            <a:lvl1pPr algn="ctr">
              <a:spcBef>
                <a:spcPct val="50000"/>
              </a:spcBef>
              <a:defRPr sz="2400" b="1">
                <a:solidFill>
                  <a:srgbClr val="00B0F0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s-ES" dirty="0" err="1">
                <a:latin typeface="+mj-lt"/>
              </a:rPr>
              <a:t>Progress</a:t>
            </a:r>
            <a:r>
              <a:rPr lang="es-ES" dirty="0">
                <a:latin typeface="+mj-lt"/>
              </a:rPr>
              <a:t> Data</a:t>
            </a:r>
          </a:p>
        </p:txBody>
      </p:sp>
      <p:sp>
        <p:nvSpPr>
          <p:cNvPr id="25" name="18 CuadroTexto"/>
          <p:cNvSpPr txBox="1">
            <a:spLocks noChangeArrowheads="1"/>
          </p:cNvSpPr>
          <p:nvPr/>
        </p:nvSpPr>
        <p:spPr bwMode="auto">
          <a:xfrm>
            <a:off x="374650" y="5031936"/>
            <a:ext cx="4105275" cy="1243417"/>
          </a:xfrm>
          <a:prstGeom prst="rect">
            <a:avLst/>
          </a:prstGeom>
        </p:spPr>
        <p:txBody>
          <a:bodyPr vert="horz">
            <a:normAutofit/>
          </a:bodyPr>
          <a:lstStyle>
            <a:defPPr>
              <a:defRPr lang="es-ES"/>
            </a:defPPr>
            <a:lvl1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Tx/>
              <a:buNone/>
              <a:defRPr kumimoji="0" sz="2000">
                <a:solidFill>
                  <a:schemeClr val="tx2">
                    <a:lumMod val="50000"/>
                  </a:schemeClr>
                </a:solidFill>
                <a:latin typeface="Arial" charset="0"/>
              </a:defRPr>
            </a:lvl1pPr>
            <a:lvl2pPr marL="548640" indent="-274320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>
                <a:solidFill>
                  <a:schemeClr val="tx2">
                    <a:lumMod val="75000"/>
                  </a:schemeClr>
                </a:solidFill>
              </a:defRPr>
            </a:lvl2pPr>
            <a:lvl3pPr marL="822960" indent="-228600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>
                <a:solidFill>
                  <a:schemeClr val="accent6">
                    <a:lumMod val="75000"/>
                  </a:schemeClr>
                </a:solidFill>
              </a:defRPr>
            </a:lvl3pPr>
            <a:lvl4pPr marL="1097280" indent="-228600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>
                <a:solidFill>
                  <a:schemeClr val="accent2">
                    <a:lumMod val="75000"/>
                  </a:schemeClr>
                </a:solidFill>
              </a:defRPr>
            </a:lvl4pPr>
            <a:lvl5pPr marL="1371600" indent="-228600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/>
            </a:lvl5pPr>
            <a:lvl6pPr marL="164592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/>
            </a:lvl6pPr>
            <a:lvl7pPr marL="1920240" indent="-182880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baseline="0"/>
            </a:lvl7pPr>
            <a:lvl8pPr marL="2103120" indent="-182880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/>
            </a:lvl8pPr>
            <a:lvl9pPr marL="2377440" indent="-182880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cap="all" baseline="0"/>
            </a:lvl9pPr>
          </a:lstStyle>
          <a:p>
            <a:pPr marL="274320" lvl="1" indent="0">
              <a:buNone/>
            </a:pPr>
            <a:r>
              <a:rPr lang="en-GB" sz="1900" dirty="0">
                <a:solidFill>
                  <a:srgbClr val="000000"/>
                </a:solidFill>
                <a:latin typeface="+mj-lt"/>
              </a:rPr>
              <a:t>57% weekly</a:t>
            </a:r>
          </a:p>
          <a:p>
            <a:pPr marL="274320" lvl="1" indent="0">
              <a:buNone/>
            </a:pPr>
            <a:r>
              <a:rPr lang="en-GB" sz="1900" dirty="0">
                <a:solidFill>
                  <a:srgbClr val="000000"/>
                </a:solidFill>
                <a:latin typeface="+mj-lt"/>
              </a:rPr>
              <a:t>29% daily</a:t>
            </a:r>
          </a:p>
          <a:p>
            <a:pPr marL="274320" lvl="1" indent="0">
              <a:buNone/>
            </a:pPr>
            <a:r>
              <a:rPr lang="en-GB" sz="1900" dirty="0">
                <a:solidFill>
                  <a:srgbClr val="000000"/>
                </a:solidFill>
                <a:latin typeface="+mj-lt"/>
              </a:rPr>
              <a:t>14% monthly</a:t>
            </a:r>
            <a:endParaRPr lang="es-ES" sz="1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26418" y="4474211"/>
            <a:ext cx="3857625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es-ES"/>
            </a:defPPr>
            <a:lvl1pPr algn="ctr">
              <a:spcBef>
                <a:spcPct val="50000"/>
              </a:spcBef>
              <a:defRPr sz="2400" b="1">
                <a:solidFill>
                  <a:srgbClr val="00B0F0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s-ES" dirty="0" err="1">
                <a:latin typeface="+mj-lt"/>
              </a:rPr>
              <a:t>Frequency</a:t>
            </a:r>
            <a:r>
              <a:rPr lang="es-ES" dirty="0">
                <a:latin typeface="+mj-lt"/>
              </a:rPr>
              <a:t> of </a:t>
            </a:r>
            <a:r>
              <a:rPr lang="es-ES" dirty="0" err="1">
                <a:latin typeface="+mj-lt"/>
              </a:rPr>
              <a:t>Summaries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9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5145831" cy="1524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ES" dirty="0" err="1" smtClean="0"/>
              <a:t>Conclusions</a:t>
            </a:r>
            <a:endParaRPr lang="es-ES" sz="1600" b="1" dirty="0"/>
          </a:p>
        </p:txBody>
      </p:sp>
      <p:sp>
        <p:nvSpPr>
          <p:cNvPr id="5" name="4 Rectángulo"/>
          <p:cNvSpPr/>
          <p:nvPr/>
        </p:nvSpPr>
        <p:spPr>
          <a:xfrm>
            <a:off x="251520" y="2353003"/>
            <a:ext cx="799288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sz="2800" u="sng" cap="all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Elderly people </a:t>
            </a:r>
          </a:p>
          <a:p>
            <a:pPr>
              <a:spcBef>
                <a:spcPts val="600"/>
              </a:spcBef>
            </a:pPr>
            <a:r>
              <a:rPr lang="en-GB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6 Imagen" descr="logo telemonitorhealth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684" y="404664"/>
            <a:ext cx="2408944" cy="181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2 Marcador de contenido"/>
          <p:cNvSpPr txBox="1">
            <a:spLocks/>
          </p:cNvSpPr>
          <p:nvPr/>
        </p:nvSpPr>
        <p:spPr>
          <a:xfrm>
            <a:off x="251520" y="2996952"/>
            <a:ext cx="8353300" cy="2592288"/>
          </a:xfrm>
          <a:prstGeom prst="rect">
            <a:avLst/>
          </a:prstGeom>
        </p:spPr>
        <p:txBody>
          <a:bodyPr vert="horz" anchor="t">
            <a:normAutofit fontScale="850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+mj-lt"/>
              </a:rPr>
              <a:t>Exact measurement in real time.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+mj-lt"/>
              </a:rPr>
              <a:t>Detailed information of their status.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+mj-lt"/>
              </a:rPr>
              <a:t>Graphic of the evolution: technical with all the possible details, showing them on a computer and these data should be printable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+mj-lt"/>
              </a:rPr>
              <a:t>38% would use the panic situation button.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+mj-lt"/>
              </a:rPr>
              <a:t>15% would like that system warns their families to check the situation</a:t>
            </a:r>
          </a:p>
          <a:p>
            <a:pPr marL="342900" indent="-342900" algn="just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2000" b="0" cap="none" dirty="0" smtClean="0">
                <a:solidFill>
                  <a:srgbClr val="000000"/>
                </a:solidFill>
                <a:latin typeface="+mj-lt"/>
              </a:rPr>
              <a:t>90% emergency service should be warned in emergencies.</a:t>
            </a:r>
            <a:endParaRPr lang="es-ES" sz="2000" b="0" cap="none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39552" y="5373216"/>
            <a:ext cx="80652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b="1" dirty="0">
              <a:solidFill>
                <a:srgbClr val="0070C0"/>
              </a:solidFill>
            </a:endParaRP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 Patients would prefer to obtain the information from the device itself and from a TV or computer monitor </a:t>
            </a:r>
          </a:p>
        </p:txBody>
      </p:sp>
    </p:spTree>
    <p:extLst>
      <p:ext uri="{BB962C8B-B14F-4D97-AF65-F5344CB8AC3E}">
        <p14:creationId xmlns:p14="http://schemas.microsoft.com/office/powerpoint/2010/main" val="551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_tradnl" sz="3600" dirty="0" err="1" smtClean="0"/>
              <a:t>Conclusions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41276" y="1484784"/>
            <a:ext cx="799288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sz="2800" u="sng" cap="all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GENERAL PRACTICIONERS</a:t>
            </a:r>
          </a:p>
          <a:p>
            <a:pPr>
              <a:spcBef>
                <a:spcPts val="600"/>
              </a:spcBef>
            </a:pPr>
            <a:r>
              <a:rPr lang="en-GB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2000309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200" b="1" kern="0" dirty="0">
                <a:solidFill>
                  <a:srgbClr val="000000"/>
                </a:solidFill>
                <a:latin typeface="+mj-lt"/>
                <a:cs typeface="+mn-cs"/>
              </a:rPr>
              <a:t>Key information</a:t>
            </a:r>
            <a:r>
              <a:rPr lang="en-US" sz="2200" kern="0" dirty="0">
                <a:solidFill>
                  <a:srgbClr val="000000"/>
                </a:solidFill>
                <a:latin typeface="+mj-lt"/>
                <a:cs typeface="+mn-cs"/>
              </a:rPr>
              <a:t>: Cardiovascular (blood </a:t>
            </a:r>
            <a:r>
              <a:rPr lang="en-US" sz="2200" kern="0" dirty="0" err="1">
                <a:solidFill>
                  <a:srgbClr val="000000"/>
                </a:solidFill>
                <a:latin typeface="+mj-lt"/>
                <a:cs typeface="+mn-cs"/>
              </a:rPr>
              <a:t>preasure</a:t>
            </a:r>
            <a:r>
              <a:rPr lang="en-US" sz="2200" kern="0" dirty="0">
                <a:solidFill>
                  <a:srgbClr val="000000"/>
                </a:solidFill>
                <a:latin typeface="+mj-lt"/>
                <a:cs typeface="+mn-cs"/>
              </a:rPr>
              <a:t>, </a:t>
            </a:r>
            <a:r>
              <a:rPr lang="en-US" sz="2200" kern="0" dirty="0" err="1">
                <a:solidFill>
                  <a:srgbClr val="000000"/>
                </a:solidFill>
                <a:latin typeface="+mj-lt"/>
                <a:cs typeface="+mn-cs"/>
              </a:rPr>
              <a:t>oxigen</a:t>
            </a:r>
            <a:r>
              <a:rPr lang="en-US" sz="2200" kern="0" dirty="0">
                <a:solidFill>
                  <a:srgbClr val="000000"/>
                </a:solidFill>
                <a:latin typeface="+mj-lt"/>
                <a:cs typeface="+mn-cs"/>
              </a:rPr>
              <a:t> levels in blood, temperature) and </a:t>
            </a:r>
            <a:r>
              <a:rPr lang="en-US" sz="2200" kern="0" dirty="0" err="1">
                <a:solidFill>
                  <a:srgbClr val="000000"/>
                </a:solidFill>
                <a:latin typeface="+mj-lt"/>
                <a:cs typeface="+mn-cs"/>
              </a:rPr>
              <a:t>osteoarticular</a:t>
            </a:r>
            <a:r>
              <a:rPr lang="en-US" sz="2200" kern="0" dirty="0">
                <a:solidFill>
                  <a:srgbClr val="000000"/>
                </a:solidFill>
                <a:latin typeface="+mj-lt"/>
                <a:cs typeface="+mn-cs"/>
              </a:rPr>
              <a:t> (pain scale, activity scale and temperature) etc.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200" kern="0" dirty="0">
                <a:solidFill>
                  <a:srgbClr val="000000"/>
                </a:solidFill>
                <a:latin typeface="+mj-lt"/>
                <a:cs typeface="+mn-cs"/>
              </a:rPr>
              <a:t>Initial </a:t>
            </a:r>
            <a:r>
              <a:rPr lang="en-US" sz="2200" b="1" kern="0" dirty="0">
                <a:solidFill>
                  <a:srgbClr val="000000"/>
                </a:solidFill>
                <a:latin typeface="+mj-lt"/>
                <a:cs typeface="+mn-cs"/>
              </a:rPr>
              <a:t>training</a:t>
            </a:r>
            <a:r>
              <a:rPr lang="en-US" sz="2200" kern="0" dirty="0">
                <a:solidFill>
                  <a:srgbClr val="000000"/>
                </a:solidFill>
                <a:latin typeface="+mj-lt"/>
                <a:cs typeface="+mn-cs"/>
              </a:rPr>
              <a:t> for medical staff, nurses, and doctors to use this system correctly.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200" kern="0" dirty="0">
                <a:solidFill>
                  <a:srgbClr val="000000"/>
                </a:solidFill>
                <a:latin typeface="+mj-lt"/>
                <a:cs typeface="+mn-cs"/>
              </a:rPr>
              <a:t>Monitoring data will be evaluated, in a first step </a:t>
            </a:r>
            <a:r>
              <a:rPr lang="en-US" sz="2200" b="1" kern="0" dirty="0">
                <a:solidFill>
                  <a:srgbClr val="000000"/>
                </a:solidFill>
                <a:latin typeface="+mj-lt"/>
                <a:cs typeface="+mn-cs"/>
              </a:rPr>
              <a:t>by trained nurses</a:t>
            </a:r>
            <a:r>
              <a:rPr lang="en-US" sz="2200" kern="0" dirty="0">
                <a:solidFill>
                  <a:srgbClr val="000000"/>
                </a:solidFill>
                <a:latin typeface="+mj-lt"/>
                <a:cs typeface="+mn-cs"/>
              </a:rPr>
              <a:t>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200" kern="0" dirty="0">
                <a:solidFill>
                  <a:srgbClr val="000000"/>
                </a:solidFill>
                <a:latin typeface="+mj-lt"/>
                <a:cs typeface="+mn-cs"/>
              </a:rPr>
              <a:t>The format for registered and compiled monitoring information is </a:t>
            </a:r>
            <a:r>
              <a:rPr lang="en-US" sz="2200" b="1" kern="0" dirty="0">
                <a:solidFill>
                  <a:srgbClr val="000000"/>
                </a:solidFill>
                <a:latin typeface="+mj-lt"/>
                <a:cs typeface="+mn-cs"/>
              </a:rPr>
              <a:t>web format</a:t>
            </a:r>
            <a:r>
              <a:rPr lang="en-US" sz="2200" kern="0" dirty="0">
                <a:solidFill>
                  <a:srgbClr val="000000"/>
                </a:solidFill>
                <a:latin typeface="+mj-lt"/>
                <a:cs typeface="+mn-cs"/>
              </a:rPr>
              <a:t>. 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200" kern="0" dirty="0">
                <a:solidFill>
                  <a:srgbClr val="000000"/>
                </a:solidFill>
                <a:latin typeface="+mj-lt"/>
                <a:cs typeface="+mn-cs"/>
              </a:rPr>
              <a:t>Any change in elder's health conditions should be communicated to the doctor by </a:t>
            </a:r>
            <a:r>
              <a:rPr lang="en-US" sz="2200" b="1" kern="0" dirty="0">
                <a:solidFill>
                  <a:srgbClr val="000000"/>
                </a:solidFill>
                <a:latin typeface="+mj-lt"/>
                <a:cs typeface="+mn-cs"/>
              </a:rPr>
              <a:t>e-mail</a:t>
            </a:r>
            <a:r>
              <a:rPr lang="en-US" sz="2200" kern="0" dirty="0">
                <a:solidFill>
                  <a:srgbClr val="000000"/>
                </a:solidFill>
                <a:latin typeface="+mj-lt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847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_tradnl" sz="3600" dirty="0" err="1" smtClean="0"/>
              <a:t>Conclusions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41276" y="1484784"/>
            <a:ext cx="799288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sz="2800" u="sng" cap="all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INFORMAL CAREGIVERS</a:t>
            </a:r>
          </a:p>
          <a:p>
            <a:pPr>
              <a:spcBef>
                <a:spcPts val="600"/>
              </a:spcBef>
            </a:pPr>
            <a:r>
              <a:rPr lang="en-GB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301804" y="2000309"/>
            <a:ext cx="8468952" cy="404131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GB" sz="2200" b="1" dirty="0" smtClean="0">
                <a:solidFill>
                  <a:srgbClr val="000000"/>
                </a:solidFill>
                <a:latin typeface="+mj-lt"/>
              </a:rPr>
              <a:t>Outdoor portable system </a:t>
            </a:r>
            <a:r>
              <a:rPr lang="en-GB" sz="2200" dirty="0" smtClean="0">
                <a:solidFill>
                  <a:srgbClr val="000000"/>
                </a:solidFill>
                <a:latin typeface="+mj-lt"/>
              </a:rPr>
              <a:t>to know elders' localization warning when: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0000"/>
                </a:solidFill>
                <a:latin typeface="+mj-lt"/>
              </a:rPr>
              <a:t>Detects a fall</a:t>
            </a:r>
            <a:endParaRPr lang="es-ES" sz="2200" dirty="0" smtClean="0">
              <a:solidFill>
                <a:srgbClr val="000000"/>
              </a:solidFill>
              <a:latin typeface="+mj-lt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0000"/>
                </a:solidFill>
                <a:latin typeface="+mj-lt"/>
              </a:rPr>
              <a:t>Detects the elder remains quiet in a long period of time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GB" sz="2200" b="1" dirty="0">
              <a:solidFill>
                <a:srgbClr val="000000"/>
              </a:solidFill>
              <a:latin typeface="+mj-lt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GB" sz="2200" b="1" dirty="0" smtClean="0">
                <a:solidFill>
                  <a:srgbClr val="000000"/>
                </a:solidFill>
              </a:rPr>
              <a:t>Home </a:t>
            </a:r>
            <a:r>
              <a:rPr lang="en-GB" sz="2200" b="1" dirty="0">
                <a:solidFill>
                  <a:srgbClr val="000000"/>
                </a:solidFill>
              </a:rPr>
              <a:t>system </a:t>
            </a:r>
            <a:r>
              <a:rPr lang="en-GB" sz="2200" dirty="0">
                <a:solidFill>
                  <a:srgbClr val="000000"/>
                </a:solidFill>
              </a:rPr>
              <a:t>should have:</a:t>
            </a:r>
            <a:endParaRPr lang="es-ES" sz="2200" dirty="0">
              <a:solidFill>
                <a:srgbClr val="000000"/>
              </a:solidFill>
            </a:endParaRPr>
          </a:p>
          <a:p>
            <a:pPr marL="342900" indent="-342900" algn="just" eaLnBrk="0" hangingPunct="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0000"/>
                </a:solidFill>
              </a:rPr>
              <a:t>Sudden movement and fall sensors</a:t>
            </a:r>
            <a:endParaRPr lang="es-ES" sz="2200" dirty="0">
              <a:solidFill>
                <a:srgbClr val="000000"/>
              </a:solidFill>
            </a:endParaRPr>
          </a:p>
          <a:p>
            <a:pPr marL="342900" indent="-342900" algn="just" eaLnBrk="0" hangingPunct="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0000"/>
                </a:solidFill>
              </a:rPr>
              <a:t>Videoconference to communication with family and therapists to avoid uncomfortable visits.</a:t>
            </a:r>
          </a:p>
          <a:p>
            <a:pPr marL="342900" indent="-342900" algn="just" eaLnBrk="0" hangingPunct="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0000"/>
                </a:solidFill>
              </a:rPr>
              <a:t>Video-surveillance </a:t>
            </a:r>
            <a:r>
              <a:rPr lang="en-GB" sz="2200" dirty="0">
                <a:solidFill>
                  <a:srgbClr val="000000"/>
                </a:solidFill>
              </a:rPr>
              <a:t>system if necessary</a:t>
            </a:r>
            <a:r>
              <a:rPr lang="en-GB" sz="220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buClr>
                <a:schemeClr val="accent1"/>
              </a:buClr>
              <a:buNone/>
              <a:defRPr/>
            </a:pPr>
            <a:endParaRPr lang="en-GB" sz="2200" dirty="0" smtClean="0">
              <a:solidFill>
                <a:srgbClr val="000000"/>
              </a:solidFill>
            </a:endParaRPr>
          </a:p>
          <a:p>
            <a:pPr marL="0" indent="0" algn="just">
              <a:buClr>
                <a:schemeClr val="accent1"/>
              </a:buClr>
              <a:buNone/>
              <a:defRPr/>
            </a:pPr>
            <a:r>
              <a:rPr lang="en-GB" sz="2200" dirty="0" smtClean="0">
                <a:solidFill>
                  <a:srgbClr val="000000"/>
                </a:solidFill>
              </a:rPr>
              <a:t>SMS </a:t>
            </a:r>
            <a:r>
              <a:rPr lang="en-GB" sz="2200" dirty="0">
                <a:solidFill>
                  <a:srgbClr val="000000"/>
                </a:solidFill>
              </a:rPr>
              <a:t>alarm to remember </a:t>
            </a:r>
            <a:r>
              <a:rPr lang="en-GB" sz="2200" b="1" dirty="0">
                <a:solidFill>
                  <a:srgbClr val="000000"/>
                </a:solidFill>
              </a:rPr>
              <a:t>medicaments taking</a:t>
            </a:r>
            <a:r>
              <a:rPr lang="en-GB" sz="2200" dirty="0">
                <a:solidFill>
                  <a:srgbClr val="000000"/>
                </a:solidFill>
              </a:rPr>
              <a:t>.</a:t>
            </a:r>
          </a:p>
          <a:p>
            <a:pPr marL="342900" indent="-342900" algn="just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0000"/>
                </a:solidFill>
              </a:rPr>
              <a:t>Value Chart to check </a:t>
            </a:r>
            <a:r>
              <a:rPr lang="en-GB" sz="2200" b="1" dirty="0">
                <a:solidFill>
                  <a:srgbClr val="000000"/>
                </a:solidFill>
              </a:rPr>
              <a:t>control and progress data </a:t>
            </a:r>
            <a:r>
              <a:rPr lang="en-GB" sz="2200" dirty="0">
                <a:solidFill>
                  <a:srgbClr val="000000"/>
                </a:solidFill>
              </a:rPr>
              <a:t>(63%).</a:t>
            </a:r>
          </a:p>
          <a:p>
            <a:pPr marL="342900" indent="-342900" algn="just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0000"/>
                </a:solidFill>
              </a:rPr>
              <a:t>Phone call to inform about </a:t>
            </a:r>
            <a:r>
              <a:rPr lang="en-GB" sz="2200" b="1" dirty="0">
                <a:solidFill>
                  <a:srgbClr val="000000"/>
                </a:solidFill>
              </a:rPr>
              <a:t>getting worse and risk situation</a:t>
            </a:r>
            <a:endParaRPr lang="es-ES" sz="22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s-ES" sz="22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000124" y="5733256"/>
            <a:ext cx="7072313" cy="78581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GB" b="1" dirty="0">
                <a:solidFill>
                  <a:srgbClr val="0070C0"/>
                </a:solidFill>
                <a:latin typeface="Arial" charset="0"/>
              </a:rPr>
              <a:t>Only one device to measure all vital parameters.</a:t>
            </a:r>
          </a:p>
        </p:txBody>
      </p:sp>
    </p:spTree>
    <p:extLst>
      <p:ext uri="{BB962C8B-B14F-4D97-AF65-F5344CB8AC3E}">
        <p14:creationId xmlns:p14="http://schemas.microsoft.com/office/powerpoint/2010/main" val="6516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836711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200" b="1" smtClean="0"/>
              <a:t>Thanks for your time and attention</a:t>
            </a:r>
            <a:endParaRPr lang="en-GB" sz="4200" b="1"/>
          </a:p>
        </p:txBody>
      </p:sp>
      <p:sp>
        <p:nvSpPr>
          <p:cNvPr id="2" name="1 CuadroTexto"/>
          <p:cNvSpPr txBox="1"/>
          <p:nvPr/>
        </p:nvSpPr>
        <p:spPr>
          <a:xfrm>
            <a:off x="971600" y="350100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jordi.garces@uv.es</a:t>
            </a:r>
            <a:endParaRPr lang="es-E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" sz="2400" dirty="0" err="1">
                <a:solidFill>
                  <a:schemeClr val="tx2">
                    <a:lumMod val="75000"/>
                  </a:schemeClr>
                </a:solidFill>
                <a:hlinkClick r:id="rId3"/>
              </a:rPr>
              <a:t>i</a:t>
            </a:r>
            <a:r>
              <a:rPr lang="es-ES" sz="2400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rene.monsonis@uv,es</a:t>
            </a:r>
            <a:endParaRPr lang="es-E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0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5433863" cy="1524000"/>
          </a:xfrm>
        </p:spPr>
        <p:txBody>
          <a:bodyPr/>
          <a:lstStyle/>
          <a:p>
            <a:r>
              <a:rPr lang="es-ES" dirty="0" err="1" smtClean="0"/>
              <a:t>Introduction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270892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>
                <a:solidFill>
                  <a:srgbClr val="FFC000"/>
                </a:solidFill>
              </a:rPr>
              <a:t>MAIN OBJECTIVE -&gt; </a:t>
            </a:r>
            <a:r>
              <a:rPr lang="en-GB" dirty="0" smtClean="0">
                <a:solidFill>
                  <a:srgbClr val="000000"/>
                </a:solidFill>
              </a:rPr>
              <a:t>to  </a:t>
            </a:r>
            <a:r>
              <a:rPr lang="en-GB" dirty="0">
                <a:solidFill>
                  <a:srgbClr val="000000"/>
                </a:solidFill>
              </a:rPr>
              <a:t>design of a new technological social and health system to improve the prevention, control and self-management of chronic diseases and the autonomy of dependent elderly people affected by a cardiovascular or </a:t>
            </a:r>
            <a:r>
              <a:rPr lang="en-GB" dirty="0" err="1" smtClean="0">
                <a:solidFill>
                  <a:srgbClr val="000000"/>
                </a:solidFill>
              </a:rPr>
              <a:t>osteoarticular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disease 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600572" y="4105608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 Rectángulo"/>
          <p:cNvSpPr/>
          <p:nvPr/>
        </p:nvSpPr>
        <p:spPr>
          <a:xfrm>
            <a:off x="1654324" y="4221088"/>
            <a:ext cx="70221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The technological system will </a:t>
            </a:r>
            <a:r>
              <a:rPr lang="en-GB" dirty="0" smtClean="0">
                <a:solidFill>
                  <a:srgbClr val="000000"/>
                </a:solidFill>
              </a:rPr>
              <a:t>include:</a:t>
            </a:r>
          </a:p>
          <a:p>
            <a:pPr algn="just"/>
            <a:endParaRPr lang="en-GB" dirty="0" smtClean="0">
              <a:solidFill>
                <a:srgbClr val="00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a </a:t>
            </a:r>
            <a:r>
              <a:rPr lang="en-GB" dirty="0">
                <a:solidFill>
                  <a:srgbClr val="000000"/>
                </a:solidFill>
              </a:rPr>
              <a:t>single solution a </a:t>
            </a:r>
            <a:r>
              <a:rPr lang="en-GB" b="1" dirty="0">
                <a:solidFill>
                  <a:srgbClr val="000000"/>
                </a:solidFill>
              </a:rPr>
              <a:t>portable device </a:t>
            </a:r>
            <a:r>
              <a:rPr lang="en-GB" dirty="0">
                <a:solidFill>
                  <a:srgbClr val="000000"/>
                </a:solidFill>
              </a:rPr>
              <a:t>for the control and communication of the health status and localization of the patient </a:t>
            </a:r>
            <a:r>
              <a:rPr lang="en-GB" dirty="0" smtClean="0">
                <a:solidFill>
                  <a:srgbClr val="000000"/>
                </a:solidFill>
              </a:rPr>
              <a:t>outwards</a:t>
            </a:r>
          </a:p>
          <a:p>
            <a:pPr marL="285750" indent="-285750" algn="just">
              <a:buFontTx/>
              <a:buChar char="-"/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a </a:t>
            </a:r>
            <a:r>
              <a:rPr lang="en-GB" b="1" dirty="0">
                <a:solidFill>
                  <a:srgbClr val="000000"/>
                </a:solidFill>
              </a:rPr>
              <a:t>control </a:t>
            </a:r>
            <a:r>
              <a:rPr lang="en-GB" b="1" dirty="0" err="1">
                <a:solidFill>
                  <a:srgbClr val="000000"/>
                </a:solidFill>
              </a:rPr>
              <a:t>domotic</a:t>
            </a:r>
            <a:r>
              <a:rPr lang="en-GB" b="1" dirty="0">
                <a:solidFill>
                  <a:srgbClr val="000000"/>
                </a:solidFill>
              </a:rPr>
              <a:t> system </a:t>
            </a:r>
            <a:r>
              <a:rPr lang="en-GB" dirty="0">
                <a:solidFill>
                  <a:srgbClr val="000000"/>
                </a:solidFill>
              </a:rPr>
              <a:t>with movement detection at home </a:t>
            </a:r>
          </a:p>
        </p:txBody>
      </p:sp>
      <p:pic>
        <p:nvPicPr>
          <p:cNvPr id="7" name="6 Imagen" descr="logo telemonitorhealth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2345010" cy="176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2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err="1" smtClean="0"/>
              <a:t>Introduction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cap="all" dirty="0" smtClean="0"/>
              <a:t>Novelty </a:t>
            </a:r>
            <a:r>
              <a:rPr lang="en-GB" sz="1800" b="1" cap="all" dirty="0"/>
              <a:t>of this technological </a:t>
            </a:r>
            <a:r>
              <a:rPr lang="en-GB" sz="1800" b="1" cap="all" dirty="0" smtClean="0"/>
              <a:t>system: </a:t>
            </a:r>
          </a:p>
          <a:p>
            <a:pPr marL="0" indent="0">
              <a:buNone/>
            </a:pPr>
            <a:endParaRPr lang="en-GB" sz="1800" cap="all" dirty="0"/>
          </a:p>
          <a:p>
            <a:pPr marL="0" indent="0">
              <a:buNone/>
            </a:pPr>
            <a:r>
              <a:rPr lang="en-GB" sz="1800" dirty="0" smtClean="0"/>
              <a:t>	It sends </a:t>
            </a:r>
            <a:r>
              <a:rPr lang="en-GB" sz="1800" dirty="0"/>
              <a:t>medical and localization data in real time by the portable </a:t>
            </a:r>
            <a:r>
              <a:rPr lang="en-GB" sz="1800" dirty="0" smtClean="0"/>
              <a:t>	device </a:t>
            </a:r>
            <a:r>
              <a:rPr lang="en-GB" sz="1800" dirty="0"/>
              <a:t>and in the integration of an environment control system at </a:t>
            </a:r>
            <a:r>
              <a:rPr lang="en-GB" sz="1800" dirty="0" smtClean="0"/>
              <a:t>	home</a:t>
            </a:r>
            <a:r>
              <a:rPr lang="en-GB" sz="1800" dirty="0"/>
              <a:t>. </a:t>
            </a: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All </a:t>
            </a:r>
            <a:r>
              <a:rPr lang="en-GB" sz="1800" dirty="0"/>
              <a:t>the generated data will be sent to an information </a:t>
            </a:r>
            <a:r>
              <a:rPr lang="en-GB" sz="1800" dirty="0" smtClean="0"/>
              <a:t>platform, 	processed </a:t>
            </a:r>
            <a:r>
              <a:rPr lang="en-GB" sz="1800" dirty="0"/>
              <a:t>and sent to the corresponding defined user. 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The </a:t>
            </a:r>
            <a:r>
              <a:rPr lang="en-GB" sz="1800" dirty="0"/>
              <a:t>system will also include other services like video conference, </a:t>
            </a:r>
            <a:r>
              <a:rPr lang="en-GB" sz="1800" dirty="0" smtClean="0"/>
              <a:t>	video </a:t>
            </a:r>
            <a:r>
              <a:rPr lang="en-GB" sz="1800" dirty="0"/>
              <a:t>surveillance, cognitive stimulation for elderly people, etc. </a:t>
            </a: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79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err="1" smtClean="0"/>
              <a:t>Introduction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THE CONSORTIUM:</a:t>
            </a: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2204864"/>
            <a:ext cx="783907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56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/>
        </p:nvSpPr>
        <p:spPr>
          <a:xfrm>
            <a:off x="1871700" y="2852936"/>
            <a:ext cx="4824536" cy="2160240"/>
          </a:xfrm>
          <a:prstGeom prst="ellipse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err="1" smtClean="0"/>
              <a:t>Introduction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PILOT STUDY:</a:t>
            </a: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3 Rectángulo"/>
          <p:cNvSpPr/>
          <p:nvPr/>
        </p:nvSpPr>
        <p:spPr>
          <a:xfrm>
            <a:off x="539552" y="198884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000000"/>
                </a:solidFill>
              </a:rPr>
              <a:t>to determine the way </a:t>
            </a:r>
            <a:r>
              <a:rPr lang="en-GB" dirty="0" smtClean="0">
                <a:solidFill>
                  <a:srgbClr val="000000"/>
                </a:solidFill>
              </a:rPr>
              <a:t>that the </a:t>
            </a:r>
            <a:r>
              <a:rPr lang="en-GB" dirty="0">
                <a:solidFill>
                  <a:srgbClr val="000000"/>
                </a:solidFill>
              </a:rPr>
              <a:t>different users </a:t>
            </a:r>
            <a:r>
              <a:rPr lang="en-GB" dirty="0" smtClean="0">
                <a:solidFill>
                  <a:srgbClr val="000000"/>
                </a:solidFill>
              </a:rPr>
              <a:t>want </a:t>
            </a:r>
            <a:r>
              <a:rPr lang="en-GB" dirty="0">
                <a:solidFill>
                  <a:srgbClr val="000000"/>
                </a:solidFill>
              </a:rPr>
              <a:t>to receive the </a:t>
            </a:r>
            <a:r>
              <a:rPr lang="en-GB" dirty="0" smtClean="0">
                <a:solidFill>
                  <a:srgbClr val="000000"/>
                </a:solidFill>
              </a:rPr>
              <a:t>information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1259632" y="3140968"/>
            <a:ext cx="158417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 CuadroTexto"/>
          <p:cNvSpPr txBox="1"/>
          <p:nvPr/>
        </p:nvSpPr>
        <p:spPr>
          <a:xfrm>
            <a:off x="1475656" y="335873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P</a:t>
            </a:r>
            <a:r>
              <a:rPr lang="en-GB" dirty="0" smtClean="0">
                <a:solidFill>
                  <a:srgbClr val="0070C0"/>
                </a:solidFill>
              </a:rPr>
              <a:t>ATIENT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3347864" y="4293096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8 CuadroTexto"/>
          <p:cNvSpPr txBox="1"/>
          <p:nvPr/>
        </p:nvSpPr>
        <p:spPr>
          <a:xfrm>
            <a:off x="3347864" y="451086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GENERAL PRACTICIONER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5868144" y="3142352"/>
            <a:ext cx="158417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10 CuadroTexto"/>
          <p:cNvSpPr txBox="1"/>
          <p:nvPr/>
        </p:nvSpPr>
        <p:spPr>
          <a:xfrm>
            <a:off x="5868144" y="336011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CAREGIVER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5361855" cy="1524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ES" dirty="0" err="1" smtClean="0"/>
              <a:t>Methodology</a:t>
            </a:r>
            <a:endParaRPr lang="es-ES" sz="1600" b="1" dirty="0"/>
          </a:p>
        </p:txBody>
      </p:sp>
      <p:sp>
        <p:nvSpPr>
          <p:cNvPr id="5" name="4 Rectángulo"/>
          <p:cNvSpPr/>
          <p:nvPr/>
        </p:nvSpPr>
        <p:spPr>
          <a:xfrm>
            <a:off x="395536" y="2636912"/>
            <a:ext cx="7992888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dirty="0" err="1" smtClean="0">
                <a:solidFill>
                  <a:srgbClr val="000000"/>
                </a:solidFill>
                <a:cs typeface="Arial" charset="0"/>
              </a:rPr>
              <a:t>The</a:t>
            </a:r>
            <a:r>
              <a:rPr lang="es-ES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cs typeface="Arial" charset="0"/>
              </a:rPr>
              <a:t>sample</a:t>
            </a:r>
            <a:r>
              <a:rPr lang="es-ES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cs typeface="Arial" charset="0"/>
              </a:rPr>
              <a:t>was</a:t>
            </a:r>
            <a:r>
              <a:rPr lang="es-ES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cs typeface="Arial" charset="0"/>
              </a:rPr>
              <a:t>formed</a:t>
            </a:r>
            <a:r>
              <a:rPr lang="es-ES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dirty="0" err="1" smtClean="0">
                <a:solidFill>
                  <a:srgbClr val="000000"/>
                </a:solidFill>
                <a:cs typeface="Arial" charset="0"/>
              </a:rPr>
              <a:t>by</a:t>
            </a:r>
            <a:r>
              <a:rPr lang="es-ES" dirty="0" smtClean="0">
                <a:solidFill>
                  <a:srgbClr val="000000"/>
                </a:solidFill>
                <a:cs typeface="Arial" charset="0"/>
              </a:rPr>
              <a:t>: </a:t>
            </a:r>
          </a:p>
          <a:p>
            <a:pPr>
              <a:spcBef>
                <a:spcPts val="600"/>
              </a:spcBef>
            </a:pPr>
            <a:endParaRPr lang="es-ES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s-ES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s-ES" sz="2800" dirty="0">
                <a:solidFill>
                  <a:srgbClr val="000000"/>
                </a:solidFill>
                <a:cs typeface="Arial" charset="0"/>
              </a:rPr>
              <a:t>13 </a:t>
            </a:r>
            <a:r>
              <a:rPr lang="es-ES" sz="2800" dirty="0" err="1" smtClean="0">
                <a:solidFill>
                  <a:srgbClr val="000000"/>
                </a:solidFill>
                <a:cs typeface="Arial" charset="0"/>
              </a:rPr>
              <a:t>Elderly</a:t>
            </a:r>
            <a:r>
              <a:rPr lang="es-ES" sz="28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cs typeface="Arial" charset="0"/>
              </a:rPr>
              <a:t>people</a:t>
            </a:r>
            <a:r>
              <a:rPr lang="es-ES" sz="28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s-ES" sz="2800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s-ES" sz="2800" dirty="0" smtClean="0">
                <a:solidFill>
                  <a:srgbClr val="000000"/>
                </a:solidFill>
                <a:cs typeface="Arial" charset="0"/>
              </a:rPr>
              <a:t>3 </a:t>
            </a:r>
            <a:r>
              <a:rPr lang="es-ES" sz="2800" dirty="0" err="1" smtClean="0">
                <a:solidFill>
                  <a:srgbClr val="000000"/>
                </a:solidFill>
                <a:cs typeface="Arial" charset="0"/>
              </a:rPr>
              <a:t>Health</a:t>
            </a:r>
            <a:r>
              <a:rPr lang="es-ES" sz="28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cs typeface="Arial" charset="0"/>
              </a:rPr>
              <a:t>professionals</a:t>
            </a:r>
            <a:r>
              <a:rPr lang="es-ES" sz="2800" dirty="0" smtClean="0">
                <a:solidFill>
                  <a:srgbClr val="000000"/>
                </a:solidFill>
                <a:cs typeface="Arial" charset="0"/>
              </a:rPr>
              <a:t>		</a:t>
            </a:r>
            <a:endParaRPr lang="es-ES" sz="2800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s-ES" sz="2800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s-ES" sz="2800" dirty="0" smtClean="0">
                <a:solidFill>
                  <a:srgbClr val="000000"/>
                </a:solidFill>
                <a:cs typeface="Arial" charset="0"/>
              </a:rPr>
              <a:t>6 </a:t>
            </a:r>
            <a:r>
              <a:rPr lang="es-ES" sz="2800" dirty="0" err="1" smtClean="0">
                <a:solidFill>
                  <a:srgbClr val="000000"/>
                </a:solidFill>
                <a:cs typeface="Arial" charset="0"/>
              </a:rPr>
              <a:t>Caregivers</a:t>
            </a:r>
            <a:endParaRPr lang="es-ES" sz="2800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600"/>
              </a:spcBef>
            </a:pPr>
            <a:endParaRPr lang="es-ES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s-ES" dirty="0" err="1">
                <a:solidFill>
                  <a:srgbClr val="000000"/>
                </a:solidFill>
                <a:cs typeface="Arial" charset="0"/>
              </a:rPr>
              <a:t>Development</a:t>
            </a:r>
            <a:r>
              <a:rPr lang="es-ES" dirty="0">
                <a:solidFill>
                  <a:srgbClr val="000000"/>
                </a:solidFill>
                <a:cs typeface="Arial" charset="0"/>
              </a:rPr>
              <a:t> of </a:t>
            </a:r>
            <a:r>
              <a:rPr lang="es-ES" dirty="0" err="1">
                <a:solidFill>
                  <a:srgbClr val="000000"/>
                </a:solidFill>
                <a:cs typeface="Arial" charset="0"/>
              </a:rPr>
              <a:t>questionnaires</a:t>
            </a:r>
            <a:r>
              <a:rPr lang="es-ES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s-ES" dirty="0" err="1">
                <a:solidFill>
                  <a:srgbClr val="000000"/>
                </a:solidFill>
                <a:cs typeface="Arial" charset="0"/>
              </a:rPr>
              <a:t>Evaluation</a:t>
            </a:r>
            <a:r>
              <a:rPr lang="es-ES" dirty="0">
                <a:solidFill>
                  <a:srgbClr val="000000"/>
                </a:solidFill>
                <a:cs typeface="Arial" charset="0"/>
              </a:rPr>
              <a:t> of </a:t>
            </a:r>
            <a:r>
              <a:rPr lang="es-ES" dirty="0" err="1">
                <a:solidFill>
                  <a:srgbClr val="000000"/>
                </a:solidFill>
                <a:cs typeface="Arial" charset="0"/>
              </a:rPr>
              <a:t>relevant</a:t>
            </a:r>
            <a:r>
              <a:rPr lang="es-ES" dirty="0">
                <a:solidFill>
                  <a:srgbClr val="000000"/>
                </a:solidFill>
                <a:cs typeface="Arial" charset="0"/>
              </a:rPr>
              <a:t> variables in </a:t>
            </a:r>
            <a:r>
              <a:rPr lang="es-ES" dirty="0" err="1">
                <a:solidFill>
                  <a:srgbClr val="000000"/>
                </a:solidFill>
                <a:cs typeface="Arial" charset="0"/>
              </a:rPr>
              <a:t>the</a:t>
            </a:r>
            <a:r>
              <a:rPr lang="es-ES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cs typeface="Arial" charset="0"/>
              </a:rPr>
              <a:t>design</a:t>
            </a:r>
            <a:r>
              <a:rPr lang="es-ES" dirty="0">
                <a:solidFill>
                  <a:srgbClr val="000000"/>
                </a:solidFill>
                <a:cs typeface="Arial" charset="0"/>
              </a:rPr>
              <a:t> of </a:t>
            </a:r>
            <a:r>
              <a:rPr lang="es-ES" dirty="0" err="1">
                <a:solidFill>
                  <a:srgbClr val="000000"/>
                </a:solidFill>
                <a:cs typeface="Arial" charset="0"/>
              </a:rPr>
              <a:t>the</a:t>
            </a:r>
            <a:r>
              <a:rPr lang="es-ES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cs typeface="Arial" charset="0"/>
              </a:rPr>
              <a:t>technological</a:t>
            </a:r>
            <a:r>
              <a:rPr lang="es-ES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cs typeface="Arial" charset="0"/>
              </a:rPr>
              <a:t>system</a:t>
            </a:r>
            <a:r>
              <a:rPr lang="es-ES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6" name="5 Cerrar llave"/>
          <p:cNvSpPr/>
          <p:nvPr/>
        </p:nvSpPr>
        <p:spPr>
          <a:xfrm>
            <a:off x="5219278" y="3163182"/>
            <a:ext cx="432048" cy="18499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7 CuadroTexto"/>
          <p:cNvSpPr txBox="1"/>
          <p:nvPr/>
        </p:nvSpPr>
        <p:spPr>
          <a:xfrm>
            <a:off x="5868144" y="3488013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As the study was an exploratory analysis, the collected data is small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9" name="6 Imagen" descr="logo telemonitorhealth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3441"/>
            <a:ext cx="2395771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9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Questionnaires</a:t>
            </a:r>
            <a:r>
              <a:rPr lang="es-ES" b="1" dirty="0" smtClean="0"/>
              <a:t> </a:t>
            </a:r>
            <a:r>
              <a:rPr lang="es-ES" b="1" dirty="0" err="1" smtClean="0"/>
              <a:t>design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b="1" dirty="0" smtClean="0"/>
              <a:t>ELDERS / PATIENTS: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25388" y="1988840"/>
            <a:ext cx="8023075" cy="41148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Clr>
                <a:schemeClr val="tx1"/>
              </a:buClr>
              <a:buFont typeface="Wingdings 3" pitchFamily="18" charset="2"/>
              <a:buChar char=""/>
            </a:pPr>
            <a:r>
              <a:rPr lang="en-GB" sz="2200" b="1" dirty="0" smtClean="0"/>
              <a:t>General information:</a:t>
            </a:r>
            <a:r>
              <a:rPr lang="en-GB" sz="2200" dirty="0" smtClean="0"/>
              <a:t> to collect </a:t>
            </a:r>
            <a:r>
              <a:rPr lang="en-GB" sz="2200" dirty="0" err="1" smtClean="0"/>
              <a:t>sociodemographic</a:t>
            </a:r>
            <a:r>
              <a:rPr lang="en-GB" sz="2200" dirty="0" smtClean="0"/>
              <a:t> data of the sample.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 3" pitchFamily="18" charset="2"/>
              <a:buChar char=""/>
            </a:pPr>
            <a:r>
              <a:rPr lang="en-GB" sz="2200" b="1" dirty="0" smtClean="0"/>
              <a:t>Home system:</a:t>
            </a:r>
            <a:r>
              <a:rPr lang="en-GB" sz="2200" dirty="0" smtClean="0"/>
              <a:t> To identify the current measurement devices used by the patient and the difficulties found.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 3" pitchFamily="18" charset="2"/>
              <a:buChar char=""/>
            </a:pPr>
            <a:r>
              <a:rPr lang="en-GB" sz="2200" b="1" dirty="0" smtClean="0"/>
              <a:t>Data format:</a:t>
            </a:r>
            <a:r>
              <a:rPr lang="en-GB" sz="2200" dirty="0" smtClean="0"/>
              <a:t> To identify the preferred format to receive data about their health status.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 3" pitchFamily="18" charset="2"/>
              <a:buChar char=""/>
            </a:pPr>
            <a:r>
              <a:rPr lang="en-GB" sz="2200" b="1" dirty="0" smtClean="0"/>
              <a:t>Record management system</a:t>
            </a:r>
            <a:r>
              <a:rPr lang="en-GB" sz="2200" b="1" dirty="0" smtClean="0">
                <a:cs typeface="Arial" charset="0"/>
              </a:rPr>
              <a:t>: </a:t>
            </a:r>
            <a:r>
              <a:rPr lang="en-GB" sz="2200" dirty="0" smtClean="0">
                <a:cs typeface="Arial" charset="0"/>
              </a:rPr>
              <a:t>To evaluate if it is interesting for elders to know their health conditions in a more or less long time period.</a:t>
            </a:r>
            <a:endParaRPr lang="en-GB" sz="2200" b="1" dirty="0" smtClean="0">
              <a:cs typeface="Arial" charset="0"/>
            </a:endParaRP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 3" pitchFamily="18" charset="2"/>
              <a:buChar char=""/>
            </a:pPr>
            <a:r>
              <a:rPr lang="en-GB" sz="2200" b="1" dirty="0" smtClean="0"/>
              <a:t>Outdoor system:</a:t>
            </a:r>
            <a:r>
              <a:rPr lang="en-GB" sz="2200" b="1" dirty="0" smtClean="0">
                <a:cs typeface="Arial" charset="0"/>
              </a:rPr>
              <a:t> </a:t>
            </a:r>
            <a:r>
              <a:rPr lang="en-GB" sz="2200" dirty="0" smtClean="0">
                <a:cs typeface="Arial" charset="0"/>
              </a:rPr>
              <a:t>To evaluate how user perceive the utility of the </a:t>
            </a:r>
            <a:r>
              <a:rPr lang="en-GB" sz="2200" dirty="0" err="1" smtClean="0">
                <a:cs typeface="Arial" charset="0"/>
              </a:rPr>
              <a:t>geolocalization</a:t>
            </a:r>
            <a:r>
              <a:rPr lang="en-GB" sz="2200" dirty="0" smtClean="0">
                <a:cs typeface="Arial" charset="0"/>
              </a:rPr>
              <a:t> and monitoring when outdoor.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 3" pitchFamily="18" charset="2"/>
              <a:buChar char=""/>
            </a:pPr>
            <a:r>
              <a:rPr lang="en-GB" sz="2200" b="1" dirty="0" smtClean="0">
                <a:cs typeface="Arial" charset="0"/>
              </a:rPr>
              <a:t>Emergency system:</a:t>
            </a:r>
            <a:r>
              <a:rPr lang="en-GB" sz="2200" dirty="0" smtClean="0">
                <a:cs typeface="Arial" charset="0"/>
              </a:rPr>
              <a:t> To evaluate if elders would like that system will notify if there are some danger parameters.</a:t>
            </a:r>
            <a:endParaRPr lang="es-ES" sz="22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Questionnaires</a:t>
            </a:r>
            <a:r>
              <a:rPr lang="es-ES" b="1" dirty="0" smtClean="0"/>
              <a:t> </a:t>
            </a:r>
            <a:r>
              <a:rPr lang="es-ES" b="1" dirty="0" err="1" smtClean="0"/>
              <a:t>design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b="1" dirty="0" smtClean="0"/>
              <a:t>GENERAL PRACTICIONERS: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2176463"/>
            <a:ext cx="8001000" cy="3124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Clr>
                <a:schemeClr val="tx1"/>
              </a:buClr>
              <a:buFont typeface="Wingdings 3" pitchFamily="18" charset="2"/>
              <a:buChar char=""/>
            </a:pPr>
            <a:r>
              <a:rPr lang="en-GB" sz="2200" b="1" dirty="0" smtClean="0">
                <a:latin typeface="+mj-lt"/>
              </a:rPr>
              <a:t>General information: </a:t>
            </a:r>
            <a:r>
              <a:rPr lang="en-GB" sz="2200" dirty="0" smtClean="0">
                <a:latin typeface="+mj-lt"/>
              </a:rPr>
              <a:t>to collect </a:t>
            </a:r>
            <a:r>
              <a:rPr lang="en-GB" sz="2200" dirty="0" err="1" smtClean="0">
                <a:latin typeface="+mj-lt"/>
              </a:rPr>
              <a:t>sociodemographic</a:t>
            </a:r>
            <a:r>
              <a:rPr lang="en-GB" sz="2200" dirty="0" smtClean="0">
                <a:latin typeface="+mj-lt"/>
              </a:rPr>
              <a:t> data of the sample.</a:t>
            </a:r>
          </a:p>
          <a:p>
            <a:pPr algn="just">
              <a:buClr>
                <a:schemeClr val="tx1"/>
              </a:buClr>
              <a:buFont typeface="Wingdings 3" pitchFamily="18" charset="2"/>
              <a:buChar char=""/>
            </a:pPr>
            <a:r>
              <a:rPr lang="en-GB" sz="2200" b="1" dirty="0" smtClean="0">
                <a:latin typeface="+mj-lt"/>
              </a:rPr>
              <a:t>Health conditions of monitored users:</a:t>
            </a:r>
            <a:r>
              <a:rPr lang="en-GB" sz="2200" dirty="0" smtClean="0">
                <a:latin typeface="+mj-lt"/>
              </a:rPr>
              <a:t> To define the kind of test for daily and urgent monitoring; key information to the correct monitoring; how, when and where this information should be received; who must analyse it in first step, etc.</a:t>
            </a:r>
          </a:p>
          <a:p>
            <a:pPr algn="just">
              <a:buClr>
                <a:schemeClr val="tx1"/>
              </a:buClr>
              <a:buFont typeface="Wingdings 3" pitchFamily="18" charset="2"/>
              <a:buChar char=""/>
            </a:pPr>
            <a:r>
              <a:rPr lang="en-GB" sz="2200" b="1" dirty="0" smtClean="0">
                <a:latin typeface="+mj-lt"/>
              </a:rPr>
              <a:t>Emergency system:</a:t>
            </a:r>
            <a:r>
              <a:rPr lang="en-GB" sz="2200" dirty="0" smtClean="0">
                <a:latin typeface="+mj-lt"/>
              </a:rPr>
              <a:t> To define their preferred way to receive emergency warning and next steps.</a:t>
            </a:r>
            <a:r>
              <a:rPr lang="es-ES" sz="22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3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lantilla Poli 3.1">
  <a:themeElements>
    <a:clrScheme name="Personalizado 1">
      <a:dk1>
        <a:srgbClr val="FFC000"/>
      </a:dk1>
      <a:lt1>
        <a:srgbClr val="FFFFFF"/>
      </a:lt1>
      <a:dk2>
        <a:srgbClr val="0066CC"/>
      </a:dk2>
      <a:lt2>
        <a:srgbClr val="FFFFFF"/>
      </a:lt2>
      <a:accent1>
        <a:srgbClr val="FFC000"/>
      </a:accent1>
      <a:accent2>
        <a:srgbClr val="92D050"/>
      </a:accent2>
      <a:accent3>
        <a:srgbClr val="FEC723"/>
      </a:accent3>
      <a:accent4>
        <a:srgbClr val="8F8F8F"/>
      </a:accent4>
      <a:accent5>
        <a:srgbClr val="FFC000"/>
      </a:accent5>
      <a:accent6>
        <a:srgbClr val="A5A5A5"/>
      </a:accent6>
      <a:hlink>
        <a:srgbClr val="3C3C3C"/>
      </a:hlink>
      <a:folHlink>
        <a:srgbClr val="18181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Poli 3.1</Template>
  <TotalTime>865</TotalTime>
  <Words>1363</Words>
  <Application>Microsoft Office PowerPoint</Application>
  <PresentationFormat>Presentación en pantalla (4:3)</PresentationFormat>
  <Paragraphs>218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Plantilla Poli 3.1</vt:lpstr>
      <vt:lpstr>The 11th Global Conference on Ageing 28 May – 1 June 2012 Prague </vt:lpstr>
      <vt:lpstr>Presentación de PowerPoint</vt:lpstr>
      <vt:lpstr>Introduction</vt:lpstr>
      <vt:lpstr>Introduction</vt:lpstr>
      <vt:lpstr>Introduction</vt:lpstr>
      <vt:lpstr>Introduction</vt:lpstr>
      <vt:lpstr>Methodology</vt:lpstr>
      <vt:lpstr>Questionnaires design</vt:lpstr>
      <vt:lpstr>Questionnaires design</vt:lpstr>
      <vt:lpstr>Questionnaires design</vt:lpstr>
      <vt:lpstr>Check and Validate Questionnaires</vt:lpstr>
      <vt:lpstr>Results</vt:lpstr>
      <vt:lpstr>Results</vt:lpstr>
      <vt:lpstr>Results</vt:lpstr>
      <vt:lpstr>Results</vt:lpstr>
      <vt:lpstr>Results</vt:lpstr>
      <vt:lpstr>Results: General practicioners</vt:lpstr>
      <vt:lpstr>Results</vt:lpstr>
      <vt:lpstr>Results: Informal caregivers</vt:lpstr>
      <vt:lpstr>Results </vt:lpstr>
      <vt:lpstr>Conclusions</vt:lpstr>
      <vt:lpstr>Conclusions</vt:lpstr>
      <vt:lpstr>Conclusions</vt:lpstr>
      <vt:lpstr>Presentación de PowerPoint</vt:lpstr>
    </vt:vector>
  </TitlesOfParts>
  <Company>UV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Investigación Polibienestar</dc:title>
  <dc:creator>Irene</dc:creator>
  <cp:lastModifiedBy>mireia</cp:lastModifiedBy>
  <cp:revision>208</cp:revision>
  <cp:lastPrinted>2011-11-07T10:18:47Z</cp:lastPrinted>
  <dcterms:created xsi:type="dcterms:W3CDTF">2011-11-07T09:20:16Z</dcterms:created>
  <dcterms:modified xsi:type="dcterms:W3CDTF">2012-05-30T09:28:46Z</dcterms:modified>
</cp:coreProperties>
</file>