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7"/>
  </p:notesMasterIdLst>
  <p:handoutMasterIdLst>
    <p:handoutMasterId r:id="rId28"/>
  </p:handoutMasterIdLst>
  <p:sldIdLst>
    <p:sldId id="266" r:id="rId2"/>
    <p:sldId id="272" r:id="rId3"/>
    <p:sldId id="330" r:id="rId4"/>
    <p:sldId id="311" r:id="rId5"/>
    <p:sldId id="310" r:id="rId6"/>
    <p:sldId id="329" r:id="rId7"/>
    <p:sldId id="313" r:id="rId8"/>
    <p:sldId id="314" r:id="rId9"/>
    <p:sldId id="315" r:id="rId10"/>
    <p:sldId id="312" r:id="rId11"/>
    <p:sldId id="316" r:id="rId12"/>
    <p:sldId id="317" r:id="rId13"/>
    <p:sldId id="333" r:id="rId14"/>
    <p:sldId id="318" r:id="rId15"/>
    <p:sldId id="319" r:id="rId16"/>
    <p:sldId id="323" r:id="rId17"/>
    <p:sldId id="299" r:id="rId18"/>
    <p:sldId id="320" r:id="rId19"/>
    <p:sldId id="321" r:id="rId20"/>
    <p:sldId id="322" r:id="rId21"/>
    <p:sldId id="324" r:id="rId22"/>
    <p:sldId id="326" r:id="rId23"/>
    <p:sldId id="331" r:id="rId24"/>
    <p:sldId id="334" r:id="rId25"/>
    <p:sldId id="328" r:id="rId26"/>
  </p:sldIdLst>
  <p:sldSz cx="9144000" cy="6858000" type="screen4x3"/>
  <p:notesSz cx="7010400" cy="9296400"/>
  <p:defaultTextStyle>
    <a:defPPr>
      <a:defRPr lang="en-CA"/>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6"/>
    </p:cViewPr>
  </p:sorterViewPr>
  <p:notesViewPr>
    <p:cSldViewPr>
      <p:cViewPr varScale="1">
        <p:scale>
          <a:sx n="66" d="100"/>
          <a:sy n="66" d="100"/>
        </p:scale>
        <p:origin x="-3222"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2" y="0"/>
            <a:ext cx="3038475" cy="465138"/>
          </a:xfrm>
          <a:prstGeom prst="rect">
            <a:avLst/>
          </a:prstGeom>
          <a:noFill/>
          <a:ln w="9525">
            <a:noFill/>
            <a:miter lim="800000"/>
            <a:headEnd/>
            <a:tailEnd/>
          </a:ln>
          <a:effectLst/>
        </p:spPr>
        <p:txBody>
          <a:bodyPr vert="horz" wrap="square" lIns="93259" tIns="46629" rIns="93259" bIns="46629" numCol="1" anchor="t" anchorCtr="0" compatLnSpc="1">
            <a:prstTxWarp prst="textNoShape">
              <a:avLst/>
            </a:prstTxWarp>
          </a:bodyPr>
          <a:lstStyle>
            <a:lvl1pPr defTabSz="933260">
              <a:defRPr sz="1200">
                <a:latin typeface="Arial" charset="0"/>
              </a:defRPr>
            </a:lvl1pPr>
          </a:lstStyle>
          <a:p>
            <a:endParaRPr lang="en-US"/>
          </a:p>
        </p:txBody>
      </p:sp>
      <p:sp>
        <p:nvSpPr>
          <p:cNvPr id="22531" name="Rectangle 3"/>
          <p:cNvSpPr>
            <a:spLocks noGrp="1" noChangeArrowheads="1"/>
          </p:cNvSpPr>
          <p:nvPr>
            <p:ph type="dt" sz="quarter" idx="1"/>
          </p:nvPr>
        </p:nvSpPr>
        <p:spPr bwMode="auto">
          <a:xfrm>
            <a:off x="3970340" y="0"/>
            <a:ext cx="3038475" cy="465138"/>
          </a:xfrm>
          <a:prstGeom prst="rect">
            <a:avLst/>
          </a:prstGeom>
          <a:noFill/>
          <a:ln w="9525">
            <a:noFill/>
            <a:miter lim="800000"/>
            <a:headEnd/>
            <a:tailEnd/>
          </a:ln>
          <a:effectLst/>
        </p:spPr>
        <p:txBody>
          <a:bodyPr vert="horz" wrap="square" lIns="93259" tIns="46629" rIns="93259" bIns="46629" numCol="1" anchor="t" anchorCtr="0" compatLnSpc="1">
            <a:prstTxWarp prst="textNoShape">
              <a:avLst/>
            </a:prstTxWarp>
          </a:bodyPr>
          <a:lstStyle>
            <a:lvl1pPr algn="r" defTabSz="933260">
              <a:defRPr sz="1200">
                <a:latin typeface="Arial" charset="0"/>
              </a:defRPr>
            </a:lvl1pPr>
          </a:lstStyle>
          <a:p>
            <a:endParaRPr lang="en-US"/>
          </a:p>
        </p:txBody>
      </p:sp>
      <p:sp>
        <p:nvSpPr>
          <p:cNvPr id="22532" name="Rectangle 4"/>
          <p:cNvSpPr>
            <a:spLocks noGrp="1" noChangeArrowheads="1"/>
          </p:cNvSpPr>
          <p:nvPr>
            <p:ph type="ftr" sz="quarter" idx="2"/>
          </p:nvPr>
        </p:nvSpPr>
        <p:spPr bwMode="auto">
          <a:xfrm>
            <a:off x="2" y="8829676"/>
            <a:ext cx="3038475" cy="465138"/>
          </a:xfrm>
          <a:prstGeom prst="rect">
            <a:avLst/>
          </a:prstGeom>
          <a:noFill/>
          <a:ln w="9525">
            <a:noFill/>
            <a:miter lim="800000"/>
            <a:headEnd/>
            <a:tailEnd/>
          </a:ln>
          <a:effectLst/>
        </p:spPr>
        <p:txBody>
          <a:bodyPr vert="horz" wrap="square" lIns="93259" tIns="46629" rIns="93259" bIns="46629" numCol="1" anchor="b" anchorCtr="0" compatLnSpc="1">
            <a:prstTxWarp prst="textNoShape">
              <a:avLst/>
            </a:prstTxWarp>
          </a:bodyPr>
          <a:lstStyle>
            <a:lvl1pPr defTabSz="933260">
              <a:defRPr sz="1200">
                <a:latin typeface="Arial" charset="0"/>
              </a:defRPr>
            </a:lvl1pPr>
          </a:lstStyle>
          <a:p>
            <a:endParaRPr lang="en-US"/>
          </a:p>
        </p:txBody>
      </p:sp>
      <p:sp>
        <p:nvSpPr>
          <p:cNvPr id="22533" name="Rectangle 5"/>
          <p:cNvSpPr>
            <a:spLocks noGrp="1" noChangeArrowheads="1"/>
          </p:cNvSpPr>
          <p:nvPr>
            <p:ph type="sldNum" sz="quarter" idx="3"/>
          </p:nvPr>
        </p:nvSpPr>
        <p:spPr bwMode="auto">
          <a:xfrm>
            <a:off x="3970340" y="8829676"/>
            <a:ext cx="3038475" cy="465138"/>
          </a:xfrm>
          <a:prstGeom prst="rect">
            <a:avLst/>
          </a:prstGeom>
          <a:noFill/>
          <a:ln w="9525">
            <a:noFill/>
            <a:miter lim="800000"/>
            <a:headEnd/>
            <a:tailEnd/>
          </a:ln>
          <a:effectLst/>
        </p:spPr>
        <p:txBody>
          <a:bodyPr vert="horz" wrap="square" lIns="93259" tIns="46629" rIns="93259" bIns="46629" numCol="1" anchor="b" anchorCtr="0" compatLnSpc="1">
            <a:prstTxWarp prst="textNoShape">
              <a:avLst/>
            </a:prstTxWarp>
          </a:bodyPr>
          <a:lstStyle>
            <a:lvl1pPr algn="r" defTabSz="933260">
              <a:defRPr sz="1200">
                <a:latin typeface="Arial" charset="0"/>
              </a:defRPr>
            </a:lvl1pPr>
          </a:lstStyle>
          <a:p>
            <a:fld id="{E6FD4BB6-2BB5-4D05-B435-065CA1815553}" type="slidenum">
              <a:rPr lang="en-US"/>
              <a:pPr/>
              <a:t>‹#›</a:t>
            </a:fld>
            <a:endParaRPr lang="en-US"/>
          </a:p>
        </p:txBody>
      </p:sp>
    </p:spTree>
    <p:extLst>
      <p:ext uri="{BB962C8B-B14F-4D97-AF65-F5344CB8AC3E}">
        <p14:creationId xmlns:p14="http://schemas.microsoft.com/office/powerpoint/2010/main" val="2055301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2" y="0"/>
            <a:ext cx="3038475" cy="465138"/>
          </a:xfrm>
          <a:prstGeom prst="rect">
            <a:avLst/>
          </a:prstGeom>
          <a:noFill/>
          <a:ln w="9525">
            <a:noFill/>
            <a:miter lim="800000"/>
            <a:headEnd/>
            <a:tailEnd/>
          </a:ln>
          <a:effectLst/>
        </p:spPr>
        <p:txBody>
          <a:bodyPr vert="horz" wrap="square" lIns="92830" tIns="46418" rIns="92830" bIns="46418" numCol="1" anchor="t" anchorCtr="0" compatLnSpc="1">
            <a:prstTxWarp prst="textNoShape">
              <a:avLst/>
            </a:prstTxWarp>
          </a:bodyPr>
          <a:lstStyle>
            <a:lvl1pPr defTabSz="928500">
              <a:defRPr sz="1200">
                <a:latin typeface="Arial" charset="0"/>
              </a:defRPr>
            </a:lvl1pPr>
          </a:lstStyle>
          <a:p>
            <a:endParaRPr lang="en-US"/>
          </a:p>
        </p:txBody>
      </p:sp>
      <p:sp>
        <p:nvSpPr>
          <p:cNvPr id="46083" name="Rectangle 3"/>
          <p:cNvSpPr>
            <a:spLocks noGrp="1" noChangeArrowheads="1"/>
          </p:cNvSpPr>
          <p:nvPr>
            <p:ph type="dt" idx="1"/>
          </p:nvPr>
        </p:nvSpPr>
        <p:spPr bwMode="auto">
          <a:xfrm>
            <a:off x="3970340" y="0"/>
            <a:ext cx="3038475" cy="465138"/>
          </a:xfrm>
          <a:prstGeom prst="rect">
            <a:avLst/>
          </a:prstGeom>
          <a:noFill/>
          <a:ln w="9525">
            <a:noFill/>
            <a:miter lim="800000"/>
            <a:headEnd/>
            <a:tailEnd/>
          </a:ln>
          <a:effectLst/>
        </p:spPr>
        <p:txBody>
          <a:bodyPr vert="horz" wrap="square" lIns="92830" tIns="46418" rIns="92830" bIns="46418" numCol="1" anchor="t" anchorCtr="0" compatLnSpc="1">
            <a:prstTxWarp prst="textNoShape">
              <a:avLst/>
            </a:prstTxWarp>
          </a:bodyPr>
          <a:lstStyle>
            <a:lvl1pPr algn="r" defTabSz="928500">
              <a:defRPr sz="1200">
                <a:latin typeface="Arial" charset="0"/>
              </a:defRPr>
            </a:lvl1pPr>
          </a:lstStyle>
          <a:p>
            <a:endParaRPr lang="en-US"/>
          </a:p>
        </p:txBody>
      </p:sp>
      <p:sp>
        <p:nvSpPr>
          <p:cNvPr id="46084" name="Rectangle 4"/>
          <p:cNvSpPr>
            <a:spLocks noGrp="1" noRot="1" noChangeAspect="1" noChangeArrowheads="1" noTextEdit="1"/>
          </p:cNvSpPr>
          <p:nvPr>
            <p:ph type="sldImg" idx="2"/>
          </p:nvPr>
        </p:nvSpPr>
        <p:spPr bwMode="auto">
          <a:xfrm>
            <a:off x="1184275" y="698500"/>
            <a:ext cx="4643438" cy="3484563"/>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701676" y="4416427"/>
            <a:ext cx="5607050" cy="4181475"/>
          </a:xfrm>
          <a:prstGeom prst="rect">
            <a:avLst/>
          </a:prstGeom>
          <a:noFill/>
          <a:ln w="9525">
            <a:noFill/>
            <a:miter lim="800000"/>
            <a:headEnd/>
            <a:tailEnd/>
          </a:ln>
          <a:effectLst/>
        </p:spPr>
        <p:txBody>
          <a:bodyPr vert="horz" wrap="square" lIns="92830" tIns="46418" rIns="92830" bIns="464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6" name="Rectangle 6"/>
          <p:cNvSpPr>
            <a:spLocks noGrp="1" noChangeArrowheads="1"/>
          </p:cNvSpPr>
          <p:nvPr>
            <p:ph type="ftr" sz="quarter" idx="4"/>
          </p:nvPr>
        </p:nvSpPr>
        <p:spPr bwMode="auto">
          <a:xfrm>
            <a:off x="2" y="8829676"/>
            <a:ext cx="3038475" cy="465138"/>
          </a:xfrm>
          <a:prstGeom prst="rect">
            <a:avLst/>
          </a:prstGeom>
          <a:noFill/>
          <a:ln w="9525">
            <a:noFill/>
            <a:miter lim="800000"/>
            <a:headEnd/>
            <a:tailEnd/>
          </a:ln>
          <a:effectLst/>
        </p:spPr>
        <p:txBody>
          <a:bodyPr vert="horz" wrap="square" lIns="92830" tIns="46418" rIns="92830" bIns="46418" numCol="1" anchor="b" anchorCtr="0" compatLnSpc="1">
            <a:prstTxWarp prst="textNoShape">
              <a:avLst/>
            </a:prstTxWarp>
          </a:bodyPr>
          <a:lstStyle>
            <a:lvl1pPr defTabSz="928500">
              <a:defRPr sz="1200">
                <a:latin typeface="Arial" charset="0"/>
              </a:defRPr>
            </a:lvl1pPr>
          </a:lstStyle>
          <a:p>
            <a:endParaRPr lang="en-US"/>
          </a:p>
        </p:txBody>
      </p:sp>
      <p:sp>
        <p:nvSpPr>
          <p:cNvPr id="46087" name="Rectangle 7"/>
          <p:cNvSpPr>
            <a:spLocks noGrp="1" noChangeArrowheads="1"/>
          </p:cNvSpPr>
          <p:nvPr>
            <p:ph type="sldNum" sz="quarter" idx="5"/>
          </p:nvPr>
        </p:nvSpPr>
        <p:spPr bwMode="auto">
          <a:xfrm>
            <a:off x="3970340" y="8829676"/>
            <a:ext cx="3038475" cy="465138"/>
          </a:xfrm>
          <a:prstGeom prst="rect">
            <a:avLst/>
          </a:prstGeom>
          <a:noFill/>
          <a:ln w="9525">
            <a:noFill/>
            <a:miter lim="800000"/>
            <a:headEnd/>
            <a:tailEnd/>
          </a:ln>
          <a:effectLst/>
        </p:spPr>
        <p:txBody>
          <a:bodyPr vert="horz" wrap="square" lIns="92830" tIns="46418" rIns="92830" bIns="46418" numCol="1" anchor="b" anchorCtr="0" compatLnSpc="1">
            <a:prstTxWarp prst="textNoShape">
              <a:avLst/>
            </a:prstTxWarp>
          </a:bodyPr>
          <a:lstStyle>
            <a:lvl1pPr algn="r" defTabSz="928500">
              <a:defRPr sz="1200">
                <a:latin typeface="Arial" charset="0"/>
              </a:defRPr>
            </a:lvl1pPr>
          </a:lstStyle>
          <a:p>
            <a:fld id="{681F4938-436A-4247-BDC3-922DCB563789}" type="slidenum">
              <a:rPr lang="en-US"/>
              <a:pPr/>
              <a:t>‹#›</a:t>
            </a:fld>
            <a:endParaRPr lang="en-US"/>
          </a:p>
        </p:txBody>
      </p:sp>
    </p:spTree>
    <p:extLst>
      <p:ext uri="{BB962C8B-B14F-4D97-AF65-F5344CB8AC3E}">
        <p14:creationId xmlns:p14="http://schemas.microsoft.com/office/powerpoint/2010/main" val="15726712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r>
              <a:rPr lang="en-US" dirty="0" smtClean="0">
                <a:latin typeface="Arial"/>
                <a:cs typeface="Arial"/>
              </a:rPr>
              <a:t>  Large-scale surveys on individuals with an impairment, which include the National Health Interview Survey, National Long-term Care Surveys, and the Canadian Health Activity Limitation Survey have consistently demonstrated a trend toward an increase in assistive device use and a decline in the use of personal assistance by older people with varying levels of functional disability and impairment. </a:t>
            </a:r>
          </a:p>
          <a:p>
            <a:pPr>
              <a:buFont typeface="Wingdings" pitchFamily="2" charset="2"/>
              <a:buChar char="§"/>
            </a:pPr>
            <a:r>
              <a:rPr lang="en-US" dirty="0" smtClean="0">
                <a:latin typeface="Arial"/>
                <a:cs typeface="Arial"/>
              </a:rPr>
              <a:t> These surveys have also found that older people often cite the need for additional equipment and use products to help with a wide range of problems. </a:t>
            </a:r>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F4938-436A-4247-BDC3-922DCB56378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r>
              <a:rPr lang="en-US" dirty="0" smtClean="0"/>
              <a:t>Studies were retrieved via computerized literature searches, cross referencing from original and review articles, and an examination of reference lists by members of the research team</a:t>
            </a:r>
          </a:p>
          <a:p>
            <a:pPr lvl="0">
              <a:buFont typeface="Wingdings" pitchFamily="2" charset="2"/>
              <a:buChar char="§"/>
            </a:pPr>
            <a:r>
              <a:rPr lang="en-US" dirty="0" smtClean="0"/>
              <a:t> specialized searches of Academic One File, Academic Search Complete, and Credo databases</a:t>
            </a:r>
          </a:p>
          <a:p>
            <a:pPr lvl="0">
              <a:buFont typeface="Wingdings" pitchFamily="2" charset="2"/>
              <a:buChar char="§"/>
            </a:pPr>
            <a:r>
              <a:rPr lang="en-US" dirty="0" smtClean="0"/>
              <a:t> used free text words, medical subject headings; search terms included: “older adults “, “technology”, “aging in place”, and “research”</a:t>
            </a:r>
          </a:p>
          <a:p>
            <a:pPr lvl="0">
              <a:buFont typeface="Wingdings" pitchFamily="2" charset="2"/>
              <a:buChar char="§"/>
            </a:pPr>
            <a:r>
              <a:rPr lang="en-US" dirty="0" smtClean="0"/>
              <a:t> articles obtained from on line sources, hard copies acquired when available from two university libraries and interlibrary loan,</a:t>
            </a:r>
          </a:p>
          <a:p>
            <a:pPr lvl="0">
              <a:buFont typeface="Wingdings" pitchFamily="2" charset="2"/>
              <a:buChar char="§"/>
            </a:pPr>
            <a:r>
              <a:rPr lang="en-US" dirty="0" smtClean="0"/>
              <a:t> duplicate articles removed from list as were technical reports / similar documents</a:t>
            </a:r>
          </a:p>
          <a:p>
            <a:pPr lvl="0">
              <a:buFont typeface="Wingdings" pitchFamily="2" charset="2"/>
              <a:buChar char="§"/>
            </a:pPr>
            <a:endParaRPr lang="en-US" dirty="0" smtClean="0"/>
          </a:p>
          <a:p>
            <a:pPr lvl="0">
              <a:buFont typeface="Wingdings" pitchFamily="2" charset="2"/>
              <a:buChar char="§"/>
            </a:pPr>
            <a:r>
              <a:rPr lang="en-US" dirty="0" smtClean="0"/>
              <a:t>Our primary goal was not to provide the most comprehensive or exhaustive survey of currently available assistive technologies, but rather to offer the reader an appreciation of the range of emerging devices that may find a role in supporting older adults to age in place</a:t>
            </a:r>
          </a:p>
          <a:p>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Inclusion criteria were: </a:t>
            </a:r>
            <a:endParaRPr lang="en-US" dirty="0" smtClean="0"/>
          </a:p>
          <a:p>
            <a:pPr lvl="0">
              <a:buFont typeface="Wingdings" pitchFamily="2" charset="2"/>
              <a:buChar char="§"/>
            </a:pPr>
            <a:r>
              <a:rPr lang="en-US" b="1" dirty="0" smtClean="0"/>
              <a:t> </a:t>
            </a:r>
            <a:r>
              <a:rPr lang="en-US" dirty="0" smtClean="0"/>
              <a:t>research (defined as containing a statement of the purpose and a description of methods and findings, regardless of whether such terms were used),</a:t>
            </a:r>
          </a:p>
          <a:p>
            <a:pPr lvl="0">
              <a:buFont typeface="Wingdings" pitchFamily="2" charset="2"/>
              <a:buChar char="§"/>
            </a:pPr>
            <a:r>
              <a:rPr lang="en-US" dirty="0" smtClean="0"/>
              <a:t> reporting on the health </a:t>
            </a:r>
            <a:r>
              <a:rPr lang="en-US" dirty="0" err="1" smtClean="0"/>
              <a:t>promotive</a:t>
            </a:r>
            <a:r>
              <a:rPr lang="en-US" dirty="0" smtClean="0"/>
              <a:t> technology experience of an older adult living in the community,</a:t>
            </a:r>
          </a:p>
          <a:p>
            <a:pPr lvl="0">
              <a:buFont typeface="Wingdings" pitchFamily="2" charset="2"/>
              <a:buChar char="§"/>
            </a:pPr>
            <a:endParaRPr lang="en-US" dirty="0" smtClean="0"/>
          </a:p>
          <a:p>
            <a:pPr lvl="0">
              <a:buFont typeface="Wingdings" pitchFamily="2" charset="2"/>
              <a:buChar char="§"/>
            </a:pPr>
            <a:r>
              <a:rPr lang="en-US" dirty="0" smtClean="0"/>
              <a:t> dementia / cognitive impairment excluded</a:t>
            </a:r>
          </a:p>
          <a:p>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Data Analysis</a:t>
            </a:r>
            <a:endParaRPr lang="en-US" dirty="0" smtClean="0"/>
          </a:p>
          <a:p>
            <a:pPr lvl="0">
              <a:buFont typeface="Wingdings" pitchFamily="2" charset="2"/>
              <a:buChar char="§"/>
            </a:pPr>
            <a:r>
              <a:rPr lang="en-CA" dirty="0" smtClean="0"/>
              <a:t> ongoing analysis was done using a matrix, and codes and categories were added, combined, or deleted</a:t>
            </a:r>
            <a:endParaRPr lang="en-US" dirty="0" smtClean="0"/>
          </a:p>
          <a:p>
            <a:pPr lvl="0">
              <a:buFont typeface="Wingdings" pitchFamily="2" charset="2"/>
              <a:buChar char="§"/>
            </a:pPr>
            <a:r>
              <a:rPr lang="en-CA" dirty="0" smtClean="0"/>
              <a:t> underlying the analysis process was a series of questions: What types of experiences are older adults obtaining? Are the findings of the different studies similar? What are the themes emerging from the findings?</a:t>
            </a:r>
            <a:endParaRPr lang="en-US" dirty="0" smtClean="0"/>
          </a:p>
          <a:p>
            <a:endParaRPr lang="en-US" dirty="0" smtClean="0"/>
          </a:p>
          <a:p>
            <a:r>
              <a:rPr lang="en-CA" b="1" dirty="0" smtClean="0"/>
              <a:t>Limitations</a:t>
            </a:r>
            <a:endParaRPr lang="en-US" dirty="0" smtClean="0"/>
          </a:p>
          <a:p>
            <a:pPr lvl="0">
              <a:buFont typeface="Wingdings" pitchFamily="2" charset="2"/>
              <a:buChar char="§"/>
            </a:pPr>
            <a:r>
              <a:rPr lang="en-CA" dirty="0" smtClean="0"/>
              <a:t> only English language articles were reviewed; reducing the richness of information from other language sources</a:t>
            </a:r>
            <a:endParaRPr lang="en-US" dirty="0" smtClean="0"/>
          </a:p>
          <a:p>
            <a:pPr lvl="0">
              <a:buFont typeface="Wingdings" pitchFamily="2" charset="2"/>
              <a:buChar char="§"/>
            </a:pPr>
            <a:r>
              <a:rPr lang="en-CA" dirty="0" smtClean="0"/>
              <a:t> some articles were not available</a:t>
            </a:r>
            <a:endParaRPr lang="en-US" dirty="0" smtClean="0"/>
          </a:p>
          <a:p>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r>
              <a:rPr lang="en-US" dirty="0" smtClean="0"/>
              <a:t> each of these groups may differ as to how they perceive assistive technology, define its benefits, obtain knowledge of the range of available assistive devices, and acquire devices. </a:t>
            </a:r>
          </a:p>
          <a:p>
            <a:pPr lvl="0">
              <a:buFont typeface="Wingdings" pitchFamily="2" charset="2"/>
              <a:buChar char="§"/>
            </a:pPr>
            <a:r>
              <a:rPr lang="en-US" dirty="0" smtClean="0"/>
              <a:t> systematic research involving comparisons across these five groups as well as within them would be necessary to fully comprehend the conditions under which older people become technology users and the circumstances under which they choose to abandon that particular approach to performing a daily activity.</a:t>
            </a:r>
          </a:p>
          <a:p>
            <a:pPr lvl="0"/>
            <a:r>
              <a:rPr lang="en-US" b="1" dirty="0" smtClean="0"/>
              <a:t>Frequency of use:</a:t>
            </a:r>
          </a:p>
          <a:p>
            <a:pPr marL="0" lvl="1">
              <a:buFont typeface="Wingdings" pitchFamily="2" charset="2"/>
              <a:buChar char="§"/>
            </a:pPr>
            <a:r>
              <a:rPr lang="en-US" dirty="0" smtClean="0"/>
              <a:t> studies, differ vastly in sample size, sampling procedures, population groups, and, not surprisingly, in findings, reported averages of 2 to 13.7 devices in the homes of older people. </a:t>
            </a:r>
          </a:p>
          <a:p>
            <a:pPr marL="0" lvl="1">
              <a:buFont typeface="Wingdings" pitchFamily="2" charset="2"/>
              <a:buChar char="§"/>
            </a:pPr>
            <a:r>
              <a:rPr lang="en-US" dirty="0" smtClean="0"/>
              <a:t> frequency of use, which ranged among the studies from 35 percent to 82%, tended to vary by the type of device considered, the specific functional limitation, and the time of onset of the impairment. </a:t>
            </a:r>
            <a:endParaRPr lang="en-US" sz="1100" dirty="0" smtClean="0"/>
          </a:p>
          <a:p>
            <a:pPr marL="0" lvl="1">
              <a:buFont typeface="Wingdings" pitchFamily="2" charset="2"/>
              <a:buChar char="§"/>
            </a:pPr>
            <a:r>
              <a:rPr lang="en-US" dirty="0" smtClean="0"/>
              <a:t> e.g., people with visual impairments tend to report high use rates, while those with cognitive impairments report the least number of devices in use (Mann, </a:t>
            </a:r>
            <a:r>
              <a:rPr lang="en-US" dirty="0" err="1" smtClean="0"/>
              <a:t>Hurren</a:t>
            </a:r>
            <a:r>
              <a:rPr lang="en-US" dirty="0" smtClean="0"/>
              <a:t>, &amp; Tomita, 1993). </a:t>
            </a:r>
          </a:p>
          <a:p>
            <a:pPr marL="0" lvl="1">
              <a:buFont typeface="Wingdings" pitchFamily="2" charset="2"/>
              <a:buChar char="§"/>
            </a:pPr>
            <a:r>
              <a:rPr lang="en-US" dirty="0" smtClean="0"/>
              <a:t> those with a recent-onset condition appear to use devices less than those who have had an impairment for a longer period of time (Van </a:t>
            </a:r>
            <a:r>
              <a:rPr lang="en-US" dirty="0" err="1" smtClean="0"/>
              <a:t>Der</a:t>
            </a:r>
            <a:r>
              <a:rPr lang="en-US" dirty="0" smtClean="0"/>
              <a:t> </a:t>
            </a:r>
            <a:r>
              <a:rPr lang="en-US" dirty="0" err="1" smtClean="0"/>
              <a:t>Heide</a:t>
            </a:r>
            <a:r>
              <a:rPr lang="en-US" dirty="0" smtClean="0"/>
              <a:t> et al., 1993).</a:t>
            </a:r>
            <a:endParaRPr lang="en-US" sz="1100" dirty="0" smtClean="0"/>
          </a:p>
          <a:p>
            <a:pPr lvl="0">
              <a:buFont typeface="Wingdings" pitchFamily="2" charset="2"/>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F4938-436A-4247-BDC3-922DCB56378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buFont typeface="Wingdings" pitchFamily="2" charset="2"/>
              <a:buChar char="§"/>
            </a:pPr>
            <a:r>
              <a:rPr lang="en-US" dirty="0" smtClean="0"/>
              <a:t> It is recognized that the experience of illness and disability profoundly affects the ways people redefine themselves when their functional abilities become diminished or lost. How individuals proceed through the process of personal recovery and begin to reconstruct a sense of self shapes the ways prescribed therapies or techniques such as the use of a technological aid are accepted.</a:t>
            </a:r>
          </a:p>
          <a:p>
            <a:pPr>
              <a:buFont typeface="Wingdings" pitchFamily="2" charset="2"/>
              <a:buChar char="§"/>
            </a:pPr>
            <a:r>
              <a:rPr lang="en-US" dirty="0" smtClean="0"/>
              <a:t> Some HTP devices, such as sensor networks that monitor the older adults, provide a detailed description of the person in the environment so that interventions can take place in a timely manner. - these networks do not empower the older adult. If older adults are not empowered, they may, in fact, become disempowered (Dewsbury et al. 2003). Preserving older adult’s identity and self-concept is a critical gap just as essential for independent living as meeting functional needs. </a:t>
            </a:r>
          </a:p>
          <a:p>
            <a:pPr>
              <a:buFont typeface="Wingdings" pitchFamily="2" charset="2"/>
              <a:buChar char="§"/>
            </a:pPr>
            <a:r>
              <a:rPr lang="en-US" dirty="0" smtClean="0"/>
              <a:t>Identity and self-concept are related to the way older adults accept a disability. Heinemann and </a:t>
            </a:r>
            <a:r>
              <a:rPr lang="en-US" dirty="0" err="1" smtClean="0"/>
              <a:t>Pape</a:t>
            </a:r>
            <a:r>
              <a:rPr lang="en-US" dirty="0" smtClean="0"/>
              <a:t> (2001) suggested that the use of HTP devices may threaten the user’s identity because one’s identity is shaped by how people see themselves and their relationships with others. Stigmas, feelings of dishonor, disgrace and embarrassment may restrain older adults from using some devices. </a:t>
            </a:r>
          </a:p>
          <a:p>
            <a:pPr lvl="0">
              <a:buFont typeface="Wingdings" pitchFamily="2" charset="2"/>
              <a:buChar char="§"/>
            </a:pPr>
            <a:r>
              <a:rPr lang="en-US" dirty="0" smtClean="0"/>
              <a:t> The use of HTP occurs within a </a:t>
            </a:r>
            <a:r>
              <a:rPr lang="en-US" dirty="0" err="1" smtClean="0"/>
              <a:t>sociocultural</a:t>
            </a:r>
            <a:r>
              <a:rPr lang="en-US" dirty="0" smtClean="0"/>
              <a:t> context. Social attributes related to devices and cultural judgments concerning independence and dependence, having or not having a disability, seem to represent powerful influences on whether devices are accepted into an older adult’s daily public and private routines. </a:t>
            </a:r>
          </a:p>
          <a:p>
            <a:pPr lvl="0">
              <a:buFont typeface="Wingdings" pitchFamily="2" charset="2"/>
              <a:buChar char="§"/>
            </a:pPr>
            <a:endParaRPr lang="en-US" dirty="0" smtClean="0"/>
          </a:p>
          <a:p>
            <a:endParaRPr lang="en-US" dirty="0" smtClean="0"/>
          </a:p>
          <a:p>
            <a:pPr lvl="0">
              <a:buFont typeface="Wingdings" pitchFamily="2" charset="2"/>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Wingdings" pitchFamily="2" charset="2"/>
              <a:buChar char="§"/>
            </a:pPr>
            <a:r>
              <a:rPr lang="en-US" dirty="0" smtClean="0"/>
              <a:t> </a:t>
            </a:r>
            <a:r>
              <a:rPr lang="en-US" dirty="0" err="1" smtClean="0"/>
              <a:t>Forlizzi</a:t>
            </a:r>
            <a:r>
              <a:rPr lang="en-US" dirty="0" smtClean="0"/>
              <a:t>, </a:t>
            </a:r>
            <a:r>
              <a:rPr lang="en-US" dirty="0" err="1" smtClean="0"/>
              <a:t>DiSalvo</a:t>
            </a:r>
            <a:r>
              <a:rPr lang="en-US" dirty="0" smtClean="0"/>
              <a:t>, and </a:t>
            </a:r>
            <a:r>
              <a:rPr lang="en-US" dirty="0" err="1" smtClean="0"/>
              <a:t>Gemperle</a:t>
            </a:r>
            <a:r>
              <a:rPr lang="en-US" dirty="0" smtClean="0"/>
              <a:t> (2004) found that one third of older adults abandon mobility aid devices within the first three months, while as many as 54% limit the use in normal social situations because of their appearance. A wheelchair that looks more like a tank is not likely to be greeted with alacrity even though it can work autonomously. </a:t>
            </a:r>
            <a:endParaRPr lang="en-US" sz="1100" dirty="0" smtClean="0"/>
          </a:p>
          <a:p>
            <a:pPr marL="0" lvl="1">
              <a:buFont typeface="Wingdings" pitchFamily="2" charset="2"/>
              <a:buChar char="§"/>
            </a:pPr>
            <a:r>
              <a:rPr lang="en-US" dirty="0" smtClean="0"/>
              <a:t> Grab bars and wearable monitors are also noted as having been rejected because of their aesthetics (</a:t>
            </a:r>
            <a:r>
              <a:rPr lang="en-US" dirty="0" err="1" smtClean="0"/>
              <a:t>Forlizzi</a:t>
            </a:r>
            <a:r>
              <a:rPr lang="en-US" dirty="0" smtClean="0"/>
              <a:t>, </a:t>
            </a:r>
            <a:r>
              <a:rPr lang="en-US" dirty="0" err="1" smtClean="0"/>
              <a:t>DiSalvo</a:t>
            </a:r>
            <a:r>
              <a:rPr lang="en-US" dirty="0" smtClean="0"/>
              <a:t>, &amp; </a:t>
            </a:r>
            <a:r>
              <a:rPr lang="en-US" dirty="0" err="1" smtClean="0"/>
              <a:t>Gemperle</a:t>
            </a:r>
            <a:r>
              <a:rPr lang="en-US" dirty="0" smtClean="0"/>
              <a:t> 2004). </a:t>
            </a:r>
            <a:r>
              <a:rPr lang="en-US" dirty="0" err="1" smtClean="0"/>
              <a:t>Forlizzi</a:t>
            </a:r>
            <a:r>
              <a:rPr lang="en-US" dirty="0" smtClean="0"/>
              <a:t>, </a:t>
            </a:r>
            <a:r>
              <a:rPr lang="en-US" dirty="0" err="1" smtClean="0"/>
              <a:t>DiSalvo</a:t>
            </a:r>
            <a:r>
              <a:rPr lang="en-US" dirty="0" smtClean="0"/>
              <a:t>, and </a:t>
            </a:r>
            <a:r>
              <a:rPr lang="en-US" dirty="0" err="1" smtClean="0"/>
              <a:t>Gemperle</a:t>
            </a:r>
            <a:r>
              <a:rPr lang="en-US" dirty="0" smtClean="0"/>
              <a:t> (2004) concluded that older adults people want devices that they find aesthetically pleasing and support their functional needs. </a:t>
            </a:r>
          </a:p>
          <a:p>
            <a:pPr marL="0" lvl="1">
              <a:buFont typeface="Wingdings" pitchFamily="2" charset="2"/>
              <a:buChar char="§"/>
            </a:pPr>
            <a:r>
              <a:rPr lang="en-US" dirty="0" smtClean="0"/>
              <a:t> Aesthetics represents a critical gap. HTP may well be spurned if functionality without </a:t>
            </a:r>
            <a:r>
              <a:rPr lang="en-US" sz="1100" dirty="0" smtClean="0"/>
              <a:t>aesthetics is the norm. </a:t>
            </a:r>
          </a:p>
          <a:p>
            <a:pPr marL="0" lvl="1">
              <a:buFont typeface="Wingdings" pitchFamily="2" charset="2"/>
              <a:buChar char="§"/>
            </a:pPr>
            <a:endParaRPr lang="en-US" sz="1100" dirty="0" smtClean="0"/>
          </a:p>
          <a:p>
            <a:pPr marL="0" lvl="1"/>
            <a:endParaRPr lang="en-US" sz="1100" dirty="0" smtClean="0"/>
          </a:p>
          <a:p>
            <a:pPr lvl="0">
              <a:buFont typeface="Wingdings" pitchFamily="2" charset="2"/>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Wingdings" pitchFamily="2" charset="2"/>
              <a:buChar char="§"/>
            </a:pPr>
            <a:r>
              <a:rPr lang="en-US" dirty="0" smtClean="0"/>
              <a:t> Sophie Turgeon </a:t>
            </a:r>
            <a:r>
              <a:rPr lang="en-US" dirty="0" err="1" smtClean="0"/>
              <a:t>Londe</a:t>
            </a:r>
            <a:r>
              <a:rPr lang="en-US" baseline="30000" dirty="0" err="1" smtClean="0"/>
              <a:t>i</a:t>
            </a:r>
            <a:r>
              <a:rPr lang="en-US" baseline="30000" dirty="0" smtClean="0"/>
              <a:t> </a:t>
            </a:r>
            <a:r>
              <a:rPr lang="en-US" dirty="0" smtClean="0"/>
              <a:t>et al. (2009) explored the perception and receptivity of elderly people regarding the introduction of an intelligent </a:t>
            </a:r>
            <a:r>
              <a:rPr lang="en-US" dirty="0" err="1" smtClean="0"/>
              <a:t>videomonitorin</a:t>
            </a:r>
            <a:r>
              <a:rPr lang="en-US" baseline="30000" dirty="0" err="1" smtClean="0"/>
              <a:t>g</a:t>
            </a:r>
            <a:r>
              <a:rPr lang="en-US" baseline="30000" dirty="0" smtClean="0"/>
              <a:t> </a:t>
            </a:r>
            <a:r>
              <a:rPr lang="en-US" dirty="0" smtClean="0"/>
              <a:t>system (IVS) at home. Using a mixed methods design, 25 older people with a history of falls completed a structured intervie</a:t>
            </a:r>
            <a:r>
              <a:rPr lang="en-US" baseline="30000" dirty="0" smtClean="0"/>
              <a:t>w </a:t>
            </a:r>
            <a:r>
              <a:rPr lang="en-US" dirty="0" smtClean="0"/>
              <a:t>(two questionnaires). In the year preceding the interview, 72</a:t>
            </a:r>
            <a:r>
              <a:rPr lang="en-US" baseline="30000" dirty="0" smtClean="0"/>
              <a:t>% </a:t>
            </a:r>
            <a:r>
              <a:rPr lang="en-US" dirty="0" smtClean="0"/>
              <a:t>of the participants fell as many as seven times. Open-ended questions were used to supplement the quantitative data. </a:t>
            </a:r>
          </a:p>
          <a:p>
            <a:pPr lvl="0">
              <a:buFont typeface="Wingdings" pitchFamily="2" charset="2"/>
              <a:buChar char="§"/>
            </a:pPr>
            <a:r>
              <a:rPr lang="en-US" dirty="0" smtClean="0"/>
              <a:t> Participants</a:t>
            </a:r>
            <a:r>
              <a:rPr lang="en-US" baseline="30000" dirty="0" smtClean="0"/>
              <a:t>  </a:t>
            </a:r>
            <a:r>
              <a:rPr lang="en-US" dirty="0" smtClean="0"/>
              <a:t>were 84% </a:t>
            </a:r>
            <a:r>
              <a:rPr lang="en-US" dirty="0" err="1" smtClean="0"/>
              <a:t>favourable</a:t>
            </a:r>
            <a:r>
              <a:rPr lang="en-US" dirty="0" smtClean="0"/>
              <a:t> or partially </a:t>
            </a:r>
            <a:r>
              <a:rPr lang="en-US" dirty="0" err="1" smtClean="0"/>
              <a:t>favourable</a:t>
            </a:r>
            <a:r>
              <a:rPr lang="en-US" dirty="0" smtClean="0"/>
              <a:t> to technologies which ensured home security and 96% </a:t>
            </a:r>
            <a:r>
              <a:rPr lang="en-US" dirty="0" err="1" smtClean="0"/>
              <a:t>favourable</a:t>
            </a:r>
            <a:r>
              <a:rPr lang="en-US" dirty="0" smtClean="0"/>
              <a:t> or </a:t>
            </a:r>
            <a:r>
              <a:rPr lang="en-US" dirty="0" err="1" smtClean="0"/>
              <a:t>partiallly</a:t>
            </a:r>
            <a:r>
              <a:rPr lang="en-US" dirty="0" smtClean="0"/>
              <a:t> </a:t>
            </a:r>
            <a:r>
              <a:rPr lang="en-US" dirty="0" err="1" smtClean="0"/>
              <a:t>favourable</a:t>
            </a:r>
            <a:r>
              <a:rPr lang="en-US" dirty="0" smtClean="0"/>
              <a:t> to the IVS. About half (48%) said that they would use it. The other participants did not wish to use it unless they had been left to live alone or if their health conditio</a:t>
            </a:r>
            <a:r>
              <a:rPr lang="en-US" baseline="30000" dirty="0" smtClean="0"/>
              <a:t>n </a:t>
            </a:r>
            <a:r>
              <a:rPr lang="en-US" dirty="0" smtClean="0"/>
              <a:t>worsened. </a:t>
            </a:r>
          </a:p>
          <a:p>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F4938-436A-4247-BDC3-922DCB56378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Wingdings" pitchFamily="2" charset="2"/>
              <a:buChar char="§"/>
            </a:pPr>
            <a:r>
              <a:rPr lang="en-US" dirty="0" smtClean="0"/>
              <a:t> The needs of the older adults are </a:t>
            </a:r>
            <a:r>
              <a:rPr lang="en-US" b="1" dirty="0" smtClean="0"/>
              <a:t>not homogenous</a:t>
            </a:r>
            <a:r>
              <a:rPr lang="en-US" dirty="0" smtClean="0"/>
              <a:t>. </a:t>
            </a:r>
          </a:p>
          <a:p>
            <a:pPr lvl="1">
              <a:buFont typeface="Wingdings" pitchFamily="2" charset="2"/>
              <a:buChar char="§"/>
            </a:pPr>
            <a:r>
              <a:rPr lang="en-US" dirty="0" smtClean="0"/>
              <a:t> Public policies, coupled with evidence-based research, must reflect the divergent needs of the majority and minority populations</a:t>
            </a:r>
          </a:p>
          <a:p>
            <a:pPr>
              <a:buFont typeface="Wingdings" pitchFamily="2" charset="2"/>
              <a:buChar char="§"/>
            </a:pPr>
            <a:r>
              <a:rPr lang="en-US" dirty="0" smtClean="0"/>
              <a:t> Older adults’ homes often offer challenges because of their physical characteristics and location. </a:t>
            </a:r>
          </a:p>
          <a:p>
            <a:pPr>
              <a:buFont typeface="Wingdings" pitchFamily="2" charset="2"/>
              <a:buChar char="§"/>
            </a:pPr>
            <a:r>
              <a:rPr lang="en-US" dirty="0" smtClean="0"/>
              <a:t> Housing designs that fail to adequately meet the needs of the older adults are a preventable problem. Thoughtful design and attention to the needs of all persons, including those of minority ethnic communities, can enhance the quality of life for older adults as they age-in-place. </a:t>
            </a:r>
          </a:p>
          <a:p>
            <a:pPr>
              <a:buFont typeface="Wingdings" pitchFamily="2" charset="2"/>
              <a:buChar char="§"/>
            </a:pPr>
            <a:r>
              <a:rPr lang="en-US" dirty="0" smtClean="0"/>
              <a:t> </a:t>
            </a:r>
            <a:r>
              <a:rPr lang="en-US" i="1" dirty="0" smtClean="0"/>
              <a:t> </a:t>
            </a:r>
            <a:r>
              <a:rPr lang="en-US" dirty="0" smtClean="0"/>
              <a:t>Abandonment suggest that the </a:t>
            </a:r>
            <a:r>
              <a:rPr lang="en-US" b="1" dirty="0" smtClean="0"/>
              <a:t>method of instruction </a:t>
            </a:r>
            <a:r>
              <a:rPr lang="en-US" dirty="0" smtClean="0"/>
              <a:t>and the context in which it occurs need greater attention to ensure appropriate prescription and maximize proper use. </a:t>
            </a:r>
          </a:p>
          <a:p>
            <a:pPr>
              <a:buFont typeface="Wingdings" pitchFamily="2" charset="2"/>
              <a:buChar char="§"/>
            </a:pPr>
            <a:r>
              <a:rPr lang="en-US" dirty="0" smtClean="0"/>
              <a:t> Older people appear to benefit from short training, periods with many, opportunities for practice, experimentation, re-evaluation, and modification of the assistive device or the environment, if necessary. </a:t>
            </a:r>
          </a:p>
          <a:p>
            <a:pPr>
              <a:buFont typeface="Wingdings" pitchFamily="2" charset="2"/>
              <a:buChar char="§"/>
            </a:pPr>
            <a:r>
              <a:rPr lang="en-US" dirty="0" smtClean="0"/>
              <a:t> First-time device owners, may become more successful users if such strategies are introduced within the context of a valued activity and/or if instruction occurs in the home. </a:t>
            </a:r>
          </a:p>
          <a:p>
            <a:pPr>
              <a:buFont typeface="Wingdings" pitchFamily="2" charset="2"/>
              <a:buChar char="§"/>
            </a:pPr>
            <a:r>
              <a:rPr lang="en-US" dirty="0" smtClean="0"/>
              <a:t> Instruction should include information as to where to obtain other technologies and how to repair or replace broken or lost devices.</a:t>
            </a:r>
          </a:p>
          <a:p>
            <a:pPr>
              <a:buFont typeface="Wingdings" pitchFamily="2" charset="2"/>
              <a:buChar char="§"/>
            </a:pPr>
            <a:endParaRPr lang="en-US" dirty="0" smtClean="0"/>
          </a:p>
          <a:p>
            <a:pPr lvl="0">
              <a:buFont typeface="Wingdings" pitchFamily="2" charset="2"/>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F4938-436A-4247-BDC3-922DCB56378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r>
              <a:rPr lang="en-US" i="1" dirty="0" smtClean="0"/>
              <a:t> Development of a clear technology-enabled care vision</a:t>
            </a:r>
            <a:r>
              <a:rPr lang="en-US" dirty="0" smtClean="0"/>
              <a:t> to increase awareness to the potential value that would be brought about by the implementation of such a vision. </a:t>
            </a:r>
          </a:p>
          <a:p>
            <a:pPr lvl="0">
              <a:buFont typeface="Wingdings" pitchFamily="2" charset="2"/>
              <a:buChar char="§"/>
            </a:pPr>
            <a:r>
              <a:rPr lang="en-US" dirty="0" smtClean="0"/>
              <a:t> A great opportunity exists to develop effective public policies that meet the challenges associated with aging-in-place. The issues surrounding aging are complex and interrelated; they require long-sighted decisions.</a:t>
            </a:r>
          </a:p>
          <a:p>
            <a:pPr lvl="0">
              <a:buFont typeface="Wingdings" pitchFamily="2" charset="2"/>
              <a:buChar char="§"/>
            </a:pPr>
            <a:r>
              <a:rPr lang="en-US" dirty="0" smtClean="0"/>
              <a:t>  Aging-in-place involves individual, family and societal concerns. Governments are the mechanisms that link individual and family concerns with societal concerns. Family sensitive policies, as outputs of the political process, have the potential to construct policy solutions that address aging-in-place problems while enhancing older adults’  quality of life. </a:t>
            </a:r>
          </a:p>
          <a:p>
            <a:pPr lvl="0">
              <a:buFont typeface="Wingdings" pitchFamily="2" charset="2"/>
              <a:buChar char="§"/>
            </a:pPr>
            <a:r>
              <a:rPr lang="en-US" dirty="0" smtClean="0"/>
              <a:t>T o promote aging-in-place, housing policies need to address such issues as helping older adults people to maintain their independence through HTP and home adaptations. Housing designs that fail to adequately meet the needs of the older adults are a preventable problem. </a:t>
            </a:r>
          </a:p>
          <a:p>
            <a:pPr>
              <a:buFont typeface="Wingdings" pitchFamily="2" charset="2"/>
              <a:buChar char="§"/>
            </a:pPr>
            <a:r>
              <a:rPr lang="en-US" dirty="0" smtClean="0"/>
              <a:t> </a:t>
            </a:r>
            <a:r>
              <a:rPr lang="en-US" i="1" dirty="0" smtClean="0"/>
              <a:t>Identify and learn from the “best practices”</a:t>
            </a:r>
            <a:r>
              <a:rPr lang="en-US" dirty="0" smtClean="0"/>
              <a:t> selected from among already ongoing efforts, as well as the need to continue to plan and execute additional outcome-oriented field pilots and larger-scale demonstration projects. </a:t>
            </a:r>
          </a:p>
          <a:p>
            <a:pPr lvl="0">
              <a:buFont typeface="Wingdings" pitchFamily="2" charset="2"/>
              <a:buChar char="§"/>
            </a:pPr>
            <a:r>
              <a:rPr lang="en-US" i="1" dirty="0" smtClean="0"/>
              <a:t> Advocacy efforts</a:t>
            </a:r>
            <a:r>
              <a:rPr lang="en-US" dirty="0" smtClean="0"/>
              <a:t> to bring these issues to policy makers and urge them to remove any impediments. </a:t>
            </a:r>
          </a:p>
          <a:p>
            <a:pPr>
              <a:buFont typeface="Wingdings" pitchFamily="2" charset="2"/>
              <a:buChar char="§"/>
            </a:pPr>
            <a:endParaRPr lang="en-US" dirty="0" smtClean="0"/>
          </a:p>
          <a:p>
            <a:pPr lvl="0"/>
            <a:endParaRPr lang="en-US" dirty="0" smtClean="0"/>
          </a:p>
          <a:p>
            <a:pPr>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0864" y="4360168"/>
            <a:ext cx="5899870" cy="4552254"/>
          </a:xfrm>
        </p:spPr>
        <p:txBody>
          <a:bodyPr>
            <a:normAutofit/>
          </a:bodyPr>
          <a:lstStyle/>
          <a:p>
            <a:pPr>
              <a:buFont typeface="Wingdings" pitchFamily="2" charset="2"/>
              <a:buChar char="§"/>
            </a:pPr>
            <a:r>
              <a:rPr lang="en-US" dirty="0" smtClean="0"/>
              <a:t> Researchers need to be certain that the right questions are asked, the right research teams are employed to answer the questions, &amp; findings are disseminated so that policy &amp; practice can benefit. </a:t>
            </a:r>
          </a:p>
          <a:p>
            <a:pPr lvl="0">
              <a:buFont typeface="Wingdings" pitchFamily="2" charset="2"/>
              <a:buChar char="§"/>
            </a:pPr>
            <a:r>
              <a:rPr lang="en-US" dirty="0" smtClean="0"/>
              <a:t> Multiple research methodologies, including qualitative studies, need to address older adults’ physiological and psychological needs. Listening to the needs of the older adults is vital, even though the older adults are sometimes thought of as objects rather than key stakeholders. </a:t>
            </a:r>
          </a:p>
          <a:p>
            <a:pPr lvl="0">
              <a:buFont typeface="Wingdings" pitchFamily="2" charset="2"/>
              <a:buChar char="§"/>
            </a:pPr>
            <a:r>
              <a:rPr lang="en-US" dirty="0" smtClean="0"/>
              <a:t> Pilot studies need to test HTP to discern if the device is making life better for recipients. For example, testing levels of happiness before and after introduction of AT will help determine whether quality of life enhancement has been achieved. </a:t>
            </a:r>
          </a:p>
          <a:p>
            <a:pPr lvl="0">
              <a:buFont typeface="Wingdings" pitchFamily="2" charset="2"/>
              <a:buChar char="§"/>
            </a:pPr>
            <a:r>
              <a:rPr lang="en-US" dirty="0" smtClean="0"/>
              <a:t> Artificial intelligence. In 1966 </a:t>
            </a:r>
            <a:r>
              <a:rPr lang="en-US" dirty="0" err="1" smtClean="0"/>
              <a:t>Weizenbaum</a:t>
            </a:r>
            <a:r>
              <a:rPr lang="en-US" dirty="0" smtClean="0"/>
              <a:t> developed Eliza, a computer program that mimicked a therapist following the </a:t>
            </a:r>
            <a:r>
              <a:rPr lang="en-US" dirty="0" err="1" smtClean="0"/>
              <a:t>Rogerian</a:t>
            </a:r>
            <a:r>
              <a:rPr lang="en-US" dirty="0" smtClean="0"/>
              <a:t> approach. This was one of the early systems to pass the Turing test, that is, users could not tell whether they were interacting with a machine or person. This type of approach could be used with the older adults to give them “someone” with whom to talk when they feel lonely and no caregiver is available, thus helping to meet psychological needs. </a:t>
            </a:r>
          </a:p>
          <a:p>
            <a:pPr lvl="1">
              <a:buFont typeface="Wingdings" pitchFamily="2" charset="2"/>
              <a:buChar char="§"/>
            </a:pPr>
            <a:r>
              <a:rPr lang="en-US" dirty="0" smtClean="0"/>
              <a:t> when teddy bears were introduced to the bedrooms of a retirement community to monitor the residents, most formed a bond with their bear. </a:t>
            </a:r>
          </a:p>
          <a:p>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F4938-436A-4247-BDC3-922DCB563789}"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buFont typeface="Wingdings" pitchFamily="2" charset="2"/>
              <a:buChar char="§"/>
            </a:pPr>
            <a:r>
              <a:rPr lang="en-US" dirty="0" smtClean="0"/>
              <a:t> increasing demographic aging</a:t>
            </a:r>
          </a:p>
          <a:p>
            <a:pPr marL="0" lvl="1">
              <a:buFont typeface="Wingdings" pitchFamily="2" charset="2"/>
              <a:buChar char="§"/>
            </a:pPr>
            <a:r>
              <a:rPr lang="en-US" dirty="0" smtClean="0"/>
              <a:t> physical functioning, defined as one’s ability to perform activities of daily living, instrumental activities of daily living , and mobility tasks necessary for independent living; impacts aging in place. ADLs (bathing, dressing, toileting, eating, moving around the house) and IADLs (preparing meals, shopping, managing money, using the telephone, doing housework, getting around outside, taking medications) are reference points for ascertaining an older adults person’s physical functioning</a:t>
            </a:r>
          </a:p>
          <a:p>
            <a:pPr marL="0" lvl="1">
              <a:buFont typeface="Wingdings" pitchFamily="2" charset="2"/>
              <a:buChar char="§"/>
            </a:pPr>
            <a:r>
              <a:rPr lang="en-US" dirty="0" smtClean="0"/>
              <a:t> the inability to perform an ADL or an IADL alone or without assistance is the definition of a disability</a:t>
            </a:r>
          </a:p>
          <a:p>
            <a:pPr marL="0" lvl="1">
              <a:buFont typeface="Wingdings" pitchFamily="2" charset="2"/>
              <a:buChar char="§"/>
            </a:pPr>
            <a:r>
              <a:rPr lang="en-US" dirty="0" smtClean="0"/>
              <a:t> majority of US / Canada’s older adult population requires some degree of informal &amp; / or formal care due to loss of function as result of declining health </a:t>
            </a:r>
          </a:p>
          <a:p>
            <a:pPr marL="0" lvl="1">
              <a:buFont typeface="Wingdings" pitchFamily="2" charset="2"/>
              <a:buChar char="§"/>
            </a:pPr>
            <a:r>
              <a:rPr lang="en-US" dirty="0" smtClean="0"/>
              <a:t> this change in demographics and its potential consequence s (e.g. for the health care system) has prompted active research in technology solutions for monitoring and assistance</a:t>
            </a:r>
          </a:p>
          <a:p>
            <a:pPr marL="0" lvl="1">
              <a:buFont typeface="Wingdings" pitchFamily="2" charset="2"/>
              <a:buChar char="§"/>
            </a:pPr>
            <a:r>
              <a:rPr lang="en-US" dirty="0" smtClean="0"/>
              <a:t> growing recognition that the care &amp; support of older adults can be enhanced through technology</a:t>
            </a:r>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0318" lvl="1">
              <a:buFont typeface="Wingdings" pitchFamily="2" charset="2"/>
              <a:buChar char="§"/>
            </a:pPr>
            <a:r>
              <a:rPr lang="en-US" dirty="0" smtClean="0"/>
              <a:t> Technology and old age are not strangers to each other. </a:t>
            </a:r>
          </a:p>
          <a:p>
            <a:pPr marL="517472" lvl="2">
              <a:buFont typeface="Wingdings" pitchFamily="2" charset="2"/>
              <a:buChar char="§"/>
            </a:pPr>
            <a:r>
              <a:rPr lang="en-US" dirty="0" smtClean="0"/>
              <a:t> a long standing tradition of technology specific health care support; for example, assistive technologies ranging from communication tools to mobility aids to assist disabled older adults to have enhanced quality of life. </a:t>
            </a:r>
          </a:p>
          <a:p>
            <a:pPr marL="60318" lvl="1">
              <a:buFont typeface="Wingdings" pitchFamily="2" charset="2"/>
              <a:buChar char="§"/>
            </a:pPr>
            <a:r>
              <a:rPr lang="en-US" dirty="0" smtClean="0"/>
              <a:t> Technology is a potential enabler specific to aging in place. </a:t>
            </a:r>
          </a:p>
          <a:p>
            <a:pPr marL="60318" lvl="1">
              <a:buFont typeface="Wingdings" pitchFamily="2" charset="2"/>
              <a:buChar char="§"/>
            </a:pPr>
            <a:r>
              <a:rPr lang="en-US" dirty="0" smtClean="0"/>
              <a:t> To make technology useful to and usable creates challenges for key stakeholders including: the research and design community, older residents, and facility administration and staff. </a:t>
            </a:r>
          </a:p>
          <a:p>
            <a:pPr marL="60318" lvl="1">
              <a:buFont typeface="Wingdings" pitchFamily="2" charset="2"/>
              <a:buChar char="§"/>
            </a:pPr>
            <a:r>
              <a:rPr lang="en-US" dirty="0" smtClean="0"/>
              <a:t> It is hoped that this presentation will highlight some important challenges and in doing so help to build bridges between technology, aging in place, and the needs of older adults. </a:t>
            </a:r>
          </a:p>
          <a:p>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F4938-436A-4247-BDC3-922DCB56378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F4938-436A-4247-BDC3-922DCB56378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r>
              <a:rPr lang="en-US" b="1" dirty="0" smtClean="0"/>
              <a:t>  </a:t>
            </a:r>
            <a:r>
              <a:rPr lang="en-US" dirty="0" smtClean="0"/>
              <a:t>High technology </a:t>
            </a:r>
            <a:r>
              <a:rPr lang="en-US" b="1" dirty="0" smtClean="0"/>
              <a:t>smart homes </a:t>
            </a:r>
          </a:p>
          <a:p>
            <a:pPr lvl="0">
              <a:buFont typeface="Wingdings" pitchFamily="2" charset="2"/>
              <a:buChar char="§"/>
            </a:pPr>
            <a:r>
              <a:rPr lang="en-US" b="1" dirty="0" smtClean="0"/>
              <a:t> Intelligent phones </a:t>
            </a:r>
            <a:r>
              <a:rPr lang="en-US" dirty="0" smtClean="0"/>
              <a:t>helping people with memory problems to remember who called last time or the name and relationship of the person calling </a:t>
            </a:r>
          </a:p>
          <a:p>
            <a:pPr lvl="0">
              <a:buFont typeface="Wingdings" pitchFamily="2" charset="2"/>
              <a:buChar char="§"/>
            </a:pPr>
            <a:r>
              <a:rPr lang="en-US" dirty="0" smtClean="0"/>
              <a:t> e.g. </a:t>
            </a:r>
            <a:r>
              <a:rPr lang="en-US" dirty="0" err="1" smtClean="0"/>
              <a:t>ThinkContacts</a:t>
            </a:r>
            <a:r>
              <a:rPr lang="en-US" dirty="0" smtClean="0"/>
              <a:t> is a </a:t>
            </a:r>
            <a:r>
              <a:rPr lang="en-US" b="1" dirty="0" smtClean="0"/>
              <a:t>mobile phone application </a:t>
            </a:r>
            <a:r>
              <a:rPr lang="en-US" dirty="0" smtClean="0"/>
              <a:t>being developed by Nokia which would allow a disabled person to select a contact from a list and place a phone call to that person using only their mind. The app, works with an accompanying headset that reads the user's brainwaves to measure attention levels. If the attention level is higher than 70%, the software scrolls to the next contact in the list. If the attention level is higher than 80%, the software makes a phone call to the selected contact.</a:t>
            </a:r>
          </a:p>
          <a:p>
            <a:pPr lvl="0">
              <a:buFont typeface="Wingdings" pitchFamily="2" charset="2"/>
              <a:buChar char="§"/>
            </a:pPr>
            <a:r>
              <a:rPr lang="en-US" dirty="0" smtClean="0"/>
              <a:t> </a:t>
            </a:r>
            <a:r>
              <a:rPr lang="en-US" b="1" dirty="0" smtClean="0"/>
              <a:t>Supermarket shopping </a:t>
            </a:r>
            <a:r>
              <a:rPr lang="en-US" dirty="0" smtClean="0"/>
              <a:t>- Older adults often find computer interfaces confusing. In Bristol, England, many housebound older shoppers found it difficult to use internet shopping. A Brunel University professor designed an easy to use barcode scanner that connects via email to a local supermarket. Shoppers scan bar codes from a catalogue or actual merchandise, receive verbal confirmation of the item, and then place their orders. The merchandise is delivered to the home.</a:t>
            </a:r>
            <a:endParaRPr lang="en-US" sz="1100"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Medication Monitoring</a:t>
            </a:r>
            <a:endParaRPr lang="en-US" dirty="0" smtClean="0"/>
          </a:p>
          <a:p>
            <a:r>
              <a:rPr lang="en-US" b="1" dirty="0" smtClean="0"/>
              <a:t> </a:t>
            </a:r>
            <a:r>
              <a:rPr lang="en-US" dirty="0" smtClean="0"/>
              <a:t>HTP designed to monitor, manage, dispense, adherence, &amp; tracking</a:t>
            </a:r>
          </a:p>
          <a:p>
            <a:pPr lvl="0">
              <a:buFont typeface="Wingdings" pitchFamily="2" charset="2"/>
              <a:buChar char="§"/>
            </a:pPr>
            <a:r>
              <a:rPr lang="en-US" dirty="0" smtClean="0"/>
              <a:t>Generally of two types:</a:t>
            </a:r>
          </a:p>
          <a:p>
            <a:pPr lvl="1">
              <a:buFont typeface="Wingdings" pitchFamily="2" charset="2"/>
              <a:buChar char="§"/>
            </a:pPr>
            <a:r>
              <a:rPr lang="en-US" dirty="0" smtClean="0"/>
              <a:t>Stand alone – less complicated / single function e.g. talking pill bottle</a:t>
            </a:r>
          </a:p>
          <a:p>
            <a:pPr lvl="1">
              <a:buFont typeface="Wingdings" pitchFamily="2" charset="2"/>
              <a:buChar char="§"/>
            </a:pPr>
            <a:r>
              <a:rPr lang="en-US" dirty="0" smtClean="0"/>
              <a:t>Integrated – more complex, integrated</a:t>
            </a:r>
          </a:p>
          <a:p>
            <a:pPr lvl="0">
              <a:buFont typeface="Wingdings" pitchFamily="2" charset="2"/>
              <a:buChar char="§"/>
            </a:pPr>
            <a:r>
              <a:rPr lang="en-US" dirty="0" smtClean="0"/>
              <a:t>Medication Monitoring Systems that range from device; e.g. to the “smart” pill dispensers that work with sensors to alert them to missed dosages and give reminders of the appropriate time to take their medications. </a:t>
            </a:r>
          </a:p>
          <a:p>
            <a:pPr lvl="0">
              <a:buFont typeface="Wingdings" pitchFamily="2" charset="2"/>
              <a:buChar char="§"/>
            </a:pPr>
            <a:endParaRPr lang="en-US" dirty="0" smtClean="0"/>
          </a:p>
          <a:p>
            <a:pPr lvl="0"/>
            <a:r>
              <a:rPr lang="en-US" b="1" dirty="0" smtClean="0"/>
              <a:t>Home Safety</a:t>
            </a:r>
          </a:p>
          <a:p>
            <a:pPr>
              <a:buFont typeface="Wingdings" pitchFamily="2" charset="2"/>
              <a:buChar char="§"/>
            </a:pPr>
            <a:r>
              <a:rPr lang="en-US" b="1" dirty="0" smtClean="0"/>
              <a:t> PERS </a:t>
            </a:r>
            <a:r>
              <a:rPr lang="en-US" dirty="0" smtClean="0"/>
              <a:t>- Personal Emergency Response System is a system which allows individuals, including older adults, to summon help during an emergency. Although PERS vary in specifications, the most common configuration has three components: </a:t>
            </a:r>
          </a:p>
          <a:p>
            <a:r>
              <a:rPr lang="en-US" dirty="0" smtClean="0"/>
              <a:t>(1) electronic hardware in the home that allows the client to request assistance, </a:t>
            </a:r>
          </a:p>
          <a:p>
            <a:r>
              <a:rPr lang="en-US" dirty="0" smtClean="0"/>
              <a:t>(2) a centralized emergency response centre receiving client calls, and </a:t>
            </a:r>
          </a:p>
          <a:p>
            <a:r>
              <a:rPr lang="en-US" dirty="0" smtClean="0"/>
              <a:t>(3) protocols and staff to assess and dispatch appropriate help. </a:t>
            </a:r>
          </a:p>
          <a:p>
            <a:r>
              <a:rPr lang="en-CA" dirty="0" smtClean="0"/>
              <a:t> </a:t>
            </a:r>
            <a:endParaRPr lang="en-US" dirty="0" smtClean="0"/>
          </a:p>
          <a:p>
            <a:pPr lvl="0">
              <a:buFont typeface="Wingdings" pitchFamily="2" charset="2"/>
              <a:buChar char="§"/>
            </a:pPr>
            <a:endParaRPr lang="en-US" sz="1100" dirty="0" smtClean="0"/>
          </a:p>
          <a:p>
            <a:endParaRPr lang="en-US" dirty="0"/>
          </a:p>
        </p:txBody>
      </p:sp>
      <p:sp>
        <p:nvSpPr>
          <p:cNvPr id="4" name="Slide Number Placeholder 3"/>
          <p:cNvSpPr>
            <a:spLocks noGrp="1"/>
          </p:cNvSpPr>
          <p:nvPr>
            <p:ph type="sldNum" sz="quarter" idx="10"/>
          </p:nvPr>
        </p:nvSpPr>
        <p:spPr/>
        <p:txBody>
          <a:bodyPr/>
          <a:lstStyle/>
          <a:p>
            <a:fld id="{681F4938-436A-4247-BDC3-922DCB56378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F4938-436A-4247-BDC3-922DCB56378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en-US"/>
              <a:t>Click to edit Master title style</a:t>
            </a:r>
          </a:p>
        </p:txBody>
      </p:sp>
      <p:sp>
        <p:nvSpPr>
          <p:cNvPr id="26627"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en-US"/>
              <a:t>Click to edit Master subtitle style</a:t>
            </a:r>
          </a:p>
        </p:txBody>
      </p:sp>
      <p:grpSp>
        <p:nvGrpSpPr>
          <p:cNvPr id="26628" name="Group 4"/>
          <p:cNvGrpSpPr>
            <a:grpSpLocks/>
          </p:cNvGrpSpPr>
          <p:nvPr/>
        </p:nvGrpSpPr>
        <p:grpSpPr bwMode="auto">
          <a:xfrm>
            <a:off x="177800" y="230188"/>
            <a:ext cx="203200" cy="6503987"/>
            <a:chOff x="112" y="145"/>
            <a:chExt cx="128" cy="4097"/>
          </a:xfrm>
        </p:grpSpPr>
        <p:sp>
          <p:nvSpPr>
            <p:cNvPr id="26629"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endParaRPr lang="en-US"/>
            </a:p>
          </p:txBody>
        </p:sp>
        <p:sp>
          <p:nvSpPr>
            <p:cNvPr id="26630"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endParaRPr lang="en-US"/>
            </a:p>
          </p:txBody>
        </p:sp>
      </p:grpSp>
      <p:grpSp>
        <p:nvGrpSpPr>
          <p:cNvPr id="26631" name="Group 7"/>
          <p:cNvGrpSpPr>
            <a:grpSpLocks/>
          </p:cNvGrpSpPr>
          <p:nvPr/>
        </p:nvGrpSpPr>
        <p:grpSpPr bwMode="auto">
          <a:xfrm>
            <a:off x="8793163" y="220663"/>
            <a:ext cx="198437" cy="6408737"/>
            <a:chOff x="5539" y="139"/>
            <a:chExt cx="125" cy="4037"/>
          </a:xfrm>
        </p:grpSpPr>
        <p:sp>
          <p:nvSpPr>
            <p:cNvPr id="26632"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endParaRPr lang="en-US"/>
            </a:p>
          </p:txBody>
        </p:sp>
        <p:sp>
          <p:nvSpPr>
            <p:cNvPr id="26633"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endParaRPr lang="en-US"/>
            </a:p>
          </p:txBody>
        </p:sp>
      </p:grpSp>
      <p:grpSp>
        <p:nvGrpSpPr>
          <p:cNvPr id="26634" name="Group 10"/>
          <p:cNvGrpSpPr>
            <a:grpSpLocks/>
          </p:cNvGrpSpPr>
          <p:nvPr/>
        </p:nvGrpSpPr>
        <p:grpSpPr bwMode="auto">
          <a:xfrm>
            <a:off x="412750" y="6477000"/>
            <a:ext cx="8686800" cy="228600"/>
            <a:chOff x="260" y="4080"/>
            <a:chExt cx="5472" cy="144"/>
          </a:xfrm>
        </p:grpSpPr>
        <p:sp>
          <p:nvSpPr>
            <p:cNvPr id="26635"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endParaRPr lang="en-US"/>
            </a:p>
          </p:txBody>
        </p:sp>
        <p:sp>
          <p:nvSpPr>
            <p:cNvPr id="26636"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endParaRPr lang="en-US"/>
            </a:p>
          </p:txBody>
        </p:sp>
      </p:grpSp>
      <p:grpSp>
        <p:nvGrpSpPr>
          <p:cNvPr id="26637" name="Group 13"/>
          <p:cNvGrpSpPr>
            <a:grpSpLocks/>
          </p:cNvGrpSpPr>
          <p:nvPr/>
        </p:nvGrpSpPr>
        <p:grpSpPr bwMode="auto">
          <a:xfrm>
            <a:off x="76200" y="176213"/>
            <a:ext cx="8745538" cy="161925"/>
            <a:chOff x="48" y="111"/>
            <a:chExt cx="5509" cy="102"/>
          </a:xfrm>
        </p:grpSpPr>
        <p:sp>
          <p:nvSpPr>
            <p:cNvPr id="26638"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endParaRPr lang="en-US"/>
            </a:p>
          </p:txBody>
        </p:sp>
        <p:sp>
          <p:nvSpPr>
            <p:cNvPr id="26639" name="Rectangle 15"/>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endParaRPr lang="en-US"/>
            </a:p>
          </p:txBody>
        </p:sp>
      </p:grpSp>
      <p:sp>
        <p:nvSpPr>
          <p:cNvPr id="26640" name="Rectangle 16"/>
          <p:cNvSpPr>
            <a:spLocks noGrp="1" noChangeArrowheads="1"/>
          </p:cNvSpPr>
          <p:nvPr>
            <p:ph type="dt" sz="half" idx="2"/>
          </p:nvPr>
        </p:nvSpPr>
        <p:spPr/>
        <p:txBody>
          <a:bodyPr/>
          <a:lstStyle>
            <a:lvl1pPr>
              <a:defRPr/>
            </a:lvl1pPr>
          </a:lstStyle>
          <a:p>
            <a:endParaRPr lang="en-US"/>
          </a:p>
        </p:txBody>
      </p:sp>
      <p:sp>
        <p:nvSpPr>
          <p:cNvPr id="26641" name="Rectangle 17"/>
          <p:cNvSpPr>
            <a:spLocks noGrp="1" noChangeArrowheads="1"/>
          </p:cNvSpPr>
          <p:nvPr>
            <p:ph type="ftr" sz="quarter" idx="3"/>
          </p:nvPr>
        </p:nvSpPr>
        <p:spPr/>
        <p:txBody>
          <a:bodyPr/>
          <a:lstStyle>
            <a:lvl1pPr>
              <a:defRPr/>
            </a:lvl1pPr>
          </a:lstStyle>
          <a:p>
            <a:endParaRPr lang="en-US"/>
          </a:p>
        </p:txBody>
      </p:sp>
      <p:sp>
        <p:nvSpPr>
          <p:cNvPr id="26642" name="Rectangle 18"/>
          <p:cNvSpPr>
            <a:spLocks noGrp="1" noChangeArrowheads="1"/>
          </p:cNvSpPr>
          <p:nvPr>
            <p:ph type="sldNum" sz="quarter" idx="4"/>
          </p:nvPr>
        </p:nvSpPr>
        <p:spPr/>
        <p:txBody>
          <a:bodyPr/>
          <a:lstStyle>
            <a:lvl1pPr>
              <a:defRPr/>
            </a:lvl1pPr>
          </a:lstStyle>
          <a:p>
            <a:fld id="{8E689A91-2CA3-47A3-AD92-38AFA12A0467}" type="slidenum">
              <a:rPr lang="en-US"/>
              <a:pPr/>
              <a:t>‹#›</a:t>
            </a:fld>
            <a:endParaRPr lang="en-US"/>
          </a:p>
        </p:txBody>
      </p:sp>
    </p:spTree>
  </p:cSld>
  <p:clrMapOvr>
    <a:masterClrMapping/>
  </p:clrMapOvr>
  <p:timing>
    <p:tnLst>
      <p:par>
        <p:cTn id="1" dur="indefinite" restart="never" nodeType="tmRoot">
          <p:childTnLst>
            <p:seq concurrent="1" nextAc="seek">
              <p:cTn id="2" dur="indefinite">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stCondLst>
                                            <p:cond delay="0"/>
                                          </p:stCondLst>
                                        </p:cTn>
                                        <p:tgtEl>
                                          <p:spTgt spid="26628"/>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2662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6634"/>
                                        </p:tgtEl>
                                        <p:attrNameLst>
                                          <p:attrName>style.visibility</p:attrName>
                                        </p:attrNameLst>
                                      </p:cBhvr>
                                      <p:to>
                                        <p:strVal val="visible"/>
                                      </p:to>
                                    </p:set>
                                    <p:anim calcmode="lin" valueType="num">
                                      <p:cBhvr additive="base">
                                        <p:cTn id="12" dur="500" fill="hold">
                                          <p:stCondLst>
                                            <p:cond delay="0"/>
                                          </p:stCondLst>
                                        </p:cTn>
                                        <p:tgtEl>
                                          <p:spTgt spid="26634"/>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2663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6631"/>
                                        </p:tgtEl>
                                        <p:attrNameLst>
                                          <p:attrName>style.visibility</p:attrName>
                                        </p:attrNameLst>
                                      </p:cBhvr>
                                      <p:to>
                                        <p:strVal val="visible"/>
                                      </p:to>
                                    </p:set>
                                    <p:anim calcmode="lin" valueType="num">
                                      <p:cBhvr additive="base">
                                        <p:cTn id="17" dur="500" fill="hold">
                                          <p:stCondLst>
                                            <p:cond delay="0"/>
                                          </p:stCondLst>
                                        </p:cTn>
                                        <p:tgtEl>
                                          <p:spTgt spid="26631"/>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266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6637"/>
                                        </p:tgtEl>
                                        <p:attrNameLst>
                                          <p:attrName>style.visibility</p:attrName>
                                        </p:attrNameLst>
                                      </p:cBhvr>
                                      <p:to>
                                        <p:strVal val="visible"/>
                                      </p:to>
                                    </p:set>
                                    <p:anim calcmode="lin" valueType="num">
                                      <p:cBhvr additive="base">
                                        <p:cTn id="22" dur="500" fill="hold">
                                          <p:stCondLst>
                                            <p:cond delay="0"/>
                                          </p:stCondLst>
                                        </p:cTn>
                                        <p:tgtEl>
                                          <p:spTgt spid="26637"/>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2663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6626">
                                            <p:bg/>
                                          </p:spTgt>
                                        </p:tgtEl>
                                        <p:attrNameLst>
                                          <p:attrName>style.visibility</p:attrName>
                                        </p:attrNameLst>
                                      </p:cBhvr>
                                      <p:to>
                                        <p:strVal val="visible"/>
                                      </p:to>
                                    </p:set>
                                    <p:animEffect transition="in" filter="dissolve">
                                      <p:cBhvr>
                                        <p:cTn id="28" dur="500">
                                          <p:stCondLst>
                                            <p:cond delay="0"/>
                                          </p:stCondLst>
                                        </p:cTn>
                                        <p:tgtEl>
                                          <p:spTgt spid="26626">
                                            <p:bg/>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6626">
                                            <p:txEl>
                                              <p:pRg st="0" end="0"/>
                                            </p:txEl>
                                          </p:spTgt>
                                        </p:tgtEl>
                                        <p:attrNameLst>
                                          <p:attrName>style.visibility</p:attrName>
                                        </p:attrNameLst>
                                      </p:cBhvr>
                                      <p:to>
                                        <p:strVal val="visible"/>
                                      </p:to>
                                    </p:set>
                                    <p:animEffect transition="in" filter="dissolve">
                                      <p:cBhvr>
                                        <p:cTn id="31" dur="500">
                                          <p:stCondLst>
                                            <p:cond delay="0"/>
                                          </p:stCondLst>
                                        </p:cTn>
                                        <p:tgtEl>
                                          <p:spTgt spid="2662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6627">
                                            <p:txEl>
                                              <p:pRg st="0" end="0"/>
                                            </p:txEl>
                                          </p:spTgt>
                                        </p:tgtEl>
                                        <p:attrNameLst>
                                          <p:attrName>style.visibility</p:attrName>
                                        </p:attrNameLst>
                                      </p:cBhvr>
                                      <p:to>
                                        <p:strVal val="visible"/>
                                      </p:to>
                                    </p:set>
                                    <p:animEffect transition="in" filter="dissolve">
                                      <p:cBhvr>
                                        <p:cTn id="36" dur="500">
                                          <p:stCondLst>
                                            <p:cond delay="0"/>
                                          </p:stCondLst>
                                        </p:cTn>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allAtOnce" animBg="1"/>
      <p:bldP spid="26627" grpId="0" build="p">
        <p:tmplLst>
          <p:tmpl lvl="1">
            <p:tnLst>
              <p:par>
                <p:cTn presetID="9" presetClass="entr" presetSubtype="0" fill="hold" nodeType="clickEffect">
                  <p:stCondLst>
                    <p:cond delay="0"/>
                  </p:stCondLst>
                  <p:childTnLst>
                    <p:set>
                      <p:cBhvr>
                        <p:cTn dur="1" fill="hold">
                          <p:stCondLst>
                            <p:cond delay="0"/>
                          </p:stCondLst>
                        </p:cTn>
                        <p:tgtEl>
                          <p:spTgt spid="26627"/>
                        </p:tgtEl>
                        <p:attrNameLst>
                          <p:attrName>style.visibility</p:attrName>
                        </p:attrNameLst>
                      </p:cBhvr>
                      <p:to>
                        <p:strVal val="visible"/>
                      </p:to>
                    </p:set>
                    <p:animEffect transition="in" filter="dissolve">
                      <p:cBhvr>
                        <p:cTn dur="500">
                          <p:stCondLst>
                            <p:cond delay="0"/>
                          </p:stCondLst>
                        </p:cTn>
                        <p:tgtEl>
                          <p:spTgt spid="2662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6D746E-4DD1-4F04-9EA1-4BA7E9A97C1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97D043-FEF1-42CC-AC50-FFE21C69631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A7EAFF-2EEE-4FAE-A11F-E0E62ECBA62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79709A-8BDF-4545-A744-49AA38B088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3022DC-B0C6-4155-A64B-DCB53D9B844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780C932-6F94-4897-AEC8-343A4DDF9DA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41BC21A-06A9-4106-894F-11699A7504E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E8CD0CE-7797-403D-A9D1-82E8A6D7641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16F2A0-2F57-4308-B7E8-3F12081F0AF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2AD8C0-86CE-491D-A093-BF2BD3DA150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81000" y="381000"/>
            <a:ext cx="8001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685800" y="12954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4"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bg2"/>
                </a:solidFill>
                <a:latin typeface="+mn-lt"/>
              </a:defRPr>
            </a:lvl1pPr>
          </a:lstStyle>
          <a:p>
            <a:endParaRPr lang="en-US"/>
          </a:p>
        </p:txBody>
      </p:sp>
      <p:sp>
        <p:nvSpPr>
          <p:cNvPr id="25605" name="Rectangle 5"/>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bg2"/>
                </a:solidFill>
                <a:latin typeface="+mn-lt"/>
              </a:defRPr>
            </a:lvl1pPr>
          </a:lstStyle>
          <a:p>
            <a:endParaRPr lang="en-US"/>
          </a:p>
        </p:txBody>
      </p:sp>
      <p:sp>
        <p:nvSpPr>
          <p:cNvPr id="25606"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2"/>
                </a:solidFill>
                <a:latin typeface="+mn-lt"/>
              </a:defRPr>
            </a:lvl1pPr>
          </a:lstStyle>
          <a:p>
            <a:fld id="{27CF1AE7-7EBF-458A-A6B8-D495C2378B7A}" type="slidenum">
              <a:rPr lang="en-US"/>
              <a:pPr/>
              <a:t>‹#›</a:t>
            </a:fld>
            <a:endParaRPr lang="en-US"/>
          </a:p>
        </p:txBody>
      </p:sp>
      <p:grpSp>
        <p:nvGrpSpPr>
          <p:cNvPr id="25607" name="Group 7"/>
          <p:cNvGrpSpPr>
            <a:grpSpLocks/>
          </p:cNvGrpSpPr>
          <p:nvPr/>
        </p:nvGrpSpPr>
        <p:grpSpPr bwMode="auto">
          <a:xfrm>
            <a:off x="177800" y="230188"/>
            <a:ext cx="203200" cy="6503987"/>
            <a:chOff x="112" y="145"/>
            <a:chExt cx="128" cy="4097"/>
          </a:xfrm>
        </p:grpSpPr>
        <p:sp>
          <p:nvSpPr>
            <p:cNvPr id="25608"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endParaRPr lang="en-US"/>
            </a:p>
          </p:txBody>
        </p:sp>
        <p:sp>
          <p:nvSpPr>
            <p:cNvPr id="25609"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endParaRPr lang="en-US"/>
            </a:p>
          </p:txBody>
        </p:sp>
      </p:grpSp>
      <p:grpSp>
        <p:nvGrpSpPr>
          <p:cNvPr id="25610" name="Group 10"/>
          <p:cNvGrpSpPr>
            <a:grpSpLocks/>
          </p:cNvGrpSpPr>
          <p:nvPr/>
        </p:nvGrpSpPr>
        <p:grpSpPr bwMode="auto">
          <a:xfrm>
            <a:off x="8793163" y="220663"/>
            <a:ext cx="198437" cy="6408737"/>
            <a:chOff x="5539" y="139"/>
            <a:chExt cx="125" cy="4037"/>
          </a:xfrm>
        </p:grpSpPr>
        <p:sp>
          <p:nvSpPr>
            <p:cNvPr id="25611"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endParaRPr lang="en-US"/>
            </a:p>
          </p:txBody>
        </p:sp>
        <p:sp>
          <p:nvSpPr>
            <p:cNvPr id="25612"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endParaRPr lang="en-US"/>
            </a:p>
          </p:txBody>
        </p:sp>
      </p:grpSp>
      <p:grpSp>
        <p:nvGrpSpPr>
          <p:cNvPr id="25613" name="Group 13"/>
          <p:cNvGrpSpPr>
            <a:grpSpLocks/>
          </p:cNvGrpSpPr>
          <p:nvPr/>
        </p:nvGrpSpPr>
        <p:grpSpPr bwMode="auto">
          <a:xfrm>
            <a:off x="412750" y="6477000"/>
            <a:ext cx="8686800" cy="228600"/>
            <a:chOff x="260" y="4080"/>
            <a:chExt cx="5472" cy="144"/>
          </a:xfrm>
        </p:grpSpPr>
        <p:sp>
          <p:nvSpPr>
            <p:cNvPr id="25614"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endParaRPr lang="en-US"/>
            </a:p>
          </p:txBody>
        </p:sp>
        <p:sp>
          <p:nvSpPr>
            <p:cNvPr id="25615"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endParaRPr lang="en-US"/>
            </a:p>
          </p:txBody>
        </p:sp>
      </p:grpSp>
      <p:grpSp>
        <p:nvGrpSpPr>
          <p:cNvPr id="25616" name="Group 16"/>
          <p:cNvGrpSpPr>
            <a:grpSpLocks/>
          </p:cNvGrpSpPr>
          <p:nvPr/>
        </p:nvGrpSpPr>
        <p:grpSpPr bwMode="auto">
          <a:xfrm>
            <a:off x="76200" y="176213"/>
            <a:ext cx="8745538" cy="161925"/>
            <a:chOff x="48" y="111"/>
            <a:chExt cx="5509" cy="102"/>
          </a:xfrm>
        </p:grpSpPr>
        <p:sp>
          <p:nvSpPr>
            <p:cNvPr id="25617"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endParaRPr lang="en-US"/>
            </a:p>
          </p:txBody>
        </p:sp>
        <p:sp>
          <p:nvSpPr>
            <p:cNvPr id="25618" name="Rectangle 18"/>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endParaRPr lang="en-US"/>
            </a:p>
          </p:txBody>
        </p:sp>
      </p:grpSp>
      <p:grpSp>
        <p:nvGrpSpPr>
          <p:cNvPr id="25619" name="Group 19"/>
          <p:cNvGrpSpPr>
            <a:grpSpLocks/>
          </p:cNvGrpSpPr>
          <p:nvPr/>
        </p:nvGrpSpPr>
        <p:grpSpPr bwMode="auto">
          <a:xfrm>
            <a:off x="71438" y="176213"/>
            <a:ext cx="8745537" cy="161925"/>
            <a:chOff x="48" y="111"/>
            <a:chExt cx="5509" cy="102"/>
          </a:xfrm>
        </p:grpSpPr>
        <p:sp>
          <p:nvSpPr>
            <p:cNvPr id="25620"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endParaRPr lang="en-US"/>
            </a:p>
          </p:txBody>
        </p:sp>
        <p:sp>
          <p:nvSpPr>
            <p:cNvPr id="25621"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childTnLst>
            <p:seq concurrent="1" nextAc="seek">
              <p:cTn id="2" dur="indefinite">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5619"/>
                                        </p:tgtEl>
                                        <p:attrNameLst>
                                          <p:attrName>style.visibility</p:attrName>
                                        </p:attrNameLst>
                                      </p:cBhvr>
                                      <p:to>
                                        <p:strVal val="visible"/>
                                      </p:to>
                                    </p:set>
                                    <p:anim calcmode="lin" valueType="num">
                                      <p:cBhvr additive="base">
                                        <p:cTn id="7" dur="500" fill="hold">
                                          <p:stCondLst>
                                            <p:cond delay="0"/>
                                          </p:stCondLst>
                                        </p:cTn>
                                        <p:tgtEl>
                                          <p:spTgt spid="25619"/>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256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ahoma" pitchFamily="34" charset="0"/>
        </a:defRPr>
      </a:lvl2pPr>
      <a:lvl3pPr algn="l" rtl="0" fontAlgn="base">
        <a:spcBef>
          <a:spcPct val="0"/>
        </a:spcBef>
        <a:spcAft>
          <a:spcPct val="0"/>
        </a:spcAft>
        <a:defRPr sz="3600">
          <a:solidFill>
            <a:schemeClr val="tx2"/>
          </a:solidFill>
          <a:latin typeface="Tahoma" pitchFamily="34" charset="0"/>
        </a:defRPr>
      </a:lvl3pPr>
      <a:lvl4pPr algn="l" rtl="0" fontAlgn="base">
        <a:spcBef>
          <a:spcPct val="0"/>
        </a:spcBef>
        <a:spcAft>
          <a:spcPct val="0"/>
        </a:spcAft>
        <a:defRPr sz="3600">
          <a:solidFill>
            <a:schemeClr val="tx2"/>
          </a:solidFill>
          <a:latin typeface="Tahoma" pitchFamily="34" charset="0"/>
        </a:defRPr>
      </a:lvl4pPr>
      <a:lvl5pPr algn="l" rtl="0" fontAlgn="base">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fontAlgn="base">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Char char="–"/>
        <a:defRPr sz="28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m/imgres?imgurl=http://www.vcny.org/uploads/Image/large/vnh.jpg&amp;imgrefurl=http://www.vcny.org/urbanvillage/nursing_home.html&amp;h=354&amp;w=400&amp;sz=42&amp;hl=en&amp;start=1&amp;tbnid=sHgVnKsz9xX4wM:&amp;tbnh=110&amp;tbnw=124&amp;prev=/images?q=older+adult+nursing+home&amp;gbv=2&amp;hl=en&amp;sa=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mailto:alane@ucalgary.ca" TargetMode="External"/><Relationship Id="rId4" Type="http://schemas.openxmlformats.org/officeDocument/2006/relationships/hyperlink" Target="mailto:shirst@ucalgary.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google.ca/imgres?imgurl=http://pictures.directnews.co.uk/liveimages/Asimo+the+Honda+Robot+square_2574_19338838_0_0_7013021_300.jpg&amp;imgrefurl=http://www.earnmydegree.com/online-education/news/healthcare-career/high-tech-patients-help-health-care-students-learn.html&amp;usg=__LhQ-MhHYp10l0nn-P6CZKURVTFE=&amp;h=287&amp;w=287&amp;sz=7&amp;hl=en&amp;start=39&amp;zoom=1&amp;um=1&amp;itbs=1&amp;tbnid=kyfer2bm_0vVJM:&amp;tbnh=115&amp;tbnw=115&amp;prev=/images?q=robotics+health+care&amp;start=20&amp;um=1&amp;hl=en&amp;sa=N&amp;ndsp=20&amp;tbs=isch:1" TargetMode="External"/><Relationship Id="rId5" Type="http://schemas.openxmlformats.org/officeDocument/2006/relationships/image" Target="../media/image7.jpeg"/><Relationship Id="rId4" Type="http://schemas.openxmlformats.org/officeDocument/2006/relationships/hyperlink" Target="http://www.google.ca/imgres?imgurl=http://www.seniorspecialists.org/!images/content/aaoa_photos_personal_emergency_response_systems.jpg&amp;imgrefurl=http://www.seniorspecialists.org/services/emergency-response/default.aspx&amp;usg=__TzPi3nKd6gx7d5Tz-h-AZ2LJ258=&amp;h=192&amp;w=290&amp;sz=17&amp;hl=en&amp;start=1&amp;zoom=1&amp;um=1&amp;itbs=1&amp;tbnid=M6IKS0d7UBcvhM:&amp;tbnh=76&amp;tbnw=115&amp;prev=/images?q=personal+emergency+response+systems&amp;um=1&amp;hl=en&amp;tbs=isch: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file:///G:\Prague\Imagine_the_Future_of_Aging.mpg"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ech2.jpg"/>
          <p:cNvPicPr>
            <a:picLocks noChangeAspect="1"/>
          </p:cNvPicPr>
          <p:nvPr/>
        </p:nvPicPr>
        <p:blipFill>
          <a:blip r:embed="rId3" cstate="print"/>
          <a:stretch>
            <a:fillRect/>
          </a:stretch>
        </p:blipFill>
        <p:spPr>
          <a:xfrm>
            <a:off x="6876256" y="620688"/>
            <a:ext cx="1752422" cy="1634722"/>
          </a:xfrm>
          <a:prstGeom prst="rect">
            <a:avLst/>
          </a:prstGeom>
        </p:spPr>
      </p:pic>
      <p:sp>
        <p:nvSpPr>
          <p:cNvPr id="6" name="Slide Number Placeholder 6"/>
          <p:cNvSpPr>
            <a:spLocks noGrp="1"/>
          </p:cNvSpPr>
          <p:nvPr>
            <p:ph type="sldNum" sz="quarter" idx="12"/>
          </p:nvPr>
        </p:nvSpPr>
        <p:spPr/>
        <p:txBody>
          <a:bodyPr/>
          <a:lstStyle/>
          <a:p>
            <a:fld id="{FA483212-2A76-4E35-B6DE-99071B95FA1A}" type="slidenum">
              <a:rPr lang="en-US"/>
              <a:pPr/>
              <a:t>1</a:t>
            </a:fld>
            <a:endParaRPr lang="en-US"/>
          </a:p>
        </p:txBody>
      </p:sp>
      <p:sp>
        <p:nvSpPr>
          <p:cNvPr id="27653" name="Rectangle 5"/>
          <p:cNvSpPr>
            <a:spLocks noGrp="1" noChangeArrowheads="1"/>
          </p:cNvSpPr>
          <p:nvPr>
            <p:ph type="body" sz="half" idx="1"/>
          </p:nvPr>
        </p:nvSpPr>
        <p:spPr>
          <a:xfrm>
            <a:off x="684213" y="404813"/>
            <a:ext cx="5110162" cy="5976937"/>
          </a:xfrm>
        </p:spPr>
        <p:txBody>
          <a:bodyPr/>
          <a:lstStyle/>
          <a:p>
            <a:pPr>
              <a:buNone/>
            </a:pPr>
            <a:endParaRPr lang="en-US" sz="1400" b="1" dirty="0" smtClean="0"/>
          </a:p>
          <a:p>
            <a:pPr>
              <a:buNone/>
            </a:pPr>
            <a:endParaRPr lang="en-US" sz="1400" b="1" dirty="0"/>
          </a:p>
        </p:txBody>
      </p:sp>
      <p:pic>
        <p:nvPicPr>
          <p:cNvPr id="27655" name="Picture 7" descr="11568_ice_storm_520"/>
          <p:cNvPicPr>
            <a:picLocks noGrp="1" noChangeAspect="1" noChangeArrowheads="1"/>
          </p:cNvPicPr>
          <p:nvPr>
            <p:ph type="body" sz="half" idx="2"/>
          </p:nvPr>
        </p:nvPicPr>
        <p:blipFill>
          <a:blip r:embed="rId4" cstate="print"/>
          <a:srcRect/>
          <a:stretch>
            <a:fillRect/>
          </a:stretch>
        </p:blipFill>
        <p:spPr>
          <a:xfrm>
            <a:off x="7143768" y="3500438"/>
            <a:ext cx="1317606" cy="2913568"/>
          </a:xfrm>
          <a:noFill/>
          <a:ln/>
        </p:spPr>
      </p:pic>
      <p:sp>
        <p:nvSpPr>
          <p:cNvPr id="27656" name="Rectangle 8"/>
          <p:cNvSpPr>
            <a:spLocks noChangeArrowheads="1"/>
          </p:cNvSpPr>
          <p:nvPr/>
        </p:nvSpPr>
        <p:spPr bwMode="auto">
          <a:xfrm>
            <a:off x="539750" y="981075"/>
            <a:ext cx="4968875" cy="1138773"/>
          </a:xfrm>
          <a:prstGeom prst="rect">
            <a:avLst/>
          </a:prstGeom>
          <a:noFill/>
          <a:ln w="9525">
            <a:noFill/>
            <a:miter lim="800000"/>
            <a:headEnd/>
            <a:tailEnd/>
          </a:ln>
          <a:effectLst/>
        </p:spPr>
        <p:txBody>
          <a:bodyPr>
            <a:spAutoFit/>
          </a:bodyPr>
          <a:lstStyle/>
          <a:p>
            <a:r>
              <a:rPr lang="en-US" sz="3400" dirty="0" smtClean="0">
                <a:solidFill>
                  <a:schemeClr val="hlink"/>
                </a:solidFill>
                <a:latin typeface="Tahoma" pitchFamily="34" charset="0"/>
              </a:rPr>
              <a:t>Gadgets, Gizmos, and Growing Old</a:t>
            </a:r>
            <a:endParaRPr lang="en-US" sz="3400" dirty="0">
              <a:solidFill>
                <a:schemeClr val="hlink"/>
              </a:solidFill>
              <a:latin typeface="Tahoma" pitchFamily="34" charset="0"/>
            </a:endParaRPr>
          </a:p>
        </p:txBody>
      </p:sp>
      <p:sp>
        <p:nvSpPr>
          <p:cNvPr id="27657" name="Rectangle 9"/>
          <p:cNvSpPr>
            <a:spLocks noChangeArrowheads="1"/>
          </p:cNvSpPr>
          <p:nvPr/>
        </p:nvSpPr>
        <p:spPr bwMode="auto">
          <a:xfrm>
            <a:off x="755576" y="3356992"/>
            <a:ext cx="6030912" cy="2554545"/>
          </a:xfrm>
          <a:prstGeom prst="rect">
            <a:avLst/>
          </a:prstGeom>
          <a:noFill/>
          <a:ln w="9525">
            <a:noFill/>
            <a:miter lim="800000"/>
            <a:headEnd/>
            <a:tailEnd/>
          </a:ln>
          <a:effectLst/>
        </p:spPr>
        <p:txBody>
          <a:bodyPr>
            <a:spAutoFit/>
          </a:bodyPr>
          <a:lstStyle/>
          <a:p>
            <a:r>
              <a:rPr lang="en-CA" dirty="0">
                <a:latin typeface="Tahoma" pitchFamily="34" charset="0"/>
              </a:rPr>
              <a:t>Sandra P. Hirst RN, PhD, </a:t>
            </a:r>
            <a:r>
              <a:rPr lang="en-CA" dirty="0" smtClean="0">
                <a:latin typeface="Tahoma" pitchFamily="34" charset="0"/>
              </a:rPr>
              <a:t>GNC(C)</a:t>
            </a:r>
          </a:p>
          <a:p>
            <a:r>
              <a:rPr lang="en-CA" dirty="0" smtClean="0">
                <a:latin typeface="Tahoma" pitchFamily="34" charset="0"/>
              </a:rPr>
              <a:t>Annette M. Lane RN, PhD</a:t>
            </a:r>
          </a:p>
          <a:p>
            <a:r>
              <a:rPr lang="en-CA" sz="2000" dirty="0" smtClean="0">
                <a:latin typeface="Tahoma" pitchFamily="34" charset="0"/>
              </a:rPr>
              <a:t>Brenda Strafford Centre for Excellence in </a:t>
            </a:r>
            <a:r>
              <a:rPr lang="en-CA" sz="2000" dirty="0" err="1" smtClean="0">
                <a:latin typeface="Tahoma" pitchFamily="34" charset="0"/>
              </a:rPr>
              <a:t>Gerontological</a:t>
            </a:r>
            <a:r>
              <a:rPr lang="en-CA" sz="2000" dirty="0" smtClean="0">
                <a:latin typeface="Tahoma" pitchFamily="34" charset="0"/>
              </a:rPr>
              <a:t> Nursing</a:t>
            </a:r>
          </a:p>
          <a:p>
            <a:r>
              <a:rPr lang="en-CA" dirty="0" smtClean="0">
                <a:latin typeface="Tahoma" pitchFamily="34" charset="0"/>
              </a:rPr>
              <a:t>Linda Shorting RN, MA</a:t>
            </a:r>
          </a:p>
          <a:p>
            <a:r>
              <a:rPr lang="en-CA" dirty="0">
                <a:latin typeface="Tahoma" pitchFamily="34" charset="0"/>
              </a:rPr>
              <a:t/>
            </a:r>
            <a:br>
              <a:rPr lang="en-CA" dirty="0">
                <a:latin typeface="Tahoma" pitchFamily="34" charset="0"/>
              </a:rPr>
            </a:br>
            <a:r>
              <a:rPr lang="en-CA" dirty="0" smtClean="0">
                <a:latin typeface="Tahoma" pitchFamily="34" charset="0"/>
              </a:rPr>
              <a:t>IFA 2012</a:t>
            </a:r>
            <a:endParaRPr lang="en-CA" dirty="0">
              <a:latin typeface="Tahoma" pitchFamily="34" charset="0"/>
            </a:endParaRPr>
          </a:p>
        </p:txBody>
      </p:sp>
      <p:pic>
        <p:nvPicPr>
          <p:cNvPr id="9" name="Picture 8" descr="tech.jpg"/>
          <p:cNvPicPr>
            <a:picLocks noChangeAspect="1"/>
          </p:cNvPicPr>
          <p:nvPr/>
        </p:nvPicPr>
        <p:blipFill>
          <a:blip r:embed="rId5" cstate="print"/>
          <a:stretch>
            <a:fillRect/>
          </a:stretch>
        </p:blipFill>
        <p:spPr>
          <a:xfrm>
            <a:off x="6876256" y="2204864"/>
            <a:ext cx="1755648" cy="17495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001000" cy="1224136"/>
          </a:xfrm>
        </p:spPr>
        <p:txBody>
          <a:bodyPr/>
          <a:lstStyle/>
          <a:p>
            <a:r>
              <a:rPr lang="en-US" dirty="0" smtClean="0"/>
              <a:t>Three points arising from the literature review</a:t>
            </a:r>
            <a:endParaRPr lang="en-US" dirty="0"/>
          </a:p>
        </p:txBody>
      </p:sp>
      <p:sp>
        <p:nvSpPr>
          <p:cNvPr id="3" name="Content Placeholder 2"/>
          <p:cNvSpPr>
            <a:spLocks noGrp="1"/>
          </p:cNvSpPr>
          <p:nvPr>
            <p:ph idx="1"/>
          </p:nvPr>
        </p:nvSpPr>
        <p:spPr>
          <a:xfrm>
            <a:off x="467544" y="1844824"/>
            <a:ext cx="8136904" cy="4248472"/>
          </a:xfrm>
        </p:spPr>
        <p:txBody>
          <a:bodyPr/>
          <a:lstStyle/>
          <a:p>
            <a:pPr marL="514350" lvl="0" indent="-514350">
              <a:buFont typeface="+mj-lt"/>
              <a:buAutoNum type="arabicPeriod"/>
            </a:pPr>
            <a:r>
              <a:rPr lang="en-US" sz="2800" dirty="0" smtClean="0"/>
              <a:t>Older adults want to remain as active and independent as possible for as long as possible</a:t>
            </a:r>
          </a:p>
          <a:p>
            <a:pPr marL="514350" lvl="0" indent="-514350">
              <a:buFont typeface="+mj-lt"/>
              <a:buAutoNum type="arabicPeriod"/>
            </a:pPr>
            <a:r>
              <a:rPr lang="en-US" sz="2800" dirty="0" smtClean="0"/>
              <a:t>Confounding factors to aging in place</a:t>
            </a:r>
          </a:p>
          <a:p>
            <a:pPr marL="514350" indent="-514350">
              <a:buFont typeface="+mj-lt"/>
              <a:buAutoNum type="arabicPeriod"/>
            </a:pPr>
            <a:r>
              <a:rPr lang="en-US" sz="2800" dirty="0" smtClean="0"/>
              <a:t>Health </a:t>
            </a:r>
            <a:r>
              <a:rPr lang="en-US" sz="2800" dirty="0" err="1" smtClean="0"/>
              <a:t>promotive</a:t>
            </a:r>
            <a:r>
              <a:rPr lang="en-US" sz="2800" dirty="0" smtClean="0"/>
              <a:t> (enabling) technology has the potential to revolutionize health care services for older adults, promote independence, and enhance aging in place</a:t>
            </a:r>
          </a:p>
          <a:p>
            <a:pPr lvl="0"/>
            <a:endParaRPr lang="en-US" dirty="0" smtClean="0"/>
          </a:p>
          <a:p>
            <a:endParaRPr lang="en-US" dirty="0"/>
          </a:p>
        </p:txBody>
      </p:sp>
      <p:sp>
        <p:nvSpPr>
          <p:cNvPr id="4" name="Slide Number Placeholder 3"/>
          <p:cNvSpPr>
            <a:spLocks noGrp="1"/>
          </p:cNvSpPr>
          <p:nvPr>
            <p:ph type="sldNum" sz="quarter" idx="12"/>
          </p:nvPr>
        </p:nvSpPr>
        <p:spPr/>
        <p:txBody>
          <a:bodyPr/>
          <a:lstStyle/>
          <a:p>
            <a:fld id="{A1A7EAFF-2EEE-4FAE-A11F-E0E62ECBA62B}"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study</a:t>
            </a:r>
            <a:endParaRPr lang="en-US" dirty="0"/>
          </a:p>
        </p:txBody>
      </p:sp>
      <p:sp>
        <p:nvSpPr>
          <p:cNvPr id="3" name="Content Placeholder 2"/>
          <p:cNvSpPr>
            <a:spLocks noGrp="1"/>
          </p:cNvSpPr>
          <p:nvPr>
            <p:ph idx="1"/>
          </p:nvPr>
        </p:nvSpPr>
        <p:spPr/>
        <p:txBody>
          <a:bodyPr/>
          <a:lstStyle/>
          <a:p>
            <a:r>
              <a:rPr lang="en-US" dirty="0" smtClean="0"/>
              <a:t>Question: </a:t>
            </a:r>
          </a:p>
          <a:p>
            <a:endParaRPr lang="en-US" dirty="0" smtClean="0"/>
          </a:p>
          <a:p>
            <a:pPr>
              <a:buNone/>
            </a:pPr>
            <a:r>
              <a:rPr lang="en-US" dirty="0" smtClean="0"/>
              <a:t>   What is the lived experience of older adults who use health </a:t>
            </a:r>
            <a:r>
              <a:rPr lang="en-US" dirty="0" err="1" smtClean="0"/>
              <a:t>promotive</a:t>
            </a:r>
            <a:r>
              <a:rPr lang="en-US" dirty="0" smtClean="0"/>
              <a:t> technology to age in place?</a:t>
            </a:r>
          </a:p>
        </p:txBody>
      </p:sp>
      <p:sp>
        <p:nvSpPr>
          <p:cNvPr id="4" name="Slide Number Placeholder 3"/>
          <p:cNvSpPr>
            <a:spLocks noGrp="1"/>
          </p:cNvSpPr>
          <p:nvPr>
            <p:ph type="sldNum" sz="quarter" idx="12"/>
          </p:nvPr>
        </p:nvSpPr>
        <p:spPr/>
        <p:txBody>
          <a:bodyPr/>
          <a:lstStyle/>
          <a:p>
            <a:fld id="{A1A7EAFF-2EEE-4FAE-A11F-E0E62ECBA6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a:t>
            </a:r>
            <a:endParaRPr lang="en-US" dirty="0"/>
          </a:p>
        </p:txBody>
      </p:sp>
      <p:sp>
        <p:nvSpPr>
          <p:cNvPr id="3" name="Content Placeholder 2"/>
          <p:cNvSpPr>
            <a:spLocks noGrp="1"/>
          </p:cNvSpPr>
          <p:nvPr>
            <p:ph idx="1"/>
          </p:nvPr>
        </p:nvSpPr>
        <p:spPr/>
        <p:txBody>
          <a:bodyPr/>
          <a:lstStyle/>
          <a:p>
            <a:r>
              <a:rPr lang="en-US" dirty="0" smtClean="0"/>
              <a:t>Meta-synthesis</a:t>
            </a:r>
          </a:p>
          <a:p>
            <a:pPr lvl="1"/>
            <a:r>
              <a:rPr lang="en-US" dirty="0" smtClean="0"/>
              <a:t>specialized searches of Academic One File, Academic Search Complete, and Credo databases </a:t>
            </a:r>
          </a:p>
          <a:p>
            <a:pPr lvl="1"/>
            <a:r>
              <a:rPr lang="en-US" dirty="0" smtClean="0"/>
              <a:t>free word texts</a:t>
            </a:r>
          </a:p>
          <a:p>
            <a:pPr lvl="1"/>
            <a:r>
              <a:rPr lang="en-US" dirty="0" smtClean="0"/>
              <a:t>interlibrary loan</a:t>
            </a:r>
          </a:p>
          <a:p>
            <a:r>
              <a:rPr lang="en-US" dirty="0" smtClean="0"/>
              <a:t>Internet search</a:t>
            </a:r>
          </a:p>
          <a:p>
            <a:r>
              <a:rPr lang="en-US" dirty="0" smtClean="0"/>
              <a:t>Conversations with key stakeholders</a:t>
            </a:r>
            <a:endParaRPr lang="en-US" dirty="0"/>
          </a:p>
        </p:txBody>
      </p:sp>
      <p:sp>
        <p:nvSpPr>
          <p:cNvPr id="4" name="Slide Number Placeholder 3"/>
          <p:cNvSpPr>
            <a:spLocks noGrp="1"/>
          </p:cNvSpPr>
          <p:nvPr>
            <p:ph type="sldNum" sz="quarter" idx="12"/>
          </p:nvPr>
        </p:nvSpPr>
        <p:spPr/>
        <p:txBody>
          <a:bodyPr/>
          <a:lstStyle/>
          <a:p>
            <a:fld id="{A1A7EAFF-2EEE-4FAE-A11F-E0E62ECBA6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 criteria </a:t>
            </a:r>
            <a:endParaRPr lang="en-US" dirty="0"/>
          </a:p>
        </p:txBody>
      </p:sp>
      <p:sp>
        <p:nvSpPr>
          <p:cNvPr id="3" name="Content Placeholder 2"/>
          <p:cNvSpPr>
            <a:spLocks noGrp="1"/>
          </p:cNvSpPr>
          <p:nvPr>
            <p:ph idx="1"/>
          </p:nvPr>
        </p:nvSpPr>
        <p:spPr/>
        <p:txBody>
          <a:bodyPr/>
          <a:lstStyle/>
          <a:p>
            <a:r>
              <a:rPr lang="en-US" dirty="0" smtClean="0"/>
              <a:t>Research article</a:t>
            </a:r>
          </a:p>
          <a:p>
            <a:r>
              <a:rPr lang="en-US" dirty="0" smtClean="0"/>
              <a:t>Published 2000 – 2011</a:t>
            </a:r>
          </a:p>
          <a:p>
            <a:r>
              <a:rPr lang="en-US" dirty="0" smtClean="0"/>
              <a:t>English language</a:t>
            </a:r>
          </a:p>
          <a:p>
            <a:r>
              <a:rPr lang="en-US" dirty="0" smtClean="0"/>
              <a:t>Older adults were identified as participants / recipients </a:t>
            </a:r>
          </a:p>
          <a:p>
            <a:r>
              <a:rPr lang="en-US" dirty="0" smtClean="0"/>
              <a:t>Technology was linked to aging in place</a:t>
            </a:r>
            <a:endParaRPr lang="en-US" dirty="0"/>
          </a:p>
        </p:txBody>
      </p:sp>
      <p:sp>
        <p:nvSpPr>
          <p:cNvPr id="4" name="Slide Number Placeholder 3"/>
          <p:cNvSpPr>
            <a:spLocks noGrp="1"/>
          </p:cNvSpPr>
          <p:nvPr>
            <p:ph type="sldNum" sz="quarter" idx="12"/>
          </p:nvPr>
        </p:nvSpPr>
        <p:spPr/>
        <p:txBody>
          <a:bodyPr/>
          <a:lstStyle/>
          <a:p>
            <a:fld id="{A1A7EAFF-2EEE-4FAE-A11F-E0E62ECBA6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(literature)</a:t>
            </a:r>
            <a:endParaRPr lang="en-US" dirty="0"/>
          </a:p>
        </p:txBody>
      </p:sp>
      <p:sp>
        <p:nvSpPr>
          <p:cNvPr id="3" name="Content Placeholder 2"/>
          <p:cNvSpPr>
            <a:spLocks noGrp="1"/>
          </p:cNvSpPr>
          <p:nvPr>
            <p:ph idx="1"/>
          </p:nvPr>
        </p:nvSpPr>
        <p:spPr/>
        <p:txBody>
          <a:bodyPr/>
          <a:lstStyle/>
          <a:p>
            <a:pPr>
              <a:buNone/>
            </a:pPr>
            <a:endParaRPr lang="en-US" dirty="0"/>
          </a:p>
        </p:txBody>
      </p:sp>
      <p:sp>
        <p:nvSpPr>
          <p:cNvPr id="4" name="Slide Number Placeholder 3"/>
          <p:cNvSpPr>
            <a:spLocks noGrp="1"/>
          </p:cNvSpPr>
          <p:nvPr>
            <p:ph type="sldNum" sz="quarter" idx="12"/>
          </p:nvPr>
        </p:nvSpPr>
        <p:spPr/>
        <p:txBody>
          <a:bodyPr/>
          <a:lstStyle/>
          <a:p>
            <a:fld id="{A1A7EAFF-2EEE-4FAE-A11F-E0E62ECBA62B}" type="slidenum">
              <a:rPr lang="en-US" smtClean="0"/>
              <a:pPr/>
              <a:t>14</a:t>
            </a:fld>
            <a:endParaRPr lang="en-US"/>
          </a:p>
        </p:txBody>
      </p:sp>
      <p:sp>
        <p:nvSpPr>
          <p:cNvPr id="5" name="Rounded Rectangle 4"/>
          <p:cNvSpPr/>
          <p:nvPr/>
        </p:nvSpPr>
        <p:spPr bwMode="auto">
          <a:xfrm>
            <a:off x="1331640" y="1556792"/>
            <a:ext cx="2088232" cy="86409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Total articles </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Identified  3216</a:t>
            </a:r>
          </a:p>
        </p:txBody>
      </p:sp>
      <p:sp>
        <p:nvSpPr>
          <p:cNvPr id="6" name="Rounded Rectangle 5"/>
          <p:cNvSpPr/>
          <p:nvPr/>
        </p:nvSpPr>
        <p:spPr bwMode="auto">
          <a:xfrm>
            <a:off x="4644008" y="2204864"/>
            <a:ext cx="2088232" cy="86409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Obtained  2302</a:t>
            </a:r>
            <a:endParaRPr kumimoji="0" lang="en-US" sz="2400" b="0" i="0" u="none" strike="noStrike" cap="none" normalizeH="0" baseline="0" dirty="0" smtClean="0">
              <a:ln>
                <a:noFill/>
              </a:ln>
              <a:solidFill>
                <a:schemeClr val="tx1"/>
              </a:solidFill>
              <a:effectLst/>
              <a:latin typeface="Times New Roman" pitchFamily="18" charset="0"/>
              <a:cs typeface="Arial" charset="0"/>
            </a:endParaRPr>
          </a:p>
        </p:txBody>
      </p:sp>
      <p:sp>
        <p:nvSpPr>
          <p:cNvPr id="7" name="Rounded Rectangle 6"/>
          <p:cNvSpPr/>
          <p:nvPr/>
        </p:nvSpPr>
        <p:spPr bwMode="auto">
          <a:xfrm>
            <a:off x="1691680" y="3933056"/>
            <a:ext cx="2088232" cy="86409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Excluded 2249 </a:t>
            </a:r>
          </a:p>
        </p:txBody>
      </p:sp>
      <p:sp>
        <p:nvSpPr>
          <p:cNvPr id="8" name="Rounded Rectangle 7"/>
          <p:cNvSpPr/>
          <p:nvPr/>
        </p:nvSpPr>
        <p:spPr bwMode="auto">
          <a:xfrm>
            <a:off x="5148064" y="4077072"/>
            <a:ext cx="2088232" cy="86409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Reviewed 53 </a:t>
            </a:r>
          </a:p>
        </p:txBody>
      </p:sp>
      <p:cxnSp>
        <p:nvCxnSpPr>
          <p:cNvPr id="13" name="Curved Connector 12"/>
          <p:cNvCxnSpPr/>
          <p:nvPr/>
        </p:nvCxnSpPr>
        <p:spPr bwMode="auto">
          <a:xfrm rot="10800000" flipV="1">
            <a:off x="3563888" y="3140968"/>
            <a:ext cx="1728192" cy="720080"/>
          </a:xfrm>
          <a:prstGeom prst="curvedConnector3">
            <a:avLst>
              <a:gd name="adj1" fmla="val 50000"/>
            </a:avLst>
          </a:prstGeom>
          <a:solidFill>
            <a:schemeClr val="accent1"/>
          </a:solidFill>
          <a:ln w="38100" cap="flat" cmpd="sng" algn="ctr">
            <a:solidFill>
              <a:schemeClr val="tx1"/>
            </a:solidFill>
            <a:prstDash val="solid"/>
            <a:round/>
            <a:headEnd type="none" w="med" len="med"/>
            <a:tailEnd type="arrow"/>
          </a:ln>
          <a:effectLst/>
        </p:spPr>
      </p:cxnSp>
      <p:cxnSp>
        <p:nvCxnSpPr>
          <p:cNvPr id="14" name="Curved Connector 13"/>
          <p:cNvCxnSpPr/>
          <p:nvPr/>
        </p:nvCxnSpPr>
        <p:spPr bwMode="auto">
          <a:xfrm>
            <a:off x="3923928" y="4293096"/>
            <a:ext cx="1224136" cy="720080"/>
          </a:xfrm>
          <a:prstGeom prst="curvedConnector3">
            <a:avLst>
              <a:gd name="adj1" fmla="val 50000"/>
            </a:avLst>
          </a:prstGeom>
          <a:solidFill>
            <a:schemeClr val="accent1"/>
          </a:solidFill>
          <a:ln w="38100" cap="flat" cmpd="sng" algn="ctr">
            <a:solidFill>
              <a:schemeClr val="tx1"/>
            </a:solidFill>
            <a:prstDash val="solid"/>
            <a:round/>
            <a:headEnd type="none" w="med" len="med"/>
            <a:tailEnd type="arrow"/>
          </a:ln>
          <a:effectLst/>
        </p:spPr>
      </p:cxnSp>
      <p:cxnSp>
        <p:nvCxnSpPr>
          <p:cNvPr id="16" name="Curved Connector 15"/>
          <p:cNvCxnSpPr/>
          <p:nvPr/>
        </p:nvCxnSpPr>
        <p:spPr bwMode="auto">
          <a:xfrm>
            <a:off x="3788296" y="2069232"/>
            <a:ext cx="936104" cy="864096"/>
          </a:xfrm>
          <a:prstGeom prst="curvedConnector3">
            <a:avLst>
              <a:gd name="adj1" fmla="val 50000"/>
            </a:avLst>
          </a:prstGeom>
          <a:solidFill>
            <a:schemeClr val="accent1"/>
          </a:solidFill>
          <a:ln w="381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Who are the users?</a:t>
            </a:r>
            <a:endParaRPr lang="en-US" dirty="0"/>
          </a:p>
        </p:txBody>
      </p:sp>
      <p:sp>
        <p:nvSpPr>
          <p:cNvPr id="3" name="Content Placeholder 2"/>
          <p:cNvSpPr>
            <a:spLocks noGrp="1"/>
          </p:cNvSpPr>
          <p:nvPr>
            <p:ph sz="half" idx="1"/>
          </p:nvPr>
        </p:nvSpPr>
        <p:spPr>
          <a:xfrm>
            <a:off x="395536" y="1295400"/>
            <a:ext cx="4824536" cy="4648200"/>
          </a:xfrm>
        </p:spPr>
        <p:txBody>
          <a:bodyPr/>
          <a:lstStyle/>
          <a:p>
            <a:pPr marL="514350" indent="-514350">
              <a:buFont typeface="+mj-lt"/>
              <a:buAutoNum type="arabicPeriod"/>
            </a:pPr>
            <a:r>
              <a:rPr lang="en-US" dirty="0" smtClean="0"/>
              <a:t>Individuals caring for an older adult / HPT may decrease burden of care</a:t>
            </a:r>
          </a:p>
          <a:p>
            <a:pPr marL="514350" indent="-514350">
              <a:buFont typeface="+mj-lt"/>
              <a:buAutoNum type="arabicPeriod"/>
            </a:pPr>
            <a:r>
              <a:rPr lang="en-US" dirty="0" smtClean="0"/>
              <a:t>Older adults / HPT may promote safety</a:t>
            </a:r>
          </a:p>
          <a:p>
            <a:pPr marL="514350" indent="-514350">
              <a:buFont typeface="+mj-lt"/>
              <a:buAutoNum type="arabicPeriod"/>
            </a:pPr>
            <a:r>
              <a:rPr lang="en-US" dirty="0" smtClean="0"/>
              <a:t>Older adults / age related declines</a:t>
            </a:r>
          </a:p>
          <a:p>
            <a:pPr marL="514350" indent="-514350">
              <a:buFont typeface="+mj-lt"/>
              <a:buAutoNum type="arabicPeriod"/>
            </a:pPr>
            <a:r>
              <a:rPr lang="en-US" dirty="0" smtClean="0"/>
              <a:t>Require assistance with ADLs</a:t>
            </a:r>
          </a:p>
          <a:p>
            <a:pPr marL="514350" indent="-514350">
              <a:buFont typeface="+mj-lt"/>
              <a:buAutoNum type="arabicPeriod"/>
            </a:pPr>
            <a:r>
              <a:rPr lang="en-US" dirty="0" smtClean="0"/>
              <a:t>Aging / life long disability</a:t>
            </a:r>
          </a:p>
        </p:txBody>
      </p:sp>
      <p:sp>
        <p:nvSpPr>
          <p:cNvPr id="5" name="Slide Number Placeholder 4"/>
          <p:cNvSpPr>
            <a:spLocks noGrp="1"/>
          </p:cNvSpPr>
          <p:nvPr>
            <p:ph type="sldNum" sz="quarter" idx="12"/>
          </p:nvPr>
        </p:nvSpPr>
        <p:spPr/>
        <p:txBody>
          <a:bodyPr/>
          <a:lstStyle/>
          <a:p>
            <a:fld id="{DA3022DC-B0C6-4155-A64B-DCB53D9B8445}" type="slidenum">
              <a:rPr lang="en-US" smtClean="0"/>
              <a:pPr/>
              <a:t>15</a:t>
            </a:fld>
            <a:endParaRPr lang="en-US"/>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6516216" y="620688"/>
            <a:ext cx="2085714" cy="2780953"/>
          </a:xfrm>
          <a:prstGeom prst="rect">
            <a:avLst/>
          </a:prstGeom>
          <a:noFill/>
          <a:ln w="9525">
            <a:noFill/>
            <a:miter lim="800000"/>
            <a:headEnd/>
            <a:tailEnd/>
          </a:ln>
        </p:spPr>
      </p:pic>
      <p:pic>
        <p:nvPicPr>
          <p:cNvPr id="2052" name="Picture 4" descr="http://www.ncpad.org/get/images/gallery/normal/6c.jpg"/>
          <p:cNvPicPr>
            <a:picLocks noChangeAspect="1" noChangeArrowheads="1"/>
          </p:cNvPicPr>
          <p:nvPr/>
        </p:nvPicPr>
        <p:blipFill>
          <a:blip r:embed="rId4" cstate="print"/>
          <a:srcRect/>
          <a:stretch>
            <a:fillRect/>
          </a:stretch>
        </p:blipFill>
        <p:spPr bwMode="auto">
          <a:xfrm>
            <a:off x="6068232" y="3356992"/>
            <a:ext cx="2357005" cy="302689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a:t>
            </a:r>
            <a:br>
              <a:rPr lang="en-US" dirty="0" smtClean="0"/>
            </a:br>
            <a:endParaRPr lang="en-US" dirty="0"/>
          </a:p>
        </p:txBody>
      </p:sp>
      <p:sp>
        <p:nvSpPr>
          <p:cNvPr id="7" name="Text Placeholder 6"/>
          <p:cNvSpPr>
            <a:spLocks noGrp="1"/>
          </p:cNvSpPr>
          <p:nvPr>
            <p:ph type="body" idx="1"/>
          </p:nvPr>
        </p:nvSpPr>
        <p:spPr>
          <a:xfrm>
            <a:off x="395536" y="1340768"/>
            <a:ext cx="4040188" cy="639762"/>
          </a:xfrm>
        </p:spPr>
        <p:txBody>
          <a:bodyPr/>
          <a:lstStyle/>
          <a:p>
            <a:r>
              <a:rPr lang="en-US" sz="3200" dirty="0" smtClean="0"/>
              <a:t>Is it for me?</a:t>
            </a:r>
            <a:endParaRPr lang="en-US" sz="3200" dirty="0"/>
          </a:p>
        </p:txBody>
      </p:sp>
      <p:pic>
        <p:nvPicPr>
          <p:cNvPr id="6" name="Content Placeholder 5" descr="man.bmp"/>
          <p:cNvPicPr>
            <a:picLocks noGrp="1" noChangeAspect="1"/>
          </p:cNvPicPr>
          <p:nvPr>
            <p:ph sz="half" idx="2"/>
          </p:nvPr>
        </p:nvPicPr>
        <p:blipFill>
          <a:blip r:embed="rId3" cstate="print"/>
          <a:stretch>
            <a:fillRect/>
          </a:stretch>
        </p:blipFill>
        <p:spPr>
          <a:xfrm>
            <a:off x="1021424" y="2348880"/>
            <a:ext cx="2974512" cy="3751296"/>
          </a:xfrm>
        </p:spPr>
      </p:pic>
      <p:sp>
        <p:nvSpPr>
          <p:cNvPr id="8" name="Text Placeholder 7"/>
          <p:cNvSpPr>
            <a:spLocks noGrp="1"/>
          </p:cNvSpPr>
          <p:nvPr>
            <p:ph type="body" sz="quarter" idx="3"/>
          </p:nvPr>
        </p:nvSpPr>
        <p:spPr>
          <a:xfrm>
            <a:off x="4355976" y="1412776"/>
            <a:ext cx="4041775" cy="855786"/>
          </a:xfrm>
        </p:spPr>
        <p:txBody>
          <a:bodyPr/>
          <a:lstStyle/>
          <a:p>
            <a:pPr>
              <a:buFont typeface="Arial" pitchFamily="34" charset="0"/>
              <a:buChar char="•"/>
            </a:pPr>
            <a:r>
              <a:rPr lang="en-US" dirty="0" smtClean="0"/>
              <a:t>  The expression of feelings:</a:t>
            </a:r>
            <a:endParaRPr lang="en-US" dirty="0"/>
          </a:p>
        </p:txBody>
      </p:sp>
      <p:sp>
        <p:nvSpPr>
          <p:cNvPr id="4" name="Content Placeholder 3"/>
          <p:cNvSpPr>
            <a:spLocks noGrp="1"/>
          </p:cNvSpPr>
          <p:nvPr>
            <p:ph sz="quarter" idx="4"/>
          </p:nvPr>
        </p:nvSpPr>
        <p:spPr/>
        <p:txBody>
          <a:bodyPr/>
          <a:lstStyle/>
          <a:p>
            <a:endParaRPr lang="en-US" sz="2000" i="1" dirty="0" smtClean="0"/>
          </a:p>
          <a:p>
            <a:r>
              <a:rPr lang="en-US" sz="2000" i="1" dirty="0" smtClean="0"/>
              <a:t>'It's not like before. I used to feel sorry for people who had wheelchairs.' </a:t>
            </a:r>
            <a:endParaRPr lang="en-US" sz="2000" dirty="0" smtClean="0"/>
          </a:p>
          <a:p>
            <a:r>
              <a:rPr lang="en-US" sz="2000" i="1" dirty="0" smtClean="0"/>
              <a:t>'I am the same person. I just can't walk.' </a:t>
            </a:r>
            <a:endParaRPr lang="en-US" sz="2000" dirty="0" smtClean="0"/>
          </a:p>
          <a:p>
            <a:r>
              <a:rPr lang="en-US" sz="2000" i="1" dirty="0" smtClean="0"/>
              <a:t>'I don't like to be dependent on these devices and others. I was very independent before my stroke.' </a:t>
            </a:r>
            <a:endParaRPr lang="en-US" sz="2000" dirty="0" smtClean="0"/>
          </a:p>
          <a:p>
            <a:r>
              <a:rPr lang="en-US" sz="2000" i="1" dirty="0" smtClean="0"/>
              <a:t>'My wheelchair makes me a cripple.' </a:t>
            </a:r>
            <a:endParaRPr lang="en-US" sz="2000" dirty="0" smtClean="0"/>
          </a:p>
          <a:p>
            <a:pPr>
              <a:buNone/>
            </a:pPr>
            <a:endParaRPr lang="en-US" sz="2000" dirty="0"/>
          </a:p>
        </p:txBody>
      </p:sp>
      <p:sp>
        <p:nvSpPr>
          <p:cNvPr id="5" name="Slide Number Placeholder 4"/>
          <p:cNvSpPr>
            <a:spLocks noGrp="1"/>
          </p:cNvSpPr>
          <p:nvPr>
            <p:ph type="sldNum" sz="quarter" idx="12"/>
          </p:nvPr>
        </p:nvSpPr>
        <p:spPr/>
        <p:txBody>
          <a:bodyPr/>
          <a:lstStyle/>
          <a:p>
            <a:fld id="{DA3022DC-B0C6-4155-A64B-DCB53D9B8445}"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467544" y="2174874"/>
            <a:ext cx="4029844" cy="4206453"/>
          </a:xfrm>
        </p:spPr>
        <p:txBody>
          <a:bodyPr/>
          <a:lstStyle/>
          <a:p>
            <a:pPr lvl="0"/>
            <a:r>
              <a:rPr lang="en-US" sz="1800" dirty="0" smtClean="0"/>
              <a:t>Tasks made easier to perform</a:t>
            </a:r>
          </a:p>
          <a:p>
            <a:pPr lvl="0"/>
            <a:r>
              <a:rPr lang="en-US" sz="1800" dirty="0" smtClean="0"/>
              <a:t>Comfortable to use</a:t>
            </a:r>
          </a:p>
          <a:p>
            <a:pPr lvl="0"/>
            <a:r>
              <a:rPr lang="en-US" sz="1800" dirty="0" smtClean="0"/>
              <a:t>Provides emotional security</a:t>
            </a:r>
          </a:p>
          <a:p>
            <a:pPr lvl="0"/>
            <a:r>
              <a:rPr lang="en-US" sz="1800" dirty="0" smtClean="0"/>
              <a:t>increases safety</a:t>
            </a:r>
          </a:p>
          <a:p>
            <a:pPr lvl="0"/>
            <a:r>
              <a:rPr lang="en-US" sz="1800" dirty="0" smtClean="0"/>
              <a:t>Improves function</a:t>
            </a:r>
          </a:p>
          <a:p>
            <a:pPr lvl="0"/>
            <a:r>
              <a:rPr lang="en-US" sz="1800" dirty="0" smtClean="0"/>
              <a:t>Facilitates independence</a:t>
            </a:r>
          </a:p>
          <a:p>
            <a:pPr lvl="0">
              <a:buNone/>
            </a:pPr>
            <a:endParaRPr lang="en-US" sz="1800" dirty="0" smtClean="0"/>
          </a:p>
          <a:p>
            <a:pPr lvl="0"/>
            <a:endParaRPr lang="en-US" sz="1800" dirty="0" smtClean="0"/>
          </a:p>
          <a:p>
            <a:pPr marL="0" lvl="0" indent="0">
              <a:buNone/>
            </a:pPr>
            <a:r>
              <a:rPr lang="en-US" sz="1800" dirty="0" smtClean="0"/>
              <a:t>(AARP, 2008; </a:t>
            </a:r>
            <a:r>
              <a:rPr lang="en-US" sz="1800" dirty="0" err="1" smtClean="0"/>
              <a:t>Charness</a:t>
            </a:r>
            <a:r>
              <a:rPr lang="en-US" sz="1800" dirty="0" smtClean="0"/>
              <a:t> &amp; Boot, 2009; Coughlin, et al., 2006; </a:t>
            </a:r>
            <a:r>
              <a:rPr lang="en-US" sz="1800" dirty="0" err="1" smtClean="0"/>
              <a:t>Dermiris</a:t>
            </a:r>
            <a:r>
              <a:rPr lang="en-US" sz="1800" dirty="0" smtClean="0"/>
              <a:t>, et al., 2008; Li &amp; Huang, 2009; </a:t>
            </a:r>
            <a:r>
              <a:rPr lang="en-US" sz="1800" dirty="0" err="1" smtClean="0"/>
              <a:t>Melenhorst</a:t>
            </a:r>
            <a:r>
              <a:rPr lang="en-US" sz="1800" dirty="0" smtClean="0"/>
              <a:t>, et al., 2009; </a:t>
            </a:r>
            <a:r>
              <a:rPr lang="en-US" sz="1800" dirty="0" err="1" smtClean="0"/>
              <a:t>Melenhorst</a:t>
            </a:r>
            <a:r>
              <a:rPr lang="en-US" sz="1800" dirty="0" smtClean="0"/>
              <a:t>, et al., 2006; </a:t>
            </a:r>
            <a:r>
              <a:rPr lang="en-US" sz="1800" dirty="0" err="1" smtClean="0"/>
              <a:t>Mitzner</a:t>
            </a:r>
            <a:r>
              <a:rPr lang="en-US" sz="1800" dirty="0" smtClean="0"/>
              <a:t>, 2010)</a:t>
            </a:r>
          </a:p>
          <a:p>
            <a:endParaRPr lang="en-US" dirty="0"/>
          </a:p>
        </p:txBody>
      </p:sp>
      <p:sp>
        <p:nvSpPr>
          <p:cNvPr id="5" name="Text Placeholder 4"/>
          <p:cNvSpPr>
            <a:spLocks noGrp="1"/>
          </p:cNvSpPr>
          <p:nvPr>
            <p:ph type="body" sz="quarter" idx="3"/>
          </p:nvPr>
        </p:nvSpPr>
        <p:spPr/>
        <p:txBody>
          <a:bodyPr/>
          <a:lstStyle/>
          <a:p>
            <a:r>
              <a:rPr lang="en-US" dirty="0" smtClean="0"/>
              <a:t>Reasons for abandonment</a:t>
            </a:r>
            <a:endParaRPr lang="en-US" dirty="0"/>
          </a:p>
        </p:txBody>
      </p:sp>
      <p:sp>
        <p:nvSpPr>
          <p:cNvPr id="6" name="Content Placeholder 5"/>
          <p:cNvSpPr>
            <a:spLocks noGrp="1"/>
          </p:cNvSpPr>
          <p:nvPr>
            <p:ph sz="quarter" idx="4"/>
          </p:nvPr>
        </p:nvSpPr>
        <p:spPr>
          <a:xfrm>
            <a:off x="4572001" y="2174874"/>
            <a:ext cx="4114800" cy="4062437"/>
          </a:xfrm>
        </p:spPr>
        <p:txBody>
          <a:bodyPr/>
          <a:lstStyle/>
          <a:p>
            <a:pPr lvl="0"/>
            <a:r>
              <a:rPr lang="en-US" sz="1800" dirty="0" smtClean="0"/>
              <a:t>Functional ability improves</a:t>
            </a:r>
          </a:p>
          <a:p>
            <a:pPr lvl="0"/>
            <a:r>
              <a:rPr lang="en-US" sz="1800" dirty="0" smtClean="0"/>
              <a:t>Use of one device contingent on use of another</a:t>
            </a:r>
          </a:p>
          <a:p>
            <a:pPr lvl="0"/>
            <a:r>
              <a:rPr lang="en-US" sz="1800" dirty="0" smtClean="0"/>
              <a:t>Lack of knowledge about how to use device</a:t>
            </a:r>
          </a:p>
          <a:p>
            <a:pPr lvl="0"/>
            <a:r>
              <a:rPr lang="en-US" sz="1800" dirty="0" smtClean="0"/>
              <a:t>Poor fit with environment or person's need</a:t>
            </a:r>
          </a:p>
          <a:p>
            <a:pPr lvl="0"/>
            <a:r>
              <a:rPr lang="en-US" sz="1800" dirty="0" smtClean="0"/>
              <a:t>Device lost, forgotten, or never taken home from hospital</a:t>
            </a:r>
          </a:p>
          <a:p>
            <a:pPr lvl="0"/>
            <a:r>
              <a:rPr lang="en-US" sz="1800" dirty="0" smtClean="0"/>
              <a:t>Device failure</a:t>
            </a:r>
          </a:p>
          <a:p>
            <a:pPr lvl="0"/>
            <a:r>
              <a:rPr lang="en-US" sz="1800" dirty="0" smtClean="0"/>
              <a:t>Preference for personal assistance</a:t>
            </a:r>
          </a:p>
          <a:p>
            <a:pPr lvl="0"/>
            <a:r>
              <a:rPr lang="en-US" sz="1800" dirty="0" smtClean="0"/>
              <a:t>Feelings of embarrassment</a:t>
            </a:r>
          </a:p>
          <a:p>
            <a:pPr lvl="0"/>
            <a:r>
              <a:rPr lang="en-US" sz="1800" dirty="0" smtClean="0"/>
              <a:t>Denial of need</a:t>
            </a:r>
          </a:p>
          <a:p>
            <a:endParaRPr lang="en-US" dirty="0"/>
          </a:p>
        </p:txBody>
      </p:sp>
      <p:sp>
        <p:nvSpPr>
          <p:cNvPr id="7" name="Slide Number Placeholder 6"/>
          <p:cNvSpPr>
            <a:spLocks noGrp="1"/>
          </p:cNvSpPr>
          <p:nvPr>
            <p:ph type="sldNum" sz="quarter" idx="12"/>
          </p:nvPr>
        </p:nvSpPr>
        <p:spPr/>
        <p:txBody>
          <a:bodyPr/>
          <a:lstStyle/>
          <a:p>
            <a:fld id="{E780C932-6F94-4897-AEC8-343A4DDF9DA3}" type="slidenum">
              <a:rPr lang="en-US" smtClean="0"/>
              <a:pPr/>
              <a:t>17</a:t>
            </a:fld>
            <a:endParaRPr lang="en-US"/>
          </a:p>
        </p:txBody>
      </p:sp>
      <p:sp>
        <p:nvSpPr>
          <p:cNvPr id="8" name="Text Placeholder 7"/>
          <p:cNvSpPr>
            <a:spLocks noGrp="1"/>
          </p:cNvSpPr>
          <p:nvPr>
            <p:ph type="body" idx="1"/>
          </p:nvPr>
        </p:nvSpPr>
        <p:spPr/>
        <p:txBody>
          <a:bodyPr/>
          <a:lstStyle/>
          <a:p>
            <a:r>
              <a:rPr lang="en-US" dirty="0" smtClean="0"/>
              <a:t>Reasons for use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67544" y="1196752"/>
            <a:ext cx="8208912" cy="5184576"/>
          </a:xfrm>
        </p:spPr>
        <p:txBody>
          <a:bodyPr/>
          <a:lstStyle/>
          <a:p>
            <a:r>
              <a:rPr lang="en-US" dirty="0" smtClean="0"/>
              <a:t>Embedded in the environment</a:t>
            </a:r>
          </a:p>
          <a:p>
            <a:pPr lvl="1"/>
            <a:r>
              <a:rPr lang="en-US" sz="2400" dirty="0" smtClean="0"/>
              <a:t>systems that are designed to promote independence require varying degrees of privacy impairment  (</a:t>
            </a:r>
            <a:r>
              <a:rPr lang="en-US" sz="2400" dirty="0" err="1" smtClean="0"/>
              <a:t>Bharucha</a:t>
            </a:r>
            <a:r>
              <a:rPr lang="en-US" sz="2400" dirty="0" smtClean="0"/>
              <a:t> et al., 2009; </a:t>
            </a:r>
            <a:r>
              <a:rPr lang="en-US" sz="2400" dirty="0" err="1" smtClean="0"/>
              <a:t>Birnholtz</a:t>
            </a:r>
            <a:r>
              <a:rPr lang="en-US" sz="2400" dirty="0" smtClean="0"/>
              <a:t>, et al., 2010) </a:t>
            </a:r>
          </a:p>
          <a:p>
            <a:pPr lvl="1"/>
            <a:r>
              <a:rPr lang="en-US" sz="2400" dirty="0" smtClean="0"/>
              <a:t>use of cameras for monitoring purposes cause feelings of violation of privacy (</a:t>
            </a:r>
            <a:r>
              <a:rPr lang="en-US" sz="2400" dirty="0" err="1" smtClean="0"/>
              <a:t>Boissy</a:t>
            </a:r>
            <a:r>
              <a:rPr lang="en-US" sz="2400" dirty="0" smtClean="0"/>
              <a:t> et al., 2007)</a:t>
            </a:r>
          </a:p>
          <a:p>
            <a:pPr lvl="1"/>
            <a:r>
              <a:rPr lang="en-US" sz="2400" dirty="0" smtClean="0"/>
              <a:t> 1/3 abandon mobility aid devices within the first three months; 54% limit the use in social situations because of their appearance (</a:t>
            </a:r>
            <a:r>
              <a:rPr lang="en-US" sz="2400" dirty="0" err="1" smtClean="0"/>
              <a:t>Forlizzi</a:t>
            </a:r>
            <a:r>
              <a:rPr lang="en-US" sz="2400" dirty="0" smtClean="0"/>
              <a:t>, </a:t>
            </a:r>
            <a:r>
              <a:rPr lang="en-US" sz="2400" dirty="0" err="1" smtClean="0"/>
              <a:t>DiSalvo</a:t>
            </a:r>
            <a:r>
              <a:rPr lang="en-US" sz="2400" dirty="0" smtClean="0"/>
              <a:t> &amp; </a:t>
            </a:r>
            <a:r>
              <a:rPr lang="en-US" sz="2400" dirty="0" err="1" smtClean="0"/>
              <a:t>Gemperle</a:t>
            </a:r>
            <a:r>
              <a:rPr lang="en-US" sz="2400" dirty="0" smtClean="0"/>
              <a:t>, 2004) </a:t>
            </a:r>
          </a:p>
          <a:p>
            <a:pPr lvl="1"/>
            <a:r>
              <a:rPr lang="en-US" sz="2400" i="1" dirty="0" smtClean="0"/>
              <a:t> </a:t>
            </a:r>
            <a:r>
              <a:rPr lang="en-US" sz="2400" dirty="0" smtClean="0"/>
              <a:t>embarrassed if it made a noise when someone was visiting (Robinson et al., 2006) </a:t>
            </a:r>
          </a:p>
          <a:p>
            <a:pPr lvl="1"/>
            <a:endParaRPr lang="en-US" dirty="0" smtClean="0"/>
          </a:p>
        </p:txBody>
      </p:sp>
      <p:sp>
        <p:nvSpPr>
          <p:cNvPr id="4" name="Slide Number Placeholder 3"/>
          <p:cNvSpPr>
            <a:spLocks noGrp="1"/>
          </p:cNvSpPr>
          <p:nvPr>
            <p:ph type="sldNum" sz="quarter" idx="12"/>
          </p:nvPr>
        </p:nvSpPr>
        <p:spPr/>
        <p:txBody>
          <a:bodyPr/>
          <a:lstStyle/>
          <a:p>
            <a:fld id="{A1A7EAFF-2EEE-4FAE-A11F-E0E62ECBA62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smtClean="0"/>
              <a:t>An ounce of prevention</a:t>
            </a:r>
          </a:p>
          <a:p>
            <a:pPr lvl="1"/>
            <a:r>
              <a:rPr lang="en-US" dirty="0" smtClean="0"/>
              <a:t>friendly eye in the sky versus big brother (</a:t>
            </a:r>
            <a:r>
              <a:rPr lang="en-US" dirty="0" err="1" smtClean="0"/>
              <a:t>Caine</a:t>
            </a:r>
            <a:r>
              <a:rPr lang="en-US" dirty="0" smtClean="0"/>
              <a:t>, 2011; Courtney, 2008; Essen, 2008; </a:t>
            </a:r>
            <a:r>
              <a:rPr lang="en-US" dirty="0" err="1" smtClean="0"/>
              <a:t>Melander-Wikman</a:t>
            </a:r>
            <a:r>
              <a:rPr lang="en-US" dirty="0" smtClean="0"/>
              <a:t> et al., 2007; </a:t>
            </a:r>
            <a:r>
              <a:rPr lang="en-US" dirty="0" err="1" smtClean="0"/>
              <a:t>Rantz</a:t>
            </a:r>
            <a:r>
              <a:rPr lang="en-US" dirty="0" smtClean="0"/>
              <a:t>, et al., 2008; Rowan, et al., 2005)</a:t>
            </a:r>
          </a:p>
          <a:p>
            <a:pPr lvl="1"/>
            <a:r>
              <a:rPr lang="en-US" dirty="0" smtClean="0"/>
              <a:t>perception and receptivity regarding the introduction of an intelligent </a:t>
            </a:r>
            <a:r>
              <a:rPr lang="en-US" dirty="0" err="1" smtClean="0"/>
              <a:t>videomonitoring</a:t>
            </a:r>
            <a:r>
              <a:rPr lang="en-US" baseline="30000" dirty="0" smtClean="0"/>
              <a:t> </a:t>
            </a:r>
            <a:r>
              <a:rPr lang="en-US" dirty="0" smtClean="0"/>
              <a:t>system at home – only if left alone (Turgeon </a:t>
            </a:r>
            <a:r>
              <a:rPr lang="en-US" dirty="0" err="1" smtClean="0"/>
              <a:t>Londei</a:t>
            </a:r>
            <a:r>
              <a:rPr lang="en-US" dirty="0" smtClean="0"/>
              <a:t>,</a:t>
            </a:r>
            <a:r>
              <a:rPr lang="en-US" baseline="30000" dirty="0" smtClean="0"/>
              <a:t> </a:t>
            </a:r>
            <a:r>
              <a:rPr lang="en-US" dirty="0" smtClean="0"/>
              <a:t>2009)</a:t>
            </a:r>
          </a:p>
          <a:p>
            <a:endParaRPr lang="en-CA" dirty="0"/>
          </a:p>
        </p:txBody>
      </p:sp>
      <p:sp>
        <p:nvSpPr>
          <p:cNvPr id="4" name="Slide Number Placeholder 3"/>
          <p:cNvSpPr>
            <a:spLocks noGrp="1"/>
          </p:cNvSpPr>
          <p:nvPr>
            <p:ph type="sldNum" sz="quarter" idx="12"/>
          </p:nvPr>
        </p:nvSpPr>
        <p:spPr/>
        <p:txBody>
          <a:bodyPr/>
          <a:lstStyle/>
          <a:p>
            <a:fld id="{A1A7EAFF-2EEE-4FAE-A11F-E0E62ECBA6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60DA086A-8A89-4266-A7A3-80830DFCD4C3}" type="slidenum">
              <a:rPr lang="en-US"/>
              <a:pPr/>
              <a:t>2</a:t>
            </a:fld>
            <a:endParaRPr lang="en-US"/>
          </a:p>
        </p:txBody>
      </p:sp>
      <p:sp>
        <p:nvSpPr>
          <p:cNvPr id="43010" name="Rectangle 2"/>
          <p:cNvSpPr>
            <a:spLocks noGrp="1" noChangeArrowheads="1"/>
          </p:cNvSpPr>
          <p:nvPr>
            <p:ph type="title"/>
          </p:nvPr>
        </p:nvSpPr>
        <p:spPr/>
        <p:txBody>
          <a:bodyPr/>
          <a:lstStyle/>
          <a:p>
            <a:r>
              <a:rPr lang="en-US"/>
              <a:t>Outline</a:t>
            </a:r>
          </a:p>
        </p:txBody>
      </p:sp>
      <p:sp>
        <p:nvSpPr>
          <p:cNvPr id="43011" name="Rectangle 3"/>
          <p:cNvSpPr>
            <a:spLocks noGrp="1" noChangeArrowheads="1"/>
          </p:cNvSpPr>
          <p:nvPr>
            <p:ph type="body" idx="1"/>
          </p:nvPr>
        </p:nvSpPr>
        <p:spPr/>
        <p:txBody>
          <a:bodyPr/>
          <a:lstStyle/>
          <a:p>
            <a:pPr lvl="0"/>
            <a:r>
              <a:rPr lang="en-US" sz="2000" dirty="0" smtClean="0"/>
              <a:t>Laying the Context </a:t>
            </a:r>
          </a:p>
          <a:p>
            <a:pPr lvl="1"/>
            <a:r>
              <a:rPr lang="en-US" sz="2000" dirty="0"/>
              <a:t>H</a:t>
            </a:r>
            <a:r>
              <a:rPr lang="en-US" sz="2000" dirty="0" smtClean="0"/>
              <a:t>ealth </a:t>
            </a:r>
            <a:r>
              <a:rPr lang="en-US" sz="2000" dirty="0" err="1" smtClean="0"/>
              <a:t>promotive</a:t>
            </a:r>
            <a:r>
              <a:rPr lang="en-US" sz="2000" dirty="0" smtClean="0"/>
              <a:t> technology (HTP) specific to older adults aging in place</a:t>
            </a:r>
          </a:p>
          <a:p>
            <a:pPr lvl="2"/>
            <a:r>
              <a:rPr lang="en-US" sz="1600" dirty="0" smtClean="0"/>
              <a:t>Definitions</a:t>
            </a:r>
          </a:p>
          <a:p>
            <a:pPr lvl="2"/>
            <a:r>
              <a:rPr lang="en-US" sz="1600" dirty="0" smtClean="0"/>
              <a:t>Case examples </a:t>
            </a:r>
          </a:p>
          <a:p>
            <a:pPr lvl="0"/>
            <a:r>
              <a:rPr lang="en-US" sz="2000" dirty="0" smtClean="0"/>
              <a:t>Literature Review</a:t>
            </a:r>
          </a:p>
          <a:p>
            <a:pPr lvl="0"/>
            <a:r>
              <a:rPr lang="en-US" sz="2000" dirty="0" smtClean="0"/>
              <a:t>Our Study</a:t>
            </a:r>
          </a:p>
          <a:p>
            <a:pPr lvl="1"/>
            <a:r>
              <a:rPr lang="en-US" sz="1600" dirty="0" smtClean="0"/>
              <a:t>Question </a:t>
            </a:r>
          </a:p>
          <a:p>
            <a:pPr lvl="1"/>
            <a:r>
              <a:rPr lang="en-US" sz="1600" dirty="0" smtClean="0"/>
              <a:t>Method </a:t>
            </a:r>
          </a:p>
          <a:p>
            <a:pPr lvl="1"/>
            <a:r>
              <a:rPr lang="en-US" sz="1600" dirty="0" smtClean="0"/>
              <a:t>Findings - Emerging Themes</a:t>
            </a:r>
          </a:p>
          <a:p>
            <a:pPr lvl="1"/>
            <a:r>
              <a:rPr lang="en-US" sz="1600" dirty="0" smtClean="0"/>
              <a:t>Discussion of Findings</a:t>
            </a:r>
          </a:p>
          <a:p>
            <a:pPr lvl="0"/>
            <a:r>
              <a:rPr lang="en-US" sz="2000" dirty="0" smtClean="0"/>
              <a:t>Conclusion </a:t>
            </a:r>
          </a:p>
          <a:p>
            <a:pPr>
              <a:lnSpc>
                <a:spcPct val="90000"/>
              </a:lnSpc>
            </a:pPr>
            <a:endParaRPr lang="en-US" sz="2400" dirty="0"/>
          </a:p>
        </p:txBody>
      </p:sp>
      <p:pic>
        <p:nvPicPr>
          <p:cNvPr id="43019" name="Picture 11" descr="vnh">
            <a:hlinkClick r:id="rId3"/>
          </p:cNvPr>
          <p:cNvPicPr>
            <a:picLocks noChangeAspect="1" noChangeArrowheads="1"/>
          </p:cNvPicPr>
          <p:nvPr/>
        </p:nvPicPr>
        <p:blipFill>
          <a:blip r:embed="rId4" cstate="print"/>
          <a:srcRect/>
          <a:stretch>
            <a:fillRect/>
          </a:stretch>
        </p:blipFill>
        <p:spPr bwMode="auto">
          <a:xfrm>
            <a:off x="5148064" y="4293096"/>
            <a:ext cx="1901825" cy="1687513"/>
          </a:xfrm>
          <a:prstGeom prst="rect">
            <a:avLst/>
          </a:prstGeom>
          <a:noFill/>
        </p:spPr>
      </p:pic>
      <p:pic>
        <p:nvPicPr>
          <p:cNvPr id="18433" name="Picture 1"/>
          <p:cNvPicPr>
            <a:picLocks noChangeAspect="1" noChangeArrowheads="1"/>
          </p:cNvPicPr>
          <p:nvPr/>
        </p:nvPicPr>
        <p:blipFill>
          <a:blip r:embed="rId5" cstate="print"/>
          <a:srcRect/>
          <a:stretch>
            <a:fillRect/>
          </a:stretch>
        </p:blipFill>
        <p:spPr bwMode="auto">
          <a:xfrm>
            <a:off x="6876256" y="2420888"/>
            <a:ext cx="1714504" cy="1714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295400"/>
            <a:ext cx="7990656" cy="4648200"/>
          </a:xfrm>
        </p:spPr>
        <p:txBody>
          <a:bodyPr/>
          <a:lstStyle/>
          <a:p>
            <a:r>
              <a:rPr lang="en-US" dirty="0" smtClean="0"/>
              <a:t>Staying in touch</a:t>
            </a:r>
          </a:p>
          <a:p>
            <a:pPr lvl="1"/>
            <a:r>
              <a:rPr lang="en-US" sz="2500" dirty="0" smtClean="0"/>
              <a:t>loss of human contact (Bossy et al., 2007; </a:t>
            </a:r>
            <a:r>
              <a:rPr lang="en-US" sz="2500" dirty="0" err="1" smtClean="0"/>
              <a:t>Demiris</a:t>
            </a:r>
            <a:r>
              <a:rPr lang="en-US" sz="2500" dirty="0" smtClean="0"/>
              <a:t> et al., 2004)</a:t>
            </a:r>
          </a:p>
          <a:p>
            <a:pPr lvl="1"/>
            <a:r>
              <a:rPr lang="en-US" sz="2500" dirty="0" smtClean="0"/>
              <a:t>long distance relationships (Robinson et al., 2006)</a:t>
            </a:r>
          </a:p>
          <a:p>
            <a:pPr lvl="1"/>
            <a:r>
              <a:rPr lang="en-US" sz="2500" dirty="0" smtClean="0"/>
              <a:t>to create networks (Cheek et al., 2005; Pollack, 2005)</a:t>
            </a:r>
          </a:p>
          <a:p>
            <a:r>
              <a:rPr lang="en-US" dirty="0" smtClean="0"/>
              <a:t>Where is the on switch?</a:t>
            </a:r>
          </a:p>
          <a:p>
            <a:pPr lvl="1"/>
            <a:r>
              <a:rPr lang="en-US" sz="2500" dirty="0" smtClean="0"/>
              <a:t>ambivalence (</a:t>
            </a:r>
            <a:r>
              <a:rPr lang="en-US" sz="2500" dirty="0" err="1" smtClean="0"/>
              <a:t>Mitzner</a:t>
            </a:r>
            <a:r>
              <a:rPr lang="en-US" sz="2500" dirty="0" smtClean="0"/>
              <a:t>, et al., 2010; Selwyn, 2004)</a:t>
            </a:r>
          </a:p>
          <a:p>
            <a:pPr lvl="1"/>
            <a:r>
              <a:rPr lang="en-US" sz="2500" dirty="0" smtClean="0"/>
              <a:t>attitudes towards computers (</a:t>
            </a:r>
            <a:r>
              <a:rPr lang="en-US" sz="2500" dirty="0" err="1" smtClean="0"/>
              <a:t>Czaja</a:t>
            </a:r>
            <a:r>
              <a:rPr lang="en-US" sz="2500" dirty="0" smtClean="0"/>
              <a:t> et al., 2006)</a:t>
            </a:r>
            <a:endParaRPr lang="en-US" sz="2500" dirty="0"/>
          </a:p>
        </p:txBody>
      </p:sp>
      <p:sp>
        <p:nvSpPr>
          <p:cNvPr id="4" name="Slide Number Placeholder 3"/>
          <p:cNvSpPr>
            <a:spLocks noGrp="1"/>
          </p:cNvSpPr>
          <p:nvPr>
            <p:ph type="sldNum" sz="quarter" idx="12"/>
          </p:nvPr>
        </p:nvSpPr>
        <p:spPr/>
        <p:txBody>
          <a:bodyPr/>
          <a:lstStyle/>
          <a:p>
            <a:fld id="{A1A7EAFF-2EEE-4FAE-A11F-E0E62ECBA6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the Findings</a:t>
            </a:r>
            <a:endParaRPr lang="en-US" dirty="0"/>
          </a:p>
        </p:txBody>
      </p:sp>
      <p:sp>
        <p:nvSpPr>
          <p:cNvPr id="3" name="Content Placeholder 2"/>
          <p:cNvSpPr>
            <a:spLocks noGrp="1"/>
          </p:cNvSpPr>
          <p:nvPr>
            <p:ph idx="1"/>
          </p:nvPr>
        </p:nvSpPr>
        <p:spPr>
          <a:xfrm>
            <a:off x="685800" y="1295400"/>
            <a:ext cx="7846640" cy="5085928"/>
          </a:xfrm>
        </p:spPr>
        <p:txBody>
          <a:bodyPr/>
          <a:lstStyle/>
          <a:p>
            <a:r>
              <a:rPr lang="en-US" sz="2400" dirty="0" smtClean="0"/>
              <a:t>Not a homogenous group</a:t>
            </a:r>
          </a:p>
          <a:p>
            <a:r>
              <a:rPr lang="en-US" sz="2400" dirty="0" smtClean="0"/>
              <a:t>Technology can promote aging in place</a:t>
            </a:r>
          </a:p>
          <a:p>
            <a:pPr lvl="1"/>
            <a:r>
              <a:rPr lang="en-US" sz="2400" dirty="0" smtClean="0"/>
              <a:t>Structure of the home offers challenges</a:t>
            </a:r>
          </a:p>
          <a:p>
            <a:r>
              <a:rPr lang="en-US" sz="2400" dirty="0" smtClean="0"/>
              <a:t>Need to create a clear profile of the older user</a:t>
            </a:r>
          </a:p>
          <a:p>
            <a:pPr lvl="1"/>
            <a:r>
              <a:rPr lang="en-US" sz="2000" dirty="0" smtClean="0"/>
              <a:t>Level of knowledge – method of instruction</a:t>
            </a:r>
          </a:p>
          <a:p>
            <a:r>
              <a:rPr lang="en-US" sz="2400" dirty="0" smtClean="0"/>
              <a:t>Social connectedness technologies can increase quality of life or decrease it</a:t>
            </a:r>
          </a:p>
          <a:p>
            <a:r>
              <a:rPr lang="en-US" sz="2400" dirty="0" smtClean="0"/>
              <a:t>Review of payment processes</a:t>
            </a:r>
          </a:p>
          <a:p>
            <a:r>
              <a:rPr lang="en-US" sz="2400" dirty="0" smtClean="0"/>
              <a:t>Role of informal care giver</a:t>
            </a:r>
          </a:p>
          <a:p>
            <a:r>
              <a:rPr lang="en-CA" sz="2400" dirty="0" smtClean="0"/>
              <a:t>Health technology versus aging services technology – the need to integrate these two  fields</a:t>
            </a:r>
            <a:endParaRPr lang="en-US" sz="2400" dirty="0"/>
          </a:p>
        </p:txBody>
      </p:sp>
      <p:sp>
        <p:nvSpPr>
          <p:cNvPr id="4" name="Slide Number Placeholder 3"/>
          <p:cNvSpPr>
            <a:spLocks noGrp="1"/>
          </p:cNvSpPr>
          <p:nvPr>
            <p:ph type="sldNum" sz="quarter" idx="12"/>
          </p:nvPr>
        </p:nvSpPr>
        <p:spPr/>
        <p:txBody>
          <a:bodyPr/>
          <a:lstStyle/>
          <a:p>
            <a:fld id="{A1A7EAFF-2EEE-4FAE-A11F-E0E62ECBA6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1175792"/>
          </a:xfrm>
        </p:spPr>
        <p:txBody>
          <a:bodyPr/>
          <a:lstStyle/>
          <a:p>
            <a:r>
              <a:rPr lang="en-US" dirty="0" smtClean="0"/>
              <a:t>How can I / we decide if HTP would facilitate aging in place?</a:t>
            </a:r>
            <a:endParaRPr lang="en-US" dirty="0"/>
          </a:p>
        </p:txBody>
      </p:sp>
      <p:sp>
        <p:nvSpPr>
          <p:cNvPr id="3" name="Content Placeholder 2"/>
          <p:cNvSpPr>
            <a:spLocks noGrp="1"/>
          </p:cNvSpPr>
          <p:nvPr>
            <p:ph idx="1"/>
          </p:nvPr>
        </p:nvSpPr>
        <p:spPr>
          <a:xfrm>
            <a:off x="1115616" y="1700808"/>
            <a:ext cx="7488832" cy="4536504"/>
          </a:xfrm>
        </p:spPr>
        <p:txBody>
          <a:bodyPr/>
          <a:lstStyle/>
          <a:p>
            <a:pPr lvl="0"/>
            <a:r>
              <a:rPr lang="en-US" sz="2000" dirty="0" smtClean="0"/>
              <a:t>Does it solve the problem?</a:t>
            </a:r>
          </a:p>
          <a:p>
            <a:pPr lvl="0"/>
            <a:r>
              <a:rPr lang="en-US" sz="2000" dirty="0" smtClean="0"/>
              <a:t>Does it fulfill identified needs?</a:t>
            </a:r>
          </a:p>
          <a:p>
            <a:pPr lvl="0"/>
            <a:r>
              <a:rPr lang="en-US" sz="2000" dirty="0" smtClean="0"/>
              <a:t>If not, can it be exchanged?</a:t>
            </a:r>
          </a:p>
          <a:p>
            <a:pPr lvl="0"/>
            <a:r>
              <a:rPr lang="en-US" sz="2000" dirty="0" smtClean="0"/>
              <a:t>Is it well designed? Easy to use?</a:t>
            </a:r>
          </a:p>
          <a:p>
            <a:pPr lvl="0"/>
            <a:r>
              <a:rPr lang="en-US" sz="2000" dirty="0" smtClean="0"/>
              <a:t>Does the older client like it?</a:t>
            </a:r>
          </a:p>
          <a:p>
            <a:pPr lvl="0"/>
            <a:r>
              <a:rPr lang="en-US" sz="2000" dirty="0" smtClean="0"/>
              <a:t>Is it easy for the informal care giver to use?</a:t>
            </a:r>
          </a:p>
          <a:p>
            <a:pPr lvl="0"/>
            <a:r>
              <a:rPr lang="en-US" sz="2000" dirty="0" smtClean="0"/>
              <a:t>Can the older client operate it by him/herself?</a:t>
            </a:r>
          </a:p>
          <a:p>
            <a:pPr lvl="0"/>
            <a:r>
              <a:rPr lang="en-US" sz="2000" dirty="0" smtClean="0"/>
              <a:t>How is maintenance to be managed?</a:t>
            </a:r>
          </a:p>
          <a:p>
            <a:pPr lvl="0"/>
            <a:r>
              <a:rPr lang="en-US" sz="2000" dirty="0" smtClean="0"/>
              <a:t>How will repairs be managed?</a:t>
            </a:r>
          </a:p>
          <a:p>
            <a:pPr lvl="0"/>
            <a:r>
              <a:rPr lang="en-US" sz="2000" dirty="0" smtClean="0"/>
              <a:t>Are there instructions?</a:t>
            </a:r>
          </a:p>
          <a:p>
            <a:pPr lvl="0"/>
            <a:r>
              <a:rPr lang="en-US" sz="2000" dirty="0" smtClean="0"/>
              <a:t>Is training on its use available?</a:t>
            </a:r>
          </a:p>
          <a:p>
            <a:endParaRPr lang="en-US" dirty="0"/>
          </a:p>
        </p:txBody>
      </p:sp>
      <p:sp>
        <p:nvSpPr>
          <p:cNvPr id="4" name="Slide Number Placeholder 3"/>
          <p:cNvSpPr>
            <a:spLocks noGrp="1"/>
          </p:cNvSpPr>
          <p:nvPr>
            <p:ph type="sldNum" sz="quarter" idx="12"/>
          </p:nvPr>
        </p:nvSpPr>
        <p:spPr/>
        <p:txBody>
          <a:bodyPr/>
          <a:lstStyle/>
          <a:p>
            <a:fld id="{A1A7EAFF-2EEE-4FAE-A11F-E0E62ECBA6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t>
            </a:r>
            <a:r>
              <a:rPr lang="en-US" dirty="0" err="1" smtClean="0"/>
              <a:t>Gero</a:t>
            </a:r>
            <a:r>
              <a:rPr lang="en-US" dirty="0" smtClean="0"/>
              <a:t> / Aging Associations</a:t>
            </a:r>
            <a:endParaRPr lang="en-US" dirty="0"/>
          </a:p>
        </p:txBody>
      </p:sp>
      <p:sp>
        <p:nvSpPr>
          <p:cNvPr id="3" name="Content Placeholder 2"/>
          <p:cNvSpPr>
            <a:spLocks noGrp="1"/>
          </p:cNvSpPr>
          <p:nvPr>
            <p:ph idx="1"/>
          </p:nvPr>
        </p:nvSpPr>
        <p:spPr/>
        <p:txBody>
          <a:bodyPr/>
          <a:lstStyle/>
          <a:p>
            <a:pPr lvl="0"/>
            <a:r>
              <a:rPr lang="en-US" dirty="0" smtClean="0"/>
              <a:t>Development of a clear technology -enabled care vision</a:t>
            </a:r>
          </a:p>
          <a:p>
            <a:r>
              <a:rPr lang="en-US" dirty="0" smtClean="0"/>
              <a:t>Identify and learn from “best practices”</a:t>
            </a:r>
          </a:p>
          <a:p>
            <a:pPr lvl="0"/>
            <a:r>
              <a:rPr lang="en-US" dirty="0" smtClean="0"/>
              <a:t>Advocacy efforts to bring these issues to policy makers and urge them to remove any impediment to aging in place</a:t>
            </a:r>
          </a:p>
          <a:p>
            <a:endParaRPr lang="en-US" dirty="0"/>
          </a:p>
        </p:txBody>
      </p:sp>
      <p:sp>
        <p:nvSpPr>
          <p:cNvPr id="4" name="Slide Number Placeholder 3"/>
          <p:cNvSpPr>
            <a:spLocks noGrp="1"/>
          </p:cNvSpPr>
          <p:nvPr>
            <p:ph type="sldNum" sz="quarter" idx="12"/>
          </p:nvPr>
        </p:nvSpPr>
        <p:spPr/>
        <p:txBody>
          <a:bodyPr/>
          <a:lstStyle/>
          <a:p>
            <a:fld id="{A1A7EAFF-2EEE-4FAE-A11F-E0E62ECBA6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Research</a:t>
            </a:r>
            <a:endParaRPr lang="en-US" dirty="0"/>
          </a:p>
        </p:txBody>
      </p:sp>
      <p:sp>
        <p:nvSpPr>
          <p:cNvPr id="3" name="Content Placeholder 2"/>
          <p:cNvSpPr>
            <a:spLocks noGrp="1"/>
          </p:cNvSpPr>
          <p:nvPr>
            <p:ph sz="half" idx="1"/>
          </p:nvPr>
        </p:nvSpPr>
        <p:spPr>
          <a:xfrm>
            <a:off x="685800" y="1295400"/>
            <a:ext cx="4750296" cy="5157936"/>
          </a:xfrm>
        </p:spPr>
        <p:txBody>
          <a:bodyPr/>
          <a:lstStyle/>
          <a:p>
            <a:pPr>
              <a:buNone/>
            </a:pPr>
            <a:r>
              <a:rPr lang="en-US" dirty="0" smtClean="0"/>
              <a:t>Unanswered questions:</a:t>
            </a:r>
          </a:p>
          <a:p>
            <a:pPr>
              <a:buNone/>
            </a:pPr>
            <a:endParaRPr lang="en-US" dirty="0" smtClean="0"/>
          </a:p>
          <a:p>
            <a:pPr>
              <a:buFont typeface="Arial" pitchFamily="34" charset="0"/>
              <a:buChar char="•"/>
            </a:pPr>
            <a:r>
              <a:rPr lang="en-US" dirty="0" smtClean="0"/>
              <a:t>How do men and women differ in their use / acceptance of HTP?</a:t>
            </a:r>
          </a:p>
          <a:p>
            <a:pPr>
              <a:buFont typeface="Arial" pitchFamily="34" charset="0"/>
              <a:buChar char="•"/>
            </a:pPr>
            <a:r>
              <a:rPr lang="en-US" dirty="0" smtClean="0"/>
              <a:t>What type of instruction will enhance HTP use?</a:t>
            </a:r>
          </a:p>
          <a:p>
            <a:pPr>
              <a:buFont typeface="Arial" pitchFamily="34" charset="0"/>
              <a:buChar char="•"/>
            </a:pPr>
            <a:r>
              <a:rPr lang="en-US" dirty="0" smtClean="0"/>
              <a:t>How do robotics versus “live” animals compare in facilitating aging in place?</a:t>
            </a:r>
          </a:p>
          <a:p>
            <a:pPr>
              <a:buNone/>
            </a:pPr>
            <a:endParaRPr lang="en-US" dirty="0" smtClean="0"/>
          </a:p>
          <a:p>
            <a:pPr>
              <a:buNone/>
            </a:pPr>
            <a:endParaRPr lang="en-US" dirty="0" smtClean="0"/>
          </a:p>
          <a:p>
            <a:pPr>
              <a:buNone/>
            </a:pPr>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DA3022DC-B0C6-4155-A64B-DCB53D9B8445}" type="slidenum">
              <a:rPr lang="en-US" smtClean="0"/>
              <a:pPr/>
              <a:t>24</a:t>
            </a:fld>
            <a:endParaRPr lang="en-US"/>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5868144" y="2060848"/>
            <a:ext cx="2857143" cy="31523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pic>
        <p:nvPicPr>
          <p:cNvPr id="5" name="Picture 2"/>
          <p:cNvPicPr>
            <a:picLocks noGrp="1" noChangeAspect="1" noChangeArrowheads="1"/>
          </p:cNvPicPr>
          <p:nvPr>
            <p:ph sz="half" idx="1"/>
          </p:nvPr>
        </p:nvPicPr>
        <p:blipFill>
          <a:blip r:embed="rId3" cstate="print"/>
          <a:stretch>
            <a:fillRect/>
          </a:stretch>
        </p:blipFill>
        <p:spPr bwMode="auto">
          <a:xfrm>
            <a:off x="685800" y="1796355"/>
            <a:ext cx="3810000" cy="3646289"/>
          </a:xfrm>
          <a:prstGeom prst="rect">
            <a:avLst/>
          </a:prstGeom>
          <a:noFill/>
          <a:ln w="9525">
            <a:noFill/>
            <a:miter lim="800000"/>
            <a:headEnd/>
            <a:tailEnd/>
          </a:ln>
          <a:effectLst/>
        </p:spPr>
      </p:pic>
      <p:sp>
        <p:nvSpPr>
          <p:cNvPr id="6" name="Content Placeholder 5"/>
          <p:cNvSpPr>
            <a:spLocks noGrp="1"/>
          </p:cNvSpPr>
          <p:nvPr>
            <p:ph sz="half" idx="2"/>
          </p:nvPr>
        </p:nvSpPr>
        <p:spPr/>
        <p:txBody>
          <a:bodyPr/>
          <a:lstStyle/>
          <a:p>
            <a:r>
              <a:rPr lang="en-US" dirty="0" smtClean="0"/>
              <a:t>Email</a:t>
            </a:r>
          </a:p>
          <a:p>
            <a:pPr>
              <a:buNone/>
            </a:pPr>
            <a:endParaRPr lang="en-US" dirty="0" smtClean="0"/>
          </a:p>
          <a:p>
            <a:pPr>
              <a:buNone/>
            </a:pPr>
            <a:r>
              <a:rPr lang="en-US" dirty="0" smtClean="0">
                <a:hlinkClick r:id="rId4"/>
              </a:rPr>
              <a:t>shirst@ucalgary.ca</a:t>
            </a:r>
            <a:endParaRPr lang="en-US" dirty="0" smtClean="0"/>
          </a:p>
          <a:p>
            <a:pPr>
              <a:buNone/>
            </a:pPr>
            <a:r>
              <a:rPr lang="en-US" dirty="0" smtClean="0">
                <a:hlinkClick r:id="rId5"/>
              </a:rPr>
              <a:t>alane@ucalgary.ca</a:t>
            </a:r>
            <a:r>
              <a:rPr lang="en-US" dirty="0" smtClean="0"/>
              <a:t> </a:t>
            </a:r>
            <a:endParaRPr lang="en-US" dirty="0"/>
          </a:p>
        </p:txBody>
      </p:sp>
      <p:sp>
        <p:nvSpPr>
          <p:cNvPr id="2" name="Slide Number Placeholder 1"/>
          <p:cNvSpPr>
            <a:spLocks noGrp="1"/>
          </p:cNvSpPr>
          <p:nvPr>
            <p:ph type="sldNum" sz="quarter" idx="12"/>
          </p:nvPr>
        </p:nvSpPr>
        <p:spPr/>
        <p:txBody>
          <a:bodyPr/>
          <a:lstStyle/>
          <a:p>
            <a:fld id="{5E8CD0CE-7797-403D-A9D1-82E8A6D76410}" type="slidenum">
              <a:rPr lang="en-US" smtClean="0"/>
              <a:pPr/>
              <a:t>25</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Aging in Place</a:t>
            </a:r>
            <a:endParaRPr lang="en-US" dirty="0"/>
          </a:p>
        </p:txBody>
      </p:sp>
      <p:sp>
        <p:nvSpPr>
          <p:cNvPr id="3" name="Content Placeholder 2"/>
          <p:cNvSpPr>
            <a:spLocks noGrp="1"/>
          </p:cNvSpPr>
          <p:nvPr>
            <p:ph idx="1"/>
          </p:nvPr>
        </p:nvSpPr>
        <p:spPr>
          <a:xfrm>
            <a:off x="685800" y="1295400"/>
            <a:ext cx="7772400" cy="4941912"/>
          </a:xfrm>
        </p:spPr>
        <p:txBody>
          <a:bodyPr/>
          <a:lstStyle/>
          <a:p>
            <a:r>
              <a:rPr lang="en-US" sz="2800" dirty="0" smtClean="0"/>
              <a:t>Describes a senior living in the residence of their choice as they age, while being able to have any services they might need over time as their needs change, for as long as they are able. </a:t>
            </a:r>
          </a:p>
          <a:p>
            <a:r>
              <a:rPr lang="en-US" sz="2800" dirty="0" smtClean="0"/>
              <a:t>The goal of a senior wanting to age in place should be to maintain and/or improve their quality of life. </a:t>
            </a:r>
          </a:p>
          <a:p>
            <a:r>
              <a:rPr lang="en-US" sz="2800" dirty="0" smtClean="0"/>
              <a:t>Health </a:t>
            </a:r>
            <a:r>
              <a:rPr lang="en-US" sz="2800" dirty="0" err="1" smtClean="0"/>
              <a:t>promotive</a:t>
            </a:r>
            <a:r>
              <a:rPr lang="en-US" sz="2800" dirty="0" smtClean="0"/>
              <a:t> technology (HPT) is one service / product(s) that can facilitate aging in place.</a:t>
            </a:r>
          </a:p>
        </p:txBody>
      </p:sp>
      <p:sp>
        <p:nvSpPr>
          <p:cNvPr id="4" name="Slide Number Placeholder 3"/>
          <p:cNvSpPr>
            <a:spLocks noGrp="1"/>
          </p:cNvSpPr>
          <p:nvPr>
            <p:ph type="sldNum" sz="quarter" idx="12"/>
          </p:nvPr>
        </p:nvSpPr>
        <p:spPr/>
        <p:txBody>
          <a:bodyPr/>
          <a:lstStyle/>
          <a:p>
            <a:fld id="{A1A7EAFF-2EEE-4FAE-A11F-E0E62ECBA62B}"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health </a:t>
            </a:r>
            <a:r>
              <a:rPr lang="en-US" dirty="0" err="1" smtClean="0"/>
              <a:t>promotive</a:t>
            </a:r>
            <a:r>
              <a:rPr lang="en-US" dirty="0" smtClean="0"/>
              <a:t> technology?</a:t>
            </a:r>
            <a:endParaRPr lang="en-US" dirty="0"/>
          </a:p>
        </p:txBody>
      </p:sp>
      <p:sp>
        <p:nvSpPr>
          <p:cNvPr id="3" name="Content Placeholder 2"/>
          <p:cNvSpPr>
            <a:spLocks noGrp="1"/>
          </p:cNvSpPr>
          <p:nvPr>
            <p:ph idx="1"/>
          </p:nvPr>
        </p:nvSpPr>
        <p:spPr/>
        <p:txBody>
          <a:bodyPr/>
          <a:lstStyle/>
          <a:p>
            <a:pPr lvl="0"/>
            <a:r>
              <a:rPr lang="en-US" dirty="0" smtClean="0"/>
              <a:t>Technologies that can influence the aging process for older adults, including their quality of life, health outcomes, and satisfaction and / or the quality of care received. </a:t>
            </a:r>
            <a:endParaRPr lang="en-US" dirty="0"/>
          </a:p>
        </p:txBody>
      </p:sp>
      <p:sp>
        <p:nvSpPr>
          <p:cNvPr id="4" name="Slide Number Placeholder 3"/>
          <p:cNvSpPr>
            <a:spLocks noGrp="1"/>
          </p:cNvSpPr>
          <p:nvPr>
            <p:ph type="sldNum" sz="quarter" idx="12"/>
          </p:nvPr>
        </p:nvSpPr>
        <p:spPr/>
        <p:txBody>
          <a:bodyPr/>
          <a:lstStyle/>
          <a:p>
            <a:fld id="{A1A7EAFF-2EEE-4FAE-A11F-E0E62ECBA62B}" type="slidenum">
              <a:rPr lang="en-US" smtClean="0"/>
              <a:pPr/>
              <a:t>4</a:t>
            </a:fld>
            <a:endParaRPr lang="en-US"/>
          </a:p>
        </p:txBody>
      </p:sp>
      <p:pic>
        <p:nvPicPr>
          <p:cNvPr id="6" name="Picture 2"/>
          <p:cNvPicPr>
            <a:picLocks noChangeAspect="1" noChangeArrowheads="1"/>
          </p:cNvPicPr>
          <p:nvPr/>
        </p:nvPicPr>
        <p:blipFill>
          <a:blip r:embed="rId3" cstate="print"/>
          <a:srcRect/>
          <a:stretch>
            <a:fillRect/>
          </a:stretch>
        </p:blipFill>
        <p:spPr bwMode="auto">
          <a:xfrm>
            <a:off x="4644008" y="4149080"/>
            <a:ext cx="1382564" cy="1382564"/>
          </a:xfrm>
          <a:prstGeom prst="rect">
            <a:avLst/>
          </a:prstGeom>
          <a:noFill/>
          <a:ln w="9525">
            <a:noFill/>
            <a:miter lim="800000"/>
            <a:headEnd/>
            <a:tailEnd/>
          </a:ln>
          <a:effectLst/>
        </p:spPr>
      </p:pic>
      <p:pic>
        <p:nvPicPr>
          <p:cNvPr id="29700" name="Picture 4" descr="http://t2.gstatic.com/images?q=tbn:M6IKS0d7UBcvhM:http://www.seniorspecialists.org/!images/content/aaoa_photos_personal_emergency_response_systems.jpg">
            <a:hlinkClick r:id="rId4"/>
          </p:cNvPr>
          <p:cNvPicPr>
            <a:picLocks noChangeAspect="1" noChangeArrowheads="1"/>
          </p:cNvPicPr>
          <p:nvPr/>
        </p:nvPicPr>
        <p:blipFill>
          <a:blip r:embed="rId5" cstate="print"/>
          <a:srcRect/>
          <a:stretch>
            <a:fillRect/>
          </a:stretch>
        </p:blipFill>
        <p:spPr bwMode="auto">
          <a:xfrm>
            <a:off x="2411760" y="5229200"/>
            <a:ext cx="1531213" cy="1011932"/>
          </a:xfrm>
          <a:prstGeom prst="rect">
            <a:avLst/>
          </a:prstGeom>
          <a:noFill/>
        </p:spPr>
      </p:pic>
      <p:pic>
        <p:nvPicPr>
          <p:cNvPr id="29702" name="Picture 6" descr="http://t2.gstatic.com/images?q=tbn:kyfer2bm_0vVJM:http://pictures.directnews.co.uk/liveimages/Asimo%2Bthe%2BHonda%2BRobot%2Bsquare_2574_19338838_0_0_7013021_300.jpg">
            <a:hlinkClick r:id="rId6"/>
          </p:cNvPr>
          <p:cNvPicPr>
            <a:picLocks noChangeAspect="1" noChangeArrowheads="1"/>
          </p:cNvPicPr>
          <p:nvPr/>
        </p:nvPicPr>
        <p:blipFill>
          <a:blip r:embed="rId7" cstate="print"/>
          <a:srcRect/>
          <a:stretch>
            <a:fillRect/>
          </a:stretch>
        </p:blipFill>
        <p:spPr bwMode="auto">
          <a:xfrm>
            <a:off x="755576" y="4149080"/>
            <a:ext cx="1311399" cy="1311400"/>
          </a:xfrm>
          <a:prstGeom prst="rect">
            <a:avLst/>
          </a:prstGeom>
          <a:noFill/>
        </p:spPr>
      </p:pic>
      <p:pic>
        <p:nvPicPr>
          <p:cNvPr id="29704" name="Picture 8" descr="http://static.disaboom.com/content/images/articles/thumbnail/assistive-technology-resourc_thumbnail1.jpg"/>
          <p:cNvPicPr>
            <a:picLocks noChangeAspect="1" noChangeArrowheads="1"/>
          </p:cNvPicPr>
          <p:nvPr/>
        </p:nvPicPr>
        <p:blipFill>
          <a:blip r:embed="rId8" cstate="print"/>
          <a:srcRect/>
          <a:stretch>
            <a:fillRect/>
          </a:stretch>
        </p:blipFill>
        <p:spPr bwMode="auto">
          <a:xfrm>
            <a:off x="6732240" y="4005064"/>
            <a:ext cx="1471439" cy="220455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899592" y="1916832"/>
            <a:ext cx="3024336" cy="417720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Case Examples</a:t>
            </a:r>
            <a:endParaRPr lang="en-US" dirty="0"/>
          </a:p>
        </p:txBody>
      </p:sp>
      <p:sp>
        <p:nvSpPr>
          <p:cNvPr id="3" name="Text Placeholder 2"/>
          <p:cNvSpPr>
            <a:spLocks noGrp="1"/>
          </p:cNvSpPr>
          <p:nvPr>
            <p:ph type="body" idx="1"/>
          </p:nvPr>
        </p:nvSpPr>
        <p:spPr>
          <a:xfrm>
            <a:off x="457200" y="1268761"/>
            <a:ext cx="4040188" cy="576064"/>
          </a:xfrm>
        </p:spPr>
        <p:txBody>
          <a:bodyPr/>
          <a:lstStyle/>
          <a:p>
            <a:r>
              <a:rPr lang="en-US" dirty="0" smtClean="0"/>
              <a:t>Richard:</a:t>
            </a:r>
            <a:endParaRPr lang="en-US" dirty="0"/>
          </a:p>
        </p:txBody>
      </p:sp>
      <p:sp>
        <p:nvSpPr>
          <p:cNvPr id="4" name="Content Placeholder 3"/>
          <p:cNvSpPr>
            <a:spLocks noGrp="1"/>
          </p:cNvSpPr>
          <p:nvPr>
            <p:ph sz="half" idx="2"/>
          </p:nvPr>
        </p:nvSpPr>
        <p:spPr>
          <a:xfrm>
            <a:off x="457200" y="1772816"/>
            <a:ext cx="4040188" cy="4536504"/>
          </a:xfrm>
        </p:spPr>
        <p:txBody>
          <a:bodyPr/>
          <a:lstStyle/>
          <a:p>
            <a:pPr marL="0" indent="0">
              <a:buNone/>
            </a:pPr>
            <a:r>
              <a:rPr lang="en-US" sz="2000" i="1" dirty="0" smtClean="0"/>
              <a:t>is a 78 year old former teacher who was severely paralyzed in a motor vehicle incident. An eager volunteer, he wants to continue working at the local elementary school. He uses an electronic wheelchair. Richard can not write with a pen because of a weakness to his hand but a computer is adapted for his needs. He finds it difficult to manage the toilet but has been provided with some strategies to help him manage.</a:t>
            </a:r>
            <a:endParaRPr lang="en-US" sz="2000" dirty="0" smtClean="0"/>
          </a:p>
          <a:p>
            <a:pPr marL="0" indent="0"/>
            <a:endParaRPr lang="en-US" sz="2000" dirty="0"/>
          </a:p>
        </p:txBody>
      </p:sp>
      <p:sp>
        <p:nvSpPr>
          <p:cNvPr id="5" name="Text Placeholder 4"/>
          <p:cNvSpPr>
            <a:spLocks noGrp="1"/>
          </p:cNvSpPr>
          <p:nvPr>
            <p:ph type="body" sz="quarter" idx="3"/>
          </p:nvPr>
        </p:nvSpPr>
        <p:spPr>
          <a:xfrm>
            <a:off x="4645025" y="1268761"/>
            <a:ext cx="4041775" cy="648072"/>
          </a:xfrm>
        </p:spPr>
        <p:txBody>
          <a:bodyPr/>
          <a:lstStyle/>
          <a:p>
            <a:r>
              <a:rPr lang="en-US" dirty="0" smtClean="0"/>
              <a:t>Mrs. James: </a:t>
            </a:r>
            <a:endParaRPr lang="en-US" dirty="0"/>
          </a:p>
        </p:txBody>
      </p:sp>
      <p:sp>
        <p:nvSpPr>
          <p:cNvPr id="6" name="Content Placeholder 5"/>
          <p:cNvSpPr>
            <a:spLocks noGrp="1"/>
          </p:cNvSpPr>
          <p:nvPr>
            <p:ph sz="quarter" idx="4"/>
          </p:nvPr>
        </p:nvSpPr>
        <p:spPr>
          <a:xfrm>
            <a:off x="5102225" y="7029400"/>
            <a:ext cx="4041775" cy="4464496"/>
          </a:xfrm>
        </p:spPr>
        <p:txBody>
          <a:bodyPr/>
          <a:lstStyle/>
          <a:p>
            <a:pPr>
              <a:buNone/>
            </a:pPr>
            <a:endParaRPr lang="en-US" dirty="0"/>
          </a:p>
        </p:txBody>
      </p:sp>
      <p:sp>
        <p:nvSpPr>
          <p:cNvPr id="7" name="Slide Number Placeholder 6"/>
          <p:cNvSpPr>
            <a:spLocks noGrp="1"/>
          </p:cNvSpPr>
          <p:nvPr>
            <p:ph type="sldNum" sz="quarter" idx="12"/>
          </p:nvPr>
        </p:nvSpPr>
        <p:spPr/>
        <p:txBody>
          <a:bodyPr/>
          <a:lstStyle/>
          <a:p>
            <a:fld id="{E780C932-6F94-4897-AEC8-343A4DDF9DA3}" type="slidenum">
              <a:rPr lang="en-US" smtClean="0"/>
              <a:pPr/>
              <a:t>5</a:t>
            </a:fld>
            <a:endParaRPr lang="en-US"/>
          </a:p>
        </p:txBody>
      </p:sp>
      <p:sp>
        <p:nvSpPr>
          <p:cNvPr id="11" name="Rectangle 10"/>
          <p:cNvSpPr/>
          <p:nvPr/>
        </p:nvSpPr>
        <p:spPr>
          <a:xfrm>
            <a:off x="4644008" y="1844824"/>
            <a:ext cx="4211960" cy="4154984"/>
          </a:xfrm>
          <a:prstGeom prst="rect">
            <a:avLst/>
          </a:prstGeom>
        </p:spPr>
        <p:txBody>
          <a:bodyPr wrap="square">
            <a:spAutoFit/>
          </a:bodyPr>
          <a:lstStyle/>
          <a:p>
            <a:pPr marL="0" indent="0">
              <a:buNone/>
            </a:pPr>
            <a:r>
              <a:rPr lang="en-US" i="1" dirty="0" smtClean="0"/>
              <a:t>has just turned 88. She lives in a senior citizens residence. She makes her own meals despite having access to the dining facilities. She prefers her own cooking. Several years ago, Mrs. James complained of feeling unsteady on her feet and her daughter suggested the use of a cane. More recently, she has been using a walker.</a:t>
            </a:r>
            <a:endParaRPr lang="en-US" dirty="0" smtClean="0"/>
          </a:p>
        </p:txBody>
      </p:sp>
      <p:pic>
        <p:nvPicPr>
          <p:cNvPr id="48130" name="Picture 2" descr="http://www.thefita.com/yahoo_site_admin/assets/images/Elderly20Woman20in20Wheelchair20in20a20Sunny20Room.96152839_std.jpg"/>
          <p:cNvPicPr>
            <a:picLocks noChangeAspect="1" noChangeArrowheads="1"/>
          </p:cNvPicPr>
          <p:nvPr/>
        </p:nvPicPr>
        <p:blipFill>
          <a:blip r:embed="rId4" cstate="print"/>
          <a:srcRect/>
          <a:stretch>
            <a:fillRect/>
          </a:stretch>
        </p:blipFill>
        <p:spPr bwMode="auto">
          <a:xfrm>
            <a:off x="5076056" y="1916832"/>
            <a:ext cx="2878857" cy="41527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nodePh="1">
                                  <p:stCondLst>
                                    <p:cond delay="0"/>
                                  </p:stCondLst>
                                  <p:endCondLst>
                                    <p:cond evt="begin" delay="0">
                                      <p:tn val="13"/>
                                    </p:cond>
                                  </p:end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Providing a perspective to health </a:t>
            </a:r>
            <a:r>
              <a:rPr lang="en-US" sz="3200" dirty="0" err="1" smtClean="0"/>
              <a:t>promotive</a:t>
            </a:r>
            <a:r>
              <a:rPr lang="en-US" sz="3200" dirty="0" smtClean="0"/>
              <a:t> technology and aging in place</a:t>
            </a:r>
            <a:endParaRPr lang="en-US" sz="3200" dirty="0"/>
          </a:p>
        </p:txBody>
      </p:sp>
      <p:sp>
        <p:nvSpPr>
          <p:cNvPr id="4" name="Slide Number Placeholder 3"/>
          <p:cNvSpPr>
            <a:spLocks noGrp="1"/>
          </p:cNvSpPr>
          <p:nvPr>
            <p:ph type="sldNum" sz="quarter" idx="12"/>
          </p:nvPr>
        </p:nvSpPr>
        <p:spPr/>
        <p:txBody>
          <a:bodyPr/>
          <a:lstStyle/>
          <a:p>
            <a:fld id="{A1A7EAFF-2EEE-4FAE-A11F-E0E62ECBA62B}" type="slidenum">
              <a:rPr lang="en-US" smtClean="0"/>
              <a:pPr/>
              <a:t>6</a:t>
            </a:fld>
            <a:endParaRPr lang="en-US"/>
          </a:p>
        </p:txBody>
      </p:sp>
      <p:pic>
        <p:nvPicPr>
          <p:cNvPr id="5" name="Imagine_the_Future_of_Aging.mpg">
            <a:hlinkClick r:id="" action="ppaction://media"/>
          </p:cNvPr>
          <p:cNvPicPr>
            <a:picLocks noGrp="1" noRot="1" noChangeAspect="1"/>
          </p:cNvPicPr>
          <p:nvPr>
            <p:ph idx="1"/>
            <a:videoFile r:link="rId1"/>
          </p:nvPr>
        </p:nvPicPr>
        <p:blipFill>
          <a:blip r:embed="rId4" cstate="print"/>
          <a:stretch>
            <a:fillRect/>
          </a:stretch>
        </p:blipFill>
        <p:spPr>
          <a:xfrm>
            <a:off x="1475656" y="1556792"/>
            <a:ext cx="6696744" cy="45365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87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Retaining autonomy and quality of life</a:t>
            </a:r>
          </a:p>
          <a:p>
            <a:pPr marL="914400" lvl="1" indent="-514350">
              <a:buFont typeface="Arial" pitchFamily="34" charset="0"/>
              <a:buChar char="•"/>
            </a:pPr>
            <a:r>
              <a:rPr lang="en-US" dirty="0" smtClean="0"/>
              <a:t>Smart homes</a:t>
            </a:r>
          </a:p>
          <a:p>
            <a:pPr marL="914400" lvl="1" indent="-514350">
              <a:buFont typeface="Arial" pitchFamily="34" charset="0"/>
              <a:buChar char="•"/>
            </a:pPr>
            <a:r>
              <a:rPr lang="en-US" dirty="0" smtClean="0"/>
              <a:t>Intelligent phones</a:t>
            </a:r>
          </a:p>
          <a:p>
            <a:pPr marL="914400" lvl="1" indent="-514350">
              <a:buFont typeface="Arial" pitchFamily="34" charset="0"/>
              <a:buChar char="•"/>
            </a:pPr>
            <a:r>
              <a:rPr lang="en-US" dirty="0" smtClean="0"/>
              <a:t>Supermarket shopping</a:t>
            </a:r>
          </a:p>
          <a:p>
            <a:pPr marL="914400" lvl="1" indent="-514350">
              <a:buNone/>
            </a:pPr>
            <a:endParaRPr lang="en-US" dirty="0" smtClean="0"/>
          </a:p>
          <a:p>
            <a:pPr lvl="0">
              <a:buNone/>
            </a:pPr>
            <a:r>
              <a:rPr lang="en-US" sz="1600" dirty="0" smtClean="0"/>
              <a:t>Sources: </a:t>
            </a:r>
          </a:p>
          <a:p>
            <a:pPr lvl="0"/>
            <a:r>
              <a:rPr lang="en-US" sz="1600" dirty="0" smtClean="0"/>
              <a:t>Altus, Mathews, </a:t>
            </a:r>
            <a:r>
              <a:rPr lang="en-US" sz="1600" dirty="0" err="1" smtClean="0"/>
              <a:t>Xaverius</a:t>
            </a:r>
            <a:r>
              <a:rPr lang="en-US" sz="1600" dirty="0" smtClean="0"/>
              <a:t>, </a:t>
            </a:r>
            <a:r>
              <a:rPr lang="en-US" sz="1600" dirty="0" err="1" smtClean="0"/>
              <a:t>Engelman</a:t>
            </a:r>
            <a:r>
              <a:rPr lang="en-US" sz="1600" dirty="0" smtClean="0"/>
              <a:t> &amp; Nolan, 2000</a:t>
            </a:r>
          </a:p>
          <a:p>
            <a:pPr lvl="0"/>
            <a:r>
              <a:rPr lang="en-US" sz="1600" dirty="0" err="1" smtClean="0"/>
              <a:t>Demiris</a:t>
            </a:r>
            <a:r>
              <a:rPr lang="en-US" sz="1600" dirty="0" smtClean="0"/>
              <a:t>, Oliver, Dickey, </a:t>
            </a:r>
            <a:r>
              <a:rPr lang="en-US" sz="1600" dirty="0" err="1" smtClean="0"/>
              <a:t>Skubic</a:t>
            </a:r>
            <a:r>
              <a:rPr lang="en-US" sz="1600" dirty="0" smtClean="0"/>
              <a:t> &amp; </a:t>
            </a:r>
            <a:r>
              <a:rPr lang="en-US" sz="1600" dirty="0" err="1" smtClean="0"/>
              <a:t>Ranrz</a:t>
            </a:r>
            <a:r>
              <a:rPr lang="en-US" sz="1600" dirty="0" smtClean="0"/>
              <a:t>, 2008</a:t>
            </a:r>
          </a:p>
          <a:p>
            <a:pPr lvl="0"/>
            <a:r>
              <a:rPr lang="en-US" sz="1600" dirty="0" smtClean="0"/>
              <a:t>Evans, </a:t>
            </a:r>
            <a:r>
              <a:rPr lang="en-US" sz="1600" dirty="0" err="1" smtClean="0"/>
              <a:t>Orpwood</a:t>
            </a:r>
            <a:r>
              <a:rPr lang="en-US" sz="1600" dirty="0" smtClean="0"/>
              <a:t>, </a:t>
            </a:r>
            <a:r>
              <a:rPr lang="en-US" sz="1600" dirty="0" err="1" smtClean="0"/>
              <a:t>Adlam</a:t>
            </a:r>
            <a:r>
              <a:rPr lang="en-US" sz="1600" dirty="0" smtClean="0"/>
              <a:t> &amp; Chad, 2007</a:t>
            </a:r>
          </a:p>
          <a:p>
            <a:pPr marL="914400" lvl="1" indent="-514350">
              <a:buFont typeface="Arial" pitchFamily="34" charset="0"/>
              <a:buChar char="•"/>
            </a:pPr>
            <a:endParaRPr lang="en-US" sz="1400" dirty="0"/>
          </a:p>
        </p:txBody>
      </p:sp>
      <p:sp>
        <p:nvSpPr>
          <p:cNvPr id="4" name="Slide Number Placeholder 3"/>
          <p:cNvSpPr>
            <a:spLocks noGrp="1"/>
          </p:cNvSpPr>
          <p:nvPr>
            <p:ph type="sldNum" sz="quarter" idx="12"/>
          </p:nvPr>
        </p:nvSpPr>
        <p:spPr/>
        <p:txBody>
          <a:bodyPr/>
          <a:lstStyle/>
          <a:p>
            <a:fld id="{A1A7EAFF-2EEE-4FAE-A11F-E0E62ECBA6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20688"/>
            <a:ext cx="7772400" cy="5904656"/>
          </a:xfrm>
        </p:spPr>
        <p:txBody>
          <a:bodyPr/>
          <a:lstStyle/>
          <a:p>
            <a:pPr marL="514350" indent="-514350">
              <a:buFont typeface="+mj-lt"/>
              <a:buAutoNum type="arabicPeriod" startAt="2"/>
            </a:pPr>
            <a:r>
              <a:rPr lang="en-US" dirty="0" smtClean="0"/>
              <a:t>Diverse Applications</a:t>
            </a:r>
          </a:p>
          <a:p>
            <a:pPr marL="914400" lvl="1" indent="-514350">
              <a:buFont typeface="Arial" pitchFamily="34" charset="0"/>
              <a:buChar char="•"/>
            </a:pPr>
            <a:r>
              <a:rPr lang="en-US" dirty="0" smtClean="0"/>
              <a:t>Health monitoring</a:t>
            </a:r>
          </a:p>
          <a:p>
            <a:pPr marL="1314450" lvl="2" indent="-514350">
              <a:buFont typeface="Arial" pitchFamily="34" charset="0"/>
              <a:buChar char="•"/>
            </a:pPr>
            <a:r>
              <a:rPr lang="en-US" dirty="0" smtClean="0"/>
              <a:t>connect monitoring devices, with web interface including: BP, </a:t>
            </a:r>
            <a:r>
              <a:rPr lang="en-US" dirty="0" err="1" smtClean="0"/>
              <a:t>glucometer</a:t>
            </a:r>
            <a:r>
              <a:rPr lang="en-US" dirty="0" smtClean="0"/>
              <a:t> </a:t>
            </a:r>
          </a:p>
          <a:p>
            <a:pPr marL="914400" lvl="1" indent="-514350">
              <a:buFont typeface="Arial" pitchFamily="34" charset="0"/>
              <a:buChar char="•"/>
            </a:pPr>
            <a:r>
              <a:rPr lang="en-US" dirty="0" smtClean="0"/>
              <a:t>Home safety</a:t>
            </a:r>
          </a:p>
          <a:p>
            <a:pPr marL="1314450" lvl="2" indent="-514350">
              <a:buFont typeface="Arial" pitchFamily="34" charset="0"/>
              <a:buChar char="•"/>
            </a:pPr>
            <a:r>
              <a:rPr lang="en-US" dirty="0" smtClean="0"/>
              <a:t>passive motion monitoring</a:t>
            </a:r>
          </a:p>
          <a:p>
            <a:pPr marL="914400" lvl="1" indent="-514350">
              <a:buFont typeface="Arial" pitchFamily="34" charset="0"/>
              <a:buChar char="•"/>
            </a:pPr>
            <a:r>
              <a:rPr lang="en-US" dirty="0" smtClean="0"/>
              <a:t>Transportation </a:t>
            </a:r>
          </a:p>
          <a:p>
            <a:pPr marL="1314450" lvl="2" indent="-514350">
              <a:buFont typeface="Arial" pitchFamily="34" charset="0"/>
              <a:buChar char="•"/>
            </a:pPr>
            <a:r>
              <a:rPr lang="en-US" dirty="0" smtClean="0"/>
              <a:t>I unit</a:t>
            </a:r>
          </a:p>
          <a:p>
            <a:pPr marL="1314450" lvl="2" indent="-514350">
              <a:buFont typeface="Arial" pitchFamily="34" charset="0"/>
              <a:buChar char="•"/>
            </a:pPr>
            <a:r>
              <a:rPr lang="en-US" dirty="0" smtClean="0"/>
              <a:t>walker</a:t>
            </a:r>
          </a:p>
          <a:p>
            <a:pPr marL="1314450" lvl="2" indent="-514350">
              <a:buFont typeface="Arial" pitchFamily="34" charset="0"/>
              <a:buChar char="•"/>
            </a:pPr>
            <a:r>
              <a:rPr lang="en-US" dirty="0" smtClean="0"/>
              <a:t>wanderer 	</a:t>
            </a:r>
          </a:p>
          <a:p>
            <a:pPr marL="457200" lvl="2" indent="-285750">
              <a:buNone/>
            </a:pPr>
            <a:r>
              <a:rPr lang="en-US" sz="1600" dirty="0" smtClean="0"/>
              <a:t>Sources:</a:t>
            </a:r>
          </a:p>
          <a:p>
            <a:pPr marL="457200" lvl="2" indent="-285750">
              <a:buFont typeface="Arial" pitchFamily="34" charset="0"/>
              <a:buChar char="•"/>
            </a:pPr>
            <a:r>
              <a:rPr lang="en-US" sz="1600" dirty="0" smtClean="0"/>
              <a:t>Chapman, 2001</a:t>
            </a:r>
          </a:p>
          <a:p>
            <a:pPr marL="457200" lvl="2" indent="-285750">
              <a:buFont typeface="Arial" pitchFamily="34" charset="0"/>
              <a:buChar char="•"/>
            </a:pPr>
            <a:r>
              <a:rPr lang="en-US" sz="1600" dirty="0" smtClean="0"/>
              <a:t>Johnson et al., 2007</a:t>
            </a:r>
          </a:p>
          <a:p>
            <a:pPr marL="457200" lvl="2" indent="-285750">
              <a:buNone/>
            </a:pPr>
            <a:endParaRPr lang="en-US" dirty="0" smtClean="0"/>
          </a:p>
          <a:p>
            <a:pPr marL="1314450" lvl="2" indent="-514350">
              <a:buFont typeface="Arial" pitchFamily="34" charset="0"/>
              <a:buChar char="•"/>
            </a:pPr>
            <a:endParaRPr lang="en-US" dirty="0" smtClean="0"/>
          </a:p>
          <a:p>
            <a:pPr marL="1314450" lvl="2" indent="-514350">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A1A7EAFF-2EEE-4FAE-A11F-E0E62ECBA62B}" type="slidenum">
              <a:rPr lang="en-US" smtClean="0"/>
              <a:pPr/>
              <a:t>8</a:t>
            </a:fld>
            <a:endParaRPr lang="en-US"/>
          </a:p>
        </p:txBody>
      </p:sp>
      <p:pic>
        <p:nvPicPr>
          <p:cNvPr id="6" name="Picture 2"/>
          <p:cNvPicPr>
            <a:picLocks noChangeAspect="1" noChangeArrowheads="1"/>
          </p:cNvPicPr>
          <p:nvPr/>
        </p:nvPicPr>
        <p:blipFill>
          <a:blip r:embed="rId3" cstate="print"/>
          <a:srcRect/>
          <a:stretch>
            <a:fillRect/>
          </a:stretch>
        </p:blipFill>
        <p:spPr bwMode="auto">
          <a:xfrm>
            <a:off x="6804248" y="5013176"/>
            <a:ext cx="1602089" cy="1339346"/>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4860032" y="4005064"/>
            <a:ext cx="1728191" cy="12961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7846640" cy="5328592"/>
          </a:xfrm>
        </p:spPr>
        <p:txBody>
          <a:bodyPr/>
          <a:lstStyle/>
          <a:p>
            <a:pPr marL="514350" indent="-514350">
              <a:buFont typeface="+mj-lt"/>
              <a:buAutoNum type="arabicPeriod" startAt="3"/>
            </a:pPr>
            <a:r>
              <a:rPr lang="en-US" dirty="0" smtClean="0"/>
              <a:t>Social Networking</a:t>
            </a:r>
          </a:p>
          <a:p>
            <a:pPr lvl="1">
              <a:buFont typeface="Arial" pitchFamily="34" charset="0"/>
              <a:buChar char="•"/>
            </a:pPr>
            <a:r>
              <a:rPr lang="en-US" dirty="0" smtClean="0"/>
              <a:t>60.8% of Canadians 55 to 64 accessed the Internet for personal reasons in 2007 </a:t>
            </a:r>
          </a:p>
          <a:p>
            <a:pPr lvl="2">
              <a:buFont typeface="Arial" pitchFamily="34" charset="0"/>
              <a:buChar char="•"/>
            </a:pPr>
            <a:r>
              <a:rPr lang="en-US" dirty="0" smtClean="0"/>
              <a:t>Substantially smaller proportion (28.8 – 65 +)</a:t>
            </a:r>
          </a:p>
          <a:p>
            <a:pPr lvl="1">
              <a:buFont typeface="Arial" pitchFamily="34" charset="0"/>
              <a:buChar char="•"/>
            </a:pPr>
            <a:r>
              <a:rPr lang="en-US" dirty="0" smtClean="0"/>
              <a:t>Seniors use the Internet differently than younger Canadians</a:t>
            </a:r>
          </a:p>
          <a:p>
            <a:pPr lvl="1">
              <a:buNone/>
            </a:pPr>
            <a:endParaRPr lang="en-US" dirty="0" smtClean="0"/>
          </a:p>
          <a:p>
            <a:pPr lvl="1">
              <a:buNone/>
            </a:pPr>
            <a:r>
              <a:rPr lang="en-US" sz="1600" dirty="0" smtClean="0"/>
              <a:t>Sources:</a:t>
            </a:r>
          </a:p>
          <a:p>
            <a:pPr lvl="1">
              <a:buFont typeface="Arial" pitchFamily="34" charset="0"/>
              <a:buChar char="•"/>
            </a:pPr>
            <a:r>
              <a:rPr lang="en-US" sz="1600" dirty="0" smtClean="0"/>
              <a:t>CIUS (Canadian internet user survey)</a:t>
            </a:r>
          </a:p>
          <a:p>
            <a:pPr lvl="1">
              <a:buFont typeface="Arial" pitchFamily="34" charset="0"/>
              <a:buChar char="•"/>
            </a:pPr>
            <a:r>
              <a:rPr lang="en-US" sz="1600" dirty="0" smtClean="0"/>
              <a:t>Silver, 2001</a:t>
            </a:r>
          </a:p>
          <a:p>
            <a:pPr lvl="1">
              <a:buFont typeface="Arial" pitchFamily="34" charset="0"/>
              <a:buChar char="•"/>
            </a:pPr>
            <a:r>
              <a:rPr lang="en-US" sz="1600" dirty="0" err="1" smtClean="0"/>
              <a:t>Veenhof</a:t>
            </a:r>
            <a:r>
              <a:rPr lang="en-US" sz="1600" dirty="0" smtClean="0"/>
              <a:t>, 2006</a:t>
            </a:r>
          </a:p>
          <a:p>
            <a:pPr marL="514350" indent="-514350">
              <a:buFont typeface="+mj-lt"/>
              <a:buAutoNum type="arabicPeriod" startAt="3"/>
            </a:pPr>
            <a:endParaRPr lang="en-US" dirty="0"/>
          </a:p>
        </p:txBody>
      </p:sp>
      <p:sp>
        <p:nvSpPr>
          <p:cNvPr id="4" name="Slide Number Placeholder 3"/>
          <p:cNvSpPr>
            <a:spLocks noGrp="1"/>
          </p:cNvSpPr>
          <p:nvPr>
            <p:ph type="sldNum" sz="quarter" idx="12"/>
          </p:nvPr>
        </p:nvSpPr>
        <p:spPr/>
        <p:txBody>
          <a:bodyPr/>
          <a:lstStyle/>
          <a:p>
            <a:fld id="{A1A7EAFF-2EEE-4FAE-A11F-E0E62ECBA6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Selling a Product or Service</Template>
  <TotalTime>9931</TotalTime>
  <Words>3353</Words>
  <Application>Microsoft Office PowerPoint</Application>
  <PresentationFormat>On-screen Show (4:3)</PresentationFormat>
  <Paragraphs>319</Paragraphs>
  <Slides>25</Slides>
  <Notes>25</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Selling a Product or</vt:lpstr>
      <vt:lpstr>PowerPoint Presentation</vt:lpstr>
      <vt:lpstr>Outline</vt:lpstr>
      <vt:lpstr>Aging in Place</vt:lpstr>
      <vt:lpstr>What is health promotive technology?</vt:lpstr>
      <vt:lpstr>Case Examples</vt:lpstr>
      <vt:lpstr>Providing a perspective to health promotive technology and aging in place</vt:lpstr>
      <vt:lpstr>Literature review</vt:lpstr>
      <vt:lpstr>PowerPoint Presentation</vt:lpstr>
      <vt:lpstr>PowerPoint Presentation</vt:lpstr>
      <vt:lpstr>Three points arising from the literature review</vt:lpstr>
      <vt:lpstr>Our study</vt:lpstr>
      <vt:lpstr>Method </vt:lpstr>
      <vt:lpstr>Inclusion criteria </vt:lpstr>
      <vt:lpstr>Data (literature)</vt:lpstr>
      <vt:lpstr>Findings: Who are the users?</vt:lpstr>
      <vt:lpstr>Themes </vt:lpstr>
      <vt:lpstr>PowerPoint Presentation</vt:lpstr>
      <vt:lpstr> </vt:lpstr>
      <vt:lpstr>PowerPoint Presentation</vt:lpstr>
      <vt:lpstr>PowerPoint Presentation</vt:lpstr>
      <vt:lpstr>Discussion of the Findings</vt:lpstr>
      <vt:lpstr>How can I / we decide if HTP would facilitate aging in place?</vt:lpstr>
      <vt:lpstr>Role of Gero / Aging Associations</vt:lpstr>
      <vt:lpstr>Further Research</vt:lpstr>
      <vt:lpstr>Thank you</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shirst</dc:creator>
  <cp:lastModifiedBy>shirst</cp:lastModifiedBy>
  <cp:revision>730</cp:revision>
  <dcterms:created xsi:type="dcterms:W3CDTF">2007-08-26T17:00:22Z</dcterms:created>
  <dcterms:modified xsi:type="dcterms:W3CDTF">2012-05-08T00:38:55Z</dcterms:modified>
</cp:coreProperties>
</file>