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9" r:id="rId2"/>
    <p:sldId id="286" r:id="rId3"/>
    <p:sldId id="261" r:id="rId4"/>
    <p:sldId id="262" r:id="rId5"/>
    <p:sldId id="260" r:id="rId6"/>
    <p:sldId id="263" r:id="rId7"/>
    <p:sldId id="266" r:id="rId8"/>
    <p:sldId id="265" r:id="rId9"/>
    <p:sldId id="264" r:id="rId10"/>
    <p:sldId id="267" r:id="rId11"/>
    <p:sldId id="287" r:id="rId12"/>
    <p:sldId id="268" r:id="rId13"/>
    <p:sldId id="269" r:id="rId14"/>
    <p:sldId id="288" r:id="rId15"/>
    <p:sldId id="271" r:id="rId16"/>
    <p:sldId id="284" r:id="rId17"/>
    <p:sldId id="285" r:id="rId18"/>
    <p:sldId id="256" r:id="rId19"/>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2214" autoAdjust="0"/>
  </p:normalViewPr>
  <p:slideViewPr>
    <p:cSldViewPr>
      <p:cViewPr>
        <p:scale>
          <a:sx n="57" d="100"/>
          <a:sy n="57" d="100"/>
        </p:scale>
        <p:origin x="-1866" y="-15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6" d="100"/>
          <a:sy n="36" d="100"/>
        </p:scale>
        <p:origin x="-2244"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F2A5163B-AC03-4AA5-B58C-C06A94B49792}" type="datetimeFigureOut">
              <a:rPr lang="en-AU"/>
              <a:pPr>
                <a:defRPr/>
              </a:pPr>
              <a:t>31/05/2012</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smtClean="0"/>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smtClean="0"/>
            </a:lvl1pPr>
          </a:lstStyle>
          <a:p>
            <a:pPr>
              <a:defRPr/>
            </a:pPr>
            <a:fld id="{02176392-3D24-4097-9AD2-5986D286865C}" type="slidenum">
              <a:rPr lang="en-AU"/>
              <a:pPr>
                <a:defRPr/>
              </a:pPr>
              <a:t>‹#›</a:t>
            </a:fld>
            <a:endParaRPr lang="en-AU"/>
          </a:p>
        </p:txBody>
      </p:sp>
    </p:spTree>
    <p:extLst>
      <p:ext uri="{BB962C8B-B14F-4D97-AF65-F5344CB8AC3E}">
        <p14:creationId xmlns:p14="http://schemas.microsoft.com/office/powerpoint/2010/main" val="9770278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3C018338-33C4-406C-BBB8-E57C4A71B26F}" type="slidenum">
              <a:rPr lang="en-US">
                <a:cs typeface="Arial" charset="0"/>
              </a:rPr>
              <a:pPr eaLnBrk="1" hangingPunct="1"/>
              <a:t>1</a:t>
            </a:fld>
            <a:endParaRPr lang="en-US">
              <a:cs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AU" dirty="0" smtClean="0"/>
              <a:t>Thank you for the opportunity to present our project Ageing well at home</a:t>
            </a:r>
            <a:r>
              <a:rPr lang="en-AU" baseline="0" dirty="0" smtClean="0"/>
              <a:t> with broadband. </a:t>
            </a:r>
          </a:p>
          <a:p>
            <a:pPr>
              <a:spcBef>
                <a:spcPct val="0"/>
              </a:spcBef>
            </a:pPr>
            <a:r>
              <a:rPr lang="en-AU" baseline="0" dirty="0" smtClean="0"/>
              <a:t>I am presenting on behalf of a research  team led by senior research fellow at </a:t>
            </a:r>
            <a:r>
              <a:rPr lang="en-AU" baseline="0" dirty="0" err="1" smtClean="0"/>
              <a:t>NARi</a:t>
            </a:r>
            <a:r>
              <a:rPr lang="en-AU" baseline="0" dirty="0" smtClean="0"/>
              <a:t>  Dr Liz </a:t>
            </a:r>
            <a:r>
              <a:rPr lang="en-AU" baseline="0" dirty="0" err="1" smtClean="0"/>
              <a:t>Cyarto</a:t>
            </a:r>
            <a:r>
              <a:rPr lang="en-AU" baseline="0" dirty="0" smtClean="0"/>
              <a:t> – I have been involved since the development and am on the advisory panel. </a:t>
            </a:r>
          </a:p>
          <a:p>
            <a:pPr>
              <a:spcBef>
                <a:spcPct val="0"/>
              </a:spcBef>
            </a:pPr>
            <a:r>
              <a:rPr lang="en-AU" baseline="0" dirty="0" smtClean="0"/>
              <a:t>My position includes research management at NARI, I am on the </a:t>
            </a:r>
            <a:r>
              <a:rPr lang="en-AU" sz="1200" baseline="0" dirty="0" smtClean="0"/>
              <a:t>management and advisory group</a:t>
            </a:r>
          </a:p>
          <a:p>
            <a:pPr>
              <a:spcBef>
                <a:spcPct val="0"/>
              </a:spcBef>
            </a:pPr>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buFont typeface="Arial" pitchFamily="34" charset="0"/>
              <a:buChar char="•"/>
            </a:pPr>
            <a:r>
              <a:rPr lang="en-AU" sz="1600" dirty="0" smtClean="0"/>
              <a:t>18-month project</a:t>
            </a:r>
          </a:p>
          <a:p>
            <a:pPr marL="171450" indent="-171450">
              <a:buFont typeface="Arial" pitchFamily="34" charset="0"/>
              <a:buChar char="•"/>
            </a:pPr>
            <a:r>
              <a:rPr lang="en-AU" sz="1600" dirty="0" smtClean="0"/>
              <a:t>Physical function – balance, upper/lower body strength, flexibility</a:t>
            </a:r>
          </a:p>
          <a:p>
            <a:pPr marL="171450" indent="-171450">
              <a:buFont typeface="Arial" pitchFamily="34" charset="0"/>
              <a:buChar char="•"/>
            </a:pPr>
            <a:r>
              <a:rPr lang="en-AU" sz="1600" dirty="0" smtClean="0"/>
              <a:t>Focus groups or interviews</a:t>
            </a:r>
            <a:r>
              <a:rPr lang="en-AU" sz="1600" baseline="0" dirty="0" smtClean="0"/>
              <a:t> with participants</a:t>
            </a:r>
            <a:endParaRPr lang="en-AU" sz="1600" dirty="0" smtClean="0"/>
          </a:p>
          <a:p>
            <a:pPr marL="171450" indent="-171450">
              <a:buFont typeface="Arial" pitchFamily="34" charset="0"/>
              <a:buChar char="•"/>
            </a:pPr>
            <a:r>
              <a:rPr lang="en-AU" sz="1600" dirty="0" smtClean="0"/>
              <a:t>Other objectives: determine whether</a:t>
            </a:r>
            <a:r>
              <a:rPr lang="en-AU" sz="1600" baseline="0" dirty="0" smtClean="0"/>
              <a:t> this approach has potential for wider application such as younger populations and remote/regional areas; reduce need for healthcare services</a:t>
            </a:r>
            <a:endParaRPr lang="en-AU" sz="1600" dirty="0" smtClean="0"/>
          </a:p>
          <a:p>
            <a:pPr>
              <a:spcBef>
                <a:spcPct val="0"/>
              </a:spcBef>
            </a:pPr>
            <a:endParaRPr lang="en-US" sz="16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2176392-3D24-4097-9AD2-5986D286865C}" type="slidenum">
              <a:rPr lang="en-AU" smtClean="0"/>
              <a:pPr>
                <a:defRPr/>
              </a:pPr>
              <a:t>11</a:t>
            </a:fld>
            <a:endParaRPr lang="en-AU"/>
          </a:p>
        </p:txBody>
      </p:sp>
    </p:spTree>
    <p:extLst>
      <p:ext uri="{BB962C8B-B14F-4D97-AF65-F5344CB8AC3E}">
        <p14:creationId xmlns:p14="http://schemas.microsoft.com/office/powerpoint/2010/main" val="13486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Rot="1" noChangeAspect="1" noChangeArrowheads="1" noTextEdit="1"/>
          </p:cNvSpPr>
          <p:nvPr>
            <p:ph type="sldImg"/>
          </p:nvPr>
        </p:nvSpPr>
        <p:spPr bwMode="auto">
          <a:xfrm>
            <a:off x="57150" y="220663"/>
            <a:ext cx="2093913" cy="1571625"/>
          </a:xfrm>
          <a:noFill/>
          <a:ln>
            <a:solidFill>
              <a:srgbClr val="000000"/>
            </a:solidFill>
            <a:miter lim="800000"/>
            <a:headEnd/>
            <a:tailEnd/>
          </a:ln>
        </p:spPr>
      </p:sp>
      <p:sp>
        <p:nvSpPr>
          <p:cNvPr id="38915" name="Rectangle 1027"/>
          <p:cNvSpPr>
            <a:spLocks noGrp="1" noChangeArrowheads="1"/>
          </p:cNvSpPr>
          <p:nvPr>
            <p:ph type="body" idx="1"/>
          </p:nvPr>
        </p:nvSpPr>
        <p:spPr bwMode="auto">
          <a:xfrm>
            <a:off x="1019175" y="1876425"/>
            <a:ext cx="5495925" cy="7829550"/>
          </a:xfrm>
          <a:noFill/>
        </p:spPr>
        <p:txBody>
          <a:bodyPr wrap="square" numCol="1" anchor="t" anchorCtr="0" compatLnSpc="1">
            <a:prstTxWarp prst="textNoShape">
              <a:avLst/>
            </a:prstTxWarp>
          </a:bodyPr>
          <a:lstStyle/>
          <a:p>
            <a:pPr>
              <a:spcBef>
                <a:spcPct val="0"/>
              </a:spcBef>
            </a:pPr>
            <a:r>
              <a:rPr lang="en-AU" sz="1200" kern="1200" dirty="0" smtClean="0">
                <a:solidFill>
                  <a:schemeClr val="tx1"/>
                </a:solidFill>
                <a:effectLst/>
                <a:latin typeface="+mn-lt"/>
                <a:ea typeface="+mn-ea"/>
                <a:cs typeface="+mn-cs"/>
              </a:rPr>
              <a:t>Re outcomes, we were planning on measuring some aspects of functional fitness (upper/lower body strength, balance, mobility), physical activity, and number of falls. For </a:t>
            </a:r>
            <a:r>
              <a:rPr lang="en-AU" sz="1200" kern="1200" dirty="0" err="1" smtClean="0">
                <a:solidFill>
                  <a:schemeClr val="tx1"/>
                </a:solidFill>
                <a:effectLst/>
                <a:latin typeface="+mn-lt"/>
                <a:ea typeface="+mn-ea"/>
                <a:cs typeface="+mn-cs"/>
              </a:rPr>
              <a:t>QoL</a:t>
            </a:r>
            <a:r>
              <a:rPr lang="en-AU" sz="1200" kern="1200" dirty="0" smtClean="0">
                <a:solidFill>
                  <a:schemeClr val="tx1"/>
                </a:solidFill>
                <a:effectLst/>
                <a:latin typeface="+mn-lt"/>
                <a:ea typeface="+mn-ea"/>
                <a:cs typeface="+mn-cs"/>
              </a:rPr>
              <a:t>, either SF-36 or AQOL plus the UCLA loneliness scale, </a:t>
            </a:r>
            <a:r>
              <a:rPr lang="en-AU" sz="1200" kern="1200" dirty="0" err="1" smtClean="0">
                <a:solidFill>
                  <a:schemeClr val="tx1"/>
                </a:solidFill>
                <a:effectLst/>
                <a:latin typeface="+mn-lt"/>
                <a:ea typeface="+mn-ea"/>
                <a:cs typeface="+mn-cs"/>
              </a:rPr>
              <a:t>Zarit</a:t>
            </a:r>
            <a:r>
              <a:rPr lang="en-AU" sz="1200" kern="1200" dirty="0" smtClean="0">
                <a:solidFill>
                  <a:schemeClr val="tx1"/>
                </a:solidFill>
                <a:effectLst/>
                <a:latin typeface="+mn-lt"/>
                <a:ea typeface="+mn-ea"/>
                <a:cs typeface="+mn-cs"/>
              </a:rPr>
              <a:t> burden scale (if caring). We'll also find out what home support services they receive from MCC, ED visits, hospital admissions and GP visits. You've mentioned focus groups/interviews - the process evaluation will be very important for the proof of concept.</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Here's the reference for my paper on Wii: 15. </a:t>
            </a:r>
            <a:r>
              <a:rPr lang="en-AU" sz="1200" kern="1200" dirty="0" err="1" smtClean="0">
                <a:solidFill>
                  <a:schemeClr val="tx1"/>
                </a:solidFill>
                <a:effectLst/>
                <a:latin typeface="+mn-lt"/>
                <a:ea typeface="+mn-ea"/>
                <a:cs typeface="+mn-cs"/>
              </a:rPr>
              <a:t>Cyarto</a:t>
            </a:r>
            <a:r>
              <a:rPr lang="en-AU" sz="1200" kern="1200" dirty="0" smtClean="0">
                <a:solidFill>
                  <a:schemeClr val="tx1"/>
                </a:solidFill>
                <a:effectLst/>
                <a:latin typeface="+mn-lt"/>
                <a:ea typeface="+mn-ea"/>
                <a:cs typeface="+mn-cs"/>
              </a:rPr>
              <a:t> E, </a:t>
            </a:r>
            <a:r>
              <a:rPr lang="en-AU" sz="1200" kern="1200" dirty="0" err="1" smtClean="0">
                <a:solidFill>
                  <a:schemeClr val="tx1"/>
                </a:solidFill>
                <a:effectLst/>
                <a:latin typeface="+mn-lt"/>
                <a:ea typeface="+mn-ea"/>
                <a:cs typeface="+mn-cs"/>
              </a:rPr>
              <a:t>Kuys</a:t>
            </a:r>
            <a:r>
              <a:rPr lang="en-AU" sz="1200" kern="1200" dirty="0" smtClean="0">
                <a:solidFill>
                  <a:schemeClr val="tx1"/>
                </a:solidFill>
                <a:effectLst/>
                <a:latin typeface="+mn-lt"/>
                <a:ea typeface="+mn-ea"/>
                <a:cs typeface="+mn-cs"/>
              </a:rPr>
              <a:t> S, </a:t>
            </a:r>
            <a:r>
              <a:rPr lang="en-AU" sz="1200" kern="1200" dirty="0" err="1" smtClean="0">
                <a:solidFill>
                  <a:schemeClr val="tx1"/>
                </a:solidFill>
                <a:effectLst/>
                <a:latin typeface="+mn-lt"/>
                <a:ea typeface="+mn-ea"/>
                <a:cs typeface="+mn-cs"/>
              </a:rPr>
              <a:t>Henwood</a:t>
            </a:r>
            <a:r>
              <a:rPr lang="en-AU" sz="1200" kern="1200" dirty="0" smtClean="0">
                <a:solidFill>
                  <a:schemeClr val="tx1"/>
                </a:solidFill>
                <a:effectLst/>
                <a:latin typeface="+mn-lt"/>
                <a:ea typeface="+mn-ea"/>
                <a:cs typeface="+mn-cs"/>
              </a:rPr>
              <a:t> T, Blackberry I. (2011) Can Will work it out? Telecommunications Journal of Australia, 61(3) 37.1-37.12.</a:t>
            </a:r>
          </a:p>
          <a:p>
            <a:pPr marL="171450" indent="-171450">
              <a:buFont typeface="Arial" pitchFamily="34" charset="0"/>
              <a:buChar char="•"/>
            </a:pP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dirty="0" smtClean="0"/>
              <a:t>Microsoft’s Kinect for Xbox 360 uses</a:t>
            </a:r>
            <a:r>
              <a:rPr lang="en-AU" baseline="0" dirty="0" smtClean="0"/>
              <a:t> a motion-sensing camera with high resolution tracking</a:t>
            </a:r>
          </a:p>
          <a:p>
            <a:pPr marL="171450" indent="-171450">
              <a:buFont typeface="Arial" pitchFamily="34" charset="0"/>
              <a:buChar char="•"/>
            </a:pPr>
            <a:r>
              <a:rPr lang="en-AU" baseline="0" dirty="0" smtClean="0"/>
              <a:t>It is possible to have two-way interaction between remotely located devices</a:t>
            </a:r>
            <a:endParaRPr lang="en-AU" dirty="0" smtClean="0"/>
          </a:p>
          <a:p>
            <a:pPr>
              <a:spcBef>
                <a:spcPct val="0"/>
              </a:spcBef>
            </a:pPr>
            <a:endParaRPr lang="en-A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buFont typeface="Arial" pitchFamily="34" charset="0"/>
              <a:buChar char="•"/>
            </a:pPr>
            <a:r>
              <a:rPr lang="en-US" sz="1600" dirty="0" err="1" smtClean="0"/>
              <a:t>Measu</a:t>
            </a:r>
            <a:r>
              <a:rPr lang="en-AU" sz="1600" dirty="0" smtClean="0"/>
              <a:t>Living in</a:t>
            </a:r>
            <a:r>
              <a:rPr lang="en-AU" sz="1600" baseline="0" dirty="0" smtClean="0"/>
              <a:t> their own home in the Brunswick trial area – recruitment begins July-August 2012</a:t>
            </a:r>
            <a:endParaRPr lang="en-AU" sz="1600" dirty="0" smtClean="0"/>
          </a:p>
          <a:p>
            <a:pPr marL="171450" indent="-171450">
              <a:buFont typeface="Arial" pitchFamily="34" charset="0"/>
              <a:buChar char="•"/>
            </a:pPr>
            <a:r>
              <a:rPr lang="en-AU" sz="1600" dirty="0" smtClean="0"/>
              <a:t>Not all 20 at</a:t>
            </a:r>
            <a:r>
              <a:rPr lang="en-AU" sz="1600" baseline="0" dirty="0" smtClean="0"/>
              <a:t> once; groups of 4 participants and the instructor</a:t>
            </a:r>
          </a:p>
          <a:p>
            <a:pPr marL="171450" indent="-171450">
              <a:buFont typeface="Arial" pitchFamily="34" charset="0"/>
              <a:buChar char="•"/>
            </a:pPr>
            <a:r>
              <a:rPr lang="en-AU" sz="1600" baseline="0" dirty="0" smtClean="0"/>
              <a:t>Before commencing trial the NBN equipment will be installed and connected, they will be shown how to use the Kinect, they will have an assessment of their physical abilities and complete questionnaires on quality of life </a:t>
            </a:r>
            <a:r>
              <a:rPr lang="en-AU" sz="1600" baseline="0" dirty="0" err="1" smtClean="0"/>
              <a:t>etc</a:t>
            </a:r>
            <a:endParaRPr lang="en-AU" sz="1600" baseline="0" dirty="0" smtClean="0"/>
          </a:p>
          <a:p>
            <a:pPr marL="171450" indent="-171450">
              <a:buFont typeface="Arial" pitchFamily="34" charset="0"/>
              <a:buChar char="•"/>
            </a:pPr>
            <a:r>
              <a:rPr lang="en-AU" sz="1600" baseline="0" dirty="0" smtClean="0"/>
              <a:t>First a home visit to go through the exercises one-on-one with a member of the research team, then an online session one-on-one using Video Kinect (can see actual person on screen), then they will be ready for Avatar Kinect</a:t>
            </a:r>
          </a:p>
          <a:p>
            <a:pPr marL="171450" indent="-171450">
              <a:buFont typeface="Arial" pitchFamily="34" charset="0"/>
              <a:buChar char="•"/>
            </a:pPr>
            <a:r>
              <a:rPr lang="en-AU" sz="1600" baseline="0" dirty="0" smtClean="0"/>
              <a:t>The NBN will allow real-time interaction, both voice and video data, between participants and the instructor.  The instructor can provide immediate feedback to participants.  Each session can be recorded by the instructor.</a:t>
            </a:r>
          </a:p>
          <a:p>
            <a:pPr marL="171450" indent="-171450">
              <a:buFont typeface="Arial" pitchFamily="34" charset="0"/>
              <a:buChar char="•"/>
            </a:pPr>
            <a:r>
              <a:rPr lang="en-AU" sz="1600" baseline="0" dirty="0" smtClean="0"/>
              <a:t>Participants will be encouraged to connect with each other outside of class times to do the exercises (an illustrated booklet will be provided) or socialise (</a:t>
            </a:r>
            <a:r>
              <a:rPr lang="en-AU" sz="1600" baseline="0" dirty="0" err="1" smtClean="0"/>
              <a:t>skype</a:t>
            </a:r>
            <a:r>
              <a:rPr lang="en-AU" sz="1600" baseline="0" dirty="0" smtClean="0"/>
              <a:t> feature).  They could also use it with other family members </a:t>
            </a:r>
            <a:r>
              <a:rPr lang="en-AU" sz="1600" baseline="0" dirty="0" err="1" smtClean="0"/>
              <a:t>eg</a:t>
            </a:r>
            <a:r>
              <a:rPr lang="en-AU" sz="1600" baseline="0" dirty="0" smtClean="0"/>
              <a:t> grandkids.</a:t>
            </a:r>
          </a:p>
          <a:p>
            <a:pPr>
              <a:spcBef>
                <a:spcPct val="0"/>
              </a:spcBef>
            </a:pPr>
            <a:r>
              <a:rPr lang="en-US" sz="1600" dirty="0" err="1" smtClean="0"/>
              <a:t>rements</a:t>
            </a:r>
            <a:r>
              <a:rPr lang="en-US" sz="1600" baseline="0" dirty="0" smtClean="0"/>
              <a:t> are the QOL 10, ….., primary health care usage</a:t>
            </a:r>
            <a:endParaRPr lang="en-US" sz="16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dirty="0" smtClean="0"/>
              <a:t>Where we are at right now</a:t>
            </a:r>
          </a:p>
          <a:p>
            <a:pPr marL="171450" indent="-171450">
              <a:buFont typeface="Arial" pitchFamily="34" charset="0"/>
              <a:buChar char="•"/>
            </a:pPr>
            <a:r>
              <a:rPr lang="en-AU" sz="1200" kern="1200" dirty="0" smtClean="0">
                <a:solidFill>
                  <a:schemeClr val="tx1"/>
                </a:solidFill>
                <a:effectLst/>
                <a:latin typeface="+mn-lt"/>
                <a:ea typeface="+mn-ea"/>
                <a:cs typeface="+mn-cs"/>
              </a:rPr>
              <a:t>Refine the Microsoft Kinect software that will be used to underpin the exercise program, identify any problems older people may have with the technology and test the exercise program that we will implement in the next phase of this project. </a:t>
            </a:r>
          </a:p>
          <a:p>
            <a:pPr marL="171450" indent="-171450">
              <a:buFont typeface="Arial" pitchFamily="34" charset="0"/>
              <a:buChar char="•"/>
            </a:pPr>
            <a:r>
              <a:rPr lang="en-AU" sz="1200" kern="1200" dirty="0" smtClean="0">
                <a:solidFill>
                  <a:schemeClr val="tx1"/>
                </a:solidFill>
                <a:effectLst/>
                <a:latin typeface="+mn-lt"/>
                <a:ea typeface="+mn-ea"/>
                <a:cs typeface="+mn-cs"/>
              </a:rPr>
              <a:t>This</a:t>
            </a:r>
            <a:r>
              <a:rPr lang="en-AU" sz="1200" kern="1200" baseline="0" dirty="0" smtClean="0">
                <a:solidFill>
                  <a:schemeClr val="tx1"/>
                </a:solidFill>
                <a:effectLst/>
                <a:latin typeface="+mn-lt"/>
                <a:ea typeface="+mn-ea"/>
                <a:cs typeface="+mn-cs"/>
              </a:rPr>
              <a:t> phase </a:t>
            </a:r>
            <a:r>
              <a:rPr lang="en-AU" sz="1200" kern="1200" dirty="0" smtClean="0">
                <a:solidFill>
                  <a:schemeClr val="tx1"/>
                </a:solidFill>
                <a:effectLst/>
                <a:latin typeface="+mn-lt"/>
                <a:ea typeface="+mn-ea"/>
                <a:cs typeface="+mn-cs"/>
              </a:rPr>
              <a:t>will also help us determine the effectiveness and limitations of the hardware and software and make sure that the Kinect for Xbox 360 is user-friendly for older people</a:t>
            </a:r>
            <a:endParaRPr lang="en-AU" dirty="0"/>
          </a:p>
        </p:txBody>
      </p:sp>
      <p:sp>
        <p:nvSpPr>
          <p:cNvPr id="4" name="Slide Number Placeholder 3"/>
          <p:cNvSpPr>
            <a:spLocks noGrp="1"/>
          </p:cNvSpPr>
          <p:nvPr>
            <p:ph type="sldNum" sz="quarter" idx="10"/>
          </p:nvPr>
        </p:nvSpPr>
        <p:spPr/>
        <p:txBody>
          <a:bodyPr/>
          <a:lstStyle/>
          <a:p>
            <a:pPr>
              <a:defRPr/>
            </a:pPr>
            <a:fld id="{02176392-3D24-4097-9AD2-5986D286865C}" type="slidenum">
              <a:rPr lang="en-AU" smtClean="0"/>
              <a:pPr>
                <a:defRPr/>
              </a:pPr>
              <a:t>14</a:t>
            </a:fld>
            <a:endParaRPr lang="en-AU"/>
          </a:p>
        </p:txBody>
      </p:sp>
    </p:spTree>
    <p:extLst>
      <p:ext uri="{BB962C8B-B14F-4D97-AF65-F5344CB8AC3E}">
        <p14:creationId xmlns:p14="http://schemas.microsoft.com/office/powerpoint/2010/main" val="191935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309A6C95-462E-4A4D-99E4-044A03BBFE69}" type="slidenum">
              <a:rPr lang="en-US">
                <a:cs typeface="Arial" charset="0"/>
              </a:rPr>
              <a:pPr eaLnBrk="1" hangingPunct="1"/>
              <a:t>15</a:t>
            </a:fld>
            <a:endParaRPr lang="en-US">
              <a:cs typeface="Arial"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52C10-6B44-432B-B182-078F5A370932}" type="slidenum">
              <a:rPr lang="en-AU"/>
              <a:pPr/>
              <a:t>18</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will give some</a:t>
            </a:r>
            <a:r>
              <a:rPr lang="en-AU" baseline="0" dirty="0" smtClean="0"/>
              <a:t> background and context and then describe the project and finish with a summary of the challenges so far</a:t>
            </a:r>
            <a:endParaRPr lang="en-AU" dirty="0"/>
          </a:p>
        </p:txBody>
      </p:sp>
      <p:sp>
        <p:nvSpPr>
          <p:cNvPr id="4" name="Slide Number Placeholder 3"/>
          <p:cNvSpPr>
            <a:spLocks noGrp="1"/>
          </p:cNvSpPr>
          <p:nvPr>
            <p:ph type="sldNum" sz="quarter" idx="10"/>
          </p:nvPr>
        </p:nvSpPr>
        <p:spPr/>
        <p:txBody>
          <a:bodyPr/>
          <a:lstStyle/>
          <a:p>
            <a:pPr>
              <a:defRPr/>
            </a:pPr>
            <a:fld id="{02176392-3D24-4097-9AD2-5986D286865C}" type="slidenum">
              <a:rPr lang="en-AU" smtClean="0"/>
              <a:pPr>
                <a:defRPr/>
              </a:pPr>
              <a:t>2</a:t>
            </a:fld>
            <a:endParaRPr lang="en-AU"/>
          </a:p>
        </p:txBody>
      </p:sp>
    </p:spTree>
    <p:extLst>
      <p:ext uri="{BB962C8B-B14F-4D97-AF65-F5344CB8AC3E}">
        <p14:creationId xmlns:p14="http://schemas.microsoft.com/office/powerpoint/2010/main" val="1887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07DA335D-C2DB-4ECA-8EE6-44C03F96A9DD}" type="slidenum">
              <a:rPr lang="en-US">
                <a:cs typeface="Arial" charset="0"/>
              </a:rPr>
              <a:pPr eaLnBrk="1" hangingPunct="1"/>
              <a:t>3</a:t>
            </a:fld>
            <a:endParaRPr lang="en-US">
              <a:cs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r>
            <a:br>
              <a:rPr lang="en-US" dirty="0" smtClean="0"/>
            </a:br>
            <a:r>
              <a:rPr lang="en-US" dirty="0" smtClean="0"/>
              <a:t>First</a:t>
            </a:r>
            <a:r>
              <a:rPr lang="en-US" baseline="0" dirty="0" smtClean="0"/>
              <a:t> some background about NARI and the context that provides the background for the research </a:t>
            </a:r>
          </a:p>
          <a:p>
            <a:pPr>
              <a:spcBef>
                <a:spcPct val="0"/>
              </a:spcBef>
            </a:pPr>
            <a:r>
              <a:rPr lang="en-US" dirty="0" smtClean="0"/>
              <a:t>NARI is based in Melbourne and has been undertaking research</a:t>
            </a:r>
            <a:r>
              <a:rPr lang="en-US" baseline="0" dirty="0" smtClean="0"/>
              <a:t> in ageing since 1975.</a:t>
            </a:r>
          </a:p>
          <a:p>
            <a:pPr>
              <a:spcBef>
                <a:spcPct val="0"/>
              </a:spcBef>
            </a:pPr>
            <a:r>
              <a:rPr lang="en-US" baseline="0" dirty="0" smtClean="0"/>
              <a:t>NFP and employs about 45 multidisciplinary researchers. Not basic </a:t>
            </a:r>
            <a:r>
              <a:rPr lang="en-US" baseline="0" dirty="0" err="1" smtClean="0"/>
              <a:t>benchtop</a:t>
            </a:r>
            <a:r>
              <a:rPr lang="en-US" baseline="0" dirty="0" smtClean="0"/>
              <a:t> research.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A405D5B3-3B81-4063-A820-C744F2D0F000}" type="slidenum">
              <a:rPr lang="en-US">
                <a:cs typeface="Arial" charset="0"/>
              </a:rPr>
              <a:pPr eaLnBrk="1" hangingPunct="1"/>
              <a:t>4</a:t>
            </a:fld>
            <a:endParaRPr lang="en-US">
              <a:cs typeface="Arial"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AU" dirty="0" smtClean="0"/>
              <a:t>The work is</a:t>
            </a:r>
            <a:r>
              <a:rPr lang="en-AU" baseline="0" dirty="0" smtClean="0"/>
              <a:t> ‘holistic’ and interdisciplinary. Focus on translational research. </a:t>
            </a:r>
            <a:endParaRPr lang="en-A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A82C1702-102D-47FF-9D70-2948BABEA4F1}" type="slidenum">
              <a:rPr lang="en-US">
                <a:cs typeface="Arial" charset="0"/>
              </a:rPr>
              <a:pPr eaLnBrk="1" hangingPunct="1"/>
              <a:t>5</a:t>
            </a:fld>
            <a:endParaRPr lang="en-US">
              <a:cs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dirty="0" smtClean="0"/>
              <a:t>Australia is rolling out a national high speed broadband</a:t>
            </a:r>
            <a:r>
              <a:rPr lang="en-US" sz="1200" baseline="0" dirty="0" smtClean="0"/>
              <a:t> n</a:t>
            </a:r>
            <a:r>
              <a:rPr lang="en-US" sz="1200" dirty="0" smtClean="0"/>
              <a:t>etwork over the next 10 years to 93% of population</a:t>
            </a:r>
          </a:p>
          <a:p>
            <a:pPr marL="171450" indent="-171450">
              <a:buFont typeface="Arial" pitchFamily="34" charset="0"/>
              <a:buChar char="•"/>
            </a:pPr>
            <a:r>
              <a:rPr lang="en-US" sz="1200" dirty="0" smtClean="0"/>
              <a:t>    which is a major investment and  are therefore funding</a:t>
            </a:r>
            <a:r>
              <a:rPr lang="en-US" sz="1200" baseline="0" dirty="0" smtClean="0"/>
              <a:t> applied research </a:t>
            </a:r>
            <a:r>
              <a:rPr lang="en-US" sz="1200" dirty="0" smtClean="0"/>
              <a:t>projects to demonstrate innovative applications.</a:t>
            </a:r>
            <a:r>
              <a:rPr lang="en-AU" dirty="0" smtClean="0"/>
              <a:t> Australia is facing an aged care crisis. Over the next 45 years, the proportion of the population aged over 65 years is expected to double. Due to medical advances, people are living longer, but many are not ageing well.</a:t>
            </a:r>
          </a:p>
          <a:p>
            <a:pPr marL="171450" indent="-171450">
              <a:buFont typeface="Arial" pitchFamily="34" charset="0"/>
              <a:buChar char="•"/>
            </a:pPr>
            <a:r>
              <a:rPr lang="en-AU" dirty="0" smtClean="0"/>
              <a:t>Socially isolated individuals are at greater risk of losing their independence. There are 50,000+ socially isolated Victorians over 65 years with this number predicted to increase by 46% by 2020.</a:t>
            </a:r>
          </a:p>
          <a:p>
            <a:pPr marL="171450" indent="-171450">
              <a:buFont typeface="Arial" pitchFamily="34" charset="0"/>
              <a:buChar char="•"/>
            </a:pPr>
            <a:r>
              <a:rPr lang="en-AU" dirty="0" smtClean="0"/>
              <a:t>Only half</a:t>
            </a:r>
            <a:r>
              <a:rPr lang="en-AU" baseline="0" dirty="0" smtClean="0"/>
              <a:t> Australia’s older adults engage in the recommended 150 minutes of moderate-intensity physical activity per week. Regular exercise and physical activity can reduce the risk of developing some chronic diseases and sustaining a fall.  PA also delays functional limitations and mobility disability.</a:t>
            </a:r>
          </a:p>
          <a:p>
            <a:pPr marL="171450" indent="-171450">
              <a:buFont typeface="Arial" pitchFamily="34" charset="0"/>
              <a:buChar char="•"/>
            </a:pPr>
            <a:r>
              <a:rPr lang="en-AU" dirty="0" smtClean="0"/>
              <a:t>Older people</a:t>
            </a:r>
            <a:r>
              <a:rPr lang="en-AU" baseline="0" dirty="0" smtClean="0"/>
              <a:t> are embracing interactive gaming.  </a:t>
            </a:r>
            <a:r>
              <a:rPr lang="en-AU" dirty="0" smtClean="0"/>
              <a:t>A study of older persons using Nintendo’s Wii</a:t>
            </a:r>
            <a:r>
              <a:rPr lang="en-AU" baseline="0" dirty="0" smtClean="0"/>
              <a:t> </a:t>
            </a:r>
            <a:r>
              <a:rPr lang="en-AU" dirty="0" smtClean="0"/>
              <a:t>demonstrated benefits of ‘</a:t>
            </a:r>
            <a:r>
              <a:rPr lang="en-AU" dirty="0" err="1" smtClean="0"/>
              <a:t>exergaming</a:t>
            </a:r>
            <a:r>
              <a:rPr lang="en-AU" dirty="0" smtClean="0"/>
              <a:t>’’. Participants perceived health benefits in terms of greater ease of movements and their psychosocial wellbeing. Participants also reported that the technology provided them with shared experiences and therefore greater connectedness with their family members, especially grandchildren.</a:t>
            </a:r>
          </a:p>
          <a:p>
            <a:pPr marL="171450" indent="-171450">
              <a:buFont typeface="Arial" pitchFamily="34" charset="0"/>
              <a:buChar char="•"/>
            </a:pPr>
            <a:r>
              <a:rPr lang="en-AU" sz="1200" kern="1200" dirty="0" smtClean="0">
                <a:solidFill>
                  <a:schemeClr val="tx1"/>
                </a:solidFill>
                <a:effectLst/>
                <a:latin typeface="+mn-lt"/>
                <a:ea typeface="+mn-ea"/>
                <a:cs typeface="+mn-cs"/>
              </a:rPr>
              <a:t>Although there is a recognised demand and need for technology interventions to assist active ageing, the barriers and enablers for their use in practice and the effectiveness and acceptability of such technologies among older people has not been thoroughly assessed.</a:t>
            </a:r>
          </a:p>
          <a:p>
            <a:pPr marL="171450" indent="-171450">
              <a:buFont typeface="Arial" pitchFamily="34" charset="0"/>
              <a:buChar char="•"/>
            </a:pPr>
            <a:r>
              <a:rPr lang="en-US" sz="1200" kern="1200" dirty="0" smtClean="0">
                <a:solidFill>
                  <a:schemeClr val="tx1"/>
                </a:solidFill>
                <a:effectLst/>
                <a:latin typeface="+mn-lt"/>
                <a:ea typeface="+mn-ea"/>
                <a:cs typeface="+mn-cs"/>
              </a:rPr>
              <a:t>The Australian Government’s National Broadband Network initiative will provide high speed/high capacity broadband services to 93% of the country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 the next 10 years. </a:t>
            </a:r>
            <a:endParaRPr lang="en-AU" dirty="0" smtClean="0"/>
          </a:p>
          <a:p>
            <a:pPr>
              <a:buFontTx/>
              <a:buNone/>
            </a:pPr>
            <a:endParaRPr lang="en-US" sz="1200" dirty="0" smtClean="0"/>
          </a:p>
          <a:p>
            <a:pPr>
              <a:buFontTx/>
              <a:buNone/>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81C5E8-0FAC-459E-A65F-03B0E0FBC1CD}" type="slidenum">
              <a:rPr lang="en-AU"/>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600" dirty="0" smtClean="0"/>
              <a:t>Make point about the life expectancy gap – over 10 years for both men and women</a:t>
            </a:r>
            <a:endParaRPr lang="en-AU" sz="16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Interesting</a:t>
            </a:r>
            <a:r>
              <a:rPr lang="en-US" baseline="0" dirty="0" smtClean="0"/>
              <a:t> in the inclusive design presentation on Tuesday by Ian </a:t>
            </a:r>
            <a:r>
              <a:rPr lang="en-US" baseline="0" dirty="0" err="1" smtClean="0"/>
              <a:t>Hoskin</a:t>
            </a:r>
            <a:r>
              <a:rPr lang="en-US" baseline="0" dirty="0" smtClean="0"/>
              <a:t> from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4D3031DA-0B14-42B4-83F0-8AAEA743B4C3}" type="slidenum">
              <a:rPr lang="en-US">
                <a:cs typeface="Arial" charset="0"/>
              </a:rPr>
              <a:pPr eaLnBrk="1" hangingPunct="1"/>
              <a:t>9</a:t>
            </a:fld>
            <a:endParaRPr lang="en-US">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AU" sz="1200" dirty="0" smtClean="0">
              <a:latin typeface="Arial Unicode MS" pitchFamily="34" charset="-128"/>
              <a:ea typeface="Arial Unicode MS" pitchFamily="34" charset="-128"/>
              <a:cs typeface="Arial Unicode MS" pitchFamily="34" charset="-128"/>
            </a:endParaRPr>
          </a:p>
          <a:p>
            <a:pPr eaLnBrk="1" hangingPunct="1"/>
            <a:r>
              <a:rPr lang="en-AU" sz="1200" dirty="0" smtClean="0">
                <a:latin typeface="Arial Unicode MS" pitchFamily="34" charset="-128"/>
                <a:ea typeface="Arial Unicode MS" pitchFamily="34" charset="-128"/>
                <a:cs typeface="Arial Unicode MS" pitchFamily="34" charset="-128"/>
              </a:rPr>
              <a:t>The new generation of wireless gaming consoles brings low-cost easily accessible virtual </a:t>
            </a:r>
            <a:r>
              <a:rPr lang="en-AU" sz="1200" dirty="0" err="1" smtClean="0">
                <a:latin typeface="Arial Unicode MS" pitchFamily="34" charset="-128"/>
                <a:ea typeface="Arial Unicode MS" pitchFamily="34" charset="-128"/>
                <a:cs typeface="Arial Unicode MS" pitchFamily="34" charset="-128"/>
              </a:rPr>
              <a:t>enviornemnts</a:t>
            </a:r>
            <a:r>
              <a:rPr lang="en-AU" sz="1200" dirty="0" smtClean="0">
                <a:latin typeface="Arial Unicode MS" pitchFamily="34" charset="-128"/>
                <a:ea typeface="Arial Unicode MS" pitchFamily="34" charset="-128"/>
                <a:cs typeface="Arial Unicode MS" pitchFamily="34" charset="-128"/>
              </a:rPr>
              <a:t> to lounge rooms </a:t>
            </a:r>
            <a:r>
              <a:rPr lang="en-AU" sz="1200" dirty="0" err="1" smtClean="0">
                <a:latin typeface="Arial Unicode MS" pitchFamily="34" charset="-128"/>
                <a:ea typeface="Arial Unicode MS" pitchFamily="34" charset="-128"/>
                <a:cs typeface="Arial Unicode MS" pitchFamily="34" charset="-128"/>
              </a:rPr>
              <a:t>phsiotherapy</a:t>
            </a:r>
            <a:r>
              <a:rPr lang="en-AU" sz="1200" dirty="0" smtClean="0">
                <a:latin typeface="Arial Unicode MS" pitchFamily="34" charset="-128"/>
                <a:ea typeface="Arial Unicode MS" pitchFamily="34" charset="-128"/>
                <a:cs typeface="Arial Unicode MS" pitchFamily="34" charset="-128"/>
              </a:rPr>
              <a:t> clinics and aged care </a:t>
            </a:r>
            <a:r>
              <a:rPr lang="en-AU" sz="1200" dirty="0" err="1" smtClean="0">
                <a:latin typeface="Arial Unicode MS" pitchFamily="34" charset="-128"/>
                <a:ea typeface="Arial Unicode MS" pitchFamily="34" charset="-128"/>
                <a:cs typeface="Arial Unicode MS" pitchFamily="34" charset="-128"/>
              </a:rPr>
              <a:t>faciliteis</a:t>
            </a:r>
            <a:endParaRPr lang="en-AU" sz="1200" dirty="0" smtClean="0">
              <a:latin typeface="Arial Unicode MS" pitchFamily="34" charset="-128"/>
              <a:ea typeface="Arial Unicode MS" pitchFamily="34" charset="-128"/>
              <a:cs typeface="Arial Unicode MS" pitchFamily="34" charset="-128"/>
            </a:endParaRPr>
          </a:p>
          <a:p>
            <a:pPr eaLnBrk="1" hangingPunct="1"/>
            <a:r>
              <a:rPr lang="en-AU" sz="1200" dirty="0" smtClean="0">
                <a:latin typeface="Arial Unicode MS" pitchFamily="34" charset="-128"/>
                <a:ea typeface="Arial Unicode MS" pitchFamily="34" charset="-128"/>
                <a:cs typeface="Arial Unicode MS" pitchFamily="34" charset="-128"/>
              </a:rPr>
              <a:t>Active gaming technology offers older </a:t>
            </a:r>
            <a:r>
              <a:rPr lang="en-AU" sz="1200" dirty="0" err="1" smtClean="0">
                <a:latin typeface="Arial Unicode MS" pitchFamily="34" charset="-128"/>
                <a:ea typeface="Arial Unicode MS" pitchFamily="34" charset="-128"/>
                <a:cs typeface="Arial Unicode MS" pitchFamily="34" charset="-128"/>
              </a:rPr>
              <a:t>peop;le</a:t>
            </a:r>
            <a:r>
              <a:rPr lang="en-AU" sz="1200" dirty="0" smtClean="0">
                <a:latin typeface="Arial Unicode MS" pitchFamily="34" charset="-128"/>
                <a:ea typeface="Arial Unicode MS" pitchFamily="34" charset="-128"/>
                <a:cs typeface="Arial Unicode MS" pitchFamily="34" charset="-128"/>
              </a:rPr>
              <a:t>  anew and </a:t>
            </a:r>
            <a:r>
              <a:rPr lang="en-AU" sz="1200" dirty="0" err="1" smtClean="0">
                <a:latin typeface="Arial Unicode MS" pitchFamily="34" charset="-128"/>
                <a:ea typeface="Arial Unicode MS" pitchFamily="34" charset="-128"/>
                <a:cs typeface="Arial Unicode MS" pitchFamily="34" charset="-128"/>
              </a:rPr>
              <a:t>enternating</a:t>
            </a:r>
            <a:r>
              <a:rPr lang="en-AU" sz="1200" dirty="0" smtClean="0">
                <a:latin typeface="Arial Unicode MS" pitchFamily="34" charset="-128"/>
                <a:ea typeface="Arial Unicode MS" pitchFamily="34" charset="-128"/>
                <a:cs typeface="Arial Unicode MS" pitchFamily="34" charset="-128"/>
              </a:rPr>
              <a:t> way to becoming more active or participating in activities the once enjoyed. </a:t>
            </a:r>
          </a:p>
          <a:p>
            <a:pPr eaLnBrk="1" hangingPunct="1"/>
            <a:endParaRPr lang="en-AU" sz="1200" dirty="0" smtClean="0">
              <a:latin typeface="Arial Unicode MS" pitchFamily="34" charset="-128"/>
              <a:ea typeface="Arial Unicode MS" pitchFamily="34" charset="-128"/>
              <a:cs typeface="Arial Unicode MS" pitchFamily="34" charset="-128"/>
            </a:endParaRPr>
          </a:p>
          <a:p>
            <a:pPr eaLnBrk="1" hangingPunct="1"/>
            <a:r>
              <a:rPr lang="en-AU" sz="1200" dirty="0" smtClean="0">
                <a:latin typeface="Arial Unicode MS" pitchFamily="34" charset="-128"/>
                <a:ea typeface="Arial Unicode MS" pitchFamily="34" charset="-128"/>
                <a:cs typeface="Arial Unicode MS" pitchFamily="34" charset="-128"/>
              </a:rPr>
              <a:t>Ageing well at home with broadband has been funded to investigate the feasibility of using Microsoft </a:t>
            </a:r>
            <a:r>
              <a:rPr lang="en-AU" sz="1200" dirty="0" err="1" smtClean="0">
                <a:latin typeface="Arial Unicode MS" pitchFamily="34" charset="-128"/>
                <a:ea typeface="Arial Unicode MS" pitchFamily="34" charset="-128"/>
                <a:cs typeface="Arial Unicode MS" pitchFamily="34" charset="-128"/>
              </a:rPr>
              <a:t>Kinect</a:t>
            </a:r>
            <a:r>
              <a:rPr lang="en-AU" sz="1200" dirty="0" smtClean="0">
                <a:latin typeface="Arial Unicode MS" pitchFamily="34" charset="-128"/>
                <a:ea typeface="Arial Unicode MS" pitchFamily="34" charset="-128"/>
                <a:cs typeface="Arial Unicode MS" pitchFamily="34" charset="-128"/>
              </a:rPr>
              <a:t> technology to deliver home </a:t>
            </a:r>
            <a:r>
              <a:rPr lang="en-AU" sz="1200" dirty="0" err="1" smtClean="0">
                <a:latin typeface="Arial Unicode MS" pitchFamily="34" charset="-128"/>
                <a:ea typeface="Arial Unicode MS" pitchFamily="34" charset="-128"/>
                <a:cs typeface="Arial Unicode MS" pitchFamily="34" charset="-128"/>
              </a:rPr>
              <a:t>baesd</a:t>
            </a:r>
            <a:r>
              <a:rPr lang="en-AU" sz="1200" dirty="0" smtClean="0">
                <a:latin typeface="Arial Unicode MS" pitchFamily="34" charset="-128"/>
                <a:ea typeface="Arial Unicode MS" pitchFamily="34" charset="-128"/>
                <a:cs typeface="Arial Unicode MS" pitchFamily="34" charset="-128"/>
              </a:rPr>
              <a:t> exercise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BlueTopEnd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48600" cy="914400"/>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304800" y="1295400"/>
            <a:ext cx="38481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4305300" y="1295400"/>
            <a:ext cx="3848100" cy="4419600"/>
          </a:xfrm>
          <a:prstGeom prst="rect">
            <a:avLst/>
          </a:prstGeom>
        </p:spPr>
        <p:txBody>
          <a:bodyPr/>
          <a:lstStyle/>
          <a:p>
            <a:pPr lvl="0"/>
            <a:endParaRPr lang="en-AU" noProof="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CEAA69E-6DB8-41A4-A749-A6160502C8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BlueTop2a"/>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64" charset="-128"/>
        </a:defRPr>
      </a:lvl2pPr>
      <a:lvl3pPr algn="ctr" rtl="0" fontAlgn="base">
        <a:spcBef>
          <a:spcPct val="0"/>
        </a:spcBef>
        <a:spcAft>
          <a:spcPct val="0"/>
        </a:spcAft>
        <a:defRPr sz="4400">
          <a:solidFill>
            <a:schemeClr val="tx2"/>
          </a:solidFill>
          <a:latin typeface="Arial" charset="0"/>
          <a:ea typeface="ＭＳ Ｐゴシック" pitchFamily="-64" charset="-128"/>
        </a:defRPr>
      </a:lvl3pPr>
      <a:lvl4pPr algn="ctr" rtl="0" fontAlgn="base">
        <a:spcBef>
          <a:spcPct val="0"/>
        </a:spcBef>
        <a:spcAft>
          <a:spcPct val="0"/>
        </a:spcAft>
        <a:defRPr sz="4400">
          <a:solidFill>
            <a:schemeClr val="tx2"/>
          </a:solidFill>
          <a:latin typeface="Arial" charset="0"/>
          <a:ea typeface="ＭＳ Ｐゴシック" pitchFamily="-64" charset="-128"/>
        </a:defRPr>
      </a:lvl4pPr>
      <a:lvl5pPr algn="ctr" rtl="0" fontAlgn="base">
        <a:spcBef>
          <a:spcPct val="0"/>
        </a:spcBef>
        <a:spcAft>
          <a:spcPct val="0"/>
        </a:spcAft>
        <a:defRPr sz="4400">
          <a:solidFill>
            <a:schemeClr val="tx2"/>
          </a:solidFill>
          <a:latin typeface="Arial" charset="0"/>
          <a:ea typeface="ＭＳ Ｐゴシック" pitchFamily="-6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ari.unimelb.edu.au/" TargetMode="External"/><Relationship Id="rId2" Type="http://schemas.openxmlformats.org/officeDocument/2006/relationships/hyperlink" Target="mailto:Contact.E.Cyarto@nari.unimelb.edu.a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457200" y="1268760"/>
            <a:ext cx="8229600" cy="4857403"/>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endParaRPr lang="en-US" sz="4000" b="1" dirty="0" smtClean="0"/>
          </a:p>
          <a:p>
            <a:pPr algn="ctr">
              <a:buFontTx/>
              <a:buNone/>
            </a:pPr>
            <a:r>
              <a:rPr lang="en-US" sz="4000" b="1" dirty="0" smtClean="0"/>
              <a:t>Ageing Well at Home with Broadband</a:t>
            </a:r>
          </a:p>
          <a:p>
            <a:pPr algn="ctr">
              <a:buFontTx/>
              <a:buNone/>
            </a:pPr>
            <a:r>
              <a:rPr lang="en-US" sz="2400" dirty="0" smtClean="0"/>
              <a:t>Debra O’Connor</a:t>
            </a:r>
          </a:p>
          <a:p>
            <a:pPr algn="ctr">
              <a:buFontTx/>
              <a:buNone/>
            </a:pPr>
            <a:r>
              <a:rPr lang="en-US" sz="2400" dirty="0" smtClean="0"/>
              <a:t>Elizabeth </a:t>
            </a:r>
            <a:r>
              <a:rPr lang="en-US" sz="2400" dirty="0" err="1" smtClean="0"/>
              <a:t>Cyarto</a:t>
            </a:r>
            <a:endParaRPr lang="en-US" sz="2400" dirty="0" smtClean="0"/>
          </a:p>
          <a:p>
            <a:pPr algn="ctr">
              <a:buFontTx/>
              <a:buNone/>
            </a:pPr>
            <a:r>
              <a:rPr lang="en-US" sz="2400" dirty="0" smtClean="0"/>
              <a:t>Rebecca </a:t>
            </a:r>
            <a:r>
              <a:rPr lang="en-US" sz="2400" dirty="0" err="1" smtClean="0"/>
              <a:t>Haarck</a:t>
            </a:r>
            <a:endParaRPr lang="en-US" sz="2400" dirty="0" smtClean="0"/>
          </a:p>
          <a:p>
            <a:pPr algn="ctr">
              <a:buFontTx/>
              <a:buNone/>
            </a:pPr>
            <a:r>
              <a:rPr lang="en-US" sz="2400" dirty="0" smtClean="0"/>
              <a:t>Frances </a:t>
            </a:r>
            <a:r>
              <a:rPr lang="en-US" sz="2400" dirty="0" err="1" smtClean="0"/>
              <a:t>Batchelor</a:t>
            </a:r>
            <a:endParaRPr lang="en-US" sz="2400" dirty="0" smtClean="0"/>
          </a:p>
          <a:p>
            <a:pPr algn="ctr">
              <a:buFontTx/>
              <a:buNone/>
            </a:pPr>
            <a:r>
              <a:rPr lang="en-US" sz="2400" dirty="0" err="1" smtClean="0"/>
              <a:t>Briony</a:t>
            </a:r>
            <a:r>
              <a:rPr lang="en-US" sz="2400" dirty="0" smtClean="0"/>
              <a:t> Dow</a:t>
            </a:r>
          </a:p>
          <a:p>
            <a:pPr algn="ctr">
              <a:buFontTx/>
              <a:buNone/>
            </a:pPr>
            <a:r>
              <a:rPr lang="en-US" sz="2000" dirty="0" smtClean="0"/>
              <a:t>National Ageing Research Institute</a:t>
            </a:r>
          </a:p>
          <a:p>
            <a:pPr algn="ctr">
              <a:buFontTx/>
              <a:buNone/>
            </a:pPr>
            <a:r>
              <a:rPr lang="en-US" sz="2000" dirty="0" smtClean="0"/>
              <a:t>Melbourne Australia</a:t>
            </a:r>
          </a:p>
          <a:p>
            <a:pPr>
              <a:buFontTx/>
              <a:buNone/>
            </a:pPr>
            <a:r>
              <a:rPr lang="en-AU" dirty="0" smtClean="0">
                <a:solidFill>
                  <a:srgbClr val="000000"/>
                </a:solidFill>
                <a:latin typeface="Georgia" pitchFamily="18" charset="0"/>
              </a:rPr>
              <a:t>  </a:t>
            </a:r>
          </a:p>
        </p:txBody>
      </p:sp>
      <p:pic>
        <p:nvPicPr>
          <p:cNvPr id="4" name="Picture 3" descr="Sue Zelma 4.jpg"/>
          <p:cNvPicPr>
            <a:picLocks noGrp="1" noChangeAspect="1"/>
          </p:cNvPicPr>
          <p:nvPr isPhoto="1"/>
        </p:nvPicPr>
        <p:blipFill>
          <a:blip r:embed="rId3" cstate="print">
            <a:lum/>
          </a:blip>
          <a:stretch>
            <a:fillRect/>
          </a:stretch>
        </p:blipFill>
        <p:spPr>
          <a:xfrm>
            <a:off x="395536" y="3212976"/>
            <a:ext cx="2472275" cy="1854206"/>
          </a:xfrm>
          <a:prstGeom prst="rect">
            <a:avLst/>
          </a:prstGeom>
          <a:noFill/>
          <a:ln>
            <a:noFill/>
          </a:ln>
        </p:spPr>
      </p:pic>
      <p:pic>
        <p:nvPicPr>
          <p:cNvPr id="5" name="Picture 2" descr="D:\Zelma front.jpg"/>
          <p:cNvPicPr>
            <a:picLocks noChangeAspect="1" noChangeArrowheads="1"/>
          </p:cNvPicPr>
          <p:nvPr/>
        </p:nvPicPr>
        <p:blipFill>
          <a:blip r:embed="rId4" cstate="print"/>
          <a:srcRect/>
          <a:stretch>
            <a:fillRect/>
          </a:stretch>
        </p:blipFill>
        <p:spPr bwMode="auto">
          <a:xfrm>
            <a:off x="6372200" y="3246047"/>
            <a:ext cx="2088232" cy="15803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bwMode="auto">
          <a:xfrm>
            <a:off x="304800" y="1295400"/>
            <a:ext cx="6499448" cy="4419600"/>
          </a:xfrm>
          <a:noFill/>
          <a:ln>
            <a:miter lim="800000"/>
            <a:headEnd/>
            <a:tailEnd/>
          </a:ln>
        </p:spPr>
        <p:txBody>
          <a:bodyPr vert="horz" wrap="square" lIns="91440" tIns="45720" rIns="91440" bIns="45720" numCol="1" anchor="t" anchorCtr="0" compatLnSpc="1">
            <a:prstTxWarp prst="textNoShape">
              <a:avLst/>
            </a:prstTxWarp>
          </a:bodyPr>
          <a:lstStyle/>
          <a:p>
            <a:pPr marL="0" indent="0" algn="ctr">
              <a:buNone/>
            </a:pPr>
            <a:r>
              <a:rPr lang="en-AU" sz="2800" b="1" i="1" dirty="0"/>
              <a:t>Ageing Well at Home with Broadband (</a:t>
            </a:r>
            <a:r>
              <a:rPr lang="en-AU" sz="2800" b="1" i="1" dirty="0" smtClean="0"/>
              <a:t>AWAWHB)</a:t>
            </a:r>
            <a:endParaRPr lang="en-US" sz="2000" dirty="0" smtClean="0"/>
          </a:p>
          <a:p>
            <a:r>
              <a:rPr lang="en-AU" sz="2000" dirty="0"/>
              <a:t>Aim</a:t>
            </a:r>
          </a:p>
          <a:p>
            <a:pPr lvl="1"/>
            <a:r>
              <a:rPr lang="en-AU" sz="2000" dirty="0"/>
              <a:t>Use interactive gaming technology to assist older adults to remain active at home and promote social inclusion</a:t>
            </a:r>
          </a:p>
          <a:p>
            <a:r>
              <a:rPr lang="en-AU" sz="2000" dirty="0"/>
              <a:t>Objectives</a:t>
            </a:r>
          </a:p>
          <a:p>
            <a:pPr lvl="1"/>
            <a:r>
              <a:rPr lang="en-AU" sz="2000" dirty="0"/>
              <a:t>Develop a ‘virtual’ exercise class using Microsoft’s Kinect for Xbox 360 and Avatar Kinect</a:t>
            </a:r>
          </a:p>
          <a:p>
            <a:pPr lvl="1"/>
            <a:r>
              <a:rPr lang="en-AU" sz="2000" dirty="0"/>
              <a:t>Evaluate the feasibility and acceptability </a:t>
            </a:r>
          </a:p>
          <a:p>
            <a:pPr lvl="1"/>
            <a:r>
              <a:rPr lang="en-AU" sz="2000" dirty="0"/>
              <a:t>Assess adherence and changes in physical function, social connectedness and quality of life</a:t>
            </a:r>
          </a:p>
          <a:p>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
            </a:r>
            <a:br>
              <a:rPr lang="en-AU" sz="3200" dirty="0" smtClean="0"/>
            </a:br>
            <a:r>
              <a:rPr lang="en-AU" sz="3200" dirty="0"/>
              <a:t/>
            </a:r>
            <a:br>
              <a:rPr lang="en-AU" sz="3200" dirty="0"/>
            </a:br>
            <a:r>
              <a:rPr lang="en-AU" sz="2800" b="1" dirty="0" smtClean="0"/>
              <a:t>Ageing </a:t>
            </a:r>
            <a:r>
              <a:rPr lang="en-AU" sz="2800" b="1" dirty="0"/>
              <a:t>Well at Home with Broadband</a:t>
            </a:r>
            <a:br>
              <a:rPr lang="en-AU" sz="2800" b="1" dirty="0"/>
            </a:br>
            <a:endParaRPr lang="en-AU" sz="2800" b="1" dirty="0"/>
          </a:p>
        </p:txBody>
      </p:sp>
      <p:sp>
        <p:nvSpPr>
          <p:cNvPr id="3" name="Text Placeholder 2"/>
          <p:cNvSpPr>
            <a:spLocks noGrp="1"/>
          </p:cNvSpPr>
          <p:nvPr>
            <p:ph type="body" sz="half" idx="1"/>
          </p:nvPr>
        </p:nvSpPr>
        <p:spPr>
          <a:xfrm>
            <a:off x="304800" y="1772816"/>
            <a:ext cx="3848100" cy="3942184"/>
          </a:xfrm>
        </p:spPr>
        <p:txBody>
          <a:bodyPr/>
          <a:lstStyle/>
          <a:p>
            <a:r>
              <a:rPr lang="en-AU" sz="2000" dirty="0"/>
              <a:t>Led by a local government organisation</a:t>
            </a:r>
          </a:p>
          <a:p>
            <a:pPr lvl="1"/>
            <a:r>
              <a:rPr lang="en-AU" sz="2000" dirty="0"/>
              <a:t>Moreland City Council</a:t>
            </a:r>
          </a:p>
          <a:p>
            <a:pPr lvl="1"/>
            <a:r>
              <a:rPr lang="en-AU" sz="2000" dirty="0"/>
              <a:t>One of the first NBN trial sites</a:t>
            </a:r>
          </a:p>
          <a:p>
            <a:r>
              <a:rPr lang="en-AU" sz="2000" dirty="0"/>
              <a:t>Project partners</a:t>
            </a:r>
          </a:p>
          <a:p>
            <a:pPr lvl="1"/>
            <a:r>
              <a:rPr lang="en-AU" sz="2000" dirty="0"/>
              <a:t>NARI, Institute for a Broadband Enabled Society (IBES), Microsoft, </a:t>
            </a:r>
            <a:r>
              <a:rPr lang="en-AU" sz="2000" dirty="0" err="1"/>
              <a:t>Infoxchange</a:t>
            </a:r>
            <a:r>
              <a:rPr lang="en-AU" sz="2000" dirty="0"/>
              <a:t>, </a:t>
            </a:r>
            <a:r>
              <a:rPr lang="en-AU" sz="2000" dirty="0" err="1"/>
              <a:t>AARNet</a:t>
            </a:r>
            <a:r>
              <a:rPr lang="en-AU" sz="2000" dirty="0"/>
              <a:t>, </a:t>
            </a:r>
            <a:r>
              <a:rPr lang="en-AU" sz="2000" dirty="0" err="1"/>
              <a:t>NBNCo</a:t>
            </a:r>
            <a:r>
              <a:rPr lang="en-AU" sz="2000" dirty="0"/>
              <a:t>, Council on the Ageing, Merri Community Health Services</a:t>
            </a:r>
          </a:p>
          <a:p>
            <a:endParaRPr lang="en-AU" dirty="0"/>
          </a:p>
        </p:txBody>
      </p:sp>
      <p:sp>
        <p:nvSpPr>
          <p:cNvPr id="5" name="ClipArt Placeholder 3"/>
          <p:cNvSpPr txBox="1">
            <a:spLocks/>
          </p:cNvSpPr>
          <p:nvPr/>
        </p:nvSpPr>
        <p:spPr>
          <a:xfrm>
            <a:off x="4436368" y="1421160"/>
            <a:ext cx="3848100" cy="4419600"/>
          </a:xfrm>
          <a:prstGeom prst="rect">
            <a:avLst/>
          </a:prstGeom>
        </p:spPr>
      </p:sp>
      <p:sp>
        <p:nvSpPr>
          <p:cNvPr id="6" name="ClipArt Placeholder 3"/>
          <p:cNvSpPr txBox="1">
            <a:spLocks/>
          </p:cNvSpPr>
          <p:nvPr/>
        </p:nvSpPr>
        <p:spPr>
          <a:xfrm>
            <a:off x="4588768" y="1349152"/>
            <a:ext cx="3848100" cy="4419600"/>
          </a:xfrm>
          <a:prstGeom prst="rect">
            <a:avLst/>
          </a:prstGeom>
        </p:spPr>
      </p:sp>
      <p:pic>
        <p:nvPicPr>
          <p:cNvPr id="1026" name="Picture 2" descr="E:\Zelma front.jpg"/>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341219" y="3630960"/>
            <a:ext cx="2943249"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303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
            </a:r>
            <a:br>
              <a:rPr lang="en-US" dirty="0" smtClean="0"/>
            </a:br>
            <a:r>
              <a:rPr lang="en-US" dirty="0" smtClean="0"/>
              <a:t/>
            </a:r>
            <a:br>
              <a:rPr lang="en-US" dirty="0" smtClean="0"/>
            </a:br>
            <a:endParaRPr lang="en-AU" dirty="0" smtClean="0"/>
          </a:p>
        </p:txBody>
      </p:sp>
      <p:sp>
        <p:nvSpPr>
          <p:cNvPr id="13315" name="Rectangle 3"/>
          <p:cNvSpPr>
            <a:spLocks noGrp="1" noChangeArrowheads="1"/>
          </p:cNvSpPr>
          <p:nvPr>
            <p:ph type="body" idx="1"/>
          </p:nvPr>
        </p:nvSpPr>
        <p:spPr bwMode="auto">
          <a:xfrm>
            <a:off x="251520" y="1412776"/>
            <a:ext cx="6768752" cy="4419600"/>
          </a:xfrm>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buNone/>
            </a:pPr>
            <a:r>
              <a:rPr lang="en-US" sz="2400" b="1" dirty="0" smtClean="0"/>
              <a:t>Methodology</a:t>
            </a:r>
          </a:p>
          <a:p>
            <a:pPr>
              <a:lnSpc>
                <a:spcPct val="130000"/>
              </a:lnSpc>
            </a:pPr>
            <a:r>
              <a:rPr lang="en-US" sz="2000" dirty="0" smtClean="0"/>
              <a:t>Each participant provided with </a:t>
            </a:r>
            <a:r>
              <a:rPr lang="en-US" sz="2000" dirty="0" err="1" smtClean="0"/>
              <a:t>Kinect</a:t>
            </a:r>
            <a:r>
              <a:rPr lang="en-US" sz="2000" dirty="0" smtClean="0"/>
              <a:t> Xbox360™ console </a:t>
            </a:r>
          </a:p>
          <a:p>
            <a:pPr marL="342900" marR="0" indent="-342900" algn="l" defTabSz="914400" rtl="0" eaLnBrk="1" fontAlgn="base" latinLnBrk="0" hangingPunct="1">
              <a:lnSpc>
                <a:spcPct val="130000"/>
              </a:lnSpc>
              <a:spcBef>
                <a:spcPct val="20000"/>
              </a:spcBef>
              <a:spcAft>
                <a:spcPct val="0"/>
              </a:spcAft>
              <a:buClrTx/>
              <a:buSzTx/>
              <a:buFontTx/>
              <a:buChar char="•"/>
              <a:tabLst/>
              <a:defRPr/>
            </a:pPr>
            <a:r>
              <a:rPr lang="en-US" sz="2000" dirty="0" smtClean="0"/>
              <a:t>Pre and post physiotherapist assessment</a:t>
            </a:r>
          </a:p>
          <a:p>
            <a:pPr marL="342900" marR="0" indent="-342900" algn="l" defTabSz="914400" rtl="0" eaLnBrk="1" fontAlgn="base" latinLnBrk="0" hangingPunct="1">
              <a:lnSpc>
                <a:spcPct val="130000"/>
              </a:lnSpc>
              <a:spcBef>
                <a:spcPct val="20000"/>
              </a:spcBef>
              <a:spcAft>
                <a:spcPct val="0"/>
              </a:spcAft>
              <a:buClrTx/>
              <a:buSzTx/>
              <a:buFontTx/>
              <a:buChar char="•"/>
              <a:tabLst/>
              <a:defRPr/>
            </a:pPr>
            <a:r>
              <a:rPr lang="en-US" sz="2000" dirty="0" smtClean="0"/>
              <a:t>Instructor at  remote site (peer facilitator)</a:t>
            </a:r>
          </a:p>
          <a:p>
            <a:pPr>
              <a:lnSpc>
                <a:spcPct val="130000"/>
              </a:lnSpc>
            </a:pPr>
            <a:r>
              <a:rPr lang="en-US" sz="2000" dirty="0" smtClean="0"/>
              <a:t>Real time interaction with each other via </a:t>
            </a:r>
            <a:r>
              <a:rPr lang="en-US" sz="2000" dirty="0" err="1" smtClean="0"/>
              <a:t>tv</a:t>
            </a:r>
            <a:r>
              <a:rPr lang="en-US" sz="2000" dirty="0" smtClean="0"/>
              <a:t> screens – avatars</a:t>
            </a:r>
          </a:p>
          <a:p>
            <a:pPr>
              <a:lnSpc>
                <a:spcPct val="130000"/>
              </a:lnSpc>
            </a:pPr>
            <a:r>
              <a:rPr lang="en-US" sz="2000" dirty="0" smtClean="0"/>
              <a:t>Also prescribed exercise program out of class</a:t>
            </a:r>
          </a:p>
          <a:p>
            <a:pPr>
              <a:lnSpc>
                <a:spcPct val="130000"/>
              </a:lnSpc>
            </a:pPr>
            <a:endParaRPr lang="en-US" sz="20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551325"/>
            <a:ext cx="260744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198122"/>
            <a:ext cx="2520280" cy="155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95536" y="764704"/>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t/>
            </a:r>
            <a:br>
              <a:rPr lang="en-US" sz="3600" dirty="0" smtClean="0"/>
            </a:br>
            <a:endParaRPr lang="en-AU" sz="3600" dirty="0" smtClean="0"/>
          </a:p>
        </p:txBody>
      </p:sp>
      <p:sp>
        <p:nvSpPr>
          <p:cNvPr id="14339" name="Rectangle 3"/>
          <p:cNvSpPr>
            <a:spLocks noGrp="1" noChangeArrowheads="1"/>
          </p:cNvSpPr>
          <p:nvPr>
            <p:ph type="body" idx="1"/>
          </p:nvPr>
        </p:nvSpPr>
        <p:spPr bwMode="auto">
          <a:xfrm>
            <a:off x="323528" y="1412776"/>
            <a:ext cx="6912768" cy="4419600"/>
          </a:xfrm>
          <a:noFill/>
          <a:ln>
            <a:miter lim="800000"/>
            <a:headEnd/>
            <a:tailEnd/>
          </a:ln>
        </p:spPr>
        <p:txBody>
          <a:bodyPr vert="horz" wrap="square" lIns="91440" tIns="45720" rIns="91440" bIns="45720" numCol="1" anchor="t" anchorCtr="0" compatLnSpc="1">
            <a:prstTxWarp prst="textNoShape">
              <a:avLst/>
            </a:prstTxWarp>
          </a:bodyPr>
          <a:lstStyle/>
          <a:p>
            <a:pPr marL="457200" lvl="1" indent="0">
              <a:buNone/>
            </a:pPr>
            <a:r>
              <a:rPr lang="en-AU" sz="2400" b="1" dirty="0" smtClean="0"/>
              <a:t>PILOT TESTING PHASE</a:t>
            </a:r>
          </a:p>
          <a:p>
            <a:pPr lvl="1"/>
            <a:endParaRPr lang="en-AU" sz="2000" dirty="0"/>
          </a:p>
          <a:p>
            <a:pPr lvl="1"/>
            <a:r>
              <a:rPr lang="en-AU" sz="2000" dirty="0" smtClean="0"/>
              <a:t>20 </a:t>
            </a:r>
            <a:r>
              <a:rPr lang="en-AU" sz="2000" dirty="0"/>
              <a:t>older adults aged over 60 years</a:t>
            </a:r>
          </a:p>
          <a:p>
            <a:pPr lvl="1"/>
            <a:r>
              <a:rPr lang="en-AU" sz="2000" dirty="0"/>
              <a:t>Each provided with Kinect system and access to the NBN for 6 months</a:t>
            </a:r>
          </a:p>
          <a:p>
            <a:pPr lvl="1"/>
            <a:r>
              <a:rPr lang="en-AU" sz="2000" dirty="0"/>
              <a:t>Will log in at a set time for the ‘virtual’ class</a:t>
            </a:r>
          </a:p>
          <a:p>
            <a:pPr lvl="1"/>
            <a:r>
              <a:rPr lang="en-AU" sz="2000" dirty="0"/>
              <a:t>Instructor located at Merri Community Health Services</a:t>
            </a:r>
          </a:p>
          <a:p>
            <a:pPr lvl="1"/>
            <a:r>
              <a:rPr lang="en-AU" sz="2000" dirty="0"/>
              <a:t>Participants and instructor will appear as avatars</a:t>
            </a:r>
          </a:p>
          <a:p>
            <a:pPr lvl="1"/>
            <a:r>
              <a:rPr lang="en-AU" sz="2000" dirty="0"/>
              <a:t>Will be able to see each other on screen; participants will follow exercises performed by </a:t>
            </a:r>
            <a:r>
              <a:rPr lang="en-AU" sz="2000" dirty="0" smtClean="0"/>
              <a:t>instructor</a:t>
            </a:r>
          </a:p>
          <a:p>
            <a:pPr lvl="1"/>
            <a:r>
              <a:rPr lang="en-US" sz="2000" dirty="0" smtClean="0"/>
              <a:t>Evaluation </a:t>
            </a:r>
            <a:r>
              <a:rPr lang="en-US" sz="2000" dirty="0"/>
              <a:t>will encompass, psychosocial, technological, physical, acceptability (quantitative and qualitative), economic</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
            </a:r>
            <a:br>
              <a:rPr lang="en-AU" dirty="0" smtClean="0"/>
            </a:br>
            <a:r>
              <a:rPr lang="en-AU" dirty="0" smtClean="0"/>
              <a:t>Development </a:t>
            </a:r>
            <a:r>
              <a:rPr lang="en-AU" dirty="0"/>
              <a:t>Phase</a:t>
            </a:r>
            <a:br>
              <a:rPr lang="en-AU" dirty="0"/>
            </a:br>
            <a:endParaRPr lang="en-AU" dirty="0"/>
          </a:p>
        </p:txBody>
      </p:sp>
      <p:sp>
        <p:nvSpPr>
          <p:cNvPr id="3" name="Content Placeholder 2"/>
          <p:cNvSpPr>
            <a:spLocks noGrp="1"/>
          </p:cNvSpPr>
          <p:nvPr>
            <p:ph idx="1"/>
          </p:nvPr>
        </p:nvSpPr>
        <p:spPr/>
        <p:txBody>
          <a:bodyPr/>
          <a:lstStyle/>
          <a:p>
            <a:endParaRPr lang="en-AU" dirty="0" smtClean="0"/>
          </a:p>
          <a:p>
            <a:endParaRPr lang="en-AU" dirty="0"/>
          </a:p>
          <a:p>
            <a:r>
              <a:rPr lang="en-AU" dirty="0" smtClean="0"/>
              <a:t>Development </a:t>
            </a:r>
            <a:r>
              <a:rPr lang="en-AU" dirty="0"/>
              <a:t>phase</a:t>
            </a:r>
          </a:p>
          <a:p>
            <a:pPr lvl="1"/>
            <a:r>
              <a:rPr lang="en-AU" sz="3200" dirty="0"/>
              <a:t>IBES software engineer</a:t>
            </a:r>
          </a:p>
          <a:p>
            <a:pPr lvl="1"/>
            <a:r>
              <a:rPr lang="en-AU" sz="3200" dirty="0"/>
              <a:t>use of test bed</a:t>
            </a:r>
          </a:p>
          <a:p>
            <a:pPr lvl="1"/>
            <a:r>
              <a:rPr lang="en-AU" sz="3200" dirty="0"/>
              <a:t>NARI volunteers</a:t>
            </a:r>
          </a:p>
          <a:p>
            <a:endParaRPr lang="en-AU" dirty="0"/>
          </a:p>
        </p:txBody>
      </p:sp>
      <p:pic>
        <p:nvPicPr>
          <p:cNvPr id="7170" name="Picture 2" descr="E:\Sue Zelma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293096"/>
            <a:ext cx="2939819"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824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962400" y="1752600"/>
            <a:ext cx="3852863" cy="3738563"/>
          </a:xfrm>
          <a:prstGeom prst="rect">
            <a:avLst/>
          </a:prstGeom>
          <a:noFill/>
          <a:ln w="12700">
            <a:noFill/>
            <a:miter lim="800000"/>
            <a:headEnd/>
            <a:tailEnd/>
          </a:ln>
        </p:spPr>
        <p:txBody>
          <a:bodyPr lIns="90488" tIns="44450" rIns="90488" bIns="44450"/>
          <a:lstStyle/>
          <a:p>
            <a:pPr marL="342900" indent="-342900">
              <a:spcBef>
                <a:spcPct val="20000"/>
              </a:spcBef>
              <a:buFontTx/>
              <a:buChar char="•"/>
            </a:pPr>
            <a:endParaRPr lang="en-GB" dirty="0">
              <a:solidFill>
                <a:schemeClr val="accent2"/>
              </a:solidFill>
            </a:endParaRPr>
          </a:p>
          <a:p>
            <a:pPr marL="342900" indent="-342900">
              <a:spcBef>
                <a:spcPct val="20000"/>
              </a:spcBef>
              <a:buFontTx/>
              <a:buChar char="•"/>
            </a:pPr>
            <a:endParaRPr lang="en-GB" dirty="0">
              <a:solidFill>
                <a:schemeClr val="accent2"/>
              </a:solidFill>
            </a:endParaRPr>
          </a:p>
        </p:txBody>
      </p:sp>
      <p:sp>
        <p:nvSpPr>
          <p:cNvPr id="16388" name="Text Box 4"/>
          <p:cNvSpPr txBox="1">
            <a:spLocks noChangeArrowheads="1"/>
          </p:cNvSpPr>
          <p:nvPr/>
        </p:nvSpPr>
        <p:spPr bwMode="auto">
          <a:xfrm>
            <a:off x="1331640" y="980728"/>
            <a:ext cx="4176464" cy="1077218"/>
          </a:xfrm>
          <a:prstGeom prst="rect">
            <a:avLst/>
          </a:prstGeom>
          <a:noFill/>
          <a:ln w="9525">
            <a:noFill/>
            <a:miter lim="800000"/>
            <a:headEnd/>
            <a:tailEnd/>
          </a:ln>
        </p:spPr>
        <p:txBody>
          <a:bodyPr wrap="square">
            <a:spAutoFit/>
          </a:bodyPr>
          <a:lstStyle/>
          <a:p>
            <a:endParaRPr lang="en-GB" sz="3200" dirty="0">
              <a:solidFill>
                <a:schemeClr val="accent2"/>
              </a:solidFill>
              <a:latin typeface="Verdana" pitchFamily="34" charset="0"/>
              <a:cs typeface="Arial" charset="0"/>
            </a:endParaRPr>
          </a:p>
          <a:p>
            <a:endParaRPr lang="en-GB" sz="3200" dirty="0">
              <a:solidFill>
                <a:schemeClr val="accent2"/>
              </a:solidFill>
              <a:latin typeface="Verdana" pitchFamily="34" charset="0"/>
              <a:cs typeface="Arial" charset="0"/>
            </a:endParaRPr>
          </a:p>
        </p:txBody>
      </p:sp>
      <p:sp>
        <p:nvSpPr>
          <p:cNvPr id="5" name="TextBox 4"/>
          <p:cNvSpPr txBox="1"/>
          <p:nvPr/>
        </p:nvSpPr>
        <p:spPr>
          <a:xfrm>
            <a:off x="827584" y="1268760"/>
            <a:ext cx="6552728" cy="4893647"/>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pPr marL="342900" indent="-342900">
              <a:buFont typeface="Arial" pitchFamily="34" charset="0"/>
              <a:buChar char="•"/>
            </a:pPr>
            <a:r>
              <a:rPr lang="en-US" dirty="0" smtClean="0">
                <a:latin typeface="+mn-lt"/>
              </a:rPr>
              <a:t>Functional fitness</a:t>
            </a:r>
          </a:p>
          <a:p>
            <a:pPr marL="342900" indent="-342900">
              <a:buFont typeface="Arial" pitchFamily="34" charset="0"/>
              <a:buChar char="•"/>
            </a:pPr>
            <a:r>
              <a:rPr lang="en-US" dirty="0" smtClean="0">
                <a:latin typeface="+mn-lt"/>
              </a:rPr>
              <a:t>Falls prevention</a:t>
            </a:r>
          </a:p>
          <a:p>
            <a:pPr marL="342900" indent="-342900">
              <a:buFont typeface="Arial" pitchFamily="34" charset="0"/>
              <a:buChar char="•"/>
            </a:pPr>
            <a:r>
              <a:rPr lang="en-US" dirty="0" smtClean="0">
                <a:latin typeface="+mn-lt"/>
              </a:rPr>
              <a:t>Maintenance of physical and mental wellness</a:t>
            </a:r>
          </a:p>
          <a:p>
            <a:pPr marL="342900" indent="-342900">
              <a:buFont typeface="Arial" pitchFamily="34" charset="0"/>
              <a:buChar char="•"/>
            </a:pPr>
            <a:r>
              <a:rPr lang="en-US" dirty="0" smtClean="0">
                <a:latin typeface="+mn-lt"/>
              </a:rPr>
              <a:t>Decreasing social isolation</a:t>
            </a:r>
          </a:p>
          <a:p>
            <a:endParaRPr lang="en-US" dirty="0"/>
          </a:p>
          <a:p>
            <a:endParaRPr lang="en-US" dirty="0" smtClean="0"/>
          </a:p>
          <a:p>
            <a:endParaRPr lang="en-US" dirty="0" smtClean="0"/>
          </a:p>
          <a:p>
            <a:endParaRPr lang="en-US" dirty="0" smtClean="0"/>
          </a:p>
        </p:txBody>
      </p:sp>
      <p:sp>
        <p:nvSpPr>
          <p:cNvPr id="6" name="Title 5"/>
          <p:cNvSpPr>
            <a:spLocks noGrp="1"/>
          </p:cNvSpPr>
          <p:nvPr>
            <p:ph type="title" idx="4294967295"/>
          </p:nvPr>
        </p:nvSpPr>
        <p:spPr>
          <a:xfrm>
            <a:off x="457200" y="274638"/>
            <a:ext cx="8229600" cy="1143000"/>
          </a:xfrm>
          <a:prstGeom prst="rect">
            <a:avLst/>
          </a:prstGeom>
        </p:spPr>
        <p:txBody>
          <a:bodyPr/>
          <a:lstStyle/>
          <a:p>
            <a:r>
              <a:rPr lang="en-US" dirty="0" smtClean="0"/>
              <a:t/>
            </a:r>
            <a:br>
              <a:rPr lang="en-US" dirty="0" smtClean="0"/>
            </a:br>
            <a:r>
              <a:rPr lang="en-US" dirty="0" smtClean="0"/>
              <a:t/>
            </a:r>
            <a:br>
              <a:rPr lang="en-US" dirty="0" smtClean="0"/>
            </a:br>
            <a:r>
              <a:rPr lang="en-US" dirty="0" smtClean="0"/>
              <a:t>Anticipated benefits</a:t>
            </a:r>
            <a:br>
              <a:rPr lang="en-US" dirty="0" smtClean="0"/>
            </a:b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321712751"/>
              </p:ext>
            </p:extLst>
          </p:nvPr>
        </p:nvGraphicFramePr>
        <p:xfrm>
          <a:off x="1043608" y="4805363"/>
          <a:ext cx="1752600" cy="685800"/>
        </p:xfrm>
        <a:graphic>
          <a:graphicData uri="http://schemas.openxmlformats.org/presentationml/2006/ole">
            <mc:AlternateContent xmlns:mc="http://schemas.openxmlformats.org/markup-compatibility/2006">
              <mc:Choice xmlns:v="urn:schemas-microsoft-com:vml" Requires="v">
                <p:oleObj spid="_x0000_s2059" name="Packager Shell Object" showAsIcon="1" r:id="rId4" imgW="1752840" imgH="685800" progId="Package">
                  <p:embed/>
                </p:oleObj>
              </mc:Choice>
              <mc:Fallback>
                <p:oleObj name="Packager Shell Object" showAsIcon="1" r:id="rId4" imgW="1752840" imgH="685800" progId="Package">
                  <p:embed/>
                  <p:pic>
                    <p:nvPicPr>
                      <p:cNvPr id="0" name=""/>
                      <p:cNvPicPr/>
                      <p:nvPr/>
                    </p:nvPicPr>
                    <p:blipFill>
                      <a:blip r:embed="rId5"/>
                      <a:stretch>
                        <a:fillRect/>
                      </a:stretch>
                    </p:blipFill>
                    <p:spPr>
                      <a:xfrm>
                        <a:off x="1043608" y="4805363"/>
                        <a:ext cx="1752600" cy="685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1143000"/>
          </a:xfrm>
        </p:spPr>
        <p:txBody>
          <a:bodyPr/>
          <a:lstStyle/>
          <a:p>
            <a:r>
              <a:rPr lang="en-US" sz="3600" b="1" dirty="0" smtClean="0"/>
              <a:t/>
            </a:r>
            <a:br>
              <a:rPr lang="en-US" sz="3600" b="1" dirty="0" smtClean="0"/>
            </a:br>
            <a:r>
              <a:rPr lang="en-US" sz="3600" b="1" dirty="0" smtClean="0"/>
              <a:t>Challenges</a:t>
            </a:r>
            <a:r>
              <a:rPr lang="en-US" sz="2800"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611560" y="1628800"/>
            <a:ext cx="8229600" cy="4641379"/>
          </a:xfrm>
        </p:spPr>
        <p:txBody>
          <a:bodyPr/>
          <a:lstStyle/>
          <a:p>
            <a:pPr>
              <a:buNone/>
            </a:pPr>
            <a:endParaRPr lang="en-US" dirty="0" smtClean="0"/>
          </a:p>
          <a:p>
            <a:r>
              <a:rPr lang="en-US" dirty="0" smtClean="0"/>
              <a:t>Software development and modification</a:t>
            </a:r>
          </a:p>
          <a:p>
            <a:r>
              <a:rPr lang="en-US" dirty="0" smtClean="0"/>
              <a:t>Avatar (not video conferencing)</a:t>
            </a:r>
          </a:p>
          <a:p>
            <a:r>
              <a:rPr lang="en-US" dirty="0" smtClean="0"/>
              <a:t>Using current software</a:t>
            </a:r>
          </a:p>
          <a:p>
            <a:r>
              <a:rPr lang="en-US" dirty="0" smtClean="0"/>
              <a:t>Upper body only</a:t>
            </a:r>
          </a:p>
          <a:p>
            <a:r>
              <a:rPr lang="en-US" dirty="0" smtClean="0"/>
              <a:t>Health</a:t>
            </a:r>
            <a:r>
              <a:rPr lang="en-US" baseline="0" dirty="0" smtClean="0"/>
              <a:t> economic measures</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Acknowledgements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r>
              <a:rPr lang="en-US" sz="2800" dirty="0" err="1" smtClean="0"/>
              <a:t>Dr</a:t>
            </a:r>
            <a:r>
              <a:rPr lang="en-US" sz="2800" dirty="0" smtClean="0"/>
              <a:t> </a:t>
            </a:r>
            <a:r>
              <a:rPr lang="en-US" sz="2800" dirty="0" smtClean="0"/>
              <a:t>Elizabeth </a:t>
            </a:r>
            <a:r>
              <a:rPr lang="en-US" sz="2800" dirty="0" err="1" smtClean="0"/>
              <a:t>Cyarto</a:t>
            </a:r>
            <a:r>
              <a:rPr lang="en-US" sz="2800" dirty="0" smtClean="0"/>
              <a:t> </a:t>
            </a:r>
          </a:p>
          <a:p>
            <a:r>
              <a:rPr lang="en-US" sz="2800" dirty="0" smtClean="0"/>
              <a:t>Victorian Dept of Business and Innovation</a:t>
            </a:r>
          </a:p>
          <a:p>
            <a:r>
              <a:rPr lang="en-US" sz="2800" dirty="0" smtClean="0"/>
              <a:t>NARI </a:t>
            </a:r>
            <a:r>
              <a:rPr lang="en-US" sz="2800" dirty="0" smtClean="0"/>
              <a:t>Volunteers</a:t>
            </a:r>
          </a:p>
          <a:p>
            <a:pPr marL="0" indent="0">
              <a:buNone/>
            </a:pPr>
            <a:endParaRPr lang="en-US" sz="2800" dirty="0" smtClean="0"/>
          </a:p>
          <a:p>
            <a:r>
              <a:rPr lang="en-AU" sz="2000" dirty="0" smtClean="0">
                <a:hlinkClick r:id="rId2"/>
              </a:rPr>
              <a:t>Contact</a:t>
            </a:r>
            <a:r>
              <a:rPr lang="en-AU" sz="2000" dirty="0" smtClean="0">
                <a:hlinkClick r:id="rId2"/>
              </a:rPr>
              <a:t>: .</a:t>
            </a:r>
            <a:r>
              <a:rPr lang="en-AU" sz="2000" dirty="0" smtClean="0">
                <a:hlinkClick r:id="rId2"/>
              </a:rPr>
              <a:t>E.Cyarto@nari.unimelb.edu.au</a:t>
            </a:r>
            <a:r>
              <a:rPr lang="en-AU" sz="2000" dirty="0" smtClean="0"/>
              <a:t>;</a:t>
            </a:r>
            <a:endParaRPr lang="en-AU" sz="2000" dirty="0" smtClean="0"/>
          </a:p>
          <a:p>
            <a:r>
              <a:rPr lang="en-AU" sz="2000" dirty="0" smtClean="0">
                <a:hlinkClick r:id="rId3"/>
              </a:rPr>
              <a:t>www.nari.unimelb.edu.au</a:t>
            </a:r>
            <a:r>
              <a:rPr lang="en-AU" sz="2000" dirty="0" smtClean="0"/>
              <a:t> </a:t>
            </a:r>
            <a:endParaRPr lang="en-AU" sz="2000" dirty="0" smtClean="0"/>
          </a:p>
          <a:p>
            <a:r>
              <a:rPr lang="en-AU" sz="2000" dirty="0" err="1" smtClean="0"/>
              <a:t>Ref:Cyarto</a:t>
            </a:r>
            <a:r>
              <a:rPr lang="en-AU" sz="2000" dirty="0" smtClean="0"/>
              <a:t> </a:t>
            </a:r>
            <a:r>
              <a:rPr lang="en-AU" sz="2000" dirty="0"/>
              <a:t>E, </a:t>
            </a:r>
            <a:r>
              <a:rPr lang="en-AU" sz="2000" dirty="0" err="1"/>
              <a:t>Kuys</a:t>
            </a:r>
            <a:r>
              <a:rPr lang="en-AU" sz="2000" dirty="0"/>
              <a:t> S, </a:t>
            </a:r>
            <a:r>
              <a:rPr lang="en-AU" sz="2000" dirty="0" err="1"/>
              <a:t>Henwood</a:t>
            </a:r>
            <a:r>
              <a:rPr lang="en-AU" sz="2000" dirty="0"/>
              <a:t> T, Blackberry I. (2011) Can Will work it out? Telecommunications Journal of Australia, 61(3) 37.1-37.12.</a:t>
            </a:r>
          </a:p>
          <a:p>
            <a:endParaRPr lang="en-A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dirty="0" smtClean="0"/>
              <a:t>Presentation will cover:</a:t>
            </a:r>
          </a:p>
          <a:p>
            <a:r>
              <a:rPr lang="en-AU" dirty="0" smtClean="0"/>
              <a:t>The Australian context</a:t>
            </a:r>
          </a:p>
          <a:p>
            <a:r>
              <a:rPr lang="en-AU" dirty="0" smtClean="0"/>
              <a:t>Background research </a:t>
            </a:r>
          </a:p>
          <a:p>
            <a:r>
              <a:rPr lang="en-AU" dirty="0" smtClean="0"/>
              <a:t>The aims and methodology of the</a:t>
            </a:r>
          </a:p>
          <a:p>
            <a:pPr marL="0" indent="0">
              <a:buNone/>
            </a:pPr>
            <a:r>
              <a:rPr lang="en-AU" dirty="0" smtClean="0"/>
              <a:t>    AWAHWB </a:t>
            </a:r>
            <a:r>
              <a:rPr lang="en-AU" dirty="0" smtClean="0"/>
              <a:t>project</a:t>
            </a:r>
          </a:p>
          <a:p>
            <a:r>
              <a:rPr lang="en-AU" dirty="0" smtClean="0"/>
              <a:t>Some challenges</a:t>
            </a:r>
          </a:p>
        </p:txBody>
      </p:sp>
      <p:pic>
        <p:nvPicPr>
          <p:cNvPr id="4098" name="Picture 2" descr="E:\Sue hands 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293096"/>
            <a:ext cx="3250356" cy="2286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1268760"/>
            <a:ext cx="8229600" cy="936104"/>
          </a:xfrm>
          <a:noFill/>
          <a:ln>
            <a:miter lim="800000"/>
            <a:headEnd/>
            <a:tailEnd/>
          </a:ln>
        </p:spPr>
        <p:txBody>
          <a:bodyPr vert="horz" wrap="square" lIns="91440" tIns="45720" rIns="91440" bIns="45720" numCol="1" anchor="t" anchorCtr="0" compatLnSpc="1">
            <a:prstTxWarp prst="textNoShape">
              <a:avLst/>
            </a:prstTxWarp>
          </a:bodyPr>
          <a:lstStyle/>
          <a:p>
            <a:pPr algn="l"/>
            <a:r>
              <a:rPr lang="en-US" sz="2800" b="1" dirty="0" smtClean="0"/>
              <a:t>The National Ageing Research Institute:-</a:t>
            </a:r>
            <a:r>
              <a:rPr lang="en-US" dirty="0" smtClean="0"/>
              <a:t/>
            </a:r>
            <a:br>
              <a:rPr lang="en-US" dirty="0" smtClean="0"/>
            </a:br>
            <a:r>
              <a:rPr lang="en-US" dirty="0" smtClean="0"/>
              <a:t/>
            </a:r>
            <a:br>
              <a:rPr lang="en-US" dirty="0" smtClean="0"/>
            </a:br>
            <a:endParaRPr lang="en-AU" sz="3200" dirty="0" smtClean="0"/>
          </a:p>
        </p:txBody>
      </p:sp>
      <p:sp>
        <p:nvSpPr>
          <p:cNvPr id="5" name="Content Placeholder 4"/>
          <p:cNvSpPr>
            <a:spLocks noGrp="1"/>
          </p:cNvSpPr>
          <p:nvPr>
            <p:ph idx="1"/>
          </p:nvPr>
        </p:nvSpPr>
        <p:spPr>
          <a:xfrm>
            <a:off x="457200" y="2132856"/>
            <a:ext cx="8229600" cy="3993307"/>
          </a:xfrm>
        </p:spPr>
        <p:txBody>
          <a:bodyPr/>
          <a:lstStyle/>
          <a:p>
            <a:pPr>
              <a:buNone/>
            </a:pPr>
            <a:endParaRPr lang="en-US" sz="2400" dirty="0" smtClean="0"/>
          </a:p>
          <a:p>
            <a:r>
              <a:rPr lang="en-US" sz="2400" dirty="0" smtClean="0"/>
              <a:t>Based in Melbourne, Australia</a:t>
            </a:r>
          </a:p>
          <a:p>
            <a:r>
              <a:rPr lang="en-US" sz="2400" dirty="0" smtClean="0"/>
              <a:t>Undertaken multi and interdisciplinary research into ageing for over 30 years. Research encompasses psychosocial, clinical, biomedical, aspects of ageing.</a:t>
            </a:r>
          </a:p>
          <a:p>
            <a:r>
              <a:rPr lang="en-US" sz="2400" dirty="0" smtClean="0"/>
              <a:t>Stand alone, not for profit and is affiliated with various academic institutes. Mostly self funded.</a:t>
            </a:r>
          </a:p>
          <a:p>
            <a:r>
              <a:rPr lang="en-US" sz="2400" dirty="0" smtClean="0"/>
              <a:t>Approximately 45 multidisciplinary researchers</a:t>
            </a:r>
          </a:p>
          <a:p>
            <a:r>
              <a:rPr lang="en-US" sz="2400" dirty="0" smtClean="0"/>
              <a:t>International and local collaborators</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304800" y="1295400"/>
            <a:ext cx="7848600" cy="4653880"/>
          </a:xfrm>
          <a:noFill/>
          <a:ln>
            <a:miter lim="800000"/>
            <a:headEnd/>
            <a:tailEnd/>
          </a:ln>
        </p:spPr>
        <p:txBody>
          <a:bodyPr vert="horz" wrap="square" lIns="91440" tIns="45720" rIns="91440" bIns="45720" numCol="1" anchor="t" anchorCtr="0" compatLnSpc="1">
            <a:prstTxWarp prst="textNoShape">
              <a:avLst/>
            </a:prstTxWarp>
          </a:bodyPr>
          <a:lstStyle/>
          <a:p>
            <a:endParaRPr lang="en-AU" sz="2400" dirty="0" smtClean="0"/>
          </a:p>
          <a:p>
            <a:pPr marL="0" indent="0">
              <a:buNone/>
            </a:pPr>
            <a:r>
              <a:rPr lang="en-AU" sz="2400" dirty="0" smtClean="0"/>
              <a:t>Focus of research:-</a:t>
            </a:r>
          </a:p>
          <a:p>
            <a:r>
              <a:rPr lang="en-AU" sz="2400" dirty="0" smtClean="0"/>
              <a:t>the provision and effectiveness of clinical care, health services and technologies provided for older people. </a:t>
            </a:r>
          </a:p>
          <a:p>
            <a:r>
              <a:rPr lang="en-AU" sz="2400" dirty="0" smtClean="0"/>
              <a:t>Health status and health needs of older people. </a:t>
            </a:r>
          </a:p>
          <a:p>
            <a:r>
              <a:rPr lang="en-AU" sz="2400" dirty="0"/>
              <a:t>H</a:t>
            </a:r>
            <a:r>
              <a:rPr lang="en-AU" sz="2400" dirty="0" smtClean="0"/>
              <a:t>ighest academic standards of study and practice in medicine and allied health care </a:t>
            </a:r>
          </a:p>
          <a:p>
            <a:r>
              <a:rPr lang="en-AU" sz="2400" dirty="0" smtClean="0"/>
              <a:t>Provides and promotes education concerning ageing. </a:t>
            </a:r>
          </a:p>
          <a:p>
            <a:r>
              <a:rPr lang="en-AU" sz="2400" dirty="0"/>
              <a:t>T</a:t>
            </a:r>
            <a:r>
              <a:rPr lang="en-AU" sz="2400" dirty="0" smtClean="0"/>
              <a:t>ranslational research and evidence based practice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AU" dirty="0" smtClean="0"/>
              <a:t/>
            </a:r>
            <a:br>
              <a:rPr lang="en-AU" dirty="0" smtClean="0"/>
            </a:br>
            <a:endParaRPr lang="en-AU" dirty="0" smtClean="0"/>
          </a:p>
        </p:txBody>
      </p:sp>
      <p:sp>
        <p:nvSpPr>
          <p:cNvPr id="5123" name="Rectangle 3"/>
          <p:cNvSpPr>
            <a:spLocks noGrp="1" noChangeArrowheads="1"/>
          </p:cNvSpPr>
          <p:nvPr>
            <p:ph type="body" idx="1"/>
          </p:nvPr>
        </p:nvSpPr>
        <p:spPr bwMode="auto">
          <a:xfrm>
            <a:off x="457200" y="1600200"/>
            <a:ext cx="8229600" cy="4925144"/>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dirty="0" smtClean="0"/>
              <a:t>Background</a:t>
            </a:r>
            <a:r>
              <a:rPr lang="en-US" baseline="0" dirty="0" smtClean="0"/>
              <a:t> </a:t>
            </a:r>
            <a:r>
              <a:rPr lang="en-US" dirty="0" smtClean="0"/>
              <a:t>Context in Australia</a:t>
            </a:r>
            <a:endParaRPr lang="en-US" sz="2400" dirty="0" smtClean="0"/>
          </a:p>
          <a:p>
            <a:r>
              <a:rPr lang="en-US" sz="2400" dirty="0" smtClean="0"/>
              <a:t>Spending on aged care projected to grow</a:t>
            </a:r>
          </a:p>
          <a:p>
            <a:r>
              <a:rPr lang="en-US" sz="2400" dirty="0" smtClean="0"/>
              <a:t>Care in home is preferred policy, preferred by older people but can be seen to  increase risk of social isolation</a:t>
            </a:r>
          </a:p>
          <a:p>
            <a:r>
              <a:rPr lang="en-US" sz="2400" dirty="0" smtClean="0"/>
              <a:t>Australia is rolling out a national high speed broadband</a:t>
            </a:r>
            <a:r>
              <a:rPr lang="en-US" sz="2400" baseline="0" dirty="0" smtClean="0"/>
              <a:t> n</a:t>
            </a:r>
            <a:r>
              <a:rPr lang="en-US" sz="2400" dirty="0" smtClean="0"/>
              <a:t>etwork over the next 10 years to 93% of population</a:t>
            </a:r>
          </a:p>
          <a:p>
            <a:pPr>
              <a:buFontTx/>
              <a:buNone/>
            </a:pPr>
            <a:r>
              <a:rPr lang="en-US" sz="2400" dirty="0" smtClean="0"/>
              <a:t>    which is a major investment and  governments are therefore funding</a:t>
            </a:r>
            <a:r>
              <a:rPr lang="en-US" sz="2400" baseline="0" dirty="0" smtClean="0"/>
              <a:t> applied research </a:t>
            </a:r>
            <a:r>
              <a:rPr lang="en-US" sz="2400" dirty="0" smtClean="0"/>
              <a:t>projects to demonstrate innovative applications and the community value </a:t>
            </a:r>
          </a:p>
          <a:p>
            <a:r>
              <a:rPr lang="en-US" sz="2400" dirty="0" smtClean="0"/>
              <a:t>Lack of opportunities for physical activity</a:t>
            </a:r>
          </a:p>
          <a:p>
            <a:pPr>
              <a:buFontTx/>
              <a:buNone/>
            </a:pP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
            </a:r>
            <a:br>
              <a:rPr lang="en-US" dirty="0" smtClean="0"/>
            </a:br>
            <a:endParaRPr lang="en-AU" dirty="0" smtClean="0"/>
          </a:p>
        </p:txBody>
      </p:sp>
      <p:sp>
        <p:nvSpPr>
          <p:cNvPr id="819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r>
              <a:rPr lang="en-AU" sz="2400" dirty="0" smtClean="0"/>
              <a:t>NARI has a history of research into a number of areas in which technology has been an integral  component:- </a:t>
            </a:r>
          </a:p>
          <a:p>
            <a:r>
              <a:rPr lang="en-AU" sz="2400" dirty="0" smtClean="0"/>
              <a:t>Carers on line – multidisciplinary project to support cares in rural areas through social connection and aiming to improve mental health outcomes (Dow et al)</a:t>
            </a:r>
          </a:p>
          <a:p>
            <a:r>
              <a:rPr lang="en-AU" sz="2400" dirty="0" smtClean="0"/>
              <a:t>Gaming technology to improve mental health and physical health outcomes for frail older people in residential care (</a:t>
            </a:r>
            <a:r>
              <a:rPr lang="en-AU" sz="2400" dirty="0" err="1" smtClean="0"/>
              <a:t>Cyarto</a:t>
            </a:r>
            <a:r>
              <a:rPr lang="en-AU" sz="2400" dirty="0" smtClean="0"/>
              <a:t> et al)</a:t>
            </a:r>
          </a:p>
          <a:p>
            <a:r>
              <a:rPr lang="en-AU" sz="2400" dirty="0" smtClean="0"/>
              <a:t>Delivery of Cognitive behavioural therapy to people living with chronic obstructive pulmonary disease to reduce depression (Doyle)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714202"/>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
            </a:r>
            <a:br>
              <a:rPr lang="en-US" dirty="0" smtClean="0"/>
            </a:br>
            <a:r>
              <a:rPr lang="en-US" dirty="0" smtClean="0"/>
              <a:t/>
            </a:r>
            <a:br>
              <a:rPr lang="en-US" dirty="0" smtClean="0"/>
            </a:br>
            <a:r>
              <a:rPr lang="en-US" sz="3200" dirty="0" smtClean="0"/>
              <a:t>This </a:t>
            </a:r>
            <a:r>
              <a:rPr lang="en-US" sz="3200" dirty="0"/>
              <a:t>project builds on several streams of research at NARI</a:t>
            </a:r>
          </a:p>
        </p:txBody>
      </p:sp>
      <p:sp>
        <p:nvSpPr>
          <p:cNvPr id="11267" name="Rectangle 3"/>
          <p:cNvSpPr>
            <a:spLocks noGrp="1" noChangeArrowheads="1"/>
          </p:cNvSpPr>
          <p:nvPr>
            <p:ph type="body" idx="1"/>
          </p:nvPr>
        </p:nvSpPr>
        <p:spPr bwMode="auto">
          <a:xfrm>
            <a:off x="323528" y="1484784"/>
            <a:ext cx="7848600" cy="4191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sz="2000" dirty="0" smtClean="0"/>
          </a:p>
          <a:p>
            <a:pPr>
              <a:buFontTx/>
              <a:buNone/>
            </a:pPr>
            <a:endParaRPr lang="en-US" sz="2000" dirty="0" smtClean="0"/>
          </a:p>
          <a:p>
            <a:pPr>
              <a:buNone/>
            </a:pPr>
            <a:endParaRPr lang="en-US" sz="2000" dirty="0" smtClean="0"/>
          </a:p>
          <a:p>
            <a:pPr>
              <a:buNone/>
            </a:pPr>
            <a:endParaRPr lang="en-US" sz="2000" dirty="0"/>
          </a:p>
          <a:p>
            <a:pPr>
              <a:buNone/>
            </a:pPr>
            <a:r>
              <a:rPr lang="en-US" sz="2000" dirty="0" smtClean="0"/>
              <a:t>Physical activity, falls prevention, mental health projects:-</a:t>
            </a:r>
          </a:p>
          <a:p>
            <a:pPr>
              <a:buNone/>
            </a:pPr>
            <a:r>
              <a:rPr lang="en-AU" sz="2000" dirty="0" smtClean="0"/>
              <a:t>Some findings:</a:t>
            </a:r>
            <a:endParaRPr lang="en-AU" sz="2000" dirty="0"/>
          </a:p>
          <a:p>
            <a:r>
              <a:rPr lang="en-US" sz="2000" dirty="0" smtClean="0"/>
              <a:t>Supervised group exercise projects have higher adherence rates</a:t>
            </a:r>
          </a:p>
          <a:p>
            <a:r>
              <a:rPr lang="en-US" sz="2000" dirty="0" smtClean="0"/>
              <a:t>Prevention of cognitive decline and falls through exercise </a:t>
            </a:r>
          </a:p>
          <a:p>
            <a:r>
              <a:rPr lang="en-US" sz="2000" dirty="0" smtClean="0"/>
              <a:t>Exercise improved mental health</a:t>
            </a:r>
            <a:endParaRPr lang="en-US" sz="2000" dirty="0" smtClean="0"/>
          </a:p>
          <a:p>
            <a:endParaRPr lang="en-US" sz="2000" dirty="0"/>
          </a:p>
          <a:p>
            <a:endParaRPr lang="en-US" sz="2000" dirty="0" smtClean="0"/>
          </a:p>
        </p:txBody>
      </p:sp>
      <p:pic>
        <p:nvPicPr>
          <p:cNvPr id="5122" name="Picture 2" descr="E:\Zelma hands 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140204"/>
            <a:ext cx="2160240" cy="13744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050"/>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a:r>
              <a:rPr lang="en-AU" sz="2400" dirty="0" smtClean="0"/>
              <a:t/>
            </a:r>
            <a:br>
              <a:rPr lang="en-AU" sz="2400" dirty="0" smtClean="0"/>
            </a:br>
            <a:r>
              <a:rPr lang="en-AU" sz="2400" dirty="0" smtClean="0"/>
              <a:t> </a:t>
            </a:r>
          </a:p>
        </p:txBody>
      </p:sp>
      <p:sp>
        <p:nvSpPr>
          <p:cNvPr id="10243" name="Rectangle 2051"/>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z="2400" dirty="0" smtClean="0"/>
          </a:p>
          <a:p>
            <a:pPr marL="0" indent="0">
              <a:buNone/>
            </a:pPr>
            <a:r>
              <a:rPr lang="en-US" sz="2400" dirty="0" smtClean="0"/>
              <a:t>Problems with existing gaming technology for older people</a:t>
            </a:r>
          </a:p>
          <a:p>
            <a:r>
              <a:rPr lang="en-US" sz="2400" dirty="0" smtClean="0"/>
              <a:t>lack of rigorous evaluation</a:t>
            </a:r>
          </a:p>
          <a:p>
            <a:r>
              <a:rPr lang="en-US" sz="2400" dirty="0" smtClean="0"/>
              <a:t>Issues fine motor and co-ordination skills with navigation and hand held controls</a:t>
            </a:r>
          </a:p>
          <a:p>
            <a:r>
              <a:rPr lang="en-US" sz="2400" dirty="0" smtClean="0"/>
              <a:t>Relies on intensive staff support</a:t>
            </a:r>
            <a:endParaRPr lang="en-US" dirty="0" smtClean="0"/>
          </a:p>
          <a:p>
            <a:endParaRPr lang="en-US" dirty="0" smtClean="0"/>
          </a:p>
          <a:p>
            <a:pPr lvl="1">
              <a:buFontTx/>
              <a:buNone/>
            </a:pPr>
            <a:endParaRPr lang="en-AU"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509120"/>
            <a:ext cx="343852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04800" y="1295400"/>
            <a:ext cx="6629400" cy="2819400"/>
          </a:xfrm>
          <a:prstGeom prst="rect">
            <a:avLst/>
          </a:prstGeom>
          <a:noFill/>
          <a:ln w="9525">
            <a:noFill/>
            <a:miter lim="800000"/>
            <a:headEnd/>
            <a:tailEnd/>
          </a:ln>
        </p:spPr>
        <p:txBody>
          <a:bodyPr/>
          <a:lstStyle/>
          <a:p>
            <a:pPr marL="342900" indent="-342900">
              <a:spcBef>
                <a:spcPct val="20000"/>
              </a:spcBef>
            </a:pPr>
            <a:endParaRPr lang="en-AU" dirty="0">
              <a:solidFill>
                <a:schemeClr val="accent2"/>
              </a:solidFill>
            </a:endParaRPr>
          </a:p>
        </p:txBody>
      </p:sp>
      <p:sp>
        <p:nvSpPr>
          <p:cNvPr id="9221" name="Text Box 5"/>
          <p:cNvSpPr txBox="1">
            <a:spLocks noChangeArrowheads="1"/>
          </p:cNvSpPr>
          <p:nvPr/>
        </p:nvSpPr>
        <p:spPr bwMode="auto">
          <a:xfrm>
            <a:off x="278944" y="2204864"/>
            <a:ext cx="7992888" cy="3539430"/>
          </a:xfrm>
          <a:prstGeom prst="rect">
            <a:avLst/>
          </a:prstGeom>
          <a:noFill/>
          <a:ln w="9525">
            <a:noFill/>
            <a:miter lim="800000"/>
            <a:headEnd/>
            <a:tailEnd/>
          </a:ln>
        </p:spPr>
        <p:txBody>
          <a:bodyPr wrap="square">
            <a:spAutoFit/>
          </a:bodyPr>
          <a:lstStyle/>
          <a:p>
            <a:pPr eaLnBrk="1" hangingPunct="1"/>
            <a:r>
              <a:rPr lang="en-AU" dirty="0" smtClean="0">
                <a:cs typeface="Arial" charset="0"/>
              </a:rPr>
              <a:t>Opportunities Provided by Gaming Technology:-</a:t>
            </a:r>
          </a:p>
          <a:p>
            <a:pPr eaLnBrk="1" hangingPunct="1"/>
            <a:endParaRPr lang="en-AU" sz="1600" dirty="0">
              <a:latin typeface="Arial Unicode MS" pitchFamily="34" charset="-128"/>
              <a:ea typeface="Arial Unicode MS" pitchFamily="34" charset="-128"/>
              <a:cs typeface="Arial Unicode MS" pitchFamily="34" charset="-128"/>
            </a:endParaRPr>
          </a:p>
          <a:p>
            <a:pPr eaLnBrk="1" hangingPunct="1">
              <a:buFont typeface="Arial" pitchFamily="34" charset="0"/>
              <a:buChar char="•"/>
            </a:pPr>
            <a:r>
              <a:rPr lang="en-AU" dirty="0" smtClean="0">
                <a:latin typeface="+mn-lt"/>
                <a:ea typeface="Arial Unicode MS" pitchFamily="34" charset="-128"/>
                <a:cs typeface="Arial Unicode MS" pitchFamily="34" charset="-128"/>
              </a:rPr>
              <a:t>Wii – “</a:t>
            </a:r>
            <a:r>
              <a:rPr lang="en-AU" dirty="0" err="1" smtClean="0">
                <a:latin typeface="+mn-lt"/>
                <a:ea typeface="Arial Unicode MS" pitchFamily="34" charset="-128"/>
                <a:cs typeface="Arial Unicode MS" pitchFamily="34" charset="-128"/>
              </a:rPr>
              <a:t>exergaming</a:t>
            </a:r>
            <a:r>
              <a:rPr lang="en-AU" dirty="0" smtClean="0">
                <a:latin typeface="+mn-lt"/>
                <a:ea typeface="Arial Unicode MS" pitchFamily="34" charset="-128"/>
                <a:cs typeface="Arial Unicode MS" pitchFamily="34" charset="-128"/>
              </a:rPr>
              <a:t>” in residential care, active gaming, games for health</a:t>
            </a:r>
          </a:p>
          <a:p>
            <a:pPr eaLnBrk="1" hangingPunct="1">
              <a:buFont typeface="Arial" pitchFamily="34" charset="0"/>
              <a:buChar char="•"/>
            </a:pPr>
            <a:r>
              <a:rPr lang="en-AU" dirty="0" smtClean="0">
                <a:latin typeface="+mn-lt"/>
                <a:ea typeface="Arial Unicode MS" pitchFamily="34" charset="-128"/>
                <a:cs typeface="Arial Unicode MS" pitchFamily="34" charset="-128"/>
              </a:rPr>
              <a:t>New generation of wireless gaming technology</a:t>
            </a:r>
          </a:p>
          <a:p>
            <a:pPr eaLnBrk="1" hangingPunct="1">
              <a:buFont typeface="Arial" pitchFamily="34" charset="0"/>
              <a:buChar char="•"/>
            </a:pPr>
            <a:r>
              <a:rPr lang="en-AU" dirty="0" smtClean="0">
                <a:latin typeface="+mn-lt"/>
                <a:ea typeface="Arial Unicode MS" pitchFamily="34" charset="-128"/>
                <a:cs typeface="Arial Unicode MS" pitchFamily="34" charset="-128"/>
              </a:rPr>
              <a:t>No need for hand held and operated controls</a:t>
            </a:r>
          </a:p>
          <a:p>
            <a:pPr eaLnBrk="1" hangingPunct="1">
              <a:buFont typeface="Arial" pitchFamily="34" charset="0"/>
              <a:buChar char="•"/>
            </a:pPr>
            <a:r>
              <a:rPr lang="en-AU" dirty="0" smtClean="0">
                <a:latin typeface="+mn-lt"/>
                <a:ea typeface="Arial Unicode MS" pitchFamily="34" charset="-128"/>
                <a:cs typeface="Arial Unicode MS" pitchFamily="34" charset="-128"/>
              </a:rPr>
              <a:t>Accessible virtual environments</a:t>
            </a:r>
          </a:p>
          <a:p>
            <a:pPr eaLnBrk="1" hangingPunct="1">
              <a:buFont typeface="Arial" pitchFamily="34" charset="0"/>
              <a:buChar char="•"/>
            </a:pPr>
            <a:r>
              <a:rPr lang="en-AU" dirty="0" smtClean="0">
                <a:latin typeface="+mn-lt"/>
                <a:ea typeface="Arial Unicode MS" pitchFamily="34" charset="-128"/>
                <a:cs typeface="Arial Unicode MS" pitchFamily="34" charset="-128"/>
              </a:rPr>
              <a:t>NBN provides opportunity for more sophisticated models of care</a:t>
            </a:r>
          </a:p>
          <a:p>
            <a:pPr eaLnBrk="1" hangingPunct="1"/>
            <a:endParaRPr lang="en-AU" sz="1600" dirty="0">
              <a:latin typeface="Arial Unicode MS" pitchFamily="34" charset="-128"/>
              <a:ea typeface="Arial Unicode MS" pitchFamily="34" charset="-128"/>
              <a:cs typeface="Arial Unicode MS" pitchFamily="34" charset="-128"/>
            </a:endParaRPr>
          </a:p>
        </p:txBody>
      </p:sp>
      <p:pic>
        <p:nvPicPr>
          <p:cNvPr id="6146" name="Picture 2" descr="E:\Sue Zelma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5013176"/>
            <a:ext cx="2938264" cy="1682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ARIblu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NARIblue2</Template>
  <TotalTime>366</TotalTime>
  <Words>1672</Words>
  <Application>Microsoft Office PowerPoint</Application>
  <PresentationFormat>On-screen Show (4:3)</PresentationFormat>
  <Paragraphs>186</Paragraphs>
  <Slides>18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NARIblue2</vt:lpstr>
      <vt:lpstr>Packager Shell Object</vt:lpstr>
      <vt:lpstr>PowerPoint Presentation</vt:lpstr>
      <vt:lpstr>PowerPoint Presentation</vt:lpstr>
      <vt:lpstr>The National Ageing Research Institute:-  </vt:lpstr>
      <vt:lpstr>PowerPoint Presentation</vt:lpstr>
      <vt:lpstr> </vt:lpstr>
      <vt:lpstr> </vt:lpstr>
      <vt:lpstr>  This project builds on several streams of research at NARI</vt:lpstr>
      <vt:lpstr>  </vt:lpstr>
      <vt:lpstr>PowerPoint Presentation</vt:lpstr>
      <vt:lpstr>PowerPoint Presentation</vt:lpstr>
      <vt:lpstr>  Ageing Well at Home with Broadband </vt:lpstr>
      <vt:lpstr>  </vt:lpstr>
      <vt:lpstr> </vt:lpstr>
      <vt:lpstr>  Development Phase </vt:lpstr>
      <vt:lpstr>  Anticipated benefits </vt:lpstr>
      <vt:lpstr> Challenges  </vt:lpstr>
      <vt:lpstr>  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OConnor</dc:creator>
  <cp:lastModifiedBy>PIT10</cp:lastModifiedBy>
  <cp:revision>58</cp:revision>
  <cp:lastPrinted>2012-04-20T04:16:05Z</cp:lastPrinted>
  <dcterms:created xsi:type="dcterms:W3CDTF">2012-04-20T03:58:28Z</dcterms:created>
  <dcterms:modified xsi:type="dcterms:W3CDTF">2012-05-31T13:15:01Z</dcterms:modified>
</cp:coreProperties>
</file>