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91" r:id="rId4"/>
    <p:sldId id="257" r:id="rId5"/>
    <p:sldId id="259" r:id="rId6"/>
    <p:sldId id="288" r:id="rId7"/>
    <p:sldId id="289" r:id="rId8"/>
    <p:sldId id="292" r:id="rId9"/>
    <p:sldId id="260" r:id="rId10"/>
    <p:sldId id="261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3" r:id="rId21"/>
    <p:sldId id="278" r:id="rId22"/>
    <p:sldId id="280" r:id="rId23"/>
    <p:sldId id="281" r:id="rId24"/>
    <p:sldId id="282" r:id="rId25"/>
    <p:sldId id="285" r:id="rId26"/>
    <p:sldId id="286" r:id="rId27"/>
    <p:sldId id="284" r:id="rId28"/>
    <p:sldId id="265" r:id="rId29"/>
    <p:sldId id="279" r:id="rId30"/>
    <p:sldId id="283" r:id="rId31"/>
    <p:sldId id="263" r:id="rId32"/>
    <p:sldId id="287" r:id="rId33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Nimbus Script" pitchFamily="66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Nimbus Script" pitchFamily="66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Nimbus Script" pitchFamily="66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Nimbus Script" pitchFamily="66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Nimbus Script" pitchFamily="66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Nimbus Script" pitchFamily="66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Nimbus Script" pitchFamily="66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Nimbus Script" pitchFamily="66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Nimbus Script" pitchFamily="66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3049E89-B788-4CD8-8F58-8C8DEBFC7785}" type="datetimeFigureOut">
              <a:rPr lang="th-TH"/>
              <a:pPr>
                <a:defRPr/>
              </a:pPr>
              <a:t>31/05/55</a:t>
            </a:fld>
            <a:endParaRPr lang="th-TH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25C8A38-67A9-48EE-B028-AD4EE9A44AA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C0FF8-B2A2-48AF-8161-F3380353EB5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49956-C768-4A34-BDF4-F31F2AF09A8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6F5E-15AC-421E-A622-AF1633F6A84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85CF8-4721-4E1E-A11B-69C8371AB68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BE35E-A690-4FF3-9563-A7D8A9F35CF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A108-4DE6-44AD-B7D0-B6F0FD7282E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36822-CADB-4254-95AB-C0B34047FD3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5F18-4C0F-4949-8943-58445D5606F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D73B-3BE0-4ED9-8162-99E9B6FB061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495E-118C-4DF9-9D5B-F8B268FC440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5D9C7-63C8-462D-8FBC-B2F3AF54DD8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13D29E1-F4EF-4BB8-83A3-9FA51876153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886200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220000"/>
              </a:lnSpc>
            </a:pP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600" b="1" smtClean="0">
                <a:solidFill>
                  <a:schemeClr val="bg1"/>
                </a:solidFill>
              </a:rPr>
              <a:t>PROMOTING PROPER EXERCISE </a:t>
            </a:r>
            <a:br>
              <a:rPr lang="en-US" sz="2600" b="1" smtClean="0">
                <a:solidFill>
                  <a:schemeClr val="bg1"/>
                </a:solidFill>
              </a:rPr>
            </a:br>
            <a:r>
              <a:rPr lang="en-US" sz="2600" b="1" smtClean="0">
                <a:solidFill>
                  <a:schemeClr val="bg1"/>
                </a:solidFill>
              </a:rPr>
              <a:t>FOR THE ELDERLY </a:t>
            </a:r>
            <a:br>
              <a:rPr lang="en-US" sz="2600" b="1" smtClean="0">
                <a:solidFill>
                  <a:schemeClr val="bg1"/>
                </a:solidFill>
              </a:rPr>
            </a:br>
            <a:r>
              <a:rPr lang="en-US" sz="2600" b="1" smtClean="0">
                <a:solidFill>
                  <a:schemeClr val="bg1"/>
                </a:solidFill>
              </a:rPr>
              <a:t>THROUGH A HEALTH PROMOTION PROGRAMME </a:t>
            </a:r>
            <a:br>
              <a:rPr lang="en-US" sz="2600" b="1" smtClean="0">
                <a:solidFill>
                  <a:schemeClr val="bg1"/>
                </a:solidFill>
              </a:rPr>
            </a:br>
            <a:r>
              <a:rPr lang="en-US" sz="2600" b="1" smtClean="0">
                <a:solidFill>
                  <a:schemeClr val="bg1"/>
                </a:solidFill>
              </a:rPr>
              <a:t>IN RURAL THAILAND</a:t>
            </a:r>
            <a:r>
              <a:rPr lang="en-US" sz="2800" smtClean="0">
                <a:solidFill>
                  <a:schemeClr val="bg1"/>
                </a:solidFill>
              </a:rPr>
              <a:t/>
            </a:r>
            <a:br>
              <a:rPr lang="en-US" sz="2800" smtClean="0">
                <a:solidFill>
                  <a:schemeClr val="bg1"/>
                </a:solidFill>
              </a:rPr>
            </a:br>
            <a:endParaRPr lang="th-TH" sz="2800" i="1" smtClean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9144000" cy="33528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4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W. Boonchalaksi, P. Muensakda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1800" smtClean="0">
                <a:solidFill>
                  <a:schemeClr val="bg1"/>
                </a:solidFill>
              </a:rPr>
              <a:t>Institute for Population and Social Research, 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Mahidol University,Thailand</a:t>
            </a:r>
            <a:br>
              <a:rPr lang="en-US" sz="1800" smtClean="0">
                <a:solidFill>
                  <a:schemeClr val="bg1"/>
                </a:solidFill>
              </a:rPr>
            </a:br>
            <a:r>
              <a:rPr lang="en-US" sz="1800" smtClean="0">
                <a:solidFill>
                  <a:schemeClr val="bg1"/>
                </a:solidFill>
              </a:rPr>
              <a:t>prwbc@mahidol.ac.th</a:t>
            </a:r>
            <a:endParaRPr lang="th-TH" sz="1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1. Shaking Legs</a:t>
            </a:r>
            <a:endParaRPr lang="th-TH" sz="4000" smtClean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800" smtClean="0"/>
          </a:p>
          <a:p>
            <a:pPr marL="609600" indent="-609600" eaLnBrk="1" hangingPunct="1">
              <a:buFontTx/>
              <a:buNone/>
            </a:pPr>
            <a:r>
              <a:rPr lang="en-US" smtClean="0"/>
              <a:t>	</a:t>
            </a:r>
            <a:endParaRPr lang="th-TH" smtClean="0"/>
          </a:p>
        </p:txBody>
      </p:sp>
      <p:pic>
        <p:nvPicPr>
          <p:cNvPr id="11268" name="Picture 4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50292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Arial" charset="0"/>
              </a:rPr>
              <a:t>Pictures of 12</a:t>
            </a:r>
            <a:r>
              <a:rPr lang="en-US" sz="1400" i="1">
                <a:solidFill>
                  <a:schemeClr val="bg1"/>
                </a:solidFill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positions  came from</a:t>
            </a:r>
            <a:r>
              <a:rPr lang="en-US" sz="1400" b="1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Department of Health, Ministry of Public Health, Thailand</a:t>
            </a:r>
            <a:endParaRPr lang="th-TH" sz="140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2. Throwing left and right</a:t>
            </a:r>
            <a:endParaRPr lang="th-TH" sz="4000" smtClean="0">
              <a:solidFill>
                <a:schemeClr val="bg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800" smtClean="0"/>
          </a:p>
          <a:p>
            <a:pPr marL="609600" indent="-609600" eaLnBrk="1" hangingPunct="1">
              <a:buFontTx/>
              <a:buNone/>
            </a:pPr>
            <a:r>
              <a:rPr lang="en-US" smtClean="0"/>
              <a:t>	</a:t>
            </a:r>
            <a:endParaRPr lang="th-TH" smtClean="0"/>
          </a:p>
        </p:txBody>
      </p:sp>
      <p:pic>
        <p:nvPicPr>
          <p:cNvPr id="12292" name="Picture 4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50292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Arial" charset="0"/>
              </a:rPr>
              <a:t>Pictures of 12</a:t>
            </a:r>
            <a:r>
              <a:rPr lang="en-US" sz="1400" i="1">
                <a:solidFill>
                  <a:schemeClr val="bg1"/>
                </a:solidFill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positions  came from</a:t>
            </a:r>
            <a:r>
              <a:rPr lang="en-US" sz="1400" b="1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Department of Health, Ministry of Public Health, Thailand</a:t>
            </a:r>
            <a:endParaRPr lang="th-TH" sz="140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3. Paddling a boat</a:t>
            </a:r>
            <a:endParaRPr lang="th-TH" sz="4000" dirty="0" smtClean="0">
              <a:solidFill>
                <a:schemeClr val="bg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800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  <a:endParaRPr lang="th-TH" dirty="0" smtClean="0"/>
          </a:p>
        </p:txBody>
      </p:sp>
      <p:pic>
        <p:nvPicPr>
          <p:cNvPr id="13316" name="Picture 4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52600"/>
            <a:ext cx="51054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Arial" charset="0"/>
              </a:rPr>
              <a:t>Pictures of 12</a:t>
            </a:r>
            <a:r>
              <a:rPr lang="en-US" sz="1400" i="1">
                <a:solidFill>
                  <a:schemeClr val="bg1"/>
                </a:solidFill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positions  came from</a:t>
            </a:r>
            <a:r>
              <a:rPr lang="en-US" sz="1400" b="1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Department of Health, Ministry of Public Health, Thailand</a:t>
            </a:r>
            <a:endParaRPr lang="th-TH" sz="140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4. Twisting body and waist</a:t>
            </a:r>
            <a:endParaRPr lang="th-TH" sz="4000" dirty="0" smtClean="0">
              <a:solidFill>
                <a:schemeClr val="bg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800" smtClean="0"/>
          </a:p>
          <a:p>
            <a:pPr marL="609600" indent="-609600" eaLnBrk="1" hangingPunct="1">
              <a:buFontTx/>
              <a:buNone/>
            </a:pPr>
            <a:r>
              <a:rPr lang="en-US" smtClean="0"/>
              <a:t>	</a:t>
            </a:r>
            <a:endParaRPr lang="th-TH" smtClean="0"/>
          </a:p>
        </p:txBody>
      </p:sp>
      <p:pic>
        <p:nvPicPr>
          <p:cNvPr id="14340" name="Picture 4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518160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Arial" charset="0"/>
              </a:rPr>
              <a:t>Pictures of 12</a:t>
            </a:r>
            <a:r>
              <a:rPr lang="en-US" sz="1400" i="1">
                <a:solidFill>
                  <a:schemeClr val="bg1"/>
                </a:solidFill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positions  came from</a:t>
            </a:r>
            <a:r>
              <a:rPr lang="en-US" sz="1400" b="1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Department of Health, Ministry of Public Health, Thailand</a:t>
            </a:r>
            <a:endParaRPr lang="th-TH" sz="140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5. Steelyard</a:t>
            </a:r>
            <a:endParaRPr lang="th-TH" sz="4000" dirty="0" smtClean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800" smtClean="0"/>
          </a:p>
          <a:p>
            <a:pPr marL="609600" indent="-609600" eaLnBrk="1" hangingPunct="1">
              <a:buFontTx/>
              <a:buNone/>
            </a:pPr>
            <a:r>
              <a:rPr lang="en-US" smtClean="0"/>
              <a:t>	</a:t>
            </a:r>
            <a:endParaRPr lang="th-TH" smtClean="0"/>
          </a:p>
        </p:txBody>
      </p:sp>
      <p:pic>
        <p:nvPicPr>
          <p:cNvPr id="15364" name="Picture 4" descr="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50292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Arial" charset="0"/>
              </a:rPr>
              <a:t>Pictures of 12</a:t>
            </a:r>
            <a:r>
              <a:rPr lang="en-US" sz="1400" i="1">
                <a:solidFill>
                  <a:schemeClr val="bg1"/>
                </a:solidFill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positions  came from</a:t>
            </a:r>
            <a:r>
              <a:rPr lang="en-US" sz="1400" b="1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Department of Health, Ministry of Public Health, Thailand</a:t>
            </a:r>
            <a:endParaRPr lang="th-TH" sz="140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6. Swimming</a:t>
            </a:r>
            <a:r>
              <a:rPr lang="th-TH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in free style</a:t>
            </a:r>
            <a:endParaRPr lang="th-TH" sz="4000" dirty="0" smtClean="0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800" smtClean="0"/>
          </a:p>
          <a:p>
            <a:pPr marL="609600" indent="-609600" eaLnBrk="1" hangingPunct="1">
              <a:buFontTx/>
              <a:buNone/>
            </a:pPr>
            <a:r>
              <a:rPr lang="en-US" smtClean="0"/>
              <a:t>	</a:t>
            </a:r>
            <a:endParaRPr lang="th-TH" smtClean="0"/>
          </a:p>
        </p:txBody>
      </p:sp>
      <p:pic>
        <p:nvPicPr>
          <p:cNvPr id="16388" name="Picture 4" descr="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52600"/>
            <a:ext cx="50292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Arial" charset="0"/>
              </a:rPr>
              <a:t>Pictures of 12</a:t>
            </a:r>
            <a:r>
              <a:rPr lang="en-US" sz="1400" i="1">
                <a:solidFill>
                  <a:schemeClr val="bg1"/>
                </a:solidFill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positions  came from</a:t>
            </a:r>
            <a:r>
              <a:rPr lang="en-US" sz="1400" b="1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Department of Health, Ministry of Public Health, Thailand</a:t>
            </a:r>
            <a:endParaRPr lang="th-TH" sz="140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7. Swimming in backstroke style</a:t>
            </a:r>
            <a:endParaRPr lang="th-TH" sz="4000" dirty="0" smtClean="0">
              <a:solidFill>
                <a:schemeClr val="bg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800" smtClean="0"/>
          </a:p>
          <a:p>
            <a:pPr marL="609600" indent="-609600" eaLnBrk="1" hangingPunct="1">
              <a:buFontTx/>
              <a:buNone/>
            </a:pPr>
            <a:r>
              <a:rPr lang="en-US" smtClean="0"/>
              <a:t>	</a:t>
            </a:r>
            <a:endParaRPr lang="th-TH" smtClean="0"/>
          </a:p>
        </p:txBody>
      </p:sp>
      <p:pic>
        <p:nvPicPr>
          <p:cNvPr id="17412" name="Picture 4" descr="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882775"/>
            <a:ext cx="51054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Arial" charset="0"/>
              </a:rPr>
              <a:t>Pictures of 12</a:t>
            </a:r>
            <a:r>
              <a:rPr lang="en-US" sz="1400" i="1">
                <a:solidFill>
                  <a:schemeClr val="bg1"/>
                </a:solidFill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positions  came from</a:t>
            </a:r>
            <a:r>
              <a:rPr lang="en-US" sz="1400" b="1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Department of Health, Ministry of Public Health, Thailand</a:t>
            </a:r>
            <a:endParaRPr lang="th-TH" sz="140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8. Go to Heaven</a:t>
            </a:r>
            <a:endParaRPr lang="th-TH" sz="4000" dirty="0" smtClean="0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800" smtClean="0"/>
          </a:p>
          <a:p>
            <a:pPr marL="609600" indent="-609600" eaLnBrk="1" hangingPunct="1">
              <a:buFontTx/>
              <a:buNone/>
            </a:pPr>
            <a:r>
              <a:rPr lang="en-US" smtClean="0"/>
              <a:t>	</a:t>
            </a:r>
            <a:endParaRPr lang="th-TH" smtClean="0"/>
          </a:p>
        </p:txBody>
      </p:sp>
      <p:pic>
        <p:nvPicPr>
          <p:cNvPr id="18436" name="Picture 4" descr="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36750"/>
            <a:ext cx="4953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Arial" charset="0"/>
              </a:rPr>
              <a:t>Pictures of 12</a:t>
            </a:r>
            <a:r>
              <a:rPr lang="en-US" sz="1400" i="1">
                <a:solidFill>
                  <a:schemeClr val="bg1"/>
                </a:solidFill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positions  came from</a:t>
            </a:r>
            <a:r>
              <a:rPr lang="en-US" sz="1400" b="1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Department of Health, Ministry of Public Health, Thailand</a:t>
            </a:r>
            <a:endParaRPr lang="th-TH" sz="140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9. Flying Bird</a:t>
            </a:r>
            <a:endParaRPr lang="th-TH" sz="4000" dirty="0" smtClean="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800" smtClean="0"/>
          </a:p>
          <a:p>
            <a:pPr marL="609600" indent="-609600" eaLnBrk="1" hangingPunct="1">
              <a:buFontTx/>
              <a:buNone/>
            </a:pPr>
            <a:r>
              <a:rPr lang="en-US" smtClean="0"/>
              <a:t>	</a:t>
            </a:r>
            <a:endParaRPr lang="th-TH" smtClean="0"/>
          </a:p>
        </p:txBody>
      </p:sp>
      <p:pic>
        <p:nvPicPr>
          <p:cNvPr id="19460" name="Picture 4" descr="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50292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Arial" charset="0"/>
              </a:rPr>
              <a:t>Pictures of 12</a:t>
            </a:r>
            <a:r>
              <a:rPr lang="en-US" sz="1400" i="1">
                <a:solidFill>
                  <a:schemeClr val="bg1"/>
                </a:solidFill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positions  came from</a:t>
            </a:r>
            <a:r>
              <a:rPr lang="en-US" sz="1400" b="1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Department of Health, Ministry of Public Health, Thailand</a:t>
            </a:r>
            <a:endParaRPr lang="th-TH" sz="140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10. Waggling the body</a:t>
            </a:r>
            <a:endParaRPr lang="th-TH" sz="4000" dirty="0" smtClean="0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800" smtClean="0"/>
          </a:p>
          <a:p>
            <a:pPr marL="609600" indent="-609600" eaLnBrk="1" hangingPunct="1">
              <a:buFontTx/>
              <a:buNone/>
            </a:pPr>
            <a:r>
              <a:rPr lang="en-US" smtClean="0"/>
              <a:t>	</a:t>
            </a:r>
            <a:endParaRPr lang="th-TH" smtClean="0"/>
          </a:p>
        </p:txBody>
      </p:sp>
      <p:pic>
        <p:nvPicPr>
          <p:cNvPr id="20484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50292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Arial" charset="0"/>
              </a:rPr>
              <a:t>Pictures of 12</a:t>
            </a:r>
            <a:r>
              <a:rPr lang="en-US" sz="1400" i="1">
                <a:solidFill>
                  <a:schemeClr val="bg1"/>
                </a:solidFill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positions  came from</a:t>
            </a:r>
            <a:r>
              <a:rPr lang="en-US" sz="1400" b="1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Department of Health, Ministry of Public Health, Thailand</a:t>
            </a:r>
            <a:endParaRPr lang="th-TH" sz="140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Why we study?</a:t>
            </a:r>
            <a:endParaRPr lang="th-TH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1000" smtClean="0"/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mtClean="0"/>
              <a:t>	 </a:t>
            </a:r>
            <a:r>
              <a:rPr lang="en-US" sz="2000" smtClean="0">
                <a:solidFill>
                  <a:schemeClr val="bg1"/>
                </a:solidFill>
                <a:sym typeface="Candid" pitchFamily="18" charset="2"/>
              </a:rPr>
              <a:t></a:t>
            </a:r>
            <a:r>
              <a:rPr lang="en-US" sz="2000" smtClean="0">
                <a:sym typeface="Candid" pitchFamily="18" charset="2"/>
              </a:rPr>
              <a:t>  </a:t>
            </a:r>
            <a:r>
              <a:rPr lang="en-US" smtClean="0">
                <a:solidFill>
                  <a:schemeClr val="bg1"/>
                </a:solidFill>
              </a:rPr>
              <a:t>Proper exercise can help the body maintain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    its good health and good looks. </a:t>
            </a:r>
          </a:p>
          <a:p>
            <a:pPr marL="609600" indent="-609600" eaLnBrk="1" hangingPunct="1">
              <a:lnSpc>
                <a:spcPct val="1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 </a:t>
            </a:r>
            <a:r>
              <a:rPr lang="en-US" sz="2000" smtClean="0">
                <a:solidFill>
                  <a:schemeClr val="bg1"/>
                </a:solidFill>
                <a:sym typeface="Candid" pitchFamily="18" charset="2"/>
              </a:rPr>
              <a:t></a:t>
            </a:r>
            <a:r>
              <a:rPr lang="en-US" smtClean="0">
                <a:solidFill>
                  <a:schemeClr val="bg1"/>
                </a:solidFill>
              </a:rPr>
              <a:t> Good health does not occur automatically. 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 </a:t>
            </a:r>
            <a:r>
              <a:rPr lang="en-US" sz="2000" smtClean="0">
                <a:solidFill>
                  <a:schemeClr val="bg1"/>
                </a:solidFill>
                <a:sym typeface="Candid" pitchFamily="18" charset="2"/>
              </a:rPr>
              <a:t></a:t>
            </a:r>
            <a:r>
              <a:rPr lang="en-US" smtClean="0">
                <a:solidFill>
                  <a:schemeClr val="bg1"/>
                </a:solidFill>
              </a:rPr>
              <a:t> It requires good preparation and 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    the right form of promotion. </a:t>
            </a:r>
            <a:endParaRPr lang="th-TH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bg1"/>
                </a:solidFill>
              </a:rPr>
              <a:t>11. Weight lifting</a:t>
            </a:r>
            <a:r>
              <a:rPr lang="th-TH" sz="3600" dirty="0" smtClean="0">
                <a:solidFill>
                  <a:schemeClr val="bg1"/>
                </a:solidFill>
              </a:rPr>
              <a:t/>
            </a:r>
            <a:br>
              <a:rPr lang="th-TH" sz="3600" dirty="0" smtClean="0">
                <a:solidFill>
                  <a:schemeClr val="bg1"/>
                </a:solidFill>
              </a:rPr>
            </a:br>
            <a:endParaRPr lang="th-TH" sz="3600" dirty="0" smtClean="0">
              <a:solidFill>
                <a:schemeClr val="bg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800" smtClean="0"/>
          </a:p>
          <a:p>
            <a:pPr marL="609600" indent="-609600" eaLnBrk="1" hangingPunct="1">
              <a:buFontTx/>
              <a:buNone/>
            </a:pPr>
            <a:r>
              <a:rPr lang="en-US" smtClean="0"/>
              <a:t>	</a:t>
            </a:r>
            <a:endParaRPr lang="th-TH" smtClean="0"/>
          </a:p>
        </p:txBody>
      </p:sp>
      <p:pic>
        <p:nvPicPr>
          <p:cNvPr id="21508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76400"/>
            <a:ext cx="52578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Arial" charset="0"/>
              </a:rPr>
              <a:t>Pictures of 12</a:t>
            </a:r>
            <a:r>
              <a:rPr lang="en-US" sz="1400" i="1">
                <a:solidFill>
                  <a:schemeClr val="bg1"/>
                </a:solidFill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positions  came from</a:t>
            </a:r>
            <a:r>
              <a:rPr lang="en-US" sz="1400" b="1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Department of Health, Ministry of Public Health, Thailand</a:t>
            </a:r>
            <a:endParaRPr lang="th-TH" sz="140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12. Body Massage</a:t>
            </a:r>
            <a:endParaRPr lang="th-TH" sz="4000" dirty="0" smtClean="0">
              <a:solidFill>
                <a:schemeClr val="bg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800" smtClean="0"/>
          </a:p>
          <a:p>
            <a:pPr marL="609600" indent="-609600" eaLnBrk="1" hangingPunct="1">
              <a:buFontTx/>
              <a:buNone/>
            </a:pPr>
            <a:r>
              <a:rPr lang="en-US" smtClean="0"/>
              <a:t>	</a:t>
            </a:r>
            <a:endParaRPr lang="th-TH" smtClean="0"/>
          </a:p>
        </p:txBody>
      </p:sp>
      <p:pic>
        <p:nvPicPr>
          <p:cNvPr id="22532" name="Picture 5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76400"/>
            <a:ext cx="51054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>
                <a:solidFill>
                  <a:schemeClr val="bg1"/>
                </a:solidFill>
                <a:latin typeface="Arial" charset="0"/>
              </a:rPr>
              <a:t>Pictures of 12</a:t>
            </a:r>
            <a:r>
              <a:rPr lang="en-US" sz="1400" i="1">
                <a:solidFill>
                  <a:schemeClr val="bg1"/>
                </a:solidFill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positions  came from</a:t>
            </a:r>
            <a:r>
              <a:rPr lang="en-US" sz="1400" b="1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i="1">
                <a:solidFill>
                  <a:schemeClr val="bg1"/>
                </a:solidFill>
                <a:latin typeface="Arial" charset="0"/>
              </a:rPr>
              <a:t>Department of Health, Ministry of Public Health, Thailand</a:t>
            </a:r>
            <a:endParaRPr lang="th-TH" sz="1400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There are 4 principles of this exercise</a:t>
            </a:r>
            <a:r>
              <a:rPr lang="en-US" smtClean="0"/>
              <a:t> </a:t>
            </a:r>
            <a:endParaRPr lang="th-TH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mtClean="0"/>
          </a:p>
          <a:p>
            <a:pPr marL="609600" indent="-609600" eaLnBrk="1" hangingPunct="1">
              <a:lnSpc>
                <a:spcPct val="30000"/>
              </a:lnSpc>
              <a:buFontTx/>
              <a:buNone/>
            </a:pPr>
            <a:r>
              <a:rPr lang="en-US" smtClean="0"/>
              <a:t> </a:t>
            </a:r>
            <a:r>
              <a:rPr lang="en-US" smtClean="0">
                <a:solidFill>
                  <a:schemeClr val="bg1"/>
                </a:solidFill>
              </a:rPr>
              <a:t>1)  use appropriate size and length of stick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 by measuring arm stretching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  while holding the stick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2)  should perform the right position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 of straight back, not too tight,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 then easily make natural movement, </a:t>
            </a:r>
            <a:endParaRPr lang="th-TH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There are 4 principles of this exercise</a:t>
            </a:r>
            <a:r>
              <a:rPr lang="en-US" smtClean="0"/>
              <a:t> </a:t>
            </a:r>
            <a:endParaRPr lang="th-TH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bg1"/>
                </a:solidFill>
              </a:rPr>
              <a:t>3)  should perform 99 times at least 10 minutes,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  and for the beginner should start 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  each </a:t>
            </a:r>
            <a:r>
              <a:rPr lang="en-US" dirty="0" smtClean="0">
                <a:solidFill>
                  <a:schemeClr val="bg1"/>
                </a:solidFill>
              </a:rPr>
              <a:t>position </a:t>
            </a:r>
            <a:r>
              <a:rPr lang="en-US" dirty="0" smtClean="0">
                <a:solidFill>
                  <a:schemeClr val="bg1"/>
                </a:solidFill>
              </a:rPr>
              <a:t>with 20 times.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4)  should regularly and continuously perform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  in order to make most effective. </a:t>
            </a:r>
            <a:endParaRPr lang="th-TH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Cautious of this exercise</a:t>
            </a:r>
            <a:r>
              <a:rPr lang="en-US" smtClean="0"/>
              <a:t> </a:t>
            </a:r>
            <a:endParaRPr lang="th-TH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	</a:t>
            </a:r>
          </a:p>
          <a:p>
            <a:pPr marL="609600" indent="-609600" eaLnBrk="1" hangingPunct="1">
              <a:lnSpc>
                <a:spcPct val="50000"/>
              </a:lnSpc>
              <a:buFontTx/>
              <a:buNone/>
            </a:pPr>
            <a:r>
              <a:rPr lang="en-US" smtClean="0"/>
              <a:t>   </a:t>
            </a:r>
            <a:r>
              <a:rPr lang="th-TH" smtClean="0">
                <a:solidFill>
                  <a:schemeClr val="bg1"/>
                </a:solidFill>
                <a:cs typeface="BrowalliaUPC" pitchFamily="34" charset="-34"/>
              </a:rPr>
              <a:t>๏</a:t>
            </a:r>
            <a:r>
              <a:rPr lang="en-US" smtClean="0">
                <a:solidFill>
                  <a:schemeClr val="bg1"/>
                </a:solidFill>
                <a:cs typeface="BrowalliaUPC" pitchFamily="34" charset="-34"/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It should be avoid exercise position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	that make pain as much as possible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	and then simultaneously add until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	feel comfortable. 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6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</a:t>
            </a:r>
            <a:r>
              <a:rPr lang="th-TH" smtClean="0">
                <a:solidFill>
                  <a:schemeClr val="bg1"/>
                </a:solidFill>
              </a:rPr>
              <a:t> </a:t>
            </a:r>
            <a:r>
              <a:rPr lang="th-TH" smtClean="0">
                <a:solidFill>
                  <a:schemeClr val="bg1"/>
                </a:solidFill>
                <a:cs typeface="BrowalliaUPC" pitchFamily="34" charset="-34"/>
              </a:rPr>
              <a:t>๏</a:t>
            </a:r>
            <a:r>
              <a:rPr lang="en-US" smtClean="0">
                <a:solidFill>
                  <a:schemeClr val="bg1"/>
                </a:solidFill>
              </a:rPr>
              <a:t>One who get diseases such as heart disease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or others should consult physicians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before exercise. </a:t>
            </a:r>
            <a:endParaRPr lang="th-TH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Results of the Study</a:t>
            </a:r>
            <a:endParaRPr lang="th-TH" smtClean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lnSpc>
                <a:spcPct val="240000"/>
              </a:lnSpc>
              <a:buFontTx/>
              <a:buNone/>
            </a:pPr>
            <a:r>
              <a:rPr lang="en-US" smtClean="0"/>
              <a:t> </a:t>
            </a:r>
            <a:endParaRPr lang="th-TH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Results of the Study</a:t>
            </a:r>
            <a:endParaRPr lang="th-TH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lnSpc>
                <a:spcPct val="240000"/>
              </a:lnSpc>
              <a:buFontTx/>
              <a:buNone/>
            </a:pPr>
            <a:r>
              <a:rPr lang="en-US" smtClean="0"/>
              <a:t> </a:t>
            </a:r>
            <a:endParaRPr lang="th-TH" smtClean="0"/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49530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487738"/>
            <a:ext cx="548005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Results of the Study</a:t>
            </a:r>
            <a:endParaRPr lang="th-TH" smtClean="0">
              <a:solidFill>
                <a:schemeClr val="bg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lnSpc>
                <a:spcPct val="240000"/>
              </a:lnSpc>
              <a:buFontTx/>
              <a:buNone/>
            </a:pPr>
            <a:r>
              <a:rPr lang="en-US" smtClean="0"/>
              <a:t> </a:t>
            </a:r>
            <a:endParaRPr lang="th-TH" smtClean="0"/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3400425"/>
            <a:ext cx="28575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3400425"/>
            <a:ext cx="28575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3400425"/>
            <a:ext cx="28575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3400425"/>
            <a:ext cx="28575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487680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708400"/>
            <a:ext cx="47244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Results of the Study</a:t>
            </a:r>
            <a:endParaRPr lang="th-TH" sz="4000" smtClean="0">
              <a:solidFill>
                <a:schemeClr val="bg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h-TH" sz="2800" smtClean="0">
                <a:cs typeface="BrowalliaUPC" pitchFamily="34" charset="-34"/>
              </a:rPr>
              <a:t> 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th-TH" sz="2800" smtClean="0">
                <a:cs typeface="BrowalliaUPC" pitchFamily="34" charset="-34"/>
              </a:rPr>
              <a:t>  </a:t>
            </a:r>
            <a:r>
              <a:rPr lang="th-TH" sz="2800" smtClean="0">
                <a:solidFill>
                  <a:schemeClr val="bg1"/>
                </a:solidFill>
                <a:cs typeface="BrowalliaUPC" pitchFamily="34" charset="-34"/>
              </a:rPr>
              <a:t>๏</a:t>
            </a:r>
            <a:r>
              <a:rPr lang="en-US" sz="2800" smtClean="0">
                <a:solidFill>
                  <a:schemeClr val="bg1"/>
                </a:solidFill>
              </a:rPr>
              <a:t>   </a:t>
            </a:r>
            <a:r>
              <a:rPr lang="en-US" smtClean="0">
                <a:solidFill>
                  <a:schemeClr val="bg1"/>
                </a:solidFill>
              </a:rPr>
              <a:t>The elderly satisfied and perceived of  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  this kind of exercise about 69% and 76%.</a:t>
            </a:r>
          </a:p>
          <a:p>
            <a:pPr marL="609600" indent="-609600" eaLnBrk="1" hangingPunct="1">
              <a:lnSpc>
                <a:spcPct val="220000"/>
              </a:lnSpc>
              <a:buFontTx/>
              <a:buNone/>
            </a:pPr>
            <a:r>
              <a:rPr lang="th-TH" sz="2800" smtClean="0">
                <a:solidFill>
                  <a:schemeClr val="bg1"/>
                </a:solidFill>
                <a:cs typeface="BrowalliaUPC" pitchFamily="34" charset="-34"/>
              </a:rPr>
              <a:t>  ๏</a:t>
            </a:r>
            <a:r>
              <a:rPr lang="en-US" sz="2800" smtClean="0">
                <a:solidFill>
                  <a:schemeClr val="bg1"/>
                </a:solidFill>
              </a:rPr>
              <a:t>   </a:t>
            </a:r>
            <a:r>
              <a:rPr lang="en-US" smtClean="0">
                <a:solidFill>
                  <a:schemeClr val="bg1"/>
                </a:solidFill>
              </a:rPr>
              <a:t>After participating in the activity,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 they said that it can be helped them 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 to decrease back and hip pain.  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th-TH" smtClean="0">
                <a:cs typeface="BrowalliaUPC" pitchFamily="34" charset="-34"/>
              </a:rPr>
              <a:t> 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Results of the Study</a:t>
            </a:r>
            <a:endParaRPr lang="th-TH" smtClean="0">
              <a:solidFill>
                <a:schemeClr val="bg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th-TH" sz="2800" dirty="0" smtClean="0">
                <a:cs typeface="BrowalliaUPC" pitchFamily="34" charset="-34"/>
              </a:rPr>
              <a:t>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th-TH" sz="2800" dirty="0" smtClean="0">
                <a:solidFill>
                  <a:schemeClr val="bg1"/>
                </a:solidFill>
                <a:cs typeface="BrowalliaUPC" pitchFamily="34" charset="-34"/>
              </a:rPr>
              <a:t>  ๏</a:t>
            </a:r>
            <a:r>
              <a:rPr lang="en-US" sz="2800" dirty="0" smtClean="0">
                <a:solidFill>
                  <a:schemeClr val="bg1"/>
                </a:solidFill>
                <a:cs typeface="BrowalliaUPC" pitchFamily="34" charset="-34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t </a:t>
            </a:r>
            <a:r>
              <a:rPr lang="en-US" dirty="0" smtClean="0">
                <a:solidFill>
                  <a:schemeClr val="bg1"/>
                </a:solidFill>
              </a:rPr>
              <a:t>was also found  that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 most of the elderly who performed exercise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with bamboo stick regularly at least 3 times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a week and who performed it regularly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got sick twice a year and the percentage of 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illness was not so high.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th-TH" sz="2800" dirty="0" smtClean="0">
                <a:solidFill>
                  <a:schemeClr val="bg1"/>
                </a:solidFill>
                <a:cs typeface="BrowalliaUPC" pitchFamily="34" charset="-34"/>
              </a:rPr>
              <a:t>  </a:t>
            </a:r>
            <a:endParaRPr lang="th-TH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Why we study?</a:t>
            </a:r>
            <a:endParaRPr lang="th-TH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1000" smtClean="0"/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mtClean="0"/>
              <a:t>	 </a:t>
            </a:r>
            <a:r>
              <a:rPr lang="en-US" sz="2000" smtClean="0">
                <a:solidFill>
                  <a:schemeClr val="bg1"/>
                </a:solidFill>
                <a:sym typeface="Candid" pitchFamily="18" charset="2"/>
              </a:rPr>
              <a:t></a:t>
            </a:r>
            <a:r>
              <a:rPr lang="en-US" sz="2000" smtClean="0">
                <a:sym typeface="Candid" pitchFamily="18" charset="2"/>
              </a:rPr>
              <a:t>  </a:t>
            </a:r>
            <a:r>
              <a:rPr lang="en-US" smtClean="0">
                <a:solidFill>
                  <a:schemeClr val="bg1"/>
                </a:solidFill>
              </a:rPr>
              <a:t>Different types of exercise offer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    different benefits. </a:t>
            </a:r>
          </a:p>
          <a:p>
            <a:pPr marL="609600" indent="-609600" eaLnBrk="1" hangingPunct="1">
              <a:lnSpc>
                <a:spcPct val="18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 </a:t>
            </a:r>
            <a:r>
              <a:rPr lang="en-US" sz="2000" smtClean="0">
                <a:solidFill>
                  <a:schemeClr val="bg1"/>
                </a:solidFill>
                <a:sym typeface="Candid" pitchFamily="18" charset="2"/>
              </a:rPr>
              <a:t></a:t>
            </a:r>
            <a:r>
              <a:rPr lang="en-US" smtClean="0">
                <a:solidFill>
                  <a:schemeClr val="bg1"/>
                </a:solidFill>
              </a:rPr>
              <a:t> Proper exercise can improves health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		 and increases longevitiy. </a:t>
            </a:r>
          </a:p>
          <a:p>
            <a:pPr marL="609600" indent="-609600" eaLnBrk="1" hangingPunct="1">
              <a:lnSpc>
                <a:spcPct val="20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 </a:t>
            </a:r>
            <a:r>
              <a:rPr lang="en-US" sz="2000" smtClean="0">
                <a:solidFill>
                  <a:schemeClr val="bg1"/>
                </a:solidFill>
                <a:sym typeface="Candid" pitchFamily="18" charset="2"/>
              </a:rPr>
              <a:t></a:t>
            </a:r>
            <a:r>
              <a:rPr lang="en-US" smtClean="0">
                <a:solidFill>
                  <a:schemeClr val="bg1"/>
                </a:solidFill>
              </a:rPr>
              <a:t> The elderly should select kind of exercise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    suitable for the physical condition and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     have no danger.</a:t>
            </a:r>
            <a:endParaRPr lang="th-TH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Conclusion</a:t>
            </a:r>
            <a:endParaRPr lang="th-TH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th-TH" smtClean="0">
                <a:solidFill>
                  <a:schemeClr val="bg1"/>
                </a:solidFill>
                <a:cs typeface="BrowalliaUPC" pitchFamily="34" charset="-34"/>
              </a:rPr>
              <a:t>๏</a:t>
            </a:r>
            <a:r>
              <a:rPr lang="en-US" smtClean="0">
                <a:solidFill>
                  <a:schemeClr val="bg1"/>
                </a:solidFill>
                <a:cs typeface="BrowalliaUPC" pitchFamily="34" charset="-34"/>
              </a:rPr>
              <a:t>  </a:t>
            </a:r>
            <a:r>
              <a:rPr lang="en-US" smtClean="0">
                <a:solidFill>
                  <a:schemeClr val="bg1"/>
                </a:solidFill>
              </a:rPr>
              <a:t>This study try to indicate the health benefits</a:t>
            </a:r>
          </a:p>
          <a:p>
            <a:pPr marL="609600" indent="-609600" algn="just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of the proper exercise</a:t>
            </a:r>
          </a:p>
          <a:p>
            <a:pPr marL="609600" indent="-609600" algn="just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because there are many kinds of exercises. </a:t>
            </a:r>
          </a:p>
          <a:p>
            <a:pPr marL="609600" indent="-609600" algn="just" eaLnBrk="1" hangingPunct="1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marL="609600" indent="-609600" algn="just" eaLnBrk="1" hangingPunct="1">
              <a:buFontTx/>
              <a:buNone/>
            </a:pPr>
            <a:r>
              <a:rPr lang="th-TH" smtClean="0">
                <a:solidFill>
                  <a:schemeClr val="bg1"/>
                </a:solidFill>
                <a:cs typeface="BrowalliaUPC" pitchFamily="34" charset="-34"/>
              </a:rPr>
              <a:t>๏</a:t>
            </a:r>
            <a:r>
              <a:rPr lang="en-US" smtClean="0">
                <a:solidFill>
                  <a:schemeClr val="bg1"/>
                </a:solidFill>
                <a:cs typeface="BrowalliaUPC" pitchFamily="34" charset="-34"/>
              </a:rPr>
              <a:t>  </a:t>
            </a:r>
            <a:r>
              <a:rPr lang="en-US" smtClean="0">
                <a:solidFill>
                  <a:schemeClr val="bg1"/>
                </a:solidFill>
              </a:rPr>
              <a:t>The elderly should select kind or method of</a:t>
            </a:r>
          </a:p>
          <a:p>
            <a:pPr marL="609600" indent="-609600" algn="just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exercise suitable for the physical condition </a:t>
            </a:r>
          </a:p>
          <a:p>
            <a:pPr marL="609600" indent="-609600" algn="just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and have no danger that can make good </a:t>
            </a:r>
          </a:p>
          <a:p>
            <a:pPr marL="609600" indent="-609600" algn="just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and continuous exercise resulting benefit to </a:t>
            </a:r>
          </a:p>
          <a:p>
            <a:pPr marL="609600" indent="-609600" algn="just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the body. </a:t>
            </a:r>
            <a:endParaRPr lang="th-TH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Conclusion</a:t>
            </a:r>
            <a:endParaRPr lang="th-TH" smtClean="0">
              <a:solidFill>
                <a:schemeClr val="bg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en-US" smtClean="0"/>
              <a:t>     </a:t>
            </a:r>
          </a:p>
          <a:p>
            <a:pPr marL="609600" indent="-609600" algn="just" eaLnBrk="1" hangingPunct="1">
              <a:buFontTx/>
              <a:buNone/>
            </a:pPr>
            <a:r>
              <a:rPr lang="th-TH" smtClean="0">
                <a:cs typeface="BrowalliaUPC" pitchFamily="34" charset="-34"/>
              </a:rPr>
              <a:t>   </a:t>
            </a:r>
            <a:r>
              <a:rPr lang="th-TH" smtClean="0">
                <a:solidFill>
                  <a:schemeClr val="bg1"/>
                </a:solidFill>
                <a:cs typeface="BrowalliaUPC" pitchFamily="34" charset="-34"/>
              </a:rPr>
              <a:t>๏</a:t>
            </a:r>
            <a:r>
              <a:rPr lang="en-US" smtClean="0">
                <a:solidFill>
                  <a:schemeClr val="bg1"/>
                </a:solidFill>
              </a:rPr>
              <a:t> The lesson learned from the study is</a:t>
            </a:r>
          </a:p>
          <a:p>
            <a:pPr marL="609600" indent="-609600" algn="just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 proper exercise would reduce the expenses </a:t>
            </a:r>
          </a:p>
          <a:p>
            <a:pPr marL="609600" indent="-609600" algn="just" eaLnBrk="1" hangingPunct="1">
              <a:lnSpc>
                <a:spcPct val="14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 to be paid for the medical treatment</a:t>
            </a:r>
          </a:p>
          <a:p>
            <a:pPr marL="609600" indent="-609600" algn="just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 because good health would bring happy life</a:t>
            </a:r>
          </a:p>
          <a:p>
            <a:pPr marL="609600" indent="-609600" algn="just" eaLnBrk="1" hangingPunct="1">
              <a:lnSpc>
                <a:spcPct val="14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 which in turn resulted in the happiness of </a:t>
            </a:r>
          </a:p>
          <a:p>
            <a:pPr marL="609600" indent="-609600" algn="just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 the family and the community as well. </a:t>
            </a:r>
            <a:endParaRPr lang="th-TH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z="6000" smtClean="0">
                <a:solidFill>
                  <a:schemeClr val="bg1"/>
                </a:solidFill>
              </a:rPr>
              <a:t>Thanks for Attention</a:t>
            </a:r>
            <a:r>
              <a:rPr lang="th-TH" sz="6000" smtClean="0">
                <a:solidFill>
                  <a:schemeClr val="bg1"/>
                </a:solidFill>
              </a:rPr>
              <a:t/>
            </a:r>
            <a:br>
              <a:rPr lang="th-TH" sz="6000" smtClean="0">
                <a:solidFill>
                  <a:schemeClr val="bg1"/>
                </a:solidFill>
              </a:rPr>
            </a:br>
            <a:endParaRPr lang="th-TH" sz="6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The objectives of the study</a:t>
            </a:r>
            <a:endParaRPr lang="th-TH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800" smtClean="0"/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/>
              <a:t>  </a:t>
            </a:r>
            <a:r>
              <a:rPr lang="en-US" smtClean="0">
                <a:solidFill>
                  <a:schemeClr val="bg1"/>
                </a:solidFill>
              </a:rPr>
              <a:t>1) to prolong elderly life with a good physical  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 and mental health through a proper exercise</a:t>
            </a:r>
            <a:r>
              <a:rPr lang="en-US" smtClean="0"/>
              <a:t> </a:t>
            </a:r>
            <a:r>
              <a:rPr lang="en-US" smtClean="0">
                <a:solidFill>
                  <a:schemeClr val="bg1"/>
                </a:solidFill>
              </a:rPr>
              <a:t>.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sz="80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2) to research and develop a health promotion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 program for the elderly through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	 collaboration with health-center staffs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	 at sub-district level. </a:t>
            </a:r>
            <a:endParaRPr lang="th-TH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Methodology of the Study</a:t>
            </a:r>
            <a:endParaRPr lang="th-TH" smtClean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  </a:t>
            </a:r>
            <a:r>
              <a:rPr lang="th-TH" smtClean="0">
                <a:solidFill>
                  <a:schemeClr val="bg1"/>
                </a:solidFill>
                <a:cs typeface="BrowalliaUPC" pitchFamily="34" charset="-34"/>
              </a:rPr>
              <a:t>๏</a:t>
            </a:r>
            <a:r>
              <a:rPr lang="en-US" smtClean="0">
                <a:solidFill>
                  <a:schemeClr val="bg1"/>
                </a:solidFill>
                <a:cs typeface="BrowalliaUPC" pitchFamily="34" charset="-34"/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The participatory action research (PAR)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was used to assess the effectiveness of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community-based interventions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in implementing a health promotion program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 for the elderly. </a:t>
            </a:r>
          </a:p>
          <a:p>
            <a:pPr marL="609600" indent="-609600" eaLnBrk="1" hangingPunct="1">
              <a:lnSpc>
                <a:spcPct val="21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</a:t>
            </a:r>
            <a:r>
              <a:rPr lang="th-TH" smtClean="0">
                <a:solidFill>
                  <a:schemeClr val="bg1"/>
                </a:solidFill>
                <a:cs typeface="BrowalliaUPC" pitchFamily="34" charset="-34"/>
              </a:rPr>
              <a:t>๏</a:t>
            </a:r>
            <a:r>
              <a:rPr lang="en-US" smtClean="0">
                <a:solidFill>
                  <a:schemeClr val="bg1"/>
                </a:solidFill>
              </a:rPr>
              <a:t> Two health centers at sub-district level </a:t>
            </a:r>
          </a:p>
          <a:p>
            <a:pPr marL="609600" indent="-609600" eaLnBrk="1" hangingPunct="1">
              <a:lnSpc>
                <a:spcPct val="5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were selected</a:t>
            </a:r>
            <a:endParaRPr lang="th-TH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62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 rot="-825114">
            <a:off x="693738" y="2817813"/>
            <a:ext cx="1819275" cy="171450"/>
          </a:xfrm>
          <a:prstGeom prst="rightArrow">
            <a:avLst>
              <a:gd name="adj1" fmla="val 50000"/>
              <a:gd name="adj2" fmla="val 2652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191000" y="5257800"/>
            <a:ext cx="350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Kanchanaburi province 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is the study areas</a:t>
            </a:r>
            <a:endParaRPr lang="th-TH" sz="240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 rot="-1029347">
            <a:off x="996950" y="5689600"/>
            <a:ext cx="1801813" cy="152400"/>
          </a:xfrm>
          <a:prstGeom prst="rightArrow">
            <a:avLst>
              <a:gd name="adj1" fmla="val 50000"/>
              <a:gd name="adj2" fmla="val 29557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-804879">
            <a:off x="4879975" y="3732213"/>
            <a:ext cx="1857375" cy="150812"/>
          </a:xfrm>
          <a:prstGeom prst="leftArrow">
            <a:avLst>
              <a:gd name="adj1" fmla="val 50000"/>
              <a:gd name="adj2" fmla="val 30789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8600" y="0"/>
            <a:ext cx="480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There are 13 Health Centers (H.C.)</a:t>
            </a:r>
          </a:p>
          <a:p>
            <a:pPr algn="ctr" eaLnBrk="0" hangingPunct="0">
              <a:lnSpc>
                <a:spcPct val="130000"/>
              </a:lnSpc>
              <a:defRPr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in </a:t>
            </a:r>
            <a:r>
              <a:rPr lang="en-US" sz="2400" b="1" dirty="0" err="1">
                <a:solidFill>
                  <a:schemeClr val="accent2"/>
                </a:solidFill>
                <a:latin typeface="+mj-lt"/>
              </a:rPr>
              <a:t>Thongpapum</a:t>
            </a:r>
            <a:r>
              <a:rPr lang="en-US" sz="2400" b="1" dirty="0">
                <a:solidFill>
                  <a:schemeClr val="accent2"/>
                </a:solidFill>
                <a:latin typeface="+mj-lt"/>
              </a:rPr>
              <a:t> District,</a:t>
            </a:r>
          </a:p>
          <a:p>
            <a:pPr algn="ctr" eaLnBrk="0" hangingPunct="0">
              <a:lnSpc>
                <a:spcPct val="130000"/>
              </a:lnSpc>
              <a:defRPr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only 2 centers were selected.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Results of the Study</a:t>
            </a:r>
            <a:endParaRPr lang="th-TH" smtClean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lnSpc>
                <a:spcPct val="210000"/>
              </a:lnSpc>
              <a:buFontTx/>
              <a:buNone/>
            </a:pPr>
            <a:r>
              <a:rPr lang="en-US" sz="2800" dirty="0" smtClean="0"/>
              <a:t> </a:t>
            </a:r>
            <a:r>
              <a:rPr lang="th-TH" sz="2800" dirty="0" smtClean="0">
                <a:solidFill>
                  <a:schemeClr val="bg1"/>
                </a:solidFill>
                <a:cs typeface="BrowalliaUPC" pitchFamily="34" charset="-34"/>
              </a:rPr>
              <a:t>๏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  <a:cs typeface="BrowalliaUPC" pitchFamily="34" charset="-34"/>
              </a:rPr>
              <a:t>There are many kinds </a:t>
            </a:r>
            <a:r>
              <a:rPr lang="en-US" sz="2800" dirty="0" smtClean="0">
                <a:solidFill>
                  <a:schemeClr val="bg1"/>
                </a:solidFill>
              </a:rPr>
              <a:t>of exercise implementing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in the program.</a:t>
            </a:r>
          </a:p>
          <a:p>
            <a:pPr marL="609600" indent="-609600" eaLnBrk="1" hangingPunct="1">
              <a:lnSpc>
                <a:spcPct val="190000"/>
              </a:lnSpc>
              <a:buFontTx/>
              <a:buNone/>
            </a:pPr>
            <a:r>
              <a:rPr lang="th-TH" sz="2800" dirty="0" smtClean="0">
                <a:solidFill>
                  <a:schemeClr val="bg1"/>
                </a:solidFill>
                <a:cs typeface="BrowalliaUPC" pitchFamily="34" charset="-34"/>
              </a:rPr>
              <a:t> ๏ </a:t>
            </a:r>
            <a:r>
              <a:rPr lang="en-US" sz="2800" dirty="0" smtClean="0">
                <a:solidFill>
                  <a:schemeClr val="bg1"/>
                </a:solidFill>
                <a:cs typeface="BrowalliaUPC" pitchFamily="34" charset="-34"/>
              </a:rPr>
              <a:t> But </a:t>
            </a:r>
            <a:r>
              <a:rPr lang="en-US" sz="2800" dirty="0" smtClean="0">
                <a:solidFill>
                  <a:schemeClr val="bg1"/>
                </a:solidFill>
              </a:rPr>
              <a:t>the results from the evaluation at the end of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the project covered 300 elderly samples 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indicated that more than half of the elderly 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were satisfied with the health promotion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activities, especially the activity on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physical exercise with </a:t>
            </a:r>
            <a:r>
              <a:rPr lang="en-US" sz="2800" dirty="0" smtClean="0">
                <a:solidFill>
                  <a:schemeClr val="bg1"/>
                </a:solidFill>
              </a:rPr>
              <a:t>bamboo stick</a:t>
            </a:r>
            <a:r>
              <a:rPr lang="en-US" sz="2800" dirty="0" smtClean="0">
                <a:solidFill>
                  <a:schemeClr val="bg1"/>
                </a:solidFill>
              </a:rPr>
              <a:t>. </a:t>
            </a:r>
            <a:endParaRPr lang="th-TH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gradFill rotWithShape="1">
            <a:gsLst>
              <a:gs pos="0">
                <a:srgbClr val="333399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4000" smtClean="0">
                <a:solidFill>
                  <a:schemeClr val="bg1"/>
                </a:solidFill>
              </a:rPr>
              <a:t>Results of the Study</a:t>
            </a:r>
            <a:endParaRPr lang="th-TH" sz="4000" smtClean="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gradFill rotWithShape="1">
            <a:gsLst>
              <a:gs pos="0">
                <a:schemeClr val="bg2"/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mtClean="0">
              <a:cs typeface="BrowalliaUPC" pitchFamily="34" charset="-34"/>
            </a:endParaRP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th-TH" smtClean="0">
                <a:solidFill>
                  <a:schemeClr val="bg1"/>
                </a:solidFill>
                <a:cs typeface="BrowalliaUPC" pitchFamily="34" charset="-34"/>
              </a:rPr>
              <a:t>๏</a:t>
            </a:r>
            <a:r>
              <a:rPr lang="en-US" smtClean="0">
                <a:cs typeface="BrowalliaUPC" pitchFamily="34" charset="-34"/>
              </a:rPr>
              <a:t> </a:t>
            </a:r>
            <a:r>
              <a:rPr lang="en-US" smtClean="0">
                <a:solidFill>
                  <a:schemeClr val="bg1"/>
                </a:solidFill>
                <a:cs typeface="BrowalliaUPC" pitchFamily="34" charset="-34"/>
              </a:rPr>
              <a:t>This kinds </a:t>
            </a:r>
            <a:r>
              <a:rPr lang="en-US" smtClean="0">
                <a:solidFill>
                  <a:schemeClr val="bg1"/>
                </a:solidFill>
              </a:rPr>
              <a:t>of exercise was designed by 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local Thai women, Aunty Boon - Mee. </a:t>
            </a:r>
          </a:p>
          <a:p>
            <a:pPr marL="609600" indent="-609600" eaLnBrk="1" hangingPunct="1">
              <a:lnSpc>
                <a:spcPct val="210000"/>
              </a:lnSpc>
              <a:buFontTx/>
              <a:buNone/>
            </a:pPr>
            <a:r>
              <a:rPr lang="th-TH" smtClean="0">
                <a:solidFill>
                  <a:schemeClr val="bg1"/>
                </a:solidFill>
                <a:cs typeface="BrowalliaUPC" pitchFamily="34" charset="-34"/>
              </a:rPr>
              <a:t>๏</a:t>
            </a:r>
            <a:r>
              <a:rPr lang="en-US" smtClean="0">
                <a:solidFill>
                  <a:schemeClr val="bg1"/>
                </a:solidFill>
              </a:rPr>
              <a:t>  It comprised of 12 positions</a:t>
            </a:r>
          </a:p>
          <a:p>
            <a:pPr marL="609600" indent="-609600" eaLnBrk="1" hangingPunct="1">
              <a:lnSpc>
                <a:spcPct val="6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    and can be easily applied with body exercise.</a:t>
            </a:r>
          </a:p>
          <a:p>
            <a:pPr marL="609600" indent="-609600" eaLnBrk="1" hangingPunct="1">
              <a:lnSpc>
                <a:spcPct val="60000"/>
              </a:lnSpc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</a:t>
            </a:r>
            <a:endParaRPr lang="th-TH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647</Words>
  <Application>Microsoft Office PowerPoint</Application>
  <PresentationFormat>On-screen Show (4:3)</PresentationFormat>
  <Paragraphs>178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 PROMOTING PROPER EXERCISE  FOR THE ELDERLY  THROUGH A HEALTH PROMOTION PROGRAMME  IN RURAL THAILAND </vt:lpstr>
      <vt:lpstr>Why we study?</vt:lpstr>
      <vt:lpstr>Why we study?</vt:lpstr>
      <vt:lpstr>The objectives of the study</vt:lpstr>
      <vt:lpstr>Methodology of the Study</vt:lpstr>
      <vt:lpstr>Slide 6</vt:lpstr>
      <vt:lpstr>Slide 7</vt:lpstr>
      <vt:lpstr>Results of the Study</vt:lpstr>
      <vt:lpstr>Results of the Study</vt:lpstr>
      <vt:lpstr>1. Shaking Legs</vt:lpstr>
      <vt:lpstr>2. Throwing left and right</vt:lpstr>
      <vt:lpstr>3. Paddling a boat</vt:lpstr>
      <vt:lpstr>4. Twisting body and waist</vt:lpstr>
      <vt:lpstr>5. Steelyard</vt:lpstr>
      <vt:lpstr>6. Swimming in free style</vt:lpstr>
      <vt:lpstr>7. Swimming in backstroke style</vt:lpstr>
      <vt:lpstr>8. Go to Heaven</vt:lpstr>
      <vt:lpstr>9. Flying Bird</vt:lpstr>
      <vt:lpstr>10. Waggling the body</vt:lpstr>
      <vt:lpstr> 11. Weight lifting </vt:lpstr>
      <vt:lpstr>12. Body Massage</vt:lpstr>
      <vt:lpstr>There are 4 principles of this exercise </vt:lpstr>
      <vt:lpstr>There are 4 principles of this exercise </vt:lpstr>
      <vt:lpstr>Cautious of this exercise </vt:lpstr>
      <vt:lpstr>Results of the Study</vt:lpstr>
      <vt:lpstr>Results of the Study</vt:lpstr>
      <vt:lpstr>Results of the Study</vt:lpstr>
      <vt:lpstr>Results of the Study</vt:lpstr>
      <vt:lpstr>Results of the Study</vt:lpstr>
      <vt:lpstr>Conclusion</vt:lpstr>
      <vt:lpstr>Conclusion</vt:lpstr>
      <vt:lpstr>Thanks for Attention </vt:lpstr>
    </vt:vector>
  </TitlesOfParts>
  <Company>ipsr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BENEFIT OF EXERCISE FOR THE ELDERLY FROM A HEALTH PROMOTION PROGRAMME   IN RURAL THAILAND  </dc:title>
  <dc:creator>admin</dc:creator>
  <cp:lastModifiedBy>MacB.</cp:lastModifiedBy>
  <cp:revision>31</cp:revision>
  <dcterms:created xsi:type="dcterms:W3CDTF">2010-06-26T15:48:08Z</dcterms:created>
  <dcterms:modified xsi:type="dcterms:W3CDTF">2012-05-30T19:05:31Z</dcterms:modified>
</cp:coreProperties>
</file>