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3" r:id="rId2"/>
    <p:sldMasterId id="2147483665" r:id="rId3"/>
    <p:sldMasterId id="2147483667" r:id="rId4"/>
    <p:sldMasterId id="2147483669" r:id="rId5"/>
    <p:sldMasterId id="2147483671" r:id="rId6"/>
    <p:sldMasterId id="2147483673" r:id="rId7"/>
    <p:sldMasterId id="2147483675" r:id="rId8"/>
    <p:sldMasterId id="2147483677" r:id="rId9"/>
    <p:sldMasterId id="2147483679" r:id="rId10"/>
    <p:sldMasterId id="2147483681" r:id="rId11"/>
    <p:sldMasterId id="2147483683" r:id="rId12"/>
  </p:sldMasterIdLst>
  <p:notesMasterIdLst>
    <p:notesMasterId r:id="rId26"/>
  </p:notesMasterIdLst>
  <p:handoutMasterIdLst>
    <p:handoutMasterId r:id="rId27"/>
  </p:handoutMasterIdLst>
  <p:sldIdLst>
    <p:sldId id="256" r:id="rId13"/>
    <p:sldId id="342" r:id="rId14"/>
    <p:sldId id="260" r:id="rId15"/>
    <p:sldId id="334" r:id="rId16"/>
    <p:sldId id="343" r:id="rId17"/>
    <p:sldId id="336" r:id="rId18"/>
    <p:sldId id="337" r:id="rId19"/>
    <p:sldId id="338" r:id="rId20"/>
    <p:sldId id="339" r:id="rId21"/>
    <p:sldId id="340" r:id="rId22"/>
    <p:sldId id="333" r:id="rId23"/>
    <p:sldId id="345" r:id="rId24"/>
    <p:sldId id="344" r:id="rId25"/>
  </p:sldIdLst>
  <p:sldSz cx="9144000" cy="6858000" type="screen4x3"/>
  <p:notesSz cx="6669088" cy="9775825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Trebuchet MS" pitchFamily="34" charset="0"/>
      <p:regular r:id="rId32"/>
      <p:bold r:id="rId33"/>
      <p:italic r:id="rId34"/>
      <p:boldItalic r:id="rId35"/>
    </p:embeddedFont>
    <p:embeddedFont>
      <p:font typeface="Tahoma" pitchFamily="34" charset="0"/>
      <p:regular r:id="rId36"/>
      <p:bold r:id="rId37"/>
    </p:embeddedFont>
  </p:embeddedFontLst>
  <p:defaultTextStyle>
    <a:defPPr>
      <a:defRPr lang="en-US"/>
    </a:defPPr>
    <a:lvl1pPr marL="0" algn="l" defTabSz="9063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3146" algn="l" defTabSz="9063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6346" algn="l" defTabSz="9063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9527" algn="l" defTabSz="9063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2703" algn="l" defTabSz="9063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5878" algn="l" defTabSz="9063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9056" algn="l" defTabSz="9063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2199" algn="l" defTabSz="9063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5403" algn="l" defTabSz="9063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424" y="-456"/>
      </p:cViewPr>
      <p:guideLst>
        <p:guide orient="horz" pos="3079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949BF-4EEA-40BB-8A28-B764835EFE81}" type="datetimeFigureOut">
              <a:rPr lang="en-GB" smtClean="0"/>
              <a:pPr/>
              <a:t>30/05/2012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05203-7897-4EC7-BECD-30AB214B6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7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668D2-C2BB-49F2-BA4B-D30A4FF5256C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CD994-5A88-47CB-95DD-2224259CDA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2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6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146" algn="l" defTabSz="906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346" algn="l" defTabSz="906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9527" algn="l" defTabSz="906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2703" algn="l" defTabSz="906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5878" algn="l" defTabSz="906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9056" algn="l" defTabSz="906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2199" algn="l" defTabSz="906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5403" algn="l" defTabSz="906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NORDIC WALKING IN WALES – ENGAGING OLDER PEOPLE IN PHYSICAL ACTIVITY THROUGH PEER LEARNING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994-5A88-47CB-95DD-2224259CDAB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RWAS – attending</a:t>
            </a:r>
            <a:r>
              <a:rPr lang="en-GB" baseline="0" dirty="0" smtClean="0"/>
              <a:t> for the third year in 2012 – the second of which is free as invited by RWAS to attend – can take 700 enquiries over the week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994-5A88-47CB-95DD-2224259CDAB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994-5A88-47CB-95DD-2224259CDAB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994-5A88-47CB-95DD-2224259CDAB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994-5A88-47CB-95DD-2224259CDAB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dirty="0" smtClean="0">
                <a:latin typeface="FS Me" pitchFamily="50" charset="0"/>
              </a:rPr>
              <a:t>Nordic Walking is suitable for people of all ages</a:t>
            </a:r>
          </a:p>
          <a:p>
            <a:endParaRPr lang="en-GB" sz="1400" dirty="0" smtClean="0">
              <a:latin typeface="FS Me" pitchFamily="50" charset="0"/>
            </a:endParaRPr>
          </a:p>
          <a:p>
            <a:pPr marL="609600" indent="-609600"/>
            <a:r>
              <a:rPr lang="en-GB" sz="1400" dirty="0" smtClean="0">
                <a:latin typeface="FS Me" pitchFamily="50" charset="0"/>
              </a:rPr>
              <a:t>Nordic Walking is one of Europe’s fastest growing forms of</a:t>
            </a:r>
          </a:p>
          <a:p>
            <a:pPr marL="609600" indent="-609600"/>
            <a:r>
              <a:rPr lang="en-GB" sz="1400" dirty="0" smtClean="0">
                <a:latin typeface="FS Me" pitchFamily="50" charset="0"/>
              </a:rPr>
              <a:t>exercise and is particularly suited for people aged 50+</a:t>
            </a:r>
          </a:p>
          <a:p>
            <a:pPr marL="609600" indent="-609600"/>
            <a:endParaRPr lang="en-GB" sz="1400" dirty="0" smtClean="0">
              <a:latin typeface="FS Me" pitchFamily="50" charset="0"/>
            </a:endParaRPr>
          </a:p>
          <a:p>
            <a:pPr marL="609600" indent="-609600"/>
            <a:r>
              <a:rPr lang="en-GB" sz="1400" dirty="0" smtClean="0">
                <a:latin typeface="FS Me" pitchFamily="50" charset="0"/>
              </a:rPr>
              <a:t>You walk using a pair of lightweight, specially designed poles</a:t>
            </a:r>
          </a:p>
          <a:p>
            <a:pPr marL="609600" indent="-609600"/>
            <a:r>
              <a:rPr lang="en-GB" sz="1400" dirty="0" smtClean="0">
                <a:latin typeface="FS Me" pitchFamily="50" charset="0"/>
              </a:rPr>
              <a:t>that provide great support while also increasing the </a:t>
            </a:r>
          </a:p>
          <a:p>
            <a:pPr marL="609600" indent="-609600"/>
            <a:r>
              <a:rPr lang="en-GB" sz="1400" dirty="0" smtClean="0">
                <a:latin typeface="FS Me" pitchFamily="50" charset="0"/>
              </a:rPr>
              <a:t>effectiveness of the exercise</a:t>
            </a:r>
          </a:p>
          <a:p>
            <a:pPr marL="609600" indent="-609600"/>
            <a:endParaRPr lang="en-GB" sz="1400" dirty="0" smtClean="0">
              <a:latin typeface="FS Me" pitchFamily="50" charset="0"/>
            </a:endParaRPr>
          </a:p>
          <a:p>
            <a:pPr marL="609600" indent="-609600"/>
            <a:r>
              <a:rPr lang="en-GB" sz="1400" dirty="0" smtClean="0">
                <a:latin typeface="FS Me" pitchFamily="50" charset="0"/>
              </a:rPr>
              <a:t>Irrespective of age or physical condition, Nordic Walking</a:t>
            </a:r>
          </a:p>
          <a:p>
            <a:pPr marL="609600" indent="-609600"/>
            <a:r>
              <a:rPr lang="en-GB" sz="1400" dirty="0" smtClean="0">
                <a:latin typeface="FS Me" pitchFamily="50" charset="0"/>
              </a:rPr>
              <a:t>provides many benefits</a:t>
            </a:r>
          </a:p>
          <a:p>
            <a:endParaRPr lang="en-GB" sz="1400" dirty="0">
              <a:latin typeface="FS Me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994-5A88-47CB-95DD-2224259CDAB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GB" dirty="0" smtClean="0">
                <a:latin typeface="FS Me" pitchFamily="50" charset="0"/>
              </a:rPr>
              <a:t>The programme is managed by the Physical Activity Development Officer</a:t>
            </a:r>
          </a:p>
          <a:p>
            <a:pPr marL="609600" indent="-609600"/>
            <a:r>
              <a:rPr lang="en-GB" dirty="0" smtClean="0">
                <a:latin typeface="FS Me" pitchFamily="50" charset="0"/>
              </a:rPr>
              <a:t>part of role</a:t>
            </a:r>
          </a:p>
          <a:p>
            <a:pPr marL="609600" indent="-609600"/>
            <a:endParaRPr lang="en-GB" dirty="0" smtClean="0">
              <a:latin typeface="FS Me" pitchFamily="50" charset="0"/>
            </a:endParaRPr>
          </a:p>
          <a:p>
            <a:pPr marL="609600" indent="-609600"/>
            <a:r>
              <a:rPr lang="en-GB" dirty="0" smtClean="0">
                <a:latin typeface="FS Me" pitchFamily="50" charset="0"/>
              </a:rPr>
              <a:t>Supported by the Healthy Ageing Team Administrator part of role</a:t>
            </a:r>
          </a:p>
          <a:p>
            <a:pPr marL="609600" indent="-609600"/>
            <a:endParaRPr lang="en-GB" dirty="0" smtClean="0">
              <a:latin typeface="FS Me" pitchFamily="50" charset="0"/>
            </a:endParaRPr>
          </a:p>
          <a:p>
            <a:pPr marL="609600" indent="-609600"/>
            <a:r>
              <a:rPr lang="en-GB" dirty="0" smtClean="0">
                <a:latin typeface="FS Me" pitchFamily="50" charset="0"/>
              </a:rPr>
              <a:t>Initially part funded by Countryside Council for Wales (£8k per annum,</a:t>
            </a:r>
            <a:r>
              <a:rPr lang="en-GB" baseline="0" dirty="0" smtClean="0">
                <a:latin typeface="FS Me" pitchFamily="50" charset="0"/>
              </a:rPr>
              <a:t> 2 years)</a:t>
            </a:r>
          </a:p>
          <a:p>
            <a:pPr marL="609600" indent="-609600"/>
            <a:endParaRPr lang="en-GB" baseline="0" dirty="0" smtClean="0">
              <a:latin typeface="FS Me" pitchFamily="50" charset="0"/>
            </a:endParaRPr>
          </a:p>
          <a:p>
            <a:pPr marL="609600" indent="-609600"/>
            <a:r>
              <a:rPr lang="en-GB" baseline="0" dirty="0" smtClean="0">
                <a:latin typeface="FS Me" pitchFamily="50" charset="0"/>
              </a:rPr>
              <a:t>Total Budget for Physical activity programme in 2012 – 13 is £56K</a:t>
            </a:r>
            <a:endParaRPr lang="en-GB" dirty="0" smtClean="0">
              <a:latin typeface="FS Me" pitchFamily="50" charset="0"/>
            </a:endParaRPr>
          </a:p>
          <a:p>
            <a:pPr marL="609600" indent="-609600"/>
            <a:endParaRPr lang="en-GB" dirty="0" smtClean="0">
              <a:latin typeface="FS Me" pitchFamily="50" charset="0"/>
            </a:endParaRPr>
          </a:p>
          <a:p>
            <a:r>
              <a:rPr lang="en-GB" dirty="0" smtClean="0">
                <a:latin typeface="FS Me" pitchFamily="50" charset="0"/>
              </a:rPr>
              <a:t>It started with four Nordic Walking Volunteers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994-5A88-47CB-95DD-2224259CDAB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dirty="0" smtClean="0"/>
              <a:t> The NW Instructor</a:t>
            </a:r>
            <a:r>
              <a:rPr lang="en-GB" sz="1400" baseline="0" dirty="0" smtClean="0"/>
              <a:t> training is for 2 days and the Walk Leader training (£30)  is for 1 day. Individuals learning NW technique attend a 5 to 6 week course, depending upon their ability. The cost of this course is £10, covering volunteer costs and generating approx £2k income back into the programme</a:t>
            </a:r>
          </a:p>
          <a:p>
            <a:r>
              <a:rPr lang="en-GB" sz="1400" baseline="0" dirty="0" smtClean="0"/>
              <a:t>We provide NW poles at cost to walkers</a:t>
            </a:r>
          </a:p>
          <a:p>
            <a:r>
              <a:rPr lang="en-GB" sz="1400" baseline="0" dirty="0" smtClean="0"/>
              <a:t> </a:t>
            </a:r>
          </a:p>
          <a:p>
            <a:r>
              <a:rPr lang="en-GB" sz="1400" baseline="0" dirty="0" smtClean="0"/>
              <a:t>All qualified Nordic Walking Instructors and Leader volunteers are registered with British Nordic Walking  and the International Nordic Walking Federation.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994-5A88-47CB-95DD-2224259CDAB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Glenn’s coaching qualification means that we can cascade training at significant cost savings</a:t>
            </a:r>
          </a:p>
          <a:p>
            <a:endParaRPr lang="en-GB" sz="1400" dirty="0" smtClean="0"/>
          </a:p>
          <a:p>
            <a:r>
              <a:rPr lang="en-GB" sz="1400" dirty="0" smtClean="0"/>
              <a:t>Volunteers are managed by the Physical Activity Development Officer through local meetings and an annual conference at which</a:t>
            </a:r>
            <a:r>
              <a:rPr lang="en-GB" sz="1400" baseline="0" dirty="0" smtClean="0"/>
              <a:t> we update volunteers on technique / programme administration and gather evaluation evidence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994-5A88-47CB-95DD-2224259CDAB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dirty="0" smtClean="0">
                <a:latin typeface="FS Me" pitchFamily="50" charset="0"/>
              </a:rPr>
              <a:t>Nordic Walking annual volunteer conference</a:t>
            </a:r>
            <a:endParaRPr lang="en-GB" sz="1400" dirty="0">
              <a:latin typeface="FS Me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994-5A88-47CB-95DD-2224259CDAB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994-5A88-47CB-95DD-2224259CDAB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programme</a:t>
            </a:r>
            <a:r>
              <a:rPr lang="en-GB" baseline="0" dirty="0" smtClean="0"/>
              <a:t> is growing to a point where it requires more financial support and more dedicated staff time</a:t>
            </a:r>
          </a:p>
          <a:p>
            <a:endParaRPr lang="en-GB" baseline="0" dirty="0" smtClean="0"/>
          </a:p>
          <a:p>
            <a:r>
              <a:rPr lang="en-GB" baseline="0" dirty="0" smtClean="0"/>
              <a:t> Volunteer</a:t>
            </a:r>
            <a:r>
              <a:rPr lang="en-GB" dirty="0" smtClean="0"/>
              <a:t> expenses cost £5k pa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are aware that the cost of poles (approx £45 upwards) can be a barrier to people continuing to Nordic walk after completion of training, so we endeavour to source good quality, cheaper poles.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provide poles free to volunteers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994-5A88-47CB-95DD-2224259CDAB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Age</a:t>
            </a:r>
            <a:r>
              <a:rPr lang="en-GB" baseline="0" dirty="0" smtClean="0"/>
              <a:t> range of volunteers is 50 – 70 yrs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are exploring the potential for NW as an exit route for the National Exercise on Referral programme in Wales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994-5A88-47CB-95DD-2224259CDAB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1E4A-35C2-4924-B141-50D2493A3BD9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F02-DC19-4639-B103-3A7A7E338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1E4A-35C2-4924-B141-50D2493A3BD9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F02-DC19-4639-B103-3A7A7E338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1E4A-35C2-4924-B141-50D2493A3BD9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F02-DC19-4639-B103-3A7A7E338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1E4A-35C2-4924-B141-50D2493A3BD9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F02-DC19-4639-B103-3A7A7E338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8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6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95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2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5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90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21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1E4A-35C2-4924-B141-50D2493A3BD9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F02-DC19-4639-B103-3A7A7E338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1E4A-35C2-4924-B141-50D2493A3BD9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F02-DC19-4639-B103-3A7A7E338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146" indent="0">
              <a:buNone/>
              <a:defRPr sz="2000" b="1"/>
            </a:lvl2pPr>
            <a:lvl3pPr marL="906346" indent="0">
              <a:buNone/>
              <a:defRPr sz="1800" b="1"/>
            </a:lvl3pPr>
            <a:lvl4pPr marL="1359527" indent="0">
              <a:buNone/>
              <a:defRPr sz="1600" b="1"/>
            </a:lvl4pPr>
            <a:lvl5pPr marL="1812703" indent="0">
              <a:buNone/>
              <a:defRPr sz="1600" b="1"/>
            </a:lvl5pPr>
            <a:lvl6pPr marL="2265878" indent="0">
              <a:buNone/>
              <a:defRPr sz="1600" b="1"/>
            </a:lvl6pPr>
            <a:lvl7pPr marL="2719056" indent="0">
              <a:buNone/>
              <a:defRPr sz="1600" b="1"/>
            </a:lvl7pPr>
            <a:lvl8pPr marL="3172199" indent="0">
              <a:buNone/>
              <a:defRPr sz="1600" b="1"/>
            </a:lvl8pPr>
            <a:lvl9pPr marL="36254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146" indent="0">
              <a:buNone/>
              <a:defRPr sz="2000" b="1"/>
            </a:lvl2pPr>
            <a:lvl3pPr marL="906346" indent="0">
              <a:buNone/>
              <a:defRPr sz="1800" b="1"/>
            </a:lvl3pPr>
            <a:lvl4pPr marL="1359527" indent="0">
              <a:buNone/>
              <a:defRPr sz="1600" b="1"/>
            </a:lvl4pPr>
            <a:lvl5pPr marL="1812703" indent="0">
              <a:buNone/>
              <a:defRPr sz="1600" b="1"/>
            </a:lvl5pPr>
            <a:lvl6pPr marL="2265878" indent="0">
              <a:buNone/>
              <a:defRPr sz="1600" b="1"/>
            </a:lvl6pPr>
            <a:lvl7pPr marL="2719056" indent="0">
              <a:buNone/>
              <a:defRPr sz="1600" b="1"/>
            </a:lvl7pPr>
            <a:lvl8pPr marL="3172199" indent="0">
              <a:buNone/>
              <a:defRPr sz="1600" b="1"/>
            </a:lvl8pPr>
            <a:lvl9pPr marL="36254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1E4A-35C2-4924-B141-50D2493A3BD9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F02-DC19-4639-B103-3A7A7E338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1E4A-35C2-4924-B141-50D2493A3BD9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F02-DC19-4639-B103-3A7A7E338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1E4A-35C2-4924-B141-50D2493A3BD9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F02-DC19-4639-B103-3A7A7E338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146" indent="0">
              <a:buNone/>
              <a:defRPr sz="1200"/>
            </a:lvl2pPr>
            <a:lvl3pPr marL="906346" indent="0">
              <a:buNone/>
              <a:defRPr sz="1000"/>
            </a:lvl3pPr>
            <a:lvl4pPr marL="1359527" indent="0">
              <a:buNone/>
              <a:defRPr sz="900"/>
            </a:lvl4pPr>
            <a:lvl5pPr marL="1812703" indent="0">
              <a:buNone/>
              <a:defRPr sz="900"/>
            </a:lvl5pPr>
            <a:lvl6pPr marL="2265878" indent="0">
              <a:buNone/>
              <a:defRPr sz="900"/>
            </a:lvl6pPr>
            <a:lvl7pPr marL="2719056" indent="0">
              <a:buNone/>
              <a:defRPr sz="900"/>
            </a:lvl7pPr>
            <a:lvl8pPr marL="3172199" indent="0">
              <a:buNone/>
              <a:defRPr sz="900"/>
            </a:lvl8pPr>
            <a:lvl9pPr marL="36254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1E4A-35C2-4924-B141-50D2493A3BD9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F02-DC19-4639-B103-3A7A7E338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146" indent="0">
              <a:buNone/>
              <a:defRPr sz="2800"/>
            </a:lvl2pPr>
            <a:lvl3pPr marL="906346" indent="0">
              <a:buNone/>
              <a:defRPr sz="2400"/>
            </a:lvl3pPr>
            <a:lvl4pPr marL="1359527" indent="0">
              <a:buNone/>
              <a:defRPr sz="2000"/>
            </a:lvl4pPr>
            <a:lvl5pPr marL="1812703" indent="0">
              <a:buNone/>
              <a:defRPr sz="2000"/>
            </a:lvl5pPr>
            <a:lvl6pPr marL="2265878" indent="0">
              <a:buNone/>
              <a:defRPr sz="2000"/>
            </a:lvl6pPr>
            <a:lvl7pPr marL="2719056" indent="0">
              <a:buNone/>
              <a:defRPr sz="2000"/>
            </a:lvl7pPr>
            <a:lvl8pPr marL="3172199" indent="0">
              <a:buNone/>
              <a:defRPr sz="2000"/>
            </a:lvl8pPr>
            <a:lvl9pPr marL="36254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146" indent="0">
              <a:buNone/>
              <a:defRPr sz="1200"/>
            </a:lvl2pPr>
            <a:lvl3pPr marL="906346" indent="0">
              <a:buNone/>
              <a:defRPr sz="1000"/>
            </a:lvl3pPr>
            <a:lvl4pPr marL="1359527" indent="0">
              <a:buNone/>
              <a:defRPr sz="900"/>
            </a:lvl4pPr>
            <a:lvl5pPr marL="1812703" indent="0">
              <a:buNone/>
              <a:defRPr sz="900"/>
            </a:lvl5pPr>
            <a:lvl6pPr marL="2265878" indent="0">
              <a:buNone/>
              <a:defRPr sz="900"/>
            </a:lvl6pPr>
            <a:lvl7pPr marL="2719056" indent="0">
              <a:buNone/>
              <a:defRPr sz="900"/>
            </a:lvl7pPr>
            <a:lvl8pPr marL="3172199" indent="0">
              <a:buNone/>
              <a:defRPr sz="900"/>
            </a:lvl8pPr>
            <a:lvl9pPr marL="36254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1E4A-35C2-4924-B141-50D2493A3BD9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F02-DC19-4639-B103-3A7A7E338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0.xml"/><Relationship Id="rId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.xml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2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.xml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8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9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0699" tIns="45335" rIns="90699" bIns="453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66"/>
            <a:ext cx="8229600" cy="4525963"/>
          </a:xfrm>
          <a:prstGeom prst="rect">
            <a:avLst/>
          </a:prstGeom>
        </p:spPr>
        <p:txBody>
          <a:bodyPr vert="horz" lIns="90699" tIns="45335" rIns="90699" bIns="453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0699" tIns="45335" rIns="90699" bIns="4533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91E4A-35C2-4924-B141-50D2493A3BD9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5" y="6356352"/>
            <a:ext cx="2895600" cy="365125"/>
          </a:xfrm>
          <a:prstGeom prst="rect">
            <a:avLst/>
          </a:prstGeom>
        </p:spPr>
        <p:txBody>
          <a:bodyPr vert="horz" lIns="90699" tIns="45335" rIns="90699" bIns="4533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0699" tIns="45335" rIns="90699" bIns="4533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4F02-DC19-4639-B103-3A7A7E338C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63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864" indent="-339864" algn="l" defTabSz="9063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389" indent="-283210" algn="l" defTabSz="9063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936" indent="-226579" algn="l" defTabSz="9063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097" indent="-226579" algn="l" defTabSz="9063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9270" indent="-226579" algn="l" defTabSz="9063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448" indent="-226579" algn="l" defTabSz="906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622" indent="-226579" algn="l" defTabSz="906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789" indent="-226579" algn="l" defTabSz="906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1945" indent="-226579" algn="l" defTabSz="906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146" algn="l" defTabSz="906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346" algn="l" defTabSz="906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527" algn="l" defTabSz="906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703" algn="l" defTabSz="906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878" algn="l" defTabSz="906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9056" algn="l" defTabSz="906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2199" algn="l" defTabSz="906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403" algn="l" defTabSz="906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9" y="6245073"/>
            <a:ext cx="2894648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ctr" defTabSz="906785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en-US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73"/>
            <a:ext cx="2133124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l" defTabSz="906785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4808B5B5-A297-4877-AC77-C22944B607F5}" type="datetimeFigureOut">
              <a:rPr lang="en-GB" smtClean="0">
                <a:solidFill>
                  <a:srgbClr val="000000"/>
                </a:solidFill>
                <a:sym typeface="Gill Sans" charset="0"/>
              </a:rPr>
              <a:pPr/>
              <a:t>30/05/2012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6" name="Rectangle 6"/>
          <p:cNvSpPr>
            <a:spLocks/>
          </p:cNvSpPr>
          <p:nvPr userDrawn="1"/>
        </p:nvSpPr>
        <p:spPr bwMode="auto">
          <a:xfrm>
            <a:off x="151448" y="5817870"/>
            <a:ext cx="8849678" cy="901542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  <a:miter lim="800000"/>
            <a:headEnd/>
            <a:tailEnd/>
          </a:ln>
        </p:spPr>
        <p:txBody>
          <a:bodyPr lIns="81625" tIns="40817" rIns="81625" bIns="40817"/>
          <a:lstStyle/>
          <a:p>
            <a:pPr algn="ctr" defTabSz="90678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09" y="6245073"/>
            <a:ext cx="2133123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r" defTabSz="906785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908719C9-2CBD-4E41-914D-17A88DDA2402}" type="slidenum">
              <a:rPr lang="en-GB" smtClean="0">
                <a:solidFill>
                  <a:srgbClr val="000000"/>
                </a:solidFill>
                <a:sym typeface="Gill Sans" charset="0"/>
              </a:rPr>
              <a:pPr/>
              <a:t>‹#›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265" y="5527931"/>
            <a:ext cx="1484471" cy="978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30" name="Picture 10" descr="NHS WALES new 4Co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6" y="5892165"/>
            <a:ext cx="1260158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637527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+mj-lt"/>
          <a:ea typeface="+mj-ea"/>
          <a:cs typeface="+mj-cs"/>
        </a:defRPr>
      </a:lvl1pPr>
      <a:lvl2pPr algn="ctr" defTabSz="637527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2pPr>
      <a:lvl3pPr algn="ctr" defTabSz="637527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3pPr>
      <a:lvl4pPr algn="ctr" defTabSz="637527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4pPr>
      <a:lvl5pPr algn="ctr" defTabSz="637527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5pPr>
      <a:lvl6pPr marL="408039" algn="ctr" defTabSz="637527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6pPr>
      <a:lvl7pPr marL="816009" algn="ctr" defTabSz="637527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7pPr>
      <a:lvl8pPr marL="1224048" algn="ctr" defTabSz="637527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8pPr>
      <a:lvl9pPr marL="1632050" algn="ctr" defTabSz="637527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9pPr>
    </p:titleStyle>
    <p:bodyStyle>
      <a:lvl1pPr marL="239438" indent="-239438" algn="l" defTabSz="637527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300">
          <a:solidFill>
            <a:srgbClr val="5F5F5F"/>
          </a:solidFill>
          <a:latin typeface="+mn-lt"/>
          <a:ea typeface="+mn-ea"/>
          <a:cs typeface="+mn-cs"/>
        </a:defRPr>
      </a:lvl1pPr>
      <a:lvl2pPr marL="518543" indent="-198332" algn="l" defTabSz="637527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000">
          <a:solidFill>
            <a:srgbClr val="5F5F5F"/>
          </a:solidFill>
          <a:latin typeface="+mn-lt"/>
        </a:defRPr>
      </a:lvl2pPr>
      <a:lvl3pPr marL="796187" indent="-158670" algn="l" defTabSz="637527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1700">
          <a:solidFill>
            <a:srgbClr val="5F5F5F"/>
          </a:solidFill>
          <a:latin typeface="+mn-lt"/>
        </a:defRPr>
      </a:lvl3pPr>
      <a:lvl4pPr marL="1114953" indent="-157256" algn="l" defTabSz="637527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–"/>
        <a:defRPr sz="1400">
          <a:solidFill>
            <a:srgbClr val="5F5F5F"/>
          </a:solidFill>
          <a:latin typeface="+mn-lt"/>
        </a:defRPr>
      </a:lvl4pPr>
      <a:lvl5pPr marL="1433717" indent="-158670" algn="l" defTabSz="637527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5pPr>
      <a:lvl6pPr marL="1841743" indent="-158670" algn="l" defTabSz="637527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6pPr>
      <a:lvl7pPr marL="2249747" indent="-158670" algn="l" defTabSz="637527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7pPr>
      <a:lvl8pPr marL="2657747" indent="-158670" algn="l" defTabSz="637527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8pPr>
      <a:lvl9pPr marL="3065769" indent="-158670" algn="l" defTabSz="637527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8160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39" algn="l" defTabSz="8160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09" algn="l" defTabSz="8160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48" algn="l" defTabSz="8160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50" algn="l" defTabSz="8160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65" algn="l" defTabSz="8160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79" algn="l" defTabSz="8160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83" algn="l" defTabSz="8160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104" algn="l" defTabSz="8160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9" y="6245073"/>
            <a:ext cx="2894648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ctr" defTabSz="906864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en-US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73"/>
            <a:ext cx="2133124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l" defTabSz="906864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4808B5B5-A297-4877-AC77-C22944B607F5}" type="datetimeFigureOut">
              <a:rPr lang="en-GB" smtClean="0">
                <a:solidFill>
                  <a:srgbClr val="000000"/>
                </a:solidFill>
                <a:sym typeface="Gill Sans" charset="0"/>
              </a:rPr>
              <a:pPr/>
              <a:t>30/05/2012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6" name="Rectangle 6"/>
          <p:cNvSpPr>
            <a:spLocks/>
          </p:cNvSpPr>
          <p:nvPr userDrawn="1"/>
        </p:nvSpPr>
        <p:spPr bwMode="auto">
          <a:xfrm>
            <a:off x="151448" y="5817870"/>
            <a:ext cx="8849678" cy="901542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  <a:miter lim="800000"/>
            <a:headEnd/>
            <a:tailEnd/>
          </a:ln>
        </p:spPr>
        <p:txBody>
          <a:bodyPr lIns="81625" tIns="40817" rIns="81625" bIns="40817"/>
          <a:lstStyle/>
          <a:p>
            <a:pPr algn="ctr" defTabSz="90686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99" y="6245073"/>
            <a:ext cx="2133123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r" defTabSz="906864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908719C9-2CBD-4E41-914D-17A88DDA2402}" type="slidenum">
              <a:rPr lang="en-GB" smtClean="0">
                <a:solidFill>
                  <a:srgbClr val="000000"/>
                </a:solidFill>
                <a:sym typeface="Gill Sans" charset="0"/>
              </a:rPr>
              <a:pPr/>
              <a:t>‹#›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265" y="5527923"/>
            <a:ext cx="1484471" cy="978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30" name="Picture 10" descr="NHS WALES new 4Co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6" y="5892165"/>
            <a:ext cx="1260158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637575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+mj-lt"/>
          <a:ea typeface="+mj-ea"/>
          <a:cs typeface="+mj-cs"/>
        </a:defRPr>
      </a:lvl1pPr>
      <a:lvl2pPr algn="ctr" defTabSz="637575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2pPr>
      <a:lvl3pPr algn="ctr" defTabSz="637575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3pPr>
      <a:lvl4pPr algn="ctr" defTabSz="637575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4pPr>
      <a:lvl5pPr algn="ctr" defTabSz="637575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5pPr>
      <a:lvl6pPr marL="408068" algn="ctr" defTabSz="637575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6pPr>
      <a:lvl7pPr marL="816082" algn="ctr" defTabSz="637575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7pPr>
      <a:lvl8pPr marL="1224146" algn="ctr" defTabSz="637575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8pPr>
      <a:lvl9pPr marL="1632182" algn="ctr" defTabSz="637575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9pPr>
    </p:titleStyle>
    <p:bodyStyle>
      <a:lvl1pPr marL="239455" indent="-239455" algn="l" defTabSz="637575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300">
          <a:solidFill>
            <a:srgbClr val="5F5F5F"/>
          </a:solidFill>
          <a:latin typeface="+mn-lt"/>
          <a:ea typeface="+mn-ea"/>
          <a:cs typeface="+mn-cs"/>
        </a:defRPr>
      </a:lvl1pPr>
      <a:lvl2pPr marL="518586" indent="-198347" algn="l" defTabSz="637575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000">
          <a:solidFill>
            <a:srgbClr val="5F5F5F"/>
          </a:solidFill>
          <a:latin typeface="+mn-lt"/>
        </a:defRPr>
      </a:lvl2pPr>
      <a:lvl3pPr marL="796251" indent="-158681" algn="l" defTabSz="637575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1700">
          <a:solidFill>
            <a:srgbClr val="5F5F5F"/>
          </a:solidFill>
          <a:latin typeface="+mn-lt"/>
        </a:defRPr>
      </a:lvl3pPr>
      <a:lvl4pPr marL="1115044" indent="-157264" algn="l" defTabSz="637575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–"/>
        <a:defRPr sz="1400">
          <a:solidFill>
            <a:srgbClr val="5F5F5F"/>
          </a:solidFill>
          <a:latin typeface="+mn-lt"/>
        </a:defRPr>
      </a:lvl4pPr>
      <a:lvl5pPr marL="1433831" indent="-158681" algn="l" defTabSz="637575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5pPr>
      <a:lvl6pPr marL="1841884" indent="-158681" algn="l" defTabSz="637575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6pPr>
      <a:lvl7pPr marL="2249925" indent="-158681" algn="l" defTabSz="637575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7pPr>
      <a:lvl8pPr marL="2657963" indent="-158681" algn="l" defTabSz="637575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8pPr>
      <a:lvl9pPr marL="3066015" indent="-158681" algn="l" defTabSz="637575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8160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68" algn="l" defTabSz="8160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82" algn="l" defTabSz="8160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146" algn="l" defTabSz="8160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182" algn="l" defTabSz="8160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230" algn="l" defTabSz="8160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271" algn="l" defTabSz="8160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310" algn="l" defTabSz="8160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359" algn="l" defTabSz="8160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9" y="6245073"/>
            <a:ext cx="2894648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ctr" defTabSz="90695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en-US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73"/>
            <a:ext cx="2133124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l" defTabSz="90695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4808B5B5-A297-4877-AC77-C22944B607F5}" type="datetimeFigureOut">
              <a:rPr lang="en-GB" smtClean="0">
                <a:solidFill>
                  <a:srgbClr val="000000"/>
                </a:solidFill>
                <a:sym typeface="Gill Sans" charset="0"/>
              </a:rPr>
              <a:pPr/>
              <a:t>30/05/2012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6" name="Rectangle 6"/>
          <p:cNvSpPr>
            <a:spLocks/>
          </p:cNvSpPr>
          <p:nvPr userDrawn="1"/>
        </p:nvSpPr>
        <p:spPr bwMode="auto">
          <a:xfrm>
            <a:off x="151448" y="5817870"/>
            <a:ext cx="8849678" cy="901542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  <a:miter lim="800000"/>
            <a:headEnd/>
            <a:tailEnd/>
          </a:ln>
        </p:spPr>
        <p:txBody>
          <a:bodyPr lIns="81625" tIns="40817" rIns="81625" bIns="40817"/>
          <a:lstStyle/>
          <a:p>
            <a:pPr algn="ctr" defTabSz="90695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91" y="6245073"/>
            <a:ext cx="2133123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r" defTabSz="90695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908719C9-2CBD-4E41-914D-17A88DDA2402}" type="slidenum">
              <a:rPr lang="en-GB" smtClean="0">
                <a:solidFill>
                  <a:srgbClr val="000000"/>
                </a:solidFill>
                <a:sym typeface="Gill Sans" charset="0"/>
              </a:rPr>
              <a:pPr/>
              <a:t>‹#›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265" y="5527914"/>
            <a:ext cx="1484471" cy="978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30" name="Picture 10" descr="NHS WALES new 4Co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6" y="5892165"/>
            <a:ext cx="1260158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63763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+mj-lt"/>
          <a:ea typeface="+mj-ea"/>
          <a:cs typeface="+mj-cs"/>
        </a:defRPr>
      </a:lvl1pPr>
      <a:lvl2pPr algn="ctr" defTabSz="63763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2pPr>
      <a:lvl3pPr algn="ctr" defTabSz="63763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3pPr>
      <a:lvl4pPr algn="ctr" defTabSz="63763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4pPr>
      <a:lvl5pPr algn="ctr" defTabSz="63763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5pPr>
      <a:lvl6pPr marL="408099" algn="ctr" defTabSz="637634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6pPr>
      <a:lvl7pPr marL="816160" algn="ctr" defTabSz="637634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7pPr>
      <a:lvl8pPr marL="1224253" algn="ctr" defTabSz="637634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8pPr>
      <a:lvl9pPr marL="1632331" algn="ctr" defTabSz="637634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9pPr>
    </p:titleStyle>
    <p:bodyStyle>
      <a:lvl1pPr marL="239472" indent="-239472" algn="l" defTabSz="63763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300">
          <a:solidFill>
            <a:srgbClr val="5F5F5F"/>
          </a:solidFill>
          <a:latin typeface="+mn-lt"/>
          <a:ea typeface="+mn-ea"/>
          <a:cs typeface="+mn-cs"/>
        </a:defRPr>
      </a:lvl1pPr>
      <a:lvl2pPr marL="518628" indent="-198362" algn="l" defTabSz="63763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000">
          <a:solidFill>
            <a:srgbClr val="5F5F5F"/>
          </a:solidFill>
          <a:latin typeface="+mn-lt"/>
        </a:defRPr>
      </a:lvl2pPr>
      <a:lvl3pPr marL="796322" indent="-158694" algn="l" defTabSz="63763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1700">
          <a:solidFill>
            <a:srgbClr val="5F5F5F"/>
          </a:solidFill>
          <a:latin typeface="+mn-lt"/>
        </a:defRPr>
      </a:lvl3pPr>
      <a:lvl4pPr marL="1115145" indent="-157283" algn="l" defTabSz="63763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–"/>
        <a:defRPr sz="1400">
          <a:solidFill>
            <a:srgbClr val="5F5F5F"/>
          </a:solidFill>
          <a:latin typeface="+mn-lt"/>
        </a:defRPr>
      </a:lvl4pPr>
      <a:lvl5pPr marL="1433959" indent="-158694" algn="l" defTabSz="63763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5pPr>
      <a:lvl6pPr marL="1842049" indent="-158694" algn="l" defTabSz="637634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6pPr>
      <a:lvl7pPr marL="2250126" indent="-158694" algn="l" defTabSz="637634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7pPr>
      <a:lvl8pPr marL="2658203" indent="-158694" algn="l" defTabSz="637634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8pPr>
      <a:lvl9pPr marL="3066285" indent="-158694" algn="l" defTabSz="637634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816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99" algn="l" defTabSz="816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60" algn="l" defTabSz="816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3" algn="l" defTabSz="816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31" algn="l" defTabSz="816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11" algn="l" defTabSz="816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492" algn="l" defTabSz="816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570" algn="l" defTabSz="816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56" algn="l" defTabSz="816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9" y="6245073"/>
            <a:ext cx="2894648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ctr" defTabSz="906359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en-US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73"/>
            <a:ext cx="2133124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l" defTabSz="906359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4808B5B5-A297-4877-AC77-C22944B607F5}" type="datetimeFigureOut">
              <a:rPr lang="en-GB" smtClean="0">
                <a:solidFill>
                  <a:srgbClr val="000000"/>
                </a:solidFill>
                <a:sym typeface="Gill Sans" charset="0"/>
              </a:rPr>
              <a:pPr/>
              <a:t>30/05/2012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6" name="Rectangle 6"/>
          <p:cNvSpPr>
            <a:spLocks/>
          </p:cNvSpPr>
          <p:nvPr userDrawn="1"/>
        </p:nvSpPr>
        <p:spPr bwMode="auto">
          <a:xfrm>
            <a:off x="151448" y="5817870"/>
            <a:ext cx="8849678" cy="901542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  <a:miter lim="800000"/>
            <a:headEnd/>
            <a:tailEnd/>
          </a:ln>
        </p:spPr>
        <p:txBody>
          <a:bodyPr lIns="81625" tIns="40817" rIns="81625" bIns="40817"/>
          <a:lstStyle/>
          <a:p>
            <a:pPr algn="ctr" defTabSz="90635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46" y="6245073"/>
            <a:ext cx="2133123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r" defTabSz="906359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908719C9-2CBD-4E41-914D-17A88DDA2402}" type="slidenum">
              <a:rPr lang="en-GB" smtClean="0">
                <a:solidFill>
                  <a:srgbClr val="000000"/>
                </a:solidFill>
                <a:sym typeface="Gill Sans" charset="0"/>
              </a:rPr>
              <a:pPr/>
              <a:t>‹#›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265" y="5527970"/>
            <a:ext cx="1484471" cy="978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30" name="Picture 10" descr="NHS WALES new 4Co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6" y="5892165"/>
            <a:ext cx="1260158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63727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+mj-lt"/>
          <a:ea typeface="+mj-ea"/>
          <a:cs typeface="+mj-cs"/>
        </a:defRPr>
      </a:lvl1pPr>
      <a:lvl2pPr algn="ctr" defTabSz="63727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2pPr>
      <a:lvl3pPr algn="ctr" defTabSz="63727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3pPr>
      <a:lvl4pPr algn="ctr" defTabSz="63727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4pPr>
      <a:lvl5pPr algn="ctr" defTabSz="63727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5pPr>
      <a:lvl6pPr marL="407879" algn="ctr" defTabSz="637274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6pPr>
      <a:lvl7pPr marL="815664" algn="ctr" defTabSz="637274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7pPr>
      <a:lvl8pPr marL="1223587" algn="ctr" defTabSz="637274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8pPr>
      <a:lvl9pPr marL="1631416" algn="ctr" defTabSz="637274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9pPr>
    </p:titleStyle>
    <p:bodyStyle>
      <a:lvl1pPr marL="239350" indent="-239350" algn="l" defTabSz="63727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300">
          <a:solidFill>
            <a:srgbClr val="5F5F5F"/>
          </a:solidFill>
          <a:latin typeface="+mn-lt"/>
          <a:ea typeface="+mn-ea"/>
          <a:cs typeface="+mn-cs"/>
        </a:defRPr>
      </a:lvl1pPr>
      <a:lvl2pPr marL="518344" indent="-198254" algn="l" defTabSz="63727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000">
          <a:solidFill>
            <a:srgbClr val="5F5F5F"/>
          </a:solidFill>
          <a:latin typeface="+mn-lt"/>
        </a:defRPr>
      </a:lvl2pPr>
      <a:lvl3pPr marL="795876" indent="-158611" algn="l" defTabSz="63727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1700">
          <a:solidFill>
            <a:srgbClr val="5F5F5F"/>
          </a:solidFill>
          <a:latin typeface="+mn-lt"/>
        </a:defRPr>
      </a:lvl3pPr>
      <a:lvl4pPr marL="1114519" indent="-157198" algn="l" defTabSz="63727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–"/>
        <a:defRPr sz="1400">
          <a:solidFill>
            <a:srgbClr val="5F5F5F"/>
          </a:solidFill>
          <a:latin typeface="+mn-lt"/>
        </a:defRPr>
      </a:lvl4pPr>
      <a:lvl5pPr marL="1433156" indent="-158611" algn="l" defTabSz="63727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5pPr>
      <a:lvl6pPr marL="1841046" indent="-158611" algn="l" defTabSz="637274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6pPr>
      <a:lvl7pPr marL="2248879" indent="-158611" algn="l" defTabSz="637274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7pPr>
      <a:lvl8pPr marL="2656702" indent="-158611" algn="l" defTabSz="637274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8pPr>
      <a:lvl9pPr marL="3064573" indent="-158611" algn="l" defTabSz="637274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79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664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587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416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270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118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969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821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9" y="6245073"/>
            <a:ext cx="2894648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ctr" defTabSz="906364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en-US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73"/>
            <a:ext cx="2133124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l" defTabSz="906364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4808B5B5-A297-4877-AC77-C22944B607F5}" type="datetimeFigureOut">
              <a:rPr lang="en-GB" smtClean="0">
                <a:solidFill>
                  <a:srgbClr val="000000"/>
                </a:solidFill>
                <a:sym typeface="Gill Sans" charset="0"/>
              </a:rPr>
              <a:pPr/>
              <a:t>30/05/2012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6" name="Rectangle 6"/>
          <p:cNvSpPr>
            <a:spLocks/>
          </p:cNvSpPr>
          <p:nvPr userDrawn="1"/>
        </p:nvSpPr>
        <p:spPr bwMode="auto">
          <a:xfrm>
            <a:off x="151448" y="5817870"/>
            <a:ext cx="8849678" cy="901542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  <a:miter lim="800000"/>
            <a:headEnd/>
            <a:tailEnd/>
          </a:ln>
        </p:spPr>
        <p:txBody>
          <a:bodyPr lIns="81625" tIns="40817" rIns="81625" bIns="40817"/>
          <a:lstStyle/>
          <a:p>
            <a:pPr algn="ctr" defTabSz="90636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46" y="6245073"/>
            <a:ext cx="2133123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r" defTabSz="906364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908719C9-2CBD-4E41-914D-17A88DDA2402}" type="slidenum">
              <a:rPr lang="en-GB" smtClean="0">
                <a:solidFill>
                  <a:srgbClr val="000000"/>
                </a:solidFill>
                <a:sym typeface="Gill Sans" charset="0"/>
              </a:rPr>
              <a:pPr/>
              <a:t>‹#›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265" y="5527970"/>
            <a:ext cx="1484471" cy="978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30" name="Picture 10" descr="NHS WALES new 4Co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6" y="5892165"/>
            <a:ext cx="1260158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63727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+mj-lt"/>
          <a:ea typeface="+mj-ea"/>
          <a:cs typeface="+mj-cs"/>
        </a:defRPr>
      </a:lvl1pPr>
      <a:lvl2pPr algn="ctr" defTabSz="63727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2pPr>
      <a:lvl3pPr algn="ctr" defTabSz="63727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3pPr>
      <a:lvl4pPr algn="ctr" defTabSz="63727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4pPr>
      <a:lvl5pPr algn="ctr" defTabSz="63727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5pPr>
      <a:lvl6pPr marL="407879" algn="ctr" defTabSz="637274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6pPr>
      <a:lvl7pPr marL="815664" algn="ctr" defTabSz="637274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7pPr>
      <a:lvl8pPr marL="1223587" algn="ctr" defTabSz="637274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8pPr>
      <a:lvl9pPr marL="1631416" algn="ctr" defTabSz="637274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9pPr>
    </p:titleStyle>
    <p:bodyStyle>
      <a:lvl1pPr marL="239350" indent="-239350" algn="l" defTabSz="63727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300">
          <a:solidFill>
            <a:srgbClr val="5F5F5F"/>
          </a:solidFill>
          <a:latin typeface="+mn-lt"/>
          <a:ea typeface="+mn-ea"/>
          <a:cs typeface="+mn-cs"/>
        </a:defRPr>
      </a:lvl1pPr>
      <a:lvl2pPr marL="518344" indent="-198254" algn="l" defTabSz="63727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000">
          <a:solidFill>
            <a:srgbClr val="5F5F5F"/>
          </a:solidFill>
          <a:latin typeface="+mn-lt"/>
        </a:defRPr>
      </a:lvl2pPr>
      <a:lvl3pPr marL="795876" indent="-158611" algn="l" defTabSz="63727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1700">
          <a:solidFill>
            <a:srgbClr val="5F5F5F"/>
          </a:solidFill>
          <a:latin typeface="+mn-lt"/>
        </a:defRPr>
      </a:lvl3pPr>
      <a:lvl4pPr marL="1114519" indent="-157198" algn="l" defTabSz="63727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–"/>
        <a:defRPr sz="1400">
          <a:solidFill>
            <a:srgbClr val="5F5F5F"/>
          </a:solidFill>
          <a:latin typeface="+mn-lt"/>
        </a:defRPr>
      </a:lvl4pPr>
      <a:lvl5pPr marL="1433156" indent="-158611" algn="l" defTabSz="637274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5pPr>
      <a:lvl6pPr marL="1841046" indent="-158611" algn="l" defTabSz="637274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6pPr>
      <a:lvl7pPr marL="2248879" indent="-158611" algn="l" defTabSz="637274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7pPr>
      <a:lvl8pPr marL="2656702" indent="-158611" algn="l" defTabSz="637274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8pPr>
      <a:lvl9pPr marL="3064573" indent="-158611" algn="l" defTabSz="637274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79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664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587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416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270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118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969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821" algn="l" defTabSz="815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9" y="6245073"/>
            <a:ext cx="2894648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ctr" defTabSz="906384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en-US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73"/>
            <a:ext cx="2133124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l" defTabSz="906384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4808B5B5-A297-4877-AC77-C22944B607F5}" type="datetimeFigureOut">
              <a:rPr lang="en-GB" smtClean="0">
                <a:solidFill>
                  <a:srgbClr val="000000"/>
                </a:solidFill>
                <a:sym typeface="Gill Sans" charset="0"/>
              </a:rPr>
              <a:pPr/>
              <a:t>30/05/2012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6" name="Rectangle 6"/>
          <p:cNvSpPr>
            <a:spLocks/>
          </p:cNvSpPr>
          <p:nvPr userDrawn="1"/>
        </p:nvSpPr>
        <p:spPr bwMode="auto">
          <a:xfrm>
            <a:off x="151448" y="5817870"/>
            <a:ext cx="8849678" cy="901542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  <a:miter lim="800000"/>
            <a:headEnd/>
            <a:tailEnd/>
          </a:ln>
        </p:spPr>
        <p:txBody>
          <a:bodyPr lIns="81625" tIns="40817" rIns="81625" bIns="40817"/>
          <a:lstStyle/>
          <a:p>
            <a:pPr algn="ctr" defTabSz="90638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45" y="6245073"/>
            <a:ext cx="2133123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r" defTabSz="906384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908719C9-2CBD-4E41-914D-17A88DDA2402}" type="slidenum">
              <a:rPr lang="en-GB" smtClean="0">
                <a:solidFill>
                  <a:srgbClr val="000000"/>
                </a:solidFill>
                <a:sym typeface="Gill Sans" charset="0"/>
              </a:rPr>
              <a:pPr/>
              <a:t>‹#›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265" y="5527969"/>
            <a:ext cx="1484471" cy="978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30" name="Picture 10" descr="NHS WALES new 4Co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6" y="5892165"/>
            <a:ext cx="1260158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637286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+mj-lt"/>
          <a:ea typeface="+mj-ea"/>
          <a:cs typeface="+mj-cs"/>
        </a:defRPr>
      </a:lvl1pPr>
      <a:lvl2pPr algn="ctr" defTabSz="637286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2pPr>
      <a:lvl3pPr algn="ctr" defTabSz="637286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3pPr>
      <a:lvl4pPr algn="ctr" defTabSz="637286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4pPr>
      <a:lvl5pPr algn="ctr" defTabSz="637286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5pPr>
      <a:lvl6pPr marL="407886" algn="ctr" defTabSz="637286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6pPr>
      <a:lvl7pPr marL="815671" algn="ctr" defTabSz="637286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7pPr>
      <a:lvl8pPr marL="1223598" algn="ctr" defTabSz="637286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8pPr>
      <a:lvl9pPr marL="1631433" algn="ctr" defTabSz="637286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9pPr>
    </p:titleStyle>
    <p:bodyStyle>
      <a:lvl1pPr marL="239350" indent="-239350" algn="l" defTabSz="637286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300">
          <a:solidFill>
            <a:srgbClr val="5F5F5F"/>
          </a:solidFill>
          <a:latin typeface="+mn-lt"/>
          <a:ea typeface="+mn-ea"/>
          <a:cs typeface="+mn-cs"/>
        </a:defRPr>
      </a:lvl1pPr>
      <a:lvl2pPr marL="518350" indent="-198254" algn="l" defTabSz="637286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000">
          <a:solidFill>
            <a:srgbClr val="5F5F5F"/>
          </a:solidFill>
          <a:latin typeface="+mn-lt"/>
        </a:defRPr>
      </a:lvl2pPr>
      <a:lvl3pPr marL="795883" indent="-158612" algn="l" defTabSz="637286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1700">
          <a:solidFill>
            <a:srgbClr val="5F5F5F"/>
          </a:solidFill>
          <a:latin typeface="+mn-lt"/>
        </a:defRPr>
      </a:lvl3pPr>
      <a:lvl4pPr marL="1114529" indent="-157200" algn="l" defTabSz="637286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–"/>
        <a:defRPr sz="1400">
          <a:solidFill>
            <a:srgbClr val="5F5F5F"/>
          </a:solidFill>
          <a:latin typeface="+mn-lt"/>
        </a:defRPr>
      </a:lvl4pPr>
      <a:lvl5pPr marL="1433170" indent="-158612" algn="l" defTabSz="637286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5pPr>
      <a:lvl6pPr marL="1841066" indent="-158612" algn="l" defTabSz="637286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6pPr>
      <a:lvl7pPr marL="2248898" indent="-158612" algn="l" defTabSz="637286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7pPr>
      <a:lvl8pPr marL="2656730" indent="-158612" algn="l" defTabSz="637286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8pPr>
      <a:lvl9pPr marL="3064604" indent="-158612" algn="l" defTabSz="637286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86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671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598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433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291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140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996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858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9" y="6245073"/>
            <a:ext cx="2894648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ctr" defTabSz="906409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en-US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73"/>
            <a:ext cx="2133124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l" defTabSz="906409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4808B5B5-A297-4877-AC77-C22944B607F5}" type="datetimeFigureOut">
              <a:rPr lang="en-GB" smtClean="0">
                <a:solidFill>
                  <a:srgbClr val="000000"/>
                </a:solidFill>
                <a:sym typeface="Gill Sans" charset="0"/>
              </a:rPr>
              <a:pPr/>
              <a:t>30/05/2012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6" name="Rectangle 6"/>
          <p:cNvSpPr>
            <a:spLocks/>
          </p:cNvSpPr>
          <p:nvPr userDrawn="1"/>
        </p:nvSpPr>
        <p:spPr bwMode="auto">
          <a:xfrm>
            <a:off x="151448" y="5817870"/>
            <a:ext cx="8849678" cy="901542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  <a:miter lim="800000"/>
            <a:headEnd/>
            <a:tailEnd/>
          </a:ln>
        </p:spPr>
        <p:txBody>
          <a:bodyPr lIns="81625" tIns="40817" rIns="81625" bIns="40817"/>
          <a:lstStyle/>
          <a:p>
            <a:pPr algn="ctr" defTabSz="90640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44" y="6245073"/>
            <a:ext cx="2133123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r" defTabSz="906409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908719C9-2CBD-4E41-914D-17A88DDA2402}" type="slidenum">
              <a:rPr lang="en-GB" smtClean="0">
                <a:solidFill>
                  <a:srgbClr val="000000"/>
                </a:solidFill>
                <a:sym typeface="Gill Sans" charset="0"/>
              </a:rPr>
              <a:pPr/>
              <a:t>‹#›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265" y="5527967"/>
            <a:ext cx="1484471" cy="978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30" name="Picture 10" descr="NHS WALES new 4Co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6" y="5892165"/>
            <a:ext cx="1260158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6373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+mj-lt"/>
          <a:ea typeface="+mj-ea"/>
          <a:cs typeface="+mj-cs"/>
        </a:defRPr>
      </a:lvl1pPr>
      <a:lvl2pPr algn="ctr" defTabSz="6373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2pPr>
      <a:lvl3pPr algn="ctr" defTabSz="6373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3pPr>
      <a:lvl4pPr algn="ctr" defTabSz="6373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4pPr>
      <a:lvl5pPr algn="ctr" defTabSz="6373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5pPr>
      <a:lvl6pPr marL="407891" algn="ctr" defTabSz="637300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6pPr>
      <a:lvl7pPr marL="815689" algn="ctr" defTabSz="637300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7pPr>
      <a:lvl8pPr marL="1223621" algn="ctr" defTabSz="637300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8pPr>
      <a:lvl9pPr marL="1631463" algn="ctr" defTabSz="637300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9pPr>
    </p:titleStyle>
    <p:bodyStyle>
      <a:lvl1pPr marL="239356" indent="-239356" algn="l" defTabSz="637300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300">
          <a:solidFill>
            <a:srgbClr val="5F5F5F"/>
          </a:solidFill>
          <a:latin typeface="+mn-lt"/>
          <a:ea typeface="+mn-ea"/>
          <a:cs typeface="+mn-cs"/>
        </a:defRPr>
      </a:lvl1pPr>
      <a:lvl2pPr marL="518358" indent="-198259" algn="l" defTabSz="637300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000">
          <a:solidFill>
            <a:srgbClr val="5F5F5F"/>
          </a:solidFill>
          <a:latin typeface="+mn-lt"/>
        </a:defRPr>
      </a:lvl2pPr>
      <a:lvl3pPr marL="795897" indent="-158616" algn="l" defTabSz="637300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1700">
          <a:solidFill>
            <a:srgbClr val="5F5F5F"/>
          </a:solidFill>
          <a:latin typeface="+mn-lt"/>
        </a:defRPr>
      </a:lvl3pPr>
      <a:lvl4pPr marL="1114553" indent="-157204" algn="l" defTabSz="637300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–"/>
        <a:defRPr sz="1400">
          <a:solidFill>
            <a:srgbClr val="5F5F5F"/>
          </a:solidFill>
          <a:latin typeface="+mn-lt"/>
        </a:defRPr>
      </a:lvl4pPr>
      <a:lvl5pPr marL="1433198" indent="-158616" algn="l" defTabSz="637300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5pPr>
      <a:lvl6pPr marL="1841102" indent="-158616" algn="l" defTabSz="637300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6pPr>
      <a:lvl7pPr marL="2248943" indent="-158616" algn="l" defTabSz="637300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7pPr>
      <a:lvl8pPr marL="2656786" indent="-158616" algn="l" defTabSz="637300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8pPr>
      <a:lvl9pPr marL="3064664" indent="-158616" algn="l" defTabSz="637300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8156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91" algn="l" defTabSz="8156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689" algn="l" defTabSz="8156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621" algn="l" defTabSz="8156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463" algn="l" defTabSz="8156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333" algn="l" defTabSz="8156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190" algn="l" defTabSz="8156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053" algn="l" defTabSz="8156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922" algn="l" defTabSz="8156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9" y="6245073"/>
            <a:ext cx="2894648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ctr" defTabSz="90644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en-US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73"/>
            <a:ext cx="2133124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l" defTabSz="90644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4808B5B5-A297-4877-AC77-C22944B607F5}" type="datetimeFigureOut">
              <a:rPr lang="en-GB" smtClean="0">
                <a:solidFill>
                  <a:srgbClr val="000000"/>
                </a:solidFill>
                <a:sym typeface="Gill Sans" charset="0"/>
              </a:rPr>
              <a:pPr/>
              <a:t>30/05/2012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6" name="Rectangle 6"/>
          <p:cNvSpPr>
            <a:spLocks/>
          </p:cNvSpPr>
          <p:nvPr userDrawn="1"/>
        </p:nvSpPr>
        <p:spPr bwMode="auto">
          <a:xfrm>
            <a:off x="151448" y="5817870"/>
            <a:ext cx="8849678" cy="901542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  <a:miter lim="800000"/>
            <a:headEnd/>
            <a:tailEnd/>
          </a:ln>
        </p:spPr>
        <p:txBody>
          <a:bodyPr lIns="81625" tIns="40817" rIns="81625" bIns="40817"/>
          <a:lstStyle/>
          <a:p>
            <a:pPr algn="ctr" defTabSz="90644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40" y="6245073"/>
            <a:ext cx="2133123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r" defTabSz="90644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908719C9-2CBD-4E41-914D-17A88DDA2402}" type="slidenum">
              <a:rPr lang="en-GB" smtClean="0">
                <a:solidFill>
                  <a:srgbClr val="000000"/>
                </a:solidFill>
                <a:sym typeface="Gill Sans" charset="0"/>
              </a:rPr>
              <a:pPr/>
              <a:t>‹#›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265" y="5527964"/>
            <a:ext cx="1484471" cy="978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30" name="Picture 10" descr="NHS WALES new 4Co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6" y="5892165"/>
            <a:ext cx="1260158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637316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+mj-lt"/>
          <a:ea typeface="+mj-ea"/>
          <a:cs typeface="+mj-cs"/>
        </a:defRPr>
      </a:lvl1pPr>
      <a:lvl2pPr algn="ctr" defTabSz="637316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2pPr>
      <a:lvl3pPr algn="ctr" defTabSz="637316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3pPr>
      <a:lvl4pPr algn="ctr" defTabSz="637316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4pPr>
      <a:lvl5pPr algn="ctr" defTabSz="637316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5pPr>
      <a:lvl6pPr marL="407904" algn="ctr" defTabSz="637316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6pPr>
      <a:lvl7pPr marL="815716" algn="ctr" defTabSz="637316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7pPr>
      <a:lvl8pPr marL="1223658" algn="ctr" defTabSz="637316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8pPr>
      <a:lvl9pPr marL="1631513" algn="ctr" defTabSz="637316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9pPr>
    </p:titleStyle>
    <p:bodyStyle>
      <a:lvl1pPr marL="239363" indent="-239363" algn="l" defTabSz="637316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300">
          <a:solidFill>
            <a:srgbClr val="5F5F5F"/>
          </a:solidFill>
          <a:latin typeface="+mn-lt"/>
          <a:ea typeface="+mn-ea"/>
          <a:cs typeface="+mn-cs"/>
        </a:defRPr>
      </a:lvl1pPr>
      <a:lvl2pPr marL="518372" indent="-198263" algn="l" defTabSz="637316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000">
          <a:solidFill>
            <a:srgbClr val="5F5F5F"/>
          </a:solidFill>
          <a:latin typeface="+mn-lt"/>
        </a:defRPr>
      </a:lvl2pPr>
      <a:lvl3pPr marL="795927" indent="-158620" algn="l" defTabSz="637316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1700">
          <a:solidFill>
            <a:srgbClr val="5F5F5F"/>
          </a:solidFill>
          <a:latin typeface="+mn-lt"/>
        </a:defRPr>
      </a:lvl3pPr>
      <a:lvl4pPr marL="1114586" indent="-157206" algn="l" defTabSz="637316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–"/>
        <a:defRPr sz="1400">
          <a:solidFill>
            <a:srgbClr val="5F5F5F"/>
          </a:solidFill>
          <a:latin typeface="+mn-lt"/>
        </a:defRPr>
      </a:lvl4pPr>
      <a:lvl5pPr marL="1433241" indent="-158620" algn="l" defTabSz="637316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5pPr>
      <a:lvl6pPr marL="1841153" indent="-158620" algn="l" defTabSz="637316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6pPr>
      <a:lvl7pPr marL="2249011" indent="-158620" algn="l" defTabSz="637316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7pPr>
      <a:lvl8pPr marL="2656865" indent="-158620" algn="l" defTabSz="637316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8pPr>
      <a:lvl9pPr marL="3064757" indent="-158620" algn="l" defTabSz="637316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8157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904" algn="l" defTabSz="8157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16" algn="l" defTabSz="8157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658" algn="l" defTabSz="8157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513" algn="l" defTabSz="8157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393" algn="l" defTabSz="8157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265" algn="l" defTabSz="8157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145" algn="l" defTabSz="8157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021" algn="l" defTabSz="8157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9" y="6245073"/>
            <a:ext cx="2894648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ctr" defTabSz="906489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en-US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73"/>
            <a:ext cx="2133124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l" defTabSz="906489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4808B5B5-A297-4877-AC77-C22944B607F5}" type="datetimeFigureOut">
              <a:rPr lang="en-GB" smtClean="0">
                <a:solidFill>
                  <a:srgbClr val="000000"/>
                </a:solidFill>
                <a:sym typeface="Gill Sans" charset="0"/>
              </a:rPr>
              <a:pPr/>
              <a:t>30/05/2012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6" name="Rectangle 6"/>
          <p:cNvSpPr>
            <a:spLocks/>
          </p:cNvSpPr>
          <p:nvPr userDrawn="1"/>
        </p:nvSpPr>
        <p:spPr bwMode="auto">
          <a:xfrm>
            <a:off x="151448" y="5817870"/>
            <a:ext cx="8849678" cy="901542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  <a:miter lim="800000"/>
            <a:headEnd/>
            <a:tailEnd/>
          </a:ln>
        </p:spPr>
        <p:txBody>
          <a:bodyPr lIns="81625" tIns="40817" rIns="81625" bIns="40817"/>
          <a:lstStyle/>
          <a:p>
            <a:pPr algn="ctr" defTabSz="90648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38" y="6245073"/>
            <a:ext cx="2133123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r" defTabSz="906489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908719C9-2CBD-4E41-914D-17A88DDA2402}" type="slidenum">
              <a:rPr lang="en-GB" smtClean="0">
                <a:solidFill>
                  <a:srgbClr val="000000"/>
                </a:solidFill>
                <a:sym typeface="Gill Sans" charset="0"/>
              </a:rPr>
              <a:pPr/>
              <a:t>‹#›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265" y="5527960"/>
            <a:ext cx="1484471" cy="978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30" name="Picture 10" descr="NHS WALES new 4Co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6" y="5892165"/>
            <a:ext cx="1260158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637338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+mj-lt"/>
          <a:ea typeface="+mj-ea"/>
          <a:cs typeface="+mj-cs"/>
        </a:defRPr>
      </a:lvl1pPr>
      <a:lvl2pPr algn="ctr" defTabSz="637338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2pPr>
      <a:lvl3pPr algn="ctr" defTabSz="637338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3pPr>
      <a:lvl4pPr algn="ctr" defTabSz="637338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4pPr>
      <a:lvl5pPr algn="ctr" defTabSz="637338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5pPr>
      <a:lvl6pPr marL="407920" algn="ctr" defTabSz="637338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6pPr>
      <a:lvl7pPr marL="815749" algn="ctr" defTabSz="637338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7pPr>
      <a:lvl8pPr marL="1223705" algn="ctr" defTabSz="637338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8pPr>
      <a:lvl9pPr marL="1631577" algn="ctr" defTabSz="637338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9pPr>
    </p:titleStyle>
    <p:bodyStyle>
      <a:lvl1pPr marL="239372" indent="-239372" algn="l" defTabSz="637338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300">
          <a:solidFill>
            <a:srgbClr val="5F5F5F"/>
          </a:solidFill>
          <a:latin typeface="+mn-lt"/>
          <a:ea typeface="+mn-ea"/>
          <a:cs typeface="+mn-cs"/>
        </a:defRPr>
      </a:lvl1pPr>
      <a:lvl2pPr marL="518394" indent="-198274" algn="l" defTabSz="637338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000">
          <a:solidFill>
            <a:srgbClr val="5F5F5F"/>
          </a:solidFill>
          <a:latin typeface="+mn-lt"/>
        </a:defRPr>
      </a:lvl2pPr>
      <a:lvl3pPr marL="795954" indent="-158627" algn="l" defTabSz="637338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1700">
          <a:solidFill>
            <a:srgbClr val="5F5F5F"/>
          </a:solidFill>
          <a:latin typeface="+mn-lt"/>
        </a:defRPr>
      </a:lvl3pPr>
      <a:lvl4pPr marL="1114630" indent="-157212" algn="l" defTabSz="637338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–"/>
        <a:defRPr sz="1400">
          <a:solidFill>
            <a:srgbClr val="5F5F5F"/>
          </a:solidFill>
          <a:latin typeface="+mn-lt"/>
        </a:defRPr>
      </a:lvl4pPr>
      <a:lvl5pPr marL="1433298" indent="-158627" algn="l" defTabSz="637338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5pPr>
      <a:lvl6pPr marL="1841223" indent="-158627" algn="l" defTabSz="637338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6pPr>
      <a:lvl7pPr marL="2249102" indent="-158627" algn="l" defTabSz="637338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7pPr>
      <a:lvl8pPr marL="2656971" indent="-158627" algn="l" defTabSz="637338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8pPr>
      <a:lvl9pPr marL="3064881" indent="-158627" algn="l" defTabSz="637338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8157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920" algn="l" defTabSz="8157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9" algn="l" defTabSz="8157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705" algn="l" defTabSz="8157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577" algn="l" defTabSz="8157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476" algn="l" defTabSz="8157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363" algn="l" defTabSz="8157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258" algn="l" defTabSz="8157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148" algn="l" defTabSz="8157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9" y="6245073"/>
            <a:ext cx="2894648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ctr" defTabSz="90665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en-US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73"/>
            <a:ext cx="2133124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l" defTabSz="90665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4808B5B5-A297-4877-AC77-C22944B607F5}" type="datetimeFigureOut">
              <a:rPr lang="en-GB" smtClean="0">
                <a:solidFill>
                  <a:srgbClr val="000000"/>
                </a:solidFill>
                <a:sym typeface="Gill Sans" charset="0"/>
              </a:rPr>
              <a:pPr/>
              <a:t>30/05/2012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6" name="Rectangle 6"/>
          <p:cNvSpPr>
            <a:spLocks/>
          </p:cNvSpPr>
          <p:nvPr userDrawn="1"/>
        </p:nvSpPr>
        <p:spPr bwMode="auto">
          <a:xfrm>
            <a:off x="151448" y="5817870"/>
            <a:ext cx="8849678" cy="901542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  <a:miter lim="800000"/>
            <a:headEnd/>
            <a:tailEnd/>
          </a:ln>
        </p:spPr>
        <p:txBody>
          <a:bodyPr lIns="81625" tIns="40817" rIns="81625" bIns="40817"/>
          <a:lstStyle/>
          <a:p>
            <a:pPr algn="ctr" defTabSz="90665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1" y="6245073"/>
            <a:ext cx="2133123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r" defTabSz="90665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908719C9-2CBD-4E41-914D-17A88DDA2402}" type="slidenum">
              <a:rPr lang="en-GB" smtClean="0">
                <a:solidFill>
                  <a:srgbClr val="000000"/>
                </a:solidFill>
                <a:sym typeface="Gill Sans" charset="0"/>
              </a:rPr>
              <a:pPr/>
              <a:t>‹#›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265" y="5527944"/>
            <a:ext cx="1484471" cy="978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30" name="Picture 10" descr="NHS WALES new 4Co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6" y="5892165"/>
            <a:ext cx="1260158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637442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+mj-lt"/>
          <a:ea typeface="+mj-ea"/>
          <a:cs typeface="+mj-cs"/>
        </a:defRPr>
      </a:lvl1pPr>
      <a:lvl2pPr algn="ctr" defTabSz="637442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2pPr>
      <a:lvl3pPr algn="ctr" defTabSz="637442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3pPr>
      <a:lvl4pPr algn="ctr" defTabSz="637442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4pPr>
      <a:lvl5pPr algn="ctr" defTabSz="637442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5pPr>
      <a:lvl6pPr marL="407983" algn="ctr" defTabSz="637442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6pPr>
      <a:lvl7pPr marL="815894" algn="ctr" defTabSz="637442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7pPr>
      <a:lvl8pPr marL="1223897" algn="ctr" defTabSz="637442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8pPr>
      <a:lvl9pPr marL="1631839" algn="ctr" defTabSz="637442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9pPr>
    </p:titleStyle>
    <p:bodyStyle>
      <a:lvl1pPr marL="239408" indent="-239408" algn="l" defTabSz="637442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300">
          <a:solidFill>
            <a:srgbClr val="5F5F5F"/>
          </a:solidFill>
          <a:latin typeface="+mn-lt"/>
          <a:ea typeface="+mn-ea"/>
          <a:cs typeface="+mn-cs"/>
        </a:defRPr>
      </a:lvl1pPr>
      <a:lvl2pPr marL="518478" indent="-198303" algn="l" defTabSz="637442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000">
          <a:solidFill>
            <a:srgbClr val="5F5F5F"/>
          </a:solidFill>
          <a:latin typeface="+mn-lt"/>
        </a:defRPr>
      </a:lvl2pPr>
      <a:lvl3pPr marL="796081" indent="-158650" algn="l" defTabSz="637442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1700">
          <a:solidFill>
            <a:srgbClr val="5F5F5F"/>
          </a:solidFill>
          <a:latin typeface="+mn-lt"/>
        </a:defRPr>
      </a:lvl3pPr>
      <a:lvl4pPr marL="1114807" indent="-157236" algn="l" defTabSz="637442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–"/>
        <a:defRPr sz="1400">
          <a:solidFill>
            <a:srgbClr val="5F5F5F"/>
          </a:solidFill>
          <a:latin typeface="+mn-lt"/>
        </a:defRPr>
      </a:lvl4pPr>
      <a:lvl5pPr marL="1433525" indent="-158650" algn="l" defTabSz="637442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5pPr>
      <a:lvl6pPr marL="1841514" indent="-158650" algn="l" defTabSz="637442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6pPr>
      <a:lvl7pPr marL="2249460" indent="-158650" algn="l" defTabSz="637442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7pPr>
      <a:lvl8pPr marL="2657398" indent="-158650" algn="l" defTabSz="637442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8pPr>
      <a:lvl9pPr marL="3065373" indent="-158650" algn="l" defTabSz="637442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8158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983" algn="l" defTabSz="8158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894" algn="l" defTabSz="8158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897" algn="l" defTabSz="8158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839" algn="l" defTabSz="8158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799" algn="l" defTabSz="8158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759" algn="l" defTabSz="8158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719" algn="l" defTabSz="8158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672" algn="l" defTabSz="8158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9" y="6245073"/>
            <a:ext cx="2894648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ctr" defTabSz="90671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en-US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73"/>
            <a:ext cx="2133124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l" defTabSz="90671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4808B5B5-A297-4877-AC77-C22944B607F5}" type="datetimeFigureOut">
              <a:rPr lang="en-GB" smtClean="0">
                <a:solidFill>
                  <a:srgbClr val="000000"/>
                </a:solidFill>
                <a:sym typeface="Gill Sans" charset="0"/>
              </a:rPr>
              <a:pPr/>
              <a:t>30/05/2012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126" name="Rectangle 6"/>
          <p:cNvSpPr>
            <a:spLocks/>
          </p:cNvSpPr>
          <p:nvPr userDrawn="1"/>
        </p:nvSpPr>
        <p:spPr bwMode="auto">
          <a:xfrm>
            <a:off x="151448" y="5817870"/>
            <a:ext cx="8849678" cy="901542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  <a:miter lim="800000"/>
            <a:headEnd/>
            <a:tailEnd/>
          </a:ln>
        </p:spPr>
        <p:txBody>
          <a:bodyPr lIns="81625" tIns="40817" rIns="81625" bIns="40817"/>
          <a:lstStyle/>
          <a:p>
            <a:pPr algn="ctr" defTabSz="9067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15" y="6245073"/>
            <a:ext cx="2133123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>
            <a:lvl1pPr algn="r" defTabSz="90671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908719C9-2CBD-4E41-914D-17A88DDA2402}" type="slidenum">
              <a:rPr lang="en-GB" smtClean="0">
                <a:solidFill>
                  <a:srgbClr val="000000"/>
                </a:solidFill>
                <a:sym typeface="Gill Sans" charset="0"/>
              </a:rPr>
              <a:pPr/>
              <a:t>‹#›</a:t>
            </a:fld>
            <a:endParaRPr lang="en-GB" dirty="0" smtClean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265" y="5527938"/>
            <a:ext cx="1484471" cy="978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762" tIns="31880" rIns="63762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30" name="Picture 10" descr="NHS WALES new 4Co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6" y="5892165"/>
            <a:ext cx="1260158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637478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+mj-lt"/>
          <a:ea typeface="+mj-ea"/>
          <a:cs typeface="+mj-cs"/>
        </a:defRPr>
      </a:lvl1pPr>
      <a:lvl2pPr algn="ctr" defTabSz="637478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2pPr>
      <a:lvl3pPr algn="ctr" defTabSz="637478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3pPr>
      <a:lvl4pPr algn="ctr" defTabSz="637478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4pPr>
      <a:lvl5pPr algn="ctr" defTabSz="637478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5pPr>
      <a:lvl6pPr marL="408004" algn="ctr" defTabSz="637478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6pPr>
      <a:lvl7pPr marL="815947" algn="ctr" defTabSz="637478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7pPr>
      <a:lvl8pPr marL="1223968" algn="ctr" defTabSz="637478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8pPr>
      <a:lvl9pPr marL="1631933" algn="ctr" defTabSz="637478" rtl="0" fontAlgn="base">
        <a:spcBef>
          <a:spcPct val="0"/>
        </a:spcBef>
        <a:spcAft>
          <a:spcPct val="0"/>
        </a:spcAft>
        <a:defRPr sz="2600" b="1">
          <a:solidFill>
            <a:srgbClr val="6C4586"/>
          </a:solidFill>
          <a:latin typeface="Tahoma" charset="0"/>
        </a:defRPr>
      </a:lvl9pPr>
    </p:titleStyle>
    <p:bodyStyle>
      <a:lvl1pPr marL="239420" indent="-239420" algn="l" defTabSz="637478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300">
          <a:solidFill>
            <a:srgbClr val="5F5F5F"/>
          </a:solidFill>
          <a:latin typeface="+mn-lt"/>
          <a:ea typeface="+mn-ea"/>
          <a:cs typeface="+mn-cs"/>
        </a:defRPr>
      </a:lvl1pPr>
      <a:lvl2pPr marL="518508" indent="-198317" algn="l" defTabSz="637478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2000">
          <a:solidFill>
            <a:srgbClr val="5F5F5F"/>
          </a:solidFill>
          <a:latin typeface="+mn-lt"/>
        </a:defRPr>
      </a:lvl2pPr>
      <a:lvl3pPr marL="796130" indent="-158658" algn="l" defTabSz="637478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•"/>
        <a:defRPr sz="1700">
          <a:solidFill>
            <a:srgbClr val="5F5F5F"/>
          </a:solidFill>
          <a:latin typeface="+mn-lt"/>
        </a:defRPr>
      </a:lvl3pPr>
      <a:lvl4pPr marL="1114872" indent="-157245" algn="l" defTabSz="637478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–"/>
        <a:defRPr sz="1400">
          <a:solidFill>
            <a:srgbClr val="5F5F5F"/>
          </a:solidFill>
          <a:latin typeface="+mn-lt"/>
        </a:defRPr>
      </a:lvl4pPr>
      <a:lvl5pPr marL="1433611" indent="-158658" algn="l" defTabSz="637478" rtl="0" eaLnBrk="0" fontAlgn="base" hangingPunct="0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5pPr>
      <a:lvl6pPr marL="1841621" indent="-158658" algn="l" defTabSz="637478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6pPr>
      <a:lvl7pPr marL="2249594" indent="-158658" algn="l" defTabSz="637478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7pPr>
      <a:lvl8pPr marL="2657559" indent="-158658" algn="l" defTabSz="637478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8pPr>
      <a:lvl9pPr marL="3065554" indent="-158658" algn="l" defTabSz="637478" rtl="0" fontAlgn="base">
        <a:spcBef>
          <a:spcPct val="20000"/>
        </a:spcBef>
        <a:spcAft>
          <a:spcPct val="0"/>
        </a:spcAft>
        <a:buClr>
          <a:srgbClr val="6C4586"/>
        </a:buClr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8159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04" algn="l" defTabSz="8159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947" algn="l" defTabSz="8159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968" algn="l" defTabSz="8159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933" algn="l" defTabSz="8159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924" algn="l" defTabSz="8159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904" algn="l" defTabSz="8159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887" algn="l" defTabSz="8159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870" algn="l" defTabSz="8159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16" descr="Background.jpg"/>
          <p:cNvPicPr>
            <a:picLocks noChangeAspect="1"/>
          </p:cNvPicPr>
          <p:nvPr/>
        </p:nvPicPr>
        <p:blipFill>
          <a:blip r:embed="rId3" cstate="print"/>
          <a:srcRect l="-13254" r="-13254"/>
          <a:stretch>
            <a:fillRect/>
          </a:stretch>
        </p:blipFill>
        <p:spPr bwMode="auto">
          <a:xfrm>
            <a:off x="-857288" y="357166"/>
            <a:ext cx="10814051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ge Cymru logo (CMYK Coated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6000768"/>
            <a:ext cx="2214546" cy="726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3" y="857270"/>
            <a:ext cx="7858180" cy="4400427"/>
          </a:xfrm>
          <a:prstGeom prst="rect">
            <a:avLst/>
          </a:prstGeom>
          <a:noFill/>
        </p:spPr>
        <p:txBody>
          <a:bodyPr wrap="square" lIns="90699" tIns="45335" rIns="90699" bIns="45335" rtlCol="0">
            <a:spAutoFit/>
          </a:bodyPr>
          <a:lstStyle/>
          <a:p>
            <a:endParaRPr lang="en-GB" sz="3600" b="1" i="1" dirty="0" smtClean="0">
              <a:solidFill>
                <a:schemeClr val="bg1"/>
              </a:solidFill>
              <a:latin typeface="Foco Age UK" pitchFamily="34" charset="0"/>
            </a:endParaRPr>
          </a:p>
          <a:p>
            <a:r>
              <a:rPr lang="en-GB" sz="4800" b="1" i="1" dirty="0" smtClean="0">
                <a:solidFill>
                  <a:schemeClr val="bg1"/>
                </a:solidFill>
                <a:latin typeface="Foco Age UK" pitchFamily="34" charset="0"/>
              </a:rPr>
              <a:t>Nordic Walking in Wales</a:t>
            </a:r>
          </a:p>
          <a:p>
            <a:endParaRPr lang="en-GB" sz="4800" b="1" i="1" dirty="0" smtClean="0">
              <a:solidFill>
                <a:schemeClr val="bg1"/>
              </a:solidFill>
              <a:latin typeface="Foco Age UK" pitchFamily="34" charset="0"/>
            </a:endParaRPr>
          </a:p>
          <a:p>
            <a:r>
              <a:rPr lang="en-GB" sz="3600" b="1" i="1" dirty="0" smtClean="0">
                <a:solidFill>
                  <a:schemeClr val="bg1"/>
                </a:solidFill>
                <a:latin typeface="Foco Age UK" pitchFamily="34" charset="0"/>
              </a:rPr>
              <a:t>Engaging older people in physical </a:t>
            </a:r>
          </a:p>
          <a:p>
            <a:r>
              <a:rPr lang="en-GB" sz="3600" b="1" i="1" dirty="0" smtClean="0">
                <a:solidFill>
                  <a:schemeClr val="bg1"/>
                </a:solidFill>
                <a:latin typeface="Foco Age UK" pitchFamily="34" charset="0"/>
              </a:rPr>
              <a:t>activity through peer learning</a:t>
            </a:r>
          </a:p>
          <a:p>
            <a:endParaRPr lang="en-GB" sz="4000" b="1" i="1" dirty="0" smtClean="0">
              <a:solidFill>
                <a:schemeClr val="bg1"/>
              </a:solidFill>
              <a:latin typeface="Foco Age UK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Foco Age U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746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1600" dirty="0" smtClean="0">
                <a:latin typeface="Arial" pitchFamily="34" charset="0"/>
                <a:cs typeface="Arial" pitchFamily="34" charset="0"/>
              </a:rPr>
              <a:t>Nordic Walking programme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7859216" cy="5112568"/>
          </a:xfrm>
        </p:spPr>
        <p:txBody>
          <a:bodyPr>
            <a:noAutofit/>
          </a:bodyPr>
          <a:lstStyle/>
          <a:p>
            <a:pPr marL="88172" lvl="1" indent="-15743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What we have achieved so far (cont’d):</a:t>
            </a:r>
          </a:p>
          <a:p>
            <a:pPr marL="88172" lvl="1" indent="-15743">
              <a:buNone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receive invitations to attend large shows to deliver taster/demonstration sessions e.g. Royal Welsh Agricultural Show</a:t>
            </a:r>
          </a:p>
          <a:p>
            <a:pPr marL="1066800" lvl="1" indent="-609600">
              <a:buFont typeface="Arial" charset="0"/>
              <a:buChar char="•"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invited to present at the International Nordic Walking Federation annual conference</a:t>
            </a:r>
          </a:p>
          <a:p>
            <a:pPr marL="1066800" lvl="1" indent="-609600">
              <a:buFont typeface="Arial" charset="0"/>
              <a:buChar char="•"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presenting at the World Congress of Active Ageing 2012 which is being held in Scotland, United Kingdom </a:t>
            </a:r>
          </a:p>
          <a:p>
            <a:pPr marL="88172" lvl="1" indent="-15743" algn="ctr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ge Cymru logo (CMYK Coat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9" y="285794"/>
            <a:ext cx="2214546" cy="726619"/>
          </a:xfrm>
          <a:prstGeom prst="rect">
            <a:avLst/>
          </a:prstGeom>
        </p:spPr>
      </p:pic>
      <p:pic>
        <p:nvPicPr>
          <p:cNvPr id="5" name="Content Placeholder 16" descr="Background.jpg"/>
          <p:cNvPicPr>
            <a:picLocks noChangeAspect="1"/>
          </p:cNvPicPr>
          <p:nvPr/>
        </p:nvPicPr>
        <p:blipFill>
          <a:blip r:embed="rId4" cstate="print"/>
          <a:srcRect l="-13254" r="-13254"/>
          <a:stretch>
            <a:fillRect/>
          </a:stretch>
        </p:blipFill>
        <p:spPr bwMode="auto">
          <a:xfrm>
            <a:off x="-1500161" y="6572272"/>
            <a:ext cx="1193014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746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1600" dirty="0" smtClean="0">
                <a:latin typeface="Arial" pitchFamily="34" charset="0"/>
                <a:cs typeface="Arial" pitchFamily="34" charset="0"/>
              </a:rPr>
              <a:t>Nordic Walking programme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1600266"/>
            <a:ext cx="8579296" cy="4525963"/>
          </a:xfrm>
        </p:spPr>
        <p:txBody>
          <a:bodyPr>
            <a:normAutofit/>
          </a:bodyPr>
          <a:lstStyle/>
          <a:p>
            <a:pPr marL="88172" lvl="1" indent="-15743" algn="ctr">
              <a:buNone/>
            </a:pPr>
            <a:endParaRPr lang="en-GB" sz="1200" dirty="0" smtClean="0"/>
          </a:p>
          <a:p>
            <a:pPr marL="88172" lvl="1" indent="-15743" algn="ctr">
              <a:buNone/>
            </a:pPr>
            <a:endParaRPr lang="en-GB" sz="1400" dirty="0" smtClean="0"/>
          </a:p>
          <a:p>
            <a:pPr marL="88172" lvl="1" indent="-15743" algn="ctr">
              <a:buNone/>
            </a:pPr>
            <a:endParaRPr lang="en-GB" sz="4800" b="1" dirty="0" smtClean="0">
              <a:latin typeface="Arial" pitchFamily="34" charset="0"/>
              <a:cs typeface="Arial" pitchFamily="34" charset="0"/>
            </a:endParaRPr>
          </a:p>
          <a:p>
            <a:pPr marL="88172" lvl="1" indent="-15743" algn="ctr">
              <a:buNone/>
            </a:pPr>
            <a:endParaRPr lang="en-GB" sz="1400" dirty="0" smtClean="0"/>
          </a:p>
        </p:txBody>
      </p:sp>
      <p:pic>
        <p:nvPicPr>
          <p:cNvPr id="4" name="Picture 3" descr="Age Cymru logo (CMYK Coat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9" y="285794"/>
            <a:ext cx="2214546" cy="726619"/>
          </a:xfrm>
          <a:prstGeom prst="rect">
            <a:avLst/>
          </a:prstGeom>
        </p:spPr>
      </p:pic>
      <p:pic>
        <p:nvPicPr>
          <p:cNvPr id="5" name="Content Placeholder 16" descr="Background.jpg"/>
          <p:cNvPicPr>
            <a:picLocks noChangeAspect="1"/>
          </p:cNvPicPr>
          <p:nvPr/>
        </p:nvPicPr>
        <p:blipFill>
          <a:blip r:embed="rId4" cstate="print"/>
          <a:srcRect l="-13254" r="-13254"/>
          <a:stretch>
            <a:fillRect/>
          </a:stretch>
        </p:blipFill>
        <p:spPr bwMode="auto">
          <a:xfrm>
            <a:off x="-1500161" y="6572272"/>
            <a:ext cx="1193014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W:\HEALTHY AGEING\Physical Activity\Logos\Official logos\Logo compress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016224"/>
            <a:ext cx="409888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:\HEALTHY AGEING\Physical Activity\Pictures, Images\Nordic Walking\New instructor pics\Copy of Les 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060848"/>
            <a:ext cx="275459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126876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Branding our programme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746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1600" dirty="0" smtClean="0">
                <a:latin typeface="Arial" pitchFamily="34" charset="0"/>
                <a:cs typeface="Arial" pitchFamily="34" charset="0"/>
              </a:rPr>
              <a:t>Nordic Walking programme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1600266"/>
            <a:ext cx="8579296" cy="4525963"/>
          </a:xfrm>
        </p:spPr>
        <p:txBody>
          <a:bodyPr>
            <a:normAutofit/>
          </a:bodyPr>
          <a:lstStyle/>
          <a:p>
            <a:pPr marL="88172" lvl="1" indent="-15743" algn="ctr">
              <a:buNone/>
            </a:pPr>
            <a:endParaRPr lang="en-GB" sz="1200" dirty="0" smtClean="0"/>
          </a:p>
          <a:p>
            <a:pPr marL="88172" lvl="1" indent="-15743" algn="ctr">
              <a:buNone/>
            </a:pPr>
            <a:endParaRPr lang="en-GB" sz="1400" dirty="0" smtClean="0"/>
          </a:p>
          <a:p>
            <a:pPr marL="88172" lvl="1" indent="-15743" algn="ctr">
              <a:buNone/>
            </a:pPr>
            <a:endParaRPr lang="en-GB" sz="4800" b="1" dirty="0" smtClean="0">
              <a:latin typeface="Arial" pitchFamily="34" charset="0"/>
              <a:cs typeface="Arial" pitchFamily="34" charset="0"/>
            </a:endParaRPr>
          </a:p>
          <a:p>
            <a:pPr marL="88172" lvl="1" indent="-15743" algn="ctr">
              <a:buNone/>
            </a:pPr>
            <a:endParaRPr lang="en-GB" sz="1400" dirty="0" smtClean="0"/>
          </a:p>
        </p:txBody>
      </p:sp>
      <p:pic>
        <p:nvPicPr>
          <p:cNvPr id="4" name="Picture 3" descr="Age Cymru logo (CMYK Coat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9" y="285794"/>
            <a:ext cx="2214546" cy="726619"/>
          </a:xfrm>
          <a:prstGeom prst="rect">
            <a:avLst/>
          </a:prstGeom>
        </p:spPr>
      </p:pic>
      <p:pic>
        <p:nvPicPr>
          <p:cNvPr id="5" name="Content Placeholder 16" descr="Background.jpg"/>
          <p:cNvPicPr>
            <a:picLocks noChangeAspect="1"/>
          </p:cNvPicPr>
          <p:nvPr/>
        </p:nvPicPr>
        <p:blipFill>
          <a:blip r:embed="rId4" cstate="print"/>
          <a:srcRect l="-13254" r="-13254"/>
          <a:stretch>
            <a:fillRect/>
          </a:stretch>
        </p:blipFill>
        <p:spPr bwMode="auto">
          <a:xfrm>
            <a:off x="-1500161" y="6572272"/>
            <a:ext cx="1193014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126876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Branding our programme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azebo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1745432"/>
            <a:ext cx="604867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1600" dirty="0" smtClean="0">
                <a:latin typeface="Arial" pitchFamily="34" charset="0"/>
                <a:cs typeface="Arial" pitchFamily="34" charset="0"/>
              </a:rPr>
              <a:t>Nordic Walking programme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7920880" cy="3672408"/>
          </a:xfrm>
        </p:spPr>
        <p:txBody>
          <a:bodyPr>
            <a:noAutofit/>
          </a:bodyPr>
          <a:lstStyle/>
          <a:p>
            <a:pPr marL="88172" lvl="1" indent="-15743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88172" lvl="1" indent="-15743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Claire Bottomley</a:t>
            </a:r>
          </a:p>
          <a:p>
            <a:pPr marL="88172" lvl="1" indent="-15743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Healthy Ageing Manager</a:t>
            </a:r>
          </a:p>
          <a:p>
            <a:pPr marL="88172" lvl="1" indent="-15743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Age Cymru</a:t>
            </a:r>
          </a:p>
          <a:p>
            <a:pPr marL="88172" lvl="1" indent="-15743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88172" lvl="1" indent="-15743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email: 	nordicwalking@agecymru.org.uk</a:t>
            </a:r>
          </a:p>
          <a:p>
            <a:pPr marL="88172" lvl="1" indent="-15743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website:  	www.agecymru.org.uk</a:t>
            </a:r>
          </a:p>
          <a:p>
            <a:pPr marL="88172" lvl="1" indent="-15743">
              <a:buNone/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tel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:  		0044 2920 431555</a:t>
            </a:r>
          </a:p>
          <a:p>
            <a:pPr marL="88172" lvl="1" indent="-15743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y-GB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y-GB" sz="1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y-GB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y-GB" sz="1200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4" name="Picture 3" descr="Age Cymru logo (CMYK Coat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9" y="285794"/>
            <a:ext cx="2214546" cy="726619"/>
          </a:xfrm>
          <a:prstGeom prst="rect">
            <a:avLst/>
          </a:prstGeom>
        </p:spPr>
      </p:pic>
      <p:pic>
        <p:nvPicPr>
          <p:cNvPr id="5" name="Content Placeholder 16" descr="Background.jpg"/>
          <p:cNvPicPr>
            <a:picLocks noChangeAspect="1"/>
          </p:cNvPicPr>
          <p:nvPr/>
        </p:nvPicPr>
        <p:blipFill>
          <a:blip r:embed="rId4" cstate="print"/>
          <a:srcRect l="-13254" r="-13254"/>
          <a:stretch>
            <a:fillRect/>
          </a:stretch>
        </p:blipFill>
        <p:spPr bwMode="auto">
          <a:xfrm>
            <a:off x="-1500161" y="6572272"/>
            <a:ext cx="1193014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medium_colou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715" y="5478363"/>
            <a:ext cx="4446349" cy="830957"/>
          </a:xfrm>
          <a:prstGeom prst="rect">
            <a:avLst/>
          </a:prstGeom>
        </p:spPr>
      </p:pic>
      <p:pic>
        <p:nvPicPr>
          <p:cNvPr id="11" name="Picture 4" descr="W:\COMMUNICATIONS, MARKETING &amp; INCOME GENERATION\Welsh Government Logos\WG_Funded_port_mo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5085184"/>
            <a:ext cx="873499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600" dirty="0" smtClean="0">
                <a:latin typeface="Arial" pitchFamily="34" charset="0"/>
                <a:cs typeface="Arial" pitchFamily="34" charset="0"/>
              </a:rPr>
              <a:t>Nordic Walking programme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ge Cymru logo (CMYK Coat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9" y="285794"/>
            <a:ext cx="2214546" cy="726619"/>
          </a:xfrm>
          <a:prstGeom prst="rect">
            <a:avLst/>
          </a:prstGeom>
        </p:spPr>
      </p:pic>
      <p:pic>
        <p:nvPicPr>
          <p:cNvPr id="5" name="Content Placeholder 16" descr="Background.jpg"/>
          <p:cNvPicPr>
            <a:picLocks noChangeAspect="1"/>
          </p:cNvPicPr>
          <p:nvPr/>
        </p:nvPicPr>
        <p:blipFill>
          <a:blip r:embed="rId4" cstate="print"/>
          <a:srcRect l="-13254" r="-13254"/>
          <a:stretch>
            <a:fillRect/>
          </a:stretch>
        </p:blipFill>
        <p:spPr bwMode="auto">
          <a:xfrm>
            <a:off x="-1500161" y="6572272"/>
            <a:ext cx="1193014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W:\HEALTHY AGEING\Physical Activity\Pictures, Images\Nordic Walking\Powys\NW Libanus July 2010\DSCF350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96752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600" dirty="0" smtClean="0">
                <a:latin typeface="Arial" pitchFamily="34" charset="0"/>
                <a:cs typeface="Arial" pitchFamily="34" charset="0"/>
              </a:rPr>
              <a:t>Nordic Walking programme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1224136"/>
          </a:xfrm>
        </p:spPr>
        <p:txBody>
          <a:bodyPr>
            <a:normAutofit fontScale="85000" lnSpcReduction="20000"/>
          </a:bodyPr>
          <a:lstStyle/>
          <a:p>
            <a:pPr marL="88172" lvl="1" indent="-15743" algn="ctr">
              <a:buNone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88172" lvl="1" indent="-15743" algn="ctr">
              <a:buNone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In 2007 Age Cymru started its Nordic Walking programme</a:t>
            </a:r>
          </a:p>
          <a:p>
            <a:pPr marL="609600" indent="-609600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funded through the Welsh Government</a:t>
            </a:r>
          </a:p>
          <a:p>
            <a:pPr marL="609600" indent="-609600"/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88172" lvl="1" indent="-15743" algn="ctr">
              <a:buNone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ge Cymru logo (CMYK Coat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9" y="285794"/>
            <a:ext cx="2214546" cy="726619"/>
          </a:xfrm>
          <a:prstGeom prst="rect">
            <a:avLst/>
          </a:prstGeom>
        </p:spPr>
      </p:pic>
      <p:pic>
        <p:nvPicPr>
          <p:cNvPr id="5" name="Content Placeholder 16" descr="Background.jpg"/>
          <p:cNvPicPr>
            <a:picLocks noChangeAspect="1"/>
          </p:cNvPicPr>
          <p:nvPr/>
        </p:nvPicPr>
        <p:blipFill>
          <a:blip r:embed="rId4" cstate="print"/>
          <a:srcRect l="-13254" r="-13254"/>
          <a:stretch>
            <a:fillRect/>
          </a:stretch>
        </p:blipFill>
        <p:spPr bwMode="auto">
          <a:xfrm>
            <a:off x="-1500161" y="6572272"/>
            <a:ext cx="1193014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W:\COMMUNICATIONS, MARKETING &amp; INCOME GENERATION\Welsh Government Logos\WG_Funded_port_mo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5229200"/>
            <a:ext cx="770735" cy="108012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7544" y="227687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n-GB" sz="2400" dirty="0" smtClean="0">
                <a:latin typeface="Arial" pitchFamily="34" charset="0"/>
                <a:cs typeface="Arial" pitchFamily="34" charset="0"/>
              </a:rPr>
              <a:t>We have grown from having four volunteers to sixty</a:t>
            </a:r>
          </a:p>
          <a:p>
            <a:pPr marL="609600" indent="-609600"/>
            <a:r>
              <a:rPr lang="en-GB" sz="2400" dirty="0" smtClean="0">
                <a:latin typeface="Arial" pitchFamily="34" charset="0"/>
                <a:cs typeface="Arial" pitchFamily="34" charset="0"/>
              </a:rPr>
              <a:t>volunteers delivering the programme across Wales</a:t>
            </a:r>
          </a:p>
        </p:txBody>
      </p:sp>
      <p:pic>
        <p:nvPicPr>
          <p:cNvPr id="10" name="Picture 9" descr="10october2010 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3140968"/>
            <a:ext cx="4348891" cy="3338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600" dirty="0" smtClean="0">
                <a:latin typeface="Arial" pitchFamily="34" charset="0"/>
                <a:cs typeface="Arial" pitchFamily="34" charset="0"/>
              </a:rPr>
              <a:t>Nordic Walking programme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268760"/>
            <a:ext cx="7859216" cy="4525963"/>
          </a:xfrm>
        </p:spPr>
        <p:txBody>
          <a:bodyPr>
            <a:normAutofit lnSpcReduction="10000"/>
          </a:bodyPr>
          <a:lstStyle/>
          <a:p>
            <a:pPr marL="88172" lvl="1" indent="-15743" algn="ctr">
              <a:buNone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88172" lvl="1" indent="-15743" algn="ctr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it is a community based peer led Nordic Walking programme aimed at people who are 50+</a:t>
            </a:r>
          </a:p>
          <a:p>
            <a:pPr marL="1066800" lvl="1" indent="-609600">
              <a:buFont typeface="Arial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we recruit and train older adults to become Nordic Walking Instructors and Nordic Walking Leaders</a:t>
            </a:r>
          </a:p>
          <a:p>
            <a:pPr marL="1066800" lvl="1" indent="-609600">
              <a:buFont typeface="Arial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we provide courses, taster sessions and ongoing led walks to members of the public and community groups across Wales</a:t>
            </a:r>
          </a:p>
          <a:p>
            <a:pPr marL="1066800" lvl="1" indent="-609600">
              <a:buFont typeface="Arial" charset="0"/>
              <a:buChar char="•"/>
            </a:pPr>
            <a:endParaRPr lang="en-GB" sz="3100" dirty="0" smtClean="0">
              <a:latin typeface="Arial" pitchFamily="34" charset="0"/>
              <a:cs typeface="Arial" pitchFamily="34" charset="0"/>
            </a:endParaRPr>
          </a:p>
          <a:p>
            <a:pPr marL="1066800" lvl="1" indent="-609600">
              <a:buFont typeface="Arial" charset="0"/>
              <a:buChar char="•"/>
            </a:pPr>
            <a:endParaRPr lang="en-GB" sz="3100" dirty="0" smtClean="0">
              <a:latin typeface="Arial" pitchFamily="34" charset="0"/>
              <a:cs typeface="Arial" pitchFamily="34" charset="0"/>
            </a:endParaRPr>
          </a:p>
          <a:p>
            <a:pPr marL="88172" lvl="1" indent="-15743" algn="ctr">
              <a:buNone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ge Cymru logo (CMYK Coat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9" y="285794"/>
            <a:ext cx="2214546" cy="726619"/>
          </a:xfrm>
          <a:prstGeom prst="rect">
            <a:avLst/>
          </a:prstGeom>
        </p:spPr>
      </p:pic>
      <p:pic>
        <p:nvPicPr>
          <p:cNvPr id="5" name="Content Placeholder 16" descr="Background.jpg"/>
          <p:cNvPicPr>
            <a:picLocks noChangeAspect="1"/>
          </p:cNvPicPr>
          <p:nvPr/>
        </p:nvPicPr>
        <p:blipFill>
          <a:blip r:embed="rId4" cstate="print"/>
          <a:srcRect l="-13254" r="-13254"/>
          <a:stretch>
            <a:fillRect/>
          </a:stretch>
        </p:blipFill>
        <p:spPr bwMode="auto">
          <a:xfrm>
            <a:off x="-1500161" y="6572272"/>
            <a:ext cx="1193014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600" dirty="0" smtClean="0">
                <a:latin typeface="Arial" pitchFamily="34" charset="0"/>
                <a:cs typeface="Arial" pitchFamily="34" charset="0"/>
              </a:rPr>
              <a:t>Nordic Walking programme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639341"/>
            <a:ext cx="7859216" cy="4525963"/>
          </a:xfrm>
        </p:spPr>
        <p:txBody>
          <a:bodyPr>
            <a:normAutofit/>
          </a:bodyPr>
          <a:lstStyle/>
          <a:p>
            <a:pPr marL="1066800" lvl="1" indent="-6096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Physical Activity Development Officer is a qualified Nordic Walking Coach and delivers update training to volunteers and cascade trains the Nordic Walk Leader qualification</a:t>
            </a:r>
          </a:p>
          <a:p>
            <a:pPr marL="1066800" lvl="1" indent="-60960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066800" lvl="1" indent="-609600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We provide for the volunteers:</a:t>
            </a:r>
          </a:p>
          <a:p>
            <a:pPr marL="1066800" lvl="1" indent="-60960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all training, equipment, publicity materials, certificates, pin badges, identification cards, risk assessments and registration forms for them to use locally</a:t>
            </a:r>
          </a:p>
          <a:p>
            <a:pPr marL="88172" lvl="1" indent="-15743" algn="ctr">
              <a:buNone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ge Cymru logo (CMYK Coat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9" y="285794"/>
            <a:ext cx="2214546" cy="726619"/>
          </a:xfrm>
          <a:prstGeom prst="rect">
            <a:avLst/>
          </a:prstGeom>
        </p:spPr>
      </p:pic>
      <p:pic>
        <p:nvPicPr>
          <p:cNvPr id="5" name="Content Placeholder 16" descr="Background.jpg"/>
          <p:cNvPicPr>
            <a:picLocks noChangeAspect="1"/>
          </p:cNvPicPr>
          <p:nvPr/>
        </p:nvPicPr>
        <p:blipFill>
          <a:blip r:embed="rId4" cstate="print"/>
          <a:srcRect l="-13254" r="-13254"/>
          <a:stretch>
            <a:fillRect/>
          </a:stretch>
        </p:blipFill>
        <p:spPr bwMode="auto">
          <a:xfrm>
            <a:off x="-1500161" y="6572272"/>
            <a:ext cx="1193014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600" dirty="0" smtClean="0">
                <a:latin typeface="Arial" pitchFamily="34" charset="0"/>
                <a:cs typeface="Arial" pitchFamily="34" charset="0"/>
              </a:rPr>
              <a:t>Nordic Walking programme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80728"/>
            <a:ext cx="7859216" cy="5112568"/>
          </a:xfrm>
        </p:spPr>
        <p:txBody>
          <a:bodyPr>
            <a:noAutofit/>
          </a:bodyPr>
          <a:lstStyle/>
          <a:p>
            <a:pPr marL="88172" lvl="1" indent="-15743" algn="ctr">
              <a:buNone/>
            </a:pPr>
            <a:endParaRPr lang="en-GB" sz="2400" dirty="0" smtClean="0"/>
          </a:p>
          <a:p>
            <a:pPr marL="88172" lvl="1" indent="-15743" algn="ctr">
              <a:buNone/>
            </a:pPr>
            <a:endParaRPr lang="en-GB" sz="2400" dirty="0" smtClean="0"/>
          </a:p>
        </p:txBody>
      </p:sp>
      <p:pic>
        <p:nvPicPr>
          <p:cNvPr id="4" name="Picture 3" descr="Age Cymru logo (CMYK Coat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9" y="285794"/>
            <a:ext cx="2214546" cy="726619"/>
          </a:xfrm>
          <a:prstGeom prst="rect">
            <a:avLst/>
          </a:prstGeom>
        </p:spPr>
      </p:pic>
      <p:pic>
        <p:nvPicPr>
          <p:cNvPr id="5" name="Content Placeholder 16" descr="Background.jpg"/>
          <p:cNvPicPr>
            <a:picLocks noChangeAspect="1"/>
          </p:cNvPicPr>
          <p:nvPr/>
        </p:nvPicPr>
        <p:blipFill>
          <a:blip r:embed="rId4" cstate="print"/>
          <a:srcRect l="-13254" r="-13254"/>
          <a:stretch>
            <a:fillRect/>
          </a:stretch>
        </p:blipFill>
        <p:spPr bwMode="auto">
          <a:xfrm>
            <a:off x="-1500161" y="6572272"/>
            <a:ext cx="1193014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W:\HEALTHY AGEING\Physical Activity\Pictures, Images\Nordic Walking\NW Vol Conference 28-29 Nov 2011\Copy of NW conference 2011 014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939924" y="1353015"/>
            <a:ext cx="6800428" cy="51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600" dirty="0" smtClean="0">
                <a:latin typeface="Arial" pitchFamily="34" charset="0"/>
                <a:cs typeface="Arial" pitchFamily="34" charset="0"/>
              </a:rPr>
              <a:t>Nordic Walking programme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859216" cy="5112568"/>
          </a:xfrm>
        </p:spPr>
        <p:txBody>
          <a:bodyPr>
            <a:noAutofit/>
          </a:bodyPr>
          <a:lstStyle/>
          <a:p>
            <a:pPr marL="88172" lvl="1" indent="-15743" algn="ctr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We teach Nordic Walking through the Internationally </a:t>
            </a:r>
          </a:p>
          <a:p>
            <a:pPr marL="609600" indent="-609600">
              <a:spcBef>
                <a:spcPts val="0"/>
              </a:spcBef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recognised 10 steps:</a:t>
            </a:r>
          </a:p>
          <a:p>
            <a:pPr marL="609600" indent="-609600">
              <a:buFont typeface="Arial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524000" lvl="2" indent="-609600">
              <a:buFont typeface="Calibri" pitchFamily="34" charset="0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Posture		6. Extend Fully</a:t>
            </a:r>
          </a:p>
          <a:p>
            <a:pPr marL="1524000" lvl="2" indent="-609600">
              <a:buFont typeface="Calibri" pitchFamily="34" charset="0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Walk		7. Release Actively</a:t>
            </a:r>
          </a:p>
          <a:p>
            <a:pPr marL="1524000" lvl="2" indent="-609600">
              <a:buFont typeface="Calibri" pitchFamily="34" charset="0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Drag		8. Swing Forward</a:t>
            </a:r>
          </a:p>
          <a:p>
            <a:pPr marL="1524000" lvl="2" indent="-609600">
              <a:buFont typeface="Calibri" pitchFamily="34" charset="0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Plant	      	9. Lean Forward	</a:t>
            </a:r>
          </a:p>
          <a:p>
            <a:pPr marL="1524000" lvl="2" indent="-609600">
              <a:buFont typeface="Calibri" pitchFamily="34" charset="0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Push       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Rotate</a:t>
            </a:r>
          </a:p>
          <a:p>
            <a:pPr marL="88172" lvl="1" indent="-15743" algn="ctr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ge Cymru logo (CMYK Coat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9" y="285794"/>
            <a:ext cx="2214546" cy="726619"/>
          </a:xfrm>
          <a:prstGeom prst="rect">
            <a:avLst/>
          </a:prstGeom>
        </p:spPr>
      </p:pic>
      <p:pic>
        <p:nvPicPr>
          <p:cNvPr id="5" name="Content Placeholder 16" descr="Background.jpg"/>
          <p:cNvPicPr>
            <a:picLocks noChangeAspect="1"/>
          </p:cNvPicPr>
          <p:nvPr/>
        </p:nvPicPr>
        <p:blipFill>
          <a:blip r:embed="rId4" cstate="print"/>
          <a:srcRect l="-13254" r="-13254"/>
          <a:stretch>
            <a:fillRect/>
          </a:stretch>
        </p:blipFill>
        <p:spPr bwMode="auto">
          <a:xfrm>
            <a:off x="-1500161" y="6572272"/>
            <a:ext cx="1193014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glenn.little\My Documents\My Pictures\british_nordic_walking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328592"/>
            <a:ext cx="136397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W:\HEALTHY AGEING\Physical Activity\Logos\INWA_Logo_F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301208"/>
            <a:ext cx="1938037" cy="84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746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1600" dirty="0" smtClean="0">
                <a:latin typeface="Arial" pitchFamily="34" charset="0"/>
                <a:cs typeface="Arial" pitchFamily="34" charset="0"/>
              </a:rPr>
              <a:t>Nordic Walking programme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859216" cy="5112568"/>
          </a:xfrm>
        </p:spPr>
        <p:txBody>
          <a:bodyPr>
            <a:noAutofit/>
          </a:bodyPr>
          <a:lstStyle/>
          <a:p>
            <a:pPr marL="88172" lvl="1" indent="-15743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Challenges and considerations:</a:t>
            </a:r>
          </a:p>
          <a:p>
            <a:pPr marL="88172" lvl="1" indent="-15743">
              <a:buNone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paying volunteer expenses as the numbers of volunteers expands</a:t>
            </a: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cost of Nordic Walking poles</a:t>
            </a: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cost of volunteer conference</a:t>
            </a: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providing Leaders with a poles to loan out on a library scheme for people who cant afford to purchase poles</a:t>
            </a: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charging for Nordic Walking courses, currently the fee is £10 </a:t>
            </a: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taster sessions and led walks are currently free</a:t>
            </a:r>
          </a:p>
          <a:p>
            <a:pPr marL="88172" lvl="1" indent="-15743" algn="ctr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ge Cymru logo (CMYK Coat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9" y="285794"/>
            <a:ext cx="2214546" cy="726619"/>
          </a:xfrm>
          <a:prstGeom prst="rect">
            <a:avLst/>
          </a:prstGeom>
        </p:spPr>
      </p:pic>
      <p:pic>
        <p:nvPicPr>
          <p:cNvPr id="5" name="Content Placeholder 16" descr="Background.jpg"/>
          <p:cNvPicPr>
            <a:picLocks noChangeAspect="1"/>
          </p:cNvPicPr>
          <p:nvPr/>
        </p:nvPicPr>
        <p:blipFill>
          <a:blip r:embed="rId4" cstate="print"/>
          <a:srcRect l="-13254" r="-13254"/>
          <a:stretch>
            <a:fillRect/>
          </a:stretch>
        </p:blipFill>
        <p:spPr bwMode="auto">
          <a:xfrm>
            <a:off x="-1500161" y="6572272"/>
            <a:ext cx="1193014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746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1600" dirty="0" smtClean="0">
                <a:latin typeface="Arial" pitchFamily="34" charset="0"/>
                <a:cs typeface="Arial" pitchFamily="34" charset="0"/>
              </a:rPr>
              <a:t>Nordic Walking programme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859216" cy="5112568"/>
          </a:xfrm>
        </p:spPr>
        <p:txBody>
          <a:bodyPr>
            <a:noAutofit/>
          </a:bodyPr>
          <a:lstStyle/>
          <a:p>
            <a:pPr marL="88172" lvl="1" indent="-15743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What we have achieved so far:</a:t>
            </a:r>
          </a:p>
          <a:p>
            <a:pPr marL="88172" lvl="1" indent="-15743">
              <a:buNone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recruited and trained 60 volunteers</a:t>
            </a:r>
          </a:p>
          <a:p>
            <a:pPr marL="1066800" lvl="1" indent="-609600">
              <a:buFont typeface="Arial" charset="0"/>
              <a:buChar char="•"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take out 200 people each week</a:t>
            </a:r>
          </a:p>
          <a:p>
            <a:pPr marL="1066800" lvl="1" indent="-609600">
              <a:buFont typeface="Arial" charset="0"/>
              <a:buChar char="•"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some people form their own groups and still Nordic Walk more than four years after they completed their Nordic Walking course</a:t>
            </a:r>
          </a:p>
          <a:p>
            <a:pPr marL="1066800" lvl="1" indent="-609600">
              <a:buFont typeface="Arial" charset="0"/>
              <a:buChar char="•"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1066800" lvl="1" indent="-60960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we are working with large number of public, private and voluntary organisations to run the programme</a:t>
            </a:r>
          </a:p>
          <a:p>
            <a:pPr marL="88172" lvl="1" indent="-15743" algn="ctr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ge Cymru logo (CMYK Coat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9" y="285794"/>
            <a:ext cx="2214546" cy="726619"/>
          </a:xfrm>
          <a:prstGeom prst="rect">
            <a:avLst/>
          </a:prstGeom>
        </p:spPr>
      </p:pic>
      <p:pic>
        <p:nvPicPr>
          <p:cNvPr id="5" name="Content Placeholder 16" descr="Background.jpg"/>
          <p:cNvPicPr>
            <a:picLocks noChangeAspect="1"/>
          </p:cNvPicPr>
          <p:nvPr/>
        </p:nvPicPr>
        <p:blipFill>
          <a:blip r:embed="rId4" cstate="print"/>
          <a:srcRect l="-13254" r="-13254"/>
          <a:stretch>
            <a:fillRect/>
          </a:stretch>
        </p:blipFill>
        <p:spPr bwMode="auto">
          <a:xfrm>
            <a:off x="-1500161" y="6572272"/>
            <a:ext cx="1193014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NLIAH Styles">
  <a:themeElements>
    <a:clrScheme name="NLIAH Sty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AH Sty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LIAH Sty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NLIAH Styles">
  <a:themeElements>
    <a:clrScheme name="NLIAH Sty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AH Sty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LIAH Sty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NLIAH Styles">
  <a:themeElements>
    <a:clrScheme name="NLIAH Sty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AH Sty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LIAH Sty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LIAH Styles">
  <a:themeElements>
    <a:clrScheme name="NLIAH Sty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AH Sty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LIAH Sty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LIAH Styles">
  <a:themeElements>
    <a:clrScheme name="NLIAH Sty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AH Sty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LIAH Sty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LIAH Styles">
  <a:themeElements>
    <a:clrScheme name="NLIAH Sty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AH Sty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LIAH Sty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LIAH Styles">
  <a:themeElements>
    <a:clrScheme name="NLIAH Sty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AH Sty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LIAH Sty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NLIAH Styles">
  <a:themeElements>
    <a:clrScheme name="NLIAH Sty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AH Sty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LIAH Sty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NLIAH Styles">
  <a:themeElements>
    <a:clrScheme name="NLIAH Sty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AH Sty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LIAH Sty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NLIAH Styles">
  <a:themeElements>
    <a:clrScheme name="NLIAH Sty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AH Sty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LIAH Sty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NLIAH Styles">
  <a:themeElements>
    <a:clrScheme name="NLIAH Sty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AH Sty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LIAH Sty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AH Sty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AH Sty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805</Words>
  <Application>Microsoft Office PowerPoint</Application>
  <PresentationFormat>On-screen Show (4:3)</PresentationFormat>
  <Paragraphs>145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</vt:lpstr>
      <vt:lpstr>Calibri</vt:lpstr>
      <vt:lpstr>Gill Sans</vt:lpstr>
      <vt:lpstr>FS Me</vt:lpstr>
      <vt:lpstr>Trebuchet MS</vt:lpstr>
      <vt:lpstr>Foco Age UK</vt:lpstr>
      <vt:lpstr>Tahoma</vt:lpstr>
      <vt:lpstr>Office Theme</vt:lpstr>
      <vt:lpstr>NLIAH Styles</vt:lpstr>
      <vt:lpstr>1_NLIAH Styles</vt:lpstr>
      <vt:lpstr>2_NLIAH Styles</vt:lpstr>
      <vt:lpstr>3_NLIAH Styles</vt:lpstr>
      <vt:lpstr>4_NLIAH Styles</vt:lpstr>
      <vt:lpstr>5_NLIAH Styles</vt:lpstr>
      <vt:lpstr>6_NLIAH Styles</vt:lpstr>
      <vt:lpstr>7_NLIAH Styles</vt:lpstr>
      <vt:lpstr>8_NLIAH Styles</vt:lpstr>
      <vt:lpstr>9_NLIAH Styles</vt:lpstr>
      <vt:lpstr>10_NLIAH Styles</vt:lpstr>
      <vt:lpstr>PowerPoint Presentation</vt:lpstr>
      <vt:lpstr>Nordic Walking programme</vt:lpstr>
      <vt:lpstr>Nordic Walking programme</vt:lpstr>
      <vt:lpstr>Nordic Walking programme</vt:lpstr>
      <vt:lpstr>Nordic Walking programme</vt:lpstr>
      <vt:lpstr>Nordic Walking programme</vt:lpstr>
      <vt:lpstr>Nordic Walking programme</vt:lpstr>
      <vt:lpstr>Nordic Walking programme</vt:lpstr>
      <vt:lpstr>Nordic Walking programme</vt:lpstr>
      <vt:lpstr>Nordic Walking programme</vt:lpstr>
      <vt:lpstr>Nordic Walking programme</vt:lpstr>
      <vt:lpstr>Nordic Walking programme</vt:lpstr>
      <vt:lpstr>Nordic Walking programme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PIT10</cp:lastModifiedBy>
  <cp:revision>86</cp:revision>
  <dcterms:created xsi:type="dcterms:W3CDTF">2010-08-17T09:07:21Z</dcterms:created>
  <dcterms:modified xsi:type="dcterms:W3CDTF">2012-05-30T10:30:22Z</dcterms:modified>
</cp:coreProperties>
</file>