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370" r:id="rId3"/>
    <p:sldId id="349" r:id="rId4"/>
    <p:sldId id="366" r:id="rId5"/>
    <p:sldId id="371" r:id="rId6"/>
    <p:sldId id="363" r:id="rId7"/>
    <p:sldId id="319" r:id="rId8"/>
    <p:sldId id="321" r:id="rId9"/>
    <p:sldId id="323" r:id="rId10"/>
    <p:sldId id="364" r:id="rId11"/>
    <p:sldId id="368" r:id="rId12"/>
    <p:sldId id="369" r:id="rId13"/>
    <p:sldId id="358" r:id="rId14"/>
  </p:sldIdLst>
  <p:sldSz cx="9144000" cy="6858000" type="screen4x3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37" autoAdjust="0"/>
  </p:normalViewPr>
  <p:slideViewPr>
    <p:cSldViewPr>
      <p:cViewPr>
        <p:scale>
          <a:sx n="60" d="100"/>
          <a:sy n="60" d="100"/>
        </p:scale>
        <p:origin x="-1662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Gr&#225;fico%20en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37603902596682"/>
          <c:y val="5.1054268823931846E-2"/>
          <c:w val="0.81424475563321252"/>
          <c:h val="0.8334552739754062"/>
        </c:manualLayout>
      </c:layout>
      <c:lineChart>
        <c:grouping val="standard"/>
        <c:varyColors val="0"/>
        <c:ser>
          <c:idx val="1"/>
          <c:order val="0"/>
          <c:tx>
            <c:strRef>
              <c:f>'[Gráfico en Microsoft Office PowerPoint]Hoja1'!$B$1</c:f>
              <c:strCache>
                <c:ptCount val="1"/>
                <c:pt idx="0">
                  <c:v>EU</c:v>
                </c:pt>
              </c:strCache>
            </c:strRef>
          </c:tx>
          <c:marker>
            <c:symbol val="none"/>
          </c:marker>
          <c:cat>
            <c:strRef>
              <c:f>'[Gráfico en Microsoft Office PowerPoint]Hoja1'!$A$2:$A$3</c:f>
              <c:strCache>
                <c:ptCount val="2"/>
                <c:pt idx="0">
                  <c:v>Actualidad</c:v>
                </c:pt>
                <c:pt idx="1">
                  <c:v>2060</c:v>
                </c:pt>
              </c:strCache>
            </c:strRef>
          </c:cat>
          <c:val>
            <c:numRef>
              <c:f>'[Gráfico en Microsoft Office PowerPoint]Hoja1'!$B$2:$B$3</c:f>
              <c:numCache>
                <c:formatCode>0%</c:formatCode>
                <c:ptCount val="2"/>
                <c:pt idx="0">
                  <c:v>0.17</c:v>
                </c:pt>
                <c:pt idx="1">
                  <c:v>0.30000000000000021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327616"/>
        <c:axId val="39329152"/>
      </c:lineChart>
      <c:catAx>
        <c:axId val="39327616"/>
        <c:scaling>
          <c:orientation val="minMax"/>
        </c:scaling>
        <c:delete val="0"/>
        <c:axPos val="b"/>
        <c:majorTickMark val="out"/>
        <c:minorTickMark val="none"/>
        <c:tickLblPos val="nextTo"/>
        <c:crossAx val="39329152"/>
        <c:crosses val="autoZero"/>
        <c:auto val="1"/>
        <c:lblAlgn val="ctr"/>
        <c:lblOffset val="100"/>
        <c:noMultiLvlLbl val="0"/>
      </c:catAx>
      <c:valAx>
        <c:axId val="39329152"/>
        <c:scaling>
          <c:orientation val="minMax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9327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84256294755126"/>
          <c:y val="0.55202492120758517"/>
          <c:w val="0.32042935885911666"/>
          <c:h val="0.271895228015600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62" cy="493097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295" y="1"/>
            <a:ext cx="2945862" cy="493097"/>
          </a:xfrm>
          <a:prstGeom prst="rect">
            <a:avLst/>
          </a:prstGeom>
        </p:spPr>
        <p:txBody>
          <a:bodyPr vert="horz" lIns="87545" tIns="43772" rIns="87545" bIns="43772" rtlCol="0"/>
          <a:lstStyle>
            <a:lvl1pPr algn="r">
              <a:defRPr sz="1100"/>
            </a:lvl1pPr>
          </a:lstStyle>
          <a:p>
            <a:fld id="{B6E54936-3BC3-4B21-B191-215A997E58FD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545" tIns="43772" rIns="87545" bIns="4377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65" y="4689017"/>
            <a:ext cx="5438748" cy="4442469"/>
          </a:xfrm>
          <a:prstGeom prst="rect">
            <a:avLst/>
          </a:prstGeom>
        </p:spPr>
        <p:txBody>
          <a:bodyPr vert="horz" lIns="87545" tIns="43772" rIns="87545" bIns="4377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378035"/>
            <a:ext cx="2945862" cy="493097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l">
              <a:defRPr sz="11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295" y="9378035"/>
            <a:ext cx="2945862" cy="493097"/>
          </a:xfrm>
          <a:prstGeom prst="rect">
            <a:avLst/>
          </a:prstGeom>
        </p:spPr>
        <p:txBody>
          <a:bodyPr vert="horz" lIns="87545" tIns="43772" rIns="87545" bIns="43772" rtlCol="0" anchor="b"/>
          <a:lstStyle>
            <a:lvl1pPr algn="r">
              <a:defRPr sz="1100"/>
            </a:lvl1pPr>
          </a:lstStyle>
          <a:p>
            <a:fld id="{4DC10C67-FE64-4EC6-AF5F-0DA77C60FD12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133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10C67-FE64-4EC6-AF5F-0DA77C60FD12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02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10C67-FE64-4EC6-AF5F-0DA77C60FD12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7025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20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2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924" y="618737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3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9360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  <p:pic>
        <p:nvPicPr>
          <p:cNvPr id="23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93601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1608"/>
            <a:ext cx="5638800" cy="418755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6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8" name="2 Marcador de texto"/>
          <p:cNvSpPr>
            <a:spLocks noGrp="1"/>
          </p:cNvSpPr>
          <p:nvPr>
            <p:ph type="body" idx="13"/>
          </p:nvPr>
        </p:nvSpPr>
        <p:spPr>
          <a:xfrm>
            <a:off x="395536" y="908720"/>
            <a:ext cx="2362200" cy="936104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kumimoji="0" lang="es-ES" sz="220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84102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pic>
        <p:nvPicPr>
          <p:cNvPr id="20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1_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3419872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90104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625711" y="1524000"/>
            <a:ext cx="520739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2902096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3635896" y="2471383"/>
            <a:ext cx="5203304" cy="382219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14438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2_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2987824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247004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3203849" y="1524000"/>
            <a:ext cx="5629258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2470940" cy="3818404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3214364" y="2471383"/>
            <a:ext cx="5624836" cy="3822192"/>
          </a:xfrm>
        </p:spPr>
        <p:txBody>
          <a:bodyPr/>
          <a:lstStyle/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8339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1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43717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56AFE28-C62B-4228-8C3B-A07169832BB4}" type="datetimeFigureOut">
              <a:rPr lang="es-ES" smtClean="0"/>
              <a:pPr/>
              <a:t>30/05/2012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EEB5D83-643F-4941-BD95-5CF955997933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pic>
        <p:nvPicPr>
          <p:cNvPr id="1026" name="Picture 2" descr="\\epm.polibienestar.org\DavWWWRoot\SGP\Documentos compartidos\POLIBIENESTAR\COMUNICACION Y MARKETING\LOGOS Y PLANTILLAS\LOGOS POLIBIENESTAR\LogoPolibienestarfondo blanco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020" y="6173084"/>
            <a:ext cx="1291960" cy="658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45" r:id="rId6"/>
    <p:sldLayoutId id="2147483746" r:id="rId7"/>
    <p:sldLayoutId id="2147483738" r:id="rId8"/>
    <p:sldLayoutId id="2147483739" r:id="rId9"/>
    <p:sldLayoutId id="2147483740" r:id="rId10"/>
    <p:sldLayoutId id="2147483741" r:id="rId11"/>
    <p:sldLayoutId id="2147483744" r:id="rId12"/>
    <p:sldLayoutId id="2147483742" r:id="rId13"/>
    <p:sldLayoutId id="2147483743" r:id="rId14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ireia.ferri@uv.e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627784" y="5013176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 algn="ctr"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/>
              <a:t>Dr. Stephanie Carretero</a:t>
            </a:r>
          </a:p>
          <a:p>
            <a:r>
              <a:rPr lang="es-ES" dirty="0"/>
              <a:t>Mireia Ferri</a:t>
            </a:r>
          </a:p>
          <a:p>
            <a:r>
              <a:rPr lang="es-ES" dirty="0"/>
              <a:t>Dr. Jorge Garcés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85800" y="381000"/>
            <a:ext cx="7772400" cy="1752600"/>
          </a:xfrm>
          <a:prstGeom prst="rect">
            <a:avLst/>
          </a:prstGeom>
        </p:spPr>
        <p:txBody>
          <a:bodyPr vert="horz" anchor="ctr">
            <a:normAutofit fontScale="97500" lnSpcReduction="100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mtClean="0">
                <a:solidFill>
                  <a:schemeClr val="tx2">
                    <a:lumMod val="50000"/>
                  </a:schemeClr>
                </a:solidFill>
              </a:rPr>
              <a:t>The 11th Global Conference on Ageing</a:t>
            </a:r>
            <a:r>
              <a:rPr lang="en-GB" sz="400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n-GB" sz="400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GB" sz="2000" smtClean="0">
                <a:solidFill>
                  <a:schemeClr val="tx2">
                    <a:lumMod val="50000"/>
                  </a:schemeClr>
                </a:solidFill>
              </a:rPr>
              <a:t>28</a:t>
            </a:r>
            <a:r>
              <a:rPr lang="en-GB" sz="400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GB" sz="2000" smtClean="0">
                <a:solidFill>
                  <a:schemeClr val="tx2">
                    <a:lumMod val="50000"/>
                  </a:schemeClr>
                </a:solidFill>
              </a:rPr>
              <a:t>May – 1 June 2012 Prague </a:t>
            </a:r>
            <a:endParaRPr lang="en-GB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16313" y="3140968"/>
            <a:ext cx="7410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Social Tourism as Strategy for promoting personal Autonomy of elderly people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87314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4798" y="260648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Our research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9215" y="1772816"/>
            <a:ext cx="6929438" cy="3847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marL="342900" indent="-342900" algn="just" eaLnBrk="0" hangingPunct="0"/>
            <a:r>
              <a:rPr lang="de-LI" sz="1900" b="1" dirty="0" smtClean="0">
                <a:solidFill>
                  <a:srgbClr val="000000"/>
                </a:solidFill>
                <a:cs typeface="Times New Roman" pitchFamily="18" charset="0"/>
              </a:rPr>
              <a:t>Results show:</a:t>
            </a:r>
            <a:endParaRPr lang="de-LI" sz="1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5576" y="2449925"/>
            <a:ext cx="8136904" cy="330859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Positive relationship between tourism and older adults </a:t>
            </a:r>
            <a:r>
              <a:rPr lang="en-US" sz="1900" b="1" dirty="0" smtClean="0">
                <a:solidFill>
                  <a:srgbClr val="000000"/>
                </a:solidFill>
                <a:cs typeface="Times New Roman" pitchFamily="18" charset="0"/>
              </a:rPr>
              <a:t>self-perceived health</a:t>
            </a: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algn="just" eaLnBrk="0" hangingPunct="0">
              <a:buClr>
                <a:srgbClr val="FFC000"/>
              </a:buClr>
            </a:pPr>
            <a:endParaRPr lang="en-US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Positive relationship between tourism and elderly woman </a:t>
            </a:r>
            <a:r>
              <a:rPr lang="en-US" sz="1900" b="1" dirty="0" smtClean="0">
                <a:solidFill>
                  <a:srgbClr val="000000"/>
                </a:solidFill>
                <a:cs typeface="Times New Roman" pitchFamily="18" charset="0"/>
              </a:rPr>
              <a:t>capacity to carry out Instrumental Activities of Daily Life</a:t>
            </a: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endParaRPr lang="en-US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Small proportion of older </a:t>
            </a: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travellers</a:t>
            </a: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 in the lowest grade of social integration compared to elderly </a:t>
            </a: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non-travellers.</a:t>
            </a: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endParaRPr lang="en-GB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Elderly travellers use less </a:t>
            </a:r>
            <a:r>
              <a:rPr lang="en-GB" sz="1900" b="1" dirty="0" smtClean="0">
                <a:solidFill>
                  <a:srgbClr val="000000"/>
                </a:solidFill>
                <a:cs typeface="Times New Roman" pitchFamily="18" charset="0"/>
              </a:rPr>
              <a:t>social and health services</a:t>
            </a: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 than elderly non-travellers.</a:t>
            </a:r>
            <a:endParaRPr lang="en-GB" sz="19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64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4798" y="260648"/>
            <a:ext cx="8534400" cy="758952"/>
          </a:xfrm>
        </p:spPr>
        <p:txBody>
          <a:bodyPr>
            <a:normAutofit/>
          </a:bodyPr>
          <a:lstStyle/>
          <a:p>
            <a:r>
              <a:rPr lang="en-US" dirty="0" smtClean="0"/>
              <a:t>Our research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9215" y="1772816"/>
            <a:ext cx="6929438" cy="3847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marL="342900" indent="-342900" algn="just" eaLnBrk="0" hangingPunct="0"/>
            <a:r>
              <a:rPr lang="de-LI" sz="1900" b="1" dirty="0" smtClean="0">
                <a:solidFill>
                  <a:srgbClr val="000000"/>
                </a:solidFill>
                <a:cs typeface="Times New Roman" pitchFamily="18" charset="0"/>
              </a:rPr>
              <a:t>Results show:</a:t>
            </a:r>
            <a:endParaRPr lang="de-LI" sz="1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7544" y="2596118"/>
            <a:ext cx="8136904" cy="3308598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54% of elderly people </a:t>
            </a:r>
            <a:r>
              <a:rPr lang="en-GB" sz="1900" dirty="0">
                <a:solidFill>
                  <a:srgbClr val="000000"/>
                </a:solidFill>
                <a:cs typeface="Times New Roman" pitchFamily="18" charset="0"/>
              </a:rPr>
              <a:t>w</a:t>
            </a: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ho did not travel affirm that they enjoy holidaying.</a:t>
            </a: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endParaRPr lang="en-GB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Some </a:t>
            </a:r>
            <a:r>
              <a:rPr lang="en-GB" sz="1900" b="1" dirty="0" smtClean="0">
                <a:solidFill>
                  <a:srgbClr val="000000"/>
                </a:solidFill>
                <a:cs typeface="Times New Roman" pitchFamily="18" charset="0"/>
              </a:rPr>
              <a:t>characteristics</a:t>
            </a: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 of their travels:</a:t>
            </a:r>
          </a:p>
          <a:p>
            <a:pPr marL="800100" lvl="1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One night long</a:t>
            </a:r>
          </a:p>
          <a:p>
            <a:pPr marL="800100" lvl="1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Accommodation in hotels</a:t>
            </a:r>
          </a:p>
          <a:p>
            <a:pPr marL="800100" lvl="1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Promotion trough travel agencies and leisure centres for elderly</a:t>
            </a:r>
          </a:p>
          <a:p>
            <a:pPr marL="800100" lvl="1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Focus on leisure and holidaying</a:t>
            </a:r>
          </a:p>
          <a:p>
            <a:pPr marL="800100" lvl="1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During autumn and spring time</a:t>
            </a:r>
          </a:p>
          <a:p>
            <a:pPr marL="800100" lvl="1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By coach</a:t>
            </a:r>
          </a:p>
        </p:txBody>
      </p:sp>
    </p:spTree>
    <p:extLst>
      <p:ext uri="{BB962C8B-B14F-4D97-AF65-F5344CB8AC3E}">
        <p14:creationId xmlns:p14="http://schemas.microsoft.com/office/powerpoint/2010/main" val="20854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323528" y="2636912"/>
            <a:ext cx="8424936" cy="1261863"/>
          </a:xfrm>
        </p:spPr>
        <p:txBody>
          <a:bodyPr vert="horz" anchor="t">
            <a:normAutofit lnSpcReduction="10000"/>
          </a:bodyPr>
          <a:lstStyle/>
          <a:p>
            <a:pPr algn="just"/>
            <a:r>
              <a:rPr lang="en-GB" sz="1800" b="0" cap="none" dirty="0" smtClean="0">
                <a:solidFill>
                  <a:srgbClr val="000000"/>
                </a:solidFill>
              </a:rPr>
              <a:t>Implications of the positive relationship between tourism and elderly’s functional health -&gt;</a:t>
            </a:r>
          </a:p>
          <a:p>
            <a:pPr algn="just"/>
            <a:endParaRPr lang="en-GB" sz="1800" b="0" cap="none" dirty="0">
              <a:solidFill>
                <a:srgbClr val="000000"/>
              </a:solidFill>
            </a:endParaRPr>
          </a:p>
          <a:p>
            <a:pPr algn="just"/>
            <a:r>
              <a:rPr lang="en-GB" sz="1800" b="0" cap="none" dirty="0" smtClean="0">
                <a:solidFill>
                  <a:srgbClr val="000000"/>
                </a:solidFill>
              </a:rPr>
              <a:t>		</a:t>
            </a:r>
            <a:r>
              <a:rPr lang="en-GB" sz="1800" dirty="0" smtClean="0">
                <a:solidFill>
                  <a:srgbClr val="000000"/>
                </a:solidFill>
              </a:rPr>
              <a:t>Accessible </a:t>
            </a:r>
            <a:r>
              <a:rPr lang="en-GB" sz="1800" dirty="0">
                <a:solidFill>
                  <a:srgbClr val="000000"/>
                </a:solidFill>
              </a:rPr>
              <a:t>Social Tourism </a:t>
            </a:r>
            <a:endParaRPr lang="en-GB" sz="1800" b="0" cap="none" dirty="0" smtClean="0">
              <a:solidFill>
                <a:srgbClr val="00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71600" y="518964"/>
            <a:ext cx="4353743" cy="1524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Conclusions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506" y="404664"/>
            <a:ext cx="20955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Flecha abajo"/>
          <p:cNvSpPr/>
          <p:nvPr/>
        </p:nvSpPr>
        <p:spPr>
          <a:xfrm>
            <a:off x="1111660" y="3392996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1835696" y="4070422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 smtClean="0">
                <a:solidFill>
                  <a:srgbClr val="000000"/>
                </a:solidFill>
              </a:rPr>
              <a:t>It could </a:t>
            </a:r>
            <a:r>
              <a:rPr lang="en-GB" dirty="0">
                <a:solidFill>
                  <a:srgbClr val="000000"/>
                </a:solidFill>
              </a:rPr>
              <a:t>be used as </a:t>
            </a:r>
            <a:r>
              <a:rPr lang="en-GB" dirty="0" smtClean="0">
                <a:solidFill>
                  <a:srgbClr val="000000"/>
                </a:solidFill>
              </a:rPr>
              <a:t>a tool </a:t>
            </a:r>
            <a:r>
              <a:rPr lang="en-GB" dirty="0">
                <a:solidFill>
                  <a:srgbClr val="000000"/>
                </a:solidFill>
              </a:rPr>
              <a:t>in social and health policies in order to provide a better quality of life for elderly and to reduce their associated costs for governments</a:t>
            </a:r>
          </a:p>
        </p:txBody>
      </p:sp>
    </p:spTree>
    <p:extLst>
      <p:ext uri="{BB962C8B-B14F-4D97-AF65-F5344CB8AC3E}">
        <p14:creationId xmlns:p14="http://schemas.microsoft.com/office/powerpoint/2010/main" val="30104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3068960"/>
            <a:ext cx="8496944" cy="1752600"/>
          </a:xfrm>
        </p:spPr>
        <p:txBody>
          <a:bodyPr anchor="ctr">
            <a:normAutofit fontScale="90000"/>
          </a:bodyPr>
          <a:lstStyle/>
          <a:p>
            <a:r>
              <a:rPr lang="es-ES" sz="4000" dirty="0" smtClean="0">
                <a:solidFill>
                  <a:schemeClr val="tx2">
                    <a:lumMod val="50000"/>
                  </a:schemeClr>
                </a:solidFill>
                <a:hlinkClick r:id="rId2"/>
              </a:rPr>
              <a:t>mireia.ferri@uv.es</a:t>
            </a:r>
            <a:r>
              <a:rPr lang="es-ES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ES" sz="4000" dirty="0" smtClean="0">
                <a:solidFill>
                  <a:schemeClr val="tx2">
                    <a:lumMod val="50000"/>
                  </a:schemeClr>
                </a:solidFill>
              </a:rPr>
              <a:t>jordi.garces@uv.es</a:t>
            </a:r>
            <a:r>
              <a:rPr lang="es-ES" sz="4000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es-ES" sz="4000" dirty="0">
                <a:solidFill>
                  <a:schemeClr val="tx2">
                    <a:lumMod val="50000"/>
                  </a:schemeClr>
                </a:solidFill>
              </a:rPr>
            </a:br>
            <a:endParaRPr lang="es-ES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259632" y="836711"/>
            <a:ext cx="66247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200" b="1" smtClean="0"/>
              <a:t>Thanks for your time and attention</a:t>
            </a:r>
            <a:endParaRPr lang="en-GB" sz="4200" b="1"/>
          </a:p>
        </p:txBody>
      </p:sp>
    </p:spTree>
    <p:extLst>
      <p:ext uri="{BB962C8B-B14F-4D97-AF65-F5344CB8AC3E}">
        <p14:creationId xmlns:p14="http://schemas.microsoft.com/office/powerpoint/2010/main" val="209573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131840" y="620688"/>
            <a:ext cx="5638800" cy="541168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S" sz="2200" b="1" dirty="0" smtClean="0"/>
          </a:p>
          <a:p>
            <a:pPr marL="342900" indent="-342900">
              <a:buAutoNum type="arabicPeriod"/>
            </a:pPr>
            <a:r>
              <a:rPr lang="en-US" sz="2200" b="1" dirty="0" smtClean="0"/>
              <a:t>Introduction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Methodology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Results </a:t>
            </a:r>
          </a:p>
          <a:p>
            <a:pPr marL="342900" indent="-342900">
              <a:buAutoNum type="arabicPeriod"/>
            </a:pPr>
            <a:r>
              <a:rPr lang="en-US" sz="2200" b="1" dirty="0" smtClean="0"/>
              <a:t>Conclusions</a:t>
            </a:r>
          </a:p>
          <a:p>
            <a:pPr marL="0" indent="0">
              <a:buNone/>
            </a:pPr>
            <a:endParaRPr lang="es-ES" sz="22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3"/>
          </p:nvPr>
        </p:nvSpPr>
        <p:spPr/>
        <p:txBody>
          <a:bodyPr>
            <a:normAutofit/>
          </a:bodyPr>
          <a:lstStyle/>
          <a:p>
            <a:r>
              <a:rPr lang="es-ES" sz="3200" dirty="0" err="1" smtClean="0"/>
              <a:t>Index</a:t>
            </a:r>
            <a:endParaRPr lang="es-ES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33909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14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>
          <a:xfrm>
            <a:off x="419443" y="2780928"/>
            <a:ext cx="4452102" cy="1754326"/>
          </a:xfrm>
        </p:spPr>
        <p:txBody>
          <a:bodyPr wrap="square">
            <a:spAutoFit/>
          </a:bodyPr>
          <a:lstStyle/>
          <a:p>
            <a:pPr algn="just"/>
            <a:r>
              <a:rPr lang="en-GB" sz="1800" b="0" cap="none" dirty="0">
                <a:solidFill>
                  <a:srgbClr val="000000"/>
                </a:solidFill>
              </a:rPr>
              <a:t>Europe is living an ageing process that represents a long term trend: People who have 65 years or more will represent more than 30% in 2060 (Eurostat, 2010</a:t>
            </a:r>
            <a:r>
              <a:rPr lang="en-GB" sz="1800" b="0" cap="none" dirty="0" smtClean="0">
                <a:solidFill>
                  <a:srgbClr val="000000"/>
                </a:solidFill>
              </a:rPr>
              <a:t>).</a:t>
            </a:r>
            <a:endParaRPr lang="en-GB" sz="1800" b="0" cap="none" dirty="0">
              <a:solidFill>
                <a:srgbClr val="000000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Introduction</a:t>
            </a:r>
            <a:endParaRPr lang="en-GB" dirty="0"/>
          </a:p>
        </p:txBody>
      </p:sp>
      <p:grpSp>
        <p:nvGrpSpPr>
          <p:cNvPr id="12" name="11 Grupo"/>
          <p:cNvGrpSpPr/>
          <p:nvPr/>
        </p:nvGrpSpPr>
        <p:grpSpPr>
          <a:xfrm>
            <a:off x="5095428" y="2937338"/>
            <a:ext cx="3475624" cy="2792436"/>
            <a:chOff x="5148064" y="3284984"/>
            <a:chExt cx="3475624" cy="2792436"/>
          </a:xfrm>
        </p:grpSpPr>
        <p:graphicFrame>
          <p:nvGraphicFramePr>
            <p:cNvPr id="9" name="2 Gráfico"/>
            <p:cNvGraphicFramePr/>
            <p:nvPr>
              <p:extLst>
                <p:ext uri="{D42A27DB-BD31-4B8C-83A1-F6EECF244321}">
                  <p14:modId xmlns:p14="http://schemas.microsoft.com/office/powerpoint/2010/main" val="3333649446"/>
                </p:ext>
              </p:extLst>
            </p:nvPr>
          </p:nvGraphicFramePr>
          <p:xfrm>
            <a:off x="5148064" y="3284984"/>
            <a:ext cx="3475624" cy="27363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" name="9 CuadroTexto"/>
            <p:cNvSpPr txBox="1"/>
            <p:nvPr/>
          </p:nvSpPr>
          <p:spPr>
            <a:xfrm>
              <a:off x="5868144" y="5708088"/>
              <a:ext cx="1318873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solidFill>
                    <a:srgbClr val="000000"/>
                  </a:solidFill>
                </a:rPr>
                <a:t>Now</a:t>
              </a: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7632340" y="5696726"/>
              <a:ext cx="936104" cy="369332"/>
            </a:xfrm>
            <a:prstGeom prst="rect">
              <a:avLst/>
            </a:prstGeom>
            <a:solidFill>
              <a:schemeClr val="bg2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0000"/>
                  </a:solidFill>
                </a:rPr>
                <a:t>2060</a:t>
              </a:r>
              <a:endParaRPr lang="en-GB" dirty="0">
                <a:solidFill>
                  <a:srgbClr val="000000"/>
                </a:solidFill>
              </a:endParaRPr>
            </a:p>
          </p:txBody>
        </p:sp>
      </p:grpSp>
      <p:sp>
        <p:nvSpPr>
          <p:cNvPr id="15" name="14 Rectángulo"/>
          <p:cNvSpPr/>
          <p:nvPr/>
        </p:nvSpPr>
        <p:spPr>
          <a:xfrm>
            <a:off x="395536" y="4725473"/>
            <a:ext cx="46085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pc="250" dirty="0">
                <a:solidFill>
                  <a:srgbClr val="000000"/>
                </a:solidFill>
              </a:rPr>
              <a:t>Ageing process + prevalence of chronic diseases related with disability:  Dependent and disabled people will also </a:t>
            </a:r>
            <a:r>
              <a:rPr lang="en-GB" spc="250" dirty="0" smtClean="0">
                <a:solidFill>
                  <a:srgbClr val="000000"/>
                </a:solidFill>
              </a:rPr>
              <a:t>augment (WHO</a:t>
            </a:r>
            <a:r>
              <a:rPr lang="en-GB" spc="250" dirty="0">
                <a:solidFill>
                  <a:srgbClr val="000000"/>
                </a:solidFill>
              </a:rPr>
              <a:t>, 2011).</a:t>
            </a:r>
          </a:p>
        </p:txBody>
      </p:sp>
      <p:sp>
        <p:nvSpPr>
          <p:cNvPr id="4" name="3 Flecha derecha"/>
          <p:cNvSpPr/>
          <p:nvPr/>
        </p:nvSpPr>
        <p:spPr>
          <a:xfrm>
            <a:off x="4139952" y="429309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3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3" y="332656"/>
            <a:ext cx="8784975" cy="64807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Introduction</a:t>
            </a:r>
            <a:endParaRPr lang="en-US" sz="2600" b="1" dirty="0"/>
          </a:p>
        </p:txBody>
      </p:sp>
      <p:sp>
        <p:nvSpPr>
          <p:cNvPr id="4" name="3 Rectángulo"/>
          <p:cNvSpPr/>
          <p:nvPr/>
        </p:nvSpPr>
        <p:spPr>
          <a:xfrm>
            <a:off x="311044" y="1591376"/>
            <a:ext cx="8509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dirty="0">
                <a:solidFill>
                  <a:srgbClr val="000000"/>
                </a:solidFill>
              </a:rPr>
              <a:t>I</a:t>
            </a:r>
            <a:r>
              <a:rPr lang="en-GB" dirty="0" smtClean="0">
                <a:solidFill>
                  <a:srgbClr val="000000"/>
                </a:solidFill>
              </a:rPr>
              <a:t>n 2010 -&gt; 17</a:t>
            </a:r>
            <a:r>
              <a:rPr lang="en-GB" dirty="0">
                <a:solidFill>
                  <a:srgbClr val="000000"/>
                </a:solidFill>
              </a:rPr>
              <a:t>% of the European population self-perceived some limitation to carry out their daily activities and the 8% self-perceived a severe limitation (Eurostat, </a:t>
            </a:r>
            <a:r>
              <a:rPr lang="en-GB" dirty="0" smtClean="0">
                <a:solidFill>
                  <a:srgbClr val="000000"/>
                </a:solidFill>
              </a:rPr>
              <a:t>2012). </a:t>
            </a:r>
          </a:p>
          <a:p>
            <a:pPr algn="just"/>
            <a:endParaRPr lang="en-GB" dirty="0">
              <a:solidFill>
                <a:srgbClr val="000000"/>
              </a:solidFill>
            </a:endParaRPr>
          </a:p>
          <a:p>
            <a:pPr algn="just"/>
            <a:r>
              <a:rPr lang="en-US" dirty="0" smtClean="0">
                <a:solidFill>
                  <a:srgbClr val="000000"/>
                </a:solidFill>
              </a:rPr>
              <a:t>Projections-&gt; the </a:t>
            </a:r>
            <a:r>
              <a:rPr lang="en-US" dirty="0">
                <a:solidFill>
                  <a:srgbClr val="000000"/>
                </a:solidFill>
              </a:rPr>
              <a:t>number of dependent people is going to increase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OECD, 2007</a:t>
            </a:r>
            <a:r>
              <a:rPr lang="en-US" dirty="0" smtClean="0">
                <a:solidFill>
                  <a:srgbClr val="000000"/>
                </a:solidFill>
              </a:rPr>
              <a:t>). 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7 Flecha abajo"/>
          <p:cNvSpPr/>
          <p:nvPr/>
        </p:nvSpPr>
        <p:spPr>
          <a:xfrm>
            <a:off x="4116250" y="3204537"/>
            <a:ext cx="551096" cy="35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Flecha abajo"/>
          <p:cNvSpPr/>
          <p:nvPr/>
        </p:nvSpPr>
        <p:spPr>
          <a:xfrm rot="2084845">
            <a:off x="1634400" y="4322919"/>
            <a:ext cx="551096" cy="35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Flecha abajo"/>
          <p:cNvSpPr/>
          <p:nvPr/>
        </p:nvSpPr>
        <p:spPr>
          <a:xfrm rot="19492064">
            <a:off x="6898833" y="4317728"/>
            <a:ext cx="551096" cy="35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105798" y="382240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Impact: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4" name="13 Flecha abajo"/>
          <p:cNvSpPr/>
          <p:nvPr/>
        </p:nvSpPr>
        <p:spPr>
          <a:xfrm>
            <a:off x="4106726" y="4342781"/>
            <a:ext cx="551096" cy="35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51559" y="4935856"/>
            <a:ext cx="24482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Increasing needs of long-term care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3443210" y="4889690"/>
            <a:ext cx="2448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Families burden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372201" y="4931375"/>
            <a:ext cx="244827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 smtClean="0">
                <a:solidFill>
                  <a:schemeClr val="tx2"/>
                </a:solidFill>
              </a:rPr>
              <a:t>Dependent person</a:t>
            </a: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76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3" y="332656"/>
            <a:ext cx="8784975" cy="648072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Introduction</a:t>
            </a:r>
            <a:endParaRPr lang="en-US" sz="2600" b="1" dirty="0"/>
          </a:p>
        </p:txBody>
      </p:sp>
      <p:sp>
        <p:nvSpPr>
          <p:cNvPr id="13" name="12 Rectángulo"/>
          <p:cNvSpPr/>
          <p:nvPr/>
        </p:nvSpPr>
        <p:spPr>
          <a:xfrm>
            <a:off x="1584769" y="1700808"/>
            <a:ext cx="62784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>
                <a:solidFill>
                  <a:srgbClr val="000000"/>
                </a:solidFill>
              </a:rPr>
              <a:t>This trend = challenge for the European Governments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15" name="14 Flecha abajo"/>
          <p:cNvSpPr/>
          <p:nvPr/>
        </p:nvSpPr>
        <p:spPr>
          <a:xfrm>
            <a:off x="4207810" y="2070140"/>
            <a:ext cx="551096" cy="35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/>
        </p:nvSpPr>
        <p:spPr>
          <a:xfrm>
            <a:off x="486075" y="2423586"/>
            <a:ext cx="799456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Initiatives that try to prevent dependency situations and enhance the elderly’s quality of life -&gt; reduce social and health spending and the burden of informal caregivers.</a:t>
            </a:r>
          </a:p>
          <a:p>
            <a:pPr algn="ctr"/>
            <a:endParaRPr lang="en-GB" dirty="0" smtClean="0">
              <a:solidFill>
                <a:srgbClr val="000000"/>
              </a:solidFill>
            </a:endParaRPr>
          </a:p>
          <a:p>
            <a:pPr algn="ctr"/>
            <a:endParaRPr lang="en-GB" dirty="0" smtClean="0">
              <a:solidFill>
                <a:srgbClr val="000000"/>
              </a:solidFill>
            </a:endParaRPr>
          </a:p>
          <a:p>
            <a:pPr algn="ctr"/>
            <a:r>
              <a:rPr lang="en-GB" dirty="0" smtClean="0">
                <a:solidFill>
                  <a:srgbClr val="000000"/>
                </a:solidFill>
              </a:rPr>
              <a:t>Some initiatives:</a:t>
            </a:r>
          </a:p>
          <a:p>
            <a:pPr algn="just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9" name="18 Flecha abajo"/>
          <p:cNvSpPr/>
          <p:nvPr/>
        </p:nvSpPr>
        <p:spPr>
          <a:xfrm>
            <a:off x="4207810" y="3421616"/>
            <a:ext cx="551096" cy="35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98535"/>
            <a:ext cx="3345323" cy="821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20 Rectángulo"/>
          <p:cNvSpPr/>
          <p:nvPr/>
        </p:nvSpPr>
        <p:spPr>
          <a:xfrm>
            <a:off x="4448455" y="4408744"/>
            <a:ext cx="44329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</a:rPr>
              <a:t>European Innovation Partnership on Active and Healthy Ageing</a:t>
            </a:r>
            <a:endParaRPr lang="en-GB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3" y="332656"/>
            <a:ext cx="8784975" cy="6480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  <a:endParaRPr lang="en-US" sz="2800" b="1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69701"/>
            <a:ext cx="7142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b="1" dirty="0" smtClean="0">
                <a:solidFill>
                  <a:srgbClr val="000000"/>
                </a:solidFill>
              </a:rPr>
              <a:t>Tourism = potential strategy to prevent dependency situations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08289" y="2607989"/>
            <a:ext cx="79945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00000"/>
                </a:solidFill>
              </a:rPr>
              <a:t>Because of </a:t>
            </a:r>
            <a:r>
              <a:rPr lang="en-GB" dirty="0" smtClean="0">
                <a:solidFill>
                  <a:srgbClr val="000000"/>
                </a:solidFill>
              </a:rPr>
              <a:t>health and wellbeing positive effects that some studies have linked with holidaying  in other vulnerable groups.</a:t>
            </a:r>
          </a:p>
          <a:p>
            <a:pPr algn="ctr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4 Flecha abajo"/>
          <p:cNvSpPr/>
          <p:nvPr/>
        </p:nvSpPr>
        <p:spPr>
          <a:xfrm>
            <a:off x="4271041" y="2186607"/>
            <a:ext cx="551096" cy="35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4247305" y="3580765"/>
            <a:ext cx="551096" cy="35763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514597" y="4047550"/>
            <a:ext cx="79945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solidFill>
                  <a:srgbClr val="000000"/>
                </a:solidFill>
              </a:rPr>
              <a:t>In fact, European and national organisms are displaying a growing interest in promoting </a:t>
            </a:r>
            <a:r>
              <a:rPr lang="en-GB" b="1" dirty="0" smtClean="0">
                <a:solidFill>
                  <a:srgbClr val="000000"/>
                </a:solidFill>
              </a:rPr>
              <a:t>tourism accessible for all.</a:t>
            </a:r>
          </a:p>
          <a:p>
            <a:pPr algn="ctr"/>
            <a:endParaRPr lang="en-GB" dirty="0" smtClean="0">
              <a:solidFill>
                <a:srgbClr val="000000"/>
              </a:solidFill>
            </a:endParaRPr>
          </a:p>
          <a:p>
            <a:pPr algn="just"/>
            <a:endParaRPr lang="en-GB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653136"/>
            <a:ext cx="18573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6633" y="5065594"/>
            <a:ext cx="891282" cy="847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313" y="5084506"/>
            <a:ext cx="33718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06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Our research</a:t>
            </a:r>
            <a:endParaRPr lang="en-US" sz="1600" b="1" dirty="0"/>
          </a:p>
        </p:txBody>
      </p:sp>
      <p:sp>
        <p:nvSpPr>
          <p:cNvPr id="6" name="5 Rectángulo"/>
          <p:cNvSpPr/>
          <p:nvPr/>
        </p:nvSpPr>
        <p:spPr>
          <a:xfrm>
            <a:off x="1384468" y="2777152"/>
            <a:ext cx="62772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3000" b="1" dirty="0" smtClean="0">
                <a:solidFill>
                  <a:srgbClr val="7030A0"/>
                </a:solidFill>
                <a:cs typeface="Times New Roman" pitchFamily="18" charset="0"/>
              </a:rPr>
              <a:t>“Pilot research of tourism benefits in elderly people”</a:t>
            </a:r>
            <a:endParaRPr lang="en-US" sz="3000" b="1" dirty="0">
              <a:solidFill>
                <a:srgbClr val="7030A0"/>
              </a:solidFill>
              <a:cs typeface="Times New Roman" pitchFamily="18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1521" y="4003291"/>
            <a:ext cx="4824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O</a:t>
            </a:r>
            <a:r>
              <a:rPr lang="en-US" dirty="0" smtClean="0">
                <a:solidFill>
                  <a:srgbClr val="000000"/>
                </a:solidFill>
                <a:cs typeface="Times New Roman" pitchFamily="18" charset="0"/>
              </a:rPr>
              <a:t>bjective:</a:t>
            </a:r>
          </a:p>
          <a:p>
            <a:pPr algn="just" eaLnBrk="0" hangingPunct="0"/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n-US" b="1" dirty="0" smtClean="0">
                <a:solidFill>
                  <a:srgbClr val="000000"/>
                </a:solidFill>
                <a:cs typeface="Times New Roman" pitchFamily="18" charset="0"/>
              </a:rPr>
              <a:t>To study the tourism relationship with the functional health of older adults</a:t>
            </a:r>
            <a:endParaRPr lang="en-US" dirty="0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149080"/>
            <a:ext cx="3680631" cy="2140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291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n-US" smtClean="0"/>
              <a:t>Our research</a:t>
            </a:r>
            <a:endParaRPr 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3849" y="2007208"/>
            <a:ext cx="8501063" cy="677108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43 older people from six leisure centres that organise leisure activities for elderly in the city of Valencia (Spain) and surroundings</a:t>
            </a:r>
            <a:endParaRPr lang="en-GB" sz="1900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50825" y="1476896"/>
            <a:ext cx="6929438" cy="3847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marL="342900" indent="-342900" algn="just" eaLnBrk="0" hangingPunct="0"/>
            <a:r>
              <a:rPr lang="de-LI" sz="1900" b="1" dirty="0" smtClean="0">
                <a:solidFill>
                  <a:srgbClr val="000000"/>
                </a:solidFill>
                <a:cs typeface="Times New Roman" pitchFamily="18" charset="0"/>
              </a:rPr>
              <a:t>Sample:</a:t>
            </a:r>
            <a:endParaRPr lang="de-LI" sz="1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71435" y="2818057"/>
            <a:ext cx="6929438" cy="384721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marL="342900" indent="-342900" algn="just" eaLnBrk="0" hangingPunct="0"/>
            <a:r>
              <a:rPr lang="de-LI" sz="1900" b="1" dirty="0" smtClean="0">
                <a:solidFill>
                  <a:srgbClr val="000000"/>
                </a:solidFill>
                <a:cs typeface="Times New Roman" pitchFamily="18" charset="0"/>
              </a:rPr>
              <a:t>Variables measured and instruments used:</a:t>
            </a:r>
            <a:endParaRPr lang="de-LI" sz="19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44082" y="3202778"/>
            <a:ext cx="8428038" cy="301621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/>
          <a:p>
            <a:pPr algn="just" eaLnBrk="0" hangingPunct="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 Tourism habits -&gt; self- designed instrument</a:t>
            </a:r>
          </a:p>
          <a:p>
            <a:pPr algn="just" eaLnBrk="0" hangingPunct="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 Self-perceived health -&gt; Spanish version of SF-36 (Alonso et al, 1995)</a:t>
            </a:r>
          </a:p>
          <a:p>
            <a:pPr algn="just" eaLnBrk="0" hangingPunct="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 Capacity to carry out Instrumental Activities of Daily Life </a:t>
            </a:r>
            <a:r>
              <a:rPr lang="en-US" sz="1900" dirty="0">
                <a:solidFill>
                  <a:srgbClr val="000000"/>
                </a:solidFill>
                <a:cs typeface="Times New Roman" pitchFamily="18" charset="0"/>
              </a:rPr>
              <a:t>-&gt; Lawton &amp; Brody Index (</a:t>
            </a: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1969)  </a:t>
            </a:r>
          </a:p>
          <a:p>
            <a:pPr algn="just" eaLnBrk="0" hangingPunct="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Cognitive status) -&gt; Short Portable Mental Status Questionnaire (Pfeiffer, 1975)</a:t>
            </a:r>
          </a:p>
          <a:p>
            <a:pPr algn="just" eaLnBrk="0" hangingPunct="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Social integration -&gt; </a:t>
            </a:r>
            <a:r>
              <a:rPr lang="en-US" sz="1900" dirty="0" err="1" smtClean="0">
                <a:solidFill>
                  <a:srgbClr val="000000"/>
                </a:solidFill>
                <a:cs typeface="Times New Roman" pitchFamily="18" charset="0"/>
              </a:rPr>
              <a:t>Berkman-Syme</a:t>
            </a: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 Social Network Index (</a:t>
            </a:r>
            <a:r>
              <a:rPr lang="en-US" sz="1900" dirty="0" err="1" smtClean="0">
                <a:solidFill>
                  <a:srgbClr val="000000"/>
                </a:solidFill>
                <a:cs typeface="Times New Roman" pitchFamily="18" charset="0"/>
              </a:rPr>
              <a:t>Berkman</a:t>
            </a: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 &amp; </a:t>
            </a:r>
            <a:r>
              <a:rPr lang="en-US" sz="1900" dirty="0" err="1" smtClean="0">
                <a:solidFill>
                  <a:srgbClr val="000000"/>
                </a:solidFill>
                <a:cs typeface="Times New Roman" pitchFamily="18" charset="0"/>
              </a:rPr>
              <a:t>Syme</a:t>
            </a: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, 1979)</a:t>
            </a:r>
          </a:p>
          <a:p>
            <a:pPr algn="just" eaLnBrk="0" hangingPunct="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Use of social and health services </a:t>
            </a:r>
            <a:r>
              <a:rPr lang="en-US" sz="1900" dirty="0">
                <a:solidFill>
                  <a:srgbClr val="000000"/>
                </a:solidFill>
                <a:cs typeface="Times New Roman" pitchFamily="18" charset="0"/>
              </a:rPr>
              <a:t>-&gt; self- designed instrument</a:t>
            </a:r>
            <a:endParaRPr lang="en-US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>
              <a:buClr>
                <a:srgbClr val="FF9900"/>
              </a:buClr>
              <a:buFont typeface="Wingdings" pitchFamily="2" charset="2"/>
              <a:buChar char="Ø"/>
            </a:pP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Socio-demographic data </a:t>
            </a:r>
            <a:r>
              <a:rPr lang="en-US" sz="1900" dirty="0">
                <a:solidFill>
                  <a:srgbClr val="000000"/>
                </a:solidFill>
                <a:cs typeface="Times New Roman" pitchFamily="18" charset="0"/>
              </a:rPr>
              <a:t>-&gt; self- designed instrument</a:t>
            </a:r>
            <a:endParaRPr lang="en-US" sz="19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95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365792"/>
            <a:ext cx="8534400" cy="758952"/>
          </a:xfrm>
        </p:spPr>
        <p:txBody>
          <a:bodyPr>
            <a:normAutofit/>
          </a:bodyPr>
          <a:lstStyle/>
          <a:p>
            <a:r>
              <a:rPr lang="en-GB" dirty="0" smtClean="0"/>
              <a:t>Our research</a:t>
            </a:r>
            <a:endParaRPr lang="en-GB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1480429"/>
            <a:ext cx="8184388" cy="4478149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US" sz="1900" b="1" dirty="0" smtClean="0">
                <a:solidFill>
                  <a:srgbClr val="000000"/>
                </a:solidFill>
                <a:cs typeface="Times New Roman" pitchFamily="18" charset="0"/>
              </a:rPr>
              <a:t>Methodology</a:t>
            </a:r>
            <a:r>
              <a:rPr lang="en-US" sz="1900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  <a:p>
            <a:pPr algn="just" eaLnBrk="0" hangingPunct="0"/>
            <a:endParaRPr lang="en-US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0" hangingPunct="0"/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Statistical analysis was carried out: </a:t>
            </a:r>
          </a:p>
          <a:p>
            <a:pPr algn="just" eaLnBrk="0" hangingPunct="0"/>
            <a:endParaRPr lang="en-GB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Descriptive analysis: to know the demographic characteristics of the sample and to define the tourism habits of older people and their travelling experiences and attitude.</a:t>
            </a: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endParaRPr lang="en-GB" sz="19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342900" indent="-342900" algn="just" eaLnBrk="0" hangingPunct="0">
              <a:buClr>
                <a:srgbClr val="FFC000"/>
              </a:buClr>
              <a:buFont typeface="Wingdings" pitchFamily="2" charset="2"/>
              <a:buChar char="Ø"/>
            </a:pPr>
            <a:r>
              <a:rPr lang="en-GB" sz="1900" dirty="0" smtClean="0">
                <a:solidFill>
                  <a:srgbClr val="000000"/>
                </a:solidFill>
                <a:cs typeface="Times New Roman" pitchFamily="18" charset="0"/>
              </a:rPr>
              <a:t>Bivariate comparative test between two groups (elderly people who travelled during the previous year and elderly people who did not travel during the previous year): to detect significant differences on their functional health and use of social and health services (t-Student and Chi-Squared at 0.05 significant level).</a:t>
            </a:r>
          </a:p>
          <a:p>
            <a:pPr algn="just" eaLnBrk="0" hangingPunct="0"/>
            <a:endParaRPr lang="en-US" sz="1900" dirty="0">
              <a:solidFill>
                <a:srgbClr val="00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27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lantilla Poli 3.1">
  <a:themeElements>
    <a:clrScheme name="Personalizado 1">
      <a:dk1>
        <a:srgbClr val="FFC000"/>
      </a:dk1>
      <a:lt1>
        <a:srgbClr val="FFFFFF"/>
      </a:lt1>
      <a:dk2>
        <a:srgbClr val="0066CC"/>
      </a:dk2>
      <a:lt2>
        <a:srgbClr val="FFFFFF"/>
      </a:lt2>
      <a:accent1>
        <a:srgbClr val="FFC000"/>
      </a:accent1>
      <a:accent2>
        <a:srgbClr val="92D050"/>
      </a:accent2>
      <a:accent3>
        <a:srgbClr val="FEC723"/>
      </a:accent3>
      <a:accent4>
        <a:srgbClr val="8F8F8F"/>
      </a:accent4>
      <a:accent5>
        <a:srgbClr val="FFC000"/>
      </a:accent5>
      <a:accent6>
        <a:srgbClr val="A5A5A5"/>
      </a:accent6>
      <a:hlink>
        <a:srgbClr val="3C3C3C"/>
      </a:hlink>
      <a:folHlink>
        <a:srgbClr val="18181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Poli 3.1</Template>
  <TotalTime>1268</TotalTime>
  <Words>642</Words>
  <Application>Microsoft Office PowerPoint</Application>
  <PresentationFormat>Presentación en pantalla (4:3)</PresentationFormat>
  <Paragraphs>88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Plantilla Poli 3.1</vt:lpstr>
      <vt:lpstr>Presentación de PowerPoint</vt:lpstr>
      <vt:lpstr>Presentación de PowerPoint</vt:lpstr>
      <vt:lpstr>Introduction</vt:lpstr>
      <vt:lpstr>Introduction</vt:lpstr>
      <vt:lpstr>Introduction</vt:lpstr>
      <vt:lpstr>Introduction</vt:lpstr>
      <vt:lpstr>Our research</vt:lpstr>
      <vt:lpstr>Our research</vt:lpstr>
      <vt:lpstr>Our research</vt:lpstr>
      <vt:lpstr>Our research</vt:lpstr>
      <vt:lpstr>Our research</vt:lpstr>
      <vt:lpstr>Conclusions</vt:lpstr>
      <vt:lpstr>mireia.ferri@uv.es jordi.garces@uv.es </vt:lpstr>
    </vt:vector>
  </TitlesOfParts>
  <Company>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Investigación Polibienestar</dc:title>
  <dc:creator>Irene</dc:creator>
  <cp:lastModifiedBy>mireia</cp:lastModifiedBy>
  <cp:revision>266</cp:revision>
  <cp:lastPrinted>2012-05-07T14:15:18Z</cp:lastPrinted>
  <dcterms:created xsi:type="dcterms:W3CDTF">2011-11-07T09:20:16Z</dcterms:created>
  <dcterms:modified xsi:type="dcterms:W3CDTF">2012-05-30T09:29:16Z</dcterms:modified>
</cp:coreProperties>
</file>