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9FFE0-7156-4D60-A218-A78F67C9E6D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8BA4434-8729-4EA3-B314-57693F2CAC9B}">
      <dgm:prSet phldrT="[Text]"/>
      <dgm:spPr/>
      <dgm:t>
        <a:bodyPr/>
        <a:lstStyle/>
        <a:p>
          <a:r>
            <a:rPr lang="en-ZA" dirty="0" smtClean="0"/>
            <a:t>National </a:t>
          </a:r>
          <a:endParaRPr lang="en-US" dirty="0"/>
        </a:p>
      </dgm:t>
    </dgm:pt>
    <dgm:pt modelId="{20F75E04-1A1A-456D-92F3-764ED49EA4F6}" type="parTrans" cxnId="{EE318D58-E5A0-4DBE-8195-5FB7C496444B}">
      <dgm:prSet/>
      <dgm:spPr/>
      <dgm:t>
        <a:bodyPr/>
        <a:lstStyle/>
        <a:p>
          <a:endParaRPr lang="en-US"/>
        </a:p>
      </dgm:t>
    </dgm:pt>
    <dgm:pt modelId="{ABE3EDDC-DE0B-4E33-A1D0-4C081A67C1F4}" type="sibTrans" cxnId="{EE318D58-E5A0-4DBE-8195-5FB7C496444B}">
      <dgm:prSet/>
      <dgm:spPr/>
      <dgm:t>
        <a:bodyPr/>
        <a:lstStyle/>
        <a:p>
          <a:endParaRPr lang="en-US"/>
        </a:p>
      </dgm:t>
    </dgm:pt>
    <dgm:pt modelId="{056407F2-F288-46FA-8932-169F4ADDC55A}">
      <dgm:prSet phldrT="[Text]"/>
      <dgm:spPr/>
      <dgm:t>
        <a:bodyPr/>
        <a:lstStyle/>
        <a:p>
          <a:r>
            <a:rPr lang="en-ZA" dirty="0" smtClean="0"/>
            <a:t>Provincial </a:t>
          </a:r>
          <a:endParaRPr lang="en-US" dirty="0"/>
        </a:p>
      </dgm:t>
    </dgm:pt>
    <dgm:pt modelId="{4B7E5178-A7C0-485E-93A6-F26C2378F4D6}" type="parTrans" cxnId="{9ED714B7-7D7E-40CD-B488-B738BF42A59C}">
      <dgm:prSet/>
      <dgm:spPr/>
      <dgm:t>
        <a:bodyPr/>
        <a:lstStyle/>
        <a:p>
          <a:endParaRPr lang="en-US"/>
        </a:p>
      </dgm:t>
    </dgm:pt>
    <dgm:pt modelId="{B6C19443-A87D-46A9-A505-D036BD1D4136}" type="sibTrans" cxnId="{9ED714B7-7D7E-40CD-B488-B738BF42A59C}">
      <dgm:prSet/>
      <dgm:spPr/>
      <dgm:t>
        <a:bodyPr/>
        <a:lstStyle/>
        <a:p>
          <a:endParaRPr lang="en-US"/>
        </a:p>
      </dgm:t>
    </dgm:pt>
    <dgm:pt modelId="{94FE1586-ED0E-4ACE-A729-7BF94A9187F8}">
      <dgm:prSet phldrT="[Text]"/>
      <dgm:spPr/>
      <dgm:t>
        <a:bodyPr/>
        <a:lstStyle/>
        <a:p>
          <a:r>
            <a:rPr lang="en-ZA" dirty="0" smtClean="0"/>
            <a:t>Local </a:t>
          </a:r>
          <a:endParaRPr lang="en-US" dirty="0"/>
        </a:p>
      </dgm:t>
    </dgm:pt>
    <dgm:pt modelId="{D2D82126-A2DA-402B-A7A5-DA88779EC94E}" type="parTrans" cxnId="{7CD44BE4-47FF-4CB5-8C22-C3E798F4D157}">
      <dgm:prSet/>
      <dgm:spPr/>
      <dgm:t>
        <a:bodyPr/>
        <a:lstStyle/>
        <a:p>
          <a:endParaRPr lang="en-US"/>
        </a:p>
      </dgm:t>
    </dgm:pt>
    <dgm:pt modelId="{5D7618F6-B5DF-45DE-A206-EB0E828A3952}" type="sibTrans" cxnId="{7CD44BE4-47FF-4CB5-8C22-C3E798F4D157}">
      <dgm:prSet/>
      <dgm:spPr/>
      <dgm:t>
        <a:bodyPr/>
        <a:lstStyle/>
        <a:p>
          <a:endParaRPr lang="en-US"/>
        </a:p>
      </dgm:t>
    </dgm:pt>
    <dgm:pt modelId="{4D7DC51B-2DBD-46EF-B1FA-B3CBCAAF1E10}" type="pres">
      <dgm:prSet presAssocID="{16C9FFE0-7156-4D60-A218-A78F67C9E6D6}" presName="compositeShape" presStyleCnt="0">
        <dgm:presLayoutVars>
          <dgm:dir/>
          <dgm:resizeHandles/>
        </dgm:presLayoutVars>
      </dgm:prSet>
      <dgm:spPr/>
    </dgm:pt>
    <dgm:pt modelId="{99B0739E-1645-46CE-9488-F16E15295170}" type="pres">
      <dgm:prSet presAssocID="{16C9FFE0-7156-4D60-A218-A78F67C9E6D6}" presName="pyramid" presStyleLbl="node1" presStyleIdx="0" presStyleCnt="1"/>
      <dgm:spPr/>
    </dgm:pt>
    <dgm:pt modelId="{4CE11540-958B-48E2-B524-B939114F9A29}" type="pres">
      <dgm:prSet presAssocID="{16C9FFE0-7156-4D60-A218-A78F67C9E6D6}" presName="theList" presStyleCnt="0"/>
      <dgm:spPr/>
    </dgm:pt>
    <dgm:pt modelId="{E7421336-C560-4382-9136-4335BF971473}" type="pres">
      <dgm:prSet presAssocID="{38BA4434-8729-4EA3-B314-57693F2CAC9B}" presName="aNode" presStyleLbl="fgAcc1" presStyleIdx="0" presStyleCnt="3">
        <dgm:presLayoutVars>
          <dgm:bulletEnabled val="1"/>
        </dgm:presLayoutVars>
      </dgm:prSet>
      <dgm:spPr/>
    </dgm:pt>
    <dgm:pt modelId="{5D289E5F-A59D-4A63-AF65-E671FC6C81AE}" type="pres">
      <dgm:prSet presAssocID="{38BA4434-8729-4EA3-B314-57693F2CAC9B}" presName="aSpace" presStyleCnt="0"/>
      <dgm:spPr/>
    </dgm:pt>
    <dgm:pt modelId="{9CADD72B-D3CB-466A-B5B0-66811CF0AEF8}" type="pres">
      <dgm:prSet presAssocID="{056407F2-F288-46FA-8932-169F4ADDC55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8BB54-ECB2-464B-8F6C-E20B2699C569}" type="pres">
      <dgm:prSet presAssocID="{056407F2-F288-46FA-8932-169F4ADDC55A}" presName="aSpace" presStyleCnt="0"/>
      <dgm:spPr/>
    </dgm:pt>
    <dgm:pt modelId="{E7FC63F3-E1F3-4EDA-B862-BD3DA7889340}" type="pres">
      <dgm:prSet presAssocID="{94FE1586-ED0E-4ACE-A729-7BF94A9187F8}" presName="aNode" presStyleLbl="fgAcc1" presStyleIdx="2" presStyleCnt="3">
        <dgm:presLayoutVars>
          <dgm:bulletEnabled val="1"/>
        </dgm:presLayoutVars>
      </dgm:prSet>
      <dgm:spPr/>
    </dgm:pt>
    <dgm:pt modelId="{899F1C2D-9A2D-4322-B315-29CA9870746A}" type="pres">
      <dgm:prSet presAssocID="{94FE1586-ED0E-4ACE-A729-7BF94A9187F8}" presName="aSpace" presStyleCnt="0"/>
      <dgm:spPr/>
    </dgm:pt>
  </dgm:ptLst>
  <dgm:cxnLst>
    <dgm:cxn modelId="{737308D1-F38C-4521-BC1A-A4F7606ACAF1}" type="presOf" srcId="{94FE1586-ED0E-4ACE-A729-7BF94A9187F8}" destId="{E7FC63F3-E1F3-4EDA-B862-BD3DA7889340}" srcOrd="0" destOrd="0" presId="urn:microsoft.com/office/officeart/2005/8/layout/pyramid2"/>
    <dgm:cxn modelId="{9ED714B7-7D7E-40CD-B488-B738BF42A59C}" srcId="{16C9FFE0-7156-4D60-A218-A78F67C9E6D6}" destId="{056407F2-F288-46FA-8932-169F4ADDC55A}" srcOrd="1" destOrd="0" parTransId="{4B7E5178-A7C0-485E-93A6-F26C2378F4D6}" sibTransId="{B6C19443-A87D-46A9-A505-D036BD1D4136}"/>
    <dgm:cxn modelId="{7CD44BE4-47FF-4CB5-8C22-C3E798F4D157}" srcId="{16C9FFE0-7156-4D60-A218-A78F67C9E6D6}" destId="{94FE1586-ED0E-4ACE-A729-7BF94A9187F8}" srcOrd="2" destOrd="0" parTransId="{D2D82126-A2DA-402B-A7A5-DA88779EC94E}" sibTransId="{5D7618F6-B5DF-45DE-A206-EB0E828A3952}"/>
    <dgm:cxn modelId="{5A0D7B38-C924-434B-AC8C-826F29D93FF5}" type="presOf" srcId="{16C9FFE0-7156-4D60-A218-A78F67C9E6D6}" destId="{4D7DC51B-2DBD-46EF-B1FA-B3CBCAAF1E10}" srcOrd="0" destOrd="0" presId="urn:microsoft.com/office/officeart/2005/8/layout/pyramid2"/>
    <dgm:cxn modelId="{CEEF8F7C-8A1F-4257-8924-DD23AAB39052}" type="presOf" srcId="{38BA4434-8729-4EA3-B314-57693F2CAC9B}" destId="{E7421336-C560-4382-9136-4335BF971473}" srcOrd="0" destOrd="0" presId="urn:microsoft.com/office/officeart/2005/8/layout/pyramid2"/>
    <dgm:cxn modelId="{1C1D212D-DAEE-4481-8321-F95437EE7E36}" type="presOf" srcId="{056407F2-F288-46FA-8932-169F4ADDC55A}" destId="{9CADD72B-D3CB-466A-B5B0-66811CF0AEF8}" srcOrd="0" destOrd="0" presId="urn:microsoft.com/office/officeart/2005/8/layout/pyramid2"/>
    <dgm:cxn modelId="{EE318D58-E5A0-4DBE-8195-5FB7C496444B}" srcId="{16C9FFE0-7156-4D60-A218-A78F67C9E6D6}" destId="{38BA4434-8729-4EA3-B314-57693F2CAC9B}" srcOrd="0" destOrd="0" parTransId="{20F75E04-1A1A-456D-92F3-764ED49EA4F6}" sibTransId="{ABE3EDDC-DE0B-4E33-A1D0-4C081A67C1F4}"/>
    <dgm:cxn modelId="{9CCF5CE0-FDBC-44E6-8930-071A882A9BF8}" type="presParOf" srcId="{4D7DC51B-2DBD-46EF-B1FA-B3CBCAAF1E10}" destId="{99B0739E-1645-46CE-9488-F16E15295170}" srcOrd="0" destOrd="0" presId="urn:microsoft.com/office/officeart/2005/8/layout/pyramid2"/>
    <dgm:cxn modelId="{B8F7282A-00B6-4634-89FD-181C94FD7CCE}" type="presParOf" srcId="{4D7DC51B-2DBD-46EF-B1FA-B3CBCAAF1E10}" destId="{4CE11540-958B-48E2-B524-B939114F9A29}" srcOrd="1" destOrd="0" presId="urn:microsoft.com/office/officeart/2005/8/layout/pyramid2"/>
    <dgm:cxn modelId="{72DF728A-3DE1-4200-BB71-B5ED707B3092}" type="presParOf" srcId="{4CE11540-958B-48E2-B524-B939114F9A29}" destId="{E7421336-C560-4382-9136-4335BF971473}" srcOrd="0" destOrd="0" presId="urn:microsoft.com/office/officeart/2005/8/layout/pyramid2"/>
    <dgm:cxn modelId="{98839D78-77DA-4401-939C-2B13057D6810}" type="presParOf" srcId="{4CE11540-958B-48E2-B524-B939114F9A29}" destId="{5D289E5F-A59D-4A63-AF65-E671FC6C81AE}" srcOrd="1" destOrd="0" presId="urn:microsoft.com/office/officeart/2005/8/layout/pyramid2"/>
    <dgm:cxn modelId="{E52A7590-801E-4A12-A97C-FA4C2F534600}" type="presParOf" srcId="{4CE11540-958B-48E2-B524-B939114F9A29}" destId="{9CADD72B-D3CB-466A-B5B0-66811CF0AEF8}" srcOrd="2" destOrd="0" presId="urn:microsoft.com/office/officeart/2005/8/layout/pyramid2"/>
    <dgm:cxn modelId="{2F5F9C9E-57C3-44C9-B838-9C0A664A3C6A}" type="presParOf" srcId="{4CE11540-958B-48E2-B524-B939114F9A29}" destId="{9168BB54-ECB2-464B-8F6C-E20B2699C569}" srcOrd="3" destOrd="0" presId="urn:microsoft.com/office/officeart/2005/8/layout/pyramid2"/>
    <dgm:cxn modelId="{76BD2155-6041-4443-B50F-676515FB77A2}" type="presParOf" srcId="{4CE11540-958B-48E2-B524-B939114F9A29}" destId="{E7FC63F3-E1F3-4EDA-B862-BD3DA7889340}" srcOrd="4" destOrd="0" presId="urn:microsoft.com/office/officeart/2005/8/layout/pyramid2"/>
    <dgm:cxn modelId="{5C0B474F-2CD7-47BA-9427-0C9AC5E6A59F}" type="presParOf" srcId="{4CE11540-958B-48E2-B524-B939114F9A29}" destId="{899F1C2D-9A2D-4322-B315-29CA9870746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660235-8204-45B9-BF67-4FDA1702DEB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791A7C-7DD7-4A17-BDF2-04B9E104DBDB}">
      <dgm:prSet phldrT="[Text]"/>
      <dgm:spPr/>
      <dgm:t>
        <a:bodyPr/>
        <a:lstStyle/>
        <a:p>
          <a:r>
            <a:rPr lang="en-ZA" dirty="0" smtClean="0"/>
            <a:t> Service Centres and Clubs</a:t>
          </a:r>
          <a:endParaRPr lang="en-US" dirty="0"/>
        </a:p>
      </dgm:t>
    </dgm:pt>
    <dgm:pt modelId="{01D46C90-208D-4D54-AE29-4F9C39966645}" type="parTrans" cxnId="{E1131DAD-24A3-4AE6-800E-CDD5609D737B}">
      <dgm:prSet/>
      <dgm:spPr/>
      <dgm:t>
        <a:bodyPr/>
        <a:lstStyle/>
        <a:p>
          <a:endParaRPr lang="en-US"/>
        </a:p>
      </dgm:t>
    </dgm:pt>
    <dgm:pt modelId="{4606209E-F102-4FE7-A875-BDC109A5FED5}" type="sibTrans" cxnId="{E1131DAD-24A3-4AE6-800E-CDD5609D737B}">
      <dgm:prSet/>
      <dgm:spPr/>
      <dgm:t>
        <a:bodyPr/>
        <a:lstStyle/>
        <a:p>
          <a:endParaRPr lang="en-US"/>
        </a:p>
      </dgm:t>
    </dgm:pt>
    <dgm:pt modelId="{5FD920CC-11EF-408E-8136-514ADFC915CF}">
      <dgm:prSet phldrT="[Text]"/>
      <dgm:spPr/>
      <dgm:t>
        <a:bodyPr/>
        <a:lstStyle/>
        <a:p>
          <a:r>
            <a:rPr lang="en-ZA" dirty="0" smtClean="0"/>
            <a:t>Advocacy and Lobbying</a:t>
          </a:r>
          <a:endParaRPr lang="en-US" dirty="0"/>
        </a:p>
      </dgm:t>
    </dgm:pt>
    <dgm:pt modelId="{977FA716-1838-4AB9-AD05-C4A965EE1A6C}" type="parTrans" cxnId="{696DA506-9143-442F-9E7B-CAD64B22EC5E}">
      <dgm:prSet/>
      <dgm:spPr/>
      <dgm:t>
        <a:bodyPr/>
        <a:lstStyle/>
        <a:p>
          <a:endParaRPr lang="en-US"/>
        </a:p>
      </dgm:t>
    </dgm:pt>
    <dgm:pt modelId="{CA4FF901-0FF6-425A-A015-80CCAD5C7F9F}" type="sibTrans" cxnId="{696DA506-9143-442F-9E7B-CAD64B22EC5E}">
      <dgm:prSet/>
      <dgm:spPr/>
      <dgm:t>
        <a:bodyPr/>
        <a:lstStyle/>
        <a:p>
          <a:endParaRPr lang="en-US"/>
        </a:p>
      </dgm:t>
    </dgm:pt>
    <dgm:pt modelId="{E3774FFB-477E-439A-81D0-8547452B2F0A}">
      <dgm:prSet phldrT="[Text]"/>
      <dgm:spPr/>
      <dgm:t>
        <a:bodyPr/>
        <a:lstStyle/>
        <a:p>
          <a:r>
            <a:rPr lang="en-ZA" dirty="0" smtClean="0"/>
            <a:t>Accommodation </a:t>
          </a:r>
          <a:endParaRPr lang="en-US" dirty="0"/>
        </a:p>
      </dgm:t>
    </dgm:pt>
    <dgm:pt modelId="{62740A90-666E-4908-8354-BC1FABE690D9}" type="parTrans" cxnId="{10606F6A-F428-4888-A959-9D8EED3874E2}">
      <dgm:prSet/>
      <dgm:spPr/>
      <dgm:t>
        <a:bodyPr/>
        <a:lstStyle/>
        <a:p>
          <a:endParaRPr lang="en-US"/>
        </a:p>
      </dgm:t>
    </dgm:pt>
    <dgm:pt modelId="{64257F27-1CB9-4810-A370-0568EEFF90CF}" type="sibTrans" cxnId="{10606F6A-F428-4888-A959-9D8EED3874E2}">
      <dgm:prSet/>
      <dgm:spPr/>
      <dgm:t>
        <a:bodyPr/>
        <a:lstStyle/>
        <a:p>
          <a:endParaRPr lang="en-US"/>
        </a:p>
      </dgm:t>
    </dgm:pt>
    <dgm:pt modelId="{BD13C971-08F3-41E2-B687-16BBDBA3CDBF}">
      <dgm:prSet phldrT="[Text]"/>
      <dgm:spPr/>
      <dgm:t>
        <a:bodyPr/>
        <a:lstStyle/>
        <a:p>
          <a:r>
            <a:rPr lang="en-ZA" dirty="0" smtClean="0"/>
            <a:t>Community based services</a:t>
          </a:r>
          <a:endParaRPr lang="en-US" dirty="0"/>
        </a:p>
      </dgm:t>
    </dgm:pt>
    <dgm:pt modelId="{95E25369-97BF-4F80-970F-37BB95BCAFED}" type="parTrans" cxnId="{9BAAFF9D-27B2-4A9D-91FA-0B76CDF03E5C}">
      <dgm:prSet/>
      <dgm:spPr/>
      <dgm:t>
        <a:bodyPr/>
        <a:lstStyle/>
        <a:p>
          <a:endParaRPr lang="en-US"/>
        </a:p>
      </dgm:t>
    </dgm:pt>
    <dgm:pt modelId="{4C9E8E9C-7E73-4C94-B116-81010F2685F4}" type="sibTrans" cxnId="{9BAAFF9D-27B2-4A9D-91FA-0B76CDF03E5C}">
      <dgm:prSet/>
      <dgm:spPr/>
      <dgm:t>
        <a:bodyPr/>
        <a:lstStyle/>
        <a:p>
          <a:endParaRPr lang="en-US"/>
        </a:p>
      </dgm:t>
    </dgm:pt>
    <dgm:pt modelId="{CD21ECB8-3127-4814-9205-A564B8A272AB}" type="pres">
      <dgm:prSet presAssocID="{17660235-8204-45B9-BF67-4FDA1702DEBB}" presName="linearFlow" presStyleCnt="0">
        <dgm:presLayoutVars>
          <dgm:dir/>
          <dgm:resizeHandles val="exact"/>
        </dgm:presLayoutVars>
      </dgm:prSet>
      <dgm:spPr/>
    </dgm:pt>
    <dgm:pt modelId="{9936E38C-7B93-4644-BE23-21D9BC83A292}" type="pres">
      <dgm:prSet presAssocID="{57791A7C-7DD7-4A17-BDF2-04B9E104DBDB}" presName="composite" presStyleCnt="0"/>
      <dgm:spPr/>
    </dgm:pt>
    <dgm:pt modelId="{AD5B4D00-A9B7-46B5-9D97-81B52234095F}" type="pres">
      <dgm:prSet presAssocID="{57791A7C-7DD7-4A17-BDF2-04B9E104DBDB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9752288-7956-4DC9-934A-EACFCAF50E4C}" type="pres">
      <dgm:prSet presAssocID="{57791A7C-7DD7-4A17-BDF2-04B9E104DBDB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C56DA-683D-4C3C-956B-DDD3C5880079}" type="pres">
      <dgm:prSet presAssocID="{4606209E-F102-4FE7-A875-BDC109A5FED5}" presName="spacing" presStyleCnt="0"/>
      <dgm:spPr/>
    </dgm:pt>
    <dgm:pt modelId="{923B001D-4EE5-4237-9549-75512075960F}" type="pres">
      <dgm:prSet presAssocID="{5FD920CC-11EF-408E-8136-514ADFC915CF}" presName="composite" presStyleCnt="0"/>
      <dgm:spPr/>
    </dgm:pt>
    <dgm:pt modelId="{BA462F13-83EA-4F12-8BBD-287FCB8B579E}" type="pres">
      <dgm:prSet presAssocID="{5FD920CC-11EF-408E-8136-514ADFC915CF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D3D8584-8680-4699-8B9A-EFDECA084F62}" type="pres">
      <dgm:prSet presAssocID="{5FD920CC-11EF-408E-8136-514ADFC915CF}" presName="txShp" presStyleLbl="node1" presStyleIdx="1" presStyleCnt="4">
        <dgm:presLayoutVars>
          <dgm:bulletEnabled val="1"/>
        </dgm:presLayoutVars>
      </dgm:prSet>
      <dgm:spPr/>
    </dgm:pt>
    <dgm:pt modelId="{DD201123-7789-42DF-9D48-055C5C93576E}" type="pres">
      <dgm:prSet presAssocID="{CA4FF901-0FF6-425A-A015-80CCAD5C7F9F}" presName="spacing" presStyleCnt="0"/>
      <dgm:spPr/>
    </dgm:pt>
    <dgm:pt modelId="{1C043105-E4E2-4CC4-AB58-9FE349AB3702}" type="pres">
      <dgm:prSet presAssocID="{E3774FFB-477E-439A-81D0-8547452B2F0A}" presName="composite" presStyleCnt="0"/>
      <dgm:spPr/>
    </dgm:pt>
    <dgm:pt modelId="{5148BFC7-563F-44D0-85AB-03800F3E661F}" type="pres">
      <dgm:prSet presAssocID="{E3774FFB-477E-439A-81D0-8547452B2F0A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F715D63-3E16-48D7-B37D-AF22814E3461}" type="pres">
      <dgm:prSet presAssocID="{E3774FFB-477E-439A-81D0-8547452B2F0A}" presName="txShp" presStyleLbl="node1" presStyleIdx="2" presStyleCnt="4">
        <dgm:presLayoutVars>
          <dgm:bulletEnabled val="1"/>
        </dgm:presLayoutVars>
      </dgm:prSet>
      <dgm:spPr/>
    </dgm:pt>
    <dgm:pt modelId="{10FB280C-1E03-4485-904F-4EF820D02E0E}" type="pres">
      <dgm:prSet presAssocID="{64257F27-1CB9-4810-A370-0568EEFF90CF}" presName="spacing" presStyleCnt="0"/>
      <dgm:spPr/>
    </dgm:pt>
    <dgm:pt modelId="{3C0D5D7E-A6D1-4ABC-9463-596983F1DC55}" type="pres">
      <dgm:prSet presAssocID="{BD13C971-08F3-41E2-B687-16BBDBA3CDBF}" presName="composite" presStyleCnt="0"/>
      <dgm:spPr/>
    </dgm:pt>
    <dgm:pt modelId="{69837B0E-E14D-41A7-9F49-6C9D0E1911BC}" type="pres">
      <dgm:prSet presAssocID="{BD13C971-08F3-41E2-B687-16BBDBA3CDBF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1368734-7F81-47DA-8066-7CF3427C6144}" type="pres">
      <dgm:prSet presAssocID="{BD13C971-08F3-41E2-B687-16BBDBA3CDBF}" presName="txShp" presStyleLbl="node1" presStyleIdx="3" presStyleCnt="4">
        <dgm:presLayoutVars>
          <dgm:bulletEnabled val="1"/>
        </dgm:presLayoutVars>
      </dgm:prSet>
      <dgm:spPr/>
    </dgm:pt>
  </dgm:ptLst>
  <dgm:cxnLst>
    <dgm:cxn modelId="{696DA506-9143-442F-9E7B-CAD64B22EC5E}" srcId="{17660235-8204-45B9-BF67-4FDA1702DEBB}" destId="{5FD920CC-11EF-408E-8136-514ADFC915CF}" srcOrd="1" destOrd="0" parTransId="{977FA716-1838-4AB9-AD05-C4A965EE1A6C}" sibTransId="{CA4FF901-0FF6-425A-A015-80CCAD5C7F9F}"/>
    <dgm:cxn modelId="{D6302205-9EFD-4398-A760-DD47DF332CA5}" type="presOf" srcId="{5FD920CC-11EF-408E-8136-514ADFC915CF}" destId="{AD3D8584-8680-4699-8B9A-EFDECA084F62}" srcOrd="0" destOrd="0" presId="urn:microsoft.com/office/officeart/2005/8/layout/vList3"/>
    <dgm:cxn modelId="{10606F6A-F428-4888-A959-9D8EED3874E2}" srcId="{17660235-8204-45B9-BF67-4FDA1702DEBB}" destId="{E3774FFB-477E-439A-81D0-8547452B2F0A}" srcOrd="2" destOrd="0" parTransId="{62740A90-666E-4908-8354-BC1FABE690D9}" sibTransId="{64257F27-1CB9-4810-A370-0568EEFF90CF}"/>
    <dgm:cxn modelId="{E1131DAD-24A3-4AE6-800E-CDD5609D737B}" srcId="{17660235-8204-45B9-BF67-4FDA1702DEBB}" destId="{57791A7C-7DD7-4A17-BDF2-04B9E104DBDB}" srcOrd="0" destOrd="0" parTransId="{01D46C90-208D-4D54-AE29-4F9C39966645}" sibTransId="{4606209E-F102-4FE7-A875-BDC109A5FED5}"/>
    <dgm:cxn modelId="{CCEBE5E1-2A57-43C4-B65F-85B022FEA8F9}" type="presOf" srcId="{BD13C971-08F3-41E2-B687-16BBDBA3CDBF}" destId="{61368734-7F81-47DA-8066-7CF3427C6144}" srcOrd="0" destOrd="0" presId="urn:microsoft.com/office/officeart/2005/8/layout/vList3"/>
    <dgm:cxn modelId="{A36A7918-D1B6-4AD0-B0E7-C616A09876EE}" type="presOf" srcId="{17660235-8204-45B9-BF67-4FDA1702DEBB}" destId="{CD21ECB8-3127-4814-9205-A564B8A272AB}" srcOrd="0" destOrd="0" presId="urn:microsoft.com/office/officeart/2005/8/layout/vList3"/>
    <dgm:cxn modelId="{9BAAFF9D-27B2-4A9D-91FA-0B76CDF03E5C}" srcId="{17660235-8204-45B9-BF67-4FDA1702DEBB}" destId="{BD13C971-08F3-41E2-B687-16BBDBA3CDBF}" srcOrd="3" destOrd="0" parTransId="{95E25369-97BF-4F80-970F-37BB95BCAFED}" sibTransId="{4C9E8E9C-7E73-4C94-B116-81010F2685F4}"/>
    <dgm:cxn modelId="{E8CD8334-7C57-46D3-B632-FAEDB51FF80A}" type="presOf" srcId="{57791A7C-7DD7-4A17-BDF2-04B9E104DBDB}" destId="{E9752288-7956-4DC9-934A-EACFCAF50E4C}" srcOrd="0" destOrd="0" presId="urn:microsoft.com/office/officeart/2005/8/layout/vList3"/>
    <dgm:cxn modelId="{45A77F42-896C-48A7-A9B8-6D16BA9A069B}" type="presOf" srcId="{E3774FFB-477E-439A-81D0-8547452B2F0A}" destId="{3F715D63-3E16-48D7-B37D-AF22814E3461}" srcOrd="0" destOrd="0" presId="urn:microsoft.com/office/officeart/2005/8/layout/vList3"/>
    <dgm:cxn modelId="{C484E5C3-D3CE-4FA3-84A2-6466D3064D6E}" type="presParOf" srcId="{CD21ECB8-3127-4814-9205-A564B8A272AB}" destId="{9936E38C-7B93-4644-BE23-21D9BC83A292}" srcOrd="0" destOrd="0" presId="urn:microsoft.com/office/officeart/2005/8/layout/vList3"/>
    <dgm:cxn modelId="{5FABFA99-D3F5-41F7-8597-308C2379C541}" type="presParOf" srcId="{9936E38C-7B93-4644-BE23-21D9BC83A292}" destId="{AD5B4D00-A9B7-46B5-9D97-81B52234095F}" srcOrd="0" destOrd="0" presId="urn:microsoft.com/office/officeart/2005/8/layout/vList3"/>
    <dgm:cxn modelId="{9DF25F27-C355-446B-9B6F-9636DCB6682E}" type="presParOf" srcId="{9936E38C-7B93-4644-BE23-21D9BC83A292}" destId="{E9752288-7956-4DC9-934A-EACFCAF50E4C}" srcOrd="1" destOrd="0" presId="urn:microsoft.com/office/officeart/2005/8/layout/vList3"/>
    <dgm:cxn modelId="{FDD2C59E-50D4-462C-BE7F-57B86511BC0D}" type="presParOf" srcId="{CD21ECB8-3127-4814-9205-A564B8A272AB}" destId="{766C56DA-683D-4C3C-956B-DDD3C5880079}" srcOrd="1" destOrd="0" presId="urn:microsoft.com/office/officeart/2005/8/layout/vList3"/>
    <dgm:cxn modelId="{1EB882C1-6804-4872-83B9-0FD7B5377943}" type="presParOf" srcId="{CD21ECB8-3127-4814-9205-A564B8A272AB}" destId="{923B001D-4EE5-4237-9549-75512075960F}" srcOrd="2" destOrd="0" presId="urn:microsoft.com/office/officeart/2005/8/layout/vList3"/>
    <dgm:cxn modelId="{DCA2E5CC-B1B7-4162-9836-77767C555728}" type="presParOf" srcId="{923B001D-4EE5-4237-9549-75512075960F}" destId="{BA462F13-83EA-4F12-8BBD-287FCB8B579E}" srcOrd="0" destOrd="0" presId="urn:microsoft.com/office/officeart/2005/8/layout/vList3"/>
    <dgm:cxn modelId="{28C8CF70-AD57-4541-82F3-7DD8E51B4FCF}" type="presParOf" srcId="{923B001D-4EE5-4237-9549-75512075960F}" destId="{AD3D8584-8680-4699-8B9A-EFDECA084F62}" srcOrd="1" destOrd="0" presId="urn:microsoft.com/office/officeart/2005/8/layout/vList3"/>
    <dgm:cxn modelId="{1CA3BA66-12A2-46F9-B43C-0658E191567A}" type="presParOf" srcId="{CD21ECB8-3127-4814-9205-A564B8A272AB}" destId="{DD201123-7789-42DF-9D48-055C5C93576E}" srcOrd="3" destOrd="0" presId="urn:microsoft.com/office/officeart/2005/8/layout/vList3"/>
    <dgm:cxn modelId="{AACE74E3-1B8D-4568-AFA1-813390CDA612}" type="presParOf" srcId="{CD21ECB8-3127-4814-9205-A564B8A272AB}" destId="{1C043105-E4E2-4CC4-AB58-9FE349AB3702}" srcOrd="4" destOrd="0" presId="urn:microsoft.com/office/officeart/2005/8/layout/vList3"/>
    <dgm:cxn modelId="{65D8A61B-AE3B-49A1-B73E-9D4AEC769C1F}" type="presParOf" srcId="{1C043105-E4E2-4CC4-AB58-9FE349AB3702}" destId="{5148BFC7-563F-44D0-85AB-03800F3E661F}" srcOrd="0" destOrd="0" presId="urn:microsoft.com/office/officeart/2005/8/layout/vList3"/>
    <dgm:cxn modelId="{DDA28710-151E-4B8E-94EB-F969E17CCDC7}" type="presParOf" srcId="{1C043105-E4E2-4CC4-AB58-9FE349AB3702}" destId="{3F715D63-3E16-48D7-B37D-AF22814E3461}" srcOrd="1" destOrd="0" presId="urn:microsoft.com/office/officeart/2005/8/layout/vList3"/>
    <dgm:cxn modelId="{AF078635-065E-4E87-ACBF-F7B5AB6DE897}" type="presParOf" srcId="{CD21ECB8-3127-4814-9205-A564B8A272AB}" destId="{10FB280C-1E03-4485-904F-4EF820D02E0E}" srcOrd="5" destOrd="0" presId="urn:microsoft.com/office/officeart/2005/8/layout/vList3"/>
    <dgm:cxn modelId="{228AF155-5929-4D92-BA31-8E6679057ED4}" type="presParOf" srcId="{CD21ECB8-3127-4814-9205-A564B8A272AB}" destId="{3C0D5D7E-A6D1-4ABC-9463-596983F1DC55}" srcOrd="6" destOrd="0" presId="urn:microsoft.com/office/officeart/2005/8/layout/vList3"/>
    <dgm:cxn modelId="{BDFFB317-B8BB-4445-8C0D-CA0C1078C91D}" type="presParOf" srcId="{3C0D5D7E-A6D1-4ABC-9463-596983F1DC55}" destId="{69837B0E-E14D-41A7-9F49-6C9D0E1911BC}" srcOrd="0" destOrd="0" presId="urn:microsoft.com/office/officeart/2005/8/layout/vList3"/>
    <dgm:cxn modelId="{E817C389-B3B9-4863-8F8B-0F66153B0743}" type="presParOf" srcId="{3C0D5D7E-A6D1-4ABC-9463-596983F1DC55}" destId="{61368734-7F81-47DA-8066-7CF3427C614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B0739E-1645-46CE-9488-F16E15295170}">
      <dsp:nvSpPr>
        <dsp:cNvPr id="0" name=""/>
        <dsp:cNvSpPr/>
      </dsp:nvSpPr>
      <dsp:spPr>
        <a:xfrm>
          <a:off x="989329" y="0"/>
          <a:ext cx="4800600" cy="48006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21336-C560-4382-9136-4335BF971473}">
      <dsp:nvSpPr>
        <dsp:cNvPr id="0" name=""/>
        <dsp:cNvSpPr/>
      </dsp:nvSpPr>
      <dsp:spPr>
        <a:xfrm>
          <a:off x="3389629" y="482638"/>
          <a:ext cx="3120390" cy="1136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900" kern="1200" dirty="0" smtClean="0"/>
            <a:t>National </a:t>
          </a:r>
          <a:endParaRPr lang="en-US" sz="4900" kern="1200" dirty="0"/>
        </a:p>
      </dsp:txBody>
      <dsp:txXfrm>
        <a:off x="3389629" y="482638"/>
        <a:ext cx="3120390" cy="1136392"/>
      </dsp:txXfrm>
    </dsp:sp>
    <dsp:sp modelId="{9CADD72B-D3CB-466A-B5B0-66811CF0AEF8}">
      <dsp:nvSpPr>
        <dsp:cNvPr id="0" name=""/>
        <dsp:cNvSpPr/>
      </dsp:nvSpPr>
      <dsp:spPr>
        <a:xfrm>
          <a:off x="3389629" y="1761079"/>
          <a:ext cx="3120390" cy="1136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900" kern="1200" dirty="0" smtClean="0"/>
            <a:t>Provincial </a:t>
          </a:r>
          <a:endParaRPr lang="en-US" sz="4900" kern="1200" dirty="0"/>
        </a:p>
      </dsp:txBody>
      <dsp:txXfrm>
        <a:off x="3389629" y="1761079"/>
        <a:ext cx="3120390" cy="1136392"/>
      </dsp:txXfrm>
    </dsp:sp>
    <dsp:sp modelId="{E7FC63F3-E1F3-4EDA-B862-BD3DA7889340}">
      <dsp:nvSpPr>
        <dsp:cNvPr id="0" name=""/>
        <dsp:cNvSpPr/>
      </dsp:nvSpPr>
      <dsp:spPr>
        <a:xfrm>
          <a:off x="3389629" y="3039520"/>
          <a:ext cx="3120390" cy="1136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900" kern="1200" dirty="0" smtClean="0"/>
            <a:t>Local </a:t>
          </a:r>
          <a:endParaRPr lang="en-US" sz="4900" kern="1200" dirty="0"/>
        </a:p>
      </dsp:txBody>
      <dsp:txXfrm>
        <a:off x="3389629" y="3039520"/>
        <a:ext cx="3120390" cy="11363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52288-7956-4DC9-934A-EACFCAF50E4C}">
      <dsp:nvSpPr>
        <dsp:cNvPr id="0" name=""/>
        <dsp:cNvSpPr/>
      </dsp:nvSpPr>
      <dsp:spPr>
        <a:xfrm rot="10800000">
          <a:off x="1501174" y="1167"/>
          <a:ext cx="4987067" cy="9801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212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900" kern="1200" dirty="0" smtClean="0"/>
            <a:t> Service Centres and Clubs</a:t>
          </a:r>
          <a:endParaRPr lang="en-US" sz="2900" kern="1200" dirty="0"/>
        </a:p>
      </dsp:txBody>
      <dsp:txXfrm rot="10800000">
        <a:off x="1501174" y="1167"/>
        <a:ext cx="4987067" cy="980133"/>
      </dsp:txXfrm>
    </dsp:sp>
    <dsp:sp modelId="{AD5B4D00-A9B7-46B5-9D97-81B52234095F}">
      <dsp:nvSpPr>
        <dsp:cNvPr id="0" name=""/>
        <dsp:cNvSpPr/>
      </dsp:nvSpPr>
      <dsp:spPr>
        <a:xfrm>
          <a:off x="1011107" y="1167"/>
          <a:ext cx="980133" cy="98013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D8584-8680-4699-8B9A-EFDECA084F62}">
      <dsp:nvSpPr>
        <dsp:cNvPr id="0" name=""/>
        <dsp:cNvSpPr/>
      </dsp:nvSpPr>
      <dsp:spPr>
        <a:xfrm rot="10800000">
          <a:off x="1501174" y="1273877"/>
          <a:ext cx="4987067" cy="9801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212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900" kern="1200" dirty="0" smtClean="0"/>
            <a:t>Advocacy and Lobbying</a:t>
          </a:r>
          <a:endParaRPr lang="en-US" sz="2900" kern="1200" dirty="0"/>
        </a:p>
      </dsp:txBody>
      <dsp:txXfrm rot="10800000">
        <a:off x="1501174" y="1273877"/>
        <a:ext cx="4987067" cy="980133"/>
      </dsp:txXfrm>
    </dsp:sp>
    <dsp:sp modelId="{BA462F13-83EA-4F12-8BBD-287FCB8B579E}">
      <dsp:nvSpPr>
        <dsp:cNvPr id="0" name=""/>
        <dsp:cNvSpPr/>
      </dsp:nvSpPr>
      <dsp:spPr>
        <a:xfrm>
          <a:off x="1011107" y="1273877"/>
          <a:ext cx="980133" cy="98013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15D63-3E16-48D7-B37D-AF22814E3461}">
      <dsp:nvSpPr>
        <dsp:cNvPr id="0" name=""/>
        <dsp:cNvSpPr/>
      </dsp:nvSpPr>
      <dsp:spPr>
        <a:xfrm rot="10800000">
          <a:off x="1501174" y="2546588"/>
          <a:ext cx="4987067" cy="9801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212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900" kern="1200" dirty="0" smtClean="0"/>
            <a:t>Accommodation </a:t>
          </a:r>
          <a:endParaRPr lang="en-US" sz="2900" kern="1200" dirty="0"/>
        </a:p>
      </dsp:txBody>
      <dsp:txXfrm rot="10800000">
        <a:off x="1501174" y="2546588"/>
        <a:ext cx="4987067" cy="980133"/>
      </dsp:txXfrm>
    </dsp:sp>
    <dsp:sp modelId="{5148BFC7-563F-44D0-85AB-03800F3E661F}">
      <dsp:nvSpPr>
        <dsp:cNvPr id="0" name=""/>
        <dsp:cNvSpPr/>
      </dsp:nvSpPr>
      <dsp:spPr>
        <a:xfrm>
          <a:off x="1011107" y="2546588"/>
          <a:ext cx="980133" cy="98013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68734-7F81-47DA-8066-7CF3427C6144}">
      <dsp:nvSpPr>
        <dsp:cNvPr id="0" name=""/>
        <dsp:cNvSpPr/>
      </dsp:nvSpPr>
      <dsp:spPr>
        <a:xfrm rot="10800000">
          <a:off x="1501174" y="3819299"/>
          <a:ext cx="4987067" cy="9801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212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900" kern="1200" dirty="0" smtClean="0"/>
            <a:t>Community based services</a:t>
          </a:r>
          <a:endParaRPr lang="en-US" sz="2900" kern="1200" dirty="0"/>
        </a:p>
      </dsp:txBody>
      <dsp:txXfrm rot="10800000">
        <a:off x="1501174" y="3819299"/>
        <a:ext cx="4987067" cy="980133"/>
      </dsp:txXfrm>
    </dsp:sp>
    <dsp:sp modelId="{69837B0E-E14D-41A7-9F49-6C9D0E1911BC}">
      <dsp:nvSpPr>
        <dsp:cNvPr id="0" name=""/>
        <dsp:cNvSpPr/>
      </dsp:nvSpPr>
      <dsp:spPr>
        <a:xfrm>
          <a:off x="1011107" y="3819299"/>
          <a:ext cx="980133" cy="98013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E16C5-BBB3-4CF6-AC70-766081D77D7F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B3B9E-1FE6-48DB-A99B-C45271FB82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E16C5-BBB3-4CF6-AC70-766081D77D7F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B3B9E-1FE6-48DB-A99B-C45271FB8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E16C5-BBB3-4CF6-AC70-766081D77D7F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B3B9E-1FE6-48DB-A99B-C45271FB8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E16C5-BBB3-4CF6-AC70-766081D77D7F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B3B9E-1FE6-48DB-A99B-C45271FB8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E16C5-BBB3-4CF6-AC70-766081D77D7F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B3B9E-1FE6-48DB-A99B-C45271FB820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E16C5-BBB3-4CF6-AC70-766081D77D7F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B3B9E-1FE6-48DB-A99B-C45271FB8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E16C5-BBB3-4CF6-AC70-766081D77D7F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B3B9E-1FE6-48DB-A99B-C45271FB8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E16C5-BBB3-4CF6-AC70-766081D77D7F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B3B9E-1FE6-48DB-A99B-C45271FB8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E16C5-BBB3-4CF6-AC70-766081D77D7F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B3B9E-1FE6-48DB-A99B-C45271FB820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E16C5-BBB3-4CF6-AC70-766081D77D7F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B3B9E-1FE6-48DB-A99B-C45271FB8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E16C5-BBB3-4CF6-AC70-766081D77D7F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B3B9E-1FE6-48DB-A99B-C45271FB82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18E16C5-BBB3-4CF6-AC70-766081D77D7F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F6B3B9E-1FE6-48DB-A99B-C45271FB820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3" name="Picture 12" descr="tafta 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380312" y="4797152"/>
            <a:ext cx="1299600" cy="13850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62880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On your marks, get set, go...</a:t>
            </a:r>
            <a:br>
              <a:rPr lang="en-ZA" dirty="0" smtClean="0"/>
            </a:br>
            <a:r>
              <a:rPr lang="en-ZA" dirty="0" smtClean="0"/>
              <a:t>An active ageing programme connecting people throughout the country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5105400"/>
            <a:ext cx="7406640" cy="1752600"/>
          </a:xfrm>
        </p:spPr>
        <p:txBody>
          <a:bodyPr/>
          <a:lstStyle/>
          <a:p>
            <a:r>
              <a:rPr lang="en-ZA" dirty="0" smtClean="0"/>
              <a:t>Femada Shamam</a:t>
            </a:r>
          </a:p>
          <a:p>
            <a:r>
              <a:rPr lang="en-ZA" dirty="0" smtClean="0"/>
              <a:t>femada@tafta.org.za</a:t>
            </a:r>
            <a:endParaRPr lang="en-US" dirty="0"/>
          </a:p>
        </p:txBody>
      </p:sp>
      <p:sp>
        <p:nvSpPr>
          <p:cNvPr id="23554" name="AutoShape 2" descr="Healthy Old Man Running in a Rac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http://www.clipartguide.com/_named_clipart_images/0511-1105-1309-0825_Healthy_Old_Man_Running_in_a_Race_clipart_ima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36912"/>
            <a:ext cx="2421513" cy="245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Intergenerational cooperation and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Interaction with younger people was on two levels:</a:t>
            </a:r>
          </a:p>
          <a:p>
            <a:r>
              <a:rPr lang="en-ZA" dirty="0" smtClean="0"/>
              <a:t>School learners from a nearby primary school</a:t>
            </a:r>
          </a:p>
          <a:p>
            <a:r>
              <a:rPr lang="en-ZA" dirty="0" smtClean="0"/>
              <a:t>Youth at the district, local and provincial games</a:t>
            </a:r>
          </a:p>
          <a:p>
            <a:endParaRPr lang="en-US" dirty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97152"/>
            <a:ext cx="2456789" cy="184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653136"/>
            <a:ext cx="2484701" cy="186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Coordination by the different government departments and the NGO sector</a:t>
            </a:r>
          </a:p>
          <a:p>
            <a:r>
              <a:rPr lang="en-ZA" dirty="0" smtClean="0"/>
              <a:t>Family commitments of the older people</a:t>
            </a:r>
          </a:p>
          <a:p>
            <a:r>
              <a:rPr lang="en-ZA" dirty="0" smtClean="0"/>
              <a:t>Unfair selection – “</a:t>
            </a:r>
            <a:r>
              <a:rPr lang="en-ZA" dirty="0" err="1" smtClean="0"/>
              <a:t>representativity</a:t>
            </a:r>
            <a:r>
              <a:rPr lang="en-ZA" dirty="0" smtClean="0"/>
              <a:t>”</a:t>
            </a:r>
          </a:p>
          <a:p>
            <a:r>
              <a:rPr lang="en-ZA" dirty="0" smtClean="0"/>
              <a:t>Financial support</a:t>
            </a:r>
          </a:p>
          <a:p>
            <a:endParaRPr lang="en-ZA" dirty="0" smtClean="0"/>
          </a:p>
          <a:p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33733" t="15432" r="2609" b="7406"/>
          <a:stretch>
            <a:fillRect/>
          </a:stretch>
        </p:blipFill>
        <p:spPr bwMode="auto">
          <a:xfrm>
            <a:off x="1619672" y="4437112"/>
            <a:ext cx="2376264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365104"/>
            <a:ext cx="2964756" cy="222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Benefits and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Number of beneficiaries</a:t>
            </a:r>
          </a:p>
          <a:p>
            <a:pPr lvl="1"/>
            <a:r>
              <a:rPr lang="en-ZA" dirty="0" smtClean="0"/>
              <a:t>Started with 12, </a:t>
            </a:r>
          </a:p>
          <a:p>
            <a:pPr lvl="1"/>
            <a:r>
              <a:rPr lang="en-ZA" dirty="0" smtClean="0"/>
              <a:t>109 participated in the local district games</a:t>
            </a:r>
          </a:p>
          <a:p>
            <a:pPr lvl="1"/>
            <a:r>
              <a:rPr lang="en-ZA" dirty="0" smtClean="0"/>
              <a:t>38 were chosen for the provincials</a:t>
            </a:r>
          </a:p>
          <a:p>
            <a:pPr lvl="1"/>
            <a:r>
              <a:rPr lang="en-ZA" dirty="0" smtClean="0"/>
              <a:t>16 progressed to the National Games</a:t>
            </a:r>
          </a:p>
          <a:p>
            <a:pPr lvl="1"/>
            <a:r>
              <a:rPr lang="en-ZA" dirty="0" smtClean="0"/>
              <a:t>Indirectly 350 older people benefitted</a:t>
            </a:r>
          </a:p>
          <a:p>
            <a:r>
              <a:rPr lang="en-ZA" dirty="0" smtClean="0"/>
              <a:t>Friendships </a:t>
            </a:r>
          </a:p>
          <a:p>
            <a:pPr lvl="1"/>
            <a:r>
              <a:rPr lang="en-ZA" dirty="0" smtClean="0"/>
              <a:t>Communities</a:t>
            </a:r>
          </a:p>
          <a:p>
            <a:pPr lvl="1"/>
            <a:r>
              <a:rPr lang="en-ZA" dirty="0" smtClean="0"/>
              <a:t>Ethnic groups</a:t>
            </a:r>
          </a:p>
          <a:p>
            <a:pPr lvl="1"/>
            <a:r>
              <a:rPr lang="en-ZA" dirty="0" smtClean="0"/>
              <a:t>Generations</a:t>
            </a:r>
          </a:p>
          <a:p>
            <a:pPr lvl="1"/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581128"/>
            <a:ext cx="2388692" cy="179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Strategies for engaging people in an active ageing programme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 smtClean="0"/>
              <a:t>Mix of competition and social items</a:t>
            </a:r>
          </a:p>
          <a:p>
            <a:r>
              <a:rPr lang="en-ZA" sz="2800" dirty="0" smtClean="0"/>
              <a:t>Minimise costs</a:t>
            </a:r>
          </a:p>
          <a:p>
            <a:r>
              <a:rPr lang="en-ZA" sz="2800" dirty="0" smtClean="0"/>
              <a:t>Market and promote the “pioneers and the participants</a:t>
            </a:r>
          </a:p>
          <a:p>
            <a:r>
              <a:rPr lang="en-ZA" sz="2800" dirty="0" smtClean="0"/>
              <a:t>Market the fun and social benefits rather than the image of being fit</a:t>
            </a:r>
          </a:p>
          <a:p>
            <a:r>
              <a:rPr lang="en-ZA" sz="2800" dirty="0" smtClean="0"/>
              <a:t>Use a “train the trainer” approach</a:t>
            </a:r>
          </a:p>
          <a:p>
            <a:r>
              <a:rPr lang="en-ZA" sz="2800" dirty="0" smtClean="0"/>
              <a:t>Take the programme seriously</a:t>
            </a:r>
          </a:p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301208"/>
            <a:ext cx="1835696" cy="137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DRA BLACKBERRY NOV 2011 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836712"/>
            <a:ext cx="609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DRA BLACKBERRY NOV 2011 2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913243" cy="59238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548680"/>
            <a:ext cx="6864085" cy="51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Femada </a:t>
            </a:r>
            <a:r>
              <a:rPr lang="en-ZA" dirty="0" err="1" smtClean="0"/>
              <a:t>shamam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ZA" dirty="0" smtClean="0"/>
              <a:t>femada@tafta.org.za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en-ZA" dirty="0" smtClean="0"/>
          </a:p>
          <a:p>
            <a:pPr algn="ctr">
              <a:buNone/>
            </a:pPr>
            <a:r>
              <a:rPr lang="en-ZA" sz="8000" dirty="0" smtClean="0"/>
              <a:t>Thank you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NDRA BLACKBERRY NOV 2011 535.jpg"/>
          <p:cNvPicPr>
            <a:picLocks noChangeAspect="1"/>
          </p:cNvPicPr>
          <p:nvPr/>
        </p:nvPicPr>
        <p:blipFill>
          <a:blip r:embed="rId2" cstate="print"/>
          <a:srcRect l="18107" t="16926" r="44684" b="7476"/>
          <a:stretch>
            <a:fillRect/>
          </a:stretch>
        </p:blipFill>
        <p:spPr>
          <a:xfrm>
            <a:off x="0" y="4293096"/>
            <a:ext cx="1512168" cy="2304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National Golden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From Durban South to Bloemfontein</a:t>
            </a:r>
          </a:p>
          <a:p>
            <a:r>
              <a:rPr lang="en-ZA" dirty="0" smtClean="0"/>
              <a:t>Frustrations</a:t>
            </a:r>
          </a:p>
          <a:p>
            <a:r>
              <a:rPr lang="en-ZA" dirty="0" smtClean="0"/>
              <a:t>The accomplishments</a:t>
            </a:r>
          </a:p>
          <a:p>
            <a:r>
              <a:rPr lang="en-ZA" dirty="0" smtClean="0"/>
              <a:t>The friendships</a:t>
            </a:r>
          </a:p>
          <a:p>
            <a:r>
              <a:rPr lang="en-ZA" dirty="0" smtClean="0"/>
              <a:t>Fun </a:t>
            </a:r>
          </a:p>
          <a:p>
            <a:r>
              <a:rPr lang="en-ZA" dirty="0" smtClean="0"/>
              <a:t>Indirect benefits of participation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Contextualising South Africa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152381" cy="444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36296" y="1628800"/>
            <a:ext cx="1224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Population: 50.59 million</a:t>
            </a:r>
          </a:p>
          <a:p>
            <a:r>
              <a:rPr lang="en-ZA" dirty="0" smtClean="0"/>
              <a:t>3.9 million older people</a:t>
            </a:r>
            <a:endParaRPr lang="en-US" dirty="0"/>
          </a:p>
        </p:txBody>
      </p:sp>
      <p:pic>
        <p:nvPicPr>
          <p:cNvPr id="6" name="Picture 5" descr="SANDRA BLACKBERRY NOV 2011 033.jpg"/>
          <p:cNvPicPr>
            <a:picLocks noChangeAspect="1"/>
          </p:cNvPicPr>
          <p:nvPr/>
        </p:nvPicPr>
        <p:blipFill>
          <a:blip r:embed="rId3" cstate="print"/>
          <a:srcRect l="43864" b="8285"/>
          <a:stretch>
            <a:fillRect/>
          </a:stretch>
        </p:blipFill>
        <p:spPr>
          <a:xfrm>
            <a:off x="179512" y="4509120"/>
            <a:ext cx="1704189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984776" cy="72008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3 tier Government system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99592" y="1484784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32240" y="98072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9 provinces</a:t>
            </a:r>
          </a:p>
          <a:p>
            <a:endParaRPr lang="en-ZA" dirty="0"/>
          </a:p>
          <a:p>
            <a:r>
              <a:rPr lang="en-ZA" dirty="0" smtClean="0"/>
              <a:t>11 official languages</a:t>
            </a:r>
            <a:endParaRPr lang="en-US" dirty="0"/>
          </a:p>
        </p:txBody>
      </p:sp>
      <p:sp>
        <p:nvSpPr>
          <p:cNvPr id="27650" name="AutoShape 2" descr="http://www.places.co.za/maps/south_africa_map.gif"/>
          <p:cNvSpPr>
            <a:spLocks noChangeAspect="1" noChangeArrowheads="1"/>
          </p:cNvSpPr>
          <p:nvPr/>
        </p:nvSpPr>
        <p:spPr bwMode="auto">
          <a:xfrm>
            <a:off x="63500" y="-136525"/>
            <a:ext cx="5153025" cy="4448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7" cstate="print"/>
          <a:srcRect l="9516" t="8459" r="36557"/>
          <a:stretch>
            <a:fillRect/>
          </a:stretch>
        </p:blipFill>
        <p:spPr bwMode="auto">
          <a:xfrm>
            <a:off x="179512" y="4941168"/>
            <a:ext cx="1383600" cy="176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SANDRA BLACKBERRY NOV 2011 600.jpg"/>
          <p:cNvPicPr>
            <a:picLocks noChangeAspect="1"/>
          </p:cNvPicPr>
          <p:nvPr/>
        </p:nvPicPr>
        <p:blipFill>
          <a:blip r:embed="rId8" cstate="print"/>
          <a:srcRect l="12679" r="11250"/>
          <a:stretch>
            <a:fillRect/>
          </a:stretch>
        </p:blipFill>
        <p:spPr>
          <a:xfrm>
            <a:off x="179512" y="3501008"/>
            <a:ext cx="1296144" cy="1277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SANDRA BLACKBERRY NOV 2011 595.jpg"/>
          <p:cNvPicPr>
            <a:picLocks noChangeAspect="1"/>
          </p:cNvPicPr>
          <p:nvPr/>
        </p:nvPicPr>
        <p:blipFill>
          <a:blip r:embed="rId9" cstate="print"/>
          <a:srcRect l="11019" t="12201" r="58269" b="42125"/>
          <a:stretch>
            <a:fillRect/>
          </a:stretch>
        </p:blipFill>
        <p:spPr>
          <a:xfrm>
            <a:off x="179512" y="1988840"/>
            <a:ext cx="1296144" cy="1445699"/>
          </a:xfrm>
          <a:prstGeom prst="rect">
            <a:avLst/>
          </a:prstGeom>
        </p:spPr>
      </p:pic>
      <p:pic>
        <p:nvPicPr>
          <p:cNvPr id="10" name="Picture 9" descr="SANDRA BLACKBERRY NOV 2011 398.jpg"/>
          <p:cNvPicPr>
            <a:picLocks noChangeAspect="1"/>
          </p:cNvPicPr>
          <p:nvPr/>
        </p:nvPicPr>
        <p:blipFill>
          <a:blip r:embed="rId10" cstate="print"/>
          <a:srcRect l="60631" t="18501" r="9838" b="27950"/>
          <a:stretch>
            <a:fillRect/>
          </a:stretch>
        </p:blipFill>
        <p:spPr>
          <a:xfrm>
            <a:off x="179512" y="0"/>
            <a:ext cx="1323676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/>
          <a:lstStyle/>
          <a:p>
            <a:r>
              <a:rPr lang="en-ZA" dirty="0" smtClean="0"/>
              <a:t>History of the Golden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908720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Began in 2005 in the Western Province</a:t>
            </a:r>
          </a:p>
          <a:p>
            <a:r>
              <a:rPr lang="en-ZA" dirty="0" smtClean="0"/>
              <a:t>Objectives:</a:t>
            </a:r>
          </a:p>
          <a:p>
            <a:pPr marL="596646" indent="-514350">
              <a:buFont typeface="+mj-lt"/>
              <a:buAutoNum type="arabicPeriod"/>
            </a:pPr>
            <a:r>
              <a:rPr lang="en-ZA" dirty="0" smtClean="0"/>
              <a:t>Promoting intergenerational bonding</a:t>
            </a:r>
          </a:p>
          <a:p>
            <a:pPr marL="596646" indent="-514350">
              <a:buFont typeface="+mj-lt"/>
              <a:buAutoNum type="arabicPeriod"/>
            </a:pPr>
            <a:r>
              <a:rPr lang="en-ZA" dirty="0" smtClean="0"/>
              <a:t>Embracing active ageing</a:t>
            </a:r>
          </a:p>
          <a:p>
            <a:pPr marL="596646" indent="-514350">
              <a:buFont typeface="+mj-lt"/>
              <a:buAutoNum type="arabicPeriod"/>
            </a:pPr>
            <a:r>
              <a:rPr lang="en-ZA" dirty="0" smtClean="0"/>
              <a:t>Creating awareness of abilities and capabilities of older people</a:t>
            </a:r>
          </a:p>
          <a:p>
            <a:pPr marL="596646" indent="-514350">
              <a:buFont typeface="+mj-lt"/>
              <a:buAutoNum type="arabicPeriod"/>
            </a:pPr>
            <a:r>
              <a:rPr lang="en-ZA" dirty="0" smtClean="0"/>
              <a:t>Creating awareness of the socio-cultural needs of older people</a:t>
            </a:r>
          </a:p>
          <a:p>
            <a:pPr marL="596646" indent="-514350">
              <a:buFont typeface="+mj-lt"/>
              <a:buAutoNum type="arabicPeriod"/>
            </a:pPr>
            <a:r>
              <a:rPr lang="en-ZA" dirty="0" smtClean="0"/>
              <a:t>Expand the horizons of older people</a:t>
            </a:r>
          </a:p>
          <a:p>
            <a:pPr marL="596646" indent="-514350">
              <a:buNone/>
            </a:pPr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 t="39519" r="3672"/>
          <a:stretch>
            <a:fillRect/>
          </a:stretch>
        </p:blipFill>
        <p:spPr bwMode="auto">
          <a:xfrm>
            <a:off x="1691680" y="5373216"/>
            <a:ext cx="2808312" cy="132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Association For the Aged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96336" y="1556792"/>
            <a:ext cx="1224136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dirty="0" smtClean="0"/>
              <a:t>Reach out to 7000 older people annually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96336" y="3284984"/>
            <a:ext cx="1224136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ZA" dirty="0" smtClean="0"/>
              <a:t>70 000 meals produced and delivered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2010 – The call for participation</a:t>
            </a:r>
            <a:endParaRPr lang="en-US" dirty="0"/>
          </a:p>
        </p:txBody>
      </p:sp>
      <p:pic>
        <p:nvPicPr>
          <p:cNvPr id="4" name="Content Placeholder 3" descr="IMG_06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957" y="1485207"/>
            <a:ext cx="7273636" cy="4725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Durban South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Historically a “coloured “community</a:t>
            </a:r>
          </a:p>
          <a:p>
            <a:r>
              <a:rPr lang="en-ZA" dirty="0" smtClean="0"/>
              <a:t>Bordered by major industry – one of the most polluted areas in the world</a:t>
            </a:r>
          </a:p>
          <a:p>
            <a:r>
              <a:rPr lang="en-ZA" dirty="0" smtClean="0"/>
              <a:t>High unemployment in the area</a:t>
            </a:r>
          </a:p>
          <a:p>
            <a:r>
              <a:rPr lang="en-ZA" dirty="0" smtClean="0"/>
              <a:t>Most of the older people had participated in unskilled work in the textile industry</a:t>
            </a:r>
          </a:p>
          <a:p>
            <a:endParaRPr lang="en-US" dirty="0"/>
          </a:p>
        </p:txBody>
      </p:sp>
      <p:pic>
        <p:nvPicPr>
          <p:cNvPr id="4" name="Picture 4" descr="mitchell park 1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25144"/>
            <a:ext cx="3141712" cy="1933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Targeted an informal leader</a:t>
            </a:r>
          </a:p>
          <a:p>
            <a:r>
              <a:rPr lang="en-ZA" dirty="0" smtClean="0"/>
              <a:t>She was a volunteer</a:t>
            </a:r>
          </a:p>
          <a:p>
            <a:r>
              <a:rPr lang="en-ZA" dirty="0" smtClean="0"/>
              <a:t>Was involved in the “struggle” and in the “trade unions movement”</a:t>
            </a:r>
          </a:p>
          <a:p>
            <a:endParaRPr lang="en-US" dirty="0"/>
          </a:p>
        </p:txBody>
      </p:sp>
      <p:pic>
        <p:nvPicPr>
          <p:cNvPr id="4" name="Picture 3" descr="SANDRA BLACKBERRY NOV 2011 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717032"/>
            <a:ext cx="3751402" cy="2808312"/>
          </a:xfrm>
          <a:prstGeom prst="rect">
            <a:avLst/>
          </a:prstGeom>
        </p:spPr>
      </p:pic>
      <p:sp>
        <p:nvSpPr>
          <p:cNvPr id="6" name="7-Point Star 5"/>
          <p:cNvSpPr/>
          <p:nvPr/>
        </p:nvSpPr>
        <p:spPr>
          <a:xfrm>
            <a:off x="3131840" y="3933056"/>
            <a:ext cx="1584176" cy="1368152"/>
          </a:xfrm>
          <a:prstGeom prst="star7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96</TotalTime>
  <Words>352</Words>
  <Application>Microsoft Office PowerPoint</Application>
  <PresentationFormat>On-screen Show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Theme2</vt:lpstr>
      <vt:lpstr>On your marks, get set, go... An active ageing programme connecting people throughout the country</vt:lpstr>
      <vt:lpstr>The National Golden Games</vt:lpstr>
      <vt:lpstr>Contextualising South Africa</vt:lpstr>
      <vt:lpstr>3 tier Government system</vt:lpstr>
      <vt:lpstr>History of the Golden Games</vt:lpstr>
      <vt:lpstr>The Association For the Aged</vt:lpstr>
      <vt:lpstr>2010 – The call for participation</vt:lpstr>
      <vt:lpstr>The Durban South area</vt:lpstr>
      <vt:lpstr>Our approach</vt:lpstr>
      <vt:lpstr>Intergenerational cooperation and collaboration</vt:lpstr>
      <vt:lpstr>The challenges</vt:lpstr>
      <vt:lpstr>Benefits and Achievements</vt:lpstr>
      <vt:lpstr>Strategies for engaging people in an active ageing programme</vt:lpstr>
      <vt:lpstr>Slide 14</vt:lpstr>
      <vt:lpstr>Slide 15</vt:lpstr>
      <vt:lpstr>Slide 16</vt:lpstr>
      <vt:lpstr>Femada shamam</vt:lpstr>
    </vt:vector>
  </TitlesOfParts>
  <Company>TAFTA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your marks, get set, go... An active ageing programme connecting people throughout the country</dc:title>
  <dc:creator>Femada Shamam</dc:creator>
  <cp:lastModifiedBy>Femada Shamam</cp:lastModifiedBy>
  <cp:revision>2</cp:revision>
  <dcterms:created xsi:type="dcterms:W3CDTF">2012-05-30T12:24:07Z</dcterms:created>
  <dcterms:modified xsi:type="dcterms:W3CDTF">2012-05-30T14:00:58Z</dcterms:modified>
</cp:coreProperties>
</file>