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9" r:id="rId2"/>
    <p:sldMasterId id="2147483701" r:id="rId3"/>
    <p:sldMasterId id="2147483713" r:id="rId4"/>
    <p:sldMasterId id="2147483725" r:id="rId5"/>
    <p:sldMasterId id="2147483737" r:id="rId6"/>
    <p:sldMasterId id="2147483749" r:id="rId7"/>
  </p:sldMasterIdLst>
  <p:notesMasterIdLst>
    <p:notesMasterId r:id="rId68"/>
  </p:notesMasterIdLst>
  <p:sldIdLst>
    <p:sldId id="257" r:id="rId8"/>
    <p:sldId id="349" r:id="rId9"/>
    <p:sldId id="350" r:id="rId10"/>
    <p:sldId id="347" r:id="rId11"/>
    <p:sldId id="359" r:id="rId12"/>
    <p:sldId id="300" r:id="rId13"/>
    <p:sldId id="348" r:id="rId14"/>
    <p:sldId id="387" r:id="rId15"/>
    <p:sldId id="305" r:id="rId16"/>
    <p:sldId id="360" r:id="rId17"/>
    <p:sldId id="361" r:id="rId18"/>
    <p:sldId id="388" r:id="rId19"/>
    <p:sldId id="310" r:id="rId20"/>
    <p:sldId id="362" r:id="rId21"/>
    <p:sldId id="393" r:id="rId22"/>
    <p:sldId id="312" r:id="rId23"/>
    <p:sldId id="363" r:id="rId24"/>
    <p:sldId id="364" r:id="rId25"/>
    <p:sldId id="314" r:id="rId26"/>
    <p:sldId id="315" r:id="rId27"/>
    <p:sldId id="366" r:id="rId28"/>
    <p:sldId id="368" r:id="rId29"/>
    <p:sldId id="389" r:id="rId30"/>
    <p:sldId id="290" r:id="rId31"/>
    <p:sldId id="373" r:id="rId32"/>
    <p:sldId id="355" r:id="rId33"/>
    <p:sldId id="356" r:id="rId34"/>
    <p:sldId id="375" r:id="rId35"/>
    <p:sldId id="376" r:id="rId36"/>
    <p:sldId id="358" r:id="rId37"/>
    <p:sldId id="357" r:id="rId38"/>
    <p:sldId id="277" r:id="rId39"/>
    <p:sldId id="319" r:id="rId40"/>
    <p:sldId id="328" r:id="rId41"/>
    <p:sldId id="271" r:id="rId42"/>
    <p:sldId id="276" r:id="rId43"/>
    <p:sldId id="278" r:id="rId44"/>
    <p:sldId id="279" r:id="rId45"/>
    <p:sldId id="280" r:id="rId46"/>
    <p:sldId id="336" r:id="rId47"/>
    <p:sldId id="337" r:id="rId48"/>
    <p:sldId id="339" r:id="rId49"/>
    <p:sldId id="386" r:id="rId50"/>
    <p:sldId id="371" r:id="rId51"/>
    <p:sldId id="390" r:id="rId52"/>
    <p:sldId id="391" r:id="rId53"/>
    <p:sldId id="340" r:id="rId54"/>
    <p:sldId id="341" r:id="rId55"/>
    <p:sldId id="351" r:id="rId56"/>
    <p:sldId id="372" r:id="rId57"/>
    <p:sldId id="327" r:id="rId58"/>
    <p:sldId id="377" r:id="rId59"/>
    <p:sldId id="378" r:id="rId60"/>
    <p:sldId id="379" r:id="rId61"/>
    <p:sldId id="380" r:id="rId62"/>
    <p:sldId id="381" r:id="rId63"/>
    <p:sldId id="382" r:id="rId64"/>
    <p:sldId id="383" r:id="rId65"/>
    <p:sldId id="384" r:id="rId66"/>
    <p:sldId id="385"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772" autoAdjust="0"/>
  </p:normalViewPr>
  <p:slideViewPr>
    <p:cSldViewPr>
      <p:cViewPr>
        <p:scale>
          <a:sx n="75" d="100"/>
          <a:sy n="75" d="100"/>
        </p:scale>
        <p:origin x="-2352"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notesMaster" Target="notesMasters/notesMaster1.xml"/><Relationship Id="rId69" Type="http://schemas.openxmlformats.org/officeDocument/2006/relationships/printerSettings" Target="printerSettings/printerSettings1.bin"/><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 Target="slides/slide1.xml"/><Relationship Id="rId9" Type="http://schemas.openxmlformats.org/officeDocument/2006/relationships/slide" Target="slides/slide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70" Type="http://schemas.openxmlformats.org/officeDocument/2006/relationships/presProps" Target="presProps.xml"/><Relationship Id="rId71" Type="http://schemas.openxmlformats.org/officeDocument/2006/relationships/viewProps" Target="viewProps.xml"/><Relationship Id="rId72" Type="http://schemas.openxmlformats.org/officeDocument/2006/relationships/theme" Target="theme/theme1.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73" Type="http://schemas.openxmlformats.org/officeDocument/2006/relationships/tableStyles" Target="tableStyles.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D80A10-B045-884B-BE25-F6C68CA041F0}" type="doc">
      <dgm:prSet loTypeId="urn:microsoft.com/office/officeart/2005/8/layout/matrix2" loCatId="matrix" qsTypeId="urn:microsoft.com/office/officeart/2005/8/quickstyle/simple4" qsCatId="simple" csTypeId="urn:microsoft.com/office/officeart/2005/8/colors/accent1_2" csCatId="accent1"/>
      <dgm:spPr/>
      <dgm:t>
        <a:bodyPr/>
        <a:lstStyle/>
        <a:p>
          <a:endParaRPr lang="en-US"/>
        </a:p>
      </dgm:t>
    </dgm:pt>
    <dgm:pt modelId="{6BC0DA2B-11D3-434E-9957-86CE7CF5BC38}" type="pres">
      <dgm:prSet presAssocID="{E5D80A10-B045-884B-BE25-F6C68CA041F0}" presName="matrix" presStyleCnt="0">
        <dgm:presLayoutVars>
          <dgm:chMax val="1"/>
          <dgm:dir/>
          <dgm:resizeHandles val="exact"/>
        </dgm:presLayoutVars>
      </dgm:prSet>
      <dgm:spPr/>
      <dgm:t>
        <a:bodyPr/>
        <a:lstStyle/>
        <a:p>
          <a:endParaRPr lang="en-US"/>
        </a:p>
      </dgm:t>
    </dgm:pt>
  </dgm:ptLst>
  <dgm:cxnLst>
    <dgm:cxn modelId="{446938A6-4EE0-405E-AE59-D20B87A7D965}" type="presOf" srcId="{E5D80A10-B045-884B-BE25-F6C68CA041F0}" destId="{6BC0DA2B-11D3-434E-9957-86CE7CF5BC38}" srcOrd="0"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DF1C83-8F1D-D048-ACFE-BA64D584642D}" type="doc">
      <dgm:prSet loTypeId="urn:microsoft.com/office/officeart/2005/8/layout/matrix2" loCatId="matrix" qsTypeId="urn:microsoft.com/office/officeart/2005/8/quickstyle/simple4" qsCatId="simple" csTypeId="urn:microsoft.com/office/officeart/2005/8/colors/accent1_2" csCatId="accent1" phldr="1"/>
      <dgm:spPr/>
      <dgm:t>
        <a:bodyPr/>
        <a:lstStyle/>
        <a:p>
          <a:endParaRPr lang="en-US"/>
        </a:p>
      </dgm:t>
    </dgm:pt>
    <dgm:pt modelId="{560BF871-93E5-6049-B7AC-C39465E35989}">
      <dgm:prSet phldrT="[Text]"/>
      <dgm:spPr/>
      <dgm:t>
        <a:bodyPr/>
        <a:lstStyle/>
        <a:p>
          <a:endParaRPr lang="en-US" dirty="0"/>
        </a:p>
      </dgm:t>
    </dgm:pt>
    <dgm:pt modelId="{0DBC2F44-57A0-1A47-84EB-E3E80A9A88DB}" type="parTrans" cxnId="{E12781C6-559D-594D-AEDC-8EF76F75FEE9}">
      <dgm:prSet/>
      <dgm:spPr/>
      <dgm:t>
        <a:bodyPr/>
        <a:lstStyle/>
        <a:p>
          <a:endParaRPr lang="en-US"/>
        </a:p>
      </dgm:t>
    </dgm:pt>
    <dgm:pt modelId="{30388FA6-523A-DF41-85DA-989263B4EDE1}" type="sibTrans" cxnId="{E12781C6-559D-594D-AEDC-8EF76F75FEE9}">
      <dgm:prSet/>
      <dgm:spPr/>
      <dgm:t>
        <a:bodyPr/>
        <a:lstStyle/>
        <a:p>
          <a:endParaRPr lang="en-US"/>
        </a:p>
      </dgm:t>
    </dgm:pt>
    <dgm:pt modelId="{AFDBB402-3B3D-6B46-AE1C-8CA607F2F684}">
      <dgm:prSet phldrT="[Text]"/>
      <dgm:spPr/>
      <dgm:t>
        <a:bodyPr/>
        <a:lstStyle/>
        <a:p>
          <a:r>
            <a:rPr lang="en-US" dirty="0" smtClean="0"/>
            <a:t>Mary</a:t>
          </a:r>
          <a:endParaRPr lang="en-US" dirty="0"/>
        </a:p>
      </dgm:t>
    </dgm:pt>
    <dgm:pt modelId="{F7662C49-26FD-6C45-B586-07FF74D55A5C}" type="parTrans" cxnId="{8FD5AD74-4815-7E4E-8B6D-FE823AF59A3A}">
      <dgm:prSet/>
      <dgm:spPr/>
      <dgm:t>
        <a:bodyPr/>
        <a:lstStyle/>
        <a:p>
          <a:endParaRPr lang="en-US"/>
        </a:p>
      </dgm:t>
    </dgm:pt>
    <dgm:pt modelId="{6AEAD761-1F4E-B64E-AC26-F998B1F8FBFE}" type="sibTrans" cxnId="{8FD5AD74-4815-7E4E-8B6D-FE823AF59A3A}">
      <dgm:prSet/>
      <dgm:spPr/>
      <dgm:t>
        <a:bodyPr/>
        <a:lstStyle/>
        <a:p>
          <a:endParaRPr lang="en-US"/>
        </a:p>
      </dgm:t>
    </dgm:pt>
    <dgm:pt modelId="{D160035B-FC90-FF45-B062-59C613FD54E0}">
      <dgm:prSet phldrT="[Text]"/>
      <dgm:spPr/>
      <dgm:t>
        <a:bodyPr/>
        <a:lstStyle/>
        <a:p>
          <a:r>
            <a:rPr lang="en-US" dirty="0" smtClean="0"/>
            <a:t>Indira</a:t>
          </a:r>
          <a:endParaRPr lang="en-US" dirty="0"/>
        </a:p>
      </dgm:t>
    </dgm:pt>
    <dgm:pt modelId="{641D3335-922F-5348-A6BC-4060B0E51DD4}" type="parTrans" cxnId="{EBB6A03E-B5BB-AB43-893E-17034524609B}">
      <dgm:prSet/>
      <dgm:spPr/>
      <dgm:t>
        <a:bodyPr/>
        <a:lstStyle/>
        <a:p>
          <a:endParaRPr lang="en-US"/>
        </a:p>
      </dgm:t>
    </dgm:pt>
    <dgm:pt modelId="{3BEA33B8-4B1A-0449-BD39-1B899ADB1A8D}" type="sibTrans" cxnId="{EBB6A03E-B5BB-AB43-893E-17034524609B}">
      <dgm:prSet/>
      <dgm:spPr/>
      <dgm:t>
        <a:bodyPr/>
        <a:lstStyle/>
        <a:p>
          <a:endParaRPr lang="en-US"/>
        </a:p>
      </dgm:t>
    </dgm:pt>
    <dgm:pt modelId="{2398AF98-437B-D247-8D73-01DD256B1BE4}" type="pres">
      <dgm:prSet presAssocID="{04DF1C83-8F1D-D048-ACFE-BA64D584642D}" presName="matrix" presStyleCnt="0">
        <dgm:presLayoutVars>
          <dgm:chMax val="1"/>
          <dgm:dir/>
          <dgm:resizeHandles val="exact"/>
        </dgm:presLayoutVars>
      </dgm:prSet>
      <dgm:spPr/>
      <dgm:t>
        <a:bodyPr/>
        <a:lstStyle/>
        <a:p>
          <a:endParaRPr lang="en-US"/>
        </a:p>
      </dgm:t>
    </dgm:pt>
    <dgm:pt modelId="{D552B9D1-DA63-6445-AC7D-D318EE8723F3}" type="pres">
      <dgm:prSet presAssocID="{04DF1C83-8F1D-D048-ACFE-BA64D584642D}" presName="axisShape" presStyleLbl="bgShp" presStyleIdx="0" presStyleCnt="1"/>
      <dgm:spPr/>
    </dgm:pt>
    <dgm:pt modelId="{DA55A4F7-A60E-CC40-A7D5-C889FEA15724}" type="pres">
      <dgm:prSet presAssocID="{04DF1C83-8F1D-D048-ACFE-BA64D584642D}" presName="rect1" presStyleLbl="node1" presStyleIdx="0" presStyleCnt="4" custLinFactNeighborX="-4360" custLinFactNeighborY="-1639">
        <dgm:presLayoutVars>
          <dgm:chMax val="0"/>
          <dgm:chPref val="0"/>
          <dgm:bulletEnabled val="1"/>
        </dgm:presLayoutVars>
      </dgm:prSet>
      <dgm:spPr/>
      <dgm:t>
        <a:bodyPr/>
        <a:lstStyle/>
        <a:p>
          <a:endParaRPr lang="en-US"/>
        </a:p>
      </dgm:t>
    </dgm:pt>
    <dgm:pt modelId="{AF45EB48-58EC-5F4B-A1AB-E11D2FDADCF8}" type="pres">
      <dgm:prSet presAssocID="{04DF1C83-8F1D-D048-ACFE-BA64D584642D}" presName="rect2" presStyleLbl="node1" presStyleIdx="1" presStyleCnt="4">
        <dgm:presLayoutVars>
          <dgm:chMax val="0"/>
          <dgm:chPref val="0"/>
          <dgm:bulletEnabled val="1"/>
        </dgm:presLayoutVars>
      </dgm:prSet>
      <dgm:spPr/>
      <dgm:t>
        <a:bodyPr/>
        <a:lstStyle/>
        <a:p>
          <a:endParaRPr lang="en-US"/>
        </a:p>
      </dgm:t>
    </dgm:pt>
    <dgm:pt modelId="{0E903165-3FDE-D54A-A39D-81BE14C5A063}" type="pres">
      <dgm:prSet presAssocID="{04DF1C83-8F1D-D048-ACFE-BA64D584642D}" presName="rect3" presStyleLbl="node1" presStyleIdx="2" presStyleCnt="4" custLinFactNeighborX="-5212" custLinFactNeighborY="3525">
        <dgm:presLayoutVars>
          <dgm:chMax val="0"/>
          <dgm:chPref val="0"/>
          <dgm:bulletEnabled val="1"/>
        </dgm:presLayoutVars>
      </dgm:prSet>
      <dgm:spPr/>
      <dgm:t>
        <a:bodyPr/>
        <a:lstStyle/>
        <a:p>
          <a:endParaRPr lang="en-US"/>
        </a:p>
      </dgm:t>
    </dgm:pt>
    <dgm:pt modelId="{6930168E-8426-8E40-A1F1-76D444C1CBE4}" type="pres">
      <dgm:prSet presAssocID="{04DF1C83-8F1D-D048-ACFE-BA64D584642D}" presName="rect4" presStyleLbl="node1" presStyleIdx="3" presStyleCnt="4" custLinFactNeighborX="6303" custLinFactNeighborY="-91">
        <dgm:presLayoutVars>
          <dgm:chMax val="0"/>
          <dgm:chPref val="0"/>
          <dgm:bulletEnabled val="1"/>
        </dgm:presLayoutVars>
      </dgm:prSet>
      <dgm:spPr/>
      <dgm:t>
        <a:bodyPr/>
        <a:lstStyle/>
        <a:p>
          <a:endParaRPr lang="en-US"/>
        </a:p>
      </dgm:t>
    </dgm:pt>
  </dgm:ptLst>
  <dgm:cxnLst>
    <dgm:cxn modelId="{44512FC0-4431-489D-BA17-6FC699553701}" type="presOf" srcId="{AFDBB402-3B3D-6B46-AE1C-8CA607F2F684}" destId="{AF45EB48-58EC-5F4B-A1AB-E11D2FDADCF8}" srcOrd="0" destOrd="0" presId="urn:microsoft.com/office/officeart/2005/8/layout/matrix2"/>
    <dgm:cxn modelId="{E12781C6-559D-594D-AEDC-8EF76F75FEE9}" srcId="{04DF1C83-8F1D-D048-ACFE-BA64D584642D}" destId="{560BF871-93E5-6049-B7AC-C39465E35989}" srcOrd="0" destOrd="0" parTransId="{0DBC2F44-57A0-1A47-84EB-E3E80A9A88DB}" sibTransId="{30388FA6-523A-DF41-85DA-989263B4EDE1}"/>
    <dgm:cxn modelId="{22A535E9-DBB3-40B1-8695-A05730F99576}" type="presOf" srcId="{04DF1C83-8F1D-D048-ACFE-BA64D584642D}" destId="{2398AF98-437B-D247-8D73-01DD256B1BE4}" srcOrd="0" destOrd="0" presId="urn:microsoft.com/office/officeart/2005/8/layout/matrix2"/>
    <dgm:cxn modelId="{8FD5AD74-4815-7E4E-8B6D-FE823AF59A3A}" srcId="{04DF1C83-8F1D-D048-ACFE-BA64D584642D}" destId="{AFDBB402-3B3D-6B46-AE1C-8CA607F2F684}" srcOrd="1" destOrd="0" parTransId="{F7662C49-26FD-6C45-B586-07FF74D55A5C}" sibTransId="{6AEAD761-1F4E-B64E-AC26-F998B1F8FBFE}"/>
    <dgm:cxn modelId="{177C5891-F87A-461A-9AF2-FE15EB763D82}" type="presOf" srcId="{560BF871-93E5-6049-B7AC-C39465E35989}" destId="{DA55A4F7-A60E-CC40-A7D5-C889FEA15724}" srcOrd="0" destOrd="0" presId="urn:microsoft.com/office/officeart/2005/8/layout/matrix2"/>
    <dgm:cxn modelId="{EBB6A03E-B5BB-AB43-893E-17034524609B}" srcId="{04DF1C83-8F1D-D048-ACFE-BA64D584642D}" destId="{D160035B-FC90-FF45-B062-59C613FD54E0}" srcOrd="2" destOrd="0" parTransId="{641D3335-922F-5348-A6BC-4060B0E51DD4}" sibTransId="{3BEA33B8-4B1A-0449-BD39-1B899ADB1A8D}"/>
    <dgm:cxn modelId="{04C1B472-B3D8-44AF-8882-387E58FDC5F7}" type="presOf" srcId="{D160035B-FC90-FF45-B062-59C613FD54E0}" destId="{0E903165-3FDE-D54A-A39D-81BE14C5A063}" srcOrd="0" destOrd="0" presId="urn:microsoft.com/office/officeart/2005/8/layout/matrix2"/>
    <dgm:cxn modelId="{526EB19F-510E-4032-8A32-26013A070582}" type="presParOf" srcId="{2398AF98-437B-D247-8D73-01DD256B1BE4}" destId="{D552B9D1-DA63-6445-AC7D-D318EE8723F3}" srcOrd="0" destOrd="0" presId="urn:microsoft.com/office/officeart/2005/8/layout/matrix2"/>
    <dgm:cxn modelId="{60004EDE-893D-43A8-8FDB-E7F97E412B0D}" type="presParOf" srcId="{2398AF98-437B-D247-8D73-01DD256B1BE4}" destId="{DA55A4F7-A60E-CC40-A7D5-C889FEA15724}" srcOrd="1" destOrd="0" presId="urn:microsoft.com/office/officeart/2005/8/layout/matrix2"/>
    <dgm:cxn modelId="{734E61E6-6324-4DBF-94E2-7D655D204382}" type="presParOf" srcId="{2398AF98-437B-D247-8D73-01DD256B1BE4}" destId="{AF45EB48-58EC-5F4B-A1AB-E11D2FDADCF8}" srcOrd="2" destOrd="0" presId="urn:microsoft.com/office/officeart/2005/8/layout/matrix2"/>
    <dgm:cxn modelId="{0541A0F4-2396-465D-9C9C-7B3DA193D738}" type="presParOf" srcId="{2398AF98-437B-D247-8D73-01DD256B1BE4}" destId="{0E903165-3FDE-D54A-A39D-81BE14C5A063}" srcOrd="3" destOrd="0" presId="urn:microsoft.com/office/officeart/2005/8/layout/matrix2"/>
    <dgm:cxn modelId="{FEF9C7F7-6A7C-47BD-9618-43E8A8141577}" type="presParOf" srcId="{2398AF98-437B-D247-8D73-01DD256B1BE4}" destId="{6930168E-8426-8E40-A1F1-76D444C1CBE4}" srcOrd="4" destOrd="0" presId="urn:microsoft.com/office/officeart/2005/8/layout/matrix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54C21F-4329-49EF-95CB-462B61449C55}" type="doc">
      <dgm:prSet loTypeId="urn:microsoft.com/office/officeart/2005/8/layout/pyramid1" loCatId="pyramid" qsTypeId="urn:microsoft.com/office/officeart/2005/8/quickstyle/simple1" qsCatId="simple" csTypeId="urn:microsoft.com/office/officeart/2005/8/colors/accent3_5" csCatId="accent3" phldr="1"/>
      <dgm:spPr/>
    </dgm:pt>
    <dgm:pt modelId="{969FE585-5A61-4DB6-AC45-505584C8A0EF}">
      <dgm:prSet phldrT="[Text]" custT="1"/>
      <dgm:spPr/>
      <dgm:t>
        <a:bodyPr vert="vert270" anchor="ctr" anchorCtr="0"/>
        <a:lstStyle/>
        <a:p>
          <a:endParaRPr lang="en-CA" sz="2600" dirty="0"/>
        </a:p>
      </dgm:t>
    </dgm:pt>
    <dgm:pt modelId="{79E7B2EF-024C-4046-A699-EFD390CFB3C4}" type="parTrans" cxnId="{4022028B-B1EC-4808-8F85-CC3A75F500A1}">
      <dgm:prSet/>
      <dgm:spPr/>
      <dgm:t>
        <a:bodyPr/>
        <a:lstStyle/>
        <a:p>
          <a:endParaRPr lang="en-CA"/>
        </a:p>
      </dgm:t>
    </dgm:pt>
    <dgm:pt modelId="{4AEEE87F-79FC-400D-87D6-0422FFC43D09}" type="sibTrans" cxnId="{4022028B-B1EC-4808-8F85-CC3A75F500A1}">
      <dgm:prSet/>
      <dgm:spPr/>
      <dgm:t>
        <a:bodyPr/>
        <a:lstStyle/>
        <a:p>
          <a:endParaRPr lang="en-CA"/>
        </a:p>
      </dgm:t>
    </dgm:pt>
    <dgm:pt modelId="{AE2FD12A-94FC-4E20-889B-35C2E1FE66F7}">
      <dgm:prSet phldrT="[Text]" custT="1"/>
      <dgm:spPr/>
      <dgm:t>
        <a:bodyPr vert="vert270"/>
        <a:lstStyle/>
        <a:p>
          <a:endParaRPr lang="en-CA" sz="3200" dirty="0"/>
        </a:p>
      </dgm:t>
    </dgm:pt>
    <dgm:pt modelId="{2A2FBB58-D0D8-46DC-8E90-16C6F8EE3DCD}" type="parTrans" cxnId="{673543F1-2EEB-418B-90F7-558D977EA79B}">
      <dgm:prSet/>
      <dgm:spPr/>
      <dgm:t>
        <a:bodyPr/>
        <a:lstStyle/>
        <a:p>
          <a:endParaRPr lang="en-CA"/>
        </a:p>
      </dgm:t>
    </dgm:pt>
    <dgm:pt modelId="{098A7FD2-4090-45E7-9613-ED73CDA7DA5D}" type="sibTrans" cxnId="{673543F1-2EEB-418B-90F7-558D977EA79B}">
      <dgm:prSet/>
      <dgm:spPr/>
      <dgm:t>
        <a:bodyPr/>
        <a:lstStyle/>
        <a:p>
          <a:endParaRPr lang="en-CA"/>
        </a:p>
      </dgm:t>
    </dgm:pt>
    <dgm:pt modelId="{92C84FB4-F954-4B42-98DE-AE51BC42980A}">
      <dgm:prSet phldrT="[Text]"/>
      <dgm:spPr/>
      <dgm:t>
        <a:bodyPr vert="vert270" anchor="ctr" anchorCtr="1"/>
        <a:lstStyle/>
        <a:p>
          <a:endParaRPr lang="en-CA" dirty="0"/>
        </a:p>
      </dgm:t>
    </dgm:pt>
    <dgm:pt modelId="{B771A770-9F92-44C9-961A-AAC9DB74DE11}" type="parTrans" cxnId="{C8A363A6-E8ED-4BF0-A112-55B90FEE186C}">
      <dgm:prSet/>
      <dgm:spPr/>
      <dgm:t>
        <a:bodyPr/>
        <a:lstStyle/>
        <a:p>
          <a:endParaRPr lang="en-CA"/>
        </a:p>
      </dgm:t>
    </dgm:pt>
    <dgm:pt modelId="{E9A12A94-DA66-48C3-9590-EF3CF3EF4684}" type="sibTrans" cxnId="{C8A363A6-E8ED-4BF0-A112-55B90FEE186C}">
      <dgm:prSet/>
      <dgm:spPr/>
      <dgm:t>
        <a:bodyPr/>
        <a:lstStyle/>
        <a:p>
          <a:endParaRPr lang="en-CA"/>
        </a:p>
      </dgm:t>
    </dgm:pt>
    <dgm:pt modelId="{B1C936C0-CC93-4288-A6BF-DC06FFA0AF09}" type="pres">
      <dgm:prSet presAssocID="{1554C21F-4329-49EF-95CB-462B61449C55}" presName="Name0" presStyleCnt="0">
        <dgm:presLayoutVars>
          <dgm:dir/>
          <dgm:animLvl val="lvl"/>
          <dgm:resizeHandles val="exact"/>
        </dgm:presLayoutVars>
      </dgm:prSet>
      <dgm:spPr/>
    </dgm:pt>
    <dgm:pt modelId="{0B882421-8AE7-4688-9073-5915ABEBDC47}" type="pres">
      <dgm:prSet presAssocID="{969FE585-5A61-4DB6-AC45-505584C8A0EF}" presName="Name8" presStyleCnt="0"/>
      <dgm:spPr/>
    </dgm:pt>
    <dgm:pt modelId="{E3EE90C6-2AE3-46B9-B53E-40A49760911D}" type="pres">
      <dgm:prSet presAssocID="{969FE585-5A61-4DB6-AC45-505584C8A0EF}" presName="level" presStyleLbl="node1" presStyleIdx="0" presStyleCnt="3" custAng="5400000" custScaleX="94905" custScaleY="97153" custLinFactY="4985" custLinFactNeighborX="92416" custLinFactNeighborY="100000">
        <dgm:presLayoutVars>
          <dgm:chMax val="1"/>
          <dgm:bulletEnabled val="1"/>
        </dgm:presLayoutVars>
      </dgm:prSet>
      <dgm:spPr/>
      <dgm:t>
        <a:bodyPr/>
        <a:lstStyle/>
        <a:p>
          <a:endParaRPr lang="en-CA"/>
        </a:p>
      </dgm:t>
    </dgm:pt>
    <dgm:pt modelId="{C5C59E8D-BBFB-4DD3-9D71-667103620CB7}" type="pres">
      <dgm:prSet presAssocID="{969FE585-5A61-4DB6-AC45-505584C8A0EF}" presName="levelTx" presStyleLbl="revTx" presStyleIdx="0" presStyleCnt="0">
        <dgm:presLayoutVars>
          <dgm:chMax val="1"/>
          <dgm:bulletEnabled val="1"/>
        </dgm:presLayoutVars>
      </dgm:prSet>
      <dgm:spPr/>
      <dgm:t>
        <a:bodyPr/>
        <a:lstStyle/>
        <a:p>
          <a:endParaRPr lang="en-CA"/>
        </a:p>
      </dgm:t>
    </dgm:pt>
    <dgm:pt modelId="{F9CDA5D8-CB5E-4042-91AD-1B3CE9CD54F0}" type="pres">
      <dgm:prSet presAssocID="{AE2FD12A-94FC-4E20-889B-35C2E1FE66F7}" presName="Name8" presStyleCnt="0"/>
      <dgm:spPr/>
    </dgm:pt>
    <dgm:pt modelId="{FEDCA1DE-8538-4730-BC16-268FC3ED3A63}" type="pres">
      <dgm:prSet presAssocID="{AE2FD12A-94FC-4E20-889B-35C2E1FE66F7}" presName="level" presStyleLbl="node1" presStyleIdx="1" presStyleCnt="3" custAng="5400000" custScaleX="98735" custScaleY="96548" custLinFactNeighborX="-1974" custLinFactNeighborY="8330">
        <dgm:presLayoutVars>
          <dgm:chMax val="1"/>
          <dgm:bulletEnabled val="1"/>
        </dgm:presLayoutVars>
      </dgm:prSet>
      <dgm:spPr/>
      <dgm:t>
        <a:bodyPr/>
        <a:lstStyle/>
        <a:p>
          <a:endParaRPr lang="en-CA"/>
        </a:p>
      </dgm:t>
    </dgm:pt>
    <dgm:pt modelId="{C6C43319-5097-4881-915B-6B404AC045F5}" type="pres">
      <dgm:prSet presAssocID="{AE2FD12A-94FC-4E20-889B-35C2E1FE66F7}" presName="levelTx" presStyleLbl="revTx" presStyleIdx="0" presStyleCnt="0">
        <dgm:presLayoutVars>
          <dgm:chMax val="1"/>
          <dgm:bulletEnabled val="1"/>
        </dgm:presLayoutVars>
      </dgm:prSet>
      <dgm:spPr/>
      <dgm:t>
        <a:bodyPr/>
        <a:lstStyle/>
        <a:p>
          <a:endParaRPr lang="en-CA"/>
        </a:p>
      </dgm:t>
    </dgm:pt>
    <dgm:pt modelId="{049EA63F-A02F-494A-BB70-9C26055C95CE}" type="pres">
      <dgm:prSet presAssocID="{92C84FB4-F954-4B42-98DE-AE51BC42980A}" presName="Name8" presStyleCnt="0"/>
      <dgm:spPr/>
    </dgm:pt>
    <dgm:pt modelId="{D3E24EB7-A66A-4293-8AA9-1876B6B609CC}" type="pres">
      <dgm:prSet presAssocID="{92C84FB4-F954-4B42-98DE-AE51BC42980A}" presName="level" presStyleLbl="node1" presStyleIdx="2" presStyleCnt="3" custAng="5400000" custLinFactY="-3569" custLinFactNeighborX="-43226" custLinFactNeighborY="-100000">
        <dgm:presLayoutVars>
          <dgm:chMax val="1"/>
          <dgm:bulletEnabled val="1"/>
        </dgm:presLayoutVars>
      </dgm:prSet>
      <dgm:spPr/>
      <dgm:t>
        <a:bodyPr/>
        <a:lstStyle/>
        <a:p>
          <a:endParaRPr lang="en-CA"/>
        </a:p>
      </dgm:t>
    </dgm:pt>
    <dgm:pt modelId="{1AE693BD-751A-4DAF-A115-B537519B9628}" type="pres">
      <dgm:prSet presAssocID="{92C84FB4-F954-4B42-98DE-AE51BC42980A}" presName="levelTx" presStyleLbl="revTx" presStyleIdx="0" presStyleCnt="0">
        <dgm:presLayoutVars>
          <dgm:chMax val="1"/>
          <dgm:bulletEnabled val="1"/>
        </dgm:presLayoutVars>
      </dgm:prSet>
      <dgm:spPr/>
      <dgm:t>
        <a:bodyPr/>
        <a:lstStyle/>
        <a:p>
          <a:endParaRPr lang="en-CA"/>
        </a:p>
      </dgm:t>
    </dgm:pt>
  </dgm:ptLst>
  <dgm:cxnLst>
    <dgm:cxn modelId="{B7BF2026-DB8F-4557-969F-A138E2D86E99}" type="presOf" srcId="{AE2FD12A-94FC-4E20-889B-35C2E1FE66F7}" destId="{FEDCA1DE-8538-4730-BC16-268FC3ED3A63}" srcOrd="0" destOrd="0" presId="urn:microsoft.com/office/officeart/2005/8/layout/pyramid1"/>
    <dgm:cxn modelId="{95B912C1-41E3-4785-995F-C4E0E9141FA6}" type="presOf" srcId="{969FE585-5A61-4DB6-AC45-505584C8A0EF}" destId="{C5C59E8D-BBFB-4DD3-9D71-667103620CB7}" srcOrd="1" destOrd="0" presId="urn:microsoft.com/office/officeart/2005/8/layout/pyramid1"/>
    <dgm:cxn modelId="{C8A363A6-E8ED-4BF0-A112-55B90FEE186C}" srcId="{1554C21F-4329-49EF-95CB-462B61449C55}" destId="{92C84FB4-F954-4B42-98DE-AE51BC42980A}" srcOrd="2" destOrd="0" parTransId="{B771A770-9F92-44C9-961A-AAC9DB74DE11}" sibTransId="{E9A12A94-DA66-48C3-9590-EF3CF3EF4684}"/>
    <dgm:cxn modelId="{673543F1-2EEB-418B-90F7-558D977EA79B}" srcId="{1554C21F-4329-49EF-95CB-462B61449C55}" destId="{AE2FD12A-94FC-4E20-889B-35C2E1FE66F7}" srcOrd="1" destOrd="0" parTransId="{2A2FBB58-D0D8-46DC-8E90-16C6F8EE3DCD}" sibTransId="{098A7FD2-4090-45E7-9613-ED73CDA7DA5D}"/>
    <dgm:cxn modelId="{3A208666-CBBE-4CE1-95A3-57D5ED94EA52}" type="presOf" srcId="{1554C21F-4329-49EF-95CB-462B61449C55}" destId="{B1C936C0-CC93-4288-A6BF-DC06FFA0AF09}" srcOrd="0" destOrd="0" presId="urn:microsoft.com/office/officeart/2005/8/layout/pyramid1"/>
    <dgm:cxn modelId="{4022028B-B1EC-4808-8F85-CC3A75F500A1}" srcId="{1554C21F-4329-49EF-95CB-462B61449C55}" destId="{969FE585-5A61-4DB6-AC45-505584C8A0EF}" srcOrd="0" destOrd="0" parTransId="{79E7B2EF-024C-4046-A699-EFD390CFB3C4}" sibTransId="{4AEEE87F-79FC-400D-87D6-0422FFC43D09}"/>
    <dgm:cxn modelId="{06CD067A-BB85-4B22-B48E-67F140608E2A}" type="presOf" srcId="{969FE585-5A61-4DB6-AC45-505584C8A0EF}" destId="{E3EE90C6-2AE3-46B9-B53E-40A49760911D}" srcOrd="0" destOrd="0" presId="urn:microsoft.com/office/officeart/2005/8/layout/pyramid1"/>
    <dgm:cxn modelId="{2F0B53B4-BAD8-4D1C-BFA3-2775FEF6510E}" type="presOf" srcId="{AE2FD12A-94FC-4E20-889B-35C2E1FE66F7}" destId="{C6C43319-5097-4881-915B-6B404AC045F5}" srcOrd="1" destOrd="0" presId="urn:microsoft.com/office/officeart/2005/8/layout/pyramid1"/>
    <dgm:cxn modelId="{6415140C-46F0-4F74-BB55-7934BB328930}" type="presOf" srcId="{92C84FB4-F954-4B42-98DE-AE51BC42980A}" destId="{1AE693BD-751A-4DAF-A115-B537519B9628}" srcOrd="1" destOrd="0" presId="urn:microsoft.com/office/officeart/2005/8/layout/pyramid1"/>
    <dgm:cxn modelId="{9C36E61A-ED48-4091-96FF-5078021A4029}" type="presOf" srcId="{92C84FB4-F954-4B42-98DE-AE51BC42980A}" destId="{D3E24EB7-A66A-4293-8AA9-1876B6B609CC}" srcOrd="0" destOrd="0" presId="urn:microsoft.com/office/officeart/2005/8/layout/pyramid1"/>
    <dgm:cxn modelId="{02DABD12-ACFE-4843-B82D-E34ACEDCD9E2}" type="presParOf" srcId="{B1C936C0-CC93-4288-A6BF-DC06FFA0AF09}" destId="{0B882421-8AE7-4688-9073-5915ABEBDC47}" srcOrd="0" destOrd="0" presId="urn:microsoft.com/office/officeart/2005/8/layout/pyramid1"/>
    <dgm:cxn modelId="{99E4A787-62B3-4B5A-B8FD-65B6558582CC}" type="presParOf" srcId="{0B882421-8AE7-4688-9073-5915ABEBDC47}" destId="{E3EE90C6-2AE3-46B9-B53E-40A49760911D}" srcOrd="0" destOrd="0" presId="urn:microsoft.com/office/officeart/2005/8/layout/pyramid1"/>
    <dgm:cxn modelId="{DF897EDC-FDE8-4994-9C8B-7324CCE1EF50}" type="presParOf" srcId="{0B882421-8AE7-4688-9073-5915ABEBDC47}" destId="{C5C59E8D-BBFB-4DD3-9D71-667103620CB7}" srcOrd="1" destOrd="0" presId="urn:microsoft.com/office/officeart/2005/8/layout/pyramid1"/>
    <dgm:cxn modelId="{2B63540A-85CD-4731-AB14-D27339DB21F5}" type="presParOf" srcId="{B1C936C0-CC93-4288-A6BF-DC06FFA0AF09}" destId="{F9CDA5D8-CB5E-4042-91AD-1B3CE9CD54F0}" srcOrd="1" destOrd="0" presId="urn:microsoft.com/office/officeart/2005/8/layout/pyramid1"/>
    <dgm:cxn modelId="{8CC94570-118B-4ABF-AF8E-A06973C1EA9F}" type="presParOf" srcId="{F9CDA5D8-CB5E-4042-91AD-1B3CE9CD54F0}" destId="{FEDCA1DE-8538-4730-BC16-268FC3ED3A63}" srcOrd="0" destOrd="0" presId="urn:microsoft.com/office/officeart/2005/8/layout/pyramid1"/>
    <dgm:cxn modelId="{D1439D71-30D8-4453-A6F4-305531E9AD22}" type="presParOf" srcId="{F9CDA5D8-CB5E-4042-91AD-1B3CE9CD54F0}" destId="{C6C43319-5097-4881-915B-6B404AC045F5}" srcOrd="1" destOrd="0" presId="urn:microsoft.com/office/officeart/2005/8/layout/pyramid1"/>
    <dgm:cxn modelId="{B98F4F3A-9E1F-4546-B879-4CAF5C777216}" type="presParOf" srcId="{B1C936C0-CC93-4288-A6BF-DC06FFA0AF09}" destId="{049EA63F-A02F-494A-BB70-9C26055C95CE}" srcOrd="2" destOrd="0" presId="urn:microsoft.com/office/officeart/2005/8/layout/pyramid1"/>
    <dgm:cxn modelId="{4D22B619-504C-4C01-9DD6-725ED2F72BE3}" type="presParOf" srcId="{049EA63F-A02F-494A-BB70-9C26055C95CE}" destId="{D3E24EB7-A66A-4293-8AA9-1876B6B609CC}" srcOrd="0" destOrd="0" presId="urn:microsoft.com/office/officeart/2005/8/layout/pyramid1"/>
    <dgm:cxn modelId="{5D6B8544-575C-47DE-A672-E680F00A0B55}" type="presParOf" srcId="{049EA63F-A02F-494A-BB70-9C26055C95CE}" destId="{1AE693BD-751A-4DAF-A115-B537519B962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54C21F-4329-49EF-95CB-462B61449C55}" type="doc">
      <dgm:prSet loTypeId="urn:microsoft.com/office/officeart/2005/8/layout/pyramid1" loCatId="pyramid" qsTypeId="urn:microsoft.com/office/officeart/2005/8/quickstyle/simple1" qsCatId="simple" csTypeId="urn:microsoft.com/office/officeart/2005/8/colors/accent3_5" csCatId="accent3" phldr="1"/>
      <dgm:spPr/>
    </dgm:pt>
    <dgm:pt modelId="{969FE585-5A61-4DB6-AC45-505584C8A0EF}">
      <dgm:prSet phldrT="[Text]" custT="1"/>
      <dgm:spPr/>
      <dgm:t>
        <a:bodyPr vert="horz" anchor="b" anchorCtr="1"/>
        <a:lstStyle/>
        <a:p>
          <a:pPr algn="l"/>
          <a:r>
            <a:rPr lang="en-CA" sz="2600" dirty="0" smtClean="0"/>
            <a:t>Incapable</a:t>
          </a:r>
        </a:p>
      </dgm:t>
    </dgm:pt>
    <dgm:pt modelId="{79E7B2EF-024C-4046-A699-EFD390CFB3C4}" type="parTrans" cxnId="{4022028B-B1EC-4808-8F85-CC3A75F500A1}">
      <dgm:prSet/>
      <dgm:spPr/>
      <dgm:t>
        <a:bodyPr/>
        <a:lstStyle/>
        <a:p>
          <a:endParaRPr lang="en-CA"/>
        </a:p>
      </dgm:t>
    </dgm:pt>
    <dgm:pt modelId="{4AEEE87F-79FC-400D-87D6-0422FFC43D09}" type="sibTrans" cxnId="{4022028B-B1EC-4808-8F85-CC3A75F500A1}">
      <dgm:prSet/>
      <dgm:spPr/>
      <dgm:t>
        <a:bodyPr/>
        <a:lstStyle/>
        <a:p>
          <a:endParaRPr lang="en-CA"/>
        </a:p>
      </dgm:t>
    </dgm:pt>
    <dgm:pt modelId="{AE2FD12A-94FC-4E20-889B-35C2E1FE66F7}">
      <dgm:prSet phldrT="[Text]" custT="1"/>
      <dgm:spPr/>
      <dgm:t>
        <a:bodyPr vert="horz" anchor="b" anchorCtr="1"/>
        <a:lstStyle/>
        <a:p>
          <a:pPr algn="l"/>
          <a:r>
            <a:rPr lang="en-CA" sz="3000" dirty="0" smtClean="0"/>
            <a:t> </a:t>
          </a:r>
          <a:r>
            <a:rPr lang="en-CA" sz="2600" dirty="0" smtClean="0"/>
            <a:t>Fluctuating or partial incapability </a:t>
          </a:r>
        </a:p>
      </dgm:t>
    </dgm:pt>
    <dgm:pt modelId="{2A2FBB58-D0D8-46DC-8E90-16C6F8EE3DCD}" type="parTrans" cxnId="{673543F1-2EEB-418B-90F7-558D977EA79B}">
      <dgm:prSet/>
      <dgm:spPr/>
      <dgm:t>
        <a:bodyPr/>
        <a:lstStyle/>
        <a:p>
          <a:endParaRPr lang="en-CA"/>
        </a:p>
      </dgm:t>
    </dgm:pt>
    <dgm:pt modelId="{098A7FD2-4090-45E7-9613-ED73CDA7DA5D}" type="sibTrans" cxnId="{673543F1-2EEB-418B-90F7-558D977EA79B}">
      <dgm:prSet/>
      <dgm:spPr/>
      <dgm:t>
        <a:bodyPr/>
        <a:lstStyle/>
        <a:p>
          <a:endParaRPr lang="en-CA"/>
        </a:p>
      </dgm:t>
    </dgm:pt>
    <dgm:pt modelId="{92C84FB4-F954-4B42-98DE-AE51BC42980A}">
      <dgm:prSet phldrT="[Text]" custT="1"/>
      <dgm:spPr/>
      <dgm:t>
        <a:bodyPr vert="horz" anchor="b" anchorCtr="1"/>
        <a:lstStyle/>
        <a:p>
          <a:pPr algn="l"/>
          <a:r>
            <a:rPr lang="en-CA" sz="2600" dirty="0" smtClean="0"/>
            <a:t>Needs   support but cognitively capable  </a:t>
          </a:r>
          <a:endParaRPr lang="en-CA" sz="2600" dirty="0"/>
        </a:p>
      </dgm:t>
    </dgm:pt>
    <dgm:pt modelId="{B771A770-9F92-44C9-961A-AAC9DB74DE11}" type="parTrans" cxnId="{C8A363A6-E8ED-4BF0-A112-55B90FEE186C}">
      <dgm:prSet/>
      <dgm:spPr/>
      <dgm:t>
        <a:bodyPr/>
        <a:lstStyle/>
        <a:p>
          <a:endParaRPr lang="en-CA"/>
        </a:p>
      </dgm:t>
    </dgm:pt>
    <dgm:pt modelId="{E9A12A94-DA66-48C3-9590-EF3CF3EF4684}" type="sibTrans" cxnId="{C8A363A6-E8ED-4BF0-A112-55B90FEE186C}">
      <dgm:prSet/>
      <dgm:spPr/>
      <dgm:t>
        <a:bodyPr/>
        <a:lstStyle/>
        <a:p>
          <a:endParaRPr lang="en-CA"/>
        </a:p>
      </dgm:t>
    </dgm:pt>
    <dgm:pt modelId="{B1C936C0-CC93-4288-A6BF-DC06FFA0AF09}" type="pres">
      <dgm:prSet presAssocID="{1554C21F-4329-49EF-95CB-462B61449C55}" presName="Name0" presStyleCnt="0">
        <dgm:presLayoutVars>
          <dgm:dir/>
          <dgm:animLvl val="lvl"/>
          <dgm:resizeHandles val="exact"/>
        </dgm:presLayoutVars>
      </dgm:prSet>
      <dgm:spPr/>
    </dgm:pt>
    <dgm:pt modelId="{0B882421-8AE7-4688-9073-5915ABEBDC47}" type="pres">
      <dgm:prSet presAssocID="{969FE585-5A61-4DB6-AC45-505584C8A0EF}" presName="Name8" presStyleCnt="0"/>
      <dgm:spPr/>
    </dgm:pt>
    <dgm:pt modelId="{E3EE90C6-2AE3-46B9-B53E-40A49760911D}" type="pres">
      <dgm:prSet presAssocID="{969FE585-5A61-4DB6-AC45-505584C8A0EF}" presName="level" presStyleLbl="node1" presStyleIdx="0" presStyleCnt="3" custAng="0" custScaleX="100010" custScaleY="100165" custLinFactNeighborX="113" custLinFactNeighborY="-3635">
        <dgm:presLayoutVars>
          <dgm:chMax val="1"/>
          <dgm:bulletEnabled val="1"/>
        </dgm:presLayoutVars>
      </dgm:prSet>
      <dgm:spPr/>
      <dgm:t>
        <a:bodyPr/>
        <a:lstStyle/>
        <a:p>
          <a:endParaRPr lang="en-CA"/>
        </a:p>
      </dgm:t>
    </dgm:pt>
    <dgm:pt modelId="{C5C59E8D-BBFB-4DD3-9D71-667103620CB7}" type="pres">
      <dgm:prSet presAssocID="{969FE585-5A61-4DB6-AC45-505584C8A0EF}" presName="levelTx" presStyleLbl="revTx" presStyleIdx="0" presStyleCnt="0">
        <dgm:presLayoutVars>
          <dgm:chMax val="1"/>
          <dgm:bulletEnabled val="1"/>
        </dgm:presLayoutVars>
      </dgm:prSet>
      <dgm:spPr/>
      <dgm:t>
        <a:bodyPr/>
        <a:lstStyle/>
        <a:p>
          <a:endParaRPr lang="en-CA"/>
        </a:p>
      </dgm:t>
    </dgm:pt>
    <dgm:pt modelId="{F9CDA5D8-CB5E-4042-91AD-1B3CE9CD54F0}" type="pres">
      <dgm:prSet presAssocID="{AE2FD12A-94FC-4E20-889B-35C2E1FE66F7}" presName="Name8" presStyleCnt="0"/>
      <dgm:spPr/>
    </dgm:pt>
    <dgm:pt modelId="{FEDCA1DE-8538-4730-BC16-268FC3ED3A63}" type="pres">
      <dgm:prSet presAssocID="{AE2FD12A-94FC-4E20-889B-35C2E1FE66F7}" presName="level" presStyleLbl="node1" presStyleIdx="1" presStyleCnt="3" custAng="0" custScaleX="98735" custScaleY="96548" custLinFactNeighborX="351" custLinFactNeighborY="-2638">
        <dgm:presLayoutVars>
          <dgm:chMax val="1"/>
          <dgm:bulletEnabled val="1"/>
        </dgm:presLayoutVars>
      </dgm:prSet>
      <dgm:spPr/>
      <dgm:t>
        <a:bodyPr/>
        <a:lstStyle/>
        <a:p>
          <a:endParaRPr lang="en-CA"/>
        </a:p>
      </dgm:t>
    </dgm:pt>
    <dgm:pt modelId="{C6C43319-5097-4881-915B-6B404AC045F5}" type="pres">
      <dgm:prSet presAssocID="{AE2FD12A-94FC-4E20-889B-35C2E1FE66F7}" presName="levelTx" presStyleLbl="revTx" presStyleIdx="0" presStyleCnt="0">
        <dgm:presLayoutVars>
          <dgm:chMax val="1"/>
          <dgm:bulletEnabled val="1"/>
        </dgm:presLayoutVars>
      </dgm:prSet>
      <dgm:spPr/>
      <dgm:t>
        <a:bodyPr/>
        <a:lstStyle/>
        <a:p>
          <a:endParaRPr lang="en-CA"/>
        </a:p>
      </dgm:t>
    </dgm:pt>
    <dgm:pt modelId="{049EA63F-A02F-494A-BB70-9C26055C95CE}" type="pres">
      <dgm:prSet presAssocID="{92C84FB4-F954-4B42-98DE-AE51BC42980A}" presName="Name8" presStyleCnt="0"/>
      <dgm:spPr/>
    </dgm:pt>
    <dgm:pt modelId="{D3E24EB7-A66A-4293-8AA9-1876B6B609CC}" type="pres">
      <dgm:prSet presAssocID="{92C84FB4-F954-4B42-98DE-AE51BC42980A}" presName="level" presStyleLbl="node1" presStyleIdx="2" presStyleCnt="3" custAng="0" custLinFactNeighborY="-1035">
        <dgm:presLayoutVars>
          <dgm:chMax val="1"/>
          <dgm:bulletEnabled val="1"/>
        </dgm:presLayoutVars>
      </dgm:prSet>
      <dgm:spPr/>
      <dgm:t>
        <a:bodyPr/>
        <a:lstStyle/>
        <a:p>
          <a:endParaRPr lang="en-CA"/>
        </a:p>
      </dgm:t>
    </dgm:pt>
    <dgm:pt modelId="{1AE693BD-751A-4DAF-A115-B537519B9628}" type="pres">
      <dgm:prSet presAssocID="{92C84FB4-F954-4B42-98DE-AE51BC42980A}" presName="levelTx" presStyleLbl="revTx" presStyleIdx="0" presStyleCnt="0">
        <dgm:presLayoutVars>
          <dgm:chMax val="1"/>
          <dgm:bulletEnabled val="1"/>
        </dgm:presLayoutVars>
      </dgm:prSet>
      <dgm:spPr/>
      <dgm:t>
        <a:bodyPr/>
        <a:lstStyle/>
        <a:p>
          <a:endParaRPr lang="en-CA"/>
        </a:p>
      </dgm:t>
    </dgm:pt>
  </dgm:ptLst>
  <dgm:cxnLst>
    <dgm:cxn modelId="{0DEEC8A1-C02B-4B8F-8B46-A62C97C89E58}" type="presOf" srcId="{AE2FD12A-94FC-4E20-889B-35C2E1FE66F7}" destId="{FEDCA1DE-8538-4730-BC16-268FC3ED3A63}" srcOrd="0" destOrd="0" presId="urn:microsoft.com/office/officeart/2005/8/layout/pyramid1"/>
    <dgm:cxn modelId="{C8A363A6-E8ED-4BF0-A112-55B90FEE186C}" srcId="{1554C21F-4329-49EF-95CB-462B61449C55}" destId="{92C84FB4-F954-4B42-98DE-AE51BC42980A}" srcOrd="2" destOrd="0" parTransId="{B771A770-9F92-44C9-961A-AAC9DB74DE11}" sibTransId="{E9A12A94-DA66-48C3-9590-EF3CF3EF4684}"/>
    <dgm:cxn modelId="{1FDC3785-EB54-4D44-97D3-80D689DEE5B4}" type="presOf" srcId="{1554C21F-4329-49EF-95CB-462B61449C55}" destId="{B1C936C0-CC93-4288-A6BF-DC06FFA0AF09}" srcOrd="0" destOrd="0" presId="urn:microsoft.com/office/officeart/2005/8/layout/pyramid1"/>
    <dgm:cxn modelId="{673543F1-2EEB-418B-90F7-558D977EA79B}" srcId="{1554C21F-4329-49EF-95CB-462B61449C55}" destId="{AE2FD12A-94FC-4E20-889B-35C2E1FE66F7}" srcOrd="1" destOrd="0" parTransId="{2A2FBB58-D0D8-46DC-8E90-16C6F8EE3DCD}" sibTransId="{098A7FD2-4090-45E7-9613-ED73CDA7DA5D}"/>
    <dgm:cxn modelId="{4022028B-B1EC-4808-8F85-CC3A75F500A1}" srcId="{1554C21F-4329-49EF-95CB-462B61449C55}" destId="{969FE585-5A61-4DB6-AC45-505584C8A0EF}" srcOrd="0" destOrd="0" parTransId="{79E7B2EF-024C-4046-A699-EFD390CFB3C4}" sibTransId="{4AEEE87F-79FC-400D-87D6-0422FFC43D09}"/>
    <dgm:cxn modelId="{8A9D0EE1-17EF-4FEB-A870-D8EBDCB75EF5}" type="presOf" srcId="{969FE585-5A61-4DB6-AC45-505584C8A0EF}" destId="{E3EE90C6-2AE3-46B9-B53E-40A49760911D}" srcOrd="0" destOrd="0" presId="urn:microsoft.com/office/officeart/2005/8/layout/pyramid1"/>
    <dgm:cxn modelId="{FFF3871C-9B1E-44A2-BBAC-A72BD1B402C7}" type="presOf" srcId="{92C84FB4-F954-4B42-98DE-AE51BC42980A}" destId="{1AE693BD-751A-4DAF-A115-B537519B9628}" srcOrd="1" destOrd="0" presId="urn:microsoft.com/office/officeart/2005/8/layout/pyramid1"/>
    <dgm:cxn modelId="{3488225F-DFFC-4B20-81CC-848C972B97F9}" type="presOf" srcId="{969FE585-5A61-4DB6-AC45-505584C8A0EF}" destId="{C5C59E8D-BBFB-4DD3-9D71-667103620CB7}" srcOrd="1" destOrd="0" presId="urn:microsoft.com/office/officeart/2005/8/layout/pyramid1"/>
    <dgm:cxn modelId="{3810F3FE-7D65-432F-AD49-1FF5F480990A}" type="presOf" srcId="{AE2FD12A-94FC-4E20-889B-35C2E1FE66F7}" destId="{C6C43319-5097-4881-915B-6B404AC045F5}" srcOrd="1" destOrd="0" presId="urn:microsoft.com/office/officeart/2005/8/layout/pyramid1"/>
    <dgm:cxn modelId="{21228881-ACD6-40DF-80E6-CFFA68131EBB}" type="presOf" srcId="{92C84FB4-F954-4B42-98DE-AE51BC42980A}" destId="{D3E24EB7-A66A-4293-8AA9-1876B6B609CC}" srcOrd="0" destOrd="0" presId="urn:microsoft.com/office/officeart/2005/8/layout/pyramid1"/>
    <dgm:cxn modelId="{BF8389A9-6547-4E02-9D5C-38D8DF729202}" type="presParOf" srcId="{B1C936C0-CC93-4288-A6BF-DC06FFA0AF09}" destId="{0B882421-8AE7-4688-9073-5915ABEBDC47}" srcOrd="0" destOrd="0" presId="urn:microsoft.com/office/officeart/2005/8/layout/pyramid1"/>
    <dgm:cxn modelId="{07D3073A-AE80-48AB-BDA5-AEC322295888}" type="presParOf" srcId="{0B882421-8AE7-4688-9073-5915ABEBDC47}" destId="{E3EE90C6-2AE3-46B9-B53E-40A49760911D}" srcOrd="0" destOrd="0" presId="urn:microsoft.com/office/officeart/2005/8/layout/pyramid1"/>
    <dgm:cxn modelId="{69DA6B1C-3E5B-4745-8574-636FABCD9737}" type="presParOf" srcId="{0B882421-8AE7-4688-9073-5915ABEBDC47}" destId="{C5C59E8D-BBFB-4DD3-9D71-667103620CB7}" srcOrd="1" destOrd="0" presId="urn:microsoft.com/office/officeart/2005/8/layout/pyramid1"/>
    <dgm:cxn modelId="{EA6D772E-BE23-4FB4-BA04-E1348DD9CD85}" type="presParOf" srcId="{B1C936C0-CC93-4288-A6BF-DC06FFA0AF09}" destId="{F9CDA5D8-CB5E-4042-91AD-1B3CE9CD54F0}" srcOrd="1" destOrd="0" presId="urn:microsoft.com/office/officeart/2005/8/layout/pyramid1"/>
    <dgm:cxn modelId="{CCAAD2AB-EF2E-40B5-AAC6-5319FDF5F3C0}" type="presParOf" srcId="{F9CDA5D8-CB5E-4042-91AD-1B3CE9CD54F0}" destId="{FEDCA1DE-8538-4730-BC16-268FC3ED3A63}" srcOrd="0" destOrd="0" presId="urn:microsoft.com/office/officeart/2005/8/layout/pyramid1"/>
    <dgm:cxn modelId="{A8BC608C-C0C9-4DED-A3B4-C501923A4C7C}" type="presParOf" srcId="{F9CDA5D8-CB5E-4042-91AD-1B3CE9CD54F0}" destId="{C6C43319-5097-4881-915B-6B404AC045F5}" srcOrd="1" destOrd="0" presId="urn:microsoft.com/office/officeart/2005/8/layout/pyramid1"/>
    <dgm:cxn modelId="{C09813AD-0663-46B3-A981-5BD4BFE874C6}" type="presParOf" srcId="{B1C936C0-CC93-4288-A6BF-DC06FFA0AF09}" destId="{049EA63F-A02F-494A-BB70-9C26055C95CE}" srcOrd="2" destOrd="0" presId="urn:microsoft.com/office/officeart/2005/8/layout/pyramid1"/>
    <dgm:cxn modelId="{8EE4FC86-6D89-423E-8EFF-5E1B10A38043}" type="presParOf" srcId="{049EA63F-A02F-494A-BB70-9C26055C95CE}" destId="{D3E24EB7-A66A-4293-8AA9-1876B6B609CC}" srcOrd="0" destOrd="0" presId="urn:microsoft.com/office/officeart/2005/8/layout/pyramid1"/>
    <dgm:cxn modelId="{3F2FE5EF-9BF8-4286-8122-C442C488EE77}" type="presParOf" srcId="{049EA63F-A02F-494A-BB70-9C26055C95CE}" destId="{1AE693BD-751A-4DAF-A115-B537519B962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99EA13D-2FC3-425A-9102-CB55F3FA6B58}" type="doc">
      <dgm:prSet loTypeId="urn:microsoft.com/office/officeart/2005/8/layout/pyramid1" loCatId="pyramid" qsTypeId="urn:microsoft.com/office/officeart/2005/8/quickstyle/simple1" qsCatId="simple" csTypeId="urn:microsoft.com/office/officeart/2005/8/colors/accent3_5" csCatId="accent3" phldr="1"/>
      <dgm:spPr/>
    </dgm:pt>
    <dgm:pt modelId="{8F6C407E-2AA7-40A1-AD5C-8D95056B7C70}">
      <dgm:prSet phldrT="[Text]" custT="1"/>
      <dgm:spPr/>
      <dgm:t>
        <a:bodyPr anchor="b" anchorCtr="0"/>
        <a:lstStyle/>
        <a:p>
          <a:r>
            <a:rPr lang="en-CA" sz="2400" dirty="0" smtClean="0"/>
            <a:t>Legal Intervention</a:t>
          </a:r>
          <a:endParaRPr lang="en-CA" sz="2400" dirty="0"/>
        </a:p>
      </dgm:t>
    </dgm:pt>
    <dgm:pt modelId="{1A2AE237-AE87-4464-A868-A040BC618DE6}" type="parTrans" cxnId="{0DB7256D-ECDF-4AB3-AB26-767E04450A57}">
      <dgm:prSet/>
      <dgm:spPr/>
      <dgm:t>
        <a:bodyPr/>
        <a:lstStyle/>
        <a:p>
          <a:endParaRPr lang="en-CA"/>
        </a:p>
      </dgm:t>
    </dgm:pt>
    <dgm:pt modelId="{C6FD9A3E-0C1F-4513-801D-6D2ACEB7A4E0}" type="sibTrans" cxnId="{0DB7256D-ECDF-4AB3-AB26-767E04450A57}">
      <dgm:prSet/>
      <dgm:spPr/>
      <dgm:t>
        <a:bodyPr/>
        <a:lstStyle/>
        <a:p>
          <a:endParaRPr lang="en-CA"/>
        </a:p>
      </dgm:t>
    </dgm:pt>
    <dgm:pt modelId="{A03352A5-0CB1-45D4-BF3C-F0944B3A7226}">
      <dgm:prSet phldrT="[Text]"/>
      <dgm:spPr/>
      <dgm:t>
        <a:bodyPr/>
        <a:lstStyle/>
        <a:p>
          <a:r>
            <a:rPr lang="en-CA" dirty="0" smtClean="0"/>
            <a:t>Adult Protection Measures (example: investigation)</a:t>
          </a:r>
          <a:endParaRPr lang="en-CA" dirty="0"/>
        </a:p>
      </dgm:t>
    </dgm:pt>
    <dgm:pt modelId="{6427955C-E4D3-4AA0-8880-1192E3B961B4}" type="parTrans" cxnId="{C4630668-194F-428B-9253-8CD8BEA2F890}">
      <dgm:prSet/>
      <dgm:spPr/>
      <dgm:t>
        <a:bodyPr/>
        <a:lstStyle/>
        <a:p>
          <a:endParaRPr lang="en-CA"/>
        </a:p>
      </dgm:t>
    </dgm:pt>
    <dgm:pt modelId="{B3B2F69B-FA58-4126-99D7-7DE697AC6B12}" type="sibTrans" cxnId="{C4630668-194F-428B-9253-8CD8BEA2F890}">
      <dgm:prSet/>
      <dgm:spPr/>
      <dgm:t>
        <a:bodyPr/>
        <a:lstStyle/>
        <a:p>
          <a:endParaRPr lang="en-CA"/>
        </a:p>
      </dgm:t>
    </dgm:pt>
    <dgm:pt modelId="{0A6C7193-DA1F-42D7-95B0-107723A5921E}">
      <dgm:prSet phldrT="[Text]"/>
      <dgm:spPr/>
      <dgm:t>
        <a:bodyPr/>
        <a:lstStyle/>
        <a:p>
          <a:r>
            <a:rPr lang="en-CA" dirty="0" smtClean="0"/>
            <a:t>Community and Health Supports</a:t>
          </a:r>
          <a:endParaRPr lang="en-CA" dirty="0"/>
        </a:p>
      </dgm:t>
    </dgm:pt>
    <dgm:pt modelId="{8E02E2C7-77A3-4793-B235-411A2FB000FA}" type="parTrans" cxnId="{6D527FC1-4CB7-4A1C-B07D-B29DC7EC4270}">
      <dgm:prSet/>
      <dgm:spPr/>
      <dgm:t>
        <a:bodyPr/>
        <a:lstStyle/>
        <a:p>
          <a:endParaRPr lang="en-CA"/>
        </a:p>
      </dgm:t>
    </dgm:pt>
    <dgm:pt modelId="{9C33489A-B4BE-43AE-AE2A-E9DA66EAFFF3}" type="sibTrans" cxnId="{6D527FC1-4CB7-4A1C-B07D-B29DC7EC4270}">
      <dgm:prSet/>
      <dgm:spPr/>
      <dgm:t>
        <a:bodyPr/>
        <a:lstStyle/>
        <a:p>
          <a:endParaRPr lang="en-CA"/>
        </a:p>
      </dgm:t>
    </dgm:pt>
    <dgm:pt modelId="{1B996949-18E8-4668-8ABE-352D1B6EE69E}" type="pres">
      <dgm:prSet presAssocID="{999EA13D-2FC3-425A-9102-CB55F3FA6B58}" presName="Name0" presStyleCnt="0">
        <dgm:presLayoutVars>
          <dgm:dir/>
          <dgm:animLvl val="lvl"/>
          <dgm:resizeHandles val="exact"/>
        </dgm:presLayoutVars>
      </dgm:prSet>
      <dgm:spPr/>
    </dgm:pt>
    <dgm:pt modelId="{26BD9F06-BDB5-486C-99DE-6801BD63B78E}" type="pres">
      <dgm:prSet presAssocID="{8F6C407E-2AA7-40A1-AD5C-8D95056B7C70}" presName="Name8" presStyleCnt="0"/>
      <dgm:spPr/>
    </dgm:pt>
    <dgm:pt modelId="{BD9F9E96-0C9A-463B-8742-5B9441D69C0C}" type="pres">
      <dgm:prSet presAssocID="{8F6C407E-2AA7-40A1-AD5C-8D95056B7C70}" presName="level" presStyleLbl="node1" presStyleIdx="0" presStyleCnt="3">
        <dgm:presLayoutVars>
          <dgm:chMax val="1"/>
          <dgm:bulletEnabled val="1"/>
        </dgm:presLayoutVars>
      </dgm:prSet>
      <dgm:spPr/>
      <dgm:t>
        <a:bodyPr/>
        <a:lstStyle/>
        <a:p>
          <a:endParaRPr lang="en-CA"/>
        </a:p>
      </dgm:t>
    </dgm:pt>
    <dgm:pt modelId="{45E1D13D-D761-4649-B791-2F9881E4A36E}" type="pres">
      <dgm:prSet presAssocID="{8F6C407E-2AA7-40A1-AD5C-8D95056B7C70}" presName="levelTx" presStyleLbl="revTx" presStyleIdx="0" presStyleCnt="0">
        <dgm:presLayoutVars>
          <dgm:chMax val="1"/>
          <dgm:bulletEnabled val="1"/>
        </dgm:presLayoutVars>
      </dgm:prSet>
      <dgm:spPr/>
      <dgm:t>
        <a:bodyPr/>
        <a:lstStyle/>
        <a:p>
          <a:endParaRPr lang="en-CA"/>
        </a:p>
      </dgm:t>
    </dgm:pt>
    <dgm:pt modelId="{A7738818-6171-4C49-88B8-DE5A86CBAB3A}" type="pres">
      <dgm:prSet presAssocID="{A03352A5-0CB1-45D4-BF3C-F0944B3A7226}" presName="Name8" presStyleCnt="0"/>
      <dgm:spPr/>
    </dgm:pt>
    <dgm:pt modelId="{DDC758E0-FE51-4062-AC15-D0D73D6612CC}" type="pres">
      <dgm:prSet presAssocID="{A03352A5-0CB1-45D4-BF3C-F0944B3A7226}" presName="level" presStyleLbl="node1" presStyleIdx="1" presStyleCnt="3">
        <dgm:presLayoutVars>
          <dgm:chMax val="1"/>
          <dgm:bulletEnabled val="1"/>
        </dgm:presLayoutVars>
      </dgm:prSet>
      <dgm:spPr/>
      <dgm:t>
        <a:bodyPr/>
        <a:lstStyle/>
        <a:p>
          <a:endParaRPr lang="en-CA"/>
        </a:p>
      </dgm:t>
    </dgm:pt>
    <dgm:pt modelId="{735FC5F3-97E9-4B62-B72F-FEA5E734993C}" type="pres">
      <dgm:prSet presAssocID="{A03352A5-0CB1-45D4-BF3C-F0944B3A7226}" presName="levelTx" presStyleLbl="revTx" presStyleIdx="0" presStyleCnt="0">
        <dgm:presLayoutVars>
          <dgm:chMax val="1"/>
          <dgm:bulletEnabled val="1"/>
        </dgm:presLayoutVars>
      </dgm:prSet>
      <dgm:spPr/>
      <dgm:t>
        <a:bodyPr/>
        <a:lstStyle/>
        <a:p>
          <a:endParaRPr lang="en-CA"/>
        </a:p>
      </dgm:t>
    </dgm:pt>
    <dgm:pt modelId="{EDC9B0C5-43E0-4F33-AD01-2E58EA01E6BE}" type="pres">
      <dgm:prSet presAssocID="{0A6C7193-DA1F-42D7-95B0-107723A5921E}" presName="Name8" presStyleCnt="0"/>
      <dgm:spPr/>
    </dgm:pt>
    <dgm:pt modelId="{3BD84D5B-A758-4436-B625-9E8C6DA8617B}" type="pres">
      <dgm:prSet presAssocID="{0A6C7193-DA1F-42D7-95B0-107723A5921E}" presName="level" presStyleLbl="node1" presStyleIdx="2" presStyleCnt="3">
        <dgm:presLayoutVars>
          <dgm:chMax val="1"/>
          <dgm:bulletEnabled val="1"/>
        </dgm:presLayoutVars>
      </dgm:prSet>
      <dgm:spPr/>
      <dgm:t>
        <a:bodyPr/>
        <a:lstStyle/>
        <a:p>
          <a:endParaRPr lang="en-CA"/>
        </a:p>
      </dgm:t>
    </dgm:pt>
    <dgm:pt modelId="{4CA89470-50A5-438B-834E-D20DCEE6E739}" type="pres">
      <dgm:prSet presAssocID="{0A6C7193-DA1F-42D7-95B0-107723A5921E}" presName="levelTx" presStyleLbl="revTx" presStyleIdx="0" presStyleCnt="0">
        <dgm:presLayoutVars>
          <dgm:chMax val="1"/>
          <dgm:bulletEnabled val="1"/>
        </dgm:presLayoutVars>
      </dgm:prSet>
      <dgm:spPr/>
      <dgm:t>
        <a:bodyPr/>
        <a:lstStyle/>
        <a:p>
          <a:endParaRPr lang="en-CA"/>
        </a:p>
      </dgm:t>
    </dgm:pt>
  </dgm:ptLst>
  <dgm:cxnLst>
    <dgm:cxn modelId="{B7A08A1A-B010-42A6-A4D9-BFA27A116140}" type="presOf" srcId="{8F6C407E-2AA7-40A1-AD5C-8D95056B7C70}" destId="{BD9F9E96-0C9A-463B-8742-5B9441D69C0C}" srcOrd="0" destOrd="0" presId="urn:microsoft.com/office/officeart/2005/8/layout/pyramid1"/>
    <dgm:cxn modelId="{1650A545-21D5-48BE-8439-4E3AA3D418DF}" type="presOf" srcId="{A03352A5-0CB1-45D4-BF3C-F0944B3A7226}" destId="{735FC5F3-97E9-4B62-B72F-FEA5E734993C}" srcOrd="1" destOrd="0" presId="urn:microsoft.com/office/officeart/2005/8/layout/pyramid1"/>
    <dgm:cxn modelId="{218E5056-1300-470A-8420-ABAFC43D5237}" type="presOf" srcId="{8F6C407E-2AA7-40A1-AD5C-8D95056B7C70}" destId="{45E1D13D-D761-4649-B791-2F9881E4A36E}" srcOrd="1" destOrd="0" presId="urn:microsoft.com/office/officeart/2005/8/layout/pyramid1"/>
    <dgm:cxn modelId="{0DB7256D-ECDF-4AB3-AB26-767E04450A57}" srcId="{999EA13D-2FC3-425A-9102-CB55F3FA6B58}" destId="{8F6C407E-2AA7-40A1-AD5C-8D95056B7C70}" srcOrd="0" destOrd="0" parTransId="{1A2AE237-AE87-4464-A868-A040BC618DE6}" sibTransId="{C6FD9A3E-0C1F-4513-801D-6D2ACEB7A4E0}"/>
    <dgm:cxn modelId="{F7FB5CEB-4FF3-4875-9DC4-5E34671602DF}" type="presOf" srcId="{0A6C7193-DA1F-42D7-95B0-107723A5921E}" destId="{4CA89470-50A5-438B-834E-D20DCEE6E739}" srcOrd="1" destOrd="0" presId="urn:microsoft.com/office/officeart/2005/8/layout/pyramid1"/>
    <dgm:cxn modelId="{3E29A12C-C135-478F-9FE9-03A7957FCFEB}" type="presOf" srcId="{A03352A5-0CB1-45D4-BF3C-F0944B3A7226}" destId="{DDC758E0-FE51-4062-AC15-D0D73D6612CC}" srcOrd="0" destOrd="0" presId="urn:microsoft.com/office/officeart/2005/8/layout/pyramid1"/>
    <dgm:cxn modelId="{361620E5-EC26-45B6-BA12-8E3113E057AD}" type="presOf" srcId="{999EA13D-2FC3-425A-9102-CB55F3FA6B58}" destId="{1B996949-18E8-4668-8ABE-352D1B6EE69E}" srcOrd="0" destOrd="0" presId="urn:microsoft.com/office/officeart/2005/8/layout/pyramid1"/>
    <dgm:cxn modelId="{1F668DF5-67AE-4C22-AFE4-0D03804BA5D3}" type="presOf" srcId="{0A6C7193-DA1F-42D7-95B0-107723A5921E}" destId="{3BD84D5B-A758-4436-B625-9E8C6DA8617B}" srcOrd="0" destOrd="0" presId="urn:microsoft.com/office/officeart/2005/8/layout/pyramid1"/>
    <dgm:cxn modelId="{C4630668-194F-428B-9253-8CD8BEA2F890}" srcId="{999EA13D-2FC3-425A-9102-CB55F3FA6B58}" destId="{A03352A5-0CB1-45D4-BF3C-F0944B3A7226}" srcOrd="1" destOrd="0" parTransId="{6427955C-E4D3-4AA0-8880-1192E3B961B4}" sibTransId="{B3B2F69B-FA58-4126-99D7-7DE697AC6B12}"/>
    <dgm:cxn modelId="{6D527FC1-4CB7-4A1C-B07D-B29DC7EC4270}" srcId="{999EA13D-2FC3-425A-9102-CB55F3FA6B58}" destId="{0A6C7193-DA1F-42D7-95B0-107723A5921E}" srcOrd="2" destOrd="0" parTransId="{8E02E2C7-77A3-4793-B235-411A2FB000FA}" sibTransId="{9C33489A-B4BE-43AE-AE2A-E9DA66EAFFF3}"/>
    <dgm:cxn modelId="{966D8E3E-1EEE-4EF9-83C9-754AAFF4F269}" type="presParOf" srcId="{1B996949-18E8-4668-8ABE-352D1B6EE69E}" destId="{26BD9F06-BDB5-486C-99DE-6801BD63B78E}" srcOrd="0" destOrd="0" presId="urn:microsoft.com/office/officeart/2005/8/layout/pyramid1"/>
    <dgm:cxn modelId="{127A3F77-6735-48B5-88E3-4DAE4461025A}" type="presParOf" srcId="{26BD9F06-BDB5-486C-99DE-6801BD63B78E}" destId="{BD9F9E96-0C9A-463B-8742-5B9441D69C0C}" srcOrd="0" destOrd="0" presId="urn:microsoft.com/office/officeart/2005/8/layout/pyramid1"/>
    <dgm:cxn modelId="{DFF4B33E-6DF1-43E5-A19F-88C669F00F88}" type="presParOf" srcId="{26BD9F06-BDB5-486C-99DE-6801BD63B78E}" destId="{45E1D13D-D761-4649-B791-2F9881E4A36E}" srcOrd="1" destOrd="0" presId="urn:microsoft.com/office/officeart/2005/8/layout/pyramid1"/>
    <dgm:cxn modelId="{61E92287-86E2-4C5E-973A-5AD41EC87AA9}" type="presParOf" srcId="{1B996949-18E8-4668-8ABE-352D1B6EE69E}" destId="{A7738818-6171-4C49-88B8-DE5A86CBAB3A}" srcOrd="1" destOrd="0" presId="urn:microsoft.com/office/officeart/2005/8/layout/pyramid1"/>
    <dgm:cxn modelId="{1D0B9776-F88D-4ED4-9621-90DAB9AD0868}" type="presParOf" srcId="{A7738818-6171-4C49-88B8-DE5A86CBAB3A}" destId="{DDC758E0-FE51-4062-AC15-D0D73D6612CC}" srcOrd="0" destOrd="0" presId="urn:microsoft.com/office/officeart/2005/8/layout/pyramid1"/>
    <dgm:cxn modelId="{E11560A3-3777-45A8-BD1F-17681A373984}" type="presParOf" srcId="{A7738818-6171-4C49-88B8-DE5A86CBAB3A}" destId="{735FC5F3-97E9-4B62-B72F-FEA5E734993C}" srcOrd="1" destOrd="0" presId="urn:microsoft.com/office/officeart/2005/8/layout/pyramid1"/>
    <dgm:cxn modelId="{EFD6DAB9-12F2-4D60-AE4E-66F5B837B445}" type="presParOf" srcId="{1B996949-18E8-4668-8ABE-352D1B6EE69E}" destId="{EDC9B0C5-43E0-4F33-AD01-2E58EA01E6BE}" srcOrd="2" destOrd="0" presId="urn:microsoft.com/office/officeart/2005/8/layout/pyramid1"/>
    <dgm:cxn modelId="{BB638E9C-B7EB-4909-BA90-BA1C8AB3F598}" type="presParOf" srcId="{EDC9B0C5-43E0-4F33-AD01-2E58EA01E6BE}" destId="{3BD84D5B-A758-4436-B625-9E8C6DA8617B}" srcOrd="0" destOrd="0" presId="urn:microsoft.com/office/officeart/2005/8/layout/pyramid1"/>
    <dgm:cxn modelId="{767A3F36-5789-4723-812F-6B47651C4277}" type="presParOf" srcId="{EDC9B0C5-43E0-4F33-AD01-2E58EA01E6BE}" destId="{4CA89470-50A5-438B-834E-D20DCEE6E739}"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52B9D1-DA63-6445-AC7D-D318EE8723F3}">
      <dsp:nvSpPr>
        <dsp:cNvPr id="0" name=""/>
        <dsp:cNvSpPr/>
      </dsp:nvSpPr>
      <dsp:spPr>
        <a:xfrm>
          <a:off x="1611198" y="0"/>
          <a:ext cx="3637625" cy="3637625"/>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a:outerShdw blurRad="38100" dist="25400" dir="6600000" sx="101000" sy="101000" rotWithShape="0">
            <a:srgbClr val="000000">
              <a:alpha val="75000"/>
            </a:srgbClr>
          </a:outerShdw>
        </a:effectLst>
      </dsp:spPr>
      <dsp:style>
        <a:lnRef idx="0">
          <a:scrgbClr r="0" g="0" b="0"/>
        </a:lnRef>
        <a:fillRef idx="1">
          <a:scrgbClr r="0" g="0" b="0"/>
        </a:fillRef>
        <a:effectRef idx="2">
          <a:scrgbClr r="0" g="0" b="0"/>
        </a:effectRef>
        <a:fontRef idx="minor"/>
      </dsp:style>
    </dsp:sp>
    <dsp:sp modelId="{DA55A4F7-A60E-CC40-A7D5-C889FEA15724}">
      <dsp:nvSpPr>
        <dsp:cNvPr id="0" name=""/>
        <dsp:cNvSpPr/>
      </dsp:nvSpPr>
      <dsp:spPr>
        <a:xfrm>
          <a:off x="1784203" y="212597"/>
          <a:ext cx="1455050" cy="1455050"/>
        </a:xfrm>
        <a:prstGeom prst="round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endParaRPr lang="en-US" sz="3500" kern="1200" dirty="0"/>
        </a:p>
      </dsp:txBody>
      <dsp:txXfrm>
        <a:off x="1855233" y="283627"/>
        <a:ext cx="1312990" cy="1312990"/>
      </dsp:txXfrm>
    </dsp:sp>
    <dsp:sp modelId="{AF45EB48-58EC-5F4B-A1AB-E11D2FDADCF8}">
      <dsp:nvSpPr>
        <dsp:cNvPr id="0" name=""/>
        <dsp:cNvSpPr/>
      </dsp:nvSpPr>
      <dsp:spPr>
        <a:xfrm>
          <a:off x="3557327" y="236445"/>
          <a:ext cx="1455050" cy="1455050"/>
        </a:xfrm>
        <a:prstGeom prst="round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Mary</a:t>
          </a:r>
          <a:endParaRPr lang="en-US" sz="3500" kern="1200" dirty="0"/>
        </a:p>
      </dsp:txBody>
      <dsp:txXfrm>
        <a:off x="3628357" y="307475"/>
        <a:ext cx="1312990" cy="1312990"/>
      </dsp:txXfrm>
    </dsp:sp>
    <dsp:sp modelId="{0E903165-3FDE-D54A-A39D-81BE14C5A063}">
      <dsp:nvSpPr>
        <dsp:cNvPr id="0" name=""/>
        <dsp:cNvSpPr/>
      </dsp:nvSpPr>
      <dsp:spPr>
        <a:xfrm>
          <a:off x="1771806" y="1997419"/>
          <a:ext cx="1455050" cy="1455050"/>
        </a:xfrm>
        <a:prstGeom prst="round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Indira</a:t>
          </a:r>
          <a:endParaRPr lang="en-US" sz="3500" kern="1200" dirty="0"/>
        </a:p>
      </dsp:txBody>
      <dsp:txXfrm>
        <a:off x="1842836" y="2068449"/>
        <a:ext cx="1312990" cy="1312990"/>
      </dsp:txXfrm>
    </dsp:sp>
    <dsp:sp modelId="{6930168E-8426-8E40-A1F1-76D444C1CBE4}">
      <dsp:nvSpPr>
        <dsp:cNvPr id="0" name=""/>
        <dsp:cNvSpPr/>
      </dsp:nvSpPr>
      <dsp:spPr>
        <a:xfrm>
          <a:off x="3649039" y="1944805"/>
          <a:ext cx="1455050" cy="1455050"/>
        </a:xfrm>
        <a:prstGeom prst="round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5DB63E-415F-4EA9-850C-7BB46B8C9256}" type="datetimeFigureOut">
              <a:rPr lang="en-CA" smtClean="0"/>
              <a:t>12-05-31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2CEC23-51CB-4C36-90C3-712C2A4825DF}" type="slidenum">
              <a:rPr lang="en-CA" smtClean="0"/>
              <a:t>‹#›</a:t>
            </a:fld>
            <a:endParaRPr lang="en-CA"/>
          </a:p>
        </p:txBody>
      </p:sp>
    </p:spTree>
    <p:extLst>
      <p:ext uri="{BB962C8B-B14F-4D97-AF65-F5344CB8AC3E}">
        <p14:creationId xmlns:p14="http://schemas.microsoft.com/office/powerpoint/2010/main" val="523653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rgbClr val="FF0000"/>
              </a:solidFill>
            </a:endParaRPr>
          </a:p>
          <a:p>
            <a:endParaRPr lang="en-CA" dirty="0"/>
          </a:p>
        </p:txBody>
      </p:sp>
      <p:sp>
        <p:nvSpPr>
          <p:cNvPr id="4" name="Slide Number Placeholder 3"/>
          <p:cNvSpPr>
            <a:spLocks noGrp="1"/>
          </p:cNvSpPr>
          <p:nvPr>
            <p:ph type="sldNum" sz="quarter" idx="10"/>
          </p:nvPr>
        </p:nvSpPr>
        <p:spPr/>
        <p:txBody>
          <a:bodyPr/>
          <a:lstStyle/>
          <a:p>
            <a:fld id="{A42CEC23-51CB-4C36-90C3-712C2A4825DF}" type="slidenum">
              <a:rPr lang="en-CA" smtClean="0"/>
              <a:t>4</a:t>
            </a:fld>
            <a:endParaRPr lang="en-CA"/>
          </a:p>
        </p:txBody>
      </p:sp>
    </p:spTree>
    <p:extLst>
      <p:ext uri="{BB962C8B-B14F-4D97-AF65-F5344CB8AC3E}">
        <p14:creationId xmlns:p14="http://schemas.microsoft.com/office/powerpoint/2010/main" val="1300713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endParaRPr lang="en-US" dirty="0" smtClean="0"/>
          </a:p>
          <a:p>
            <a:endParaRPr lang="en-CA" dirty="0"/>
          </a:p>
        </p:txBody>
      </p:sp>
      <p:sp>
        <p:nvSpPr>
          <p:cNvPr id="4" name="Slide Number Placeholder 3"/>
          <p:cNvSpPr>
            <a:spLocks noGrp="1"/>
          </p:cNvSpPr>
          <p:nvPr>
            <p:ph type="sldNum" sz="quarter" idx="10"/>
          </p:nvPr>
        </p:nvSpPr>
        <p:spPr/>
        <p:txBody>
          <a:bodyPr/>
          <a:lstStyle/>
          <a:p>
            <a:fld id="{A42CEC23-51CB-4C36-90C3-712C2A4825DF}" type="slidenum">
              <a:rPr lang="en-CA" smtClean="0"/>
              <a:t>16</a:t>
            </a:fld>
            <a:endParaRPr lang="en-CA"/>
          </a:p>
        </p:txBody>
      </p:sp>
    </p:spTree>
    <p:extLst>
      <p:ext uri="{BB962C8B-B14F-4D97-AF65-F5344CB8AC3E}">
        <p14:creationId xmlns:p14="http://schemas.microsoft.com/office/powerpoint/2010/main" val="3780139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people love research.  I will add key findings from VANGUARD.  Don</a:t>
            </a:r>
            <a:r>
              <a:rPr lang="fr-FR" dirty="0" smtClean="0"/>
              <a:t>’</a:t>
            </a:r>
            <a:r>
              <a:rPr lang="en-US" dirty="0" smtClean="0"/>
              <a:t>t worry</a:t>
            </a:r>
            <a:r>
              <a:rPr lang="en-US" baseline="0" dirty="0" smtClean="0"/>
              <a:t> about this section. It is not related to what you </a:t>
            </a:r>
            <a:r>
              <a:rPr lang="en-US" baseline="0" dirty="0" err="1" smtClean="0"/>
              <a:t>ar</a:t>
            </a:r>
            <a:r>
              <a:rPr lang="en-US" baseline="0" dirty="0" smtClean="0"/>
              <a:t> </a:t>
            </a:r>
            <a:r>
              <a:rPr lang="en-US" baseline="0" dirty="0" err="1" smtClean="0"/>
              <a:t>epresenting</a:t>
            </a:r>
            <a:r>
              <a:rPr lang="en-US" baseline="0" dirty="0" smtClean="0"/>
              <a:t> on.  I will keep it short.  </a:t>
            </a:r>
            <a:endParaRPr lang="en-US" dirty="0"/>
          </a:p>
        </p:txBody>
      </p:sp>
      <p:sp>
        <p:nvSpPr>
          <p:cNvPr id="4" name="Slide Number Placeholder 3"/>
          <p:cNvSpPr>
            <a:spLocks noGrp="1"/>
          </p:cNvSpPr>
          <p:nvPr>
            <p:ph type="sldNum" sz="quarter" idx="10"/>
          </p:nvPr>
        </p:nvSpPr>
        <p:spPr/>
        <p:txBody>
          <a:bodyPr/>
          <a:lstStyle/>
          <a:p>
            <a:fld id="{34F1B6F2-1BD2-A34D-8AA7-49F91EE0D706}" type="slidenum">
              <a:rPr lang="en-US" smtClean="0"/>
              <a:t>17</a:t>
            </a:fld>
            <a:endParaRPr lang="en-US"/>
          </a:p>
        </p:txBody>
      </p:sp>
    </p:spTree>
    <p:extLst>
      <p:ext uri="{BB962C8B-B14F-4D97-AF65-F5344CB8AC3E}">
        <p14:creationId xmlns:p14="http://schemas.microsoft.com/office/powerpoint/2010/main" val="2035413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1B6F2-1BD2-A34D-8AA7-49F91EE0D706}" type="slidenum">
              <a:rPr lang="en-US" smtClean="0"/>
              <a:t>21</a:t>
            </a:fld>
            <a:endParaRPr lang="en-US"/>
          </a:p>
        </p:txBody>
      </p:sp>
    </p:spTree>
    <p:extLst>
      <p:ext uri="{BB962C8B-B14F-4D97-AF65-F5344CB8AC3E}">
        <p14:creationId xmlns:p14="http://schemas.microsoft.com/office/powerpoint/2010/main" val="4002175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 Here I am just wrapping</a:t>
            </a:r>
            <a:r>
              <a:rPr lang="en-US" baseline="0" dirty="0" smtClean="0"/>
              <a:t> up my section.  As you can see this leads in to the </a:t>
            </a:r>
            <a:r>
              <a:rPr lang="en-US" baseline="0" dirty="0" err="1" smtClean="0"/>
              <a:t>ReAct</a:t>
            </a:r>
            <a:r>
              <a:rPr lang="en-US" baseline="0" dirty="0" smtClean="0"/>
              <a:t> Model </a:t>
            </a:r>
            <a:endParaRPr lang="en-US" dirty="0"/>
          </a:p>
        </p:txBody>
      </p:sp>
      <p:sp>
        <p:nvSpPr>
          <p:cNvPr id="4" name="Slide Number Placeholder 3"/>
          <p:cNvSpPr>
            <a:spLocks noGrp="1"/>
          </p:cNvSpPr>
          <p:nvPr>
            <p:ph type="sldNum" sz="quarter" idx="10"/>
          </p:nvPr>
        </p:nvSpPr>
        <p:spPr/>
        <p:txBody>
          <a:bodyPr/>
          <a:lstStyle/>
          <a:p>
            <a:fld id="{34F1B6F2-1BD2-A34D-8AA7-49F91EE0D706}" type="slidenum">
              <a:rPr lang="en-US" smtClean="0"/>
              <a:t>22</a:t>
            </a:fld>
            <a:endParaRPr lang="en-US"/>
          </a:p>
        </p:txBody>
      </p:sp>
    </p:spTree>
    <p:extLst>
      <p:ext uri="{BB962C8B-B14F-4D97-AF65-F5344CB8AC3E}">
        <p14:creationId xmlns:p14="http://schemas.microsoft.com/office/powerpoint/2010/main" val="3014881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42CEC23-51CB-4C36-90C3-712C2A4825DF}" type="slidenum">
              <a:rPr lang="en-CA" smtClean="0"/>
              <a:t>24</a:t>
            </a:fld>
            <a:endParaRPr lang="en-CA"/>
          </a:p>
        </p:txBody>
      </p:sp>
    </p:spTree>
    <p:extLst>
      <p:ext uri="{BB962C8B-B14F-4D97-AF65-F5344CB8AC3E}">
        <p14:creationId xmlns:p14="http://schemas.microsoft.com/office/powerpoint/2010/main" val="556449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MY COMMENT:</a:t>
            </a:r>
            <a:r>
              <a:rPr lang="en-US" baseline="0" dirty="0" smtClean="0"/>
              <a:t>  The point of this workshop is to talk about care  I think the journey should focus on that and on how to coordinate care in the BC Context.  The point of the vulnerability capability stuff is to show that there is complexity and confusion and to flag that during the journey.  However, we don</a:t>
            </a:r>
            <a:r>
              <a:rPr lang="fr-FR" baseline="0" dirty="0" smtClean="0"/>
              <a:t>’</a:t>
            </a:r>
            <a:r>
              <a:rPr lang="en-US" baseline="0" dirty="0" smtClean="0"/>
              <a:t>t want </a:t>
            </a:r>
            <a:r>
              <a:rPr lang="en-US" baseline="0" dirty="0" err="1" smtClean="0"/>
              <a:t>ot</a:t>
            </a:r>
            <a:r>
              <a:rPr lang="en-US" baseline="0" dirty="0" smtClean="0"/>
              <a:t> lose the focus on coordinating things for these clients.  I would love it if you could put in some stuff from your perspective as a mental health practitioner.  Personal note – examples, </a:t>
            </a:r>
            <a:r>
              <a:rPr lang="en-US" baseline="0" dirty="0" err="1" smtClean="0"/>
              <a:t>etcl</a:t>
            </a:r>
            <a:r>
              <a:rPr lang="en-US" baseline="0" dirty="0" smtClean="0"/>
              <a:t> </a:t>
            </a:r>
            <a:endParaRPr lang="en-US" dirty="0" smtClean="0"/>
          </a:p>
          <a:p>
            <a:endParaRPr lang="en-CA" dirty="0"/>
          </a:p>
        </p:txBody>
      </p:sp>
      <p:sp>
        <p:nvSpPr>
          <p:cNvPr id="4" name="Slide Number Placeholder 3"/>
          <p:cNvSpPr>
            <a:spLocks noGrp="1"/>
          </p:cNvSpPr>
          <p:nvPr>
            <p:ph type="sldNum" sz="quarter" idx="10"/>
          </p:nvPr>
        </p:nvSpPr>
        <p:spPr/>
        <p:txBody>
          <a:bodyPr/>
          <a:lstStyle/>
          <a:p>
            <a:fld id="{A42CEC23-51CB-4C36-90C3-712C2A4825DF}" type="slidenum">
              <a:rPr lang="en-CA" smtClean="0"/>
              <a:t>32</a:t>
            </a:fld>
            <a:endParaRPr lang="en-CA"/>
          </a:p>
        </p:txBody>
      </p:sp>
    </p:spTree>
    <p:extLst>
      <p:ext uri="{BB962C8B-B14F-4D97-AF65-F5344CB8AC3E}">
        <p14:creationId xmlns:p14="http://schemas.microsoft.com/office/powerpoint/2010/main" val="484678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42CEC23-51CB-4C36-90C3-712C2A4825DF}" type="slidenum">
              <a:rPr lang="en-CA" smtClean="0"/>
              <a:t>33</a:t>
            </a:fld>
            <a:endParaRPr lang="en-CA"/>
          </a:p>
        </p:txBody>
      </p:sp>
    </p:spTree>
    <p:extLst>
      <p:ext uri="{BB962C8B-B14F-4D97-AF65-F5344CB8AC3E}">
        <p14:creationId xmlns:p14="http://schemas.microsoft.com/office/powerpoint/2010/main" val="35970340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42CEC23-51CB-4C36-90C3-712C2A4825DF}" type="slidenum">
              <a:rPr lang="en-CA" smtClean="0"/>
              <a:t>34</a:t>
            </a:fld>
            <a:endParaRPr lang="en-CA"/>
          </a:p>
        </p:txBody>
      </p:sp>
    </p:spTree>
    <p:extLst>
      <p:ext uri="{BB962C8B-B14F-4D97-AF65-F5344CB8AC3E}">
        <p14:creationId xmlns:p14="http://schemas.microsoft.com/office/powerpoint/2010/main" val="4727898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Over</a:t>
            </a:r>
            <a:r>
              <a:rPr lang="en-US" baseline="0" dirty="0" smtClean="0"/>
              <a:t> to you</a:t>
            </a:r>
            <a:endParaRPr lang="en-US" dirty="0" smtClean="0"/>
          </a:p>
          <a:p>
            <a:endParaRPr lang="en-CA" dirty="0"/>
          </a:p>
        </p:txBody>
      </p:sp>
      <p:sp>
        <p:nvSpPr>
          <p:cNvPr id="4" name="Slide Number Placeholder 3"/>
          <p:cNvSpPr>
            <a:spLocks noGrp="1"/>
          </p:cNvSpPr>
          <p:nvPr>
            <p:ph type="sldNum" sz="quarter" idx="10"/>
          </p:nvPr>
        </p:nvSpPr>
        <p:spPr/>
        <p:txBody>
          <a:bodyPr/>
          <a:lstStyle/>
          <a:p>
            <a:fld id="{A42CEC23-51CB-4C36-90C3-712C2A4825DF}" type="slidenum">
              <a:rPr lang="en-CA" smtClean="0"/>
              <a:t>35</a:t>
            </a:fld>
            <a:endParaRPr lang="en-CA"/>
          </a:p>
        </p:txBody>
      </p:sp>
    </p:spTree>
    <p:extLst>
      <p:ext uri="{BB962C8B-B14F-4D97-AF65-F5344CB8AC3E}">
        <p14:creationId xmlns:p14="http://schemas.microsoft.com/office/powerpoint/2010/main" val="15131888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Maria</a:t>
            </a:r>
            <a:endParaRPr lang="en-CA" dirty="0"/>
          </a:p>
        </p:txBody>
      </p:sp>
      <p:sp>
        <p:nvSpPr>
          <p:cNvPr id="4" name="Slide Number Placeholder 3"/>
          <p:cNvSpPr>
            <a:spLocks noGrp="1"/>
          </p:cNvSpPr>
          <p:nvPr>
            <p:ph type="sldNum" sz="quarter" idx="10"/>
          </p:nvPr>
        </p:nvSpPr>
        <p:spPr/>
        <p:txBody>
          <a:bodyPr/>
          <a:lstStyle/>
          <a:p>
            <a:fld id="{A42CEC23-51CB-4C36-90C3-712C2A4825DF}" type="slidenum">
              <a:rPr lang="en-CA" smtClean="0"/>
              <a:t>40</a:t>
            </a:fld>
            <a:endParaRPr lang="en-CA"/>
          </a:p>
        </p:txBody>
      </p:sp>
    </p:spTree>
    <p:extLst>
      <p:ext uri="{BB962C8B-B14F-4D97-AF65-F5344CB8AC3E}">
        <p14:creationId xmlns:p14="http://schemas.microsoft.com/office/powerpoint/2010/main" val="3688549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A42CEC23-51CB-4C36-90C3-712C2A4825DF}" type="slidenum">
              <a:rPr lang="en-CA" smtClean="0"/>
              <a:t>5</a:t>
            </a:fld>
            <a:endParaRPr lang="en-CA"/>
          </a:p>
        </p:txBody>
      </p:sp>
    </p:spTree>
    <p:extLst>
      <p:ext uri="{BB962C8B-B14F-4D97-AF65-F5344CB8AC3E}">
        <p14:creationId xmlns:p14="http://schemas.microsoft.com/office/powerpoint/2010/main" val="34712004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1B6F2-1BD2-A34D-8AA7-49F91EE0D706}" type="slidenum">
              <a:rPr lang="en-US" smtClean="0"/>
              <a:t>44</a:t>
            </a:fld>
            <a:endParaRPr lang="en-US"/>
          </a:p>
        </p:txBody>
      </p:sp>
    </p:spTree>
    <p:extLst>
      <p:ext uri="{BB962C8B-B14F-4D97-AF65-F5344CB8AC3E}">
        <p14:creationId xmlns:p14="http://schemas.microsoft.com/office/powerpoint/2010/main" val="35743580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42CEC23-51CB-4C36-90C3-712C2A4825DF}" type="slidenum">
              <a:rPr lang="en-CA" smtClean="0">
                <a:solidFill>
                  <a:prstClr val="black"/>
                </a:solidFill>
              </a:rPr>
              <a:pPr/>
              <a:t>52</a:t>
            </a:fld>
            <a:endParaRPr lang="en-CA">
              <a:solidFill>
                <a:prstClr val="black"/>
              </a:solidFill>
            </a:endParaRPr>
          </a:p>
        </p:txBody>
      </p:sp>
    </p:spTree>
    <p:extLst>
      <p:ext uri="{BB962C8B-B14F-4D97-AF65-F5344CB8AC3E}">
        <p14:creationId xmlns:p14="http://schemas.microsoft.com/office/powerpoint/2010/main" val="26666110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After</a:t>
            </a:r>
            <a:r>
              <a:rPr lang="en-US" baseline="0" dirty="0" smtClean="0"/>
              <a:t> you speak I will comment on any legal issues I see.  You can comment on what I say if you wish</a:t>
            </a:r>
            <a:endParaRPr lang="en-US" dirty="0" smtClean="0"/>
          </a:p>
          <a:p>
            <a:endParaRPr lang="en-CA" dirty="0"/>
          </a:p>
        </p:txBody>
      </p:sp>
      <p:sp>
        <p:nvSpPr>
          <p:cNvPr id="4" name="Slide Number Placeholder 3"/>
          <p:cNvSpPr>
            <a:spLocks noGrp="1"/>
          </p:cNvSpPr>
          <p:nvPr>
            <p:ph type="sldNum" sz="quarter" idx="10"/>
          </p:nvPr>
        </p:nvSpPr>
        <p:spPr/>
        <p:txBody>
          <a:bodyPr/>
          <a:lstStyle/>
          <a:p>
            <a:fld id="{A42CEC23-51CB-4C36-90C3-712C2A4825DF}" type="slidenum">
              <a:rPr lang="en-CA" smtClean="0">
                <a:solidFill>
                  <a:prstClr val="black"/>
                </a:solidFill>
              </a:rPr>
              <a:pPr/>
              <a:t>54</a:t>
            </a:fld>
            <a:endParaRPr lang="en-CA">
              <a:solidFill>
                <a:prstClr val="black"/>
              </a:solidFill>
            </a:endParaRPr>
          </a:p>
        </p:txBody>
      </p:sp>
    </p:spTree>
    <p:extLst>
      <p:ext uri="{BB962C8B-B14F-4D97-AF65-F5344CB8AC3E}">
        <p14:creationId xmlns:p14="http://schemas.microsoft.com/office/powerpoint/2010/main" val="13844650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After</a:t>
            </a:r>
            <a:r>
              <a:rPr lang="en-US" baseline="0" dirty="0" smtClean="0"/>
              <a:t> you speak I will comment on any legal issues I see.  You can comment on what I say if you wish</a:t>
            </a:r>
            <a:endParaRPr lang="en-US" dirty="0" smtClean="0"/>
          </a:p>
          <a:p>
            <a:endParaRPr lang="en-CA" dirty="0"/>
          </a:p>
        </p:txBody>
      </p:sp>
      <p:sp>
        <p:nvSpPr>
          <p:cNvPr id="4" name="Slide Number Placeholder 3"/>
          <p:cNvSpPr>
            <a:spLocks noGrp="1"/>
          </p:cNvSpPr>
          <p:nvPr>
            <p:ph type="sldNum" sz="quarter" idx="10"/>
          </p:nvPr>
        </p:nvSpPr>
        <p:spPr/>
        <p:txBody>
          <a:bodyPr/>
          <a:lstStyle/>
          <a:p>
            <a:fld id="{A42CEC23-51CB-4C36-90C3-712C2A4825DF}" type="slidenum">
              <a:rPr lang="en-CA" smtClean="0">
                <a:solidFill>
                  <a:prstClr val="black"/>
                </a:solidFill>
              </a:rPr>
              <a:pPr/>
              <a:t>57</a:t>
            </a:fld>
            <a:endParaRPr lang="en-CA">
              <a:solidFill>
                <a:prstClr val="black"/>
              </a:solidFill>
            </a:endParaRPr>
          </a:p>
        </p:txBody>
      </p:sp>
    </p:spTree>
    <p:extLst>
      <p:ext uri="{BB962C8B-B14F-4D97-AF65-F5344CB8AC3E}">
        <p14:creationId xmlns:p14="http://schemas.microsoft.com/office/powerpoint/2010/main" val="3915556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42CEC23-51CB-4C36-90C3-712C2A4825DF}" type="slidenum">
              <a:rPr lang="en-CA" smtClean="0"/>
              <a:t>6</a:t>
            </a:fld>
            <a:endParaRPr lang="en-CA"/>
          </a:p>
        </p:txBody>
      </p:sp>
    </p:spTree>
    <p:extLst>
      <p:ext uri="{BB962C8B-B14F-4D97-AF65-F5344CB8AC3E}">
        <p14:creationId xmlns:p14="http://schemas.microsoft.com/office/powerpoint/2010/main" val="3391741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42CEC23-51CB-4C36-90C3-712C2A4825DF}" type="slidenum">
              <a:rPr lang="en-CA" smtClean="0"/>
              <a:t>7</a:t>
            </a:fld>
            <a:endParaRPr lang="en-CA"/>
          </a:p>
        </p:txBody>
      </p:sp>
    </p:spTree>
    <p:extLst>
      <p:ext uri="{BB962C8B-B14F-4D97-AF65-F5344CB8AC3E}">
        <p14:creationId xmlns:p14="http://schemas.microsoft.com/office/powerpoint/2010/main" val="1272129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Joan</a:t>
            </a:r>
            <a:endParaRPr lang="en-CA" dirty="0"/>
          </a:p>
        </p:txBody>
      </p:sp>
      <p:sp>
        <p:nvSpPr>
          <p:cNvPr id="4" name="Slide Number Placeholder 3"/>
          <p:cNvSpPr>
            <a:spLocks noGrp="1"/>
          </p:cNvSpPr>
          <p:nvPr>
            <p:ph type="sldNum" sz="quarter" idx="10"/>
          </p:nvPr>
        </p:nvSpPr>
        <p:spPr/>
        <p:txBody>
          <a:bodyPr/>
          <a:lstStyle/>
          <a:p>
            <a:fld id="{A42CEC23-51CB-4C36-90C3-712C2A4825DF}" type="slidenum">
              <a:rPr lang="en-CA" smtClean="0"/>
              <a:t>9</a:t>
            </a:fld>
            <a:endParaRPr lang="en-CA"/>
          </a:p>
        </p:txBody>
      </p:sp>
    </p:spTree>
    <p:extLst>
      <p:ext uri="{BB962C8B-B14F-4D97-AF65-F5344CB8AC3E}">
        <p14:creationId xmlns:p14="http://schemas.microsoft.com/office/powerpoint/2010/main" val="2495578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1B6F2-1BD2-A34D-8AA7-49F91EE0D706}" type="slidenum">
              <a:rPr lang="en-US" smtClean="0"/>
              <a:t>10</a:t>
            </a:fld>
            <a:endParaRPr lang="en-US"/>
          </a:p>
        </p:txBody>
      </p:sp>
    </p:spTree>
    <p:extLst>
      <p:ext uri="{BB962C8B-B14F-4D97-AF65-F5344CB8AC3E}">
        <p14:creationId xmlns:p14="http://schemas.microsoft.com/office/powerpoint/2010/main" val="2449840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a:t>
            </a:r>
          </a:p>
          <a:p>
            <a:endParaRPr lang="en-US" dirty="0" smtClean="0"/>
          </a:p>
          <a:p>
            <a:r>
              <a:rPr lang="en-US" dirty="0" smtClean="0"/>
              <a:t>I think I may mention the case of McMullan v</a:t>
            </a:r>
            <a:r>
              <a:rPr lang="en-US" baseline="0" dirty="0" smtClean="0"/>
              <a:t> McMullan in BC.  Older gentleman spending lots of money on young girlfriend. Family went for </a:t>
            </a:r>
            <a:r>
              <a:rPr lang="en-US" baseline="0" dirty="0" err="1" smtClean="0"/>
              <a:t>committeeship</a:t>
            </a:r>
            <a:r>
              <a:rPr lang="en-US" baseline="0" dirty="0" smtClean="0"/>
              <a:t>.  Judge said “no” . Gentleman knew what he was doing and, therefore, could </a:t>
            </a:r>
            <a:r>
              <a:rPr lang="en-US" baseline="0" dirty="0" err="1" smtClean="0"/>
              <a:t>mispend</a:t>
            </a:r>
            <a:r>
              <a:rPr lang="en-US" baseline="0" dirty="0" smtClean="0"/>
              <a:t> $.  I will use this illustration (pointing out this is BC law), to illustrate the ethical issue: was he being exploited?  Should society step in to protect the older adult from abuse?</a:t>
            </a:r>
            <a:endParaRPr lang="en-US" dirty="0"/>
          </a:p>
        </p:txBody>
      </p:sp>
      <p:sp>
        <p:nvSpPr>
          <p:cNvPr id="4" name="Slide Number Placeholder 3"/>
          <p:cNvSpPr>
            <a:spLocks noGrp="1"/>
          </p:cNvSpPr>
          <p:nvPr>
            <p:ph type="sldNum" sz="quarter" idx="10"/>
          </p:nvPr>
        </p:nvSpPr>
        <p:spPr/>
        <p:txBody>
          <a:bodyPr/>
          <a:lstStyle/>
          <a:p>
            <a:fld id="{34F1B6F2-1BD2-A34D-8AA7-49F91EE0D706}" type="slidenum">
              <a:rPr lang="en-US" smtClean="0"/>
              <a:t>11</a:t>
            </a:fld>
            <a:endParaRPr lang="en-US"/>
          </a:p>
        </p:txBody>
      </p:sp>
    </p:spTree>
    <p:extLst>
      <p:ext uri="{BB962C8B-B14F-4D97-AF65-F5344CB8AC3E}">
        <p14:creationId xmlns:p14="http://schemas.microsoft.com/office/powerpoint/2010/main" val="1129723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42CEC23-51CB-4C36-90C3-712C2A4825DF}" type="slidenum">
              <a:rPr lang="en-CA" smtClean="0"/>
              <a:t>13</a:t>
            </a:fld>
            <a:endParaRPr lang="en-CA"/>
          </a:p>
        </p:txBody>
      </p:sp>
    </p:spTree>
    <p:extLst>
      <p:ext uri="{BB962C8B-B14F-4D97-AF65-F5344CB8AC3E}">
        <p14:creationId xmlns:p14="http://schemas.microsoft.com/office/powerpoint/2010/main" val="1710351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1B6F2-1BD2-A34D-8AA7-49F91EE0D706}" type="slidenum">
              <a:rPr lang="en-US" smtClean="0"/>
              <a:t>14</a:t>
            </a:fld>
            <a:endParaRPr lang="en-US"/>
          </a:p>
        </p:txBody>
      </p:sp>
    </p:spTree>
    <p:extLst>
      <p:ext uri="{BB962C8B-B14F-4D97-AF65-F5344CB8AC3E}">
        <p14:creationId xmlns:p14="http://schemas.microsoft.com/office/powerpoint/2010/main" val="548140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EA14849-A9F4-44B5-8FBF-C7FEE859889F}" type="datetimeFigureOut">
              <a:rPr lang="en-CA" smtClean="0"/>
              <a:t>12-05-31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284AC78-3691-40F6-955B-B48AAE3B4102}" type="slidenum">
              <a:rPr lang="en-CA" smtClean="0"/>
              <a:t>‹#›</a:t>
            </a:fld>
            <a:endParaRPr lang="en-CA"/>
          </a:p>
        </p:txBody>
      </p:sp>
    </p:spTree>
    <p:extLst>
      <p:ext uri="{BB962C8B-B14F-4D97-AF65-F5344CB8AC3E}">
        <p14:creationId xmlns:p14="http://schemas.microsoft.com/office/powerpoint/2010/main" val="2712776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EA14849-A9F4-44B5-8FBF-C7FEE859889F}" type="datetimeFigureOut">
              <a:rPr lang="en-CA" smtClean="0"/>
              <a:t>12-05-31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284AC78-3691-40F6-955B-B48AAE3B4102}" type="slidenum">
              <a:rPr lang="en-CA" smtClean="0"/>
              <a:t>‹#›</a:t>
            </a:fld>
            <a:endParaRPr lang="en-CA"/>
          </a:p>
        </p:txBody>
      </p:sp>
    </p:spTree>
    <p:extLst>
      <p:ext uri="{BB962C8B-B14F-4D97-AF65-F5344CB8AC3E}">
        <p14:creationId xmlns:p14="http://schemas.microsoft.com/office/powerpoint/2010/main" val="180700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EA14849-A9F4-44B5-8FBF-C7FEE859889F}" type="datetimeFigureOut">
              <a:rPr lang="en-CA" smtClean="0"/>
              <a:t>12-05-31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284AC78-3691-40F6-955B-B48AAE3B4102}" type="slidenum">
              <a:rPr lang="en-CA" smtClean="0"/>
              <a:t>‹#›</a:t>
            </a:fld>
            <a:endParaRPr lang="en-CA"/>
          </a:p>
        </p:txBody>
      </p:sp>
    </p:spTree>
    <p:extLst>
      <p:ext uri="{BB962C8B-B14F-4D97-AF65-F5344CB8AC3E}">
        <p14:creationId xmlns:p14="http://schemas.microsoft.com/office/powerpoint/2010/main" val="1197401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703893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684270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26157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6594956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8" name="Footer Placeholder 7"/>
          <p:cNvSpPr>
            <a:spLocks noGrp="1"/>
          </p:cNvSpPr>
          <p:nvPr>
            <p:ph type="ftr" sz="quarter" idx="11"/>
          </p:nvPr>
        </p:nvSpPr>
        <p:spPr/>
        <p:txBody>
          <a:bodyPr/>
          <a:lstStyle/>
          <a:p>
            <a:endParaRPr lang="en-CA">
              <a:solidFill>
                <a:prstClr val="black">
                  <a:tint val="75000"/>
                </a:prstClr>
              </a:solidFill>
            </a:endParaRPr>
          </a:p>
        </p:txBody>
      </p:sp>
      <p:sp>
        <p:nvSpPr>
          <p:cNvPr id="9" name="Slide Number Placeholder 8"/>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415352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4" name="Footer Placeholder 3"/>
          <p:cNvSpPr>
            <a:spLocks noGrp="1"/>
          </p:cNvSpPr>
          <p:nvPr>
            <p:ph type="ftr" sz="quarter" idx="11"/>
          </p:nvPr>
        </p:nvSpPr>
        <p:spPr/>
        <p:txBody>
          <a:bodyPr/>
          <a:lstStyle/>
          <a:p>
            <a:endParaRPr lang="en-CA">
              <a:solidFill>
                <a:prstClr val="black">
                  <a:tint val="75000"/>
                </a:prstClr>
              </a:solidFill>
            </a:endParaRPr>
          </a:p>
        </p:txBody>
      </p:sp>
      <p:sp>
        <p:nvSpPr>
          <p:cNvPr id="5" name="Slide Number Placeholder 4"/>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9235935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271793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693765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EA14849-A9F4-44B5-8FBF-C7FEE859889F}" type="datetimeFigureOut">
              <a:rPr lang="en-CA" smtClean="0"/>
              <a:t>12-05-31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284AC78-3691-40F6-955B-B48AAE3B4102}" type="slidenum">
              <a:rPr lang="en-CA" smtClean="0"/>
              <a:t>‹#›</a:t>
            </a:fld>
            <a:endParaRPr lang="en-CA"/>
          </a:p>
        </p:txBody>
      </p:sp>
    </p:spTree>
    <p:extLst>
      <p:ext uri="{BB962C8B-B14F-4D97-AF65-F5344CB8AC3E}">
        <p14:creationId xmlns:p14="http://schemas.microsoft.com/office/powerpoint/2010/main" val="32854543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4883869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8303672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6786862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7456513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40753748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40197764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64257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8" name="Footer Placeholder 7"/>
          <p:cNvSpPr>
            <a:spLocks noGrp="1"/>
          </p:cNvSpPr>
          <p:nvPr>
            <p:ph type="ftr" sz="quarter" idx="11"/>
          </p:nvPr>
        </p:nvSpPr>
        <p:spPr/>
        <p:txBody>
          <a:bodyPr/>
          <a:lstStyle/>
          <a:p>
            <a:endParaRPr lang="en-CA">
              <a:solidFill>
                <a:prstClr val="black">
                  <a:tint val="75000"/>
                </a:prstClr>
              </a:solidFill>
            </a:endParaRPr>
          </a:p>
        </p:txBody>
      </p:sp>
      <p:sp>
        <p:nvSpPr>
          <p:cNvPr id="9" name="Slide Number Placeholder 8"/>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1656010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4" name="Footer Placeholder 3"/>
          <p:cNvSpPr>
            <a:spLocks noGrp="1"/>
          </p:cNvSpPr>
          <p:nvPr>
            <p:ph type="ftr" sz="quarter" idx="11"/>
          </p:nvPr>
        </p:nvSpPr>
        <p:spPr/>
        <p:txBody>
          <a:bodyPr/>
          <a:lstStyle/>
          <a:p>
            <a:endParaRPr lang="en-CA">
              <a:solidFill>
                <a:prstClr val="black">
                  <a:tint val="75000"/>
                </a:prstClr>
              </a:solidFill>
            </a:endParaRPr>
          </a:p>
        </p:txBody>
      </p:sp>
      <p:sp>
        <p:nvSpPr>
          <p:cNvPr id="5" name="Slide Number Placeholder 4"/>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3989325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3054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A14849-A9F4-44B5-8FBF-C7FEE859889F}" type="datetimeFigureOut">
              <a:rPr lang="en-CA" smtClean="0"/>
              <a:t>12-05-31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284AC78-3691-40F6-955B-B48AAE3B4102}" type="slidenum">
              <a:rPr lang="en-CA" smtClean="0"/>
              <a:t>‹#›</a:t>
            </a:fld>
            <a:endParaRPr lang="en-CA"/>
          </a:p>
        </p:txBody>
      </p:sp>
    </p:spTree>
    <p:extLst>
      <p:ext uri="{BB962C8B-B14F-4D97-AF65-F5344CB8AC3E}">
        <p14:creationId xmlns:p14="http://schemas.microsoft.com/office/powerpoint/2010/main" val="22580088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5657028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3053034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42612672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3398104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0273896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2687516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7736110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5143412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8" name="Footer Placeholder 7"/>
          <p:cNvSpPr>
            <a:spLocks noGrp="1"/>
          </p:cNvSpPr>
          <p:nvPr>
            <p:ph type="ftr" sz="quarter" idx="11"/>
          </p:nvPr>
        </p:nvSpPr>
        <p:spPr/>
        <p:txBody>
          <a:bodyPr/>
          <a:lstStyle/>
          <a:p>
            <a:endParaRPr lang="en-CA">
              <a:solidFill>
                <a:prstClr val="black">
                  <a:tint val="75000"/>
                </a:prstClr>
              </a:solidFill>
            </a:endParaRPr>
          </a:p>
        </p:txBody>
      </p:sp>
      <p:sp>
        <p:nvSpPr>
          <p:cNvPr id="9" name="Slide Number Placeholder 8"/>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18942758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4" name="Footer Placeholder 3"/>
          <p:cNvSpPr>
            <a:spLocks noGrp="1"/>
          </p:cNvSpPr>
          <p:nvPr>
            <p:ph type="ftr" sz="quarter" idx="11"/>
          </p:nvPr>
        </p:nvSpPr>
        <p:spPr/>
        <p:txBody>
          <a:bodyPr/>
          <a:lstStyle/>
          <a:p>
            <a:endParaRPr lang="en-CA">
              <a:solidFill>
                <a:prstClr val="black">
                  <a:tint val="75000"/>
                </a:prstClr>
              </a:solidFill>
            </a:endParaRPr>
          </a:p>
        </p:txBody>
      </p:sp>
      <p:sp>
        <p:nvSpPr>
          <p:cNvPr id="5" name="Slide Number Placeholder 4"/>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804572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EA14849-A9F4-44B5-8FBF-C7FEE859889F}" type="datetimeFigureOut">
              <a:rPr lang="en-CA" smtClean="0"/>
              <a:t>12-05-31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284AC78-3691-40F6-955B-B48AAE3B4102}" type="slidenum">
              <a:rPr lang="en-CA" smtClean="0"/>
              <a:t>‹#›</a:t>
            </a:fld>
            <a:endParaRPr lang="en-CA"/>
          </a:p>
        </p:txBody>
      </p:sp>
    </p:spTree>
    <p:extLst>
      <p:ext uri="{BB962C8B-B14F-4D97-AF65-F5344CB8AC3E}">
        <p14:creationId xmlns:p14="http://schemas.microsoft.com/office/powerpoint/2010/main" val="31052444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7388481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418094437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76940109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4810990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6828698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9068192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422232638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71538526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84902460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8" name="Footer Placeholder 7"/>
          <p:cNvSpPr>
            <a:spLocks noGrp="1"/>
          </p:cNvSpPr>
          <p:nvPr>
            <p:ph type="ftr" sz="quarter" idx="11"/>
          </p:nvPr>
        </p:nvSpPr>
        <p:spPr/>
        <p:txBody>
          <a:bodyPr/>
          <a:lstStyle/>
          <a:p>
            <a:endParaRPr lang="en-CA">
              <a:solidFill>
                <a:prstClr val="black">
                  <a:tint val="75000"/>
                </a:prstClr>
              </a:solidFill>
            </a:endParaRPr>
          </a:p>
        </p:txBody>
      </p:sp>
      <p:sp>
        <p:nvSpPr>
          <p:cNvPr id="9" name="Slide Number Placeholder 8"/>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661486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EA14849-A9F4-44B5-8FBF-C7FEE859889F}" type="datetimeFigureOut">
              <a:rPr lang="en-CA" smtClean="0"/>
              <a:t>12-05-31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284AC78-3691-40F6-955B-B48AAE3B4102}" type="slidenum">
              <a:rPr lang="en-CA" smtClean="0"/>
              <a:t>‹#›</a:t>
            </a:fld>
            <a:endParaRPr lang="en-CA"/>
          </a:p>
        </p:txBody>
      </p:sp>
    </p:spTree>
    <p:extLst>
      <p:ext uri="{BB962C8B-B14F-4D97-AF65-F5344CB8AC3E}">
        <p14:creationId xmlns:p14="http://schemas.microsoft.com/office/powerpoint/2010/main" val="47526137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4" name="Footer Placeholder 3"/>
          <p:cNvSpPr>
            <a:spLocks noGrp="1"/>
          </p:cNvSpPr>
          <p:nvPr>
            <p:ph type="ftr" sz="quarter" idx="11"/>
          </p:nvPr>
        </p:nvSpPr>
        <p:spPr/>
        <p:txBody>
          <a:bodyPr/>
          <a:lstStyle/>
          <a:p>
            <a:endParaRPr lang="en-CA">
              <a:solidFill>
                <a:prstClr val="black">
                  <a:tint val="75000"/>
                </a:prstClr>
              </a:solidFill>
            </a:endParaRPr>
          </a:p>
        </p:txBody>
      </p:sp>
      <p:sp>
        <p:nvSpPr>
          <p:cNvPr id="5" name="Slide Number Placeholder 4"/>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76941489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8706909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51072203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58276374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65109726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78452664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776832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28303171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63601165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556992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EA14849-A9F4-44B5-8FBF-C7FEE859889F}" type="datetimeFigureOut">
              <a:rPr lang="en-CA" smtClean="0"/>
              <a:t>12-05-31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284AC78-3691-40F6-955B-B48AAE3B4102}" type="slidenum">
              <a:rPr lang="en-CA" smtClean="0"/>
              <a:t>‹#›</a:t>
            </a:fld>
            <a:endParaRPr lang="en-CA"/>
          </a:p>
        </p:txBody>
      </p:sp>
    </p:spTree>
    <p:extLst>
      <p:ext uri="{BB962C8B-B14F-4D97-AF65-F5344CB8AC3E}">
        <p14:creationId xmlns:p14="http://schemas.microsoft.com/office/powerpoint/2010/main" val="50658872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8" name="Footer Placeholder 7"/>
          <p:cNvSpPr>
            <a:spLocks noGrp="1"/>
          </p:cNvSpPr>
          <p:nvPr>
            <p:ph type="ftr" sz="quarter" idx="11"/>
          </p:nvPr>
        </p:nvSpPr>
        <p:spPr/>
        <p:txBody>
          <a:bodyPr/>
          <a:lstStyle/>
          <a:p>
            <a:endParaRPr lang="en-CA">
              <a:solidFill>
                <a:prstClr val="black">
                  <a:tint val="75000"/>
                </a:prstClr>
              </a:solidFill>
            </a:endParaRPr>
          </a:p>
        </p:txBody>
      </p:sp>
      <p:sp>
        <p:nvSpPr>
          <p:cNvPr id="9" name="Slide Number Placeholder 8"/>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20232941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4" name="Footer Placeholder 3"/>
          <p:cNvSpPr>
            <a:spLocks noGrp="1"/>
          </p:cNvSpPr>
          <p:nvPr>
            <p:ph type="ftr" sz="quarter" idx="11"/>
          </p:nvPr>
        </p:nvSpPr>
        <p:spPr/>
        <p:txBody>
          <a:bodyPr/>
          <a:lstStyle/>
          <a:p>
            <a:endParaRPr lang="en-CA">
              <a:solidFill>
                <a:prstClr val="black">
                  <a:tint val="75000"/>
                </a:prstClr>
              </a:solidFill>
            </a:endParaRPr>
          </a:p>
        </p:txBody>
      </p:sp>
      <p:sp>
        <p:nvSpPr>
          <p:cNvPr id="5" name="Slide Number Placeholder 4"/>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09992019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04140797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12570833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63587909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28066197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27227427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CDB3CC-F982-40F9-8DD6-BCC9AFBF44BD}" type="datetime1">
              <a:rPr lang="en-US" smtClean="0">
                <a:solidFill>
                  <a:prstClr val="white">
                    <a:lumMod val="65000"/>
                  </a:prstClr>
                </a:solidFill>
              </a:rPr>
              <a:pPr/>
              <a:t>12-05-31</a:t>
            </a:fld>
            <a:endParaRPr lang="en-US" dirty="0">
              <a:solidFill>
                <a:prstClr val="white">
                  <a:lumMod val="65000"/>
                </a:prstClr>
              </a:solidFill>
            </a:endParaRPr>
          </a:p>
        </p:txBody>
      </p:sp>
      <p:sp>
        <p:nvSpPr>
          <p:cNvPr id="5" name="Footer Placeholder 4"/>
          <p:cNvSpPr>
            <a:spLocks noGrp="1"/>
          </p:cNvSpPr>
          <p:nvPr>
            <p:ph type="ftr" sz="quarter" idx="11"/>
          </p:nvPr>
        </p:nvSpPr>
        <p:spPr/>
        <p:txBody>
          <a:bodyPr/>
          <a:lstStyle/>
          <a:p>
            <a:endParaRPr lang="en-US" dirty="0">
              <a:solidFill>
                <a:prstClr val="white">
                  <a:lumMod val="65000"/>
                </a:prstClr>
              </a:solidFill>
            </a:endParaRPr>
          </a:p>
        </p:txBody>
      </p:sp>
      <p:sp>
        <p:nvSpPr>
          <p:cNvPr id="6" name="Slide Number Placeholder 5"/>
          <p:cNvSpPr>
            <a:spLocks noGrp="1"/>
          </p:cNvSpPr>
          <p:nvPr>
            <p:ph type="sldNum" sz="quarter" idx="12"/>
          </p:nvPr>
        </p:nvSpPr>
        <p:spPr/>
        <p:txBody>
          <a:bodyPr/>
          <a:lstStyle/>
          <a:p>
            <a:fld id="{5FD889E0-CAB2-4699-909D-B9A88D47ACBE}"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spcBef>
                <a:spcPct val="0"/>
              </a:spcBef>
            </a:pPr>
            <a:endParaRPr sz="4200">
              <a:solidFill>
                <a:prstClr val="white"/>
              </a:solidFill>
              <a:latin typeface="Corbel"/>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pPr defTabSz="457200"/>
            <a:r>
              <a:rPr sz="3600">
                <a:solidFill>
                  <a:prstClr val="white"/>
                </a:solidFill>
                <a:sym typeface="Wingdings"/>
              </a:rPr>
              <a:t></a:t>
            </a:r>
            <a:endParaRPr sz="3600">
              <a:solidFill>
                <a:prstClr val="white"/>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Tree>
    <p:extLst>
      <p:ext uri="{BB962C8B-B14F-4D97-AF65-F5344CB8AC3E}">
        <p14:creationId xmlns:p14="http://schemas.microsoft.com/office/powerpoint/2010/main" val="354123285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099E6401-5ABC-A84D-8087-FD9F888A2C4D}" type="datetimeFigureOut">
              <a:rPr lang="en-US" smtClean="0">
                <a:solidFill>
                  <a:prstClr val="white">
                    <a:lumMod val="65000"/>
                  </a:prstClr>
                </a:solidFill>
              </a:rPr>
              <a:pPr/>
              <a:t>12-05-31</a:t>
            </a:fld>
            <a:endParaRPr lang="en-US">
              <a:solidFill>
                <a:prstClr val="white">
                  <a:lumMod val="65000"/>
                </a:prstClr>
              </a:solidFill>
            </a:endParaRPr>
          </a:p>
        </p:txBody>
      </p:sp>
      <p:sp>
        <p:nvSpPr>
          <p:cNvPr id="5" name="Footer Placeholder 4"/>
          <p:cNvSpPr>
            <a:spLocks noGrp="1"/>
          </p:cNvSpPr>
          <p:nvPr>
            <p:ph type="ftr" sz="quarter" idx="11"/>
          </p:nvPr>
        </p:nvSpPr>
        <p:spPr/>
        <p:txBody>
          <a:bodyPr/>
          <a:lstStyle/>
          <a:p>
            <a:endParaRPr lang="en-US">
              <a:solidFill>
                <a:prstClr val="white">
                  <a:lumMod val="65000"/>
                </a:prstClr>
              </a:solidFill>
            </a:endParaRPr>
          </a:p>
        </p:txBody>
      </p:sp>
      <p:sp>
        <p:nvSpPr>
          <p:cNvPr id="6" name="Slide Number Placeholder 5"/>
          <p:cNvSpPr>
            <a:spLocks noGrp="1"/>
          </p:cNvSpPr>
          <p:nvPr>
            <p:ph type="sldNum" sz="quarter" idx="12"/>
          </p:nvPr>
        </p:nvSpPr>
        <p:spPr/>
        <p:txBody>
          <a:bodyPr/>
          <a:lstStyle/>
          <a:p>
            <a:fld id="{475CE545-2BC0-7C4C-A285-7EF06EC8E62D}"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247201951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spcBef>
                <a:spcPct val="0"/>
              </a:spcBef>
            </a:pPr>
            <a:endParaRPr sz="4200">
              <a:solidFill>
                <a:prstClr val="white"/>
              </a:solidFill>
              <a:latin typeface="Corbel"/>
            </a:endParaRPr>
          </a:p>
        </p:txBody>
      </p:sp>
      <p:sp>
        <p:nvSpPr>
          <p:cNvPr id="4" name="Date Placeholder 3"/>
          <p:cNvSpPr>
            <a:spLocks noGrp="1"/>
          </p:cNvSpPr>
          <p:nvPr>
            <p:ph type="dt" sz="half" idx="10"/>
          </p:nvPr>
        </p:nvSpPr>
        <p:spPr/>
        <p:txBody>
          <a:bodyPr/>
          <a:lstStyle/>
          <a:p>
            <a:fld id="{099E6401-5ABC-A84D-8087-FD9F888A2C4D}" type="datetimeFigureOut">
              <a:rPr lang="en-US" smtClean="0">
                <a:solidFill>
                  <a:prstClr val="white">
                    <a:lumMod val="65000"/>
                  </a:prstClr>
                </a:solidFill>
              </a:rPr>
              <a:pPr/>
              <a:t>12-05-31</a:t>
            </a:fld>
            <a:endParaRPr lang="en-US">
              <a:solidFill>
                <a:prstClr val="white">
                  <a:lumMod val="65000"/>
                </a:prstClr>
              </a:solidFill>
            </a:endParaRPr>
          </a:p>
        </p:txBody>
      </p:sp>
      <p:sp>
        <p:nvSpPr>
          <p:cNvPr id="5" name="Footer Placeholder 4"/>
          <p:cNvSpPr>
            <a:spLocks noGrp="1"/>
          </p:cNvSpPr>
          <p:nvPr>
            <p:ph type="ftr" sz="quarter" idx="11"/>
          </p:nvPr>
        </p:nvSpPr>
        <p:spPr/>
        <p:txBody>
          <a:bodyPr/>
          <a:lstStyle/>
          <a:p>
            <a:endParaRPr lang="en-US">
              <a:solidFill>
                <a:prstClr val="white">
                  <a:lumMod val="65000"/>
                </a:prstClr>
              </a:solidFill>
            </a:endParaRPr>
          </a:p>
        </p:txBody>
      </p:sp>
      <p:sp>
        <p:nvSpPr>
          <p:cNvPr id="6" name="Slide Number Placeholder 5"/>
          <p:cNvSpPr>
            <a:spLocks noGrp="1"/>
          </p:cNvSpPr>
          <p:nvPr>
            <p:ph type="sldNum" sz="quarter" idx="12"/>
          </p:nvPr>
        </p:nvSpPr>
        <p:spPr/>
        <p:txBody>
          <a:bodyPr/>
          <a:lstStyle/>
          <a:p>
            <a:fld id="{5FD889E0-CAB2-4699-909D-B9A88D47ACBE}"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CA" smtClean="0"/>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pPr defTabSz="457200"/>
            <a:r>
              <a:rPr sz="3600">
                <a:solidFill>
                  <a:prstClr val="white"/>
                </a:solidFill>
                <a:sym typeface="Wingdings"/>
              </a:rPr>
              <a:t></a:t>
            </a:r>
            <a:endParaRPr sz="3600">
              <a:solidFill>
                <a:prstClr val="white"/>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CA" smtClean="0"/>
              <a:t>Click to edit Master title style</a:t>
            </a:r>
            <a:endParaRPr/>
          </a:p>
        </p:txBody>
      </p:sp>
    </p:spTree>
    <p:extLst>
      <p:ext uri="{BB962C8B-B14F-4D97-AF65-F5344CB8AC3E}">
        <p14:creationId xmlns:p14="http://schemas.microsoft.com/office/powerpoint/2010/main" val="4235103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14849-A9F4-44B5-8FBF-C7FEE859889F}" type="datetimeFigureOut">
              <a:rPr lang="en-CA" smtClean="0"/>
              <a:t>12-05-31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284AC78-3691-40F6-955B-B48AAE3B4102}" type="slidenum">
              <a:rPr lang="en-CA" smtClean="0"/>
              <a:t>‹#›</a:t>
            </a:fld>
            <a:endParaRPr lang="en-CA"/>
          </a:p>
        </p:txBody>
      </p:sp>
    </p:spTree>
    <p:extLst>
      <p:ext uri="{BB962C8B-B14F-4D97-AF65-F5344CB8AC3E}">
        <p14:creationId xmlns:p14="http://schemas.microsoft.com/office/powerpoint/2010/main" val="358615759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spcBef>
                <a:spcPct val="0"/>
              </a:spcBef>
            </a:pPr>
            <a:endParaRPr sz="4200">
              <a:solidFill>
                <a:prstClr val="white"/>
              </a:solidFill>
              <a:latin typeface="Corbel"/>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pPr defTabSz="457200"/>
            <a:r>
              <a:rPr sz="3600">
                <a:solidFill>
                  <a:prstClr val="white"/>
                </a:solidFill>
                <a:sym typeface="Wingdings"/>
              </a:rPr>
              <a:t></a:t>
            </a:r>
            <a:endParaRPr sz="3600">
              <a:solidFill>
                <a:prstClr val="white"/>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CA" smtClean="0"/>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solidFill>
                  <a:prstClr val="white">
                    <a:lumMod val="65000"/>
                  </a:prstClr>
                </a:solidFill>
              </a:rPr>
              <a:pPr/>
              <a:t>12-05-31</a:t>
            </a:fld>
            <a:endParaRPr lang="en-US">
              <a:solidFill>
                <a:prstClr val="white">
                  <a:lumMod val="65000"/>
                </a:prstClr>
              </a:solidFill>
            </a:endParaRPr>
          </a:p>
        </p:txBody>
      </p:sp>
      <p:sp>
        <p:nvSpPr>
          <p:cNvPr id="5" name="Footer Placeholder 4"/>
          <p:cNvSpPr>
            <a:spLocks noGrp="1"/>
          </p:cNvSpPr>
          <p:nvPr>
            <p:ph type="ftr" sz="quarter" idx="11"/>
          </p:nvPr>
        </p:nvSpPr>
        <p:spPr/>
        <p:txBody>
          <a:bodyPr/>
          <a:lstStyle/>
          <a:p>
            <a:endParaRPr lang="en-US">
              <a:solidFill>
                <a:prstClr val="white">
                  <a:lumMod val="65000"/>
                </a:prstClr>
              </a:solidFill>
            </a:endParaRPr>
          </a:p>
        </p:txBody>
      </p:sp>
      <p:sp>
        <p:nvSpPr>
          <p:cNvPr id="6" name="Slide Number Placeholder 5"/>
          <p:cNvSpPr>
            <a:spLocks noGrp="1"/>
          </p:cNvSpPr>
          <p:nvPr>
            <p:ph type="sldNum" sz="quarter" idx="12"/>
          </p:nvPr>
        </p:nvSpPr>
        <p:spPr/>
        <p:txBody>
          <a:bodyPr/>
          <a:lstStyle/>
          <a:p>
            <a:fld id="{5FD889E0-CAB2-4699-909D-B9A88D47ACBE}"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403612332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CA" smtClean="0"/>
              <a:t>Drag picture to placeholder or click icon to add</a:t>
            </a:r>
            <a:endParaRPr/>
          </a:p>
        </p:txBody>
      </p:sp>
      <p:sp>
        <p:nvSpPr>
          <p:cNvPr id="4" name="Date Placeholder 3"/>
          <p:cNvSpPr>
            <a:spLocks noGrp="1"/>
          </p:cNvSpPr>
          <p:nvPr>
            <p:ph type="dt" sz="half" idx="10"/>
          </p:nvPr>
        </p:nvSpPr>
        <p:spPr/>
        <p:txBody>
          <a:bodyPr/>
          <a:lstStyle/>
          <a:p>
            <a:fld id="{099E6401-5ABC-A84D-8087-FD9F888A2C4D}" type="datetimeFigureOut">
              <a:rPr lang="en-US" smtClean="0">
                <a:solidFill>
                  <a:prstClr val="white">
                    <a:lumMod val="65000"/>
                  </a:prstClr>
                </a:solidFill>
              </a:rPr>
              <a:pPr/>
              <a:t>12-05-31</a:t>
            </a:fld>
            <a:endParaRPr lang="en-US">
              <a:solidFill>
                <a:prstClr val="white">
                  <a:lumMod val="65000"/>
                </a:prstClr>
              </a:solidFill>
            </a:endParaRPr>
          </a:p>
        </p:txBody>
      </p:sp>
      <p:sp>
        <p:nvSpPr>
          <p:cNvPr id="5" name="Footer Placeholder 4"/>
          <p:cNvSpPr>
            <a:spLocks noGrp="1"/>
          </p:cNvSpPr>
          <p:nvPr>
            <p:ph type="ftr" sz="quarter" idx="11"/>
          </p:nvPr>
        </p:nvSpPr>
        <p:spPr/>
        <p:txBody>
          <a:bodyPr/>
          <a:lstStyle/>
          <a:p>
            <a:endParaRPr lang="en-US">
              <a:solidFill>
                <a:prstClr val="white">
                  <a:lumMod val="65000"/>
                </a:prstClr>
              </a:solidFill>
            </a:endParaRPr>
          </a:p>
        </p:txBody>
      </p:sp>
      <p:sp>
        <p:nvSpPr>
          <p:cNvPr id="6" name="Slide Number Placeholder 5"/>
          <p:cNvSpPr>
            <a:spLocks noGrp="1"/>
          </p:cNvSpPr>
          <p:nvPr>
            <p:ph type="sldNum" sz="quarter" idx="12"/>
          </p:nvPr>
        </p:nvSpPr>
        <p:spPr/>
        <p:txBody>
          <a:bodyPr/>
          <a:lstStyle/>
          <a:p>
            <a:fld id="{475CE545-2BC0-7C4C-A285-7EF06EC8E62D}"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spcBef>
                <a:spcPct val="0"/>
              </a:spcBef>
            </a:pPr>
            <a:endParaRPr sz="4200">
              <a:solidFill>
                <a:prstClr val="white"/>
              </a:solidFill>
              <a:latin typeface="Corbel"/>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pPr defTabSz="457200"/>
            <a:r>
              <a:rPr sz="3600">
                <a:solidFill>
                  <a:prstClr val="white"/>
                </a:solidFill>
                <a:sym typeface="Wingdings"/>
              </a:rPr>
              <a:t></a:t>
            </a:r>
            <a:endParaRPr sz="3600">
              <a:solidFill>
                <a:prstClr val="white"/>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CA"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Tree>
    <p:extLst>
      <p:ext uri="{BB962C8B-B14F-4D97-AF65-F5344CB8AC3E}">
        <p14:creationId xmlns:p14="http://schemas.microsoft.com/office/powerpoint/2010/main" val="206182521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099E6401-5ABC-A84D-8087-FD9F888A2C4D}" type="datetimeFigureOut">
              <a:rPr lang="en-US" smtClean="0">
                <a:solidFill>
                  <a:prstClr val="white">
                    <a:lumMod val="65000"/>
                  </a:prstClr>
                </a:solidFill>
              </a:rPr>
              <a:pPr/>
              <a:t>12-05-31</a:t>
            </a:fld>
            <a:endParaRPr lang="en-US">
              <a:solidFill>
                <a:prstClr val="white">
                  <a:lumMod val="65000"/>
                </a:prstClr>
              </a:solidFill>
            </a:endParaRPr>
          </a:p>
        </p:txBody>
      </p:sp>
      <p:sp>
        <p:nvSpPr>
          <p:cNvPr id="6" name="Footer Placeholder 5"/>
          <p:cNvSpPr>
            <a:spLocks noGrp="1"/>
          </p:cNvSpPr>
          <p:nvPr>
            <p:ph type="ftr" sz="quarter" idx="11"/>
          </p:nvPr>
        </p:nvSpPr>
        <p:spPr/>
        <p:txBody>
          <a:bodyPr/>
          <a:lstStyle/>
          <a:p>
            <a:endParaRPr lang="en-US">
              <a:solidFill>
                <a:prstClr val="white">
                  <a:lumMod val="65000"/>
                </a:prstClr>
              </a:solidFill>
            </a:endParaRPr>
          </a:p>
        </p:txBody>
      </p:sp>
      <p:sp>
        <p:nvSpPr>
          <p:cNvPr id="7" name="Slide Number Placeholder 6"/>
          <p:cNvSpPr>
            <a:spLocks noGrp="1"/>
          </p:cNvSpPr>
          <p:nvPr>
            <p:ph type="sldNum" sz="quarter" idx="12"/>
          </p:nvPr>
        </p:nvSpPr>
        <p:spPr/>
        <p:txBody>
          <a:bodyPr/>
          <a:lstStyle/>
          <a:p>
            <a:fld id="{475CE545-2BC0-7C4C-A285-7EF06EC8E62D}"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69851202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099E6401-5ABC-A84D-8087-FD9F888A2C4D}" type="datetimeFigureOut">
              <a:rPr lang="en-US" smtClean="0">
                <a:solidFill>
                  <a:prstClr val="white">
                    <a:lumMod val="65000"/>
                  </a:prstClr>
                </a:solidFill>
              </a:rPr>
              <a:pPr/>
              <a:t>12-05-31</a:t>
            </a:fld>
            <a:endParaRPr lang="en-US">
              <a:solidFill>
                <a:prstClr val="white">
                  <a:lumMod val="65000"/>
                </a:prstClr>
              </a:solidFill>
            </a:endParaRPr>
          </a:p>
        </p:txBody>
      </p:sp>
      <p:sp>
        <p:nvSpPr>
          <p:cNvPr id="8" name="Footer Placeholder 7"/>
          <p:cNvSpPr>
            <a:spLocks noGrp="1"/>
          </p:cNvSpPr>
          <p:nvPr>
            <p:ph type="ftr" sz="quarter" idx="11"/>
          </p:nvPr>
        </p:nvSpPr>
        <p:spPr/>
        <p:txBody>
          <a:bodyPr/>
          <a:lstStyle/>
          <a:p>
            <a:endParaRPr lang="en-US">
              <a:solidFill>
                <a:prstClr val="white">
                  <a:lumMod val="65000"/>
                </a:prstClr>
              </a:solidFill>
            </a:endParaRPr>
          </a:p>
        </p:txBody>
      </p:sp>
      <p:sp>
        <p:nvSpPr>
          <p:cNvPr id="9" name="Slide Number Placeholder 8"/>
          <p:cNvSpPr>
            <a:spLocks noGrp="1"/>
          </p:cNvSpPr>
          <p:nvPr>
            <p:ph type="sldNum" sz="quarter" idx="12"/>
          </p:nvPr>
        </p:nvSpPr>
        <p:spPr/>
        <p:txBody>
          <a:bodyPr/>
          <a:lstStyle/>
          <a:p>
            <a:fld id="{475CE545-2BC0-7C4C-A285-7EF06EC8E62D}"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262412856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099E6401-5ABC-A84D-8087-FD9F888A2C4D}" type="datetimeFigureOut">
              <a:rPr lang="en-US" smtClean="0">
                <a:solidFill>
                  <a:prstClr val="white">
                    <a:lumMod val="65000"/>
                  </a:prstClr>
                </a:solidFill>
              </a:rPr>
              <a:pPr/>
              <a:t>12-05-31</a:t>
            </a:fld>
            <a:endParaRPr lang="en-US">
              <a:solidFill>
                <a:prstClr val="white">
                  <a:lumMod val="65000"/>
                </a:prstClr>
              </a:solidFill>
            </a:endParaRPr>
          </a:p>
        </p:txBody>
      </p:sp>
      <p:sp>
        <p:nvSpPr>
          <p:cNvPr id="4" name="Footer Placeholder 3"/>
          <p:cNvSpPr>
            <a:spLocks noGrp="1"/>
          </p:cNvSpPr>
          <p:nvPr>
            <p:ph type="ftr" sz="quarter" idx="11"/>
          </p:nvPr>
        </p:nvSpPr>
        <p:spPr/>
        <p:txBody>
          <a:bodyPr/>
          <a:lstStyle/>
          <a:p>
            <a:endParaRPr lang="en-US">
              <a:solidFill>
                <a:prstClr val="white">
                  <a:lumMod val="65000"/>
                </a:prstClr>
              </a:solidFill>
            </a:endParaRPr>
          </a:p>
        </p:txBody>
      </p:sp>
      <p:sp>
        <p:nvSpPr>
          <p:cNvPr id="5" name="Slide Number Placeholder 4"/>
          <p:cNvSpPr>
            <a:spLocks noGrp="1"/>
          </p:cNvSpPr>
          <p:nvPr>
            <p:ph type="sldNum" sz="quarter" idx="12"/>
          </p:nvPr>
        </p:nvSpPr>
        <p:spPr/>
        <p:txBody>
          <a:bodyPr/>
          <a:lstStyle/>
          <a:p>
            <a:fld id="{475CE545-2BC0-7C4C-A285-7EF06EC8E62D}"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5706639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9E6401-5ABC-A84D-8087-FD9F888A2C4D}" type="datetimeFigureOut">
              <a:rPr lang="en-US" smtClean="0">
                <a:solidFill>
                  <a:prstClr val="white">
                    <a:lumMod val="65000"/>
                  </a:prstClr>
                </a:solidFill>
              </a:rPr>
              <a:pPr/>
              <a:t>12-05-31</a:t>
            </a:fld>
            <a:endParaRPr lang="en-US">
              <a:solidFill>
                <a:prstClr val="white">
                  <a:lumMod val="65000"/>
                </a:prstClr>
              </a:solidFill>
            </a:endParaRPr>
          </a:p>
        </p:txBody>
      </p:sp>
      <p:sp>
        <p:nvSpPr>
          <p:cNvPr id="3" name="Footer Placeholder 2"/>
          <p:cNvSpPr>
            <a:spLocks noGrp="1"/>
          </p:cNvSpPr>
          <p:nvPr>
            <p:ph type="ftr" sz="quarter" idx="11"/>
          </p:nvPr>
        </p:nvSpPr>
        <p:spPr/>
        <p:txBody>
          <a:bodyPr/>
          <a:lstStyle/>
          <a:p>
            <a:endParaRPr lang="en-US">
              <a:solidFill>
                <a:prstClr val="white">
                  <a:lumMod val="65000"/>
                </a:prstClr>
              </a:solidFill>
            </a:endParaRPr>
          </a:p>
        </p:txBody>
      </p:sp>
      <p:sp>
        <p:nvSpPr>
          <p:cNvPr id="4" name="Slide Number Placeholder 3"/>
          <p:cNvSpPr>
            <a:spLocks noGrp="1"/>
          </p:cNvSpPr>
          <p:nvPr>
            <p:ph type="sldNum" sz="quarter" idx="12"/>
          </p:nvPr>
        </p:nvSpPr>
        <p:spPr/>
        <p:txBody>
          <a:bodyPr/>
          <a:lstStyle/>
          <a:p>
            <a:fld id="{475CE545-2BC0-7C4C-A285-7EF06EC8E62D}" type="slidenum">
              <a:rPr lang="en-US" smtClean="0">
                <a:solidFill>
                  <a:prstClr val="black">
                    <a:lumMod val="85000"/>
                    <a:lumOff val="15000"/>
                  </a:prstClr>
                </a:solidFill>
              </a:rPr>
              <a:pPr/>
              <a:t>‹#›</a:t>
            </a:fld>
            <a:endParaRPr lang="en-US">
              <a:solidFill>
                <a:prstClr val="black">
                  <a:lumMod val="85000"/>
                  <a:lumOff val="15000"/>
                </a:prstClr>
              </a:solidFill>
            </a:endParaRPr>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Tree>
    <p:extLst>
      <p:ext uri="{BB962C8B-B14F-4D97-AF65-F5344CB8AC3E}">
        <p14:creationId xmlns:p14="http://schemas.microsoft.com/office/powerpoint/2010/main" val="314491490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CA"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099E6401-5ABC-A84D-8087-FD9F888A2C4D}" type="datetimeFigureOut">
              <a:rPr lang="en-US" smtClean="0">
                <a:solidFill>
                  <a:prstClr val="white">
                    <a:lumMod val="65000"/>
                  </a:prstClr>
                </a:solidFill>
              </a:rPr>
              <a:pPr/>
              <a:t>12-05-31</a:t>
            </a:fld>
            <a:endParaRPr lang="en-US">
              <a:solidFill>
                <a:prstClr val="white">
                  <a:lumMod val="65000"/>
                </a:prstClr>
              </a:solidFill>
            </a:endParaRPr>
          </a:p>
        </p:txBody>
      </p:sp>
      <p:sp>
        <p:nvSpPr>
          <p:cNvPr id="6" name="Footer Placeholder 5"/>
          <p:cNvSpPr>
            <a:spLocks noGrp="1"/>
          </p:cNvSpPr>
          <p:nvPr>
            <p:ph type="ftr" sz="quarter" idx="11"/>
          </p:nvPr>
        </p:nvSpPr>
        <p:spPr/>
        <p:txBody>
          <a:bodyPr/>
          <a:lstStyle/>
          <a:p>
            <a:endParaRPr lang="en-US">
              <a:solidFill>
                <a:prstClr val="white">
                  <a:lumMod val="65000"/>
                </a:prstClr>
              </a:solidFill>
            </a:endParaRPr>
          </a:p>
        </p:txBody>
      </p:sp>
      <p:sp>
        <p:nvSpPr>
          <p:cNvPr id="7" name="Slide Number Placeholder 6"/>
          <p:cNvSpPr>
            <a:spLocks noGrp="1"/>
          </p:cNvSpPr>
          <p:nvPr>
            <p:ph type="sldNum" sz="quarter" idx="12"/>
          </p:nvPr>
        </p:nvSpPr>
        <p:spPr/>
        <p:txBody>
          <a:bodyPr/>
          <a:lstStyle/>
          <a:p>
            <a:fld id="{475CE545-2BC0-7C4C-A285-7EF06EC8E62D}" type="slidenum">
              <a:rPr lang="en-US" smtClean="0">
                <a:solidFill>
                  <a:prstClr val="black">
                    <a:lumMod val="85000"/>
                    <a:lumOff val="15000"/>
                  </a:prstClr>
                </a:solidFill>
              </a:rPr>
              <a:pPr/>
              <a:t>‹#›</a:t>
            </a:fld>
            <a:endParaRPr lang="en-US">
              <a:solidFill>
                <a:prstClr val="black">
                  <a:lumMod val="85000"/>
                  <a:lumOff val="15000"/>
                </a:prstClr>
              </a:solidFill>
            </a:endParaRPr>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Tree>
    <p:extLst>
      <p:ext uri="{BB962C8B-B14F-4D97-AF65-F5344CB8AC3E}">
        <p14:creationId xmlns:p14="http://schemas.microsoft.com/office/powerpoint/2010/main" val="250373193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spcBef>
                <a:spcPct val="0"/>
              </a:spcBef>
            </a:pPr>
            <a:endParaRPr sz="4200">
              <a:solidFill>
                <a:prstClr val="white"/>
              </a:solidFill>
              <a:latin typeface="Corbel"/>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099E6401-5ABC-A84D-8087-FD9F888A2C4D}" type="datetimeFigureOut">
              <a:rPr lang="en-US" smtClean="0">
                <a:solidFill>
                  <a:prstClr val="white">
                    <a:lumMod val="65000"/>
                  </a:prstClr>
                </a:solidFill>
              </a:rPr>
              <a:pPr/>
              <a:t>12-05-31</a:t>
            </a:fld>
            <a:endParaRPr lang="en-US">
              <a:solidFill>
                <a:prstClr val="white">
                  <a:lumMod val="65000"/>
                </a:prstClr>
              </a:solidFill>
            </a:endParaRPr>
          </a:p>
        </p:txBody>
      </p:sp>
      <p:sp>
        <p:nvSpPr>
          <p:cNvPr id="6" name="Footer Placeholder 5"/>
          <p:cNvSpPr>
            <a:spLocks noGrp="1"/>
          </p:cNvSpPr>
          <p:nvPr>
            <p:ph type="ftr" sz="quarter" idx="11"/>
          </p:nvPr>
        </p:nvSpPr>
        <p:spPr/>
        <p:txBody>
          <a:bodyPr/>
          <a:lstStyle/>
          <a:p>
            <a:endParaRPr lang="en-US">
              <a:solidFill>
                <a:prstClr val="white">
                  <a:lumMod val="65000"/>
                </a:prstClr>
              </a:solidFill>
            </a:endParaRPr>
          </a:p>
        </p:txBody>
      </p:sp>
      <p:sp>
        <p:nvSpPr>
          <p:cNvPr id="7" name="Slide Number Placeholder 6"/>
          <p:cNvSpPr>
            <a:spLocks noGrp="1"/>
          </p:cNvSpPr>
          <p:nvPr>
            <p:ph type="sldNum" sz="quarter" idx="12"/>
          </p:nvPr>
        </p:nvSpPr>
        <p:spPr/>
        <p:txBody>
          <a:bodyPr/>
          <a:lstStyle/>
          <a:p>
            <a:fld id="{475CE545-2BC0-7C4C-A285-7EF06EC8E62D}"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72024521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CA"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099E6401-5ABC-A84D-8087-FD9F888A2C4D}" type="datetimeFigureOut">
              <a:rPr lang="en-US" smtClean="0">
                <a:solidFill>
                  <a:prstClr val="white">
                    <a:lumMod val="65000"/>
                  </a:prstClr>
                </a:solidFill>
              </a:rPr>
              <a:pPr/>
              <a:t>12-05-31</a:t>
            </a:fld>
            <a:endParaRPr lang="en-US">
              <a:solidFill>
                <a:prstClr val="white">
                  <a:lumMod val="65000"/>
                </a:prstClr>
              </a:solidFill>
            </a:endParaRPr>
          </a:p>
        </p:txBody>
      </p:sp>
      <p:sp>
        <p:nvSpPr>
          <p:cNvPr id="6" name="Footer Placeholder 5"/>
          <p:cNvSpPr>
            <a:spLocks noGrp="1"/>
          </p:cNvSpPr>
          <p:nvPr>
            <p:ph type="ftr" sz="quarter" idx="11"/>
          </p:nvPr>
        </p:nvSpPr>
        <p:spPr/>
        <p:txBody>
          <a:bodyPr/>
          <a:lstStyle/>
          <a:p>
            <a:endParaRPr lang="en-US">
              <a:solidFill>
                <a:prstClr val="white">
                  <a:lumMod val="65000"/>
                </a:prstClr>
              </a:solidFill>
            </a:endParaRPr>
          </a:p>
        </p:txBody>
      </p:sp>
      <p:sp>
        <p:nvSpPr>
          <p:cNvPr id="7" name="Slide Number Placeholder 6"/>
          <p:cNvSpPr>
            <a:spLocks noGrp="1"/>
          </p:cNvSpPr>
          <p:nvPr>
            <p:ph type="sldNum" sz="quarter" idx="12"/>
          </p:nvPr>
        </p:nvSpPr>
        <p:spPr/>
        <p:txBody>
          <a:bodyPr/>
          <a:lstStyle/>
          <a:p>
            <a:fld id="{475CE545-2BC0-7C4C-A285-7EF06EC8E62D}"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99576538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099E6401-5ABC-A84D-8087-FD9F888A2C4D}" type="datetimeFigureOut">
              <a:rPr lang="en-US" smtClean="0">
                <a:solidFill>
                  <a:prstClr val="white">
                    <a:lumMod val="65000"/>
                  </a:prstClr>
                </a:solidFill>
              </a:rPr>
              <a:pPr/>
              <a:t>12-05-31</a:t>
            </a:fld>
            <a:endParaRPr lang="en-US">
              <a:solidFill>
                <a:prstClr val="white">
                  <a:lumMod val="65000"/>
                </a:prstClr>
              </a:solidFill>
            </a:endParaRPr>
          </a:p>
        </p:txBody>
      </p:sp>
      <p:sp>
        <p:nvSpPr>
          <p:cNvPr id="6" name="Footer Placeholder 5"/>
          <p:cNvSpPr>
            <a:spLocks noGrp="1"/>
          </p:cNvSpPr>
          <p:nvPr>
            <p:ph type="ftr" sz="quarter" idx="11"/>
          </p:nvPr>
        </p:nvSpPr>
        <p:spPr/>
        <p:txBody>
          <a:bodyPr/>
          <a:lstStyle/>
          <a:p>
            <a:endParaRPr lang="en-US">
              <a:solidFill>
                <a:prstClr val="white">
                  <a:lumMod val="65000"/>
                </a:prstClr>
              </a:solidFill>
            </a:endParaRPr>
          </a:p>
        </p:txBody>
      </p:sp>
      <p:sp>
        <p:nvSpPr>
          <p:cNvPr id="7" name="Slide Number Placeholder 6"/>
          <p:cNvSpPr>
            <a:spLocks noGrp="1"/>
          </p:cNvSpPr>
          <p:nvPr>
            <p:ph type="sldNum" sz="quarter" idx="12"/>
          </p:nvPr>
        </p:nvSpPr>
        <p:spPr/>
        <p:txBody>
          <a:bodyPr/>
          <a:lstStyle/>
          <a:p>
            <a:fld id="{475CE545-2BC0-7C4C-A285-7EF06EC8E62D}"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spcBef>
                <a:spcPct val="0"/>
              </a:spcBef>
            </a:pPr>
            <a:endParaRPr sz="4200">
              <a:solidFill>
                <a:prstClr val="white"/>
              </a:solidFill>
              <a:latin typeface="Corbel"/>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CA"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CA" smtClean="0"/>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Tree>
    <p:extLst>
      <p:ext uri="{BB962C8B-B14F-4D97-AF65-F5344CB8AC3E}">
        <p14:creationId xmlns:p14="http://schemas.microsoft.com/office/powerpoint/2010/main" val="3360011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A14849-A9F4-44B5-8FBF-C7FEE859889F}" type="datetimeFigureOut">
              <a:rPr lang="en-CA" smtClean="0"/>
              <a:t>12-05-31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284AC78-3691-40F6-955B-B48AAE3B4102}" type="slidenum">
              <a:rPr lang="en-CA" smtClean="0"/>
              <a:t>‹#›</a:t>
            </a:fld>
            <a:endParaRPr lang="en-CA"/>
          </a:p>
        </p:txBody>
      </p:sp>
    </p:spTree>
    <p:extLst>
      <p:ext uri="{BB962C8B-B14F-4D97-AF65-F5344CB8AC3E}">
        <p14:creationId xmlns:p14="http://schemas.microsoft.com/office/powerpoint/2010/main" val="170068503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spcBef>
                <a:spcPct val="0"/>
              </a:spcBef>
            </a:pPr>
            <a:endParaRPr sz="4200">
              <a:solidFill>
                <a:prstClr val="white"/>
              </a:solidFill>
              <a:latin typeface="Corbel"/>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099E6401-5ABC-A84D-8087-FD9F888A2C4D}" type="datetimeFigureOut">
              <a:rPr lang="en-US" smtClean="0">
                <a:solidFill>
                  <a:prstClr val="white">
                    <a:lumMod val="65000"/>
                  </a:prstClr>
                </a:solidFill>
              </a:rPr>
              <a:pPr/>
              <a:t>12-05-31</a:t>
            </a:fld>
            <a:endParaRPr lang="en-US">
              <a:solidFill>
                <a:prstClr val="white">
                  <a:lumMod val="65000"/>
                </a:prstClr>
              </a:solidFill>
            </a:endParaRPr>
          </a:p>
        </p:txBody>
      </p:sp>
      <p:sp>
        <p:nvSpPr>
          <p:cNvPr id="6" name="Footer Placeholder 5"/>
          <p:cNvSpPr>
            <a:spLocks noGrp="1"/>
          </p:cNvSpPr>
          <p:nvPr>
            <p:ph type="ftr" sz="quarter" idx="11"/>
          </p:nvPr>
        </p:nvSpPr>
        <p:spPr/>
        <p:txBody>
          <a:bodyPr/>
          <a:lstStyle/>
          <a:p>
            <a:endParaRPr lang="en-US">
              <a:solidFill>
                <a:prstClr val="white">
                  <a:lumMod val="65000"/>
                </a:prstClr>
              </a:solidFill>
            </a:endParaRPr>
          </a:p>
        </p:txBody>
      </p:sp>
      <p:sp>
        <p:nvSpPr>
          <p:cNvPr id="7" name="Slide Number Placeholder 6"/>
          <p:cNvSpPr>
            <a:spLocks noGrp="1"/>
          </p:cNvSpPr>
          <p:nvPr>
            <p:ph type="sldNum" sz="quarter" idx="12"/>
          </p:nvPr>
        </p:nvSpPr>
        <p:spPr/>
        <p:txBody>
          <a:bodyPr/>
          <a:lstStyle/>
          <a:p>
            <a:fld id="{475CE545-2BC0-7C4C-A285-7EF06EC8E62D}"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extLst>
      <p:ext uri="{BB962C8B-B14F-4D97-AF65-F5344CB8AC3E}">
        <p14:creationId xmlns:p14="http://schemas.microsoft.com/office/powerpoint/2010/main" val="259370166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099E6401-5ABC-A84D-8087-FD9F888A2C4D}" type="datetimeFigureOut">
              <a:rPr lang="en-US" smtClean="0">
                <a:solidFill>
                  <a:prstClr val="white">
                    <a:lumMod val="65000"/>
                  </a:prstClr>
                </a:solidFill>
              </a:rPr>
              <a:pPr/>
              <a:t>12-05-31</a:t>
            </a:fld>
            <a:endParaRPr lang="en-US">
              <a:solidFill>
                <a:prstClr val="white">
                  <a:lumMod val="65000"/>
                </a:prstClr>
              </a:solidFill>
            </a:endParaRPr>
          </a:p>
        </p:txBody>
      </p:sp>
      <p:sp>
        <p:nvSpPr>
          <p:cNvPr id="5" name="Footer Placeholder 4"/>
          <p:cNvSpPr>
            <a:spLocks noGrp="1"/>
          </p:cNvSpPr>
          <p:nvPr>
            <p:ph type="ftr" sz="quarter" idx="11"/>
          </p:nvPr>
        </p:nvSpPr>
        <p:spPr/>
        <p:txBody>
          <a:bodyPr/>
          <a:lstStyle/>
          <a:p>
            <a:endParaRPr lang="en-US">
              <a:solidFill>
                <a:prstClr val="white">
                  <a:lumMod val="65000"/>
                </a:prstClr>
              </a:solidFill>
            </a:endParaRPr>
          </a:p>
        </p:txBody>
      </p:sp>
      <p:sp>
        <p:nvSpPr>
          <p:cNvPr id="6" name="Slide Number Placeholder 5"/>
          <p:cNvSpPr>
            <a:spLocks noGrp="1"/>
          </p:cNvSpPr>
          <p:nvPr>
            <p:ph type="sldNum" sz="quarter" idx="12"/>
          </p:nvPr>
        </p:nvSpPr>
        <p:spPr/>
        <p:txBody>
          <a:bodyPr/>
          <a:lstStyle/>
          <a:p>
            <a:fld id="{475CE545-2BC0-7C4C-A285-7EF06EC8E62D}"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295796406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CA"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099E6401-5ABC-A84D-8087-FD9F888A2C4D}" type="datetimeFigureOut">
              <a:rPr lang="en-US" smtClean="0">
                <a:solidFill>
                  <a:prstClr val="white">
                    <a:lumMod val="65000"/>
                  </a:prstClr>
                </a:solidFill>
              </a:rPr>
              <a:pPr/>
              <a:t>12-05-31</a:t>
            </a:fld>
            <a:endParaRPr lang="en-US">
              <a:solidFill>
                <a:prstClr val="white">
                  <a:lumMod val="65000"/>
                </a:prstClr>
              </a:solidFill>
            </a:endParaRPr>
          </a:p>
        </p:txBody>
      </p:sp>
      <p:sp>
        <p:nvSpPr>
          <p:cNvPr id="5" name="Footer Placeholder 4"/>
          <p:cNvSpPr>
            <a:spLocks noGrp="1"/>
          </p:cNvSpPr>
          <p:nvPr>
            <p:ph type="ftr" sz="quarter" idx="11"/>
          </p:nvPr>
        </p:nvSpPr>
        <p:spPr/>
        <p:txBody>
          <a:bodyPr/>
          <a:lstStyle/>
          <a:p>
            <a:endParaRPr lang="en-US">
              <a:solidFill>
                <a:prstClr val="white">
                  <a:lumMod val="65000"/>
                </a:prstClr>
              </a:solidFill>
            </a:endParaRPr>
          </a:p>
        </p:txBody>
      </p:sp>
      <p:sp>
        <p:nvSpPr>
          <p:cNvPr id="6" name="Slide Number Placeholder 5"/>
          <p:cNvSpPr>
            <a:spLocks noGrp="1"/>
          </p:cNvSpPr>
          <p:nvPr>
            <p:ph type="sldNum" sz="quarter" idx="12"/>
          </p:nvPr>
        </p:nvSpPr>
        <p:spPr/>
        <p:txBody>
          <a:bodyPr/>
          <a:lstStyle/>
          <a:p>
            <a:fld id="{475CE545-2BC0-7C4C-A285-7EF06EC8E62D}" type="slidenum">
              <a:rPr lang="en-US" smtClean="0">
                <a:solidFill>
                  <a:prstClr val="black">
                    <a:lumMod val="85000"/>
                    <a:lumOff val="15000"/>
                  </a:prstClr>
                </a:solidFill>
              </a:rPr>
              <a:pPr/>
              <a:t>‹#›</a:t>
            </a:fld>
            <a:endParaRPr lang="en-US">
              <a:solidFill>
                <a:prstClr val="black">
                  <a:lumMod val="85000"/>
                  <a:lumOff val="15000"/>
                </a:prstClr>
              </a:solidFill>
            </a:endParaRPr>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a:solidFill>
                  <a:prstClr val="white"/>
                </a:solidFill>
              </a:endParaRPr>
            </a:p>
          </p:txBody>
        </p:sp>
      </p:grpSp>
    </p:spTree>
    <p:extLst>
      <p:ext uri="{BB962C8B-B14F-4D97-AF65-F5344CB8AC3E}">
        <p14:creationId xmlns:p14="http://schemas.microsoft.com/office/powerpoint/2010/main" val="286841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A14849-A9F4-44B5-8FBF-C7FEE859889F}" type="datetimeFigureOut">
              <a:rPr lang="en-CA" smtClean="0"/>
              <a:t>12-05-31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284AC78-3691-40F6-955B-B48AAE3B4102}" type="slidenum">
              <a:rPr lang="en-CA" smtClean="0"/>
              <a:t>‹#›</a:t>
            </a:fld>
            <a:endParaRPr lang="en-CA"/>
          </a:p>
        </p:txBody>
      </p:sp>
    </p:spTree>
    <p:extLst>
      <p:ext uri="{BB962C8B-B14F-4D97-AF65-F5344CB8AC3E}">
        <p14:creationId xmlns:p14="http://schemas.microsoft.com/office/powerpoint/2010/main" val="13221193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slideLayout" Target="../slideLayouts/slideLayout78.xml"/><Relationship Id="rId13" Type="http://schemas.openxmlformats.org/officeDocument/2006/relationships/slideLayout" Target="../slideLayouts/slideLayout79.xml"/><Relationship Id="rId14" Type="http://schemas.openxmlformats.org/officeDocument/2006/relationships/slideLayout" Target="../slideLayouts/slideLayout80.xml"/><Relationship Id="rId15" Type="http://schemas.openxmlformats.org/officeDocument/2006/relationships/slideLayout" Target="../slideLayouts/slideLayout81.xml"/><Relationship Id="rId16" Type="http://schemas.openxmlformats.org/officeDocument/2006/relationships/slideLayout" Target="../slideLayouts/slideLayout82.xml"/><Relationship Id="rId17"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14849-A9F4-44B5-8FBF-C7FEE859889F}" type="datetimeFigureOut">
              <a:rPr lang="en-CA" smtClean="0"/>
              <a:t>12-05-31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4AC78-3691-40F6-955B-B48AAE3B4102}" type="slidenum">
              <a:rPr lang="en-CA" smtClean="0"/>
              <a:t>‹#›</a:t>
            </a:fld>
            <a:endParaRPr lang="en-CA"/>
          </a:p>
        </p:txBody>
      </p:sp>
    </p:spTree>
    <p:extLst>
      <p:ext uri="{BB962C8B-B14F-4D97-AF65-F5344CB8AC3E}">
        <p14:creationId xmlns:p14="http://schemas.microsoft.com/office/powerpoint/2010/main" val="3787647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86088942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87807955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16827578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2941275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1808F-40AC-40A0-BD95-DBE4358FD74C}" type="datetimeFigureOut">
              <a:rPr lang="en-CA">
                <a:solidFill>
                  <a:prstClr val="black">
                    <a:tint val="75000"/>
                  </a:prstClr>
                </a:solidFill>
              </a:rPr>
              <a:pPr/>
              <a:t>12-05-31</a:t>
            </a:fld>
            <a:endParaRPr lang="en-CA">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45CFD-DC9A-41DC-9D4A-29353EA6608D}" type="slidenum">
              <a:rPr lang="en-CA">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587451009"/>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pPr defTabSz="457200"/>
            <a:fld id="{099E6401-5ABC-A84D-8087-FD9F888A2C4D}" type="datetimeFigureOut">
              <a:rPr lang="en-US" smtClean="0">
                <a:solidFill>
                  <a:prstClr val="white">
                    <a:lumMod val="65000"/>
                  </a:prstClr>
                </a:solidFill>
              </a:rPr>
              <a:pPr defTabSz="457200"/>
              <a:t>12-05-31</a:t>
            </a:fld>
            <a:endParaRPr lang="en-US">
              <a:solidFill>
                <a:prstClr val="white">
                  <a:lumMod val="65000"/>
                </a:prstClr>
              </a:solidFill>
            </a:endParaRPr>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pPr defTabSz="457200"/>
            <a:endParaRPr lang="en-US">
              <a:solidFill>
                <a:prstClr val="white">
                  <a:lumMod val="65000"/>
                </a:prstClr>
              </a:solidFill>
            </a:endParaRPr>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pPr defTabSz="457200"/>
            <a:fld id="{475CE545-2BC0-7C4C-A285-7EF06EC8E62D}" type="slidenum">
              <a:rPr lang="en-US" smtClean="0">
                <a:solidFill>
                  <a:prstClr val="black">
                    <a:lumMod val="85000"/>
                    <a:lumOff val="15000"/>
                  </a:prstClr>
                </a:solidFill>
              </a:rPr>
              <a:pPr defTabSz="457200"/>
              <a:t>‹#›</a:t>
            </a:fld>
            <a:endParaRPr lang="en-US">
              <a:solidFill>
                <a:prstClr val="black">
                  <a:lumMod val="85000"/>
                  <a:lumOff val="15000"/>
                </a:prstClr>
              </a:solidFill>
            </a:endParaRPr>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CA" smtClean="0"/>
              <a:t>Click to edit Master title style</a:t>
            </a:r>
            <a:endParaRPr/>
          </a:p>
        </p:txBody>
      </p:sp>
    </p:spTree>
    <p:extLst>
      <p:ext uri="{BB962C8B-B14F-4D97-AF65-F5344CB8AC3E}">
        <p14:creationId xmlns:p14="http://schemas.microsoft.com/office/powerpoint/2010/main" val="3088966076"/>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 Id="rId9" Type="http://schemas.openxmlformats.org/officeDocument/2006/relationships/diagramQuickStyle" Target="../diagrams/quickStyle2.xml"/><Relationship Id="rId10" Type="http://schemas.openxmlformats.org/officeDocument/2006/relationships/diagramColors" Target="../diagrams/colors2.xml"/><Relationship Id="rId11" Type="http://schemas.microsoft.com/office/2007/relationships/diagramDrawing" Target="../diagrams/drawing2.xml"/><Relationship Id="rId1" Type="http://schemas.openxmlformats.org/officeDocument/2006/relationships/slideLayout" Target="../slideLayouts/slideLayout68.xml"/><Relationship Id="rId2"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7.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8" Type="http://schemas.openxmlformats.org/officeDocument/2006/relationships/image" Target="../media/image3.wmf"/><Relationship Id="rId1" Type="http://schemas.openxmlformats.org/officeDocument/2006/relationships/slideLayout" Target="../slideLayouts/slideLayout35.xml"/><Relationship Id="rId2" Type="http://schemas.openxmlformats.org/officeDocument/2006/relationships/notesSlide" Target="../notesSlides/notesSlide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17.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4.xml"/><Relationship Id="rId2" Type="http://schemas.openxmlformats.org/officeDocument/2006/relationships/diagramData" Target="../diagrams/data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2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image" Target="../media/image5.png"/><Relationship Id="rId3" Type="http://schemas.openxmlformats.org/officeDocument/2006/relationships/image" Target="../media/image6.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2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2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2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r>
            <a:br>
              <a:rPr lang="en-CA" dirty="0" smtClean="0"/>
            </a:br>
            <a:r>
              <a:rPr lang="en-US" dirty="0"/>
              <a:t/>
            </a:r>
            <a:br>
              <a:rPr lang="en-US" dirty="0"/>
            </a:br>
            <a:endParaRPr lang="en-US" dirty="0"/>
          </a:p>
        </p:txBody>
      </p:sp>
      <p:sp>
        <p:nvSpPr>
          <p:cNvPr id="3" name="Content Placeholder 2"/>
          <p:cNvSpPr>
            <a:spLocks noGrp="1"/>
          </p:cNvSpPr>
          <p:nvPr>
            <p:ph idx="1"/>
          </p:nvPr>
        </p:nvSpPr>
        <p:spPr>
          <a:xfrm>
            <a:off x="395536" y="1052736"/>
            <a:ext cx="8229600" cy="4968552"/>
          </a:xfrm>
        </p:spPr>
        <p:txBody>
          <a:bodyPr>
            <a:normAutofit/>
          </a:bodyPr>
          <a:lstStyle/>
          <a:p>
            <a:pPr marL="0" indent="0" algn="ctr">
              <a:buNone/>
            </a:pPr>
            <a:r>
              <a:rPr lang="en-CA" sz="6000" i="1" dirty="0"/>
              <a:t>CO-ORDINATED CARE </a:t>
            </a:r>
            <a:r>
              <a:rPr lang="en-CA" sz="6000" i="1" dirty="0" smtClean="0"/>
              <a:t>&amp; QUESTIONABLE </a:t>
            </a:r>
            <a:r>
              <a:rPr lang="en-CA" sz="6000" i="1" dirty="0"/>
              <a:t>CAPACITY</a:t>
            </a:r>
            <a:endParaRPr lang="en-US" sz="6000" i="1" dirty="0"/>
          </a:p>
        </p:txBody>
      </p:sp>
      <p:pic>
        <p:nvPicPr>
          <p:cNvPr id="4" name="Picture 3"/>
          <p:cNvPicPr>
            <a:picLocks noChangeAspect="1"/>
          </p:cNvPicPr>
          <p:nvPr/>
        </p:nvPicPr>
        <p:blipFill>
          <a:blip r:embed="rId2"/>
          <a:stretch>
            <a:fillRect/>
          </a:stretch>
        </p:blipFill>
        <p:spPr>
          <a:xfrm>
            <a:off x="2771800" y="3356992"/>
            <a:ext cx="3657600" cy="2389632"/>
          </a:xfrm>
          <a:prstGeom prst="rect">
            <a:avLst/>
          </a:prstGeom>
        </p:spPr>
      </p:pic>
    </p:spTree>
    <p:extLst>
      <p:ext uri="{BB962C8B-B14F-4D97-AF65-F5344CB8AC3E}">
        <p14:creationId xmlns:p14="http://schemas.microsoft.com/office/powerpoint/2010/main" val="428394340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Elder Issues – Capability</a:t>
            </a:r>
            <a:endParaRPr lang="en-US" dirty="0"/>
          </a:p>
        </p:txBody>
      </p:sp>
      <p:sp>
        <p:nvSpPr>
          <p:cNvPr id="3" name="Content Placeholder 2"/>
          <p:cNvSpPr>
            <a:spLocks noGrp="1"/>
          </p:cNvSpPr>
          <p:nvPr>
            <p:ph idx="1"/>
          </p:nvPr>
        </p:nvSpPr>
        <p:spPr>
          <a:xfrm>
            <a:off x="1053158" y="2133600"/>
            <a:ext cx="7076747" cy="3992563"/>
          </a:xfrm>
        </p:spPr>
        <p:txBody>
          <a:bodyPr>
            <a:normAutofit fontScale="92500" lnSpcReduction="20000"/>
          </a:bodyPr>
          <a:lstStyle/>
          <a:p>
            <a:pPr>
              <a:buFont typeface="Wingdings 2" charset="0"/>
              <a:buNone/>
            </a:pPr>
            <a:r>
              <a:rPr lang="en-US" sz="2800" dirty="0" smtClean="0">
                <a:cs typeface="Arial"/>
              </a:rPr>
              <a:t>CAPABILITY – BASIC LEGAL TEST</a:t>
            </a:r>
            <a:endParaRPr lang="en-US" sz="4400" dirty="0">
              <a:cs typeface="Arial"/>
            </a:endParaRPr>
          </a:p>
          <a:p>
            <a:r>
              <a:rPr lang="en-GB" dirty="0">
                <a:cs typeface="Arial"/>
              </a:rPr>
              <a:t>Degrees of capability</a:t>
            </a:r>
            <a:endParaRPr lang="en-US" dirty="0">
              <a:cs typeface="Arial"/>
            </a:endParaRPr>
          </a:p>
          <a:p>
            <a:r>
              <a:rPr lang="en-GB" dirty="0">
                <a:cs typeface="Arial"/>
              </a:rPr>
              <a:t>Fluctuate, increase, decrease</a:t>
            </a:r>
            <a:endParaRPr lang="en-US" dirty="0">
              <a:cs typeface="Arial"/>
            </a:endParaRPr>
          </a:p>
          <a:p>
            <a:r>
              <a:rPr lang="en-GB" dirty="0">
                <a:cs typeface="Arial"/>
              </a:rPr>
              <a:t>Focussed on specific decisions or kinds of </a:t>
            </a:r>
            <a:r>
              <a:rPr lang="en-GB" dirty="0" smtClean="0">
                <a:cs typeface="Arial"/>
              </a:rPr>
              <a:t>decisions</a:t>
            </a:r>
          </a:p>
          <a:p>
            <a:pPr lvl="1">
              <a:lnSpc>
                <a:spcPct val="120000"/>
              </a:lnSpc>
              <a:spcBef>
                <a:spcPts val="0"/>
              </a:spcBef>
              <a:buFontTx/>
              <a:buChar char="-"/>
            </a:pPr>
            <a:r>
              <a:rPr lang="en-GB" dirty="0" smtClean="0">
                <a:solidFill>
                  <a:schemeClr val="tx1"/>
                </a:solidFill>
                <a:cs typeface="Arial"/>
              </a:rPr>
              <a:t>To enter into a will</a:t>
            </a:r>
          </a:p>
          <a:p>
            <a:pPr lvl="1">
              <a:lnSpc>
                <a:spcPct val="120000"/>
              </a:lnSpc>
              <a:spcBef>
                <a:spcPts val="0"/>
              </a:spcBef>
              <a:buFontTx/>
              <a:buChar char="-"/>
            </a:pPr>
            <a:r>
              <a:rPr lang="en-GB" dirty="0" smtClean="0">
                <a:solidFill>
                  <a:schemeClr val="tx1"/>
                </a:solidFill>
                <a:cs typeface="Arial"/>
              </a:rPr>
              <a:t>To marry</a:t>
            </a:r>
          </a:p>
          <a:p>
            <a:pPr lvl="1">
              <a:lnSpc>
                <a:spcPct val="120000"/>
              </a:lnSpc>
              <a:spcBef>
                <a:spcPts val="0"/>
              </a:spcBef>
              <a:buFontTx/>
              <a:buChar char="-"/>
            </a:pPr>
            <a:r>
              <a:rPr lang="en-GB" dirty="0" smtClean="0">
                <a:solidFill>
                  <a:schemeClr val="tx1"/>
                </a:solidFill>
                <a:cs typeface="Arial"/>
              </a:rPr>
              <a:t>To manage finances</a:t>
            </a:r>
          </a:p>
          <a:p>
            <a:pPr lvl="1">
              <a:lnSpc>
                <a:spcPct val="120000"/>
              </a:lnSpc>
              <a:spcBef>
                <a:spcPts val="0"/>
              </a:spcBef>
              <a:buFontTx/>
              <a:buChar char="-"/>
            </a:pPr>
            <a:r>
              <a:rPr lang="en-GB" dirty="0" smtClean="0">
                <a:solidFill>
                  <a:schemeClr val="tx1"/>
                </a:solidFill>
                <a:cs typeface="Arial"/>
              </a:rPr>
              <a:t>To refuse treatment or admission to care facility</a:t>
            </a:r>
          </a:p>
          <a:p>
            <a:pPr lvl="1">
              <a:lnSpc>
                <a:spcPct val="120000"/>
              </a:lnSpc>
              <a:spcBef>
                <a:spcPts val="0"/>
              </a:spcBef>
              <a:buFontTx/>
              <a:buChar char="-"/>
            </a:pPr>
            <a:r>
              <a:rPr lang="en-GB" dirty="0" smtClean="0">
                <a:solidFill>
                  <a:schemeClr val="tx1"/>
                </a:solidFill>
                <a:cs typeface="Arial"/>
              </a:rPr>
              <a:t>To refuse a support and assistance plan if adult is being abused or neglected/ self neglected (B.C.)</a:t>
            </a:r>
            <a:endParaRPr lang="en-GB" dirty="0">
              <a:solidFill>
                <a:schemeClr val="tx1"/>
              </a:solidFill>
              <a:cs typeface="Arial"/>
            </a:endParaRPr>
          </a:p>
        </p:txBody>
      </p:sp>
    </p:spTree>
    <p:extLst>
      <p:ext uri="{BB962C8B-B14F-4D97-AF65-F5344CB8AC3E}">
        <p14:creationId xmlns:p14="http://schemas.microsoft.com/office/powerpoint/2010/main" val="114867590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Elder Issues – Capability &amp; Guardianship</a:t>
            </a:r>
            <a:endParaRPr lang="en-US" dirty="0"/>
          </a:p>
        </p:txBody>
      </p:sp>
      <p:sp>
        <p:nvSpPr>
          <p:cNvPr id="3" name="Content Placeholder 2"/>
          <p:cNvSpPr>
            <a:spLocks noGrp="1"/>
          </p:cNvSpPr>
          <p:nvPr>
            <p:ph idx="1"/>
          </p:nvPr>
        </p:nvSpPr>
        <p:spPr>
          <a:xfrm>
            <a:off x="899592" y="2132856"/>
            <a:ext cx="7980501" cy="3992563"/>
          </a:xfrm>
        </p:spPr>
        <p:txBody>
          <a:bodyPr>
            <a:normAutofit/>
          </a:bodyPr>
          <a:lstStyle/>
          <a:p>
            <a:pPr marL="0" indent="0">
              <a:buNone/>
            </a:pPr>
            <a:r>
              <a:rPr lang="en-US" dirty="0" smtClean="0">
                <a:cs typeface="Arial"/>
              </a:rPr>
              <a:t>CAPABILITY IS A LEGAL DETERMINATION</a:t>
            </a:r>
          </a:p>
          <a:p>
            <a:pPr marL="0" indent="0">
              <a:buNone/>
            </a:pPr>
            <a:r>
              <a:rPr lang="en-US" dirty="0" smtClean="0">
                <a:cs typeface="Arial"/>
              </a:rPr>
              <a:t>Able to understand and appreciate </a:t>
            </a:r>
          </a:p>
          <a:p>
            <a:pPr marL="917575" lvl="1">
              <a:buFont typeface="+mj-lt"/>
              <a:buAutoNum type="arabicPeriod"/>
            </a:pPr>
            <a:r>
              <a:rPr lang="en-US" dirty="0" smtClean="0">
                <a:cs typeface="Arial"/>
              </a:rPr>
              <a:t>the context of the decision (relevant information)</a:t>
            </a:r>
          </a:p>
          <a:p>
            <a:pPr marL="917575" lvl="1">
              <a:buFont typeface="+mj-lt"/>
              <a:buAutoNum type="arabicPeriod"/>
            </a:pPr>
            <a:r>
              <a:rPr lang="en-US" dirty="0" smtClean="0">
                <a:cs typeface="Arial"/>
              </a:rPr>
              <a:t>the consequences of the decision</a:t>
            </a:r>
          </a:p>
          <a:p>
            <a:pPr marL="0" indent="0">
              <a:buNone/>
            </a:pPr>
            <a:r>
              <a:rPr lang="en-US" dirty="0" smtClean="0">
                <a:cs typeface="Arial"/>
              </a:rPr>
              <a:t>Any adult who is capable of making a decision is legally capable of making it even if it is risky or unwise.  </a:t>
            </a:r>
          </a:p>
          <a:p>
            <a:pPr marL="0" indent="0">
              <a:buNone/>
            </a:pPr>
            <a:r>
              <a:rPr lang="en-US" dirty="0" smtClean="0">
                <a:cs typeface="Arial"/>
              </a:rPr>
              <a:t>See, for example</a:t>
            </a:r>
            <a:r>
              <a:rPr lang="en-US" dirty="0" smtClean="0"/>
              <a:t> </a:t>
            </a:r>
            <a:r>
              <a:rPr lang="en-US" i="1" dirty="0" err="1"/>
              <a:t>McCullen</a:t>
            </a:r>
            <a:r>
              <a:rPr lang="en-US" dirty="0"/>
              <a:t> v</a:t>
            </a:r>
            <a:r>
              <a:rPr lang="en-US" i="1" dirty="0"/>
              <a:t> </a:t>
            </a:r>
            <a:r>
              <a:rPr lang="en-US" i="1" dirty="0" err="1"/>
              <a:t>McCullen</a:t>
            </a:r>
            <a:r>
              <a:rPr lang="en-US" dirty="0"/>
              <a:t>, [2006] 49 R.P.R (4</a:t>
            </a:r>
            <a:r>
              <a:rPr lang="en-US" baseline="30000" dirty="0"/>
              <a:t>th</a:t>
            </a:r>
            <a:r>
              <a:rPr lang="en-US" dirty="0"/>
              <a:t>) 112 (B.C.S.C.). </a:t>
            </a:r>
            <a:endParaRPr lang="en-US" dirty="0" smtClean="0">
              <a:cs typeface="Arial"/>
            </a:endParaRPr>
          </a:p>
          <a:p>
            <a:pPr marL="0" indent="0">
              <a:buNone/>
            </a:pPr>
            <a:endParaRPr lang="en-US" dirty="0">
              <a:latin typeface="Arial"/>
              <a:cs typeface="Arial"/>
            </a:endParaRPr>
          </a:p>
          <a:p>
            <a:pPr marL="0" indent="0">
              <a:buNone/>
            </a:pPr>
            <a:endParaRPr lang="en-US" dirty="0" smtClean="0">
              <a:latin typeface="Arial"/>
              <a:cs typeface="Arial"/>
            </a:endParaRPr>
          </a:p>
          <a:p>
            <a:endParaRPr lang="en-US" dirty="0"/>
          </a:p>
          <a:p>
            <a:endParaRPr lang="en-US" dirty="0"/>
          </a:p>
        </p:txBody>
      </p:sp>
    </p:spTree>
    <p:extLst>
      <p:ext uri="{BB962C8B-B14F-4D97-AF65-F5344CB8AC3E}">
        <p14:creationId xmlns:p14="http://schemas.microsoft.com/office/powerpoint/2010/main" val="235371534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Elder Issues Capacity and Guardianship</a:t>
            </a:r>
            <a:endParaRPr lang="en-US" dirty="0"/>
          </a:p>
        </p:txBody>
      </p:sp>
      <p:sp>
        <p:nvSpPr>
          <p:cNvPr id="3" name="Content Placeholder 2"/>
          <p:cNvSpPr>
            <a:spLocks noGrp="1"/>
          </p:cNvSpPr>
          <p:nvPr>
            <p:ph idx="1"/>
          </p:nvPr>
        </p:nvSpPr>
        <p:spPr>
          <a:xfrm>
            <a:off x="1115616" y="2132856"/>
            <a:ext cx="7076747" cy="3992563"/>
          </a:xfrm>
        </p:spPr>
        <p:txBody>
          <a:bodyPr>
            <a:normAutofit lnSpcReduction="10000"/>
          </a:bodyPr>
          <a:lstStyle/>
          <a:p>
            <a:pPr marL="0" indent="0">
              <a:buNone/>
            </a:pPr>
            <a:r>
              <a:rPr lang="en-US" u="sng" dirty="0" smtClean="0"/>
              <a:t>Substitute Decision Makers</a:t>
            </a:r>
            <a:r>
              <a:rPr lang="en-US" dirty="0" smtClean="0"/>
              <a:t>.</a:t>
            </a:r>
          </a:p>
          <a:p>
            <a:pPr marL="0" indent="0">
              <a:buNone/>
            </a:pPr>
            <a:r>
              <a:rPr lang="en-US" dirty="0" smtClean="0"/>
              <a:t>If an adult is legally capable of making a decision he or she has the right to do so.   If not a substitute decision maker makes the decision on the incapable older adult’s behalf.</a:t>
            </a:r>
          </a:p>
          <a:p>
            <a:pPr marL="0" indent="0">
              <a:buNone/>
            </a:pPr>
            <a:r>
              <a:rPr lang="en-US" dirty="0" smtClean="0"/>
              <a:t>- Authority granted by older adult while still capable pursuant to power of attorney or other advanced planning document.</a:t>
            </a:r>
          </a:p>
          <a:p>
            <a:pPr marL="0" indent="0">
              <a:buNone/>
            </a:pPr>
            <a:r>
              <a:rPr lang="en-US" dirty="0" smtClean="0"/>
              <a:t>- Through a court order.  </a:t>
            </a:r>
            <a:endParaRPr lang="en-US" dirty="0"/>
          </a:p>
        </p:txBody>
      </p:sp>
    </p:spTree>
    <p:extLst>
      <p:ext uri="{BB962C8B-B14F-4D97-AF65-F5344CB8AC3E}">
        <p14:creationId xmlns:p14="http://schemas.microsoft.com/office/powerpoint/2010/main" val="1321187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Elder Issues – Capability &amp; Guardianship</a:t>
            </a:r>
            <a:endParaRPr lang="en-US" dirty="0"/>
          </a:p>
        </p:txBody>
      </p:sp>
      <p:sp>
        <p:nvSpPr>
          <p:cNvPr id="3" name="Content Placeholder 2"/>
          <p:cNvSpPr>
            <a:spLocks noGrp="1"/>
          </p:cNvSpPr>
          <p:nvPr>
            <p:ph idx="1"/>
          </p:nvPr>
        </p:nvSpPr>
        <p:spPr>
          <a:xfrm>
            <a:off x="323528" y="1772816"/>
            <a:ext cx="8534723" cy="4680520"/>
          </a:xfrm>
        </p:spPr>
        <p:txBody>
          <a:bodyPr>
            <a:normAutofit/>
          </a:bodyPr>
          <a:lstStyle/>
          <a:p>
            <a:pPr marL="457200" lvl="1" indent="0">
              <a:buNone/>
            </a:pPr>
            <a:endParaRPr lang="en-US" altLang="ja-JP" sz="1800" dirty="0" smtClean="0">
              <a:solidFill>
                <a:schemeClr val="tx1"/>
              </a:solidFill>
              <a:ea typeface="ヒラギノ明朝 ProN W3" charset="0"/>
              <a:cs typeface="Arial"/>
            </a:endParaRPr>
          </a:p>
          <a:p>
            <a:pPr marL="457200" lvl="1" indent="0">
              <a:buNone/>
            </a:pPr>
            <a:r>
              <a:rPr lang="en-US" altLang="ja-JP" sz="1800" dirty="0" smtClean="0">
                <a:solidFill>
                  <a:schemeClr val="tx1"/>
                </a:solidFill>
                <a:ea typeface="ヒラギノ明朝 ProN W3" charset="0"/>
                <a:cs typeface="Arial"/>
              </a:rPr>
              <a:t>ALTHOUGH THE “LEGAL </a:t>
            </a:r>
          </a:p>
          <a:p>
            <a:pPr marL="457200" lvl="1" indent="0">
              <a:buNone/>
            </a:pPr>
            <a:r>
              <a:rPr lang="en-US" altLang="ja-JP" sz="1800" dirty="0" smtClean="0">
                <a:solidFill>
                  <a:schemeClr val="tx1"/>
                </a:solidFill>
                <a:ea typeface="ヒラギノ明朝 ProN W3" charset="0"/>
                <a:cs typeface="Arial"/>
              </a:rPr>
              <a:t>TEST” IS CLEAR, AT A </a:t>
            </a:r>
          </a:p>
          <a:p>
            <a:pPr marL="457200" lvl="1" indent="0">
              <a:buNone/>
            </a:pPr>
            <a:r>
              <a:rPr lang="en-US" altLang="ja-JP" sz="1800" dirty="0" smtClean="0">
                <a:solidFill>
                  <a:schemeClr val="tx1"/>
                </a:solidFill>
                <a:ea typeface="ヒラギノ明朝 ProN W3" charset="0"/>
                <a:cs typeface="Arial"/>
              </a:rPr>
              <a:t>PRACTICE LEVEL ISSUES </a:t>
            </a:r>
          </a:p>
          <a:p>
            <a:pPr marL="457200" lvl="1" indent="0">
              <a:buNone/>
            </a:pPr>
            <a:r>
              <a:rPr lang="en-US" altLang="ja-JP" sz="1800" dirty="0" smtClean="0">
                <a:solidFill>
                  <a:schemeClr val="tx1"/>
                </a:solidFill>
                <a:ea typeface="ヒラギノ明朝 ProN W3" charset="0"/>
                <a:cs typeface="Arial"/>
              </a:rPr>
              <a:t>CAN BE </a:t>
            </a:r>
            <a:r>
              <a:rPr lang="ja-JP" altLang="en-US" sz="1800" dirty="0" smtClean="0">
                <a:solidFill>
                  <a:schemeClr val="tx1"/>
                </a:solidFill>
                <a:ea typeface="ヒラギノ明朝 ProN W3" charset="0"/>
                <a:cs typeface="Arial"/>
              </a:rPr>
              <a:t>“</a:t>
            </a:r>
            <a:r>
              <a:rPr lang="en-US" sz="1800" dirty="0">
                <a:solidFill>
                  <a:schemeClr val="tx1"/>
                </a:solidFill>
                <a:ea typeface="ヒラギノ明朝 ProN W3" charset="0"/>
                <a:cs typeface="Arial"/>
              </a:rPr>
              <a:t>GREY</a:t>
            </a:r>
            <a:r>
              <a:rPr lang="ja-JP" altLang="en-US" sz="1800" dirty="0" smtClean="0">
                <a:solidFill>
                  <a:schemeClr val="tx1"/>
                </a:solidFill>
                <a:ea typeface="ヒラギノ明朝 ProN W3" charset="0"/>
                <a:cs typeface="Arial"/>
              </a:rPr>
              <a:t>”</a:t>
            </a:r>
            <a:r>
              <a:rPr lang="en-US" altLang="ja-JP" sz="1800" dirty="0">
                <a:solidFill>
                  <a:schemeClr val="tx1"/>
                </a:solidFill>
                <a:ea typeface="ヒラギノ明朝 ProN W3" charset="0"/>
                <a:cs typeface="Arial"/>
              </a:rPr>
              <a:t> </a:t>
            </a:r>
            <a:r>
              <a:rPr lang="en-US" altLang="ja-JP" sz="1800" dirty="0" smtClean="0">
                <a:solidFill>
                  <a:schemeClr val="tx1"/>
                </a:solidFill>
                <a:ea typeface="ヒラギノ明朝 ProN W3" charset="0"/>
                <a:cs typeface="Arial"/>
              </a:rPr>
              <a:t>DUE TO </a:t>
            </a:r>
          </a:p>
          <a:p>
            <a:pPr marL="457200" lvl="1" indent="0">
              <a:buNone/>
            </a:pPr>
            <a:r>
              <a:rPr lang="en-US" sz="1800" dirty="0" smtClean="0">
                <a:solidFill>
                  <a:schemeClr val="tx1"/>
                </a:solidFill>
                <a:ea typeface="ヒラギノ明朝 ProN W3" charset="0"/>
                <a:cs typeface="Arial"/>
              </a:rPr>
              <a:t>CHANGING CAPABILITY</a:t>
            </a:r>
          </a:p>
          <a:p>
            <a:pPr marL="457200" lvl="1" indent="0">
              <a:buNone/>
            </a:pPr>
            <a:endParaRPr lang="en-US" sz="1800" dirty="0">
              <a:solidFill>
                <a:schemeClr val="tx1"/>
              </a:solidFill>
              <a:ea typeface="ヒラギノ明朝 ProN W3" charset="0"/>
              <a:cs typeface="Arial"/>
            </a:endParaRPr>
          </a:p>
          <a:p>
            <a:pPr marL="457200" lvl="1" indent="0">
              <a:buNone/>
            </a:pPr>
            <a:r>
              <a:rPr lang="en-US" sz="1800" dirty="0" smtClean="0">
                <a:solidFill>
                  <a:schemeClr val="tx1"/>
                </a:solidFill>
                <a:ea typeface="ヒラギノ明朝 ProN W3" charset="0"/>
                <a:cs typeface="Arial"/>
              </a:rPr>
              <a:t>HOWEVER, AS A PERSON </a:t>
            </a:r>
          </a:p>
          <a:p>
            <a:pPr marL="457200" lvl="1" indent="0">
              <a:buNone/>
            </a:pPr>
            <a:r>
              <a:rPr lang="en-US" sz="1800" dirty="0" smtClean="0">
                <a:solidFill>
                  <a:schemeClr val="tx1"/>
                </a:solidFill>
                <a:ea typeface="ヒラギノ明朝 ProN W3" charset="0"/>
                <a:cs typeface="Arial"/>
              </a:rPr>
              <a:t>LOSES CAPABILITY</a:t>
            </a:r>
          </a:p>
          <a:p>
            <a:pPr marL="457200" lvl="1" indent="0">
              <a:buNone/>
            </a:pPr>
            <a:r>
              <a:rPr lang="en-US" sz="1800" dirty="0" smtClean="0">
                <a:solidFill>
                  <a:schemeClr val="tx1"/>
                </a:solidFill>
                <a:ea typeface="ヒラギノ明朝 ProN W3" charset="0"/>
                <a:cs typeface="Arial"/>
              </a:rPr>
              <a:t>REGARDING A DECISION </a:t>
            </a:r>
          </a:p>
          <a:p>
            <a:pPr marL="457200" lvl="1" indent="0">
              <a:buNone/>
            </a:pPr>
            <a:r>
              <a:rPr lang="en-US" sz="1800" dirty="0" smtClean="0">
                <a:solidFill>
                  <a:schemeClr val="tx1"/>
                </a:solidFill>
                <a:ea typeface="ヒラギノ明朝 ProN W3" charset="0"/>
                <a:cs typeface="Arial"/>
              </a:rPr>
              <a:t>AUTONOMY OVER THAT </a:t>
            </a:r>
          </a:p>
          <a:p>
            <a:pPr marL="457200" lvl="1" indent="0">
              <a:buNone/>
            </a:pPr>
            <a:r>
              <a:rPr lang="en-US" sz="1800" dirty="0" smtClean="0">
                <a:solidFill>
                  <a:schemeClr val="tx1"/>
                </a:solidFill>
                <a:ea typeface="ヒラギノ明朝 ProN W3" charset="0"/>
                <a:cs typeface="Arial"/>
              </a:rPr>
              <a:t>DECISION BY NECESSITY DESCREASES</a:t>
            </a:r>
            <a:endParaRPr lang="en-US" sz="1800" dirty="0">
              <a:solidFill>
                <a:schemeClr val="tx1"/>
              </a:solidFill>
              <a:ea typeface="ヒラギノ明朝 ProN W3" charset="0"/>
              <a:cs typeface="Arial"/>
            </a:endParaRPr>
          </a:p>
          <a:p>
            <a:pPr lvl="1"/>
            <a:endParaRPr lang="en-US" dirty="0">
              <a:latin typeface="Arial"/>
              <a:ea typeface="ヒラギノ明朝 ProN W3" charset="0"/>
              <a:cs typeface="Arial"/>
            </a:endParaRPr>
          </a:p>
          <a:p>
            <a:endParaRPr lang="en-US" dirty="0"/>
          </a:p>
        </p:txBody>
      </p:sp>
      <p:sp>
        <p:nvSpPr>
          <p:cNvPr id="4" name="Rectangle 3"/>
          <p:cNvSpPr>
            <a:spLocks/>
          </p:cNvSpPr>
          <p:nvPr/>
        </p:nvSpPr>
        <p:spPr bwMode="auto">
          <a:xfrm>
            <a:off x="3431735" y="4036482"/>
            <a:ext cx="170303"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0" tIns="0" rIns="0" bIns="0" anchor="ctr">
            <a:spAutoFit/>
          </a:bodyPr>
          <a:lstStyle/>
          <a:p>
            <a:pPr defTabSz="457200"/>
            <a:r>
              <a:rPr lang="en-US">
                <a:solidFill>
                  <a:prstClr val="black"/>
                </a:solidFill>
              </a:rPr>
              <a:t/>
            </a:r>
            <a:br>
              <a:rPr lang="en-US">
                <a:solidFill>
                  <a:prstClr val="black"/>
                </a:solidFill>
              </a:rPr>
            </a:br>
            <a:r>
              <a:rPr lang="en-US">
                <a:solidFill>
                  <a:prstClr val="black"/>
                </a:solidFill>
              </a:rPr>
              <a:t/>
            </a:r>
            <a:br>
              <a:rPr lang="en-US">
                <a:solidFill>
                  <a:prstClr val="black"/>
                </a:solidFill>
              </a:rPr>
            </a:br>
            <a:r>
              <a:rPr lang="en-US">
                <a:solidFill>
                  <a:prstClr val="black"/>
                </a:solidFill>
              </a:rPr>
              <a:t/>
            </a:r>
            <a:br>
              <a:rPr lang="en-US">
                <a:solidFill>
                  <a:prstClr val="black"/>
                </a:solidFill>
              </a:rPr>
            </a:br>
            <a:endParaRPr lang="en-US">
              <a:solidFill>
                <a:prstClr val="black"/>
              </a:solidFill>
            </a:endParaRPr>
          </a:p>
        </p:txBody>
      </p:sp>
      <p:cxnSp>
        <p:nvCxnSpPr>
          <p:cNvPr id="10" name="Straight Arrow Connector 9"/>
          <p:cNvCxnSpPr/>
          <p:nvPr/>
        </p:nvCxnSpPr>
        <p:spPr>
          <a:xfrm flipV="1">
            <a:off x="4716016" y="1916832"/>
            <a:ext cx="0" cy="388843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4716016" y="5805264"/>
            <a:ext cx="4032448"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4932040" y="6021288"/>
            <a:ext cx="3600400" cy="369332"/>
          </a:xfrm>
          <a:prstGeom prst="rect">
            <a:avLst/>
          </a:prstGeom>
          <a:noFill/>
        </p:spPr>
        <p:txBody>
          <a:bodyPr wrap="square" rtlCol="0">
            <a:spAutoFit/>
          </a:bodyPr>
          <a:lstStyle/>
          <a:p>
            <a:r>
              <a:rPr lang="en-CA" dirty="0" smtClean="0">
                <a:solidFill>
                  <a:srgbClr val="00B050"/>
                </a:solidFill>
              </a:rPr>
              <a:t>Decreasing capability</a:t>
            </a:r>
            <a:endParaRPr lang="en-CA" dirty="0">
              <a:solidFill>
                <a:srgbClr val="00B050"/>
              </a:solidFill>
            </a:endParaRPr>
          </a:p>
        </p:txBody>
      </p:sp>
      <p:sp>
        <p:nvSpPr>
          <p:cNvPr id="21" name="TextBox 20"/>
          <p:cNvSpPr txBox="1"/>
          <p:nvPr/>
        </p:nvSpPr>
        <p:spPr>
          <a:xfrm>
            <a:off x="4139952" y="1916832"/>
            <a:ext cx="180020" cy="3046988"/>
          </a:xfrm>
          <a:prstGeom prst="rect">
            <a:avLst/>
          </a:prstGeom>
          <a:noFill/>
        </p:spPr>
        <p:txBody>
          <a:bodyPr wrap="square" rtlCol="0">
            <a:spAutoFit/>
          </a:bodyPr>
          <a:lstStyle/>
          <a:p>
            <a:r>
              <a:rPr lang="en-CA" sz="2400" dirty="0" smtClean="0">
                <a:solidFill>
                  <a:srgbClr val="00B050"/>
                </a:solidFill>
              </a:rPr>
              <a:t>Autonomy</a:t>
            </a:r>
            <a:endParaRPr lang="en-CA" sz="2400" dirty="0">
              <a:solidFill>
                <a:srgbClr val="00B050"/>
              </a:solidFill>
            </a:endParaRPr>
          </a:p>
        </p:txBody>
      </p:sp>
      <p:cxnSp>
        <p:nvCxnSpPr>
          <p:cNvPr id="23" name="Straight Arrow Connector 22"/>
          <p:cNvCxnSpPr/>
          <p:nvPr/>
        </p:nvCxnSpPr>
        <p:spPr>
          <a:xfrm>
            <a:off x="4860032" y="2133600"/>
            <a:ext cx="3409809" cy="3167608"/>
          </a:xfrm>
          <a:prstGeom prst="straightConnector1">
            <a:avLst/>
          </a:prstGeom>
          <a:ln w="76200">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91440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Vulnerability</a:t>
            </a:r>
            <a:endParaRPr lang="en-US" dirty="0"/>
          </a:p>
        </p:txBody>
      </p:sp>
      <p:sp>
        <p:nvSpPr>
          <p:cNvPr id="3" name="Content Placeholder 2"/>
          <p:cNvSpPr>
            <a:spLocks noGrp="1"/>
          </p:cNvSpPr>
          <p:nvPr>
            <p:ph idx="1"/>
          </p:nvPr>
        </p:nvSpPr>
        <p:spPr>
          <a:xfrm>
            <a:off x="1043608" y="2132856"/>
            <a:ext cx="7076747" cy="3992563"/>
          </a:xfrm>
        </p:spPr>
        <p:txBody>
          <a:bodyPr>
            <a:normAutofit fontScale="47500" lnSpcReduction="20000"/>
          </a:bodyPr>
          <a:lstStyle/>
          <a:p>
            <a:pPr marL="0" indent="0">
              <a:buNone/>
            </a:pPr>
            <a:r>
              <a:rPr lang="en-US" dirty="0"/>
              <a:t>“Vulnerability” is a term that refers to vulnerability to abuse or harm.  </a:t>
            </a:r>
            <a:r>
              <a:rPr lang="en-US" dirty="0" smtClean="0"/>
              <a:t>However, there is debate in the literature on who is vulnerable and why a person is vulnerable.</a:t>
            </a:r>
          </a:p>
          <a:p>
            <a:pPr marL="0" indent="0">
              <a:buNone/>
            </a:pPr>
            <a:r>
              <a:rPr lang="en-US" dirty="0" smtClean="0"/>
              <a:t>1) One view: Term has been criticized as being paternalistic and for ascribing characteristics to a certain population.  As well, if “vulnerability” is defined broadly (</a:t>
            </a:r>
            <a:r>
              <a:rPr lang="en-US" dirty="0" err="1" smtClean="0"/>
              <a:t>eg</a:t>
            </a:r>
            <a:r>
              <a:rPr lang="en-US" dirty="0" smtClean="0"/>
              <a:t>. all adults over a certain age are vulnerable) the policy response can be to create laws which allow greater intrusion into the lives of those over a certain age.  </a:t>
            </a:r>
          </a:p>
          <a:p>
            <a:pPr marL="0" indent="0">
              <a:buNone/>
            </a:pPr>
            <a:r>
              <a:rPr lang="en-US" dirty="0" smtClean="0"/>
              <a:t>2) Another view:  Vulnerability as situational factors (example: Provincial Strategy Document):</a:t>
            </a:r>
            <a:endParaRPr lang="en-US" dirty="0"/>
          </a:p>
          <a:p>
            <a:pPr lvl="0">
              <a:lnSpc>
                <a:spcPct val="120000"/>
              </a:lnSpc>
              <a:spcBef>
                <a:spcPts val="0"/>
              </a:spcBef>
            </a:pPr>
            <a:r>
              <a:rPr lang="en-US" dirty="0"/>
              <a:t>Current or historical abuse or neglect</a:t>
            </a:r>
          </a:p>
          <a:p>
            <a:pPr lvl="0">
              <a:lnSpc>
                <a:spcPct val="120000"/>
              </a:lnSpc>
              <a:spcBef>
                <a:spcPts val="0"/>
              </a:spcBef>
            </a:pPr>
            <a:r>
              <a:rPr lang="en-US" dirty="0"/>
              <a:t>Isolation, including both physical and social</a:t>
            </a:r>
          </a:p>
          <a:p>
            <a:pPr lvl="0">
              <a:lnSpc>
                <a:spcPct val="120000"/>
              </a:lnSpc>
              <a:spcBef>
                <a:spcPts val="0"/>
              </a:spcBef>
            </a:pPr>
            <a:r>
              <a:rPr lang="en-US" dirty="0"/>
              <a:t>Lack of supportive family, friends, and other people</a:t>
            </a:r>
          </a:p>
          <a:p>
            <a:pPr lvl="0">
              <a:lnSpc>
                <a:spcPct val="120000"/>
              </a:lnSpc>
              <a:spcBef>
                <a:spcPts val="0"/>
              </a:spcBef>
            </a:pPr>
            <a:r>
              <a:rPr lang="en-US" dirty="0"/>
              <a:t>Lack of education</a:t>
            </a:r>
          </a:p>
          <a:p>
            <a:pPr lvl="0">
              <a:lnSpc>
                <a:spcPct val="120000"/>
              </a:lnSpc>
              <a:spcBef>
                <a:spcPts val="0"/>
              </a:spcBef>
            </a:pPr>
            <a:r>
              <a:rPr lang="en-US" dirty="0"/>
              <a:t>Low income / poverty</a:t>
            </a:r>
          </a:p>
          <a:p>
            <a:pPr lvl="0">
              <a:lnSpc>
                <a:spcPct val="120000"/>
              </a:lnSpc>
              <a:spcBef>
                <a:spcPts val="0"/>
              </a:spcBef>
            </a:pPr>
            <a:r>
              <a:rPr lang="en-US" dirty="0"/>
              <a:t>Absence or uncertainty of citizenship</a:t>
            </a:r>
          </a:p>
          <a:p>
            <a:pPr lvl="0">
              <a:lnSpc>
                <a:spcPct val="120000"/>
              </a:lnSpc>
              <a:spcBef>
                <a:spcPts val="0"/>
              </a:spcBef>
            </a:pPr>
            <a:r>
              <a:rPr lang="en-US" dirty="0"/>
              <a:t>Recent immigration</a:t>
            </a:r>
          </a:p>
          <a:p>
            <a:pPr lvl="0">
              <a:lnSpc>
                <a:spcPct val="120000"/>
              </a:lnSpc>
              <a:spcBef>
                <a:spcPts val="0"/>
              </a:spcBef>
            </a:pPr>
            <a:r>
              <a:rPr lang="en-US" dirty="0"/>
              <a:t>Language barriers</a:t>
            </a:r>
          </a:p>
          <a:p>
            <a:pPr lvl="0">
              <a:lnSpc>
                <a:spcPct val="120000"/>
              </a:lnSpc>
              <a:spcBef>
                <a:spcPts val="0"/>
              </a:spcBef>
            </a:pPr>
            <a:r>
              <a:rPr lang="en-US" dirty="0"/>
              <a:t>Mental health diagnosis</a:t>
            </a:r>
          </a:p>
          <a:p>
            <a:pPr lvl="0">
              <a:lnSpc>
                <a:spcPct val="120000"/>
              </a:lnSpc>
              <a:spcBef>
                <a:spcPts val="0"/>
              </a:spcBef>
            </a:pPr>
            <a:r>
              <a:rPr lang="en-US" dirty="0"/>
              <a:t>Illness</a:t>
            </a:r>
          </a:p>
          <a:p>
            <a:pPr lvl="0">
              <a:lnSpc>
                <a:spcPct val="120000"/>
              </a:lnSpc>
              <a:spcBef>
                <a:spcPts val="0"/>
              </a:spcBef>
            </a:pPr>
            <a:r>
              <a:rPr lang="en-US" dirty="0"/>
              <a:t>Developmental disability</a:t>
            </a:r>
          </a:p>
          <a:p>
            <a:pPr lvl="0">
              <a:lnSpc>
                <a:spcPct val="120000"/>
              </a:lnSpc>
              <a:spcBef>
                <a:spcPts val="0"/>
              </a:spcBef>
            </a:pPr>
            <a:r>
              <a:rPr lang="en-US" dirty="0"/>
              <a:t>Physical challenges or frailty</a:t>
            </a:r>
          </a:p>
          <a:p>
            <a:pPr lvl="0">
              <a:lnSpc>
                <a:spcPct val="120000"/>
              </a:lnSpc>
              <a:spcBef>
                <a:spcPts val="0"/>
              </a:spcBef>
            </a:pPr>
            <a:r>
              <a:rPr lang="en-US" dirty="0" smtClean="0"/>
              <a:t>Addiction</a:t>
            </a:r>
          </a:p>
          <a:p>
            <a:pPr lvl="0">
              <a:lnSpc>
                <a:spcPct val="120000"/>
              </a:lnSpc>
              <a:spcBef>
                <a:spcPts val="0"/>
              </a:spcBef>
            </a:pPr>
            <a:r>
              <a:rPr lang="en-US" dirty="0" smtClean="0"/>
              <a:t>Other</a:t>
            </a:r>
            <a:endParaRPr lang="en-US" dirty="0"/>
          </a:p>
        </p:txBody>
      </p:sp>
    </p:spTree>
    <p:extLst>
      <p:ext uri="{BB962C8B-B14F-4D97-AF65-F5344CB8AC3E}">
        <p14:creationId xmlns:p14="http://schemas.microsoft.com/office/powerpoint/2010/main" val="2035593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Vulnerability &amp; </a:t>
            </a:r>
            <a:r>
              <a:rPr lang="en-US" dirty="0" err="1" smtClean="0"/>
              <a:t>Capablity</a:t>
            </a:r>
            <a:r>
              <a:rPr lang="en-US" dirty="0" smtClean="0"/>
              <a:t> - Laws</a:t>
            </a:r>
            <a:endParaRPr lang="en-US" dirty="0"/>
          </a:p>
        </p:txBody>
      </p:sp>
      <p:sp>
        <p:nvSpPr>
          <p:cNvPr id="3" name="Content Placeholder 2"/>
          <p:cNvSpPr>
            <a:spLocks noGrp="1"/>
          </p:cNvSpPr>
          <p:nvPr>
            <p:ph idx="1"/>
          </p:nvPr>
        </p:nvSpPr>
        <p:spPr>
          <a:xfrm>
            <a:off x="611561" y="2133600"/>
            <a:ext cx="8246690" cy="3992563"/>
          </a:xfrm>
        </p:spPr>
        <p:txBody>
          <a:bodyPr>
            <a:normAutofit fontScale="70000" lnSpcReduction="20000"/>
          </a:bodyPr>
          <a:lstStyle/>
          <a:p>
            <a:r>
              <a:rPr lang="en-US" dirty="0"/>
              <a:t>Different jurisdictions deal with vulnerability differently.  For example, some have mandatory reporting of abuse to adult protection authorities</a:t>
            </a:r>
            <a:r>
              <a:rPr lang="en-US" dirty="0" smtClean="0"/>
              <a:t>.   As well, in different jurisdictions there are different laws regarding guardianship.  Some laws are more intrusive and others less intrusive.  For a summary of different statutory adult protection regimes in Canada see the Provincial Strategy Document, which is a paper created as part of the VANGUARD research project.</a:t>
            </a:r>
          </a:p>
          <a:p>
            <a:pPr marL="0" indent="0">
              <a:buNone/>
            </a:pPr>
            <a:r>
              <a:rPr lang="en-US" dirty="0" smtClean="0"/>
              <a:t>	 See </a:t>
            </a:r>
            <a:r>
              <a:rPr lang="en-US" dirty="0"/>
              <a:t>BC Abuse and Neglect Prevention Collaborative.  </a:t>
            </a:r>
            <a:r>
              <a:rPr lang="en-US" i="1" dirty="0"/>
              <a:t>The Provincial Strategy </a:t>
            </a:r>
            <a:r>
              <a:rPr lang="en-US" i="1" dirty="0" smtClean="0"/>
              <a:t>	Document</a:t>
            </a:r>
            <a:r>
              <a:rPr lang="en-US" dirty="0" smtClean="0"/>
              <a:t> </a:t>
            </a:r>
            <a:r>
              <a:rPr lang="en-US" dirty="0"/>
              <a:t>(Vancouver: BC Abuse and Prevention Collaborative, 2009). </a:t>
            </a:r>
          </a:p>
          <a:p>
            <a:r>
              <a:rPr lang="en-US" dirty="0"/>
              <a:t>BC has no mandatory reporting  and civil laws setting out protective measures only apply if the older adult is unable to seek help and assistance on his own.  </a:t>
            </a:r>
          </a:p>
          <a:p>
            <a:r>
              <a:rPr lang="en-US" dirty="0"/>
              <a:t>The BC model, through the approach taken by Vancouver Coastal Health will be used as a case study of these concepts later in our presentation</a:t>
            </a:r>
          </a:p>
        </p:txBody>
      </p:sp>
    </p:spTree>
    <p:extLst>
      <p:ext uri="{BB962C8B-B14F-4D97-AF65-F5344CB8AC3E}">
        <p14:creationId xmlns:p14="http://schemas.microsoft.com/office/powerpoint/2010/main" val="3977188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VANGUARD</a:t>
            </a:r>
            <a:endParaRPr lang="en-US" dirty="0"/>
          </a:p>
        </p:txBody>
      </p:sp>
      <p:sp>
        <p:nvSpPr>
          <p:cNvPr id="3" name="Content Placeholder 2"/>
          <p:cNvSpPr>
            <a:spLocks noGrp="1"/>
          </p:cNvSpPr>
          <p:nvPr>
            <p:ph idx="1"/>
          </p:nvPr>
        </p:nvSpPr>
        <p:spPr>
          <a:xfrm>
            <a:off x="1352652" y="2133600"/>
            <a:ext cx="7076747" cy="3992563"/>
          </a:xfrm>
        </p:spPr>
        <p:txBody>
          <a:bodyPr>
            <a:normAutofit lnSpcReduction="10000"/>
          </a:bodyPr>
          <a:lstStyle/>
          <a:p>
            <a:pPr marL="0" indent="0">
              <a:lnSpc>
                <a:spcPct val="80000"/>
              </a:lnSpc>
              <a:buNone/>
            </a:pPr>
            <a:r>
              <a:rPr lang="en-US" sz="3200" dirty="0" smtClean="0">
                <a:cs typeface="Calibri" pitchFamily="34" charset="0"/>
              </a:rPr>
              <a:t>2 YEAR RESEARCH PROJECT</a:t>
            </a:r>
            <a:endParaRPr lang="en-US" sz="3200" dirty="0">
              <a:cs typeface="Calibri" pitchFamily="34" charset="0"/>
            </a:endParaRPr>
          </a:p>
          <a:p>
            <a:pPr>
              <a:lnSpc>
                <a:spcPct val="80000"/>
              </a:lnSpc>
            </a:pPr>
            <a:r>
              <a:rPr lang="en-US" dirty="0">
                <a:cs typeface="Arial"/>
              </a:rPr>
              <a:t>Commissioned by groups of organizations, professional bodies  and policy makers who deal with older adults who have capability challenges</a:t>
            </a:r>
            <a:r>
              <a:rPr lang="en-US" dirty="0" smtClean="0">
                <a:cs typeface="Arial"/>
              </a:rPr>
              <a:t>.</a:t>
            </a:r>
          </a:p>
          <a:p>
            <a:pPr>
              <a:lnSpc>
                <a:spcPct val="80000"/>
              </a:lnSpc>
            </a:pPr>
            <a:r>
              <a:rPr lang="en-US" dirty="0" smtClean="0">
                <a:cs typeface="Arial"/>
              </a:rPr>
              <a:t>The research project, focusing on the legal aspects,  </a:t>
            </a:r>
            <a:r>
              <a:rPr lang="en-US" dirty="0">
                <a:cs typeface="Arial"/>
              </a:rPr>
              <a:t>examined abuse and neglect on the capability to non capability </a:t>
            </a:r>
            <a:r>
              <a:rPr lang="en-US" dirty="0" smtClean="0">
                <a:cs typeface="Arial"/>
              </a:rPr>
              <a:t>continuum.  Researchers: Charmaine Spencer and the BC Law Institute.</a:t>
            </a:r>
          </a:p>
          <a:p>
            <a:pPr>
              <a:lnSpc>
                <a:spcPct val="80000"/>
              </a:lnSpc>
            </a:pPr>
            <a:r>
              <a:rPr lang="en-US" dirty="0" smtClean="0">
                <a:cs typeface="Arial"/>
              </a:rPr>
              <a:t>The “Collaborative” remained actively involved and discussed practice based issues on an ongoing basis.  </a:t>
            </a:r>
            <a:endParaRPr lang="en-US" dirty="0">
              <a:cs typeface="Arial"/>
            </a:endParaRPr>
          </a:p>
          <a:p>
            <a:pPr marL="0" indent="0">
              <a:buNone/>
            </a:pPr>
            <a:endParaRPr lang="en-US" dirty="0">
              <a:latin typeface="Arial"/>
              <a:cs typeface="Arial"/>
            </a:endParaRPr>
          </a:p>
        </p:txBody>
      </p:sp>
    </p:spTree>
    <p:extLst>
      <p:ext uri="{BB962C8B-B14F-4D97-AF65-F5344CB8AC3E}">
        <p14:creationId xmlns:p14="http://schemas.microsoft.com/office/powerpoint/2010/main" val="413420863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VANGUARD OUTCOMES</a:t>
            </a:r>
            <a:endParaRPr lang="en-US" dirty="0"/>
          </a:p>
        </p:txBody>
      </p:sp>
      <p:sp>
        <p:nvSpPr>
          <p:cNvPr id="3" name="Content Placeholder 2"/>
          <p:cNvSpPr>
            <a:spLocks noGrp="1"/>
          </p:cNvSpPr>
          <p:nvPr>
            <p:ph idx="1"/>
          </p:nvPr>
        </p:nvSpPr>
        <p:spPr>
          <a:xfrm>
            <a:off x="1331640" y="2132856"/>
            <a:ext cx="7076747" cy="3992563"/>
          </a:xfrm>
        </p:spPr>
        <p:txBody>
          <a:bodyPr>
            <a:normAutofit fontScale="92500" lnSpcReduction="20000"/>
          </a:bodyPr>
          <a:lstStyle/>
          <a:p>
            <a:pPr marL="0" indent="0">
              <a:buNone/>
            </a:pPr>
            <a:r>
              <a:rPr lang="en-US" dirty="0" smtClean="0"/>
              <a:t>Summary of the law on capability and adult protection in Canada.</a:t>
            </a:r>
          </a:p>
          <a:p>
            <a:pPr marL="0" indent="0">
              <a:buNone/>
            </a:pPr>
            <a:r>
              <a:rPr lang="en-US" dirty="0" smtClean="0"/>
              <a:t>Recommendations for interagency response, and policy and protocol development going forward.</a:t>
            </a:r>
          </a:p>
          <a:p>
            <a:pPr marL="0" indent="0">
              <a:buNone/>
            </a:pPr>
            <a:r>
              <a:rPr lang="en-US" dirty="0" smtClean="0"/>
              <a:t>A foundational understanding for building future educational tools and developing intra-agency and cross – agency protocols.  </a:t>
            </a:r>
          </a:p>
          <a:p>
            <a:pPr marL="0" indent="0">
              <a:buNone/>
            </a:pPr>
            <a:r>
              <a:rPr lang="en-US" dirty="0" smtClean="0"/>
              <a:t>A two year multi-disciplinary “consensus building discussion” of effective service delivery.  </a:t>
            </a:r>
            <a:endParaRPr lang="en-US" dirty="0"/>
          </a:p>
          <a:p>
            <a:pPr marL="0" indent="0">
              <a:buNone/>
            </a:pPr>
            <a:r>
              <a:rPr lang="en-US" dirty="0" smtClean="0"/>
              <a:t>Legal research tools: matrix, charts, legal summaries, etc.</a:t>
            </a:r>
          </a:p>
          <a:p>
            <a:pPr marL="0" indent="0">
              <a:buNone/>
            </a:pPr>
            <a:endParaRPr lang="en-US" dirty="0"/>
          </a:p>
        </p:txBody>
      </p:sp>
    </p:spTree>
    <p:extLst>
      <p:ext uri="{BB962C8B-B14F-4D97-AF65-F5344CB8AC3E}">
        <p14:creationId xmlns:p14="http://schemas.microsoft.com/office/powerpoint/2010/main" val="3365845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VANGUARD TOOLS</a:t>
            </a:r>
            <a:endParaRPr lang="en-US" dirty="0"/>
          </a:p>
        </p:txBody>
      </p:sp>
      <p:sp>
        <p:nvSpPr>
          <p:cNvPr id="3" name="Content Placeholder 2"/>
          <p:cNvSpPr>
            <a:spLocks noGrp="1"/>
          </p:cNvSpPr>
          <p:nvPr>
            <p:ph idx="1"/>
          </p:nvPr>
        </p:nvSpPr>
        <p:spPr>
          <a:xfrm>
            <a:off x="1286675" y="2133600"/>
            <a:ext cx="7076747" cy="3992563"/>
          </a:xfrm>
        </p:spPr>
        <p:txBody>
          <a:bodyPr>
            <a:normAutofit fontScale="92500" lnSpcReduction="10000"/>
          </a:bodyPr>
          <a:lstStyle/>
          <a:p>
            <a:pPr marL="0" indent="0">
              <a:buNone/>
            </a:pPr>
            <a:r>
              <a:rPr lang="en-GB" dirty="0" smtClean="0"/>
              <a:t>Given the lack of clarity on this issue tools coming out of the VANGUARD Project can be used as tools to clarify key concepts for those working in the area of mental health</a:t>
            </a:r>
          </a:p>
          <a:p>
            <a:pPr marL="0" indent="0">
              <a:buNone/>
            </a:pPr>
            <a:r>
              <a:rPr lang="en-GB" u="sng" dirty="0" smtClean="0"/>
              <a:t>Introduction</a:t>
            </a:r>
          </a:p>
          <a:p>
            <a:pPr marL="0" indent="0">
              <a:buNone/>
            </a:pPr>
            <a:r>
              <a:rPr lang="en-GB" dirty="0" smtClean="0"/>
              <a:t>VANGUARD defined the term as:</a:t>
            </a:r>
          </a:p>
          <a:p>
            <a:pPr marL="0" indent="0">
              <a:buNone/>
            </a:pPr>
            <a:r>
              <a:rPr lang="en-GB" dirty="0" smtClean="0"/>
              <a:t>- A </a:t>
            </a:r>
            <a:r>
              <a:rPr lang="en-GB" dirty="0"/>
              <a:t>social construct</a:t>
            </a:r>
            <a:endParaRPr lang="en-US" dirty="0"/>
          </a:p>
          <a:p>
            <a:pPr marL="0" indent="0">
              <a:buNone/>
            </a:pPr>
            <a:r>
              <a:rPr lang="en-GB" dirty="0" smtClean="0"/>
              <a:t>- Not </a:t>
            </a:r>
            <a:r>
              <a:rPr lang="en-GB" dirty="0"/>
              <a:t>an inherent quality or individual </a:t>
            </a:r>
            <a:r>
              <a:rPr lang="en-GB" dirty="0" smtClean="0"/>
              <a:t>flaw</a:t>
            </a:r>
            <a:endParaRPr lang="en-US" dirty="0"/>
          </a:p>
          <a:p>
            <a:pPr marL="0" indent="0">
              <a:buNone/>
            </a:pPr>
            <a:r>
              <a:rPr lang="en-GB" dirty="0" smtClean="0"/>
              <a:t>- Vulnerability </a:t>
            </a:r>
            <a:r>
              <a:rPr lang="en-GB" dirty="0"/>
              <a:t>is based on social factors</a:t>
            </a:r>
            <a:endParaRPr lang="en-US" dirty="0"/>
          </a:p>
          <a:p>
            <a:endParaRPr lang="en-US" dirty="0"/>
          </a:p>
        </p:txBody>
      </p:sp>
    </p:spTree>
    <p:extLst>
      <p:ext uri="{BB962C8B-B14F-4D97-AF65-F5344CB8AC3E}">
        <p14:creationId xmlns:p14="http://schemas.microsoft.com/office/powerpoint/2010/main" val="322359553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VANGUARD TOOLS</a:t>
            </a:r>
            <a:endParaRPr lang="en-US" dirty="0"/>
          </a:p>
        </p:txBody>
      </p:sp>
      <p:graphicFrame>
        <p:nvGraphicFramePr>
          <p:cNvPr id="30" name="Diagram 29"/>
          <p:cNvGraphicFramePr/>
          <p:nvPr>
            <p:extLst>
              <p:ext uri="{D42A27DB-BD31-4B8C-83A1-F6EECF244321}">
                <p14:modId xmlns:p14="http://schemas.microsoft.com/office/powerpoint/2010/main" val="1000689097"/>
              </p:ext>
            </p:extLst>
          </p:nvPr>
        </p:nvGraphicFramePr>
        <p:xfrm>
          <a:off x="1" y="4060388"/>
          <a:ext cx="8428568" cy="6640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1" name="Content Placeholder 4"/>
          <p:cNvGraphicFramePr>
            <a:graphicFrameLocks noGrp="1"/>
          </p:cNvGraphicFramePr>
          <p:nvPr>
            <p:ph idx="1"/>
            <p:extLst>
              <p:ext uri="{D42A27DB-BD31-4B8C-83A1-F6EECF244321}">
                <p14:modId xmlns:p14="http://schemas.microsoft.com/office/powerpoint/2010/main" val="2410466316"/>
              </p:ext>
            </p:extLst>
          </p:nvPr>
        </p:nvGraphicFramePr>
        <p:xfrm>
          <a:off x="1114425" y="2464958"/>
          <a:ext cx="6860022" cy="36376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2" name="TextBox 5"/>
          <p:cNvSpPr txBox="1">
            <a:spLocks noChangeArrowheads="1"/>
          </p:cNvSpPr>
          <p:nvPr/>
        </p:nvSpPr>
        <p:spPr bwMode="auto">
          <a:xfrm>
            <a:off x="2525085" y="1880404"/>
            <a:ext cx="42510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charset="0"/>
                <a:ea typeface="ＭＳ Ｐゴシック" charset="0"/>
                <a:cs typeface="ＭＳ Ｐゴシック" charset="0"/>
              </a:defRPr>
            </a:lvl1pPr>
            <a:lvl2pPr marL="37931725" indent="-37474525">
              <a:defRPr>
                <a:solidFill>
                  <a:schemeClr val="tx1"/>
                </a:solidFill>
                <a:latin typeface="Century Gothic" charset="0"/>
                <a:ea typeface="ＭＳ Ｐゴシック" charset="0"/>
              </a:defRPr>
            </a:lvl2pPr>
            <a:lvl3pPr>
              <a:defRPr>
                <a:solidFill>
                  <a:schemeClr val="tx1"/>
                </a:solidFill>
                <a:latin typeface="Century Gothic" charset="0"/>
                <a:ea typeface="ＭＳ Ｐゴシック" charset="0"/>
              </a:defRPr>
            </a:lvl3pPr>
            <a:lvl4pPr>
              <a:defRPr>
                <a:solidFill>
                  <a:schemeClr val="tx1"/>
                </a:solidFill>
                <a:latin typeface="Century Gothic" charset="0"/>
                <a:ea typeface="ＭＳ Ｐゴシック" charset="0"/>
              </a:defRPr>
            </a:lvl4pPr>
            <a:lvl5pPr>
              <a:defRPr>
                <a:solidFill>
                  <a:schemeClr val="tx1"/>
                </a:solidFill>
                <a:latin typeface="Century Gothic" charset="0"/>
                <a:ea typeface="ＭＳ Ｐゴシック" charset="0"/>
              </a:defRPr>
            </a:lvl5pPr>
            <a:lvl6pPr marL="457200" fontAlgn="base">
              <a:spcBef>
                <a:spcPct val="0"/>
              </a:spcBef>
              <a:spcAft>
                <a:spcPct val="0"/>
              </a:spcAft>
              <a:defRPr>
                <a:solidFill>
                  <a:schemeClr val="tx1"/>
                </a:solidFill>
                <a:latin typeface="Century Gothic" charset="0"/>
                <a:ea typeface="ＭＳ Ｐゴシック" charset="0"/>
              </a:defRPr>
            </a:lvl6pPr>
            <a:lvl7pPr marL="914400" fontAlgn="base">
              <a:spcBef>
                <a:spcPct val="0"/>
              </a:spcBef>
              <a:spcAft>
                <a:spcPct val="0"/>
              </a:spcAft>
              <a:defRPr>
                <a:solidFill>
                  <a:schemeClr val="tx1"/>
                </a:solidFill>
                <a:latin typeface="Century Gothic" charset="0"/>
                <a:ea typeface="ＭＳ Ｐゴシック" charset="0"/>
              </a:defRPr>
            </a:lvl7pPr>
            <a:lvl8pPr marL="1371600" fontAlgn="base">
              <a:spcBef>
                <a:spcPct val="0"/>
              </a:spcBef>
              <a:spcAft>
                <a:spcPct val="0"/>
              </a:spcAft>
              <a:defRPr>
                <a:solidFill>
                  <a:schemeClr val="tx1"/>
                </a:solidFill>
                <a:latin typeface="Century Gothic" charset="0"/>
                <a:ea typeface="ＭＳ Ｐゴシック" charset="0"/>
              </a:defRPr>
            </a:lvl8pPr>
            <a:lvl9pPr marL="1828800" fontAlgn="base">
              <a:spcBef>
                <a:spcPct val="0"/>
              </a:spcBef>
              <a:spcAft>
                <a:spcPct val="0"/>
              </a:spcAft>
              <a:defRPr>
                <a:solidFill>
                  <a:schemeClr val="tx1"/>
                </a:solidFill>
                <a:latin typeface="Century Gothic" charset="0"/>
                <a:ea typeface="ＭＳ Ｐゴシック" charset="0"/>
              </a:defRPr>
            </a:lvl9pPr>
          </a:lstStyle>
          <a:p>
            <a:pPr defTabSz="457200"/>
            <a:r>
              <a:rPr lang="en-US" dirty="0">
                <a:solidFill>
                  <a:prstClr val="black"/>
                </a:solidFill>
              </a:rPr>
              <a:t>           </a:t>
            </a:r>
            <a:r>
              <a:rPr lang="en-US" b="1" dirty="0">
                <a:solidFill>
                  <a:prstClr val="black"/>
                </a:solidFill>
              </a:rPr>
              <a:t> </a:t>
            </a:r>
            <a:r>
              <a:rPr lang="en-US" b="1" dirty="0" smtClean="0">
                <a:solidFill>
                  <a:prstClr val="black"/>
                </a:solidFill>
                <a:latin typeface="Arial"/>
                <a:cs typeface="Arial"/>
              </a:rPr>
              <a:t>More Vulnerabl</a:t>
            </a:r>
            <a:r>
              <a:rPr lang="en-US" dirty="0" smtClean="0">
                <a:solidFill>
                  <a:prstClr val="black"/>
                </a:solidFill>
                <a:latin typeface="Arial"/>
                <a:cs typeface="Arial"/>
              </a:rPr>
              <a:t>e</a:t>
            </a:r>
            <a:endParaRPr lang="en-US" dirty="0">
              <a:solidFill>
                <a:prstClr val="black"/>
              </a:solidFill>
              <a:latin typeface="Arial"/>
              <a:cs typeface="Arial"/>
            </a:endParaRPr>
          </a:p>
        </p:txBody>
      </p:sp>
      <p:sp>
        <p:nvSpPr>
          <p:cNvPr id="33" name="TextBox 6"/>
          <p:cNvSpPr txBox="1">
            <a:spLocks noChangeArrowheads="1"/>
          </p:cNvSpPr>
          <p:nvPr/>
        </p:nvSpPr>
        <p:spPr bwMode="auto">
          <a:xfrm>
            <a:off x="7058237" y="3936157"/>
            <a:ext cx="15130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charset="0"/>
                <a:ea typeface="ＭＳ Ｐゴシック" charset="0"/>
                <a:cs typeface="ＭＳ Ｐゴシック" charset="0"/>
              </a:defRPr>
            </a:lvl1pPr>
            <a:lvl2pPr marL="37931725" indent="-37474525">
              <a:defRPr>
                <a:solidFill>
                  <a:schemeClr val="tx1"/>
                </a:solidFill>
                <a:latin typeface="Century Gothic" charset="0"/>
                <a:ea typeface="ＭＳ Ｐゴシック" charset="0"/>
              </a:defRPr>
            </a:lvl2pPr>
            <a:lvl3pPr>
              <a:defRPr>
                <a:solidFill>
                  <a:schemeClr val="tx1"/>
                </a:solidFill>
                <a:latin typeface="Century Gothic" charset="0"/>
                <a:ea typeface="ＭＳ Ｐゴシック" charset="0"/>
              </a:defRPr>
            </a:lvl3pPr>
            <a:lvl4pPr>
              <a:defRPr>
                <a:solidFill>
                  <a:schemeClr val="tx1"/>
                </a:solidFill>
                <a:latin typeface="Century Gothic" charset="0"/>
                <a:ea typeface="ＭＳ Ｐゴシック" charset="0"/>
              </a:defRPr>
            </a:lvl4pPr>
            <a:lvl5pPr>
              <a:defRPr>
                <a:solidFill>
                  <a:schemeClr val="tx1"/>
                </a:solidFill>
                <a:latin typeface="Century Gothic" charset="0"/>
                <a:ea typeface="ＭＳ Ｐゴシック" charset="0"/>
              </a:defRPr>
            </a:lvl5pPr>
            <a:lvl6pPr marL="457200" fontAlgn="base">
              <a:spcBef>
                <a:spcPct val="0"/>
              </a:spcBef>
              <a:spcAft>
                <a:spcPct val="0"/>
              </a:spcAft>
              <a:defRPr>
                <a:solidFill>
                  <a:schemeClr val="tx1"/>
                </a:solidFill>
                <a:latin typeface="Century Gothic" charset="0"/>
                <a:ea typeface="ＭＳ Ｐゴシック" charset="0"/>
              </a:defRPr>
            </a:lvl6pPr>
            <a:lvl7pPr marL="914400" fontAlgn="base">
              <a:spcBef>
                <a:spcPct val="0"/>
              </a:spcBef>
              <a:spcAft>
                <a:spcPct val="0"/>
              </a:spcAft>
              <a:defRPr>
                <a:solidFill>
                  <a:schemeClr val="tx1"/>
                </a:solidFill>
                <a:latin typeface="Century Gothic" charset="0"/>
                <a:ea typeface="ＭＳ Ｐゴシック" charset="0"/>
              </a:defRPr>
            </a:lvl7pPr>
            <a:lvl8pPr marL="1371600" fontAlgn="base">
              <a:spcBef>
                <a:spcPct val="0"/>
              </a:spcBef>
              <a:spcAft>
                <a:spcPct val="0"/>
              </a:spcAft>
              <a:defRPr>
                <a:solidFill>
                  <a:schemeClr val="tx1"/>
                </a:solidFill>
                <a:latin typeface="Century Gothic" charset="0"/>
                <a:ea typeface="ＭＳ Ｐゴシック" charset="0"/>
              </a:defRPr>
            </a:lvl8pPr>
            <a:lvl9pPr marL="1828800" fontAlgn="base">
              <a:spcBef>
                <a:spcPct val="0"/>
              </a:spcBef>
              <a:spcAft>
                <a:spcPct val="0"/>
              </a:spcAft>
              <a:defRPr>
                <a:solidFill>
                  <a:schemeClr val="tx1"/>
                </a:solidFill>
                <a:latin typeface="Century Gothic" charset="0"/>
                <a:ea typeface="ＭＳ Ｐゴシック" charset="0"/>
              </a:defRPr>
            </a:lvl9pPr>
          </a:lstStyle>
          <a:p>
            <a:pPr defTabSz="457200"/>
            <a:r>
              <a:rPr lang="en-US" b="1" dirty="0" smtClean="0">
                <a:solidFill>
                  <a:prstClr val="black"/>
                </a:solidFill>
                <a:latin typeface="+mn-lt"/>
                <a:cs typeface="Arial"/>
              </a:rPr>
              <a:t>More Capable</a:t>
            </a:r>
            <a:endParaRPr lang="en-US" b="1" dirty="0">
              <a:solidFill>
                <a:prstClr val="black"/>
              </a:solidFill>
              <a:latin typeface="+mn-lt"/>
              <a:cs typeface="Arial"/>
            </a:endParaRPr>
          </a:p>
        </p:txBody>
      </p:sp>
      <p:sp>
        <p:nvSpPr>
          <p:cNvPr id="34" name="TextBox 33"/>
          <p:cNvSpPr txBox="1"/>
          <p:nvPr/>
        </p:nvSpPr>
        <p:spPr>
          <a:xfrm>
            <a:off x="722238" y="3407499"/>
            <a:ext cx="1487992" cy="2308324"/>
          </a:xfrm>
          <a:prstGeom prst="rect">
            <a:avLst/>
          </a:prstGeom>
          <a:noFill/>
        </p:spPr>
        <p:txBody>
          <a:bodyPr wrap="square" rtlCol="0">
            <a:spAutoFit/>
          </a:bodyPr>
          <a:lstStyle/>
          <a:p>
            <a:pPr defTabSz="457200"/>
            <a:r>
              <a:rPr lang="en-US" b="1" dirty="0" smtClean="0">
                <a:solidFill>
                  <a:prstClr val="black"/>
                </a:solidFill>
                <a:latin typeface="Calibri" pitchFamily="34" charset="0"/>
                <a:cs typeface="Calibri" pitchFamily="34" charset="0"/>
              </a:rPr>
              <a:t>This slide is credited to the VANGUARD Project’s  “Provincial Strategy Document”. </a:t>
            </a:r>
            <a:endParaRPr lang="en-US" b="1" dirty="0">
              <a:solidFill>
                <a:prstClr val="black"/>
              </a:solidFill>
              <a:latin typeface="Calibri" pitchFamily="34" charset="0"/>
              <a:cs typeface="Calibri" pitchFamily="34" charset="0"/>
            </a:endParaRPr>
          </a:p>
        </p:txBody>
      </p:sp>
    </p:spTree>
    <p:extLst>
      <p:ext uri="{BB962C8B-B14F-4D97-AF65-F5344CB8AC3E}">
        <p14:creationId xmlns:p14="http://schemas.microsoft.com/office/powerpoint/2010/main" val="28767116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Introductions</a:t>
            </a:r>
            <a:endParaRPr lang="en-US" dirty="0"/>
          </a:p>
        </p:txBody>
      </p:sp>
      <p:sp>
        <p:nvSpPr>
          <p:cNvPr id="3" name="Content Placeholder 2"/>
          <p:cNvSpPr>
            <a:spLocks noGrp="1"/>
          </p:cNvSpPr>
          <p:nvPr>
            <p:ph idx="1"/>
          </p:nvPr>
        </p:nvSpPr>
        <p:spPr>
          <a:xfrm>
            <a:off x="1259632" y="2204864"/>
            <a:ext cx="7076747" cy="3992563"/>
          </a:xfrm>
        </p:spPr>
        <p:txBody>
          <a:bodyPr/>
          <a:lstStyle/>
          <a:p>
            <a:pPr marL="0" indent="0">
              <a:buNone/>
            </a:pPr>
            <a:r>
              <a:rPr lang="en-US" sz="4000" dirty="0" smtClean="0"/>
              <a:t>Joan </a:t>
            </a:r>
            <a:r>
              <a:rPr lang="en-US" sz="4000" dirty="0"/>
              <a:t>Braun </a:t>
            </a:r>
            <a:r>
              <a:rPr lang="en-US" sz="4000" dirty="0" smtClean="0"/>
              <a:t> - Lawyer and Social Worker</a:t>
            </a:r>
          </a:p>
          <a:p>
            <a:pPr marL="0" indent="0">
              <a:buNone/>
            </a:pPr>
            <a:r>
              <a:rPr lang="en-US" sz="4000" dirty="0" smtClean="0"/>
              <a:t>Maria Denholme – Social Worker</a:t>
            </a:r>
            <a:endParaRPr lang="en-US" sz="4000" dirty="0"/>
          </a:p>
          <a:p>
            <a:endParaRPr lang="en-US" dirty="0"/>
          </a:p>
        </p:txBody>
      </p:sp>
    </p:spTree>
    <p:extLst>
      <p:ext uri="{BB962C8B-B14F-4D97-AF65-F5344CB8AC3E}">
        <p14:creationId xmlns:p14="http://schemas.microsoft.com/office/powerpoint/2010/main" val="329116906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VANGUARD TOOLS  (CONT’D)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latin typeface="Calibri" pitchFamily="34" charset="0"/>
                <a:cs typeface="Calibri" pitchFamily="34" charset="0"/>
              </a:rPr>
              <a:t>MARY’S STORY</a:t>
            </a:r>
          </a:p>
          <a:p>
            <a:r>
              <a:rPr lang="en-US" dirty="0">
                <a:latin typeface="Calibri" pitchFamily="34" charset="0"/>
                <a:cs typeface="Calibri" pitchFamily="34" charset="0"/>
              </a:rPr>
              <a:t>75 years old, rural community</a:t>
            </a:r>
          </a:p>
          <a:p>
            <a:r>
              <a:rPr lang="en-US" dirty="0">
                <a:latin typeface="Calibri" pitchFamily="34" charset="0"/>
                <a:cs typeface="Calibri" pitchFamily="34" charset="0"/>
              </a:rPr>
              <a:t>MS, but no cognitive impairments</a:t>
            </a:r>
          </a:p>
          <a:p>
            <a:r>
              <a:rPr lang="en-US" dirty="0">
                <a:latin typeface="Calibri" pitchFamily="34" charset="0"/>
                <a:cs typeface="Calibri" pitchFamily="34" charset="0"/>
              </a:rPr>
              <a:t>Long-time domestic abuse and violence – physical, sexual, gas-lighting</a:t>
            </a:r>
          </a:p>
          <a:p>
            <a:r>
              <a:rPr lang="en-US" dirty="0">
                <a:latin typeface="Calibri" pitchFamily="34" charset="0"/>
                <a:cs typeface="Calibri" pitchFamily="34" charset="0"/>
              </a:rPr>
              <a:t>Son takes advantage – POA – abuse</a:t>
            </a:r>
          </a:p>
          <a:p>
            <a:r>
              <a:rPr lang="en-US" dirty="0">
                <a:latin typeface="Calibri" pitchFamily="34" charset="0"/>
                <a:cs typeface="Calibri" pitchFamily="34" charset="0"/>
              </a:rPr>
              <a:t>Little control, little safety</a:t>
            </a:r>
          </a:p>
          <a:p>
            <a:r>
              <a:rPr lang="en-US" dirty="0">
                <a:latin typeface="Calibri" pitchFamily="34" charset="0"/>
                <a:cs typeface="Calibri" pitchFamily="34" charset="0"/>
              </a:rPr>
              <a:t>Highly vulnerable, but capable</a:t>
            </a:r>
          </a:p>
          <a:p>
            <a:endParaRPr lang="en-US" dirty="0"/>
          </a:p>
        </p:txBody>
      </p:sp>
    </p:spTree>
    <p:extLst>
      <p:ext uri="{BB962C8B-B14F-4D97-AF65-F5344CB8AC3E}">
        <p14:creationId xmlns:p14="http://schemas.microsoft.com/office/powerpoint/2010/main" val="273466106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VANGUARD TOOLS CONTINUED</a:t>
            </a:r>
            <a:endParaRPr lang="en-US" dirty="0"/>
          </a:p>
        </p:txBody>
      </p:sp>
      <p:sp>
        <p:nvSpPr>
          <p:cNvPr id="3" name="Content Placeholder 2"/>
          <p:cNvSpPr>
            <a:spLocks noGrp="1"/>
          </p:cNvSpPr>
          <p:nvPr>
            <p:ph idx="1"/>
          </p:nvPr>
        </p:nvSpPr>
        <p:spPr/>
        <p:txBody>
          <a:bodyPr/>
          <a:lstStyle/>
          <a:p>
            <a:pPr marL="0" indent="0">
              <a:buNone/>
            </a:pPr>
            <a:r>
              <a:rPr lang="en-US" b="1" dirty="0" smtClean="0">
                <a:latin typeface="Arial"/>
                <a:cs typeface="Arial"/>
              </a:rPr>
              <a:t>INDIRA’S STORY</a:t>
            </a:r>
          </a:p>
          <a:p>
            <a:r>
              <a:rPr lang="en-US" dirty="0">
                <a:latin typeface="Arial"/>
                <a:cs typeface="Arial"/>
              </a:rPr>
              <a:t>80 years old, urban setting, excellent residential care home</a:t>
            </a:r>
          </a:p>
          <a:p>
            <a:r>
              <a:rPr lang="en-US" dirty="0">
                <a:latin typeface="Arial"/>
                <a:cs typeface="Arial"/>
              </a:rPr>
              <a:t>Friends and family – listen to her values, wishes, lifestyle</a:t>
            </a:r>
          </a:p>
          <a:p>
            <a:r>
              <a:rPr lang="en-US" dirty="0">
                <a:latin typeface="Arial"/>
                <a:cs typeface="Arial"/>
              </a:rPr>
              <a:t>Comfortable assets, held safely</a:t>
            </a:r>
          </a:p>
          <a:p>
            <a:r>
              <a:rPr lang="en-US" dirty="0">
                <a:latin typeface="Arial"/>
                <a:cs typeface="Arial"/>
              </a:rPr>
              <a:t>Low capability, low vulnerability</a:t>
            </a:r>
          </a:p>
          <a:p>
            <a:endParaRPr lang="en-US" dirty="0"/>
          </a:p>
        </p:txBody>
      </p:sp>
    </p:spTree>
    <p:extLst>
      <p:ext uri="{BB962C8B-B14F-4D97-AF65-F5344CB8AC3E}">
        <p14:creationId xmlns:p14="http://schemas.microsoft.com/office/powerpoint/2010/main" val="378992226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 to Next Section</a:t>
            </a:r>
            <a:endParaRPr lang="en-US" dirty="0"/>
          </a:p>
        </p:txBody>
      </p:sp>
      <p:sp>
        <p:nvSpPr>
          <p:cNvPr id="3" name="Content Placeholder 2"/>
          <p:cNvSpPr>
            <a:spLocks noGrp="1"/>
          </p:cNvSpPr>
          <p:nvPr>
            <p:ph idx="1"/>
          </p:nvPr>
        </p:nvSpPr>
        <p:spPr>
          <a:xfrm>
            <a:off x="1043608" y="2204864"/>
            <a:ext cx="7076747" cy="3992563"/>
          </a:xfrm>
        </p:spPr>
        <p:txBody>
          <a:bodyPr>
            <a:normAutofit/>
          </a:bodyPr>
          <a:lstStyle/>
          <a:p>
            <a:pPr marL="0" indent="0">
              <a:buNone/>
            </a:pPr>
            <a:r>
              <a:rPr lang="en-US" dirty="0"/>
              <a:t>One of the things that is unique about the British Columbia context is that the health authority “wears two hats”. </a:t>
            </a:r>
          </a:p>
          <a:p>
            <a:pPr marL="0" indent="0">
              <a:buNone/>
            </a:pPr>
            <a:r>
              <a:rPr lang="en-US" dirty="0"/>
              <a:t>1) It provides health services to all older adults.  </a:t>
            </a:r>
          </a:p>
          <a:p>
            <a:pPr marL="0" indent="0">
              <a:buNone/>
            </a:pPr>
            <a:r>
              <a:rPr lang="en-US" dirty="0"/>
              <a:t>2) It has been designated to respond to reports of abuse </a:t>
            </a:r>
            <a:r>
              <a:rPr lang="en-US" dirty="0" smtClean="0"/>
              <a:t>but only where </a:t>
            </a:r>
            <a:r>
              <a:rPr lang="en-US" dirty="0"/>
              <a:t>the person may not be able to seek help an assistance on his or her </a:t>
            </a:r>
            <a:r>
              <a:rPr lang="en-US" dirty="0" smtClean="0"/>
              <a:t>own.  In that situation, the </a:t>
            </a:r>
            <a:r>
              <a:rPr lang="en-US" dirty="0"/>
              <a:t>health authority then puts on an investigative “adult protection” hat.  </a:t>
            </a:r>
            <a:endParaRPr lang="en-US" dirty="0" smtClean="0"/>
          </a:p>
          <a:p>
            <a:endParaRPr lang="en-US" dirty="0"/>
          </a:p>
        </p:txBody>
      </p:sp>
    </p:spTree>
    <p:extLst>
      <p:ext uri="{BB962C8B-B14F-4D97-AF65-F5344CB8AC3E}">
        <p14:creationId xmlns:p14="http://schemas.microsoft.com/office/powerpoint/2010/main" val="3997597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 to New Section (</a:t>
            </a:r>
            <a:r>
              <a:rPr lang="en-US" dirty="0" err="1" smtClean="0"/>
              <a:t>cont</a:t>
            </a:r>
            <a:r>
              <a:rPr lang="en-US" dirty="0" smtClean="0"/>
              <a:t>)</a:t>
            </a:r>
            <a:endParaRPr lang="en-US" dirty="0"/>
          </a:p>
        </p:txBody>
      </p:sp>
      <p:sp>
        <p:nvSpPr>
          <p:cNvPr id="3" name="Content Placeholder 2"/>
          <p:cNvSpPr>
            <a:spLocks noGrp="1"/>
          </p:cNvSpPr>
          <p:nvPr>
            <p:ph idx="1"/>
          </p:nvPr>
        </p:nvSpPr>
        <p:spPr>
          <a:xfrm>
            <a:off x="1187624" y="2204864"/>
            <a:ext cx="7598618" cy="3992563"/>
          </a:xfrm>
        </p:spPr>
        <p:txBody>
          <a:bodyPr>
            <a:noAutofit/>
          </a:bodyPr>
          <a:lstStyle/>
          <a:p>
            <a:pPr marL="0" indent="0">
              <a:spcBef>
                <a:spcPts val="0"/>
              </a:spcBef>
              <a:buNone/>
            </a:pPr>
            <a:r>
              <a:rPr lang="en-US" sz="1600" dirty="0" smtClean="0"/>
              <a:t>In </a:t>
            </a:r>
            <a:r>
              <a:rPr lang="en-US" sz="1600" dirty="0"/>
              <a:t>BC </a:t>
            </a:r>
            <a:r>
              <a:rPr lang="en-US" sz="1600" dirty="0" smtClean="0"/>
              <a:t>the health authority has been given this role of responding to abuse under statute, Adult </a:t>
            </a:r>
            <a:r>
              <a:rPr lang="en-US" sz="1600" dirty="0"/>
              <a:t>Guardianship Act Part 3.  S. </a:t>
            </a:r>
            <a:r>
              <a:rPr lang="en-US" sz="1600" dirty="0" smtClean="0"/>
              <a:t>44,  explains that the mandate applies to:</a:t>
            </a:r>
          </a:p>
          <a:p>
            <a:pPr marL="0" indent="0">
              <a:spcBef>
                <a:spcPts val="0"/>
              </a:spcBef>
              <a:buNone/>
            </a:pPr>
            <a:r>
              <a:rPr lang="en-US" sz="1600" dirty="0" smtClean="0"/>
              <a:t>adults </a:t>
            </a:r>
            <a:r>
              <a:rPr lang="en-US" sz="1600" dirty="0"/>
              <a:t>who are abused or neglected and who are unable to seek support and assistance because </a:t>
            </a:r>
            <a:r>
              <a:rPr lang="en-US" sz="1600" dirty="0" smtClean="0"/>
              <a:t>of:</a:t>
            </a:r>
            <a:endParaRPr lang="en-US" sz="1600" dirty="0"/>
          </a:p>
          <a:p>
            <a:pPr marL="0" indent="0">
              <a:lnSpc>
                <a:spcPct val="120000"/>
              </a:lnSpc>
              <a:spcBef>
                <a:spcPts val="0"/>
              </a:spcBef>
              <a:buNone/>
            </a:pPr>
            <a:r>
              <a:rPr lang="en-US" sz="1600" i="1" dirty="0"/>
              <a:t>(a) physical restraint</a:t>
            </a:r>
            <a:r>
              <a:rPr lang="en-US" sz="1600" i="1" dirty="0" smtClean="0"/>
              <a:t>, (</a:t>
            </a:r>
            <a:r>
              <a:rPr lang="en-US" sz="1600" i="1" dirty="0"/>
              <a:t>b) a physical handicap that limits their ability to seek help, or</a:t>
            </a:r>
          </a:p>
          <a:p>
            <a:pPr marL="0" indent="0">
              <a:lnSpc>
                <a:spcPct val="120000"/>
              </a:lnSpc>
              <a:spcBef>
                <a:spcPts val="0"/>
              </a:spcBef>
              <a:buNone/>
            </a:pPr>
            <a:r>
              <a:rPr lang="en-US" sz="1600" i="1" dirty="0"/>
              <a:t>(c) an illness, disease, injury or other condition that affects their ability to make decisions about the abuse or neglect.</a:t>
            </a:r>
          </a:p>
          <a:p>
            <a:pPr marL="0" indent="0">
              <a:buNone/>
            </a:pPr>
            <a:r>
              <a:rPr lang="en-US" sz="1600" dirty="0" smtClean="0"/>
              <a:t> BC laws take a “middle ground approach”.  However, this can lead to confusion among health authority workers who are providing healthcare to the entire population, including those with mental health problems that are capable, but have this secondary investigation and intervention role with tho</a:t>
            </a:r>
            <a:r>
              <a:rPr lang="en-US" sz="1600" dirty="0"/>
              <a:t>s</a:t>
            </a:r>
            <a:r>
              <a:rPr lang="en-US" sz="1600" dirty="0" smtClean="0"/>
              <a:t>e who cant seek assistance on their own.</a:t>
            </a:r>
            <a:endParaRPr lang="en-US" sz="1600" dirty="0"/>
          </a:p>
          <a:p>
            <a:pPr marL="0" indent="0">
              <a:buNone/>
            </a:pPr>
            <a:r>
              <a:rPr lang="en-US" sz="1600" dirty="0" smtClean="0"/>
              <a:t>Having both roles in one </a:t>
            </a:r>
            <a:r>
              <a:rPr lang="en-US" sz="1600" dirty="0"/>
              <a:t>agency is unique, and we are going to discuss the issue of coordinated care in the BC context </a:t>
            </a:r>
            <a:r>
              <a:rPr lang="en-US" sz="1600" dirty="0" smtClean="0"/>
              <a:t>as it is an interesting illustration  of these issues.    </a:t>
            </a:r>
            <a:endParaRPr lang="en-US" sz="1600" dirty="0"/>
          </a:p>
        </p:txBody>
      </p:sp>
    </p:spTree>
    <p:extLst>
      <p:ext uri="{BB962C8B-B14F-4D97-AF65-F5344CB8AC3E}">
        <p14:creationId xmlns:p14="http://schemas.microsoft.com/office/powerpoint/2010/main" val="4204921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9263"/>
            <a:ext cx="5144285" cy="6696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796136" y="764704"/>
            <a:ext cx="2880320" cy="2677656"/>
          </a:xfrm>
          <a:prstGeom prst="rect">
            <a:avLst/>
          </a:prstGeom>
          <a:noFill/>
        </p:spPr>
        <p:txBody>
          <a:bodyPr wrap="square" rtlCol="0">
            <a:spAutoFit/>
          </a:bodyPr>
          <a:lstStyle/>
          <a:p>
            <a:r>
              <a:rPr lang="en-CA" sz="2800" dirty="0" smtClean="0"/>
              <a:t>Vancouver Coastal Health Coordinated Response Flow Sheet for staff caregivers</a:t>
            </a:r>
            <a:endParaRPr lang="en-CA" sz="2800" dirty="0"/>
          </a:p>
        </p:txBody>
      </p:sp>
    </p:spTree>
    <p:extLst>
      <p:ext uri="{BB962C8B-B14F-4D97-AF65-F5344CB8AC3E}">
        <p14:creationId xmlns:p14="http://schemas.microsoft.com/office/powerpoint/2010/main" val="253099927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Re:act</a:t>
            </a:r>
            <a:r>
              <a:rPr lang="en-US" dirty="0" smtClean="0"/>
              <a:t>  - Two Pivotal Questions</a:t>
            </a:r>
            <a:endParaRPr lang="en-US" dirty="0"/>
          </a:p>
        </p:txBody>
      </p:sp>
      <p:sp>
        <p:nvSpPr>
          <p:cNvPr id="3" name="Content Placeholder 2"/>
          <p:cNvSpPr>
            <a:spLocks noGrp="1"/>
          </p:cNvSpPr>
          <p:nvPr>
            <p:ph idx="1"/>
          </p:nvPr>
        </p:nvSpPr>
        <p:spPr>
          <a:xfrm>
            <a:off x="801789" y="2133600"/>
            <a:ext cx="7076747" cy="3992563"/>
          </a:xfrm>
        </p:spPr>
        <p:txBody>
          <a:bodyPr>
            <a:normAutofit/>
          </a:bodyPr>
          <a:lstStyle/>
          <a:p>
            <a:r>
              <a:rPr lang="en-US" sz="4400" dirty="0" smtClean="0"/>
              <a:t>1. Is the adult abused, neglected , or self neglecting?</a:t>
            </a:r>
          </a:p>
          <a:p>
            <a:r>
              <a:rPr lang="en-US" sz="4400" dirty="0" smtClean="0"/>
              <a:t>2. Are they able to seek support and assistance?</a:t>
            </a:r>
            <a:endParaRPr lang="en-US" sz="4400" dirty="0"/>
          </a:p>
        </p:txBody>
      </p:sp>
    </p:spTree>
    <p:extLst>
      <p:ext uri="{BB962C8B-B14F-4D97-AF65-F5344CB8AC3E}">
        <p14:creationId xmlns:p14="http://schemas.microsoft.com/office/powerpoint/2010/main" val="209392660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Role of the Designated Responder</a:t>
            </a:r>
            <a:endParaRPr lang="en-US" dirty="0"/>
          </a:p>
        </p:txBody>
      </p:sp>
      <p:sp>
        <p:nvSpPr>
          <p:cNvPr id="3" name="Content Placeholder 2"/>
          <p:cNvSpPr>
            <a:spLocks noGrp="1"/>
          </p:cNvSpPr>
          <p:nvPr>
            <p:ph idx="1"/>
          </p:nvPr>
        </p:nvSpPr>
        <p:spPr>
          <a:xfrm>
            <a:off x="801789" y="2133600"/>
            <a:ext cx="7076747" cy="3992563"/>
          </a:xfrm>
        </p:spPr>
        <p:txBody>
          <a:bodyPr>
            <a:normAutofit/>
          </a:bodyPr>
          <a:lstStyle/>
          <a:p>
            <a:r>
              <a:rPr lang="en-US" dirty="0"/>
              <a:t>Document at each step</a:t>
            </a:r>
          </a:p>
          <a:p>
            <a:r>
              <a:rPr lang="en-US" dirty="0"/>
              <a:t>Interview the adult</a:t>
            </a:r>
          </a:p>
          <a:p>
            <a:r>
              <a:rPr lang="en-US" dirty="0"/>
              <a:t>Assess the urgency of the situation</a:t>
            </a:r>
          </a:p>
          <a:p>
            <a:r>
              <a:rPr lang="en-US" dirty="0"/>
              <a:t>Coordinate the collection of collateral</a:t>
            </a:r>
          </a:p>
          <a:p>
            <a:r>
              <a:rPr lang="en-US" dirty="0"/>
              <a:t>Coordinate the assessment of abuse, neglect or </a:t>
            </a:r>
            <a:r>
              <a:rPr lang="en-US" dirty="0" smtClean="0"/>
              <a:t>self-neglect</a:t>
            </a:r>
            <a:endParaRPr lang="en-CA" dirty="0"/>
          </a:p>
        </p:txBody>
      </p:sp>
    </p:spTree>
    <p:extLst>
      <p:ext uri="{BB962C8B-B14F-4D97-AF65-F5344CB8AC3E}">
        <p14:creationId xmlns:p14="http://schemas.microsoft.com/office/powerpoint/2010/main" val="235200005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Role of the Designated Responder (cont’d)</a:t>
            </a:r>
            <a:endParaRPr lang="en-US" dirty="0"/>
          </a:p>
        </p:txBody>
      </p:sp>
      <p:sp>
        <p:nvSpPr>
          <p:cNvPr id="3" name="Content Placeholder 2"/>
          <p:cNvSpPr>
            <a:spLocks noGrp="1"/>
          </p:cNvSpPr>
          <p:nvPr>
            <p:ph idx="1"/>
          </p:nvPr>
        </p:nvSpPr>
        <p:spPr>
          <a:xfrm>
            <a:off x="801789" y="2133600"/>
            <a:ext cx="7076747" cy="3992563"/>
          </a:xfrm>
        </p:spPr>
        <p:txBody>
          <a:bodyPr>
            <a:normAutofit/>
          </a:bodyPr>
          <a:lstStyle/>
          <a:p>
            <a:r>
              <a:rPr lang="en-US" dirty="0"/>
              <a:t>Coordinate the assessment of ability to seek/refuse support and assistance</a:t>
            </a:r>
          </a:p>
          <a:p>
            <a:r>
              <a:rPr lang="en-US" dirty="0"/>
              <a:t>Determine if the adult has a Representative, Committee, or Power of Attorney</a:t>
            </a:r>
          </a:p>
          <a:p>
            <a:r>
              <a:rPr lang="en-US" dirty="0"/>
              <a:t>Coordinate the development of a care plan to provide support and </a:t>
            </a:r>
            <a:r>
              <a:rPr lang="en-US" dirty="0" smtClean="0"/>
              <a:t>assistance</a:t>
            </a:r>
            <a:endParaRPr lang="en-CA" dirty="0"/>
          </a:p>
        </p:txBody>
      </p:sp>
    </p:spTree>
    <p:extLst>
      <p:ext uri="{BB962C8B-B14F-4D97-AF65-F5344CB8AC3E}">
        <p14:creationId xmlns:p14="http://schemas.microsoft.com/office/powerpoint/2010/main" val="235200005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smtClean="0"/>
              <a:t>SUPPORT AND ASSISTANCE PLAN</a:t>
            </a:r>
            <a:endParaRPr lang="en-CA" dirty="0"/>
          </a:p>
        </p:txBody>
      </p:sp>
      <p:sp>
        <p:nvSpPr>
          <p:cNvPr id="3" name="Content Placeholder 2"/>
          <p:cNvSpPr>
            <a:spLocks noGrp="1"/>
          </p:cNvSpPr>
          <p:nvPr>
            <p:ph idx="1"/>
          </p:nvPr>
        </p:nvSpPr>
        <p:spPr>
          <a:xfrm>
            <a:off x="971600" y="2060848"/>
            <a:ext cx="7200800" cy="4464496"/>
          </a:xfrm>
        </p:spPr>
        <p:txBody>
          <a:bodyPr>
            <a:normAutofit fontScale="62500" lnSpcReduction="20000"/>
          </a:bodyPr>
          <a:lstStyle/>
          <a:p>
            <a:pPr marL="0" indent="0">
              <a:lnSpc>
                <a:spcPct val="120000"/>
              </a:lnSpc>
              <a:spcBef>
                <a:spcPts val="0"/>
              </a:spcBef>
              <a:buNone/>
            </a:pPr>
            <a:r>
              <a:rPr lang="en-CA" b="1" dirty="0" smtClean="0"/>
              <a:t>SECTION </a:t>
            </a:r>
            <a:r>
              <a:rPr lang="en-CA" b="1" dirty="0"/>
              <a:t>1 – DESIGNATED AGENCY INFORMATION </a:t>
            </a:r>
            <a:endParaRPr lang="en-CA" dirty="0"/>
          </a:p>
          <a:p>
            <a:pPr marL="0" indent="0">
              <a:lnSpc>
                <a:spcPct val="120000"/>
              </a:lnSpc>
              <a:spcBef>
                <a:spcPts val="0"/>
              </a:spcBef>
              <a:buNone/>
            </a:pPr>
            <a:r>
              <a:rPr lang="en-CA" dirty="0"/>
              <a:t>	- Who is making the plan and who will be responsible for follow up</a:t>
            </a:r>
          </a:p>
          <a:p>
            <a:pPr marL="0" indent="0">
              <a:lnSpc>
                <a:spcPct val="120000"/>
              </a:lnSpc>
              <a:spcBef>
                <a:spcPts val="0"/>
              </a:spcBef>
              <a:buNone/>
            </a:pPr>
            <a:r>
              <a:rPr lang="en-CA" b="1" dirty="0"/>
              <a:t> </a:t>
            </a:r>
            <a:endParaRPr lang="en-CA" dirty="0"/>
          </a:p>
          <a:p>
            <a:pPr marL="0" indent="0">
              <a:lnSpc>
                <a:spcPct val="120000"/>
              </a:lnSpc>
              <a:spcBef>
                <a:spcPts val="0"/>
              </a:spcBef>
              <a:buNone/>
            </a:pPr>
            <a:r>
              <a:rPr lang="en-CA" b="1" dirty="0"/>
              <a:t>SECTION 2 – PERSONAL INFORMATION AND CONTACT PEOPLE</a:t>
            </a:r>
            <a:endParaRPr lang="en-CA" dirty="0"/>
          </a:p>
          <a:p>
            <a:pPr marL="0" lvl="0" indent="0">
              <a:lnSpc>
                <a:spcPct val="120000"/>
              </a:lnSpc>
              <a:spcBef>
                <a:spcPts val="0"/>
              </a:spcBef>
              <a:buNone/>
            </a:pPr>
            <a:r>
              <a:rPr lang="en-CA" dirty="0" smtClean="0"/>
              <a:t>Demographics, contact information, communication information, living situation</a:t>
            </a:r>
            <a:endParaRPr lang="en-CA" dirty="0"/>
          </a:p>
          <a:p>
            <a:pPr marL="0" indent="0">
              <a:lnSpc>
                <a:spcPct val="120000"/>
              </a:lnSpc>
              <a:spcBef>
                <a:spcPts val="0"/>
              </a:spcBef>
              <a:buNone/>
            </a:pPr>
            <a:r>
              <a:rPr lang="en-CA" dirty="0"/>
              <a:t> </a:t>
            </a:r>
          </a:p>
          <a:p>
            <a:pPr marL="0" indent="0">
              <a:lnSpc>
                <a:spcPct val="120000"/>
              </a:lnSpc>
              <a:spcBef>
                <a:spcPts val="0"/>
              </a:spcBef>
              <a:buNone/>
            </a:pPr>
            <a:r>
              <a:rPr lang="en-CA" b="1" dirty="0"/>
              <a:t>SECTION 3 – REASON FOR THE SUPPORT AND ASSISTANCE PLAN</a:t>
            </a:r>
            <a:endParaRPr lang="en-CA" dirty="0"/>
          </a:p>
          <a:p>
            <a:pPr marL="0" lvl="0" indent="0">
              <a:lnSpc>
                <a:spcPct val="120000"/>
              </a:lnSpc>
              <a:spcBef>
                <a:spcPts val="0"/>
              </a:spcBef>
              <a:buNone/>
            </a:pPr>
            <a:r>
              <a:rPr lang="en-CA" dirty="0"/>
              <a:t>details of the </a:t>
            </a:r>
            <a:r>
              <a:rPr lang="en-CA" dirty="0" smtClean="0"/>
              <a:t>abuse/neglect/self-neglect, details about factors affecting ability to make decisions about it</a:t>
            </a:r>
            <a:endParaRPr lang="en-CA" dirty="0"/>
          </a:p>
          <a:p>
            <a:pPr marL="0" indent="0">
              <a:lnSpc>
                <a:spcPct val="120000"/>
              </a:lnSpc>
              <a:spcBef>
                <a:spcPts val="0"/>
              </a:spcBef>
              <a:buNone/>
            </a:pPr>
            <a:r>
              <a:rPr lang="en-CA" dirty="0"/>
              <a:t> </a:t>
            </a:r>
          </a:p>
          <a:p>
            <a:pPr marL="0" indent="0">
              <a:lnSpc>
                <a:spcPct val="120000"/>
              </a:lnSpc>
              <a:spcBef>
                <a:spcPts val="0"/>
              </a:spcBef>
              <a:buNone/>
            </a:pPr>
            <a:r>
              <a:rPr lang="en-CA" b="1" dirty="0"/>
              <a:t>SECTION 4 – SIGNIFICANT PEOPLE IN THE ADULT’S LIFE</a:t>
            </a:r>
            <a:endParaRPr lang="en-CA" dirty="0"/>
          </a:p>
          <a:p>
            <a:pPr marL="0" lvl="0" indent="0">
              <a:lnSpc>
                <a:spcPct val="120000"/>
              </a:lnSpc>
              <a:spcBef>
                <a:spcPts val="0"/>
              </a:spcBef>
              <a:buNone/>
            </a:pPr>
            <a:r>
              <a:rPr lang="en-CA" dirty="0"/>
              <a:t>Formal substitute decision makers (full information about </a:t>
            </a:r>
            <a:r>
              <a:rPr lang="en-CA" dirty="0" smtClean="0"/>
              <a:t>each) &amp; support people</a:t>
            </a:r>
            <a:r>
              <a:rPr lang="en-CA" dirty="0"/>
              <a:t>: family, friends, advocates, service providers</a:t>
            </a:r>
          </a:p>
          <a:p>
            <a:pPr marL="0" indent="0">
              <a:lnSpc>
                <a:spcPct val="120000"/>
              </a:lnSpc>
              <a:spcBef>
                <a:spcPts val="0"/>
              </a:spcBef>
              <a:buNone/>
            </a:pPr>
            <a:r>
              <a:rPr lang="en-CA" dirty="0"/>
              <a:t> </a:t>
            </a:r>
          </a:p>
          <a:p>
            <a:pPr marL="0" indent="0">
              <a:lnSpc>
                <a:spcPct val="120000"/>
              </a:lnSpc>
              <a:spcBef>
                <a:spcPts val="0"/>
              </a:spcBef>
              <a:buNone/>
            </a:pPr>
            <a:r>
              <a:rPr lang="en-CA" b="1" dirty="0"/>
              <a:t>SECTION 5 – GETTING TO KNOW THE ADULT</a:t>
            </a:r>
            <a:endParaRPr lang="en-CA" dirty="0"/>
          </a:p>
          <a:p>
            <a:pPr marL="0" lvl="0" indent="0">
              <a:lnSpc>
                <a:spcPct val="120000"/>
              </a:lnSpc>
              <a:spcBef>
                <a:spcPts val="0"/>
              </a:spcBef>
              <a:buNone/>
            </a:pPr>
            <a:r>
              <a:rPr lang="en-CA" dirty="0"/>
              <a:t>The person’s </a:t>
            </a:r>
            <a:r>
              <a:rPr lang="en-CA" dirty="0" smtClean="0"/>
              <a:t>history, Strengths </a:t>
            </a:r>
            <a:r>
              <a:rPr lang="en-CA" dirty="0"/>
              <a:t>and </a:t>
            </a:r>
            <a:r>
              <a:rPr lang="en-CA" dirty="0" smtClean="0"/>
              <a:t>accomplishments, Interests </a:t>
            </a:r>
            <a:r>
              <a:rPr lang="en-CA" dirty="0"/>
              <a:t>values and beliefs</a:t>
            </a:r>
          </a:p>
          <a:p>
            <a:pPr marL="0" lvl="0" indent="0">
              <a:lnSpc>
                <a:spcPct val="120000"/>
              </a:lnSpc>
              <a:spcBef>
                <a:spcPts val="0"/>
              </a:spcBef>
              <a:buNone/>
            </a:pPr>
            <a:r>
              <a:rPr lang="en-CA" dirty="0"/>
              <a:t>The adult’s wishes with regard to the situation</a:t>
            </a:r>
          </a:p>
          <a:p>
            <a:pPr marL="0" indent="0">
              <a:lnSpc>
                <a:spcPct val="120000"/>
              </a:lnSpc>
              <a:spcBef>
                <a:spcPts val="0"/>
              </a:spcBef>
              <a:buNone/>
            </a:pPr>
            <a:endParaRPr lang="en-CA" dirty="0"/>
          </a:p>
        </p:txBody>
      </p:sp>
    </p:spTree>
    <p:extLst>
      <p:ext uri="{BB962C8B-B14F-4D97-AF65-F5344CB8AC3E}">
        <p14:creationId xmlns:p14="http://schemas.microsoft.com/office/powerpoint/2010/main" val="23850206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dirty="0" smtClean="0"/>
              <a:t>SUPPORT AND ASSISTANCE PLAN (cont’d)</a:t>
            </a:r>
            <a:endParaRPr lang="en-CA" dirty="0"/>
          </a:p>
        </p:txBody>
      </p:sp>
      <p:sp>
        <p:nvSpPr>
          <p:cNvPr id="3" name="Content Placeholder 2"/>
          <p:cNvSpPr>
            <a:spLocks noGrp="1"/>
          </p:cNvSpPr>
          <p:nvPr>
            <p:ph idx="1"/>
          </p:nvPr>
        </p:nvSpPr>
        <p:spPr>
          <a:xfrm>
            <a:off x="683568" y="1988840"/>
            <a:ext cx="7200800" cy="4392488"/>
          </a:xfrm>
        </p:spPr>
        <p:txBody>
          <a:bodyPr>
            <a:noAutofit/>
          </a:bodyPr>
          <a:lstStyle/>
          <a:p>
            <a:pPr marL="0" indent="0">
              <a:lnSpc>
                <a:spcPct val="120000"/>
              </a:lnSpc>
              <a:spcBef>
                <a:spcPts val="0"/>
              </a:spcBef>
              <a:buNone/>
            </a:pPr>
            <a:r>
              <a:rPr lang="en-CA" sz="1200" b="1" dirty="0"/>
              <a:t>SECTION 6 – SUPPORT AND </a:t>
            </a:r>
            <a:r>
              <a:rPr lang="en-CA" sz="1200" b="1" dirty="0" smtClean="0"/>
              <a:t>ASSISTANCE</a:t>
            </a:r>
          </a:p>
          <a:p>
            <a:pPr>
              <a:lnSpc>
                <a:spcPct val="120000"/>
              </a:lnSpc>
              <a:spcBef>
                <a:spcPts val="0"/>
              </a:spcBef>
            </a:pPr>
            <a:r>
              <a:rPr lang="en-CA" sz="1200" dirty="0" smtClean="0"/>
              <a:t>Who </a:t>
            </a:r>
            <a:r>
              <a:rPr lang="en-CA" sz="1200" dirty="0"/>
              <a:t>was involved in the development of the plan</a:t>
            </a:r>
          </a:p>
          <a:p>
            <a:pPr>
              <a:lnSpc>
                <a:spcPct val="120000"/>
              </a:lnSpc>
              <a:spcBef>
                <a:spcPts val="0"/>
              </a:spcBef>
            </a:pPr>
            <a:r>
              <a:rPr lang="en-CA" sz="1200" dirty="0"/>
              <a:t>Details of each  support and assistance offered</a:t>
            </a:r>
          </a:p>
          <a:p>
            <a:pPr lvl="1">
              <a:lnSpc>
                <a:spcPct val="120000"/>
              </a:lnSpc>
              <a:spcBef>
                <a:spcPts val="0"/>
              </a:spcBef>
            </a:pPr>
            <a:r>
              <a:rPr lang="en-CA" sz="1200" dirty="0"/>
              <a:t>Description of service and length of time offered</a:t>
            </a:r>
          </a:p>
          <a:p>
            <a:pPr lvl="1">
              <a:lnSpc>
                <a:spcPct val="120000"/>
              </a:lnSpc>
              <a:spcBef>
                <a:spcPts val="0"/>
              </a:spcBef>
            </a:pPr>
            <a:r>
              <a:rPr lang="en-CA" sz="1200" dirty="0"/>
              <a:t>Reason for offering this service</a:t>
            </a:r>
          </a:p>
          <a:p>
            <a:pPr lvl="1">
              <a:lnSpc>
                <a:spcPct val="120000"/>
              </a:lnSpc>
              <a:spcBef>
                <a:spcPts val="0"/>
              </a:spcBef>
            </a:pPr>
            <a:r>
              <a:rPr lang="en-CA" sz="1200" dirty="0"/>
              <a:t>Consequences to the adult of refusing the service</a:t>
            </a:r>
          </a:p>
          <a:p>
            <a:pPr lvl="1">
              <a:lnSpc>
                <a:spcPct val="120000"/>
              </a:lnSpc>
              <a:spcBef>
                <a:spcPts val="0"/>
              </a:spcBef>
            </a:pPr>
            <a:r>
              <a:rPr lang="en-CA" sz="1200" dirty="0"/>
              <a:t>Person responsible for implementation and follow up for this </a:t>
            </a:r>
            <a:r>
              <a:rPr lang="en-CA" sz="1200" dirty="0" smtClean="0"/>
              <a:t>service</a:t>
            </a:r>
            <a:r>
              <a:rPr lang="en-CA" sz="1200" b="1" dirty="0"/>
              <a:t> </a:t>
            </a:r>
            <a:endParaRPr lang="en-CA" sz="1200" dirty="0"/>
          </a:p>
          <a:p>
            <a:pPr marL="0" indent="0">
              <a:lnSpc>
                <a:spcPct val="120000"/>
              </a:lnSpc>
              <a:buNone/>
            </a:pPr>
            <a:r>
              <a:rPr lang="en-CA" sz="1200" b="1" dirty="0"/>
              <a:t>SECTION 7 – </a:t>
            </a:r>
            <a:r>
              <a:rPr lang="en-CA" sz="1200" b="1" dirty="0" smtClean="0"/>
              <a:t>CONCLUSIONS</a:t>
            </a:r>
            <a:endParaRPr lang="en-CA" sz="1200" dirty="0"/>
          </a:p>
          <a:p>
            <a:pPr>
              <a:lnSpc>
                <a:spcPct val="120000"/>
              </a:lnSpc>
              <a:spcBef>
                <a:spcPts val="0"/>
              </a:spcBef>
            </a:pPr>
            <a:r>
              <a:rPr lang="en-CA" sz="1200" dirty="0" smtClean="0"/>
              <a:t>Was </a:t>
            </a:r>
            <a:r>
              <a:rPr lang="en-CA" sz="1200" dirty="0"/>
              <a:t>the adult involved or was the plan as fully explained as </a:t>
            </a:r>
            <a:r>
              <a:rPr lang="en-CA" sz="1200" dirty="0" smtClean="0"/>
              <a:t>possible</a:t>
            </a:r>
          </a:p>
          <a:p>
            <a:pPr>
              <a:lnSpc>
                <a:spcPct val="120000"/>
              </a:lnSpc>
              <a:spcBef>
                <a:spcPts val="0"/>
              </a:spcBef>
            </a:pPr>
            <a:r>
              <a:rPr lang="en-CA" sz="1200" dirty="0" smtClean="0"/>
              <a:t>Outcome</a:t>
            </a:r>
            <a:r>
              <a:rPr lang="en-CA" sz="1200" dirty="0"/>
              <a:t>: </a:t>
            </a:r>
          </a:p>
          <a:p>
            <a:pPr lvl="1">
              <a:lnSpc>
                <a:spcPct val="120000"/>
              </a:lnSpc>
            </a:pPr>
            <a:r>
              <a:rPr lang="en-CA" sz="1200" dirty="0"/>
              <a:t>accepted by the adult</a:t>
            </a:r>
          </a:p>
          <a:p>
            <a:pPr lvl="1">
              <a:lnSpc>
                <a:spcPct val="120000"/>
              </a:lnSpc>
            </a:pPr>
            <a:r>
              <a:rPr lang="en-CA" sz="1200" dirty="0"/>
              <a:t>not accepted but the situation is resolved</a:t>
            </a:r>
          </a:p>
          <a:p>
            <a:pPr lvl="1">
              <a:lnSpc>
                <a:spcPct val="120000"/>
              </a:lnSpc>
            </a:pPr>
            <a:r>
              <a:rPr lang="en-CA" sz="1200" dirty="0"/>
              <a:t>not accepted and the adult is believed to be capable of making this decision</a:t>
            </a:r>
          </a:p>
          <a:p>
            <a:pPr lvl="1">
              <a:lnSpc>
                <a:spcPct val="120000"/>
              </a:lnSpc>
            </a:pPr>
            <a:r>
              <a:rPr lang="en-CA" sz="1200" dirty="0"/>
              <a:t>not accepted, and they are believed to be incapable of making this decision, and there is abuse, neglect, or self neglect and the case is being forwarded to the Public Guardian and Trustee for an assessment of incapability and to determine if a Court Order for support and assistance should be pursued</a:t>
            </a:r>
            <a:r>
              <a:rPr lang="en-CA" sz="1200" dirty="0" smtClean="0"/>
              <a:t>.</a:t>
            </a:r>
            <a:endParaRPr lang="en-CA" sz="1200" dirty="0"/>
          </a:p>
        </p:txBody>
      </p:sp>
    </p:spTree>
    <p:extLst>
      <p:ext uri="{BB962C8B-B14F-4D97-AF65-F5344CB8AC3E}">
        <p14:creationId xmlns:p14="http://schemas.microsoft.com/office/powerpoint/2010/main" val="2604478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a:t>
            </a:r>
            <a:endParaRPr lang="en-US" dirty="0"/>
          </a:p>
        </p:txBody>
      </p:sp>
      <p:sp>
        <p:nvSpPr>
          <p:cNvPr id="3" name="Content Placeholder 2"/>
          <p:cNvSpPr>
            <a:spLocks noGrp="1"/>
          </p:cNvSpPr>
          <p:nvPr>
            <p:ph idx="1"/>
          </p:nvPr>
        </p:nvSpPr>
        <p:spPr>
          <a:xfrm>
            <a:off x="1115616" y="2348880"/>
            <a:ext cx="7076747" cy="3992563"/>
          </a:xfrm>
        </p:spPr>
        <p:txBody>
          <a:bodyPr>
            <a:normAutofit fontScale="92500" lnSpcReduction="20000"/>
          </a:bodyPr>
          <a:lstStyle/>
          <a:p>
            <a:r>
              <a:rPr lang="en-CA" sz="2200" dirty="0"/>
              <a:t>To examine issues of care coordination in situations where clients have diminished capacity or mental health </a:t>
            </a:r>
            <a:r>
              <a:rPr lang="en-CA" sz="2200" dirty="0" smtClean="0"/>
              <a:t>challenges, with a focus on abuse, neglect, and self-neglect..</a:t>
            </a:r>
          </a:p>
          <a:p>
            <a:r>
              <a:rPr lang="en-CA" sz="2200" dirty="0" smtClean="0"/>
              <a:t>To present a practice based perspective on what some of the challenges can be in day to day practice, and consider one model from BC</a:t>
            </a:r>
            <a:endParaRPr lang="en-CA" sz="2200" dirty="0"/>
          </a:p>
          <a:p>
            <a:r>
              <a:rPr lang="en-CA" sz="2200" dirty="0"/>
              <a:t>To explore these issues from a practitioners perspective with a particular focus on the intersection of legal and psycho-social services</a:t>
            </a:r>
            <a:r>
              <a:rPr lang="en-CA" sz="2200" dirty="0" smtClean="0"/>
              <a:t>.</a:t>
            </a:r>
          </a:p>
          <a:p>
            <a:r>
              <a:rPr lang="en-CA" sz="2200" dirty="0" smtClean="0">
                <a:solidFill>
                  <a:schemeClr val="tx1"/>
                </a:solidFill>
              </a:rPr>
              <a:t>To provide tools to help responders be prepared for issues which will increase as society faces the upcoming demographic wave).  </a:t>
            </a:r>
            <a:endParaRPr lang="en-US" sz="2200" dirty="0">
              <a:solidFill>
                <a:schemeClr val="tx1"/>
              </a:solidFill>
            </a:endParaRPr>
          </a:p>
          <a:p>
            <a:endParaRPr lang="en-US" dirty="0"/>
          </a:p>
        </p:txBody>
      </p:sp>
    </p:spTree>
    <p:extLst>
      <p:ext uri="{BB962C8B-B14F-4D97-AF65-F5344CB8AC3E}">
        <p14:creationId xmlns:p14="http://schemas.microsoft.com/office/powerpoint/2010/main" val="374923894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Role of the Designated Responder (cont’d)</a:t>
            </a:r>
            <a:endParaRPr lang="en-US" dirty="0"/>
          </a:p>
        </p:txBody>
      </p:sp>
      <p:sp>
        <p:nvSpPr>
          <p:cNvPr id="3" name="Content Placeholder 2"/>
          <p:cNvSpPr>
            <a:spLocks noGrp="1"/>
          </p:cNvSpPr>
          <p:nvPr>
            <p:ph idx="1"/>
          </p:nvPr>
        </p:nvSpPr>
        <p:spPr>
          <a:xfrm>
            <a:off x="801789" y="2133600"/>
            <a:ext cx="7076747" cy="3992563"/>
          </a:xfrm>
        </p:spPr>
        <p:txBody>
          <a:bodyPr>
            <a:normAutofit lnSpcReduction="10000"/>
          </a:bodyPr>
          <a:lstStyle/>
          <a:p>
            <a:r>
              <a:rPr lang="en-US" dirty="0"/>
              <a:t>Advise the most responsible physician of the situation and actions taken</a:t>
            </a:r>
          </a:p>
          <a:p>
            <a:r>
              <a:rPr lang="en-US" dirty="0"/>
              <a:t>Make reports as necessary to the PGT</a:t>
            </a:r>
          </a:p>
          <a:p>
            <a:r>
              <a:rPr lang="en-US" dirty="0"/>
              <a:t>Report crimes to police</a:t>
            </a:r>
          </a:p>
          <a:p>
            <a:r>
              <a:rPr lang="en-US" dirty="0"/>
              <a:t>Keep the identity of the person who made the report confidential</a:t>
            </a:r>
          </a:p>
          <a:p>
            <a:r>
              <a:rPr lang="en-US" dirty="0"/>
              <a:t>Use the tools in the legislation as a last resort if the S &amp; A is refused</a:t>
            </a:r>
            <a:endParaRPr lang="en-CA" dirty="0"/>
          </a:p>
          <a:p>
            <a:pPr marL="0" indent="0">
              <a:buNone/>
            </a:pPr>
            <a:endParaRPr lang="en-US" dirty="0" smtClean="0"/>
          </a:p>
        </p:txBody>
      </p:sp>
    </p:spTree>
    <p:extLst>
      <p:ext uri="{BB962C8B-B14F-4D97-AF65-F5344CB8AC3E}">
        <p14:creationId xmlns:p14="http://schemas.microsoft.com/office/powerpoint/2010/main" val="206761244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Adult Guardianship Legislation - BC</a:t>
            </a:r>
            <a:endParaRPr lang="en-US" dirty="0"/>
          </a:p>
        </p:txBody>
      </p:sp>
      <p:sp>
        <p:nvSpPr>
          <p:cNvPr id="3" name="Content Placeholder 2"/>
          <p:cNvSpPr>
            <a:spLocks noGrp="1"/>
          </p:cNvSpPr>
          <p:nvPr>
            <p:ph idx="1"/>
          </p:nvPr>
        </p:nvSpPr>
        <p:spPr>
          <a:xfrm>
            <a:off x="801789" y="2133600"/>
            <a:ext cx="7076747" cy="3992563"/>
          </a:xfrm>
        </p:spPr>
        <p:txBody>
          <a:bodyPr>
            <a:normAutofit/>
          </a:bodyPr>
          <a:lstStyle/>
          <a:p>
            <a:r>
              <a:rPr lang="en-US" dirty="0"/>
              <a:t>Power to investigate</a:t>
            </a:r>
          </a:p>
          <a:p>
            <a:r>
              <a:rPr lang="en-US" dirty="0"/>
              <a:t>Access order</a:t>
            </a:r>
          </a:p>
          <a:p>
            <a:r>
              <a:rPr lang="en-US" dirty="0"/>
              <a:t>Warrant to enter for purpose of interview</a:t>
            </a:r>
          </a:p>
          <a:p>
            <a:r>
              <a:rPr lang="en-US" dirty="0"/>
              <a:t>Interim restraining order</a:t>
            </a:r>
          </a:p>
          <a:p>
            <a:r>
              <a:rPr lang="en-US" dirty="0"/>
              <a:t>Support and assistance order</a:t>
            </a:r>
          </a:p>
          <a:p>
            <a:r>
              <a:rPr lang="en-US" dirty="0">
                <a:solidFill>
                  <a:schemeClr val="tx1"/>
                </a:solidFill>
              </a:rPr>
              <a:t>Emergency provisions – including apprehension</a:t>
            </a:r>
          </a:p>
          <a:p>
            <a:pPr marL="0" indent="0">
              <a:buNone/>
            </a:pPr>
            <a:endParaRPr lang="en-US" dirty="0" smtClean="0"/>
          </a:p>
        </p:txBody>
      </p:sp>
    </p:spTree>
    <p:extLst>
      <p:ext uri="{BB962C8B-B14F-4D97-AF65-F5344CB8AC3E}">
        <p14:creationId xmlns:p14="http://schemas.microsoft.com/office/powerpoint/2010/main" val="206761244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970854826"/>
              </p:ext>
            </p:extLst>
          </p:nvPr>
        </p:nvGraphicFramePr>
        <p:xfrm>
          <a:off x="2351314" y="197222"/>
          <a:ext cx="6646979" cy="63620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reeform 1"/>
          <p:cNvSpPr/>
          <p:nvPr/>
        </p:nvSpPr>
        <p:spPr>
          <a:xfrm>
            <a:off x="2351314" y="1055914"/>
            <a:ext cx="6096391" cy="3755572"/>
          </a:xfrm>
          <a:custGeom>
            <a:avLst/>
            <a:gdLst>
              <a:gd name="connsiteX0" fmla="*/ 0 w 6096391"/>
              <a:gd name="connsiteY0" fmla="*/ 0 h 3755572"/>
              <a:gd name="connsiteX1" fmla="*/ 54429 w 6096391"/>
              <a:gd name="connsiteY1" fmla="*/ 10886 h 3755572"/>
              <a:gd name="connsiteX2" fmla="*/ 174171 w 6096391"/>
              <a:gd name="connsiteY2" fmla="*/ 43543 h 3755572"/>
              <a:gd name="connsiteX3" fmla="*/ 272143 w 6096391"/>
              <a:gd name="connsiteY3" fmla="*/ 54429 h 3755572"/>
              <a:gd name="connsiteX4" fmla="*/ 304800 w 6096391"/>
              <a:gd name="connsiteY4" fmla="*/ 65315 h 3755572"/>
              <a:gd name="connsiteX5" fmla="*/ 381000 w 6096391"/>
              <a:gd name="connsiteY5" fmla="*/ 87086 h 3755572"/>
              <a:gd name="connsiteX6" fmla="*/ 413657 w 6096391"/>
              <a:gd name="connsiteY6" fmla="*/ 108857 h 3755572"/>
              <a:gd name="connsiteX7" fmla="*/ 522514 w 6096391"/>
              <a:gd name="connsiteY7" fmla="*/ 141515 h 3755572"/>
              <a:gd name="connsiteX8" fmla="*/ 620486 w 6096391"/>
              <a:gd name="connsiteY8" fmla="*/ 174172 h 3755572"/>
              <a:gd name="connsiteX9" fmla="*/ 653143 w 6096391"/>
              <a:gd name="connsiteY9" fmla="*/ 185057 h 3755572"/>
              <a:gd name="connsiteX10" fmla="*/ 718457 w 6096391"/>
              <a:gd name="connsiteY10" fmla="*/ 228600 h 3755572"/>
              <a:gd name="connsiteX11" fmla="*/ 751114 w 6096391"/>
              <a:gd name="connsiteY11" fmla="*/ 250372 h 3755572"/>
              <a:gd name="connsiteX12" fmla="*/ 816429 w 6096391"/>
              <a:gd name="connsiteY12" fmla="*/ 272143 h 3755572"/>
              <a:gd name="connsiteX13" fmla="*/ 838200 w 6096391"/>
              <a:gd name="connsiteY13" fmla="*/ 293915 h 3755572"/>
              <a:gd name="connsiteX14" fmla="*/ 903514 w 6096391"/>
              <a:gd name="connsiteY14" fmla="*/ 337457 h 3755572"/>
              <a:gd name="connsiteX15" fmla="*/ 925286 w 6096391"/>
              <a:gd name="connsiteY15" fmla="*/ 359229 h 3755572"/>
              <a:gd name="connsiteX16" fmla="*/ 957943 w 6096391"/>
              <a:gd name="connsiteY16" fmla="*/ 381000 h 3755572"/>
              <a:gd name="connsiteX17" fmla="*/ 1001486 w 6096391"/>
              <a:gd name="connsiteY17" fmla="*/ 424543 h 3755572"/>
              <a:gd name="connsiteX18" fmla="*/ 1012371 w 6096391"/>
              <a:gd name="connsiteY18" fmla="*/ 457200 h 3755572"/>
              <a:gd name="connsiteX19" fmla="*/ 1034143 w 6096391"/>
              <a:gd name="connsiteY19" fmla="*/ 489857 h 3755572"/>
              <a:gd name="connsiteX20" fmla="*/ 1055914 w 6096391"/>
              <a:gd name="connsiteY20" fmla="*/ 555172 h 3755572"/>
              <a:gd name="connsiteX21" fmla="*/ 1045029 w 6096391"/>
              <a:gd name="connsiteY21" fmla="*/ 642257 h 3755572"/>
              <a:gd name="connsiteX22" fmla="*/ 914400 w 6096391"/>
              <a:gd name="connsiteY22" fmla="*/ 751115 h 3755572"/>
              <a:gd name="connsiteX23" fmla="*/ 816429 w 6096391"/>
              <a:gd name="connsiteY23" fmla="*/ 783772 h 3755572"/>
              <a:gd name="connsiteX24" fmla="*/ 783771 w 6096391"/>
              <a:gd name="connsiteY24" fmla="*/ 794657 h 3755572"/>
              <a:gd name="connsiteX25" fmla="*/ 729343 w 6096391"/>
              <a:gd name="connsiteY25" fmla="*/ 827315 h 3755572"/>
              <a:gd name="connsiteX26" fmla="*/ 696686 w 6096391"/>
              <a:gd name="connsiteY26" fmla="*/ 849086 h 3755572"/>
              <a:gd name="connsiteX27" fmla="*/ 664029 w 6096391"/>
              <a:gd name="connsiteY27" fmla="*/ 859972 h 3755572"/>
              <a:gd name="connsiteX28" fmla="*/ 598714 w 6096391"/>
              <a:gd name="connsiteY28" fmla="*/ 903515 h 3755572"/>
              <a:gd name="connsiteX29" fmla="*/ 566057 w 6096391"/>
              <a:gd name="connsiteY29" fmla="*/ 925286 h 3755572"/>
              <a:gd name="connsiteX30" fmla="*/ 533400 w 6096391"/>
              <a:gd name="connsiteY30" fmla="*/ 947057 h 3755572"/>
              <a:gd name="connsiteX31" fmla="*/ 511629 w 6096391"/>
              <a:gd name="connsiteY31" fmla="*/ 979715 h 3755572"/>
              <a:gd name="connsiteX32" fmla="*/ 489857 w 6096391"/>
              <a:gd name="connsiteY32" fmla="*/ 1001486 h 3755572"/>
              <a:gd name="connsiteX33" fmla="*/ 446314 w 6096391"/>
              <a:gd name="connsiteY33" fmla="*/ 1066800 h 3755572"/>
              <a:gd name="connsiteX34" fmla="*/ 424543 w 6096391"/>
              <a:gd name="connsiteY34" fmla="*/ 1099457 h 3755572"/>
              <a:gd name="connsiteX35" fmla="*/ 413657 w 6096391"/>
              <a:gd name="connsiteY35" fmla="*/ 1175657 h 3755572"/>
              <a:gd name="connsiteX36" fmla="*/ 402771 w 6096391"/>
              <a:gd name="connsiteY36" fmla="*/ 1219200 h 3755572"/>
              <a:gd name="connsiteX37" fmla="*/ 413657 w 6096391"/>
              <a:gd name="connsiteY37" fmla="*/ 1328057 h 3755572"/>
              <a:gd name="connsiteX38" fmla="*/ 435429 w 6096391"/>
              <a:gd name="connsiteY38" fmla="*/ 1371600 h 3755572"/>
              <a:gd name="connsiteX39" fmla="*/ 500743 w 6096391"/>
              <a:gd name="connsiteY39" fmla="*/ 1415143 h 3755572"/>
              <a:gd name="connsiteX40" fmla="*/ 544286 w 6096391"/>
              <a:gd name="connsiteY40" fmla="*/ 1458686 h 3755572"/>
              <a:gd name="connsiteX41" fmla="*/ 609600 w 6096391"/>
              <a:gd name="connsiteY41" fmla="*/ 1480457 h 3755572"/>
              <a:gd name="connsiteX42" fmla="*/ 653143 w 6096391"/>
              <a:gd name="connsiteY42" fmla="*/ 1491343 h 3755572"/>
              <a:gd name="connsiteX43" fmla="*/ 718457 w 6096391"/>
              <a:gd name="connsiteY43" fmla="*/ 1513115 h 3755572"/>
              <a:gd name="connsiteX44" fmla="*/ 751114 w 6096391"/>
              <a:gd name="connsiteY44" fmla="*/ 1524000 h 3755572"/>
              <a:gd name="connsiteX45" fmla="*/ 783771 w 6096391"/>
              <a:gd name="connsiteY45" fmla="*/ 1534886 h 3755572"/>
              <a:gd name="connsiteX46" fmla="*/ 816429 w 6096391"/>
              <a:gd name="connsiteY46" fmla="*/ 1545772 h 3755572"/>
              <a:gd name="connsiteX47" fmla="*/ 859971 w 6096391"/>
              <a:gd name="connsiteY47" fmla="*/ 1567543 h 3755572"/>
              <a:gd name="connsiteX48" fmla="*/ 892629 w 6096391"/>
              <a:gd name="connsiteY48" fmla="*/ 1578429 h 3755572"/>
              <a:gd name="connsiteX49" fmla="*/ 957943 w 6096391"/>
              <a:gd name="connsiteY49" fmla="*/ 1621972 h 3755572"/>
              <a:gd name="connsiteX50" fmla="*/ 990600 w 6096391"/>
              <a:gd name="connsiteY50" fmla="*/ 1643743 h 3755572"/>
              <a:gd name="connsiteX51" fmla="*/ 1023257 w 6096391"/>
              <a:gd name="connsiteY51" fmla="*/ 1665515 h 3755572"/>
              <a:gd name="connsiteX52" fmla="*/ 1055914 w 6096391"/>
              <a:gd name="connsiteY52" fmla="*/ 1676400 h 3755572"/>
              <a:gd name="connsiteX53" fmla="*/ 1077686 w 6096391"/>
              <a:gd name="connsiteY53" fmla="*/ 1698172 h 3755572"/>
              <a:gd name="connsiteX54" fmla="*/ 1110343 w 6096391"/>
              <a:gd name="connsiteY54" fmla="*/ 1719943 h 3755572"/>
              <a:gd name="connsiteX55" fmla="*/ 1121229 w 6096391"/>
              <a:gd name="connsiteY55" fmla="*/ 1752600 h 3755572"/>
              <a:gd name="connsiteX56" fmla="*/ 1143000 w 6096391"/>
              <a:gd name="connsiteY56" fmla="*/ 1774372 h 3755572"/>
              <a:gd name="connsiteX57" fmla="*/ 1153886 w 6096391"/>
              <a:gd name="connsiteY57" fmla="*/ 1807029 h 3755572"/>
              <a:gd name="connsiteX58" fmla="*/ 1143000 w 6096391"/>
              <a:gd name="connsiteY58" fmla="*/ 1937657 h 3755572"/>
              <a:gd name="connsiteX59" fmla="*/ 1132114 w 6096391"/>
              <a:gd name="connsiteY59" fmla="*/ 1970315 h 3755572"/>
              <a:gd name="connsiteX60" fmla="*/ 1099457 w 6096391"/>
              <a:gd name="connsiteY60" fmla="*/ 1992086 h 3755572"/>
              <a:gd name="connsiteX61" fmla="*/ 1012371 w 6096391"/>
              <a:gd name="connsiteY61" fmla="*/ 2024743 h 3755572"/>
              <a:gd name="connsiteX62" fmla="*/ 979714 w 6096391"/>
              <a:gd name="connsiteY62" fmla="*/ 2035629 h 3755572"/>
              <a:gd name="connsiteX63" fmla="*/ 870857 w 6096391"/>
              <a:gd name="connsiteY63" fmla="*/ 2046515 h 3755572"/>
              <a:gd name="connsiteX64" fmla="*/ 794657 w 6096391"/>
              <a:gd name="connsiteY64" fmla="*/ 2057400 h 3755572"/>
              <a:gd name="connsiteX65" fmla="*/ 718457 w 6096391"/>
              <a:gd name="connsiteY65" fmla="*/ 2079172 h 3755572"/>
              <a:gd name="connsiteX66" fmla="*/ 653143 w 6096391"/>
              <a:gd name="connsiteY66" fmla="*/ 2100943 h 3755572"/>
              <a:gd name="connsiteX67" fmla="*/ 544286 w 6096391"/>
              <a:gd name="connsiteY67" fmla="*/ 2188029 h 3755572"/>
              <a:gd name="connsiteX68" fmla="*/ 500743 w 6096391"/>
              <a:gd name="connsiteY68" fmla="*/ 2231572 h 3755572"/>
              <a:gd name="connsiteX69" fmla="*/ 478971 w 6096391"/>
              <a:gd name="connsiteY69" fmla="*/ 2275115 h 3755572"/>
              <a:gd name="connsiteX70" fmla="*/ 468086 w 6096391"/>
              <a:gd name="connsiteY70" fmla="*/ 2362200 h 3755572"/>
              <a:gd name="connsiteX71" fmla="*/ 533400 w 6096391"/>
              <a:gd name="connsiteY71" fmla="*/ 2558143 h 3755572"/>
              <a:gd name="connsiteX72" fmla="*/ 555171 w 6096391"/>
              <a:gd name="connsiteY72" fmla="*/ 2579915 h 3755572"/>
              <a:gd name="connsiteX73" fmla="*/ 587829 w 6096391"/>
              <a:gd name="connsiteY73" fmla="*/ 2590800 h 3755572"/>
              <a:gd name="connsiteX74" fmla="*/ 609600 w 6096391"/>
              <a:gd name="connsiteY74" fmla="*/ 2612572 h 3755572"/>
              <a:gd name="connsiteX75" fmla="*/ 653143 w 6096391"/>
              <a:gd name="connsiteY75" fmla="*/ 2623457 h 3755572"/>
              <a:gd name="connsiteX76" fmla="*/ 772886 w 6096391"/>
              <a:gd name="connsiteY76" fmla="*/ 2645229 h 3755572"/>
              <a:gd name="connsiteX77" fmla="*/ 1088571 w 6096391"/>
              <a:gd name="connsiteY77" fmla="*/ 2667000 h 3755572"/>
              <a:gd name="connsiteX78" fmla="*/ 1295400 w 6096391"/>
              <a:gd name="connsiteY78" fmla="*/ 2688772 h 3755572"/>
              <a:gd name="connsiteX79" fmla="*/ 1371600 w 6096391"/>
              <a:gd name="connsiteY79" fmla="*/ 2677886 h 3755572"/>
              <a:gd name="connsiteX80" fmla="*/ 1415143 w 6096391"/>
              <a:gd name="connsiteY80" fmla="*/ 2656115 h 3755572"/>
              <a:gd name="connsiteX81" fmla="*/ 1524000 w 6096391"/>
              <a:gd name="connsiteY81" fmla="*/ 2612572 h 3755572"/>
              <a:gd name="connsiteX82" fmla="*/ 1578429 w 6096391"/>
              <a:gd name="connsiteY82" fmla="*/ 2579915 h 3755572"/>
              <a:gd name="connsiteX83" fmla="*/ 1600200 w 6096391"/>
              <a:gd name="connsiteY83" fmla="*/ 2558143 h 3755572"/>
              <a:gd name="connsiteX84" fmla="*/ 1632857 w 6096391"/>
              <a:gd name="connsiteY84" fmla="*/ 2536372 h 3755572"/>
              <a:gd name="connsiteX85" fmla="*/ 1698171 w 6096391"/>
              <a:gd name="connsiteY85" fmla="*/ 2438400 h 3755572"/>
              <a:gd name="connsiteX86" fmla="*/ 1719943 w 6096391"/>
              <a:gd name="connsiteY86" fmla="*/ 2405743 h 3755572"/>
              <a:gd name="connsiteX87" fmla="*/ 1741714 w 6096391"/>
              <a:gd name="connsiteY87" fmla="*/ 2362200 h 3755572"/>
              <a:gd name="connsiteX88" fmla="*/ 1785257 w 6096391"/>
              <a:gd name="connsiteY88" fmla="*/ 2318657 h 3755572"/>
              <a:gd name="connsiteX89" fmla="*/ 1796143 w 6096391"/>
              <a:gd name="connsiteY89" fmla="*/ 2286000 h 3755572"/>
              <a:gd name="connsiteX90" fmla="*/ 1850571 w 6096391"/>
              <a:gd name="connsiteY90" fmla="*/ 2209800 h 3755572"/>
              <a:gd name="connsiteX91" fmla="*/ 1861457 w 6096391"/>
              <a:gd name="connsiteY91" fmla="*/ 2177143 h 3755572"/>
              <a:gd name="connsiteX92" fmla="*/ 1937657 w 6096391"/>
              <a:gd name="connsiteY92" fmla="*/ 2046515 h 3755572"/>
              <a:gd name="connsiteX93" fmla="*/ 1959429 w 6096391"/>
              <a:gd name="connsiteY93" fmla="*/ 2013857 h 3755572"/>
              <a:gd name="connsiteX94" fmla="*/ 1992086 w 6096391"/>
              <a:gd name="connsiteY94" fmla="*/ 1981200 h 3755572"/>
              <a:gd name="connsiteX95" fmla="*/ 2046514 w 6096391"/>
              <a:gd name="connsiteY95" fmla="*/ 1883229 h 3755572"/>
              <a:gd name="connsiteX96" fmla="*/ 2100943 w 6096391"/>
              <a:gd name="connsiteY96" fmla="*/ 1817915 h 3755572"/>
              <a:gd name="connsiteX97" fmla="*/ 2133600 w 6096391"/>
              <a:gd name="connsiteY97" fmla="*/ 1807029 h 3755572"/>
              <a:gd name="connsiteX98" fmla="*/ 2188029 w 6096391"/>
              <a:gd name="connsiteY98" fmla="*/ 1774372 h 3755572"/>
              <a:gd name="connsiteX99" fmla="*/ 2209800 w 6096391"/>
              <a:gd name="connsiteY99" fmla="*/ 1752600 h 3755572"/>
              <a:gd name="connsiteX100" fmla="*/ 2253343 w 6096391"/>
              <a:gd name="connsiteY100" fmla="*/ 1730829 h 3755572"/>
              <a:gd name="connsiteX101" fmla="*/ 2318657 w 6096391"/>
              <a:gd name="connsiteY101" fmla="*/ 1687286 h 3755572"/>
              <a:gd name="connsiteX102" fmla="*/ 2394857 w 6096391"/>
              <a:gd name="connsiteY102" fmla="*/ 1665515 h 3755572"/>
              <a:gd name="connsiteX103" fmla="*/ 2427514 w 6096391"/>
              <a:gd name="connsiteY103" fmla="*/ 1643743 h 3755572"/>
              <a:gd name="connsiteX104" fmla="*/ 2547257 w 6096391"/>
              <a:gd name="connsiteY104" fmla="*/ 1611086 h 3755572"/>
              <a:gd name="connsiteX105" fmla="*/ 2623457 w 6096391"/>
              <a:gd name="connsiteY105" fmla="*/ 1589315 h 3755572"/>
              <a:gd name="connsiteX106" fmla="*/ 2721429 w 6096391"/>
              <a:gd name="connsiteY106" fmla="*/ 1567543 h 3755572"/>
              <a:gd name="connsiteX107" fmla="*/ 2862943 w 6096391"/>
              <a:gd name="connsiteY107" fmla="*/ 1578429 h 3755572"/>
              <a:gd name="connsiteX108" fmla="*/ 2895600 w 6096391"/>
              <a:gd name="connsiteY108" fmla="*/ 1589315 h 3755572"/>
              <a:gd name="connsiteX109" fmla="*/ 3004457 w 6096391"/>
              <a:gd name="connsiteY109" fmla="*/ 1654629 h 3755572"/>
              <a:gd name="connsiteX110" fmla="*/ 3058886 w 6096391"/>
              <a:gd name="connsiteY110" fmla="*/ 1698172 h 3755572"/>
              <a:gd name="connsiteX111" fmla="*/ 3102429 w 6096391"/>
              <a:gd name="connsiteY111" fmla="*/ 1763486 h 3755572"/>
              <a:gd name="connsiteX112" fmla="*/ 3113314 w 6096391"/>
              <a:gd name="connsiteY112" fmla="*/ 1926772 h 3755572"/>
              <a:gd name="connsiteX113" fmla="*/ 3091543 w 6096391"/>
              <a:gd name="connsiteY113" fmla="*/ 1959429 h 3755572"/>
              <a:gd name="connsiteX114" fmla="*/ 3058886 w 6096391"/>
              <a:gd name="connsiteY114" fmla="*/ 1970315 h 3755572"/>
              <a:gd name="connsiteX115" fmla="*/ 3037114 w 6096391"/>
              <a:gd name="connsiteY115" fmla="*/ 1992086 h 3755572"/>
              <a:gd name="connsiteX116" fmla="*/ 2960914 w 6096391"/>
              <a:gd name="connsiteY116" fmla="*/ 2024743 h 3755572"/>
              <a:gd name="connsiteX117" fmla="*/ 2895600 w 6096391"/>
              <a:gd name="connsiteY117" fmla="*/ 2035629 h 3755572"/>
              <a:gd name="connsiteX118" fmla="*/ 2819400 w 6096391"/>
              <a:gd name="connsiteY118" fmla="*/ 2057400 h 3755572"/>
              <a:gd name="connsiteX119" fmla="*/ 2786743 w 6096391"/>
              <a:gd name="connsiteY119" fmla="*/ 2079172 h 3755572"/>
              <a:gd name="connsiteX120" fmla="*/ 2710543 w 6096391"/>
              <a:gd name="connsiteY120" fmla="*/ 2100943 h 3755572"/>
              <a:gd name="connsiteX121" fmla="*/ 2667000 w 6096391"/>
              <a:gd name="connsiteY121" fmla="*/ 2122715 h 3755572"/>
              <a:gd name="connsiteX122" fmla="*/ 2601686 w 6096391"/>
              <a:gd name="connsiteY122" fmla="*/ 2144486 h 3755572"/>
              <a:gd name="connsiteX123" fmla="*/ 2569029 w 6096391"/>
              <a:gd name="connsiteY123" fmla="*/ 2155372 h 3755572"/>
              <a:gd name="connsiteX124" fmla="*/ 2536371 w 6096391"/>
              <a:gd name="connsiteY124" fmla="*/ 2166257 h 3755572"/>
              <a:gd name="connsiteX125" fmla="*/ 2481943 w 6096391"/>
              <a:gd name="connsiteY125" fmla="*/ 2209800 h 3755572"/>
              <a:gd name="connsiteX126" fmla="*/ 2427514 w 6096391"/>
              <a:gd name="connsiteY126" fmla="*/ 2264229 h 3755572"/>
              <a:gd name="connsiteX127" fmla="*/ 2416629 w 6096391"/>
              <a:gd name="connsiteY127" fmla="*/ 2296886 h 3755572"/>
              <a:gd name="connsiteX128" fmla="*/ 2471057 w 6096391"/>
              <a:gd name="connsiteY128" fmla="*/ 2416629 h 3755572"/>
              <a:gd name="connsiteX129" fmla="*/ 2569029 w 6096391"/>
              <a:gd name="connsiteY129" fmla="*/ 2449286 h 3755572"/>
              <a:gd name="connsiteX130" fmla="*/ 2601686 w 6096391"/>
              <a:gd name="connsiteY130" fmla="*/ 2460172 h 3755572"/>
              <a:gd name="connsiteX131" fmla="*/ 2830286 w 6096391"/>
              <a:gd name="connsiteY131" fmla="*/ 2460172 h 3755572"/>
              <a:gd name="connsiteX132" fmla="*/ 2917371 w 6096391"/>
              <a:gd name="connsiteY132" fmla="*/ 2503715 h 3755572"/>
              <a:gd name="connsiteX133" fmla="*/ 2950029 w 6096391"/>
              <a:gd name="connsiteY133" fmla="*/ 2514600 h 3755572"/>
              <a:gd name="connsiteX134" fmla="*/ 3037114 w 6096391"/>
              <a:gd name="connsiteY134" fmla="*/ 2590800 h 3755572"/>
              <a:gd name="connsiteX135" fmla="*/ 3048000 w 6096391"/>
              <a:gd name="connsiteY135" fmla="*/ 2623457 h 3755572"/>
              <a:gd name="connsiteX136" fmla="*/ 3037114 w 6096391"/>
              <a:gd name="connsiteY136" fmla="*/ 2699657 h 3755572"/>
              <a:gd name="connsiteX137" fmla="*/ 3015343 w 6096391"/>
              <a:gd name="connsiteY137" fmla="*/ 2721429 h 3755572"/>
              <a:gd name="connsiteX138" fmla="*/ 2960914 w 6096391"/>
              <a:gd name="connsiteY138" fmla="*/ 2764972 h 3755572"/>
              <a:gd name="connsiteX139" fmla="*/ 2928257 w 6096391"/>
              <a:gd name="connsiteY139" fmla="*/ 2786743 h 3755572"/>
              <a:gd name="connsiteX140" fmla="*/ 2895600 w 6096391"/>
              <a:gd name="connsiteY140" fmla="*/ 2797629 h 3755572"/>
              <a:gd name="connsiteX141" fmla="*/ 2743200 w 6096391"/>
              <a:gd name="connsiteY141" fmla="*/ 2830286 h 3755572"/>
              <a:gd name="connsiteX142" fmla="*/ 2688771 w 6096391"/>
              <a:gd name="connsiteY142" fmla="*/ 2841172 h 3755572"/>
              <a:gd name="connsiteX143" fmla="*/ 2645229 w 6096391"/>
              <a:gd name="connsiteY143" fmla="*/ 2852057 h 3755572"/>
              <a:gd name="connsiteX144" fmla="*/ 2536371 w 6096391"/>
              <a:gd name="connsiteY144" fmla="*/ 2862943 h 3755572"/>
              <a:gd name="connsiteX145" fmla="*/ 2394857 w 6096391"/>
              <a:gd name="connsiteY145" fmla="*/ 2884715 h 3755572"/>
              <a:gd name="connsiteX146" fmla="*/ 2340429 w 6096391"/>
              <a:gd name="connsiteY146" fmla="*/ 2895600 h 3755572"/>
              <a:gd name="connsiteX147" fmla="*/ 2264229 w 6096391"/>
              <a:gd name="connsiteY147" fmla="*/ 2906486 h 3755572"/>
              <a:gd name="connsiteX148" fmla="*/ 2220686 w 6096391"/>
              <a:gd name="connsiteY148" fmla="*/ 2917372 h 3755572"/>
              <a:gd name="connsiteX149" fmla="*/ 2122714 w 6096391"/>
              <a:gd name="connsiteY149" fmla="*/ 2928257 h 3755572"/>
              <a:gd name="connsiteX150" fmla="*/ 2035629 w 6096391"/>
              <a:gd name="connsiteY150" fmla="*/ 2950029 h 3755572"/>
              <a:gd name="connsiteX151" fmla="*/ 1948543 w 6096391"/>
              <a:gd name="connsiteY151" fmla="*/ 2971800 h 3755572"/>
              <a:gd name="connsiteX152" fmla="*/ 1926771 w 6096391"/>
              <a:gd name="connsiteY152" fmla="*/ 2993572 h 3755572"/>
              <a:gd name="connsiteX153" fmla="*/ 1828800 w 6096391"/>
              <a:gd name="connsiteY153" fmla="*/ 3026229 h 3755572"/>
              <a:gd name="connsiteX154" fmla="*/ 1763486 w 6096391"/>
              <a:gd name="connsiteY154" fmla="*/ 3058886 h 3755572"/>
              <a:gd name="connsiteX155" fmla="*/ 1730829 w 6096391"/>
              <a:gd name="connsiteY155" fmla="*/ 3069772 h 3755572"/>
              <a:gd name="connsiteX156" fmla="*/ 1632857 w 6096391"/>
              <a:gd name="connsiteY156" fmla="*/ 3145972 h 3755572"/>
              <a:gd name="connsiteX157" fmla="*/ 1589314 w 6096391"/>
              <a:gd name="connsiteY157" fmla="*/ 3200400 h 3755572"/>
              <a:gd name="connsiteX158" fmla="*/ 1567543 w 6096391"/>
              <a:gd name="connsiteY158" fmla="*/ 3265715 h 3755572"/>
              <a:gd name="connsiteX159" fmla="*/ 1556657 w 6096391"/>
              <a:gd name="connsiteY159" fmla="*/ 3298372 h 3755572"/>
              <a:gd name="connsiteX160" fmla="*/ 1545771 w 6096391"/>
              <a:gd name="connsiteY160" fmla="*/ 3352800 h 3755572"/>
              <a:gd name="connsiteX161" fmla="*/ 1578429 w 6096391"/>
              <a:gd name="connsiteY161" fmla="*/ 3548743 h 3755572"/>
              <a:gd name="connsiteX162" fmla="*/ 1600200 w 6096391"/>
              <a:gd name="connsiteY162" fmla="*/ 3570515 h 3755572"/>
              <a:gd name="connsiteX163" fmla="*/ 1611086 w 6096391"/>
              <a:gd name="connsiteY163" fmla="*/ 3603172 h 3755572"/>
              <a:gd name="connsiteX164" fmla="*/ 1643743 w 6096391"/>
              <a:gd name="connsiteY164" fmla="*/ 3624943 h 3755572"/>
              <a:gd name="connsiteX165" fmla="*/ 1698171 w 6096391"/>
              <a:gd name="connsiteY165" fmla="*/ 3657600 h 3755572"/>
              <a:gd name="connsiteX166" fmla="*/ 1763486 w 6096391"/>
              <a:gd name="connsiteY166" fmla="*/ 3690257 h 3755572"/>
              <a:gd name="connsiteX167" fmla="*/ 1796143 w 6096391"/>
              <a:gd name="connsiteY167" fmla="*/ 3712029 h 3755572"/>
              <a:gd name="connsiteX168" fmla="*/ 1905000 w 6096391"/>
              <a:gd name="connsiteY168" fmla="*/ 3733800 h 3755572"/>
              <a:gd name="connsiteX169" fmla="*/ 2166257 w 6096391"/>
              <a:gd name="connsiteY169" fmla="*/ 3755572 h 3755572"/>
              <a:gd name="connsiteX170" fmla="*/ 2471057 w 6096391"/>
              <a:gd name="connsiteY170" fmla="*/ 3733800 h 3755572"/>
              <a:gd name="connsiteX171" fmla="*/ 2601686 w 6096391"/>
              <a:gd name="connsiteY171" fmla="*/ 3712029 h 3755572"/>
              <a:gd name="connsiteX172" fmla="*/ 2667000 w 6096391"/>
              <a:gd name="connsiteY172" fmla="*/ 3690257 h 3755572"/>
              <a:gd name="connsiteX173" fmla="*/ 2699657 w 6096391"/>
              <a:gd name="connsiteY173" fmla="*/ 3679372 h 3755572"/>
              <a:gd name="connsiteX174" fmla="*/ 2732314 w 6096391"/>
              <a:gd name="connsiteY174" fmla="*/ 3657600 h 3755572"/>
              <a:gd name="connsiteX175" fmla="*/ 2797629 w 6096391"/>
              <a:gd name="connsiteY175" fmla="*/ 3635829 h 3755572"/>
              <a:gd name="connsiteX176" fmla="*/ 2862943 w 6096391"/>
              <a:gd name="connsiteY176" fmla="*/ 3603172 h 3755572"/>
              <a:gd name="connsiteX177" fmla="*/ 2939143 w 6096391"/>
              <a:gd name="connsiteY177" fmla="*/ 3570515 h 3755572"/>
              <a:gd name="connsiteX178" fmla="*/ 2960914 w 6096391"/>
              <a:gd name="connsiteY178" fmla="*/ 3548743 h 3755572"/>
              <a:gd name="connsiteX179" fmla="*/ 3026229 w 6096391"/>
              <a:gd name="connsiteY179" fmla="*/ 3516086 h 3755572"/>
              <a:gd name="connsiteX180" fmla="*/ 3058886 w 6096391"/>
              <a:gd name="connsiteY180" fmla="*/ 3483429 h 3755572"/>
              <a:gd name="connsiteX181" fmla="*/ 3156857 w 6096391"/>
              <a:gd name="connsiteY181" fmla="*/ 3429000 h 3755572"/>
              <a:gd name="connsiteX182" fmla="*/ 3200400 w 6096391"/>
              <a:gd name="connsiteY182" fmla="*/ 3385457 h 3755572"/>
              <a:gd name="connsiteX183" fmla="*/ 3243943 w 6096391"/>
              <a:gd name="connsiteY183" fmla="*/ 3309257 h 3755572"/>
              <a:gd name="connsiteX184" fmla="*/ 3254829 w 6096391"/>
              <a:gd name="connsiteY184" fmla="*/ 3276600 h 3755572"/>
              <a:gd name="connsiteX185" fmla="*/ 3276600 w 6096391"/>
              <a:gd name="connsiteY185" fmla="*/ 3243943 h 3755572"/>
              <a:gd name="connsiteX186" fmla="*/ 3287486 w 6096391"/>
              <a:gd name="connsiteY186" fmla="*/ 3211286 h 3755572"/>
              <a:gd name="connsiteX187" fmla="*/ 3309257 w 6096391"/>
              <a:gd name="connsiteY187" fmla="*/ 3167743 h 3755572"/>
              <a:gd name="connsiteX188" fmla="*/ 3331029 w 6096391"/>
              <a:gd name="connsiteY188" fmla="*/ 3058886 h 3755572"/>
              <a:gd name="connsiteX189" fmla="*/ 3352800 w 6096391"/>
              <a:gd name="connsiteY189" fmla="*/ 2960915 h 3755572"/>
              <a:gd name="connsiteX190" fmla="*/ 3385457 w 6096391"/>
              <a:gd name="connsiteY190" fmla="*/ 2808515 h 3755572"/>
              <a:gd name="connsiteX191" fmla="*/ 3396343 w 6096391"/>
              <a:gd name="connsiteY191" fmla="*/ 2764972 h 3755572"/>
              <a:gd name="connsiteX192" fmla="*/ 3407229 w 6096391"/>
              <a:gd name="connsiteY192" fmla="*/ 2721429 h 3755572"/>
              <a:gd name="connsiteX193" fmla="*/ 3429000 w 6096391"/>
              <a:gd name="connsiteY193" fmla="*/ 2699657 h 3755572"/>
              <a:gd name="connsiteX194" fmla="*/ 3472543 w 6096391"/>
              <a:gd name="connsiteY194" fmla="*/ 2612572 h 3755572"/>
              <a:gd name="connsiteX195" fmla="*/ 3537857 w 6096391"/>
              <a:gd name="connsiteY195" fmla="*/ 2503715 h 3755572"/>
              <a:gd name="connsiteX196" fmla="*/ 3559629 w 6096391"/>
              <a:gd name="connsiteY196" fmla="*/ 2481943 h 3755572"/>
              <a:gd name="connsiteX197" fmla="*/ 3581400 w 6096391"/>
              <a:gd name="connsiteY197" fmla="*/ 2449286 h 3755572"/>
              <a:gd name="connsiteX198" fmla="*/ 3614057 w 6096391"/>
              <a:gd name="connsiteY198" fmla="*/ 2427515 h 3755572"/>
              <a:gd name="connsiteX199" fmla="*/ 3668486 w 6096391"/>
              <a:gd name="connsiteY199" fmla="*/ 2373086 h 3755572"/>
              <a:gd name="connsiteX200" fmla="*/ 3701143 w 6096391"/>
              <a:gd name="connsiteY200" fmla="*/ 2351315 h 3755572"/>
              <a:gd name="connsiteX201" fmla="*/ 3744686 w 6096391"/>
              <a:gd name="connsiteY201" fmla="*/ 2307772 h 3755572"/>
              <a:gd name="connsiteX202" fmla="*/ 3810000 w 6096391"/>
              <a:gd name="connsiteY202" fmla="*/ 2275115 h 3755572"/>
              <a:gd name="connsiteX203" fmla="*/ 3831771 w 6096391"/>
              <a:gd name="connsiteY203" fmla="*/ 2253343 h 3755572"/>
              <a:gd name="connsiteX204" fmla="*/ 3864429 w 6096391"/>
              <a:gd name="connsiteY204" fmla="*/ 2231572 h 3755572"/>
              <a:gd name="connsiteX205" fmla="*/ 3918857 w 6096391"/>
              <a:gd name="connsiteY205" fmla="*/ 2188029 h 3755572"/>
              <a:gd name="connsiteX206" fmla="*/ 3951514 w 6096391"/>
              <a:gd name="connsiteY206" fmla="*/ 2177143 h 3755572"/>
              <a:gd name="connsiteX207" fmla="*/ 4027714 w 6096391"/>
              <a:gd name="connsiteY207" fmla="*/ 2133600 h 3755572"/>
              <a:gd name="connsiteX208" fmla="*/ 4103914 w 6096391"/>
              <a:gd name="connsiteY208" fmla="*/ 2122715 h 3755572"/>
              <a:gd name="connsiteX209" fmla="*/ 4419600 w 6096391"/>
              <a:gd name="connsiteY209" fmla="*/ 2133600 h 3755572"/>
              <a:gd name="connsiteX210" fmla="*/ 4506686 w 6096391"/>
              <a:gd name="connsiteY210" fmla="*/ 2144486 h 3755572"/>
              <a:gd name="connsiteX211" fmla="*/ 4539343 w 6096391"/>
              <a:gd name="connsiteY211" fmla="*/ 2166257 h 3755572"/>
              <a:gd name="connsiteX212" fmla="*/ 4604657 w 6096391"/>
              <a:gd name="connsiteY212" fmla="*/ 2198915 h 3755572"/>
              <a:gd name="connsiteX213" fmla="*/ 4659086 w 6096391"/>
              <a:gd name="connsiteY213" fmla="*/ 2253343 h 3755572"/>
              <a:gd name="connsiteX214" fmla="*/ 4659086 w 6096391"/>
              <a:gd name="connsiteY214" fmla="*/ 2405743 h 3755572"/>
              <a:gd name="connsiteX215" fmla="*/ 4637314 w 6096391"/>
              <a:gd name="connsiteY215" fmla="*/ 2481943 h 3755572"/>
              <a:gd name="connsiteX216" fmla="*/ 4615543 w 6096391"/>
              <a:gd name="connsiteY216" fmla="*/ 2503715 h 3755572"/>
              <a:gd name="connsiteX217" fmla="*/ 4593771 w 6096391"/>
              <a:gd name="connsiteY217" fmla="*/ 2569029 h 3755572"/>
              <a:gd name="connsiteX218" fmla="*/ 4582886 w 6096391"/>
              <a:gd name="connsiteY218" fmla="*/ 2601686 h 3755572"/>
              <a:gd name="connsiteX219" fmla="*/ 4572000 w 6096391"/>
              <a:gd name="connsiteY219" fmla="*/ 2656115 h 3755572"/>
              <a:gd name="connsiteX220" fmla="*/ 4582886 w 6096391"/>
              <a:gd name="connsiteY220" fmla="*/ 2775857 h 3755572"/>
              <a:gd name="connsiteX221" fmla="*/ 4604657 w 6096391"/>
              <a:gd name="connsiteY221" fmla="*/ 2797629 h 3755572"/>
              <a:gd name="connsiteX222" fmla="*/ 4680857 w 6096391"/>
              <a:gd name="connsiteY222" fmla="*/ 2819400 h 3755572"/>
              <a:gd name="connsiteX223" fmla="*/ 4855029 w 6096391"/>
              <a:gd name="connsiteY223" fmla="*/ 2808515 h 3755572"/>
              <a:gd name="connsiteX224" fmla="*/ 4898571 w 6096391"/>
              <a:gd name="connsiteY224" fmla="*/ 2797629 h 3755572"/>
              <a:gd name="connsiteX225" fmla="*/ 4985657 w 6096391"/>
              <a:gd name="connsiteY225" fmla="*/ 2699657 h 3755572"/>
              <a:gd name="connsiteX226" fmla="*/ 5040086 w 6096391"/>
              <a:gd name="connsiteY226" fmla="*/ 2634343 h 3755572"/>
              <a:gd name="connsiteX227" fmla="*/ 5050971 w 6096391"/>
              <a:gd name="connsiteY227" fmla="*/ 2601686 h 3755572"/>
              <a:gd name="connsiteX228" fmla="*/ 5072743 w 6096391"/>
              <a:gd name="connsiteY228" fmla="*/ 2579915 h 3755572"/>
              <a:gd name="connsiteX229" fmla="*/ 5094514 w 6096391"/>
              <a:gd name="connsiteY229" fmla="*/ 2514600 h 3755572"/>
              <a:gd name="connsiteX230" fmla="*/ 5138057 w 6096391"/>
              <a:gd name="connsiteY230" fmla="*/ 2449286 h 3755572"/>
              <a:gd name="connsiteX231" fmla="*/ 5170714 w 6096391"/>
              <a:gd name="connsiteY231" fmla="*/ 2394857 h 3755572"/>
              <a:gd name="connsiteX232" fmla="*/ 5257800 w 6096391"/>
              <a:gd name="connsiteY232" fmla="*/ 2318657 h 3755572"/>
              <a:gd name="connsiteX233" fmla="*/ 5323114 w 6096391"/>
              <a:gd name="connsiteY233" fmla="*/ 2296886 h 3755572"/>
              <a:gd name="connsiteX234" fmla="*/ 5355771 w 6096391"/>
              <a:gd name="connsiteY234" fmla="*/ 2286000 h 3755572"/>
              <a:gd name="connsiteX235" fmla="*/ 5562600 w 6096391"/>
              <a:gd name="connsiteY235" fmla="*/ 2264229 h 3755572"/>
              <a:gd name="connsiteX236" fmla="*/ 5758543 w 6096391"/>
              <a:gd name="connsiteY236" fmla="*/ 2275115 h 3755572"/>
              <a:gd name="connsiteX237" fmla="*/ 5834743 w 6096391"/>
              <a:gd name="connsiteY237" fmla="*/ 2307772 h 3755572"/>
              <a:gd name="connsiteX238" fmla="*/ 5900057 w 6096391"/>
              <a:gd name="connsiteY238" fmla="*/ 2351315 h 3755572"/>
              <a:gd name="connsiteX239" fmla="*/ 5932714 w 6096391"/>
              <a:gd name="connsiteY239" fmla="*/ 2373086 h 3755572"/>
              <a:gd name="connsiteX240" fmla="*/ 5965371 w 6096391"/>
              <a:gd name="connsiteY240" fmla="*/ 2394857 h 3755572"/>
              <a:gd name="connsiteX241" fmla="*/ 6041571 w 6096391"/>
              <a:gd name="connsiteY241" fmla="*/ 2481943 h 3755572"/>
              <a:gd name="connsiteX242" fmla="*/ 6063343 w 6096391"/>
              <a:gd name="connsiteY242" fmla="*/ 2503715 h 3755572"/>
              <a:gd name="connsiteX243" fmla="*/ 6096000 w 6096391"/>
              <a:gd name="connsiteY243" fmla="*/ 2569029 h 3755572"/>
              <a:gd name="connsiteX244" fmla="*/ 6096000 w 6096391"/>
              <a:gd name="connsiteY244" fmla="*/ 2579915 h 3755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Lst>
            <a:rect l="l" t="t" r="r" b="b"/>
            <a:pathLst>
              <a:path w="6096391" h="3755572">
                <a:moveTo>
                  <a:pt x="0" y="0"/>
                </a:moveTo>
                <a:cubicBezTo>
                  <a:pt x="18143" y="3629"/>
                  <a:pt x="36479" y="6398"/>
                  <a:pt x="54429" y="10886"/>
                </a:cubicBezTo>
                <a:cubicBezTo>
                  <a:pt x="114437" y="25888"/>
                  <a:pt x="78654" y="32930"/>
                  <a:pt x="174171" y="43543"/>
                </a:cubicBezTo>
                <a:lnTo>
                  <a:pt x="272143" y="54429"/>
                </a:lnTo>
                <a:cubicBezTo>
                  <a:pt x="283029" y="58058"/>
                  <a:pt x="293767" y="62163"/>
                  <a:pt x="304800" y="65315"/>
                </a:cubicBezTo>
                <a:cubicBezTo>
                  <a:pt x="321084" y="69967"/>
                  <a:pt x="363595" y="78383"/>
                  <a:pt x="381000" y="87086"/>
                </a:cubicBezTo>
                <a:cubicBezTo>
                  <a:pt x="392702" y="92937"/>
                  <a:pt x="401702" y="103544"/>
                  <a:pt x="413657" y="108857"/>
                </a:cubicBezTo>
                <a:cubicBezTo>
                  <a:pt x="466945" y="132541"/>
                  <a:pt x="473800" y="126901"/>
                  <a:pt x="522514" y="141515"/>
                </a:cubicBezTo>
                <a:cubicBezTo>
                  <a:pt x="522576" y="141534"/>
                  <a:pt x="604127" y="168719"/>
                  <a:pt x="620486" y="174172"/>
                </a:cubicBezTo>
                <a:lnTo>
                  <a:pt x="653143" y="185057"/>
                </a:lnTo>
                <a:cubicBezTo>
                  <a:pt x="691946" y="223862"/>
                  <a:pt x="656946" y="193451"/>
                  <a:pt x="718457" y="228600"/>
                </a:cubicBezTo>
                <a:cubicBezTo>
                  <a:pt x="729816" y="235091"/>
                  <a:pt x="739159" y="245058"/>
                  <a:pt x="751114" y="250372"/>
                </a:cubicBezTo>
                <a:cubicBezTo>
                  <a:pt x="772085" y="259693"/>
                  <a:pt x="816429" y="272143"/>
                  <a:pt x="816429" y="272143"/>
                </a:cubicBezTo>
                <a:cubicBezTo>
                  <a:pt x="823686" y="279400"/>
                  <a:pt x="829989" y="287757"/>
                  <a:pt x="838200" y="293915"/>
                </a:cubicBezTo>
                <a:cubicBezTo>
                  <a:pt x="859133" y="309614"/>
                  <a:pt x="885012" y="318955"/>
                  <a:pt x="903514" y="337457"/>
                </a:cubicBezTo>
                <a:cubicBezTo>
                  <a:pt x="910771" y="344714"/>
                  <a:pt x="917272" y="352818"/>
                  <a:pt x="925286" y="359229"/>
                </a:cubicBezTo>
                <a:cubicBezTo>
                  <a:pt x="935502" y="367402"/>
                  <a:pt x="948010" y="372486"/>
                  <a:pt x="957943" y="381000"/>
                </a:cubicBezTo>
                <a:cubicBezTo>
                  <a:pt x="973528" y="394358"/>
                  <a:pt x="1001486" y="424543"/>
                  <a:pt x="1001486" y="424543"/>
                </a:cubicBezTo>
                <a:cubicBezTo>
                  <a:pt x="1005114" y="435429"/>
                  <a:pt x="1007239" y="446937"/>
                  <a:pt x="1012371" y="457200"/>
                </a:cubicBezTo>
                <a:cubicBezTo>
                  <a:pt x="1018222" y="468902"/>
                  <a:pt x="1028829" y="477902"/>
                  <a:pt x="1034143" y="489857"/>
                </a:cubicBezTo>
                <a:cubicBezTo>
                  <a:pt x="1043464" y="510828"/>
                  <a:pt x="1055914" y="555172"/>
                  <a:pt x="1055914" y="555172"/>
                </a:cubicBezTo>
                <a:cubicBezTo>
                  <a:pt x="1052286" y="584200"/>
                  <a:pt x="1058112" y="616091"/>
                  <a:pt x="1045029" y="642257"/>
                </a:cubicBezTo>
                <a:cubicBezTo>
                  <a:pt x="1032903" y="666509"/>
                  <a:pt x="944408" y="741113"/>
                  <a:pt x="914400" y="751115"/>
                </a:cubicBezTo>
                <a:lnTo>
                  <a:pt x="816429" y="783772"/>
                </a:lnTo>
                <a:lnTo>
                  <a:pt x="783771" y="794657"/>
                </a:lnTo>
                <a:cubicBezTo>
                  <a:pt x="741249" y="837181"/>
                  <a:pt x="785865" y="799054"/>
                  <a:pt x="729343" y="827315"/>
                </a:cubicBezTo>
                <a:cubicBezTo>
                  <a:pt x="717641" y="833166"/>
                  <a:pt x="708388" y="843235"/>
                  <a:pt x="696686" y="849086"/>
                </a:cubicBezTo>
                <a:cubicBezTo>
                  <a:pt x="686423" y="854218"/>
                  <a:pt x="674060" y="854399"/>
                  <a:pt x="664029" y="859972"/>
                </a:cubicBezTo>
                <a:cubicBezTo>
                  <a:pt x="641156" y="872679"/>
                  <a:pt x="620486" y="889001"/>
                  <a:pt x="598714" y="903515"/>
                </a:cubicBezTo>
                <a:lnTo>
                  <a:pt x="566057" y="925286"/>
                </a:lnTo>
                <a:lnTo>
                  <a:pt x="533400" y="947057"/>
                </a:lnTo>
                <a:cubicBezTo>
                  <a:pt x="526143" y="957943"/>
                  <a:pt x="519802" y="969499"/>
                  <a:pt x="511629" y="979715"/>
                </a:cubicBezTo>
                <a:cubicBezTo>
                  <a:pt x="505218" y="987729"/>
                  <a:pt x="496015" y="993276"/>
                  <a:pt x="489857" y="1001486"/>
                </a:cubicBezTo>
                <a:cubicBezTo>
                  <a:pt x="474157" y="1022419"/>
                  <a:pt x="460828" y="1045029"/>
                  <a:pt x="446314" y="1066800"/>
                </a:cubicBezTo>
                <a:lnTo>
                  <a:pt x="424543" y="1099457"/>
                </a:lnTo>
                <a:cubicBezTo>
                  <a:pt x="420914" y="1124857"/>
                  <a:pt x="418247" y="1150413"/>
                  <a:pt x="413657" y="1175657"/>
                </a:cubicBezTo>
                <a:cubicBezTo>
                  <a:pt x="410981" y="1190377"/>
                  <a:pt x="402771" y="1204239"/>
                  <a:pt x="402771" y="1219200"/>
                </a:cubicBezTo>
                <a:cubicBezTo>
                  <a:pt x="402771" y="1255667"/>
                  <a:pt x="406016" y="1292400"/>
                  <a:pt x="413657" y="1328057"/>
                </a:cubicBezTo>
                <a:cubicBezTo>
                  <a:pt x="417057" y="1343924"/>
                  <a:pt x="423954" y="1360125"/>
                  <a:pt x="435429" y="1371600"/>
                </a:cubicBezTo>
                <a:cubicBezTo>
                  <a:pt x="453931" y="1390102"/>
                  <a:pt x="482241" y="1396641"/>
                  <a:pt x="500743" y="1415143"/>
                </a:cubicBezTo>
                <a:cubicBezTo>
                  <a:pt x="515257" y="1429657"/>
                  <a:pt x="524813" y="1452195"/>
                  <a:pt x="544286" y="1458686"/>
                </a:cubicBezTo>
                <a:cubicBezTo>
                  <a:pt x="566057" y="1465943"/>
                  <a:pt x="587336" y="1474891"/>
                  <a:pt x="609600" y="1480457"/>
                </a:cubicBezTo>
                <a:cubicBezTo>
                  <a:pt x="624114" y="1484086"/>
                  <a:pt x="638813" y="1487044"/>
                  <a:pt x="653143" y="1491343"/>
                </a:cubicBezTo>
                <a:cubicBezTo>
                  <a:pt x="675124" y="1497938"/>
                  <a:pt x="696686" y="1505858"/>
                  <a:pt x="718457" y="1513115"/>
                </a:cubicBezTo>
                <a:lnTo>
                  <a:pt x="751114" y="1524000"/>
                </a:lnTo>
                <a:lnTo>
                  <a:pt x="783771" y="1534886"/>
                </a:lnTo>
                <a:cubicBezTo>
                  <a:pt x="794657" y="1538515"/>
                  <a:pt x="806166" y="1540640"/>
                  <a:pt x="816429" y="1545772"/>
                </a:cubicBezTo>
                <a:cubicBezTo>
                  <a:pt x="830943" y="1553029"/>
                  <a:pt x="845056" y="1561151"/>
                  <a:pt x="859971" y="1567543"/>
                </a:cubicBezTo>
                <a:cubicBezTo>
                  <a:pt x="870518" y="1572063"/>
                  <a:pt x="882598" y="1572856"/>
                  <a:pt x="892629" y="1578429"/>
                </a:cubicBezTo>
                <a:cubicBezTo>
                  <a:pt x="915502" y="1591136"/>
                  <a:pt x="936172" y="1607458"/>
                  <a:pt x="957943" y="1621972"/>
                </a:cubicBezTo>
                <a:lnTo>
                  <a:pt x="990600" y="1643743"/>
                </a:lnTo>
                <a:cubicBezTo>
                  <a:pt x="1001486" y="1651000"/>
                  <a:pt x="1010845" y="1661378"/>
                  <a:pt x="1023257" y="1665515"/>
                </a:cubicBezTo>
                <a:lnTo>
                  <a:pt x="1055914" y="1676400"/>
                </a:lnTo>
                <a:cubicBezTo>
                  <a:pt x="1063171" y="1683657"/>
                  <a:pt x="1069672" y="1691761"/>
                  <a:pt x="1077686" y="1698172"/>
                </a:cubicBezTo>
                <a:cubicBezTo>
                  <a:pt x="1087902" y="1706345"/>
                  <a:pt x="1102170" y="1709727"/>
                  <a:pt x="1110343" y="1719943"/>
                </a:cubicBezTo>
                <a:cubicBezTo>
                  <a:pt x="1117511" y="1728903"/>
                  <a:pt x="1115325" y="1742761"/>
                  <a:pt x="1121229" y="1752600"/>
                </a:cubicBezTo>
                <a:cubicBezTo>
                  <a:pt x="1126509" y="1761401"/>
                  <a:pt x="1135743" y="1767115"/>
                  <a:pt x="1143000" y="1774372"/>
                </a:cubicBezTo>
                <a:cubicBezTo>
                  <a:pt x="1146629" y="1785258"/>
                  <a:pt x="1153886" y="1795554"/>
                  <a:pt x="1153886" y="1807029"/>
                </a:cubicBezTo>
                <a:cubicBezTo>
                  <a:pt x="1153886" y="1850723"/>
                  <a:pt x="1148775" y="1894347"/>
                  <a:pt x="1143000" y="1937657"/>
                </a:cubicBezTo>
                <a:cubicBezTo>
                  <a:pt x="1141483" y="1949031"/>
                  <a:pt x="1139282" y="1961355"/>
                  <a:pt x="1132114" y="1970315"/>
                </a:cubicBezTo>
                <a:cubicBezTo>
                  <a:pt x="1123941" y="1980531"/>
                  <a:pt x="1110816" y="1985595"/>
                  <a:pt x="1099457" y="1992086"/>
                </a:cubicBezTo>
                <a:cubicBezTo>
                  <a:pt x="1048726" y="2021075"/>
                  <a:pt x="1065947" y="2009435"/>
                  <a:pt x="1012371" y="2024743"/>
                </a:cubicBezTo>
                <a:cubicBezTo>
                  <a:pt x="1001338" y="2027895"/>
                  <a:pt x="991055" y="2033884"/>
                  <a:pt x="979714" y="2035629"/>
                </a:cubicBezTo>
                <a:cubicBezTo>
                  <a:pt x="943671" y="2041174"/>
                  <a:pt x="907074" y="2042254"/>
                  <a:pt x="870857" y="2046515"/>
                </a:cubicBezTo>
                <a:cubicBezTo>
                  <a:pt x="845375" y="2049513"/>
                  <a:pt x="820057" y="2053772"/>
                  <a:pt x="794657" y="2057400"/>
                </a:cubicBezTo>
                <a:cubicBezTo>
                  <a:pt x="684936" y="2093975"/>
                  <a:pt x="855106" y="2038177"/>
                  <a:pt x="718457" y="2079172"/>
                </a:cubicBezTo>
                <a:cubicBezTo>
                  <a:pt x="696476" y="2085766"/>
                  <a:pt x="672238" y="2088213"/>
                  <a:pt x="653143" y="2100943"/>
                </a:cubicBezTo>
                <a:cubicBezTo>
                  <a:pt x="570746" y="2155874"/>
                  <a:pt x="606334" y="2125982"/>
                  <a:pt x="544286" y="2188029"/>
                </a:cubicBezTo>
                <a:lnTo>
                  <a:pt x="500743" y="2231572"/>
                </a:lnTo>
                <a:lnTo>
                  <a:pt x="478971" y="2275115"/>
                </a:lnTo>
                <a:cubicBezTo>
                  <a:pt x="475343" y="2304143"/>
                  <a:pt x="466625" y="2332982"/>
                  <a:pt x="468086" y="2362200"/>
                </a:cubicBezTo>
                <a:cubicBezTo>
                  <a:pt x="471928" y="2439028"/>
                  <a:pt x="478548" y="2503288"/>
                  <a:pt x="533400" y="2558143"/>
                </a:cubicBezTo>
                <a:cubicBezTo>
                  <a:pt x="540657" y="2565400"/>
                  <a:pt x="546370" y="2574635"/>
                  <a:pt x="555171" y="2579915"/>
                </a:cubicBezTo>
                <a:cubicBezTo>
                  <a:pt x="565011" y="2585819"/>
                  <a:pt x="576943" y="2587172"/>
                  <a:pt x="587829" y="2590800"/>
                </a:cubicBezTo>
                <a:cubicBezTo>
                  <a:pt x="595086" y="2598057"/>
                  <a:pt x="600420" y="2607982"/>
                  <a:pt x="609600" y="2612572"/>
                </a:cubicBezTo>
                <a:cubicBezTo>
                  <a:pt x="622981" y="2619263"/>
                  <a:pt x="638758" y="2619347"/>
                  <a:pt x="653143" y="2623457"/>
                </a:cubicBezTo>
                <a:cubicBezTo>
                  <a:pt x="719326" y="2642366"/>
                  <a:pt x="659697" y="2636052"/>
                  <a:pt x="772886" y="2645229"/>
                </a:cubicBezTo>
                <a:cubicBezTo>
                  <a:pt x="878019" y="2653753"/>
                  <a:pt x="983672" y="2655958"/>
                  <a:pt x="1088571" y="2667000"/>
                </a:cubicBezTo>
                <a:lnTo>
                  <a:pt x="1295400" y="2688772"/>
                </a:lnTo>
                <a:cubicBezTo>
                  <a:pt x="1320800" y="2685143"/>
                  <a:pt x="1346846" y="2684637"/>
                  <a:pt x="1371600" y="2677886"/>
                </a:cubicBezTo>
                <a:cubicBezTo>
                  <a:pt x="1387256" y="2673616"/>
                  <a:pt x="1400076" y="2662142"/>
                  <a:pt x="1415143" y="2656115"/>
                </a:cubicBezTo>
                <a:cubicBezTo>
                  <a:pt x="1549658" y="2602309"/>
                  <a:pt x="1421884" y="2663629"/>
                  <a:pt x="1524000" y="2612572"/>
                </a:cubicBezTo>
                <a:cubicBezTo>
                  <a:pt x="1579162" y="2557407"/>
                  <a:pt x="1507773" y="2622308"/>
                  <a:pt x="1578429" y="2579915"/>
                </a:cubicBezTo>
                <a:cubicBezTo>
                  <a:pt x="1587230" y="2574635"/>
                  <a:pt x="1592186" y="2564554"/>
                  <a:pt x="1600200" y="2558143"/>
                </a:cubicBezTo>
                <a:cubicBezTo>
                  <a:pt x="1610416" y="2549970"/>
                  <a:pt x="1621971" y="2543629"/>
                  <a:pt x="1632857" y="2536372"/>
                </a:cubicBezTo>
                <a:lnTo>
                  <a:pt x="1698171" y="2438400"/>
                </a:lnTo>
                <a:cubicBezTo>
                  <a:pt x="1705428" y="2427514"/>
                  <a:pt x="1714092" y="2417445"/>
                  <a:pt x="1719943" y="2405743"/>
                </a:cubicBezTo>
                <a:cubicBezTo>
                  <a:pt x="1727200" y="2391229"/>
                  <a:pt x="1731978" y="2375182"/>
                  <a:pt x="1741714" y="2362200"/>
                </a:cubicBezTo>
                <a:cubicBezTo>
                  <a:pt x="1754030" y="2345779"/>
                  <a:pt x="1785257" y="2318657"/>
                  <a:pt x="1785257" y="2318657"/>
                </a:cubicBezTo>
                <a:cubicBezTo>
                  <a:pt x="1788886" y="2307771"/>
                  <a:pt x="1790450" y="2295963"/>
                  <a:pt x="1796143" y="2286000"/>
                </a:cubicBezTo>
                <a:cubicBezTo>
                  <a:pt x="1815868" y="2251481"/>
                  <a:pt x="1833722" y="2243498"/>
                  <a:pt x="1850571" y="2209800"/>
                </a:cubicBezTo>
                <a:cubicBezTo>
                  <a:pt x="1855703" y="2199537"/>
                  <a:pt x="1856937" y="2187690"/>
                  <a:pt x="1861457" y="2177143"/>
                </a:cubicBezTo>
                <a:cubicBezTo>
                  <a:pt x="1881194" y="2131091"/>
                  <a:pt x="1911215" y="2088066"/>
                  <a:pt x="1937657" y="2046515"/>
                </a:cubicBezTo>
                <a:cubicBezTo>
                  <a:pt x="1944681" y="2035477"/>
                  <a:pt x="1950178" y="2023108"/>
                  <a:pt x="1959429" y="2013857"/>
                </a:cubicBezTo>
                <a:lnTo>
                  <a:pt x="1992086" y="1981200"/>
                </a:lnTo>
                <a:cubicBezTo>
                  <a:pt x="2011245" y="1923720"/>
                  <a:pt x="1996606" y="1958089"/>
                  <a:pt x="2046514" y="1883229"/>
                </a:cubicBezTo>
                <a:cubicBezTo>
                  <a:pt x="2062578" y="1859133"/>
                  <a:pt x="2075799" y="1834678"/>
                  <a:pt x="2100943" y="1817915"/>
                </a:cubicBezTo>
                <a:cubicBezTo>
                  <a:pt x="2110490" y="1811550"/>
                  <a:pt x="2122714" y="1810658"/>
                  <a:pt x="2133600" y="1807029"/>
                </a:cubicBezTo>
                <a:cubicBezTo>
                  <a:pt x="2188762" y="1751864"/>
                  <a:pt x="2117373" y="1816765"/>
                  <a:pt x="2188029" y="1774372"/>
                </a:cubicBezTo>
                <a:cubicBezTo>
                  <a:pt x="2196830" y="1769092"/>
                  <a:pt x="2201261" y="1758293"/>
                  <a:pt x="2209800" y="1752600"/>
                </a:cubicBezTo>
                <a:cubicBezTo>
                  <a:pt x="2223302" y="1743599"/>
                  <a:pt x="2239428" y="1739178"/>
                  <a:pt x="2253343" y="1730829"/>
                </a:cubicBezTo>
                <a:cubicBezTo>
                  <a:pt x="2275780" y="1717367"/>
                  <a:pt x="2293272" y="1693632"/>
                  <a:pt x="2318657" y="1687286"/>
                </a:cubicBezTo>
                <a:cubicBezTo>
                  <a:pt x="2373332" y="1673617"/>
                  <a:pt x="2348007" y="1681131"/>
                  <a:pt x="2394857" y="1665515"/>
                </a:cubicBezTo>
                <a:cubicBezTo>
                  <a:pt x="2405743" y="1658258"/>
                  <a:pt x="2415559" y="1649057"/>
                  <a:pt x="2427514" y="1643743"/>
                </a:cubicBezTo>
                <a:cubicBezTo>
                  <a:pt x="2487562" y="1617055"/>
                  <a:pt x="2488723" y="1625720"/>
                  <a:pt x="2547257" y="1611086"/>
                </a:cubicBezTo>
                <a:cubicBezTo>
                  <a:pt x="2630261" y="1590334"/>
                  <a:pt x="2521643" y="1609677"/>
                  <a:pt x="2623457" y="1589315"/>
                </a:cubicBezTo>
                <a:cubicBezTo>
                  <a:pt x="2719242" y="1570158"/>
                  <a:pt x="2657875" y="1588728"/>
                  <a:pt x="2721429" y="1567543"/>
                </a:cubicBezTo>
                <a:cubicBezTo>
                  <a:pt x="2768600" y="1571172"/>
                  <a:pt x="2815998" y="1572561"/>
                  <a:pt x="2862943" y="1578429"/>
                </a:cubicBezTo>
                <a:cubicBezTo>
                  <a:pt x="2874329" y="1579852"/>
                  <a:pt x="2885053" y="1584795"/>
                  <a:pt x="2895600" y="1589315"/>
                </a:cubicBezTo>
                <a:cubicBezTo>
                  <a:pt x="2942467" y="1609401"/>
                  <a:pt x="2958019" y="1623670"/>
                  <a:pt x="3004457" y="1654629"/>
                </a:cubicBezTo>
                <a:cubicBezTo>
                  <a:pt x="3025882" y="1668912"/>
                  <a:pt x="3043374" y="1677489"/>
                  <a:pt x="3058886" y="1698172"/>
                </a:cubicBezTo>
                <a:cubicBezTo>
                  <a:pt x="3074586" y="1719105"/>
                  <a:pt x="3102429" y="1763486"/>
                  <a:pt x="3102429" y="1763486"/>
                </a:cubicBezTo>
                <a:cubicBezTo>
                  <a:pt x="3127896" y="1839888"/>
                  <a:pt x="3136320" y="1834748"/>
                  <a:pt x="3113314" y="1926772"/>
                </a:cubicBezTo>
                <a:cubicBezTo>
                  <a:pt x="3110141" y="1939464"/>
                  <a:pt x="3101759" y="1951256"/>
                  <a:pt x="3091543" y="1959429"/>
                </a:cubicBezTo>
                <a:cubicBezTo>
                  <a:pt x="3082583" y="1966597"/>
                  <a:pt x="3069772" y="1966686"/>
                  <a:pt x="3058886" y="1970315"/>
                </a:cubicBezTo>
                <a:cubicBezTo>
                  <a:pt x="3051629" y="1977572"/>
                  <a:pt x="3045654" y="1986393"/>
                  <a:pt x="3037114" y="1992086"/>
                </a:cubicBezTo>
                <a:cubicBezTo>
                  <a:pt x="3020476" y="2003178"/>
                  <a:pt x="2982684" y="2019905"/>
                  <a:pt x="2960914" y="2024743"/>
                </a:cubicBezTo>
                <a:cubicBezTo>
                  <a:pt x="2939368" y="2029531"/>
                  <a:pt x="2917243" y="2031300"/>
                  <a:pt x="2895600" y="2035629"/>
                </a:cubicBezTo>
                <a:cubicBezTo>
                  <a:pt x="2861432" y="2042463"/>
                  <a:pt x="2850522" y="2047027"/>
                  <a:pt x="2819400" y="2057400"/>
                </a:cubicBezTo>
                <a:cubicBezTo>
                  <a:pt x="2808514" y="2064657"/>
                  <a:pt x="2798445" y="2073321"/>
                  <a:pt x="2786743" y="2079172"/>
                </a:cubicBezTo>
                <a:cubicBezTo>
                  <a:pt x="2760435" y="2092326"/>
                  <a:pt x="2738434" y="2090484"/>
                  <a:pt x="2710543" y="2100943"/>
                </a:cubicBezTo>
                <a:cubicBezTo>
                  <a:pt x="2695349" y="2106641"/>
                  <a:pt x="2682067" y="2116688"/>
                  <a:pt x="2667000" y="2122715"/>
                </a:cubicBezTo>
                <a:cubicBezTo>
                  <a:pt x="2645692" y="2131238"/>
                  <a:pt x="2623457" y="2137229"/>
                  <a:pt x="2601686" y="2144486"/>
                </a:cubicBezTo>
                <a:lnTo>
                  <a:pt x="2569029" y="2155372"/>
                </a:lnTo>
                <a:lnTo>
                  <a:pt x="2536371" y="2166257"/>
                </a:lnTo>
                <a:cubicBezTo>
                  <a:pt x="2479689" y="2251285"/>
                  <a:pt x="2552048" y="2157221"/>
                  <a:pt x="2481943" y="2209800"/>
                </a:cubicBezTo>
                <a:cubicBezTo>
                  <a:pt x="2461416" y="2225195"/>
                  <a:pt x="2427514" y="2264229"/>
                  <a:pt x="2427514" y="2264229"/>
                </a:cubicBezTo>
                <a:cubicBezTo>
                  <a:pt x="2423886" y="2275115"/>
                  <a:pt x="2416629" y="2285412"/>
                  <a:pt x="2416629" y="2296886"/>
                </a:cubicBezTo>
                <a:cubicBezTo>
                  <a:pt x="2416629" y="2337405"/>
                  <a:pt x="2420401" y="2399744"/>
                  <a:pt x="2471057" y="2416629"/>
                </a:cubicBezTo>
                <a:lnTo>
                  <a:pt x="2569029" y="2449286"/>
                </a:lnTo>
                <a:lnTo>
                  <a:pt x="2601686" y="2460172"/>
                </a:lnTo>
                <a:cubicBezTo>
                  <a:pt x="2686381" y="2450761"/>
                  <a:pt x="2742315" y="2438179"/>
                  <a:pt x="2830286" y="2460172"/>
                </a:cubicBezTo>
                <a:cubicBezTo>
                  <a:pt x="2861772" y="2468043"/>
                  <a:pt x="2886581" y="2493453"/>
                  <a:pt x="2917371" y="2503715"/>
                </a:cubicBezTo>
                <a:lnTo>
                  <a:pt x="2950029" y="2514600"/>
                </a:lnTo>
                <a:cubicBezTo>
                  <a:pt x="2999016" y="2547258"/>
                  <a:pt x="3014435" y="2545442"/>
                  <a:pt x="3037114" y="2590800"/>
                </a:cubicBezTo>
                <a:cubicBezTo>
                  <a:pt x="3042246" y="2601063"/>
                  <a:pt x="3044371" y="2612571"/>
                  <a:pt x="3048000" y="2623457"/>
                </a:cubicBezTo>
                <a:cubicBezTo>
                  <a:pt x="3044371" y="2648857"/>
                  <a:pt x="3045228" y="2675316"/>
                  <a:pt x="3037114" y="2699657"/>
                </a:cubicBezTo>
                <a:cubicBezTo>
                  <a:pt x="3033869" y="2709394"/>
                  <a:pt x="3021754" y="2713415"/>
                  <a:pt x="3015343" y="2721429"/>
                </a:cubicBezTo>
                <a:cubicBezTo>
                  <a:pt x="2966410" y="2782595"/>
                  <a:pt x="3024221" y="2733318"/>
                  <a:pt x="2960914" y="2764972"/>
                </a:cubicBezTo>
                <a:cubicBezTo>
                  <a:pt x="2949212" y="2770823"/>
                  <a:pt x="2939959" y="2780892"/>
                  <a:pt x="2928257" y="2786743"/>
                </a:cubicBezTo>
                <a:cubicBezTo>
                  <a:pt x="2917994" y="2791875"/>
                  <a:pt x="2906670" y="2794610"/>
                  <a:pt x="2895600" y="2797629"/>
                </a:cubicBezTo>
                <a:cubicBezTo>
                  <a:pt x="2792806" y="2825664"/>
                  <a:pt x="2833821" y="2813809"/>
                  <a:pt x="2743200" y="2830286"/>
                </a:cubicBezTo>
                <a:cubicBezTo>
                  <a:pt x="2724996" y="2833596"/>
                  <a:pt x="2706833" y="2837158"/>
                  <a:pt x="2688771" y="2841172"/>
                </a:cubicBezTo>
                <a:cubicBezTo>
                  <a:pt x="2674167" y="2844417"/>
                  <a:pt x="2660039" y="2849941"/>
                  <a:pt x="2645229" y="2852057"/>
                </a:cubicBezTo>
                <a:cubicBezTo>
                  <a:pt x="2609129" y="2857214"/>
                  <a:pt x="2572657" y="2859314"/>
                  <a:pt x="2536371" y="2862943"/>
                </a:cubicBezTo>
                <a:cubicBezTo>
                  <a:pt x="2445733" y="2885603"/>
                  <a:pt x="2541123" y="2863820"/>
                  <a:pt x="2394857" y="2884715"/>
                </a:cubicBezTo>
                <a:cubicBezTo>
                  <a:pt x="2376541" y="2887332"/>
                  <a:pt x="2358679" y="2892558"/>
                  <a:pt x="2340429" y="2895600"/>
                </a:cubicBezTo>
                <a:cubicBezTo>
                  <a:pt x="2315120" y="2899818"/>
                  <a:pt x="2289473" y="2901896"/>
                  <a:pt x="2264229" y="2906486"/>
                </a:cubicBezTo>
                <a:cubicBezTo>
                  <a:pt x="2249509" y="2909162"/>
                  <a:pt x="2235473" y="2915097"/>
                  <a:pt x="2220686" y="2917372"/>
                </a:cubicBezTo>
                <a:cubicBezTo>
                  <a:pt x="2188210" y="2922368"/>
                  <a:pt x="2155242" y="2923610"/>
                  <a:pt x="2122714" y="2928257"/>
                </a:cubicBezTo>
                <a:cubicBezTo>
                  <a:pt x="2029100" y="2941630"/>
                  <a:pt x="2103163" y="2933145"/>
                  <a:pt x="2035629" y="2950029"/>
                </a:cubicBezTo>
                <a:lnTo>
                  <a:pt x="1948543" y="2971800"/>
                </a:lnTo>
                <a:cubicBezTo>
                  <a:pt x="1941286" y="2979057"/>
                  <a:pt x="1935682" y="2988480"/>
                  <a:pt x="1926771" y="2993572"/>
                </a:cubicBezTo>
                <a:cubicBezTo>
                  <a:pt x="1889241" y="3015018"/>
                  <a:pt x="1867726" y="3015107"/>
                  <a:pt x="1828800" y="3026229"/>
                </a:cubicBezTo>
                <a:cubicBezTo>
                  <a:pt x="1764958" y="3044470"/>
                  <a:pt x="1827095" y="3027081"/>
                  <a:pt x="1763486" y="3058886"/>
                </a:cubicBezTo>
                <a:cubicBezTo>
                  <a:pt x="1753223" y="3064018"/>
                  <a:pt x="1740860" y="3064199"/>
                  <a:pt x="1730829" y="3069772"/>
                </a:cubicBezTo>
                <a:cubicBezTo>
                  <a:pt x="1693160" y="3090699"/>
                  <a:pt x="1660215" y="3113143"/>
                  <a:pt x="1632857" y="3145972"/>
                </a:cubicBezTo>
                <a:cubicBezTo>
                  <a:pt x="1564206" y="3228354"/>
                  <a:pt x="1652647" y="3137070"/>
                  <a:pt x="1589314" y="3200400"/>
                </a:cubicBezTo>
                <a:lnTo>
                  <a:pt x="1567543" y="3265715"/>
                </a:lnTo>
                <a:cubicBezTo>
                  <a:pt x="1563914" y="3276601"/>
                  <a:pt x="1558907" y="3287120"/>
                  <a:pt x="1556657" y="3298372"/>
                </a:cubicBezTo>
                <a:lnTo>
                  <a:pt x="1545771" y="3352800"/>
                </a:lnTo>
                <a:cubicBezTo>
                  <a:pt x="1552221" y="3443099"/>
                  <a:pt x="1535662" y="3484592"/>
                  <a:pt x="1578429" y="3548743"/>
                </a:cubicBezTo>
                <a:cubicBezTo>
                  <a:pt x="1584122" y="3557283"/>
                  <a:pt x="1592943" y="3563258"/>
                  <a:pt x="1600200" y="3570515"/>
                </a:cubicBezTo>
                <a:cubicBezTo>
                  <a:pt x="1603829" y="3581401"/>
                  <a:pt x="1603918" y="3594212"/>
                  <a:pt x="1611086" y="3603172"/>
                </a:cubicBezTo>
                <a:cubicBezTo>
                  <a:pt x="1619259" y="3613388"/>
                  <a:pt x="1633527" y="3616770"/>
                  <a:pt x="1643743" y="3624943"/>
                </a:cubicBezTo>
                <a:cubicBezTo>
                  <a:pt x="1686436" y="3659098"/>
                  <a:pt x="1641457" y="3638696"/>
                  <a:pt x="1698171" y="3657600"/>
                </a:cubicBezTo>
                <a:cubicBezTo>
                  <a:pt x="1791771" y="3720000"/>
                  <a:pt x="1673342" y="3645185"/>
                  <a:pt x="1763486" y="3690257"/>
                </a:cubicBezTo>
                <a:cubicBezTo>
                  <a:pt x="1775188" y="3696108"/>
                  <a:pt x="1783638" y="3708181"/>
                  <a:pt x="1796143" y="3712029"/>
                </a:cubicBezTo>
                <a:cubicBezTo>
                  <a:pt x="1831511" y="3722911"/>
                  <a:pt x="1868222" y="3729713"/>
                  <a:pt x="1905000" y="3733800"/>
                </a:cubicBezTo>
                <a:cubicBezTo>
                  <a:pt x="2057187" y="3750710"/>
                  <a:pt x="1970186" y="3742500"/>
                  <a:pt x="2166257" y="3755572"/>
                </a:cubicBezTo>
                <a:cubicBezTo>
                  <a:pt x="2358991" y="3746394"/>
                  <a:pt x="2340020" y="3754490"/>
                  <a:pt x="2471057" y="3733800"/>
                </a:cubicBezTo>
                <a:lnTo>
                  <a:pt x="2601686" y="3712029"/>
                </a:lnTo>
                <a:lnTo>
                  <a:pt x="2667000" y="3690257"/>
                </a:lnTo>
                <a:lnTo>
                  <a:pt x="2699657" y="3679372"/>
                </a:lnTo>
                <a:cubicBezTo>
                  <a:pt x="2710543" y="3672115"/>
                  <a:pt x="2720359" y="3662914"/>
                  <a:pt x="2732314" y="3657600"/>
                </a:cubicBezTo>
                <a:cubicBezTo>
                  <a:pt x="2753285" y="3648279"/>
                  <a:pt x="2797629" y="3635829"/>
                  <a:pt x="2797629" y="3635829"/>
                </a:cubicBezTo>
                <a:cubicBezTo>
                  <a:pt x="2860390" y="3593987"/>
                  <a:pt x="2799845" y="3630214"/>
                  <a:pt x="2862943" y="3603172"/>
                </a:cubicBezTo>
                <a:cubicBezTo>
                  <a:pt x="2957103" y="3562818"/>
                  <a:pt x="2862557" y="3596042"/>
                  <a:pt x="2939143" y="3570515"/>
                </a:cubicBezTo>
                <a:cubicBezTo>
                  <a:pt x="2946400" y="3563258"/>
                  <a:pt x="2952113" y="3554024"/>
                  <a:pt x="2960914" y="3548743"/>
                </a:cubicBezTo>
                <a:cubicBezTo>
                  <a:pt x="3031054" y="3506657"/>
                  <a:pt x="2955437" y="3575078"/>
                  <a:pt x="3026229" y="3516086"/>
                </a:cubicBezTo>
                <a:cubicBezTo>
                  <a:pt x="3038056" y="3506231"/>
                  <a:pt x="3046734" y="3492880"/>
                  <a:pt x="3058886" y="3483429"/>
                </a:cubicBezTo>
                <a:cubicBezTo>
                  <a:pt x="3115032" y="3439760"/>
                  <a:pt x="3107584" y="3445425"/>
                  <a:pt x="3156857" y="3429000"/>
                </a:cubicBezTo>
                <a:cubicBezTo>
                  <a:pt x="3171371" y="3414486"/>
                  <a:pt x="3189014" y="3402536"/>
                  <a:pt x="3200400" y="3385457"/>
                </a:cubicBezTo>
                <a:cubicBezTo>
                  <a:pt x="3222264" y="3352661"/>
                  <a:pt x="3227370" y="3347927"/>
                  <a:pt x="3243943" y="3309257"/>
                </a:cubicBezTo>
                <a:cubicBezTo>
                  <a:pt x="3248463" y="3298710"/>
                  <a:pt x="3249697" y="3286863"/>
                  <a:pt x="3254829" y="3276600"/>
                </a:cubicBezTo>
                <a:cubicBezTo>
                  <a:pt x="3260680" y="3264898"/>
                  <a:pt x="3270749" y="3255645"/>
                  <a:pt x="3276600" y="3243943"/>
                </a:cubicBezTo>
                <a:cubicBezTo>
                  <a:pt x="3281732" y="3233680"/>
                  <a:pt x="3282966" y="3221833"/>
                  <a:pt x="3287486" y="3211286"/>
                </a:cubicBezTo>
                <a:cubicBezTo>
                  <a:pt x="3293878" y="3196371"/>
                  <a:pt x="3302000" y="3182257"/>
                  <a:pt x="3309257" y="3167743"/>
                </a:cubicBezTo>
                <a:cubicBezTo>
                  <a:pt x="3316514" y="3131457"/>
                  <a:pt x="3324946" y="3095387"/>
                  <a:pt x="3331029" y="3058886"/>
                </a:cubicBezTo>
                <a:cubicBezTo>
                  <a:pt x="3343800" y="2982254"/>
                  <a:pt x="3334934" y="3014511"/>
                  <a:pt x="3352800" y="2960915"/>
                </a:cubicBezTo>
                <a:cubicBezTo>
                  <a:pt x="3368605" y="2866088"/>
                  <a:pt x="3358333" y="2917009"/>
                  <a:pt x="3385457" y="2808515"/>
                </a:cubicBezTo>
                <a:lnTo>
                  <a:pt x="3396343" y="2764972"/>
                </a:lnTo>
                <a:cubicBezTo>
                  <a:pt x="3399972" y="2750458"/>
                  <a:pt x="3396650" y="2732008"/>
                  <a:pt x="3407229" y="2721429"/>
                </a:cubicBezTo>
                <a:lnTo>
                  <a:pt x="3429000" y="2699657"/>
                </a:lnTo>
                <a:cubicBezTo>
                  <a:pt x="3454016" y="2624606"/>
                  <a:pt x="3434543" y="2650570"/>
                  <a:pt x="3472543" y="2612572"/>
                </a:cubicBezTo>
                <a:cubicBezTo>
                  <a:pt x="3489723" y="2578211"/>
                  <a:pt x="3511583" y="2529989"/>
                  <a:pt x="3537857" y="2503715"/>
                </a:cubicBezTo>
                <a:cubicBezTo>
                  <a:pt x="3545114" y="2496458"/>
                  <a:pt x="3553218" y="2489957"/>
                  <a:pt x="3559629" y="2481943"/>
                </a:cubicBezTo>
                <a:cubicBezTo>
                  <a:pt x="3567802" y="2471727"/>
                  <a:pt x="3572149" y="2458537"/>
                  <a:pt x="3581400" y="2449286"/>
                </a:cubicBezTo>
                <a:cubicBezTo>
                  <a:pt x="3590651" y="2440035"/>
                  <a:pt x="3604211" y="2436130"/>
                  <a:pt x="3614057" y="2427515"/>
                </a:cubicBezTo>
                <a:cubicBezTo>
                  <a:pt x="3633367" y="2410619"/>
                  <a:pt x="3647137" y="2387318"/>
                  <a:pt x="3668486" y="2373086"/>
                </a:cubicBezTo>
                <a:cubicBezTo>
                  <a:pt x="3679372" y="2365829"/>
                  <a:pt x="3691210" y="2359829"/>
                  <a:pt x="3701143" y="2351315"/>
                </a:cubicBezTo>
                <a:cubicBezTo>
                  <a:pt x="3716728" y="2337957"/>
                  <a:pt x="3725213" y="2314263"/>
                  <a:pt x="3744686" y="2307772"/>
                </a:cubicBezTo>
                <a:cubicBezTo>
                  <a:pt x="3779177" y="2296275"/>
                  <a:pt x="3779856" y="2299231"/>
                  <a:pt x="3810000" y="2275115"/>
                </a:cubicBezTo>
                <a:cubicBezTo>
                  <a:pt x="3818014" y="2268704"/>
                  <a:pt x="3823757" y="2259754"/>
                  <a:pt x="3831771" y="2253343"/>
                </a:cubicBezTo>
                <a:cubicBezTo>
                  <a:pt x="3841987" y="2245170"/>
                  <a:pt x="3854213" y="2239745"/>
                  <a:pt x="3864429" y="2231572"/>
                </a:cubicBezTo>
                <a:cubicBezTo>
                  <a:pt x="3898184" y="2204568"/>
                  <a:pt x="3874176" y="2210369"/>
                  <a:pt x="3918857" y="2188029"/>
                </a:cubicBezTo>
                <a:cubicBezTo>
                  <a:pt x="3929120" y="2182897"/>
                  <a:pt x="3941251" y="2182275"/>
                  <a:pt x="3951514" y="2177143"/>
                </a:cubicBezTo>
                <a:cubicBezTo>
                  <a:pt x="3986980" y="2159410"/>
                  <a:pt x="3985733" y="2145049"/>
                  <a:pt x="4027714" y="2133600"/>
                </a:cubicBezTo>
                <a:cubicBezTo>
                  <a:pt x="4052468" y="2126849"/>
                  <a:pt x="4078514" y="2126343"/>
                  <a:pt x="4103914" y="2122715"/>
                </a:cubicBezTo>
                <a:lnTo>
                  <a:pt x="4419600" y="2133600"/>
                </a:lnTo>
                <a:cubicBezTo>
                  <a:pt x="4448812" y="2135179"/>
                  <a:pt x="4478462" y="2136789"/>
                  <a:pt x="4506686" y="2144486"/>
                </a:cubicBezTo>
                <a:cubicBezTo>
                  <a:pt x="4519308" y="2147928"/>
                  <a:pt x="4527641" y="2160406"/>
                  <a:pt x="4539343" y="2166257"/>
                </a:cubicBezTo>
                <a:cubicBezTo>
                  <a:pt x="4583879" y="2188525"/>
                  <a:pt x="4563060" y="2162518"/>
                  <a:pt x="4604657" y="2198915"/>
                </a:cubicBezTo>
                <a:cubicBezTo>
                  <a:pt x="4623967" y="2215811"/>
                  <a:pt x="4659086" y="2253343"/>
                  <a:pt x="4659086" y="2253343"/>
                </a:cubicBezTo>
                <a:cubicBezTo>
                  <a:pt x="4677430" y="2326725"/>
                  <a:pt x="4674835" y="2295500"/>
                  <a:pt x="4659086" y="2405743"/>
                </a:cubicBezTo>
                <a:cubicBezTo>
                  <a:pt x="4658196" y="2411971"/>
                  <a:pt x="4643130" y="2472250"/>
                  <a:pt x="4637314" y="2481943"/>
                </a:cubicBezTo>
                <a:cubicBezTo>
                  <a:pt x="4632034" y="2490744"/>
                  <a:pt x="4622800" y="2496458"/>
                  <a:pt x="4615543" y="2503715"/>
                </a:cubicBezTo>
                <a:lnTo>
                  <a:pt x="4593771" y="2569029"/>
                </a:lnTo>
                <a:cubicBezTo>
                  <a:pt x="4590142" y="2579915"/>
                  <a:pt x="4585136" y="2590434"/>
                  <a:pt x="4582886" y="2601686"/>
                </a:cubicBezTo>
                <a:lnTo>
                  <a:pt x="4572000" y="2656115"/>
                </a:lnTo>
                <a:cubicBezTo>
                  <a:pt x="4575629" y="2696029"/>
                  <a:pt x="4573874" y="2736805"/>
                  <a:pt x="4582886" y="2775857"/>
                </a:cubicBezTo>
                <a:cubicBezTo>
                  <a:pt x="4585194" y="2785857"/>
                  <a:pt x="4595856" y="2792348"/>
                  <a:pt x="4604657" y="2797629"/>
                </a:cubicBezTo>
                <a:cubicBezTo>
                  <a:pt x="4615814" y="2804324"/>
                  <a:pt x="4672720" y="2817366"/>
                  <a:pt x="4680857" y="2819400"/>
                </a:cubicBezTo>
                <a:cubicBezTo>
                  <a:pt x="4738914" y="2815772"/>
                  <a:pt x="4797147" y="2814303"/>
                  <a:pt x="4855029" y="2808515"/>
                </a:cubicBezTo>
                <a:cubicBezTo>
                  <a:pt x="4869915" y="2807026"/>
                  <a:pt x="4886123" y="2805928"/>
                  <a:pt x="4898571" y="2797629"/>
                </a:cubicBezTo>
                <a:cubicBezTo>
                  <a:pt x="4943644" y="2767580"/>
                  <a:pt x="4953292" y="2737416"/>
                  <a:pt x="4985657" y="2699657"/>
                </a:cubicBezTo>
                <a:cubicBezTo>
                  <a:pt x="5048523" y="2626313"/>
                  <a:pt x="4991963" y="2706525"/>
                  <a:pt x="5040086" y="2634343"/>
                </a:cubicBezTo>
                <a:cubicBezTo>
                  <a:pt x="5043714" y="2623457"/>
                  <a:pt x="5045067" y="2611525"/>
                  <a:pt x="5050971" y="2601686"/>
                </a:cubicBezTo>
                <a:cubicBezTo>
                  <a:pt x="5056251" y="2592885"/>
                  <a:pt x="5068153" y="2589095"/>
                  <a:pt x="5072743" y="2579915"/>
                </a:cubicBezTo>
                <a:cubicBezTo>
                  <a:pt x="5083006" y="2559389"/>
                  <a:pt x="5081784" y="2533695"/>
                  <a:pt x="5094514" y="2514600"/>
                </a:cubicBezTo>
                <a:cubicBezTo>
                  <a:pt x="5109028" y="2492829"/>
                  <a:pt x="5129782" y="2474109"/>
                  <a:pt x="5138057" y="2449286"/>
                </a:cubicBezTo>
                <a:cubicBezTo>
                  <a:pt x="5156961" y="2392575"/>
                  <a:pt x="5136561" y="2437549"/>
                  <a:pt x="5170714" y="2394857"/>
                </a:cubicBezTo>
                <a:cubicBezTo>
                  <a:pt x="5203040" y="2354449"/>
                  <a:pt x="5189522" y="2341416"/>
                  <a:pt x="5257800" y="2318657"/>
                </a:cubicBezTo>
                <a:lnTo>
                  <a:pt x="5323114" y="2296886"/>
                </a:lnTo>
                <a:cubicBezTo>
                  <a:pt x="5334000" y="2293257"/>
                  <a:pt x="5344353" y="2287142"/>
                  <a:pt x="5355771" y="2286000"/>
                </a:cubicBezTo>
                <a:cubicBezTo>
                  <a:pt x="5497324" y="2271846"/>
                  <a:pt x="5428385" y="2279142"/>
                  <a:pt x="5562600" y="2264229"/>
                </a:cubicBezTo>
                <a:cubicBezTo>
                  <a:pt x="5627914" y="2267858"/>
                  <a:pt x="5693423" y="2268913"/>
                  <a:pt x="5758543" y="2275115"/>
                </a:cubicBezTo>
                <a:cubicBezTo>
                  <a:pt x="5776394" y="2276815"/>
                  <a:pt x="5823648" y="2301115"/>
                  <a:pt x="5834743" y="2307772"/>
                </a:cubicBezTo>
                <a:cubicBezTo>
                  <a:pt x="5857180" y="2321234"/>
                  <a:pt x="5878286" y="2336801"/>
                  <a:pt x="5900057" y="2351315"/>
                </a:cubicBezTo>
                <a:lnTo>
                  <a:pt x="5932714" y="2373086"/>
                </a:lnTo>
                <a:cubicBezTo>
                  <a:pt x="5943600" y="2380343"/>
                  <a:pt x="5956120" y="2385606"/>
                  <a:pt x="5965371" y="2394857"/>
                </a:cubicBezTo>
                <a:cubicBezTo>
                  <a:pt x="6099664" y="2529150"/>
                  <a:pt x="5969563" y="2391932"/>
                  <a:pt x="6041571" y="2481943"/>
                </a:cubicBezTo>
                <a:cubicBezTo>
                  <a:pt x="6047982" y="2489957"/>
                  <a:pt x="6056932" y="2495701"/>
                  <a:pt x="6063343" y="2503715"/>
                </a:cubicBezTo>
                <a:cubicBezTo>
                  <a:pt x="6082692" y="2527901"/>
                  <a:pt x="6088684" y="2539764"/>
                  <a:pt x="6096000" y="2569029"/>
                </a:cubicBezTo>
                <a:cubicBezTo>
                  <a:pt x="6096880" y="2572549"/>
                  <a:pt x="6096000" y="2576286"/>
                  <a:pt x="6096000" y="2579915"/>
                </a:cubicBezTo>
              </a:path>
            </a:pathLst>
          </a:custGeom>
          <a:noFill/>
          <a:ln w="88900">
            <a:solidFill>
              <a:schemeClr val="bg2">
                <a:lumMod val="75000"/>
              </a:schemeClr>
            </a:solid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pic>
        <p:nvPicPr>
          <p:cNvPr id="1027" name="Picture 3" descr="C:\Users\Maria\AppData\Local\Microsoft\Windows\Temporary Internet Files\Content.IE5\HUUQYPSP\MC900234110[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9457" y="424543"/>
            <a:ext cx="2308057" cy="3429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788024" y="349626"/>
            <a:ext cx="4608512" cy="954107"/>
          </a:xfrm>
          <a:prstGeom prst="rect">
            <a:avLst/>
          </a:prstGeom>
          <a:noFill/>
        </p:spPr>
        <p:txBody>
          <a:bodyPr wrap="square" rtlCol="0">
            <a:spAutoFit/>
          </a:bodyPr>
          <a:lstStyle/>
          <a:p>
            <a:r>
              <a:rPr lang="en-CA" sz="2800" dirty="0" smtClean="0"/>
              <a:t>The Journey through Care </a:t>
            </a:r>
          </a:p>
          <a:p>
            <a:r>
              <a:rPr lang="en-CA" sz="2800" dirty="0" smtClean="0"/>
              <a:t>– A Lifelong Journey</a:t>
            </a:r>
            <a:endParaRPr lang="en-CA" sz="2800" dirty="0"/>
          </a:p>
        </p:txBody>
      </p:sp>
    </p:spTree>
    <p:extLst>
      <p:ext uri="{BB962C8B-B14F-4D97-AF65-F5344CB8AC3E}">
        <p14:creationId xmlns:p14="http://schemas.microsoft.com/office/powerpoint/2010/main" val="238264056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Introduction to Journey </a:t>
            </a:r>
            <a:r>
              <a:rPr lang="en-US" dirty="0"/>
              <a:t/>
            </a:r>
            <a:br>
              <a:rPr lang="en-US" dirty="0"/>
            </a:br>
            <a:r>
              <a:rPr lang="en-US" dirty="0" smtClean="0"/>
              <a:t>Legal Perspective</a:t>
            </a:r>
            <a:endParaRPr lang="en-US" dirty="0"/>
          </a:p>
        </p:txBody>
      </p:sp>
      <p:sp>
        <p:nvSpPr>
          <p:cNvPr id="3" name="Content Placeholder 2"/>
          <p:cNvSpPr>
            <a:spLocks noGrp="1"/>
          </p:cNvSpPr>
          <p:nvPr>
            <p:ph idx="1"/>
          </p:nvPr>
        </p:nvSpPr>
        <p:spPr>
          <a:xfrm>
            <a:off x="1259632" y="2132856"/>
            <a:ext cx="7076747" cy="3992563"/>
          </a:xfrm>
        </p:spPr>
        <p:txBody>
          <a:bodyPr>
            <a:normAutofit fontScale="70000" lnSpcReduction="20000"/>
          </a:bodyPr>
          <a:lstStyle/>
          <a:p>
            <a:pPr marL="0" indent="0">
              <a:buNone/>
            </a:pPr>
            <a:r>
              <a:rPr lang="en-US" dirty="0" smtClean="0">
                <a:solidFill>
                  <a:schemeClr val="tx1"/>
                </a:solidFill>
              </a:rPr>
              <a:t>Lawyers are concerned:</a:t>
            </a:r>
          </a:p>
          <a:p>
            <a:r>
              <a:rPr lang="en-US" dirty="0" smtClean="0">
                <a:solidFill>
                  <a:schemeClr val="tx1"/>
                </a:solidFill>
              </a:rPr>
              <a:t> About the legal rights of their clients </a:t>
            </a:r>
          </a:p>
          <a:p>
            <a:r>
              <a:rPr lang="en-US" dirty="0" smtClean="0">
                <a:solidFill>
                  <a:schemeClr val="tx1"/>
                </a:solidFill>
              </a:rPr>
              <a:t>That relevant legislation (laws) are followed</a:t>
            </a:r>
          </a:p>
          <a:p>
            <a:r>
              <a:rPr lang="en-US" dirty="0" smtClean="0">
                <a:solidFill>
                  <a:schemeClr val="tx1"/>
                </a:solidFill>
              </a:rPr>
              <a:t>About representing the legal interests of their client</a:t>
            </a:r>
          </a:p>
          <a:p>
            <a:r>
              <a:rPr lang="en-US" dirty="0" smtClean="0">
                <a:solidFill>
                  <a:schemeClr val="tx1"/>
                </a:solidFill>
              </a:rPr>
              <a:t>Lawyers may care deeply about the social and medical needs of the older adult but may be restrained by their professional duties.  </a:t>
            </a:r>
          </a:p>
          <a:p>
            <a:pPr marL="0" indent="0">
              <a:buNone/>
            </a:pPr>
            <a:r>
              <a:rPr lang="en-US" dirty="0" smtClean="0">
                <a:solidFill>
                  <a:schemeClr val="tx1"/>
                </a:solidFill>
              </a:rPr>
              <a:t>This perspective frames the way a lawyer looks at care planning and decisions. </a:t>
            </a:r>
          </a:p>
          <a:p>
            <a:pPr marL="0" indent="0">
              <a:buNone/>
            </a:pPr>
            <a:r>
              <a:rPr lang="en-US" dirty="0" smtClean="0">
                <a:solidFill>
                  <a:schemeClr val="tx1"/>
                </a:solidFill>
              </a:rPr>
              <a:t>Likewise the lawyer’s role will affect how the lawyer is involved and what he or she can do. Is the lawyer representing a client, or is the lawyer representing the health authority?</a:t>
            </a:r>
            <a:endParaRPr lang="en-US" dirty="0">
              <a:solidFill>
                <a:schemeClr val="tx1"/>
              </a:solidFill>
            </a:endParaRPr>
          </a:p>
        </p:txBody>
      </p:sp>
    </p:spTree>
    <p:extLst>
      <p:ext uri="{BB962C8B-B14F-4D97-AF65-F5344CB8AC3E}">
        <p14:creationId xmlns:p14="http://schemas.microsoft.com/office/powerpoint/2010/main" val="37857307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Introduction to Journey</a:t>
            </a:r>
            <a:br>
              <a:rPr lang="en-US" dirty="0" smtClean="0"/>
            </a:br>
            <a:r>
              <a:rPr lang="en-US" dirty="0" smtClean="0"/>
              <a:t>Social Work Perspective</a:t>
            </a:r>
            <a:endParaRPr lang="en-US" dirty="0"/>
          </a:p>
        </p:txBody>
      </p:sp>
      <p:sp>
        <p:nvSpPr>
          <p:cNvPr id="3" name="Content Placeholder 2"/>
          <p:cNvSpPr>
            <a:spLocks noGrp="1"/>
          </p:cNvSpPr>
          <p:nvPr>
            <p:ph idx="1"/>
          </p:nvPr>
        </p:nvSpPr>
        <p:spPr>
          <a:xfrm>
            <a:off x="251520" y="1916832"/>
            <a:ext cx="8084859" cy="4752528"/>
          </a:xfrm>
        </p:spPr>
        <p:txBody>
          <a:bodyPr>
            <a:normAutofit fontScale="55000" lnSpcReduction="20000"/>
          </a:bodyPr>
          <a:lstStyle/>
          <a:p>
            <a:pPr marL="0" indent="0">
              <a:buNone/>
            </a:pPr>
            <a:r>
              <a:rPr lang="en-CA" sz="6600" dirty="0"/>
              <a:t>Autonomy of capable </a:t>
            </a:r>
            <a:r>
              <a:rPr lang="en-CA" sz="6600" dirty="0" smtClean="0"/>
              <a:t>individuals</a:t>
            </a:r>
          </a:p>
          <a:p>
            <a:pPr marL="0" indent="0">
              <a:buNone/>
            </a:pPr>
            <a:r>
              <a:rPr lang="en-CA" dirty="0" smtClean="0"/>
              <a:t>The </a:t>
            </a:r>
            <a:r>
              <a:rPr lang="en-CA" dirty="0"/>
              <a:t>CASW Code of Ethics:</a:t>
            </a:r>
          </a:p>
          <a:p>
            <a:pPr marL="0" indent="0">
              <a:lnSpc>
                <a:spcPct val="120000"/>
              </a:lnSpc>
              <a:buNone/>
            </a:pPr>
            <a:r>
              <a:rPr lang="en-CA" u="sng" dirty="0" smtClean="0"/>
              <a:t>Value </a:t>
            </a:r>
            <a:r>
              <a:rPr lang="en-CA" u="sng" dirty="0"/>
              <a:t># 1</a:t>
            </a:r>
            <a:r>
              <a:rPr lang="en-CA" dirty="0"/>
              <a:t>: Social work is founded on a long-standing commitment to respect the inherent dignity and individual worth of all persons. When required by law to override a client’s wishes, social workers take care to use the minimum coercion required. </a:t>
            </a:r>
          </a:p>
          <a:p>
            <a:pPr marL="460375" lvl="1" indent="0">
              <a:lnSpc>
                <a:spcPct val="120000"/>
              </a:lnSpc>
              <a:buNone/>
            </a:pPr>
            <a:r>
              <a:rPr lang="en-CA" u="sng" dirty="0" smtClean="0"/>
              <a:t>Principles</a:t>
            </a:r>
            <a:r>
              <a:rPr lang="en-CA" dirty="0"/>
              <a:t>:</a:t>
            </a:r>
          </a:p>
          <a:p>
            <a:pPr lvl="1">
              <a:lnSpc>
                <a:spcPct val="120000"/>
              </a:lnSpc>
              <a:spcBef>
                <a:spcPts val="0"/>
              </a:spcBef>
              <a:spcAft>
                <a:spcPts val="800"/>
              </a:spcAft>
            </a:pPr>
            <a:r>
              <a:rPr lang="en-CA" dirty="0"/>
              <a:t>Social workers uphold each person’s right to self-determination, consistent with that person’s capacity and with the rights of others.</a:t>
            </a:r>
          </a:p>
          <a:p>
            <a:pPr lvl="1">
              <a:lnSpc>
                <a:spcPct val="120000"/>
              </a:lnSpc>
              <a:spcBef>
                <a:spcPts val="0"/>
              </a:spcBef>
              <a:spcAft>
                <a:spcPts val="800"/>
              </a:spcAft>
            </a:pPr>
            <a:r>
              <a:rPr lang="en-CA" dirty="0"/>
              <a:t>Social workers uphold the right of society to impose limitations on the self-determination of individuals, when such limitations protect individuals from self-harm and from harming others.</a:t>
            </a:r>
          </a:p>
          <a:p>
            <a:pPr lvl="1">
              <a:lnSpc>
                <a:spcPct val="120000"/>
              </a:lnSpc>
              <a:spcBef>
                <a:spcPts val="0"/>
              </a:spcBef>
              <a:spcAft>
                <a:spcPts val="800"/>
              </a:spcAft>
            </a:pPr>
            <a:r>
              <a:rPr lang="en-CA" dirty="0"/>
              <a:t>Social workers respect the client’s right to make choices based on voluntary, informed consent.  </a:t>
            </a:r>
          </a:p>
          <a:p>
            <a:pPr lvl="1">
              <a:lnSpc>
                <a:spcPct val="120000"/>
              </a:lnSpc>
              <a:spcBef>
                <a:spcPts val="0"/>
              </a:spcBef>
              <a:spcAft>
                <a:spcPts val="800"/>
              </a:spcAft>
            </a:pPr>
            <a:r>
              <a:rPr lang="en-CA" dirty="0"/>
              <a:t>Social workers uphold the right of every person to be free from violence and threat of violence. </a:t>
            </a:r>
          </a:p>
          <a:p>
            <a:pPr>
              <a:lnSpc>
                <a:spcPct val="120000"/>
              </a:lnSpc>
              <a:spcBef>
                <a:spcPts val="0"/>
              </a:spcBef>
              <a:spcAft>
                <a:spcPts val="800"/>
              </a:spcAft>
            </a:pPr>
            <a:endParaRPr lang="en-CA" dirty="0"/>
          </a:p>
          <a:p>
            <a:pPr marL="0" indent="0">
              <a:lnSpc>
                <a:spcPct val="120000"/>
              </a:lnSpc>
              <a:spcBef>
                <a:spcPts val="0"/>
              </a:spcBef>
              <a:spcAft>
                <a:spcPts val="800"/>
              </a:spcAft>
              <a:buNone/>
            </a:pPr>
            <a:r>
              <a:rPr lang="en-CA" u="sng" dirty="0"/>
              <a:t>Value # 3</a:t>
            </a:r>
            <a:r>
              <a:rPr lang="en-CA" dirty="0"/>
              <a:t>: In professional practice, social workers balance individual needs, and rights and freedoms with collective interests in the service of humanity.  </a:t>
            </a:r>
          </a:p>
          <a:p>
            <a:pPr marL="0" indent="0">
              <a:buNone/>
            </a:pPr>
            <a:endParaRPr lang="en-US" dirty="0">
              <a:solidFill>
                <a:schemeClr val="tx1"/>
              </a:solidFill>
            </a:endParaRPr>
          </a:p>
        </p:txBody>
      </p:sp>
    </p:spTree>
    <p:extLst>
      <p:ext uri="{BB962C8B-B14F-4D97-AF65-F5344CB8AC3E}">
        <p14:creationId xmlns:p14="http://schemas.microsoft.com/office/powerpoint/2010/main" val="293959477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553225810"/>
              </p:ext>
            </p:extLst>
          </p:nvPr>
        </p:nvGraphicFramePr>
        <p:xfrm>
          <a:off x="1619672" y="404665"/>
          <a:ext cx="6008914" cy="53285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5580112" y="332656"/>
            <a:ext cx="2788274" cy="1815882"/>
          </a:xfrm>
          <a:prstGeom prst="rect">
            <a:avLst/>
          </a:prstGeom>
          <a:noFill/>
        </p:spPr>
        <p:txBody>
          <a:bodyPr wrap="square" rtlCol="0">
            <a:spAutoFit/>
          </a:bodyPr>
          <a:lstStyle/>
          <a:p>
            <a:r>
              <a:rPr lang="en-US" sz="2800" dirty="0"/>
              <a:t>Coordinated care – differing levels of support and intervention </a:t>
            </a:r>
          </a:p>
        </p:txBody>
      </p:sp>
      <p:sp>
        <p:nvSpPr>
          <p:cNvPr id="6" name="Up Arrow 5"/>
          <p:cNvSpPr/>
          <p:nvPr/>
        </p:nvSpPr>
        <p:spPr>
          <a:xfrm>
            <a:off x="1403648" y="526982"/>
            <a:ext cx="144016" cy="51342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p:cNvSpPr txBox="1"/>
          <p:nvPr/>
        </p:nvSpPr>
        <p:spPr>
          <a:xfrm>
            <a:off x="2195736" y="6048676"/>
            <a:ext cx="4896544" cy="523220"/>
          </a:xfrm>
          <a:prstGeom prst="rect">
            <a:avLst/>
          </a:prstGeom>
          <a:noFill/>
        </p:spPr>
        <p:txBody>
          <a:bodyPr wrap="square" rtlCol="0">
            <a:spAutoFit/>
          </a:bodyPr>
          <a:lstStyle/>
          <a:p>
            <a:pPr algn="ctr"/>
            <a:r>
              <a:rPr lang="en-CA" sz="2800" dirty="0" smtClean="0"/>
              <a:t>Prevalence</a:t>
            </a:r>
            <a:endParaRPr lang="en-CA" sz="2800" dirty="0"/>
          </a:p>
        </p:txBody>
      </p:sp>
      <p:sp>
        <p:nvSpPr>
          <p:cNvPr id="9" name="TextBox 8"/>
          <p:cNvSpPr txBox="1"/>
          <p:nvPr/>
        </p:nvSpPr>
        <p:spPr>
          <a:xfrm>
            <a:off x="993641" y="1225654"/>
            <a:ext cx="216024" cy="3970318"/>
          </a:xfrm>
          <a:prstGeom prst="rect">
            <a:avLst/>
          </a:prstGeom>
          <a:noFill/>
        </p:spPr>
        <p:txBody>
          <a:bodyPr wrap="square" rtlCol="0">
            <a:spAutoFit/>
          </a:bodyPr>
          <a:lstStyle/>
          <a:p>
            <a:pPr algn="ctr"/>
            <a:r>
              <a:rPr lang="en-CA" sz="2800" dirty="0" smtClean="0"/>
              <a:t>Intrusion</a:t>
            </a:r>
            <a:endParaRPr lang="en-CA" sz="2800" dirty="0"/>
          </a:p>
        </p:txBody>
      </p:sp>
      <p:sp>
        <p:nvSpPr>
          <p:cNvPr id="10" name="Left-Right Arrow 9"/>
          <p:cNvSpPr/>
          <p:nvPr/>
        </p:nvSpPr>
        <p:spPr>
          <a:xfrm>
            <a:off x="1871700" y="5917871"/>
            <a:ext cx="5544616" cy="13080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67234163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4023484314"/>
              </p:ext>
            </p:extLst>
          </p:nvPr>
        </p:nvGraphicFramePr>
        <p:xfrm>
          <a:off x="1403648" y="1059269"/>
          <a:ext cx="6144344" cy="4624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5652120" y="764704"/>
            <a:ext cx="2952328" cy="1569660"/>
          </a:xfrm>
          <a:prstGeom prst="rect">
            <a:avLst/>
          </a:prstGeom>
          <a:noFill/>
        </p:spPr>
        <p:txBody>
          <a:bodyPr wrap="square" rtlCol="0">
            <a:spAutoFit/>
          </a:bodyPr>
          <a:lstStyle/>
          <a:p>
            <a:r>
              <a:rPr lang="en-CA" sz="3200" dirty="0" smtClean="0"/>
              <a:t>Support services continue throughout</a:t>
            </a:r>
            <a:endParaRPr lang="en-CA" sz="3200" dirty="0"/>
          </a:p>
        </p:txBody>
      </p:sp>
      <p:sp>
        <p:nvSpPr>
          <p:cNvPr id="7" name="TextBox 6"/>
          <p:cNvSpPr txBox="1"/>
          <p:nvPr/>
        </p:nvSpPr>
        <p:spPr>
          <a:xfrm>
            <a:off x="467544" y="764704"/>
            <a:ext cx="2952328" cy="2062103"/>
          </a:xfrm>
          <a:prstGeom prst="rect">
            <a:avLst/>
          </a:prstGeom>
          <a:noFill/>
        </p:spPr>
        <p:txBody>
          <a:bodyPr wrap="square" rtlCol="0">
            <a:spAutoFit/>
          </a:bodyPr>
          <a:lstStyle/>
          <a:p>
            <a:r>
              <a:rPr lang="en-CA" sz="3200" dirty="0" smtClean="0"/>
              <a:t>Legal and Social Work aspects continue throughout</a:t>
            </a:r>
            <a:endParaRPr lang="en-CA" sz="3200" dirty="0"/>
          </a:p>
        </p:txBody>
      </p:sp>
    </p:spTree>
    <p:extLst>
      <p:ext uri="{BB962C8B-B14F-4D97-AF65-F5344CB8AC3E}">
        <p14:creationId xmlns:p14="http://schemas.microsoft.com/office/powerpoint/2010/main" val="275891588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rot="16200000">
            <a:off x="3314304" y="726255"/>
            <a:ext cx="2766911" cy="8892480"/>
            <a:chOff x="-278429" y="-1"/>
            <a:chExt cx="2259278" cy="6080921"/>
          </a:xfrm>
        </p:grpSpPr>
        <p:sp>
          <p:nvSpPr>
            <p:cNvPr id="12" name="Trapezoid 11"/>
            <p:cNvSpPr/>
            <p:nvPr/>
          </p:nvSpPr>
          <p:spPr>
            <a:xfrm rot="5400000">
              <a:off x="-2050036" y="2050036"/>
              <a:ext cx="6080921" cy="1980848"/>
            </a:xfrm>
            <a:prstGeom prst="trapezoid">
              <a:avLst>
                <a:gd name="adj" fmla="val 52262"/>
              </a:avLst>
            </a:prstGeom>
          </p:spPr>
          <p:style>
            <a:lnRef idx="2">
              <a:schemeClr val="lt1">
                <a:hueOff val="0"/>
                <a:satOff val="0"/>
                <a:lumOff val="0"/>
                <a:alphaOff val="0"/>
              </a:schemeClr>
            </a:lnRef>
            <a:fillRef idx="1">
              <a:schemeClr val="accent3">
                <a:alpha val="90000"/>
                <a:hueOff val="0"/>
                <a:satOff val="0"/>
                <a:lumOff val="0"/>
                <a:alphaOff val="-40000"/>
              </a:schemeClr>
            </a:fillRef>
            <a:effectRef idx="0">
              <a:schemeClr val="accent3">
                <a:alpha val="90000"/>
                <a:hueOff val="0"/>
                <a:satOff val="0"/>
                <a:lumOff val="0"/>
                <a:alphaOff val="-40000"/>
              </a:schemeClr>
            </a:effectRef>
            <a:fontRef idx="minor">
              <a:schemeClr val="lt1"/>
            </a:fontRef>
          </p:style>
        </p:sp>
        <p:sp>
          <p:nvSpPr>
            <p:cNvPr id="13" name="Trapezoid 4"/>
            <p:cNvSpPr/>
            <p:nvPr/>
          </p:nvSpPr>
          <p:spPr>
            <a:xfrm rot="5400000">
              <a:off x="-1125090" y="2084993"/>
              <a:ext cx="3952599" cy="22592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t" anchorCtr="1">
              <a:spAutoFit/>
            </a:bodyPr>
            <a:lstStyle/>
            <a:p>
              <a:pPr algn="ctr" defTabSz="1866900">
                <a:lnSpc>
                  <a:spcPct val="90000"/>
                </a:lnSpc>
                <a:spcBef>
                  <a:spcPct val="0"/>
                </a:spcBef>
                <a:spcAft>
                  <a:spcPct val="35000"/>
                </a:spcAft>
              </a:pPr>
              <a:r>
                <a:rPr lang="en-CA" dirty="0">
                  <a:solidFill>
                    <a:prstClr val="black"/>
                  </a:solidFill>
                </a:rPr>
                <a:t>Client and family meeting</a:t>
              </a:r>
            </a:p>
            <a:p>
              <a:pPr algn="ctr" defTabSz="1866900">
                <a:lnSpc>
                  <a:spcPct val="90000"/>
                </a:lnSpc>
                <a:spcBef>
                  <a:spcPct val="0"/>
                </a:spcBef>
                <a:spcAft>
                  <a:spcPct val="35000"/>
                </a:spcAft>
              </a:pPr>
              <a:r>
                <a:rPr lang="en-CA" dirty="0">
                  <a:solidFill>
                    <a:prstClr val="black"/>
                  </a:solidFill>
                </a:rPr>
                <a:t>Pension etc. applications</a:t>
              </a:r>
            </a:p>
            <a:p>
              <a:pPr algn="ctr" defTabSz="1866900">
                <a:lnSpc>
                  <a:spcPct val="90000"/>
                </a:lnSpc>
                <a:spcBef>
                  <a:spcPct val="0"/>
                </a:spcBef>
                <a:spcAft>
                  <a:spcPct val="35000"/>
                </a:spcAft>
              </a:pPr>
              <a:r>
                <a:rPr lang="en-CA" dirty="0">
                  <a:solidFill>
                    <a:prstClr val="black"/>
                  </a:solidFill>
                </a:rPr>
                <a:t>Financial and Banking Plans</a:t>
              </a:r>
            </a:p>
            <a:p>
              <a:pPr algn="ctr" defTabSz="1866900">
                <a:lnSpc>
                  <a:spcPct val="90000"/>
                </a:lnSpc>
                <a:spcBef>
                  <a:spcPct val="0"/>
                </a:spcBef>
                <a:spcAft>
                  <a:spcPct val="35000"/>
                </a:spcAft>
              </a:pPr>
              <a:r>
                <a:rPr lang="en-CA" dirty="0">
                  <a:solidFill>
                    <a:prstClr val="black"/>
                  </a:solidFill>
                </a:rPr>
                <a:t>Care Facility Lists</a:t>
              </a:r>
            </a:p>
            <a:p>
              <a:pPr algn="ctr" defTabSz="1866900">
                <a:lnSpc>
                  <a:spcPct val="90000"/>
                </a:lnSpc>
                <a:spcBef>
                  <a:spcPct val="0"/>
                </a:spcBef>
                <a:spcAft>
                  <a:spcPct val="35000"/>
                </a:spcAft>
              </a:pPr>
              <a:r>
                <a:rPr lang="en-CA" dirty="0">
                  <a:solidFill>
                    <a:prstClr val="black"/>
                  </a:solidFill>
                </a:rPr>
                <a:t>Connect to community </a:t>
              </a:r>
              <a:r>
                <a:rPr lang="en-CA" dirty="0" smtClean="0">
                  <a:solidFill>
                    <a:prstClr val="black"/>
                  </a:solidFill>
                </a:rPr>
                <a:t>supports</a:t>
              </a:r>
            </a:p>
            <a:p>
              <a:pPr algn="ctr" defTabSz="1866900">
                <a:lnSpc>
                  <a:spcPct val="90000"/>
                </a:lnSpc>
                <a:spcBef>
                  <a:spcPct val="0"/>
                </a:spcBef>
                <a:spcAft>
                  <a:spcPct val="35000"/>
                </a:spcAft>
              </a:pPr>
              <a:r>
                <a:rPr lang="en-CA" dirty="0" smtClean="0">
                  <a:solidFill>
                    <a:prstClr val="black"/>
                  </a:solidFill>
                </a:rPr>
                <a:t>Powers of Attorney, Representation Agreements, Wills, Guardianship for minor children</a:t>
              </a:r>
            </a:p>
            <a:p>
              <a:pPr algn="ctr" defTabSz="1866900">
                <a:lnSpc>
                  <a:spcPct val="90000"/>
                </a:lnSpc>
                <a:spcBef>
                  <a:spcPct val="0"/>
                </a:spcBef>
                <a:spcAft>
                  <a:spcPct val="35000"/>
                </a:spcAft>
              </a:pPr>
              <a:endParaRPr lang="en-CA" sz="2400" dirty="0">
                <a:solidFill>
                  <a:prstClr val="black"/>
                </a:solidFill>
              </a:endParaRPr>
            </a:p>
          </p:txBody>
        </p:sp>
      </p:grpSp>
      <p:sp>
        <p:nvSpPr>
          <p:cNvPr id="3" name="TextBox 2"/>
          <p:cNvSpPr txBox="1"/>
          <p:nvPr/>
        </p:nvSpPr>
        <p:spPr>
          <a:xfrm>
            <a:off x="1259632" y="463605"/>
            <a:ext cx="6480720" cy="2800767"/>
          </a:xfrm>
          <a:prstGeom prst="rect">
            <a:avLst/>
          </a:prstGeom>
          <a:noFill/>
        </p:spPr>
        <p:txBody>
          <a:bodyPr wrap="square" rtlCol="0">
            <a:spAutoFit/>
          </a:bodyPr>
          <a:lstStyle/>
          <a:p>
            <a:r>
              <a:rPr lang="en-CA" sz="3600" b="1" dirty="0" smtClean="0"/>
              <a:t>Capable Adult</a:t>
            </a:r>
          </a:p>
          <a:p>
            <a:pPr marL="571500" indent="-571500">
              <a:buFont typeface="Arial" pitchFamily="34" charset="0"/>
              <a:buChar char="•"/>
            </a:pPr>
            <a:r>
              <a:rPr lang="en-CA" sz="2800" dirty="0" smtClean="0"/>
              <a:t>all care planning and intervention is voluntary</a:t>
            </a:r>
          </a:p>
          <a:p>
            <a:pPr marL="571500" indent="-571500">
              <a:buFont typeface="Arial" pitchFamily="34" charset="0"/>
              <a:buChar char="•"/>
            </a:pPr>
            <a:r>
              <a:rPr lang="en-CA" sz="2800" dirty="0" smtClean="0"/>
              <a:t>Abuse and neglect addressed with the adult</a:t>
            </a:r>
          </a:p>
          <a:p>
            <a:pPr marL="571500" indent="-571500">
              <a:buFont typeface="Arial" pitchFamily="34" charset="0"/>
              <a:buChar char="•"/>
            </a:pPr>
            <a:r>
              <a:rPr lang="en-CA" sz="2800" dirty="0" smtClean="0"/>
              <a:t>adult can refuse any plans offered</a:t>
            </a:r>
            <a:endParaRPr lang="en-CA" sz="2800" dirty="0"/>
          </a:p>
        </p:txBody>
      </p:sp>
    </p:spTree>
    <p:extLst>
      <p:ext uri="{BB962C8B-B14F-4D97-AF65-F5344CB8AC3E}">
        <p14:creationId xmlns:p14="http://schemas.microsoft.com/office/powerpoint/2010/main" val="291648960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rot="16200000">
            <a:off x="3234039" y="1886640"/>
            <a:ext cx="2315882" cy="5544618"/>
            <a:chOff x="2005058" y="1065821"/>
            <a:chExt cx="1912470" cy="3959743"/>
          </a:xfrm>
        </p:grpSpPr>
        <p:sp>
          <p:nvSpPr>
            <p:cNvPr id="6" name="Trapezoid 5"/>
            <p:cNvSpPr/>
            <p:nvPr/>
          </p:nvSpPr>
          <p:spPr>
            <a:xfrm rot="5400000">
              <a:off x="981422" y="2089458"/>
              <a:ext cx="3959743" cy="1912469"/>
            </a:xfrm>
            <a:prstGeom prst="trapezoid">
              <a:avLst>
                <a:gd name="adj" fmla="val 52262"/>
              </a:avLst>
            </a:prstGeom>
          </p:spPr>
          <p:style>
            <a:lnRef idx="2">
              <a:schemeClr val="lt1">
                <a:hueOff val="0"/>
                <a:satOff val="0"/>
                <a:lumOff val="0"/>
                <a:alphaOff val="0"/>
              </a:schemeClr>
            </a:lnRef>
            <a:fillRef idx="1">
              <a:schemeClr val="accent3">
                <a:alpha val="90000"/>
                <a:hueOff val="0"/>
                <a:satOff val="0"/>
                <a:lumOff val="0"/>
                <a:alphaOff val="-20000"/>
              </a:schemeClr>
            </a:fillRef>
            <a:effectRef idx="0">
              <a:schemeClr val="accent3">
                <a:alpha val="90000"/>
                <a:hueOff val="0"/>
                <a:satOff val="0"/>
                <a:lumOff val="0"/>
                <a:alphaOff val="-20000"/>
              </a:schemeClr>
            </a:effectRef>
            <a:fontRef idx="minor">
              <a:schemeClr val="lt1"/>
            </a:fontRef>
          </p:style>
        </p:sp>
        <p:sp>
          <p:nvSpPr>
            <p:cNvPr id="7" name="Trapezoid 4"/>
            <p:cNvSpPr/>
            <p:nvPr/>
          </p:nvSpPr>
          <p:spPr>
            <a:xfrm rot="5400000">
              <a:off x="1674377" y="2089458"/>
              <a:ext cx="2573832" cy="19124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1">
              <a:noAutofit/>
            </a:bodyPr>
            <a:lstStyle/>
            <a:p>
              <a:pPr defTabSz="755650">
                <a:lnSpc>
                  <a:spcPct val="90000"/>
                </a:lnSpc>
                <a:spcBef>
                  <a:spcPct val="0"/>
                </a:spcBef>
                <a:spcAft>
                  <a:spcPct val="35000"/>
                </a:spcAft>
              </a:pPr>
              <a:r>
                <a:rPr lang="en-CA" sz="1700" dirty="0">
                  <a:solidFill>
                    <a:prstClr val="black"/>
                  </a:solidFill>
                </a:rPr>
                <a:t>Informal adaptations</a:t>
              </a:r>
            </a:p>
            <a:p>
              <a:pPr defTabSz="755650">
                <a:lnSpc>
                  <a:spcPct val="90000"/>
                </a:lnSpc>
                <a:spcBef>
                  <a:spcPct val="0"/>
                </a:spcBef>
                <a:spcAft>
                  <a:spcPct val="35000"/>
                </a:spcAft>
              </a:pPr>
              <a:r>
                <a:rPr lang="en-CA" sz="1700" dirty="0">
                  <a:solidFill>
                    <a:prstClr val="black"/>
                  </a:solidFill>
                </a:rPr>
                <a:t>Support and Assistance Plans</a:t>
              </a:r>
            </a:p>
            <a:p>
              <a:pPr defTabSz="755650">
                <a:lnSpc>
                  <a:spcPct val="90000"/>
                </a:lnSpc>
                <a:spcBef>
                  <a:spcPct val="0"/>
                </a:spcBef>
                <a:spcAft>
                  <a:spcPct val="35000"/>
                </a:spcAft>
              </a:pPr>
              <a:r>
                <a:rPr lang="en-CA" sz="1700" dirty="0">
                  <a:solidFill>
                    <a:prstClr val="black"/>
                  </a:solidFill>
                </a:rPr>
                <a:t>Client, Family and Collateral </a:t>
              </a:r>
              <a:r>
                <a:rPr lang="en-CA" sz="1700" dirty="0" smtClean="0">
                  <a:solidFill>
                    <a:prstClr val="black"/>
                  </a:solidFill>
                </a:rPr>
                <a:t>Meetings</a:t>
              </a:r>
            </a:p>
            <a:p>
              <a:pPr defTabSz="755650">
                <a:lnSpc>
                  <a:spcPct val="90000"/>
                </a:lnSpc>
                <a:spcBef>
                  <a:spcPct val="0"/>
                </a:spcBef>
                <a:spcAft>
                  <a:spcPct val="35000"/>
                </a:spcAft>
              </a:pPr>
              <a:r>
                <a:rPr lang="en-CA" sz="1700" dirty="0" smtClean="0">
                  <a:solidFill>
                    <a:prstClr val="black"/>
                  </a:solidFill>
                </a:rPr>
                <a:t>Powers of Attorney, Representation Agreements, Mediation, Mental Health Act Certification</a:t>
              </a:r>
              <a:endParaRPr lang="en-CA" sz="1700" dirty="0">
                <a:solidFill>
                  <a:prstClr val="black"/>
                </a:solidFill>
              </a:endParaRPr>
            </a:p>
          </p:txBody>
        </p:sp>
      </p:grpSp>
      <p:sp>
        <p:nvSpPr>
          <p:cNvPr id="9" name="TextBox 8"/>
          <p:cNvSpPr txBox="1"/>
          <p:nvPr/>
        </p:nvSpPr>
        <p:spPr>
          <a:xfrm>
            <a:off x="971600" y="476672"/>
            <a:ext cx="6840760" cy="2800767"/>
          </a:xfrm>
          <a:prstGeom prst="rect">
            <a:avLst/>
          </a:prstGeom>
          <a:noFill/>
        </p:spPr>
        <p:txBody>
          <a:bodyPr wrap="square" rtlCol="0">
            <a:spAutoFit/>
          </a:bodyPr>
          <a:lstStyle/>
          <a:p>
            <a:r>
              <a:rPr lang="en-CA" sz="2800" b="1" dirty="0" smtClean="0"/>
              <a:t>Fluctuating or partial capability</a:t>
            </a:r>
          </a:p>
          <a:p>
            <a:r>
              <a:rPr lang="en-CA" sz="2800" b="1" dirty="0" smtClean="0"/>
              <a:t> </a:t>
            </a:r>
            <a:endParaRPr lang="en-CA" sz="2800" b="1" dirty="0"/>
          </a:p>
          <a:p>
            <a:pPr marL="342900" indent="-342900">
              <a:buFont typeface="Arial" pitchFamily="34" charset="0"/>
              <a:buChar char="•"/>
            </a:pPr>
            <a:r>
              <a:rPr lang="en-CA" sz="2400" dirty="0" smtClean="0"/>
              <a:t>Some protective measures need to be considered…. Investigations of abuse/neglect and of capability</a:t>
            </a:r>
          </a:p>
          <a:p>
            <a:pPr marL="342900" indent="-342900">
              <a:buFont typeface="Arial" pitchFamily="34" charset="0"/>
              <a:buChar char="•"/>
            </a:pPr>
            <a:r>
              <a:rPr lang="en-CA" sz="2400" dirty="0" smtClean="0"/>
              <a:t>Adult may be able to accept/refuse plans in one area and not in others</a:t>
            </a:r>
            <a:endParaRPr lang="en-CA" sz="2400" dirty="0"/>
          </a:p>
        </p:txBody>
      </p:sp>
    </p:spTree>
    <p:extLst>
      <p:ext uri="{BB962C8B-B14F-4D97-AF65-F5344CB8AC3E}">
        <p14:creationId xmlns:p14="http://schemas.microsoft.com/office/powerpoint/2010/main" val="3274808003"/>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rot="16200000">
            <a:off x="2339779" y="3284957"/>
            <a:ext cx="2452320" cy="2308358"/>
            <a:chOff x="3109080" y="2036341"/>
            <a:chExt cx="3076806" cy="4718980"/>
          </a:xfrm>
        </p:grpSpPr>
        <p:sp>
          <p:nvSpPr>
            <p:cNvPr id="5" name="Trapezoid 4"/>
            <p:cNvSpPr/>
            <p:nvPr/>
          </p:nvSpPr>
          <p:spPr>
            <a:xfrm rot="5400000">
              <a:off x="2287993" y="2857428"/>
              <a:ext cx="4718980" cy="3076806"/>
            </a:xfrm>
            <a:prstGeom prst="trapezoid">
              <a:avLst>
                <a:gd name="adj" fmla="val 52684"/>
              </a:avLst>
            </a:prstGeom>
          </p:spPr>
          <p:style>
            <a:lnRef idx="2">
              <a:schemeClr val="lt1">
                <a:hueOff val="0"/>
                <a:satOff val="0"/>
                <a:lumOff val="0"/>
                <a:alphaOff val="0"/>
              </a:schemeClr>
            </a:lnRef>
            <a:fillRef idx="1">
              <a:schemeClr val="accent3">
                <a:alpha val="90000"/>
                <a:hueOff val="0"/>
                <a:satOff val="0"/>
                <a:lumOff val="0"/>
                <a:alphaOff val="0"/>
              </a:schemeClr>
            </a:fillRef>
            <a:effectRef idx="0">
              <a:schemeClr val="accent3">
                <a:alpha val="90000"/>
                <a:hueOff val="0"/>
                <a:satOff val="0"/>
                <a:lumOff val="0"/>
                <a:alphaOff val="0"/>
              </a:schemeClr>
            </a:effectRef>
            <a:fontRef idx="minor">
              <a:schemeClr val="lt1"/>
            </a:fontRef>
          </p:style>
          <p:txBody>
            <a:bodyPr vert="horz" wrap="none" anchor="b" anchorCtr="0">
              <a:noAutofit/>
            </a:bodyPr>
            <a:lstStyle/>
            <a:p>
              <a:endParaRPr lang="en-CA" sz="1600" dirty="0">
                <a:solidFill>
                  <a:prstClr val="black"/>
                </a:solidFill>
              </a:endParaRPr>
            </a:p>
            <a:p>
              <a:endParaRPr lang="en-CA" sz="1600" dirty="0">
                <a:solidFill>
                  <a:prstClr val="black"/>
                </a:solidFill>
              </a:endParaRPr>
            </a:p>
            <a:p>
              <a:r>
                <a:rPr lang="en-CA" sz="1400" dirty="0">
                  <a:solidFill>
                    <a:prstClr val="black"/>
                  </a:solidFill>
                </a:rPr>
                <a:t>Caregiver Support</a:t>
              </a:r>
            </a:p>
            <a:p>
              <a:endParaRPr lang="en-CA" sz="1400" dirty="0">
                <a:solidFill>
                  <a:prstClr val="black"/>
                </a:solidFill>
              </a:endParaRPr>
            </a:p>
            <a:p>
              <a:r>
                <a:rPr lang="en-CA" sz="1400" dirty="0">
                  <a:solidFill>
                    <a:prstClr val="black"/>
                  </a:solidFill>
                </a:rPr>
                <a:t>Placement Advocacy</a:t>
              </a:r>
            </a:p>
            <a:p>
              <a:endParaRPr lang="en-CA" sz="1400" dirty="0">
                <a:solidFill>
                  <a:prstClr val="black"/>
                </a:solidFill>
              </a:endParaRPr>
            </a:p>
            <a:p>
              <a:r>
                <a:rPr lang="en-CA" sz="1400" dirty="0">
                  <a:solidFill>
                    <a:prstClr val="black"/>
                  </a:solidFill>
                </a:rPr>
                <a:t>Follow up for court </a:t>
              </a:r>
              <a:r>
                <a:rPr lang="en-CA" sz="1400" dirty="0" smtClean="0">
                  <a:solidFill>
                    <a:prstClr val="black"/>
                  </a:solidFill>
                </a:rPr>
                <a:t>orders</a:t>
              </a:r>
            </a:p>
            <a:p>
              <a:endParaRPr lang="en-CA" sz="1400" dirty="0">
                <a:solidFill>
                  <a:prstClr val="black"/>
                </a:solidFill>
              </a:endParaRPr>
            </a:p>
            <a:p>
              <a:r>
                <a:rPr lang="en-CA" sz="1400" dirty="0" smtClean="0">
                  <a:solidFill>
                    <a:prstClr val="black"/>
                  </a:solidFill>
                </a:rPr>
                <a:t>Committee, Support and Assistance Orders</a:t>
              </a:r>
              <a:endParaRPr lang="en-CA" sz="1400" dirty="0">
                <a:solidFill>
                  <a:prstClr val="black"/>
                </a:solidFill>
              </a:endParaRPr>
            </a:p>
            <a:p>
              <a:endParaRPr lang="en-CA" sz="1100" dirty="0">
                <a:solidFill>
                  <a:prstClr val="black"/>
                </a:solidFill>
              </a:endParaRPr>
            </a:p>
          </p:txBody>
        </p:sp>
        <p:sp>
          <p:nvSpPr>
            <p:cNvPr id="6" name="Trapezoid 4"/>
            <p:cNvSpPr/>
            <p:nvPr/>
          </p:nvSpPr>
          <p:spPr>
            <a:xfrm rot="5400000">
              <a:off x="3161962" y="3025971"/>
              <a:ext cx="2528197" cy="2424039"/>
            </a:xfrm>
            <a:prstGeom prst="rect">
              <a:avLst/>
            </a:prstGeom>
          </p:spPr>
          <p:style>
            <a:lnRef idx="0">
              <a:scrgbClr r="0" g="0" b="0"/>
            </a:lnRef>
            <a:fillRef idx="0">
              <a:scrgbClr r="0" g="0" b="0"/>
            </a:fillRef>
            <a:effectRef idx="0">
              <a:scrgbClr r="0" g="0" b="0"/>
            </a:effectRef>
            <a:fontRef idx="minor">
              <a:schemeClr val="lt1"/>
            </a:fontRef>
          </p:style>
          <p:txBody>
            <a:bodyPr spcFirstLastPara="0" vert="vert270" wrap="square" lIns="21590" tIns="21590" rIns="21590" bIns="21590" numCol="1" spcCol="1270" anchor="ctr" anchorCtr="0">
              <a:noAutofit/>
            </a:bodyPr>
            <a:lstStyle/>
            <a:p>
              <a:pPr defTabSz="755650">
                <a:lnSpc>
                  <a:spcPct val="90000"/>
                </a:lnSpc>
                <a:spcBef>
                  <a:spcPct val="0"/>
                </a:spcBef>
                <a:spcAft>
                  <a:spcPct val="35000"/>
                </a:spcAft>
              </a:pPr>
              <a:endParaRPr lang="en-CA" sz="1700" dirty="0">
                <a:solidFill>
                  <a:prstClr val="white"/>
                </a:solidFill>
              </a:endParaRPr>
            </a:p>
          </p:txBody>
        </p:sp>
      </p:grpSp>
      <p:sp>
        <p:nvSpPr>
          <p:cNvPr id="3" name="TextBox 2"/>
          <p:cNvSpPr txBox="1"/>
          <p:nvPr/>
        </p:nvSpPr>
        <p:spPr>
          <a:xfrm>
            <a:off x="598005" y="287411"/>
            <a:ext cx="6624736" cy="2739211"/>
          </a:xfrm>
          <a:prstGeom prst="rect">
            <a:avLst/>
          </a:prstGeom>
          <a:noFill/>
        </p:spPr>
        <p:txBody>
          <a:bodyPr wrap="square" rtlCol="0">
            <a:spAutoFit/>
          </a:bodyPr>
          <a:lstStyle/>
          <a:p>
            <a:r>
              <a:rPr lang="en-CA" sz="2800" b="1" dirty="0" smtClean="0"/>
              <a:t>Incapable Adult </a:t>
            </a:r>
            <a:endParaRPr lang="en-CA" sz="2800" b="1" dirty="0"/>
          </a:p>
          <a:p>
            <a:pPr marL="285750" indent="-285750">
              <a:buFont typeface="Arial" pitchFamily="34" charset="0"/>
              <a:buChar char="•"/>
            </a:pPr>
            <a:r>
              <a:rPr lang="en-CA" sz="2400" dirty="0" smtClean="0"/>
              <a:t>Proper Assessment and legal decision must be considered if there is abuse and neglect</a:t>
            </a:r>
          </a:p>
          <a:p>
            <a:pPr marL="285750" indent="-285750">
              <a:buFont typeface="Arial" pitchFamily="34" charset="0"/>
              <a:buChar char="•"/>
            </a:pPr>
            <a:r>
              <a:rPr lang="en-CA" sz="2400" dirty="0" smtClean="0"/>
              <a:t>Include as much as possible the adults previously expressed values, beliefs, and choices</a:t>
            </a:r>
          </a:p>
          <a:p>
            <a:pPr marL="285750" indent="-285750">
              <a:buFont typeface="Arial" pitchFamily="34" charset="0"/>
              <a:buChar char="•"/>
            </a:pPr>
            <a:r>
              <a:rPr lang="en-CA" sz="2400" dirty="0" smtClean="0"/>
              <a:t>Adult is not able to accept or refuse plans put in place</a:t>
            </a:r>
            <a:endParaRPr lang="en-CA" sz="2400" dirty="0"/>
          </a:p>
        </p:txBody>
      </p:sp>
    </p:spTree>
    <p:extLst>
      <p:ext uri="{BB962C8B-B14F-4D97-AF65-F5344CB8AC3E}">
        <p14:creationId xmlns:p14="http://schemas.microsoft.com/office/powerpoint/2010/main" val="16413658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Outline</a:t>
            </a:r>
            <a:endParaRPr lang="en-US" dirty="0"/>
          </a:p>
        </p:txBody>
      </p:sp>
      <p:sp>
        <p:nvSpPr>
          <p:cNvPr id="3" name="Content Placeholder 2"/>
          <p:cNvSpPr>
            <a:spLocks noGrp="1"/>
          </p:cNvSpPr>
          <p:nvPr>
            <p:ph idx="1"/>
          </p:nvPr>
        </p:nvSpPr>
        <p:spPr/>
        <p:txBody>
          <a:bodyPr>
            <a:normAutofit fontScale="92500"/>
          </a:bodyPr>
          <a:lstStyle/>
          <a:p>
            <a:r>
              <a:rPr lang="en-CA" dirty="0" smtClean="0">
                <a:solidFill>
                  <a:schemeClr val="tx1"/>
                </a:solidFill>
              </a:rPr>
              <a:t>Why </a:t>
            </a:r>
            <a:r>
              <a:rPr lang="en-CA" dirty="0">
                <a:solidFill>
                  <a:schemeClr val="tx1"/>
                </a:solidFill>
              </a:rPr>
              <a:t>this is important and some definitions</a:t>
            </a:r>
          </a:p>
          <a:p>
            <a:r>
              <a:rPr lang="en-CA" dirty="0">
                <a:solidFill>
                  <a:schemeClr val="tx1"/>
                </a:solidFill>
              </a:rPr>
              <a:t>VANGUARD </a:t>
            </a:r>
            <a:r>
              <a:rPr lang="en-CA" dirty="0" smtClean="0">
                <a:solidFill>
                  <a:schemeClr val="tx1"/>
                </a:solidFill>
              </a:rPr>
              <a:t>Project</a:t>
            </a:r>
          </a:p>
          <a:p>
            <a:r>
              <a:rPr lang="en-CA" dirty="0" err="1" smtClean="0">
                <a:solidFill>
                  <a:schemeClr val="tx1"/>
                </a:solidFill>
              </a:rPr>
              <a:t>Re:act</a:t>
            </a:r>
            <a:r>
              <a:rPr lang="en-CA" dirty="0" smtClean="0">
                <a:solidFill>
                  <a:schemeClr val="tx1"/>
                </a:solidFill>
              </a:rPr>
              <a:t> a model for assessment and intervention from BC</a:t>
            </a:r>
            <a:endParaRPr lang="en-CA" dirty="0">
              <a:solidFill>
                <a:schemeClr val="tx1"/>
              </a:solidFill>
            </a:endParaRPr>
          </a:p>
          <a:p>
            <a:r>
              <a:rPr lang="en-CA" dirty="0">
                <a:solidFill>
                  <a:schemeClr val="tx1"/>
                </a:solidFill>
              </a:rPr>
              <a:t>Journey of </a:t>
            </a:r>
            <a:r>
              <a:rPr lang="en-CA" dirty="0" smtClean="0">
                <a:solidFill>
                  <a:schemeClr val="tx1"/>
                </a:solidFill>
              </a:rPr>
              <a:t>Care (three perspectives legal, mental health practitioner, mediator)</a:t>
            </a:r>
            <a:endParaRPr lang="en-CA" dirty="0">
              <a:solidFill>
                <a:schemeClr val="tx1"/>
              </a:solidFill>
            </a:endParaRPr>
          </a:p>
          <a:p>
            <a:r>
              <a:rPr lang="en-CA" dirty="0">
                <a:solidFill>
                  <a:schemeClr val="tx1"/>
                </a:solidFill>
              </a:rPr>
              <a:t>Discussion</a:t>
            </a:r>
          </a:p>
          <a:p>
            <a:r>
              <a:rPr lang="en-CA" dirty="0">
                <a:solidFill>
                  <a:schemeClr val="tx1"/>
                </a:solidFill>
              </a:rPr>
              <a:t>Questions</a:t>
            </a:r>
          </a:p>
          <a:p>
            <a:endParaRPr lang="en-US" dirty="0"/>
          </a:p>
        </p:txBody>
      </p:sp>
    </p:spTree>
    <p:extLst>
      <p:ext uri="{BB962C8B-B14F-4D97-AF65-F5344CB8AC3E}">
        <p14:creationId xmlns:p14="http://schemas.microsoft.com/office/powerpoint/2010/main" val="255405234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Assessments, Tools, and Guidelines</a:t>
            </a:r>
            <a:endParaRPr lang="en-US" dirty="0"/>
          </a:p>
        </p:txBody>
      </p:sp>
      <p:sp>
        <p:nvSpPr>
          <p:cNvPr id="3" name="Content Placeholder 2"/>
          <p:cNvSpPr>
            <a:spLocks noGrp="1"/>
          </p:cNvSpPr>
          <p:nvPr>
            <p:ph idx="1"/>
          </p:nvPr>
        </p:nvSpPr>
        <p:spPr>
          <a:xfrm>
            <a:off x="323528" y="1916832"/>
            <a:ext cx="8012851" cy="4640635"/>
          </a:xfrm>
        </p:spPr>
        <p:txBody>
          <a:bodyPr>
            <a:normAutofit lnSpcReduction="10000"/>
          </a:bodyPr>
          <a:lstStyle/>
          <a:p>
            <a:pPr marL="0" indent="0">
              <a:buNone/>
            </a:pPr>
            <a:r>
              <a:rPr lang="en-CA" dirty="0"/>
              <a:t>Capacity Assessment requires a coordinated and multi-disciplinary response</a:t>
            </a:r>
          </a:p>
          <a:p>
            <a:r>
              <a:rPr lang="en-CA" dirty="0"/>
              <a:t>Must always include assessment of cognitive and executive function, and then assessment of capacity in a specific area</a:t>
            </a:r>
          </a:p>
          <a:p>
            <a:r>
              <a:rPr lang="en-CA" dirty="0"/>
              <a:t>Multiple sources including self report from the adult, collateral reports, and objective measures</a:t>
            </a:r>
          </a:p>
          <a:p>
            <a:r>
              <a:rPr lang="en-CA" dirty="0"/>
              <a:t>Must include a careful identification of the tasks/issues for which capability is being considered</a:t>
            </a:r>
          </a:p>
          <a:p>
            <a:r>
              <a:rPr lang="en-CA" dirty="0"/>
              <a:t>Must be clearly documented and have standard components in accord with the applicable local laws</a:t>
            </a:r>
          </a:p>
          <a:p>
            <a:pPr marL="0" indent="0">
              <a:buNone/>
            </a:pPr>
            <a:endParaRPr lang="en-US" dirty="0">
              <a:solidFill>
                <a:schemeClr val="tx1"/>
              </a:solidFill>
            </a:endParaRPr>
          </a:p>
        </p:txBody>
      </p:sp>
    </p:spTree>
    <p:extLst>
      <p:ext uri="{BB962C8B-B14F-4D97-AF65-F5344CB8AC3E}">
        <p14:creationId xmlns:p14="http://schemas.microsoft.com/office/powerpoint/2010/main" val="166309569"/>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Tools</a:t>
            </a:r>
            <a:endParaRPr lang="en-US" dirty="0"/>
          </a:p>
        </p:txBody>
      </p:sp>
      <p:sp>
        <p:nvSpPr>
          <p:cNvPr id="3" name="Content Placeholder 2"/>
          <p:cNvSpPr>
            <a:spLocks noGrp="1"/>
          </p:cNvSpPr>
          <p:nvPr>
            <p:ph idx="1"/>
          </p:nvPr>
        </p:nvSpPr>
        <p:spPr>
          <a:xfrm>
            <a:off x="323528" y="1916832"/>
            <a:ext cx="8012851" cy="4536504"/>
          </a:xfrm>
        </p:spPr>
        <p:txBody>
          <a:bodyPr>
            <a:normAutofit/>
          </a:bodyPr>
          <a:lstStyle/>
          <a:p>
            <a:r>
              <a:rPr lang="en-CA" dirty="0">
                <a:solidFill>
                  <a:schemeClr val="tx1"/>
                </a:solidFill>
              </a:rPr>
              <a:t>Specific tools:  3MS, MMS, PGT Functional and Decision Making Form for PPA, Brief Abuse Screen for Elderly, Elder Abuse Suspicion Index, Caregiver Abuse Screen, Frontal Behavioural </a:t>
            </a:r>
            <a:r>
              <a:rPr lang="en-CA" dirty="0" smtClean="0">
                <a:solidFill>
                  <a:schemeClr val="tx1"/>
                </a:solidFill>
              </a:rPr>
              <a:t>Inventory, MOCA</a:t>
            </a:r>
          </a:p>
          <a:p>
            <a:r>
              <a:rPr lang="en-CA" dirty="0" smtClean="0">
                <a:solidFill>
                  <a:schemeClr val="tx1"/>
                </a:solidFill>
              </a:rPr>
              <a:t>Which tools you choose will depend on what you are specifically assessing and what your professional discipline is.  It’s important to have a basic understanding of tools you may not use yourself so that you can consider their findings knowledgeably</a:t>
            </a:r>
            <a:endParaRPr lang="en-CA" dirty="0">
              <a:solidFill>
                <a:schemeClr val="tx1"/>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val="166309569"/>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916832"/>
            <a:ext cx="8012851" cy="4536504"/>
          </a:xfrm>
        </p:spPr>
        <p:txBody>
          <a:bodyPr>
            <a:normAutofit/>
          </a:bodyPr>
          <a:lstStyle/>
          <a:p>
            <a:pPr marL="0" indent="0">
              <a:buNone/>
            </a:pPr>
            <a:r>
              <a:rPr lang="en-US" dirty="0">
                <a:solidFill>
                  <a:schemeClr val="tx1"/>
                </a:solidFill>
              </a:rPr>
              <a:t>http://</a:t>
            </a:r>
            <a:r>
              <a:rPr lang="en-US" dirty="0" smtClean="0">
                <a:solidFill>
                  <a:schemeClr val="tx1"/>
                </a:solidFill>
              </a:rPr>
              <a:t>www.vchreact.ca/resources.htm</a:t>
            </a:r>
          </a:p>
          <a:p>
            <a:r>
              <a:rPr lang="en-US" dirty="0" smtClean="0">
                <a:solidFill>
                  <a:schemeClr val="tx1"/>
                </a:solidFill>
              </a:rPr>
              <a:t>The Vancouver Coastal Health </a:t>
            </a:r>
            <a:r>
              <a:rPr lang="en-US" dirty="0" err="1" smtClean="0">
                <a:solidFill>
                  <a:schemeClr val="tx1"/>
                </a:solidFill>
              </a:rPr>
              <a:t>Re:act</a:t>
            </a:r>
            <a:r>
              <a:rPr lang="en-US" dirty="0" smtClean="0">
                <a:solidFill>
                  <a:schemeClr val="tx1"/>
                </a:solidFill>
              </a:rPr>
              <a:t> program web site as many great resources</a:t>
            </a:r>
          </a:p>
          <a:p>
            <a:pPr lvl="2"/>
            <a:r>
              <a:rPr lang="en-US" u="sng" dirty="0" smtClean="0">
                <a:solidFill>
                  <a:schemeClr val="tx1"/>
                </a:solidFill>
              </a:rPr>
              <a:t>Capability and Consent Tool </a:t>
            </a:r>
            <a:r>
              <a:rPr lang="en-US" dirty="0" smtClean="0">
                <a:solidFill>
                  <a:schemeClr val="tx1"/>
                </a:solidFill>
              </a:rPr>
              <a:t>(gives various different types of consent situations, along with their various criteria, relevant statutes, and who assesses them) – this is specific to British Columbia but you can develop one for your own area</a:t>
            </a:r>
          </a:p>
          <a:p>
            <a:pPr lvl="2"/>
            <a:r>
              <a:rPr lang="en-US" dirty="0" smtClean="0">
                <a:solidFill>
                  <a:schemeClr val="tx1"/>
                </a:solidFill>
              </a:rPr>
              <a:t>The VCH </a:t>
            </a:r>
            <a:r>
              <a:rPr lang="en-US" u="sng" dirty="0" smtClean="0">
                <a:solidFill>
                  <a:schemeClr val="tx1"/>
                </a:solidFill>
              </a:rPr>
              <a:t>Quick Assessment Guide</a:t>
            </a:r>
            <a:r>
              <a:rPr lang="en-US" dirty="0" smtClean="0">
                <a:solidFill>
                  <a:schemeClr val="tx1"/>
                </a:solidFill>
              </a:rPr>
              <a:t> (designed for physicians and anyone else working with elders to consider the issue of abuse, neglect, self neglect)</a:t>
            </a:r>
          </a:p>
          <a:p>
            <a:pPr lvl="2"/>
            <a:r>
              <a:rPr lang="en-US" dirty="0" smtClean="0">
                <a:solidFill>
                  <a:schemeClr val="tx1"/>
                </a:solidFill>
              </a:rPr>
              <a:t>The </a:t>
            </a:r>
            <a:r>
              <a:rPr lang="en-US" dirty="0" err="1" smtClean="0">
                <a:solidFill>
                  <a:schemeClr val="tx1"/>
                </a:solidFill>
              </a:rPr>
              <a:t>Re:act</a:t>
            </a:r>
            <a:r>
              <a:rPr lang="en-US" dirty="0" smtClean="0">
                <a:solidFill>
                  <a:schemeClr val="tx1"/>
                </a:solidFill>
              </a:rPr>
              <a:t> manual for VCH staff to assist them in dealing with adult abuse and neglect</a:t>
            </a:r>
            <a:endParaRPr lang="en-US" dirty="0">
              <a:solidFill>
                <a:schemeClr val="tx1"/>
              </a:solidFill>
            </a:endParaRPr>
          </a:p>
          <a:p>
            <a:pPr lvl="2"/>
            <a:endParaRPr lang="en-US" dirty="0" smtClean="0">
              <a:solidFill>
                <a:schemeClr val="tx1"/>
              </a:solidFill>
            </a:endParaRPr>
          </a:p>
        </p:txBody>
      </p:sp>
      <p:sp>
        <p:nvSpPr>
          <p:cNvPr id="4" name="Title 1"/>
          <p:cNvSpPr>
            <a:spLocks noGrp="1"/>
          </p:cNvSpPr>
          <p:nvPr>
            <p:ph type="title"/>
          </p:nvPr>
        </p:nvSpPr>
        <p:spPr/>
        <p:txBody>
          <a:bodyPr>
            <a:normAutofit/>
          </a:bodyPr>
          <a:lstStyle/>
          <a:p>
            <a:pPr algn="ctr"/>
            <a:r>
              <a:rPr lang="en-US" dirty="0" smtClean="0"/>
              <a:t>Guidelines</a:t>
            </a:r>
            <a:endParaRPr lang="en-US" dirty="0"/>
          </a:p>
        </p:txBody>
      </p:sp>
    </p:spTree>
    <p:extLst>
      <p:ext uri="{BB962C8B-B14F-4D97-AF65-F5344CB8AC3E}">
        <p14:creationId xmlns:p14="http://schemas.microsoft.com/office/powerpoint/2010/main" val="166309569"/>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Available at www.vchreact.ca</a:t>
            </a:r>
            <a:endParaRPr lang="en-CA" dirty="0"/>
          </a:p>
        </p:txBody>
      </p:sp>
      <p:sp>
        <p:nvSpPr>
          <p:cNvPr id="3" name="Content Placeholder 2"/>
          <p:cNvSpPr>
            <a:spLocks noGrp="1"/>
          </p:cNvSpPr>
          <p:nvPr>
            <p:ph idx="1"/>
          </p:nvPr>
        </p:nvSpPr>
        <p:spPr>
          <a:xfrm>
            <a:off x="395537" y="1844824"/>
            <a:ext cx="8462714" cy="4680520"/>
          </a:xfrm>
        </p:spPr>
        <p:txBody>
          <a:bodyPr>
            <a:normAutofit/>
          </a:bodyPr>
          <a:lstStyle/>
          <a:p>
            <a:pPr marL="0" indent="0">
              <a:lnSpc>
                <a:spcPct val="110000"/>
              </a:lnSpc>
              <a:spcBef>
                <a:spcPts val="0"/>
              </a:spcBef>
              <a:buNone/>
            </a:pPr>
            <a:r>
              <a:rPr lang="en-CA" sz="3200" b="1" dirty="0"/>
              <a:t>Clinical Assessment Tools </a:t>
            </a:r>
          </a:p>
          <a:p>
            <a:pPr lvl="1">
              <a:lnSpc>
                <a:spcPct val="110000"/>
              </a:lnSpc>
              <a:spcBef>
                <a:spcPts val="0"/>
              </a:spcBef>
            </a:pPr>
            <a:r>
              <a:rPr lang="en-CA" sz="2800" dirty="0" smtClean="0">
                <a:solidFill>
                  <a:schemeClr val="tx1">
                    <a:lumMod val="95000"/>
                    <a:lumOff val="5000"/>
                  </a:schemeClr>
                </a:solidFill>
              </a:rPr>
              <a:t>VCH </a:t>
            </a:r>
            <a:r>
              <a:rPr lang="en-CA" sz="2800" dirty="0">
                <a:solidFill>
                  <a:schemeClr val="tx1">
                    <a:lumMod val="95000"/>
                    <a:lumOff val="5000"/>
                  </a:schemeClr>
                </a:solidFill>
              </a:rPr>
              <a:t>Quick Assessment </a:t>
            </a:r>
            <a:r>
              <a:rPr lang="en-CA" sz="2800" dirty="0" smtClean="0">
                <a:solidFill>
                  <a:schemeClr val="tx1">
                    <a:lumMod val="95000"/>
                    <a:lumOff val="5000"/>
                  </a:schemeClr>
                </a:solidFill>
              </a:rPr>
              <a:t>Guide</a:t>
            </a:r>
            <a:endParaRPr lang="en-CA" sz="2800" dirty="0">
              <a:solidFill>
                <a:schemeClr val="tx1">
                  <a:lumMod val="95000"/>
                  <a:lumOff val="5000"/>
                </a:schemeClr>
              </a:solidFill>
            </a:endParaRPr>
          </a:p>
          <a:p>
            <a:pPr lvl="1">
              <a:lnSpc>
                <a:spcPct val="110000"/>
              </a:lnSpc>
              <a:spcBef>
                <a:spcPts val="0"/>
              </a:spcBef>
            </a:pPr>
            <a:r>
              <a:rPr lang="en-CA" sz="2800" dirty="0">
                <a:solidFill>
                  <a:schemeClr val="tx1">
                    <a:lumMod val="95000"/>
                    <a:lumOff val="5000"/>
                  </a:schemeClr>
                </a:solidFill>
              </a:rPr>
              <a:t>Brief Abuse Screen for the Elderly (BASE</a:t>
            </a:r>
            <a:r>
              <a:rPr lang="en-CA" sz="2800" dirty="0" smtClean="0">
                <a:solidFill>
                  <a:schemeClr val="tx1">
                    <a:lumMod val="95000"/>
                    <a:lumOff val="5000"/>
                  </a:schemeClr>
                </a:solidFill>
              </a:rPr>
              <a:t>)</a:t>
            </a:r>
            <a:endParaRPr lang="en-CA" sz="2800" dirty="0">
              <a:solidFill>
                <a:schemeClr val="tx1">
                  <a:lumMod val="95000"/>
                  <a:lumOff val="5000"/>
                </a:schemeClr>
              </a:solidFill>
            </a:endParaRPr>
          </a:p>
          <a:p>
            <a:pPr lvl="1">
              <a:lnSpc>
                <a:spcPct val="110000"/>
              </a:lnSpc>
              <a:spcBef>
                <a:spcPts val="0"/>
              </a:spcBef>
            </a:pPr>
            <a:r>
              <a:rPr lang="en-CA" sz="2800" dirty="0">
                <a:solidFill>
                  <a:schemeClr val="tx1">
                    <a:lumMod val="95000"/>
                    <a:lumOff val="5000"/>
                  </a:schemeClr>
                </a:solidFill>
              </a:rPr>
              <a:t>Frontal Behavioral Inventory (FBI) </a:t>
            </a:r>
          </a:p>
          <a:p>
            <a:pPr lvl="1">
              <a:lnSpc>
                <a:spcPct val="110000"/>
              </a:lnSpc>
              <a:spcBef>
                <a:spcPts val="0"/>
              </a:spcBef>
            </a:pPr>
            <a:r>
              <a:rPr lang="en-CA" sz="2800" dirty="0">
                <a:solidFill>
                  <a:schemeClr val="tx1">
                    <a:lumMod val="95000"/>
                    <a:lumOff val="5000"/>
                  </a:schemeClr>
                </a:solidFill>
              </a:rPr>
              <a:t>Geriatric Depression </a:t>
            </a:r>
            <a:r>
              <a:rPr lang="en-CA" sz="2800" dirty="0" smtClean="0">
                <a:solidFill>
                  <a:schemeClr val="tx1">
                    <a:lumMod val="95000"/>
                    <a:lumOff val="5000"/>
                  </a:schemeClr>
                </a:solidFill>
              </a:rPr>
              <a:t>Scale</a:t>
            </a:r>
            <a:endParaRPr lang="en-CA" sz="2800" dirty="0">
              <a:solidFill>
                <a:schemeClr val="tx1">
                  <a:lumMod val="95000"/>
                  <a:lumOff val="5000"/>
                </a:schemeClr>
              </a:solidFill>
            </a:endParaRPr>
          </a:p>
          <a:p>
            <a:pPr lvl="1">
              <a:lnSpc>
                <a:spcPct val="110000"/>
              </a:lnSpc>
              <a:spcBef>
                <a:spcPts val="0"/>
              </a:spcBef>
            </a:pPr>
            <a:r>
              <a:rPr lang="en-CA" sz="2800" dirty="0">
                <a:solidFill>
                  <a:schemeClr val="tx1">
                    <a:lumMod val="95000"/>
                    <a:lumOff val="5000"/>
                  </a:schemeClr>
                </a:solidFill>
              </a:rPr>
              <a:t>Indicators of Abuse Screen </a:t>
            </a:r>
          </a:p>
          <a:p>
            <a:pPr lvl="1">
              <a:lnSpc>
                <a:spcPct val="110000"/>
              </a:lnSpc>
              <a:spcBef>
                <a:spcPts val="0"/>
              </a:spcBef>
            </a:pPr>
            <a:r>
              <a:rPr lang="en-CA" sz="2800" dirty="0">
                <a:solidFill>
                  <a:schemeClr val="tx1">
                    <a:lumMod val="95000"/>
                    <a:lumOff val="5000"/>
                  </a:schemeClr>
                </a:solidFill>
              </a:rPr>
              <a:t>Lawton and Brody IADL </a:t>
            </a:r>
            <a:r>
              <a:rPr lang="en-CA" sz="2800" dirty="0" smtClean="0">
                <a:solidFill>
                  <a:schemeClr val="tx1">
                    <a:lumMod val="95000"/>
                    <a:lumOff val="5000"/>
                  </a:schemeClr>
                </a:solidFill>
              </a:rPr>
              <a:t>Scale</a:t>
            </a:r>
            <a:endParaRPr lang="en-CA" sz="2800" dirty="0">
              <a:solidFill>
                <a:schemeClr val="tx1">
                  <a:lumMod val="95000"/>
                  <a:lumOff val="5000"/>
                </a:schemeClr>
              </a:solidFill>
            </a:endParaRPr>
          </a:p>
          <a:p>
            <a:pPr lvl="1">
              <a:lnSpc>
                <a:spcPct val="110000"/>
              </a:lnSpc>
              <a:spcBef>
                <a:spcPts val="0"/>
              </a:spcBef>
            </a:pPr>
            <a:r>
              <a:rPr lang="en-CA" sz="2800" dirty="0">
                <a:solidFill>
                  <a:schemeClr val="tx1">
                    <a:lumMod val="95000"/>
                    <a:lumOff val="5000"/>
                  </a:schemeClr>
                </a:solidFill>
              </a:rPr>
              <a:t>The Caregiver Abuse Screen (Reis-</a:t>
            </a:r>
            <a:r>
              <a:rPr lang="en-CA" sz="2800" dirty="0" err="1">
                <a:solidFill>
                  <a:schemeClr val="tx1">
                    <a:lumMod val="95000"/>
                    <a:lumOff val="5000"/>
                  </a:schemeClr>
                </a:solidFill>
              </a:rPr>
              <a:t>Nahmiash</a:t>
            </a:r>
            <a:r>
              <a:rPr lang="en-CA" sz="2800" dirty="0">
                <a:solidFill>
                  <a:schemeClr val="tx1">
                    <a:lumMod val="95000"/>
                    <a:lumOff val="5000"/>
                  </a:schemeClr>
                </a:solidFill>
              </a:rPr>
              <a:t> CASE</a:t>
            </a:r>
            <a:r>
              <a:rPr lang="en-CA" sz="2800" dirty="0" smtClean="0">
                <a:solidFill>
                  <a:schemeClr val="tx1">
                    <a:lumMod val="95000"/>
                    <a:lumOff val="5000"/>
                  </a:schemeClr>
                </a:solidFill>
              </a:rPr>
              <a:t>)</a:t>
            </a:r>
            <a:endParaRPr lang="en-CA" sz="2800" dirty="0">
              <a:solidFill>
                <a:schemeClr val="tx1">
                  <a:lumMod val="95000"/>
                  <a:lumOff val="5000"/>
                </a:schemeClr>
              </a:solidFill>
            </a:endParaRPr>
          </a:p>
          <a:p>
            <a:pPr lvl="1">
              <a:lnSpc>
                <a:spcPct val="110000"/>
              </a:lnSpc>
              <a:spcBef>
                <a:spcPts val="0"/>
              </a:spcBef>
            </a:pPr>
            <a:r>
              <a:rPr lang="en-CA" sz="2800" dirty="0">
                <a:solidFill>
                  <a:schemeClr val="tx1">
                    <a:lumMod val="95000"/>
                    <a:lumOff val="5000"/>
                  </a:schemeClr>
                </a:solidFill>
              </a:rPr>
              <a:t>Capability and Consent Tool - BC Edition</a:t>
            </a:r>
          </a:p>
        </p:txBody>
      </p:sp>
    </p:spTree>
    <p:extLst>
      <p:ext uri="{BB962C8B-B14F-4D97-AF65-F5344CB8AC3E}">
        <p14:creationId xmlns:p14="http://schemas.microsoft.com/office/powerpoint/2010/main" val="28807349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Journey of Care – Elder Mediation</a:t>
            </a:r>
            <a:endParaRPr lang="en-US" dirty="0"/>
          </a:p>
        </p:txBody>
      </p:sp>
      <p:sp>
        <p:nvSpPr>
          <p:cNvPr id="3" name="Content Placeholder 2"/>
          <p:cNvSpPr>
            <a:spLocks noGrp="1"/>
          </p:cNvSpPr>
          <p:nvPr>
            <p:ph idx="1"/>
          </p:nvPr>
        </p:nvSpPr>
        <p:spPr>
          <a:xfrm>
            <a:off x="1043608" y="2204864"/>
            <a:ext cx="7076747" cy="3992563"/>
          </a:xfrm>
        </p:spPr>
        <p:txBody>
          <a:bodyPr>
            <a:normAutofit fontScale="92500" lnSpcReduction="10000"/>
          </a:bodyPr>
          <a:lstStyle/>
          <a:p>
            <a:pPr marL="0" indent="0">
              <a:buNone/>
            </a:pPr>
            <a:r>
              <a:rPr lang="en-US" dirty="0" smtClean="0"/>
              <a:t>Another Example of Capacity &amp; Abuse; Autonomy &amp; Protection in a Practice Situation. </a:t>
            </a:r>
          </a:p>
          <a:p>
            <a:pPr marL="0" indent="0">
              <a:buNone/>
            </a:pPr>
            <a:r>
              <a:rPr lang="en-US" dirty="0" smtClean="0"/>
              <a:t>Elder mediation has been noted as a promising approach.  Rather than going to court to resolve disputes about capacity, guardianship, care, etc. these issues can be resolved by the family and other care givers with the help of a neutral third party (mediator)</a:t>
            </a:r>
          </a:p>
          <a:p>
            <a:pPr marL="0" indent="0">
              <a:buNone/>
            </a:pPr>
            <a:r>
              <a:rPr lang="en-US" dirty="0" smtClean="0"/>
              <a:t>However, even though this approach has promises concern has been expressed in the literature, especially around issues of guardianship and vulnerability and specialized training has been recommended for elder mediators.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83765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Elder Mediation</a:t>
            </a:r>
            <a:endParaRPr lang="en-US" dirty="0"/>
          </a:p>
        </p:txBody>
      </p:sp>
      <p:sp>
        <p:nvSpPr>
          <p:cNvPr id="3" name="Content Placeholder 2"/>
          <p:cNvSpPr>
            <a:spLocks noGrp="1"/>
          </p:cNvSpPr>
          <p:nvPr>
            <p:ph idx="1"/>
          </p:nvPr>
        </p:nvSpPr>
        <p:spPr>
          <a:xfrm>
            <a:off x="899592" y="2132856"/>
            <a:ext cx="7076747" cy="3992563"/>
          </a:xfrm>
        </p:spPr>
        <p:txBody>
          <a:bodyPr>
            <a:normAutofit fontScale="92500" lnSpcReduction="20000"/>
          </a:bodyPr>
          <a:lstStyle/>
          <a:p>
            <a:pPr marL="0" indent="0">
              <a:buNone/>
            </a:pPr>
            <a:r>
              <a:rPr lang="en-US" dirty="0" smtClean="0"/>
              <a:t>Experts agree that older adults with capability issues should participate in mediation to the maximum degree possible. Accommodation may be needed such as attendance of a support person, shorter sessions, scheduling mediations at certain times of day, etc.</a:t>
            </a:r>
          </a:p>
          <a:p>
            <a:pPr marL="0" indent="0">
              <a:buNone/>
            </a:pPr>
            <a:r>
              <a:rPr lang="en-US" dirty="0" smtClean="0"/>
              <a:t>Although the mediator’s role is to assess capability to participate there may be decisions within the mediation that the older adult does not have the capability to decide.  This is an area where more research as needed as there is insufficient guidance to mediators on this issue and there are many ethical issues that may arise related to abuse or capacity that the elder mediator should have policies and best practices in place to deal with.  </a:t>
            </a:r>
            <a:endParaRPr lang="en-US" dirty="0"/>
          </a:p>
        </p:txBody>
      </p:sp>
    </p:spTree>
    <p:extLst>
      <p:ext uri="{BB962C8B-B14F-4D97-AF65-F5344CB8AC3E}">
        <p14:creationId xmlns:p14="http://schemas.microsoft.com/office/powerpoint/2010/main" val="10116500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Elder Mediation</a:t>
            </a:r>
            <a:endParaRPr lang="en-US" dirty="0"/>
          </a:p>
        </p:txBody>
      </p:sp>
      <p:sp>
        <p:nvSpPr>
          <p:cNvPr id="3" name="Content Placeholder 2"/>
          <p:cNvSpPr>
            <a:spLocks noGrp="1"/>
          </p:cNvSpPr>
          <p:nvPr>
            <p:ph idx="1"/>
          </p:nvPr>
        </p:nvSpPr>
        <p:spPr>
          <a:xfrm>
            <a:off x="1259632" y="2132856"/>
            <a:ext cx="7076747" cy="3992563"/>
          </a:xfrm>
        </p:spPr>
        <p:txBody>
          <a:bodyPr>
            <a:normAutofit lnSpcReduction="10000"/>
          </a:bodyPr>
          <a:lstStyle/>
          <a:p>
            <a:pPr marL="0" indent="0">
              <a:buNone/>
            </a:pPr>
            <a:r>
              <a:rPr lang="en-US" dirty="0" smtClean="0"/>
              <a:t>Key Strategies for dealing with abuse/ capacity</a:t>
            </a:r>
            <a:endParaRPr lang="en-US" dirty="0"/>
          </a:p>
          <a:p>
            <a:pPr marL="0" indent="0">
              <a:buNone/>
            </a:pPr>
            <a:r>
              <a:rPr lang="en-US" dirty="0" smtClean="0"/>
              <a:t>Pre-mediation meetings</a:t>
            </a:r>
          </a:p>
          <a:p>
            <a:pPr marL="0" indent="0">
              <a:buNone/>
            </a:pPr>
            <a:r>
              <a:rPr lang="en-US" dirty="0" smtClean="0"/>
              <a:t>	See, for example, Joy </a:t>
            </a:r>
            <a:r>
              <a:rPr lang="en-US" dirty="0"/>
              <a:t>Anne Braun, </a:t>
            </a:r>
            <a:r>
              <a:rPr lang="en-US" i="1" dirty="0"/>
              <a:t>Child </a:t>
            </a:r>
            <a:r>
              <a:rPr lang="en-US" i="1" dirty="0" smtClean="0"/>
              <a:t>	Protection </a:t>
            </a:r>
            <a:r>
              <a:rPr lang="en-US" i="1" dirty="0"/>
              <a:t>Mediation: Mediator Strategies for </a:t>
            </a:r>
            <a:r>
              <a:rPr lang="en-US" i="1" dirty="0" smtClean="0"/>
              <a:t>	Managing </a:t>
            </a:r>
            <a:r>
              <a:rPr lang="en-US" i="1" dirty="0"/>
              <a:t>the Process </a:t>
            </a:r>
            <a:r>
              <a:rPr lang="en-US" dirty="0"/>
              <a:t>(MSW Thesis, University </a:t>
            </a:r>
            <a:r>
              <a:rPr lang="en-US" dirty="0" smtClean="0"/>
              <a:t>	of </a:t>
            </a:r>
            <a:r>
              <a:rPr lang="en-US" dirty="0"/>
              <a:t>British Columbia, 2007 </a:t>
            </a:r>
            <a:r>
              <a:rPr lang="en-US" dirty="0" smtClean="0"/>
              <a:t> </a:t>
            </a:r>
          </a:p>
          <a:p>
            <a:pPr marL="0" indent="0">
              <a:buNone/>
            </a:pPr>
            <a:r>
              <a:rPr lang="en-US" dirty="0" smtClean="0"/>
              <a:t>Screening</a:t>
            </a:r>
          </a:p>
          <a:p>
            <a:pPr marL="0" indent="0">
              <a:buNone/>
            </a:pPr>
            <a:r>
              <a:rPr lang="en-US" dirty="0" smtClean="0"/>
              <a:t>Training and practice standards</a:t>
            </a:r>
            <a:endParaRPr lang="en-US" dirty="0"/>
          </a:p>
        </p:txBody>
      </p:sp>
    </p:spTree>
    <p:extLst>
      <p:ext uri="{BB962C8B-B14F-4D97-AF65-F5344CB8AC3E}">
        <p14:creationId xmlns:p14="http://schemas.microsoft.com/office/powerpoint/2010/main" val="7206758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Considering Your Practice</a:t>
            </a:r>
            <a:endParaRPr lang="en-US" dirty="0"/>
          </a:p>
        </p:txBody>
      </p:sp>
      <p:sp>
        <p:nvSpPr>
          <p:cNvPr id="3" name="Content Placeholder 2"/>
          <p:cNvSpPr>
            <a:spLocks noGrp="1"/>
          </p:cNvSpPr>
          <p:nvPr>
            <p:ph idx="1"/>
          </p:nvPr>
        </p:nvSpPr>
        <p:spPr>
          <a:xfrm>
            <a:off x="602217" y="2133600"/>
            <a:ext cx="7076747" cy="3992563"/>
          </a:xfrm>
        </p:spPr>
        <p:txBody>
          <a:bodyPr>
            <a:normAutofit/>
          </a:bodyPr>
          <a:lstStyle/>
          <a:p>
            <a:r>
              <a:rPr lang="en-US" dirty="0" smtClean="0"/>
              <a:t>Ongoing review of your own practice allows you to continually improve your ability to assist people with diminished capacity</a:t>
            </a:r>
          </a:p>
        </p:txBody>
      </p:sp>
    </p:spTree>
    <p:extLst>
      <p:ext uri="{BB962C8B-B14F-4D97-AF65-F5344CB8AC3E}">
        <p14:creationId xmlns:p14="http://schemas.microsoft.com/office/powerpoint/2010/main" val="2495647276"/>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Considering Your Practice</a:t>
            </a:r>
            <a:endParaRPr lang="en-US" dirty="0"/>
          </a:p>
        </p:txBody>
      </p:sp>
      <p:sp>
        <p:nvSpPr>
          <p:cNvPr id="3" name="Content Placeholder 2"/>
          <p:cNvSpPr>
            <a:spLocks noGrp="1"/>
          </p:cNvSpPr>
          <p:nvPr>
            <p:ph idx="1"/>
          </p:nvPr>
        </p:nvSpPr>
        <p:spPr>
          <a:xfrm>
            <a:off x="323528" y="1772816"/>
            <a:ext cx="8568952" cy="4824536"/>
          </a:xfrm>
        </p:spPr>
        <p:txBody>
          <a:bodyPr>
            <a:normAutofit fontScale="55000" lnSpcReduction="20000"/>
          </a:bodyPr>
          <a:lstStyle/>
          <a:p>
            <a:pPr marL="0" indent="0">
              <a:buNone/>
            </a:pPr>
            <a:r>
              <a:rPr lang="en-US" dirty="0" smtClean="0"/>
              <a:t>When confronted with adult abuse, neglect, or self neglect:</a:t>
            </a:r>
          </a:p>
          <a:p>
            <a:pPr marL="457200" indent="-457200">
              <a:buAutoNum type="arabicPeriod"/>
            </a:pPr>
            <a:r>
              <a:rPr lang="en-US" dirty="0" smtClean="0"/>
              <a:t>I have a clear understanding of what the care need/service request is</a:t>
            </a:r>
          </a:p>
          <a:p>
            <a:pPr marL="457200" indent="-457200">
              <a:buAutoNum type="arabicPeriod"/>
            </a:pPr>
            <a:r>
              <a:rPr lang="en-US" dirty="0" smtClean="0"/>
              <a:t>I have assessed whether there is an issue of abuse, neglect, or self neglect involved</a:t>
            </a:r>
          </a:p>
          <a:p>
            <a:pPr marL="457200" indent="-457200">
              <a:buAutoNum type="arabicPeriod"/>
            </a:pPr>
            <a:r>
              <a:rPr lang="en-US" dirty="0" smtClean="0"/>
              <a:t>I have solicited and </a:t>
            </a:r>
            <a:r>
              <a:rPr lang="en-US" u="sng" dirty="0" smtClean="0"/>
              <a:t>considered </a:t>
            </a:r>
            <a:r>
              <a:rPr lang="en-US" dirty="0" smtClean="0"/>
              <a:t>the wishes of the adult (whether capable or not)</a:t>
            </a:r>
          </a:p>
          <a:p>
            <a:pPr marL="457200" indent="-457200">
              <a:buAutoNum type="arabicPeriod"/>
            </a:pPr>
            <a:r>
              <a:rPr lang="en-US" dirty="0" smtClean="0"/>
              <a:t>I have received a comprehensive assessment of the adult’s cognitive, executive, and functional capabilities in instances where capacity is questioned, including the rationale for recommendations of (in)capacity</a:t>
            </a:r>
          </a:p>
          <a:p>
            <a:pPr marL="457200" indent="-457200">
              <a:buAutoNum type="arabicPeriod"/>
            </a:pPr>
            <a:r>
              <a:rPr lang="en-US" dirty="0" smtClean="0"/>
              <a:t>I have solicited and considered the wishes of the adult’s informal and natural supports (both their ability and their wishes) to the extent that I am allowed by law/indicated by the situation</a:t>
            </a:r>
          </a:p>
          <a:p>
            <a:pPr marL="457200" indent="-457200">
              <a:buAutoNum type="arabicPeriod"/>
            </a:pPr>
            <a:r>
              <a:rPr lang="en-US" dirty="0" smtClean="0"/>
              <a:t>My plan involves the least intrusive, most effective interventions  appropriate and available to the situation</a:t>
            </a:r>
          </a:p>
          <a:p>
            <a:pPr marL="457200" indent="-457200">
              <a:buAutoNum type="arabicPeriod"/>
            </a:pPr>
            <a:r>
              <a:rPr lang="en-US" dirty="0" smtClean="0"/>
              <a:t>I have a clear written plan of care, including who will be responsible for each area and what will happen if the plan is not implemented in that area</a:t>
            </a:r>
          </a:p>
          <a:p>
            <a:pPr marL="457200" indent="-457200">
              <a:buAutoNum type="arabicPeriod"/>
            </a:pPr>
            <a:r>
              <a:rPr lang="en-US" dirty="0" smtClean="0"/>
              <a:t>I have a specific timeline for the review and revision of the plan.</a:t>
            </a:r>
          </a:p>
          <a:p>
            <a:pPr marL="457200" indent="-457200">
              <a:buAutoNum type="arabicPeriod"/>
            </a:pPr>
            <a:r>
              <a:rPr lang="en-US" dirty="0" smtClean="0"/>
              <a:t>If I am considering a formal legal intervention I am considering the least intrusive option that will  meet the needs of the adult and have facilitated provision of legal counsel to the adult.</a:t>
            </a:r>
          </a:p>
          <a:p>
            <a:pPr marL="457200" indent="-457200">
              <a:buAutoNum type="arabicPeriod"/>
            </a:pPr>
            <a:endParaRPr lang="en-US" dirty="0" smtClean="0"/>
          </a:p>
        </p:txBody>
      </p:sp>
    </p:spTree>
    <p:extLst>
      <p:ext uri="{BB962C8B-B14F-4D97-AF65-F5344CB8AC3E}">
        <p14:creationId xmlns:p14="http://schemas.microsoft.com/office/powerpoint/2010/main" val="3763374027"/>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Contact Information</a:t>
            </a:r>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5850" y="1873240"/>
            <a:ext cx="2745316" cy="197177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39552" y="3929399"/>
            <a:ext cx="7056784" cy="2369880"/>
          </a:xfrm>
          <a:prstGeom prst="rect">
            <a:avLst/>
          </a:prstGeom>
          <a:noFill/>
        </p:spPr>
        <p:txBody>
          <a:bodyPr wrap="square" rtlCol="0">
            <a:spAutoFit/>
          </a:bodyPr>
          <a:lstStyle/>
          <a:p>
            <a:r>
              <a:rPr lang="en-CA" sz="3600" b="1" dirty="0" smtClean="0"/>
              <a:t>Maria Denholme</a:t>
            </a:r>
          </a:p>
          <a:p>
            <a:r>
              <a:rPr lang="en-CA" sz="2800" dirty="0" smtClean="0"/>
              <a:t>Social Worker/Designated Responder</a:t>
            </a:r>
          </a:p>
          <a:p>
            <a:endParaRPr lang="en-CA" sz="2800" dirty="0"/>
          </a:p>
          <a:p>
            <a:r>
              <a:rPr lang="en-CA" sz="2800" dirty="0" smtClean="0"/>
              <a:t>maria.denholme@vch.ca</a:t>
            </a:r>
          </a:p>
          <a:p>
            <a:r>
              <a:rPr lang="en-CA" sz="2800" dirty="0" smtClean="0"/>
              <a:t>604-983-6020</a:t>
            </a:r>
          </a:p>
        </p:txBody>
      </p:sp>
    </p:spTree>
    <p:extLst>
      <p:ext uri="{BB962C8B-B14F-4D97-AF65-F5344CB8AC3E}">
        <p14:creationId xmlns:p14="http://schemas.microsoft.com/office/powerpoint/2010/main" val="3319918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Introduction</a:t>
            </a:r>
            <a:endParaRPr lang="en-CA" dirty="0"/>
          </a:p>
        </p:txBody>
      </p:sp>
      <p:sp>
        <p:nvSpPr>
          <p:cNvPr id="3" name="Content Placeholder 2"/>
          <p:cNvSpPr>
            <a:spLocks noGrp="1"/>
          </p:cNvSpPr>
          <p:nvPr>
            <p:ph idx="1"/>
          </p:nvPr>
        </p:nvSpPr>
        <p:spPr/>
        <p:txBody>
          <a:bodyPr>
            <a:normAutofit fontScale="92500"/>
          </a:bodyPr>
          <a:lstStyle/>
          <a:p>
            <a:r>
              <a:rPr lang="en-CA" dirty="0" smtClean="0"/>
              <a:t>Coordination of elder care  is always a complex issue</a:t>
            </a:r>
          </a:p>
          <a:p>
            <a:r>
              <a:rPr lang="en-CA" dirty="0" smtClean="0"/>
              <a:t>When abuse or neglect is part of the picture further complexity is introduced, including legal complexities</a:t>
            </a:r>
          </a:p>
          <a:p>
            <a:r>
              <a:rPr lang="en-CA" dirty="0" smtClean="0"/>
              <a:t>When the adult’s capacity is in question still further complexities enter the picture.</a:t>
            </a:r>
          </a:p>
          <a:p>
            <a:r>
              <a:rPr lang="en-CA" dirty="0" smtClean="0"/>
              <a:t>Providing best practice care in these situations involves bringing all of the caregivers and players into one integrated process and plan.</a:t>
            </a:r>
          </a:p>
        </p:txBody>
      </p:sp>
    </p:spTree>
    <p:extLst>
      <p:ext uri="{BB962C8B-B14F-4D97-AF65-F5344CB8AC3E}">
        <p14:creationId xmlns:p14="http://schemas.microsoft.com/office/powerpoint/2010/main" val="3020179048"/>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2060848"/>
            <a:ext cx="7076747" cy="3992563"/>
          </a:xfrm>
        </p:spPr>
        <p:txBody>
          <a:bodyPr>
            <a:normAutofit/>
          </a:bodyPr>
          <a:lstStyle/>
          <a:p>
            <a:pPr indent="453600">
              <a:spcBef>
                <a:spcPts val="0"/>
              </a:spcBef>
            </a:pPr>
            <a:endParaRPr lang="en-US" b="1" dirty="0" smtClean="0"/>
          </a:p>
          <a:p>
            <a:pPr indent="453600">
              <a:spcBef>
                <a:spcPts val="0"/>
              </a:spcBef>
            </a:pPr>
            <a:endParaRPr lang="en-US" b="1" dirty="0"/>
          </a:p>
          <a:p>
            <a:pPr indent="453600">
              <a:spcBef>
                <a:spcPts val="0"/>
              </a:spcBef>
            </a:pPr>
            <a:endParaRPr lang="en-US" b="1" dirty="0" smtClean="0"/>
          </a:p>
          <a:p>
            <a:pPr indent="453600">
              <a:spcBef>
                <a:spcPts val="0"/>
              </a:spcBef>
            </a:pPr>
            <a:endParaRPr lang="en-US" b="1" dirty="0"/>
          </a:p>
          <a:p>
            <a:pPr lvl="1" indent="0">
              <a:spcBef>
                <a:spcPts val="0"/>
              </a:spcBef>
              <a:buNone/>
            </a:pPr>
            <a:endParaRPr lang="en-US" b="1" dirty="0"/>
          </a:p>
          <a:p>
            <a:pPr lvl="1" indent="0">
              <a:spcBef>
                <a:spcPts val="0"/>
              </a:spcBef>
              <a:buNone/>
            </a:pPr>
            <a:r>
              <a:rPr lang="en-US" b="1" dirty="0" smtClean="0"/>
              <a:t>              http://</a:t>
            </a:r>
            <a:r>
              <a:rPr lang="en-US" b="1" dirty="0" err="1" smtClean="0"/>
              <a:t>wwwelmsbc.ca</a:t>
            </a:r>
            <a:endParaRPr lang="en-US" b="1" dirty="0" smtClean="0"/>
          </a:p>
          <a:p>
            <a:pPr lvl="1" indent="453600">
              <a:spcBef>
                <a:spcPts val="0"/>
              </a:spcBef>
            </a:pPr>
            <a:endParaRPr lang="en-US" b="1" dirty="0" smtClean="0"/>
          </a:p>
          <a:p>
            <a:pPr lvl="1" indent="453600">
              <a:spcBef>
                <a:spcPts val="0"/>
              </a:spcBef>
            </a:pPr>
            <a:endParaRPr lang="en-US" b="1" dirty="0"/>
          </a:p>
          <a:p>
            <a:pPr lvl="1" indent="453600">
              <a:spcBef>
                <a:spcPts val="0"/>
              </a:spcBef>
            </a:pPr>
            <a:endParaRPr lang="en-US" b="1" dirty="0" smtClean="0"/>
          </a:p>
          <a:p>
            <a:pPr lvl="1" indent="0">
              <a:spcBef>
                <a:spcPts val="0"/>
              </a:spcBef>
              <a:buNone/>
            </a:pPr>
            <a:r>
              <a:rPr lang="en-US" b="1" dirty="0"/>
              <a:t>	</a:t>
            </a:r>
            <a:r>
              <a:rPr lang="en-US" b="1" dirty="0" smtClean="0"/>
              <a:t>   </a:t>
            </a:r>
            <a:r>
              <a:rPr lang="en-US" b="1" dirty="0" err="1" smtClean="0"/>
              <a:t>braun@joanbraun.ca</a:t>
            </a:r>
            <a:endParaRPr lang="en-US" b="1" dirty="0" smtClean="0"/>
          </a:p>
          <a:p>
            <a:pPr lvl="1" indent="0">
              <a:spcBef>
                <a:spcPts val="0"/>
              </a:spcBef>
              <a:buNone/>
            </a:pPr>
            <a:r>
              <a:rPr lang="en-US" b="1" dirty="0" smtClean="0"/>
              <a:t>	        604-780-4870</a:t>
            </a:r>
          </a:p>
          <a:p>
            <a:pPr indent="0" algn="ctr">
              <a:spcBef>
                <a:spcPts val="0"/>
              </a:spcBef>
              <a:buNone/>
            </a:pPr>
            <a:endParaRPr lang="en-US" b="1" dirty="0" smtClean="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771800" y="2276872"/>
            <a:ext cx="3816424" cy="1512169"/>
          </a:xfrm>
          <a:prstGeom prst="rect">
            <a:avLst/>
          </a:prstGeom>
          <a:noFill/>
          <a:ln>
            <a:noFill/>
          </a:ln>
        </p:spPr>
      </p:pic>
      <p:pic>
        <p:nvPicPr>
          <p:cNvPr id="6" name="Picture 5"/>
          <p:cNvPicPr>
            <a:picLocks noChangeAspect="1"/>
          </p:cNvPicPr>
          <p:nvPr/>
        </p:nvPicPr>
        <p:blipFill>
          <a:blip r:embed="rId3"/>
          <a:stretch>
            <a:fillRect/>
          </a:stretch>
        </p:blipFill>
        <p:spPr>
          <a:xfrm>
            <a:off x="3059832" y="4581128"/>
            <a:ext cx="2895600" cy="762000"/>
          </a:xfrm>
          <a:prstGeom prst="rect">
            <a:avLst/>
          </a:prstGeom>
        </p:spPr>
      </p:pic>
      <p:sp>
        <p:nvSpPr>
          <p:cNvPr id="7" name="Title 6"/>
          <p:cNvSpPr>
            <a:spLocks noGrp="1"/>
          </p:cNvSpPr>
          <p:nvPr>
            <p:ph type="title"/>
          </p:nvPr>
        </p:nvSpPr>
        <p:spPr/>
        <p:txBody>
          <a:bodyPr/>
          <a:lstStyle/>
          <a:p>
            <a:pPr algn="ctr"/>
            <a:r>
              <a:rPr lang="en-US" dirty="0" smtClean="0"/>
              <a:t>Contact Information</a:t>
            </a:r>
            <a:endParaRPr lang="en-US" dirty="0"/>
          </a:p>
        </p:txBody>
      </p:sp>
    </p:spTree>
    <p:extLst>
      <p:ext uri="{BB962C8B-B14F-4D97-AF65-F5344CB8AC3E}">
        <p14:creationId xmlns:p14="http://schemas.microsoft.com/office/powerpoint/2010/main" val="41609511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COORDINATED CARE PLANING</a:t>
            </a:r>
            <a:endParaRPr lang="en-US" dirty="0"/>
          </a:p>
        </p:txBody>
      </p:sp>
      <p:sp>
        <p:nvSpPr>
          <p:cNvPr id="3" name="Content Placeholder 2"/>
          <p:cNvSpPr>
            <a:spLocks noGrp="1"/>
          </p:cNvSpPr>
          <p:nvPr>
            <p:ph idx="1"/>
          </p:nvPr>
        </p:nvSpPr>
        <p:spPr>
          <a:xfrm>
            <a:off x="395536" y="1916832"/>
            <a:ext cx="7940843" cy="4608512"/>
          </a:xfrm>
        </p:spPr>
        <p:txBody>
          <a:bodyPr>
            <a:normAutofit fontScale="85000" lnSpcReduction="20000"/>
          </a:bodyPr>
          <a:lstStyle/>
          <a:p>
            <a:pPr marL="0" indent="0">
              <a:buNone/>
            </a:pPr>
            <a:r>
              <a:rPr lang="en-CA" dirty="0"/>
              <a:t>When putting together a coordinated care plan six guiding questions can be used (Adapted from slides by Arlene Groh):</a:t>
            </a:r>
          </a:p>
          <a:p>
            <a:pPr>
              <a:buAutoNum type="arabicPeriod"/>
            </a:pPr>
            <a:r>
              <a:rPr lang="en-CA" dirty="0"/>
              <a:t>Why is the situation causing concern/what is the concern?</a:t>
            </a:r>
          </a:p>
          <a:p>
            <a:pPr>
              <a:buAutoNum type="arabicPeriod"/>
            </a:pPr>
            <a:r>
              <a:rPr lang="en-CA" dirty="0"/>
              <a:t>How do I (the service provider) feel about the situation? </a:t>
            </a:r>
          </a:p>
          <a:p>
            <a:pPr>
              <a:buAutoNum type="arabicPeriod"/>
            </a:pPr>
            <a:r>
              <a:rPr lang="en-CA" dirty="0"/>
              <a:t>What are the relevant factors (including vulnerability </a:t>
            </a:r>
            <a:r>
              <a:rPr lang="en-CA" u="sng" dirty="0"/>
              <a:t>and</a:t>
            </a:r>
            <a:r>
              <a:rPr lang="en-CA" dirty="0"/>
              <a:t> capability)?</a:t>
            </a:r>
          </a:p>
          <a:p>
            <a:pPr>
              <a:buFont typeface="Arial" pitchFamily="34" charset="0"/>
              <a:buAutoNum type="arabicPeriod"/>
            </a:pPr>
            <a:r>
              <a:rPr lang="en-CA" dirty="0"/>
              <a:t>What are the service options/legal requirements?</a:t>
            </a:r>
          </a:p>
          <a:p>
            <a:pPr>
              <a:buAutoNum type="arabicPeriod"/>
            </a:pPr>
            <a:r>
              <a:rPr lang="en-CA" dirty="0"/>
              <a:t>What are the values, wishes, and goals of the client?</a:t>
            </a:r>
          </a:p>
          <a:p>
            <a:pPr>
              <a:buAutoNum type="arabicPeriod"/>
            </a:pPr>
            <a:r>
              <a:rPr lang="en-CA" dirty="0"/>
              <a:t>What is the response?</a:t>
            </a:r>
          </a:p>
          <a:p>
            <a:pPr marL="0" indent="0">
              <a:buNone/>
            </a:pPr>
            <a:endParaRPr lang="en-CA" dirty="0"/>
          </a:p>
          <a:p>
            <a:pPr marL="0" indent="0">
              <a:buNone/>
            </a:pPr>
            <a:r>
              <a:rPr lang="en-CA" dirty="0"/>
              <a:t>Are there any legal considerations or services in this case? </a:t>
            </a:r>
          </a:p>
          <a:p>
            <a:pPr marL="0" indent="0">
              <a:buNone/>
            </a:pPr>
            <a:endParaRPr lang="en-US" dirty="0">
              <a:solidFill>
                <a:schemeClr val="tx1"/>
              </a:solidFill>
            </a:endParaRPr>
          </a:p>
        </p:txBody>
      </p:sp>
    </p:spTree>
    <p:extLst>
      <p:ext uri="{BB962C8B-B14F-4D97-AF65-F5344CB8AC3E}">
        <p14:creationId xmlns:p14="http://schemas.microsoft.com/office/powerpoint/2010/main" val="2495513917"/>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Case Example</a:t>
            </a:r>
            <a:endParaRPr lang="en-US" dirty="0"/>
          </a:p>
        </p:txBody>
      </p:sp>
      <p:sp>
        <p:nvSpPr>
          <p:cNvPr id="3" name="Content Placeholder 2"/>
          <p:cNvSpPr>
            <a:spLocks noGrp="1"/>
          </p:cNvSpPr>
          <p:nvPr>
            <p:ph idx="1"/>
          </p:nvPr>
        </p:nvSpPr>
        <p:spPr>
          <a:xfrm>
            <a:off x="323528" y="1988840"/>
            <a:ext cx="8012851" cy="4536504"/>
          </a:xfrm>
        </p:spPr>
        <p:txBody>
          <a:bodyPr>
            <a:normAutofit/>
          </a:bodyPr>
          <a:lstStyle/>
          <a:p>
            <a:pPr marL="0" indent="0">
              <a:buNone/>
            </a:pPr>
            <a:r>
              <a:rPr lang="en-CA" dirty="0"/>
              <a:t>Lydia </a:t>
            </a:r>
            <a:r>
              <a:rPr lang="en-CA" dirty="0" err="1"/>
              <a:t>Delacourte</a:t>
            </a:r>
            <a:r>
              <a:rPr lang="en-CA" dirty="0"/>
              <a:t> is 64 years old, married and has three grown children.  She is close to her younger daughter but she lives in another town which is a short drive away from her home.  She has been estranged from her son for ten years.  Her oldest daughter has demonstrated a history of physical violence to her siblings and parents, and stole a significant amount of money from her mom.  The oldest daughter, lived next door until recently when she moved away after a physical alteration with her mom.  Three months later Lydia shows up at a health clinic stating that she is quite depressed.   Other than her depression she seems to be functioning well both physically and mentally.</a:t>
            </a:r>
          </a:p>
          <a:p>
            <a:pPr marL="0" indent="0">
              <a:buNone/>
            </a:pPr>
            <a:endParaRPr lang="en-US" dirty="0">
              <a:solidFill>
                <a:schemeClr val="tx1"/>
              </a:solidFill>
            </a:endParaRPr>
          </a:p>
        </p:txBody>
      </p:sp>
    </p:spTree>
    <p:extLst>
      <p:ext uri="{BB962C8B-B14F-4D97-AF65-F5344CB8AC3E}">
        <p14:creationId xmlns:p14="http://schemas.microsoft.com/office/powerpoint/2010/main" val="1530598416"/>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CASE EXAMPLE – Stage 1</a:t>
            </a:r>
            <a:endParaRPr lang="en-CA" dirty="0"/>
          </a:p>
        </p:txBody>
      </p:sp>
      <p:sp>
        <p:nvSpPr>
          <p:cNvPr id="3" name="Content Placeholder 2"/>
          <p:cNvSpPr>
            <a:spLocks noGrp="1"/>
          </p:cNvSpPr>
          <p:nvPr>
            <p:ph idx="1"/>
          </p:nvPr>
        </p:nvSpPr>
        <p:spPr>
          <a:xfrm>
            <a:off x="899592" y="2060848"/>
            <a:ext cx="7076747" cy="3992563"/>
          </a:xfrm>
        </p:spPr>
        <p:txBody>
          <a:bodyPr/>
          <a:lstStyle/>
          <a:p>
            <a:pPr marL="0" indent="0">
              <a:buNone/>
            </a:pPr>
            <a:r>
              <a:rPr lang="en-CA" dirty="0"/>
              <a:t>Concerns and Considerations from social work and legal perspectives.</a:t>
            </a:r>
          </a:p>
          <a:p>
            <a:pPr marL="0" indent="0">
              <a:buNone/>
            </a:pPr>
            <a:r>
              <a:rPr lang="en-CA" dirty="0"/>
              <a:t>Social Work:</a:t>
            </a:r>
          </a:p>
          <a:p>
            <a:pPr marL="0" indent="0">
              <a:buNone/>
            </a:pPr>
            <a:r>
              <a:rPr lang="en-CA" dirty="0"/>
              <a:t>The key questions from </a:t>
            </a:r>
            <a:r>
              <a:rPr lang="en-CA" dirty="0" err="1"/>
              <a:t>Re:act</a:t>
            </a:r>
            <a:endParaRPr lang="en-CA" dirty="0"/>
          </a:p>
          <a:p>
            <a:pPr marL="514350" indent="-514350">
              <a:buAutoNum type="arabicParenR"/>
            </a:pPr>
            <a:r>
              <a:rPr lang="en-CA" dirty="0"/>
              <a:t>Is she abused or neglected?</a:t>
            </a:r>
          </a:p>
          <a:p>
            <a:pPr marL="514350" indent="-514350">
              <a:buAutoNum type="arabicParenR"/>
            </a:pPr>
            <a:r>
              <a:rPr lang="en-CA" dirty="0"/>
              <a:t>Is she capable of making decisions in the area of </a:t>
            </a:r>
            <a:r>
              <a:rPr lang="en-CA" dirty="0" smtClean="0"/>
              <a:t>concern?</a:t>
            </a:r>
            <a:endParaRPr lang="en-CA" dirty="0"/>
          </a:p>
        </p:txBody>
      </p:sp>
    </p:spTree>
    <p:extLst>
      <p:ext uri="{BB962C8B-B14F-4D97-AF65-F5344CB8AC3E}">
        <p14:creationId xmlns:p14="http://schemas.microsoft.com/office/powerpoint/2010/main" val="38170935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Case Example – Stage 1</a:t>
            </a:r>
            <a:endParaRPr lang="en-US" dirty="0"/>
          </a:p>
        </p:txBody>
      </p:sp>
      <p:sp>
        <p:nvSpPr>
          <p:cNvPr id="3" name="Content Placeholder 2"/>
          <p:cNvSpPr>
            <a:spLocks noGrp="1"/>
          </p:cNvSpPr>
          <p:nvPr>
            <p:ph idx="1"/>
          </p:nvPr>
        </p:nvSpPr>
        <p:spPr>
          <a:xfrm>
            <a:off x="323528" y="1916832"/>
            <a:ext cx="8012851" cy="4608512"/>
          </a:xfrm>
        </p:spPr>
        <p:txBody>
          <a:bodyPr>
            <a:normAutofit fontScale="85000" lnSpcReduction="20000"/>
          </a:bodyPr>
          <a:lstStyle/>
          <a:p>
            <a:r>
              <a:rPr lang="en-CA" sz="2600" dirty="0" smtClean="0"/>
              <a:t>Any </a:t>
            </a:r>
            <a:r>
              <a:rPr lang="en-CA" sz="2600" dirty="0"/>
              <a:t>services are going to be voluntary</a:t>
            </a:r>
          </a:p>
          <a:p>
            <a:r>
              <a:rPr lang="en-CA" sz="2600" dirty="0"/>
              <a:t>Assess her level of depression (which is her presented concern), and consider general health concerns, review of medication</a:t>
            </a:r>
          </a:p>
          <a:p>
            <a:r>
              <a:rPr lang="en-CA" sz="2600" dirty="0"/>
              <a:t>Discuss recent situation, what has changed, particularly is she feeling safe, how does she feel about her current situation, is there anything that she can identify that would help</a:t>
            </a:r>
          </a:p>
          <a:p>
            <a:r>
              <a:rPr lang="en-CA" sz="2600" dirty="0"/>
              <a:t>Consider natural and community supports (younger daughter, friends, extended family faith community)</a:t>
            </a:r>
          </a:p>
          <a:p>
            <a:r>
              <a:rPr lang="en-CA" sz="2600" dirty="0"/>
              <a:t>Consider her day to day activities and connection to community/others</a:t>
            </a:r>
          </a:p>
          <a:p>
            <a:r>
              <a:rPr lang="en-CA" sz="2600" dirty="0"/>
              <a:t>Consider referral to family doctor or other caregiver to treat depression</a:t>
            </a:r>
          </a:p>
          <a:p>
            <a:pPr marL="0" indent="0">
              <a:buNone/>
            </a:pPr>
            <a:endParaRPr lang="en-US" dirty="0">
              <a:solidFill>
                <a:schemeClr val="tx1"/>
              </a:solidFill>
            </a:endParaRPr>
          </a:p>
        </p:txBody>
      </p:sp>
    </p:spTree>
    <p:extLst>
      <p:ext uri="{BB962C8B-B14F-4D97-AF65-F5344CB8AC3E}">
        <p14:creationId xmlns:p14="http://schemas.microsoft.com/office/powerpoint/2010/main" val="2365721146"/>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Case Example (cont’d)</a:t>
            </a:r>
            <a:endParaRPr lang="en-US" dirty="0"/>
          </a:p>
        </p:txBody>
      </p:sp>
      <p:sp>
        <p:nvSpPr>
          <p:cNvPr id="3" name="Content Placeholder 2"/>
          <p:cNvSpPr>
            <a:spLocks noGrp="1"/>
          </p:cNvSpPr>
          <p:nvPr>
            <p:ph idx="1"/>
          </p:nvPr>
        </p:nvSpPr>
        <p:spPr>
          <a:xfrm>
            <a:off x="323528" y="1844824"/>
            <a:ext cx="8012851" cy="4680520"/>
          </a:xfrm>
        </p:spPr>
        <p:txBody>
          <a:bodyPr>
            <a:normAutofit fontScale="85000" lnSpcReduction="20000"/>
          </a:bodyPr>
          <a:lstStyle/>
          <a:p>
            <a:r>
              <a:rPr lang="en-CA" dirty="0"/>
              <a:t>Lydia is now 75.  She is widowed and remains close to her younger daughter.  Her daughter phones several times a week and visits once a week. </a:t>
            </a:r>
          </a:p>
          <a:p>
            <a:r>
              <a:rPr lang="en-CA" dirty="0"/>
              <a:t> </a:t>
            </a:r>
            <a:r>
              <a:rPr lang="en-CA" dirty="0" smtClean="0"/>
              <a:t>Her </a:t>
            </a:r>
            <a:r>
              <a:rPr lang="en-CA" dirty="0"/>
              <a:t>daughter has become concerned because a neighbour has called to say that her mother left the stove on when she went to the grocery recently and set off the smoke detector (although there was no major damage to the apartment).  Lydia has also been complaining about her arthritis and that it is difficult to get to the grocery and the bank.  She told her daughter that a nice young man from down the hall had offered to do these tasks for her and that she had given the young man her bank card to do the shopping. When asked about the bank card she told her daughter that there was only a small amount of money in the account so she </a:t>
            </a:r>
            <a:r>
              <a:rPr lang="en-CA" dirty="0" smtClean="0"/>
              <a:t>was not </a:t>
            </a:r>
            <a:r>
              <a:rPr lang="en-CA" dirty="0"/>
              <a:t>worried about giving the man her card.</a:t>
            </a:r>
          </a:p>
          <a:p>
            <a:r>
              <a:rPr lang="en-CA" dirty="0" smtClean="0"/>
              <a:t>Lydia’s </a:t>
            </a:r>
            <a:r>
              <a:rPr lang="en-CA" dirty="0"/>
              <a:t>problems with depression have increased over the past few </a:t>
            </a:r>
            <a:r>
              <a:rPr lang="en-CA" dirty="0" smtClean="0"/>
              <a:t>years, but </a:t>
            </a:r>
            <a:r>
              <a:rPr lang="en-CA" dirty="0"/>
              <a:t>now she also seems to be having problems with short term memory.   </a:t>
            </a:r>
            <a:endParaRPr lang="en-US" dirty="0"/>
          </a:p>
          <a:p>
            <a:pPr marL="0" indent="0">
              <a:buNone/>
            </a:pPr>
            <a:endParaRPr lang="en-US" dirty="0">
              <a:solidFill>
                <a:schemeClr val="tx1"/>
              </a:solidFill>
            </a:endParaRPr>
          </a:p>
        </p:txBody>
      </p:sp>
    </p:spTree>
    <p:extLst>
      <p:ext uri="{BB962C8B-B14F-4D97-AF65-F5344CB8AC3E}">
        <p14:creationId xmlns:p14="http://schemas.microsoft.com/office/powerpoint/2010/main" val="996477216"/>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CASE EXAMPLE – Stage 2</a:t>
            </a:r>
            <a:endParaRPr lang="en-CA" dirty="0"/>
          </a:p>
        </p:txBody>
      </p:sp>
      <p:sp>
        <p:nvSpPr>
          <p:cNvPr id="3" name="Content Placeholder 2"/>
          <p:cNvSpPr>
            <a:spLocks noGrp="1"/>
          </p:cNvSpPr>
          <p:nvPr>
            <p:ph idx="1"/>
          </p:nvPr>
        </p:nvSpPr>
        <p:spPr>
          <a:xfrm>
            <a:off x="899592" y="2060848"/>
            <a:ext cx="7076747" cy="3992563"/>
          </a:xfrm>
        </p:spPr>
        <p:txBody>
          <a:bodyPr/>
          <a:lstStyle/>
          <a:p>
            <a:pPr marL="0" indent="0">
              <a:buNone/>
            </a:pPr>
            <a:r>
              <a:rPr lang="en-CA" dirty="0"/>
              <a:t>Concerns and Considerations from social work and legal perspectives.</a:t>
            </a:r>
          </a:p>
          <a:p>
            <a:pPr marL="0" indent="0">
              <a:buNone/>
            </a:pPr>
            <a:r>
              <a:rPr lang="en-CA" dirty="0"/>
              <a:t>Social Work:</a:t>
            </a:r>
          </a:p>
          <a:p>
            <a:pPr marL="0" indent="0">
              <a:buNone/>
            </a:pPr>
            <a:r>
              <a:rPr lang="en-CA" dirty="0"/>
              <a:t>The key questions from </a:t>
            </a:r>
            <a:r>
              <a:rPr lang="en-CA" dirty="0" err="1"/>
              <a:t>Re:act</a:t>
            </a:r>
            <a:endParaRPr lang="en-CA" dirty="0"/>
          </a:p>
          <a:p>
            <a:pPr marL="514350" indent="-514350">
              <a:buAutoNum type="arabicParenR"/>
            </a:pPr>
            <a:r>
              <a:rPr lang="en-CA" dirty="0"/>
              <a:t>Is she abused or neglected?</a:t>
            </a:r>
          </a:p>
          <a:p>
            <a:pPr marL="514350" indent="-514350">
              <a:buAutoNum type="arabicParenR"/>
            </a:pPr>
            <a:r>
              <a:rPr lang="en-CA" dirty="0"/>
              <a:t>Is she capable of making decisions in the area of </a:t>
            </a:r>
            <a:r>
              <a:rPr lang="en-CA" dirty="0" smtClean="0"/>
              <a:t>concern?</a:t>
            </a:r>
            <a:endParaRPr lang="en-CA" dirty="0"/>
          </a:p>
        </p:txBody>
      </p:sp>
    </p:spTree>
    <p:extLst>
      <p:ext uri="{BB962C8B-B14F-4D97-AF65-F5344CB8AC3E}">
        <p14:creationId xmlns:p14="http://schemas.microsoft.com/office/powerpoint/2010/main" val="4128596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Case Example – Stage 2</a:t>
            </a:r>
            <a:endParaRPr lang="en-US" dirty="0"/>
          </a:p>
        </p:txBody>
      </p:sp>
      <p:sp>
        <p:nvSpPr>
          <p:cNvPr id="3" name="Content Placeholder 2"/>
          <p:cNvSpPr>
            <a:spLocks noGrp="1"/>
          </p:cNvSpPr>
          <p:nvPr>
            <p:ph idx="1"/>
          </p:nvPr>
        </p:nvSpPr>
        <p:spPr>
          <a:xfrm>
            <a:off x="323528" y="1988840"/>
            <a:ext cx="8012851" cy="4464496"/>
          </a:xfrm>
        </p:spPr>
        <p:txBody>
          <a:bodyPr>
            <a:normAutofit fontScale="77500" lnSpcReduction="20000"/>
          </a:bodyPr>
          <a:lstStyle/>
          <a:p>
            <a:pPr marL="0" indent="0">
              <a:buNone/>
            </a:pPr>
            <a:r>
              <a:rPr lang="en-CA" dirty="0" smtClean="0"/>
              <a:t>Social </a:t>
            </a:r>
            <a:r>
              <a:rPr lang="en-CA" dirty="0"/>
              <a:t>Work:</a:t>
            </a:r>
          </a:p>
          <a:p>
            <a:r>
              <a:rPr lang="en-CA" dirty="0"/>
              <a:t>Assume Capacity and discuss with Lydia the fire and her financial arrangements</a:t>
            </a:r>
          </a:p>
          <a:p>
            <a:r>
              <a:rPr lang="en-CA" dirty="0"/>
              <a:t>Determine whether there is an issue of abuse or neglect to be dealt with.</a:t>
            </a:r>
          </a:p>
          <a:p>
            <a:r>
              <a:rPr lang="en-CA" dirty="0"/>
              <a:t>Consider three formal assessments (depression, IADL’s, Financial interview) depending on what Lydia says in the interview</a:t>
            </a:r>
          </a:p>
          <a:p>
            <a:r>
              <a:rPr lang="en-CA" dirty="0"/>
              <a:t>Develop </a:t>
            </a:r>
            <a:r>
              <a:rPr lang="en-CA" dirty="0" smtClean="0"/>
              <a:t>a plan </a:t>
            </a:r>
            <a:r>
              <a:rPr lang="en-CA" dirty="0"/>
              <a:t>for Lydia, with her consent if capable, only involving the PGT if absolutely necessary (e.g. if her financial safety can’t be secured in any other manner or her cognitive functioning/memory is impaired to the point that she needs to be placed against her will</a:t>
            </a:r>
            <a:r>
              <a:rPr lang="en-CA" dirty="0" smtClean="0"/>
              <a:t>)</a:t>
            </a:r>
          </a:p>
          <a:p>
            <a:r>
              <a:rPr lang="en-CA" dirty="0" smtClean="0"/>
              <a:t>Consider a formal support and assistance plan if it appears that Lydia refuses supports and it looks like court intervention may be necessary</a:t>
            </a:r>
            <a:endParaRPr lang="en-CA" dirty="0"/>
          </a:p>
          <a:p>
            <a:pPr marL="0" indent="0">
              <a:buNone/>
            </a:pPr>
            <a:endParaRPr lang="en-US" dirty="0">
              <a:solidFill>
                <a:schemeClr val="tx1"/>
              </a:solidFill>
            </a:endParaRPr>
          </a:p>
        </p:txBody>
      </p:sp>
    </p:spTree>
    <p:extLst>
      <p:ext uri="{BB962C8B-B14F-4D97-AF65-F5344CB8AC3E}">
        <p14:creationId xmlns:p14="http://schemas.microsoft.com/office/powerpoint/2010/main" val="854939992"/>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Case Example (cont’d)</a:t>
            </a:r>
            <a:endParaRPr lang="en-US" dirty="0"/>
          </a:p>
        </p:txBody>
      </p:sp>
      <p:sp>
        <p:nvSpPr>
          <p:cNvPr id="3" name="Content Placeholder 2"/>
          <p:cNvSpPr>
            <a:spLocks noGrp="1"/>
          </p:cNvSpPr>
          <p:nvPr>
            <p:ph idx="1"/>
          </p:nvPr>
        </p:nvSpPr>
        <p:spPr>
          <a:xfrm>
            <a:off x="323528" y="1916832"/>
            <a:ext cx="8012851" cy="4536504"/>
          </a:xfrm>
        </p:spPr>
        <p:txBody>
          <a:bodyPr>
            <a:normAutofit fontScale="62500" lnSpcReduction="20000"/>
          </a:bodyPr>
          <a:lstStyle/>
          <a:p>
            <a:r>
              <a:rPr lang="en-CA" dirty="0"/>
              <a:t>Lydia is now 85.  She still lives on her own but you (the service provider) have received a couple of  calls from concerned members of the community.  The bank service manager called to say that a neighbour has been coming to the bank to help Lydia with transactions and that Lydia seems confused sometimes and may be under the influence of the neighbour.  Lydia receives support from a home care worker to help with household tasks but she needs more assistance than she receives from her support worker due to several physical ailments.  She also has </a:t>
            </a:r>
            <a:r>
              <a:rPr lang="en-CA" dirty="0" smtClean="0"/>
              <a:t> moderate </a:t>
            </a:r>
            <a:r>
              <a:rPr lang="en-CA" dirty="0"/>
              <a:t>dementia.</a:t>
            </a:r>
          </a:p>
          <a:p>
            <a:r>
              <a:rPr lang="en-CA" dirty="0" smtClean="0"/>
              <a:t>Her </a:t>
            </a:r>
            <a:r>
              <a:rPr lang="en-CA" dirty="0"/>
              <a:t>younger daughter comes over once a week to provide her mom with assistance and calls regularly.  She has noticed that recently her mom is very secretive about her money and her relationship with the neighbour.  The daughter discovered that the neighbour has been visiting her home several times a week and that Lydia has given him money.  Lydia does not have any other friends. Lydia’s oldest daughter has reappeared in town and also has visited Lydia several times over the objections of the younger daughter who fears for mom’s safety.  </a:t>
            </a:r>
          </a:p>
          <a:p>
            <a:r>
              <a:rPr lang="en-CA" dirty="0" smtClean="0"/>
              <a:t> </a:t>
            </a:r>
            <a:r>
              <a:rPr lang="en-CA" dirty="0"/>
              <a:t>The daughter tried to speak to Lydia about the situation and to express concerns about Lydia’s safety. She tried to propose Lydia move somewhere else where she could get additional support.   However, Lydia became very angry, said she was fine and that she did not want any help or interference.  She then did not speak to her youngest daughter for a few days.  The younger daughter has now called you to discuss the situation. </a:t>
            </a:r>
          </a:p>
          <a:p>
            <a:pPr marL="0" indent="0">
              <a:buNone/>
            </a:pPr>
            <a:endParaRPr lang="en-US" dirty="0">
              <a:solidFill>
                <a:schemeClr val="tx1"/>
              </a:solidFill>
            </a:endParaRPr>
          </a:p>
        </p:txBody>
      </p:sp>
    </p:spTree>
    <p:extLst>
      <p:ext uri="{BB962C8B-B14F-4D97-AF65-F5344CB8AC3E}">
        <p14:creationId xmlns:p14="http://schemas.microsoft.com/office/powerpoint/2010/main" val="3958622367"/>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CASE EXAMPLE – Stage 3</a:t>
            </a:r>
            <a:endParaRPr lang="en-CA" dirty="0"/>
          </a:p>
        </p:txBody>
      </p:sp>
      <p:sp>
        <p:nvSpPr>
          <p:cNvPr id="3" name="Content Placeholder 2"/>
          <p:cNvSpPr>
            <a:spLocks noGrp="1"/>
          </p:cNvSpPr>
          <p:nvPr>
            <p:ph idx="1"/>
          </p:nvPr>
        </p:nvSpPr>
        <p:spPr>
          <a:xfrm>
            <a:off x="899592" y="2060848"/>
            <a:ext cx="7076747" cy="3992563"/>
          </a:xfrm>
        </p:spPr>
        <p:txBody>
          <a:bodyPr/>
          <a:lstStyle/>
          <a:p>
            <a:pPr marL="0" indent="0">
              <a:buNone/>
            </a:pPr>
            <a:r>
              <a:rPr lang="en-CA" dirty="0"/>
              <a:t>Concerns and Considerations from social work and legal perspectives.</a:t>
            </a:r>
          </a:p>
          <a:p>
            <a:pPr marL="0" indent="0">
              <a:buNone/>
            </a:pPr>
            <a:r>
              <a:rPr lang="en-CA" dirty="0"/>
              <a:t>Social Work:</a:t>
            </a:r>
          </a:p>
          <a:p>
            <a:pPr marL="0" indent="0">
              <a:buNone/>
            </a:pPr>
            <a:r>
              <a:rPr lang="en-CA" dirty="0"/>
              <a:t>The key questions from </a:t>
            </a:r>
            <a:r>
              <a:rPr lang="en-CA" dirty="0" err="1"/>
              <a:t>Re:act</a:t>
            </a:r>
            <a:endParaRPr lang="en-CA" dirty="0"/>
          </a:p>
          <a:p>
            <a:pPr marL="514350" indent="-514350">
              <a:buAutoNum type="arabicParenR"/>
            </a:pPr>
            <a:r>
              <a:rPr lang="en-CA" dirty="0"/>
              <a:t>Is she abused or neglected?</a:t>
            </a:r>
          </a:p>
          <a:p>
            <a:pPr marL="514350" indent="-514350">
              <a:buAutoNum type="arabicParenR"/>
            </a:pPr>
            <a:r>
              <a:rPr lang="en-CA" dirty="0"/>
              <a:t>Is she capable of making decisions in the area of </a:t>
            </a:r>
            <a:r>
              <a:rPr lang="en-CA" dirty="0" smtClean="0"/>
              <a:t>concern?</a:t>
            </a:r>
            <a:endParaRPr lang="en-CA" dirty="0"/>
          </a:p>
        </p:txBody>
      </p:sp>
    </p:spTree>
    <p:extLst>
      <p:ext uri="{BB962C8B-B14F-4D97-AF65-F5344CB8AC3E}">
        <p14:creationId xmlns:p14="http://schemas.microsoft.com/office/powerpoint/2010/main" val="522268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is This Important</a:t>
            </a:r>
            <a:endParaRPr lang="en-US" dirty="0"/>
          </a:p>
        </p:txBody>
      </p:sp>
      <p:sp>
        <p:nvSpPr>
          <p:cNvPr id="3" name="Content Placeholder 2"/>
          <p:cNvSpPr>
            <a:spLocks noGrp="1"/>
          </p:cNvSpPr>
          <p:nvPr>
            <p:ph idx="1"/>
          </p:nvPr>
        </p:nvSpPr>
        <p:spPr>
          <a:xfrm>
            <a:off x="1115616" y="2132856"/>
            <a:ext cx="7644341" cy="3992563"/>
          </a:xfrm>
        </p:spPr>
        <p:txBody>
          <a:bodyPr>
            <a:normAutofit fontScale="77500" lnSpcReduction="20000"/>
          </a:bodyPr>
          <a:lstStyle/>
          <a:p>
            <a:pPr marL="0" indent="0">
              <a:buNone/>
            </a:pPr>
            <a:r>
              <a:rPr lang="en-US" sz="2200" dirty="0" smtClean="0">
                <a:cs typeface="Arial"/>
              </a:rPr>
              <a:t>Elder Rights Issue</a:t>
            </a:r>
          </a:p>
          <a:p>
            <a:pPr marL="0" indent="0">
              <a:buNone/>
            </a:pPr>
            <a:r>
              <a:rPr lang="en-US" sz="2200" dirty="0" smtClean="0">
                <a:cs typeface="Arial"/>
              </a:rPr>
              <a:t>Well meaning or concerned friends or family members (or those who motives are personal gain) may allege incapability and on that basis may push for services or decisions against the older adults wishes.  </a:t>
            </a:r>
          </a:p>
          <a:p>
            <a:pPr marL="0" indent="0">
              <a:buNone/>
            </a:pPr>
            <a:r>
              <a:rPr lang="en-US" sz="2200" dirty="0" smtClean="0">
                <a:cs typeface="Arial"/>
              </a:rPr>
              <a:t>Family members or service providers may also try to prevent the adult from making decisions he or she is entitled make without the legal authority to do so in situations where the adult’s decisions is putting him or her at risk of abuse or harm.</a:t>
            </a:r>
            <a:endParaRPr lang="en-US" sz="2200" dirty="0">
              <a:cs typeface="Arial"/>
            </a:endParaRPr>
          </a:p>
          <a:p>
            <a:pPr marL="0" indent="0">
              <a:buNone/>
            </a:pPr>
            <a:r>
              <a:rPr lang="en-US" sz="2200" dirty="0" smtClean="0">
                <a:cs typeface="Arial"/>
              </a:rPr>
              <a:t>This may result in an unnecessary loss of autonomy – especially with society’s ageist beliefs that older adult’s are always forgetful, frail and in need of care.</a:t>
            </a:r>
            <a:r>
              <a:rPr lang="en-US" sz="2200" dirty="0">
                <a:cs typeface="Arial"/>
              </a:rPr>
              <a:t> </a:t>
            </a:r>
            <a:r>
              <a:rPr lang="en-US" sz="2200" dirty="0" smtClean="0">
                <a:cs typeface="Arial"/>
              </a:rPr>
              <a:t> However, this is not always the case.  </a:t>
            </a:r>
          </a:p>
          <a:p>
            <a:pPr marL="0" indent="0">
              <a:buNone/>
            </a:pPr>
            <a:r>
              <a:rPr lang="en-US" sz="2000" i="1" dirty="0" smtClean="0">
                <a:solidFill>
                  <a:schemeClr val="tx1"/>
                </a:solidFill>
                <a:latin typeface="Arial"/>
                <a:cs typeface="Arial"/>
              </a:rPr>
              <a:t>For </a:t>
            </a:r>
            <a:r>
              <a:rPr lang="en-US" sz="2000" i="1" dirty="0">
                <a:solidFill>
                  <a:schemeClr val="tx1"/>
                </a:solidFill>
                <a:latin typeface="Arial"/>
                <a:cs typeface="Arial"/>
              </a:rPr>
              <a:t>example: Dementia – there is an assumption among many that older adults are always forgetful.  However, dementia is a disease process.  Although there is a higher prevalence rate among older adults (especially with greatly increased age) it is not a part of normal aging</a:t>
            </a:r>
            <a:endParaRPr lang="en-US" sz="2200" dirty="0" smtClean="0">
              <a:cs typeface="Arial"/>
            </a:endParaRPr>
          </a:p>
        </p:txBody>
      </p:sp>
    </p:spTree>
    <p:extLst>
      <p:ext uri="{BB962C8B-B14F-4D97-AF65-F5344CB8AC3E}">
        <p14:creationId xmlns:p14="http://schemas.microsoft.com/office/powerpoint/2010/main" val="1625918967"/>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Case Example – Stage 3</a:t>
            </a:r>
            <a:endParaRPr lang="en-US" dirty="0"/>
          </a:p>
        </p:txBody>
      </p:sp>
      <p:sp>
        <p:nvSpPr>
          <p:cNvPr id="3" name="Content Placeholder 2"/>
          <p:cNvSpPr>
            <a:spLocks noGrp="1"/>
          </p:cNvSpPr>
          <p:nvPr>
            <p:ph idx="1"/>
          </p:nvPr>
        </p:nvSpPr>
        <p:spPr>
          <a:xfrm>
            <a:off x="323528" y="1916832"/>
            <a:ext cx="8012851" cy="4536504"/>
          </a:xfrm>
        </p:spPr>
        <p:txBody>
          <a:bodyPr>
            <a:normAutofit fontScale="77500" lnSpcReduction="20000"/>
          </a:bodyPr>
          <a:lstStyle/>
          <a:p>
            <a:pPr marL="0" indent="0">
              <a:buNone/>
            </a:pPr>
            <a:r>
              <a:rPr lang="en-CA" dirty="0"/>
              <a:t>Concerns and Considerations from social work and legal perspectives.</a:t>
            </a:r>
          </a:p>
          <a:p>
            <a:pPr marL="0" indent="0">
              <a:buNone/>
            </a:pPr>
            <a:r>
              <a:rPr lang="en-CA" dirty="0"/>
              <a:t>Social Work:</a:t>
            </a:r>
          </a:p>
          <a:p>
            <a:r>
              <a:rPr lang="en-CA" dirty="0"/>
              <a:t>Daughter has called me.. Get as much collateral as I can from her</a:t>
            </a:r>
          </a:p>
          <a:p>
            <a:r>
              <a:rPr lang="en-CA" dirty="0"/>
              <a:t>Interview Lydia and consider formal capacity assessments: MMS, Frontal Behavioural Index, Financial capacity interview</a:t>
            </a:r>
          </a:p>
          <a:p>
            <a:r>
              <a:rPr lang="en-CA" dirty="0"/>
              <a:t>If capable, work with Lydia to come up with a support and assistance plan (and lobby with service funders to provide adequate home care)</a:t>
            </a:r>
          </a:p>
          <a:p>
            <a:r>
              <a:rPr lang="en-CA" dirty="0"/>
              <a:t>If incapable, apply through PGT for a financial SDM, consider certification under MHA if suitable care cannot be negotiated</a:t>
            </a:r>
          </a:p>
          <a:p>
            <a:r>
              <a:rPr lang="en-CA" dirty="0"/>
              <a:t>Depending on the situation with the daughter consider AGA options to keep her away from Lydia (although these would have to be enforced by someone else if Lydia is not capable)</a:t>
            </a:r>
          </a:p>
          <a:p>
            <a:pPr marL="0" indent="0">
              <a:buNone/>
            </a:pPr>
            <a:endParaRPr lang="en-US" dirty="0">
              <a:solidFill>
                <a:schemeClr val="tx1"/>
              </a:solidFill>
            </a:endParaRPr>
          </a:p>
        </p:txBody>
      </p:sp>
    </p:spTree>
    <p:extLst>
      <p:ext uri="{BB962C8B-B14F-4D97-AF65-F5344CB8AC3E}">
        <p14:creationId xmlns:p14="http://schemas.microsoft.com/office/powerpoint/2010/main" val="7324220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Vulnerability and Capability</a:t>
            </a:r>
            <a:endParaRPr lang="en-US" dirty="0"/>
          </a:p>
        </p:txBody>
      </p:sp>
      <p:sp>
        <p:nvSpPr>
          <p:cNvPr id="3" name="Content Placeholder 2"/>
          <p:cNvSpPr>
            <a:spLocks noGrp="1"/>
          </p:cNvSpPr>
          <p:nvPr>
            <p:ph idx="1"/>
          </p:nvPr>
        </p:nvSpPr>
        <p:spPr>
          <a:xfrm>
            <a:off x="611560" y="1988840"/>
            <a:ext cx="7796827" cy="4320480"/>
          </a:xfrm>
        </p:spPr>
        <p:txBody>
          <a:bodyPr>
            <a:normAutofit/>
          </a:bodyPr>
          <a:lstStyle/>
          <a:p>
            <a:pPr marL="0" indent="0">
              <a:buNone/>
            </a:pPr>
            <a:r>
              <a:rPr lang="en-US" b="1" dirty="0" smtClean="0">
                <a:cs typeface="Arial"/>
              </a:rPr>
              <a:t>People </a:t>
            </a:r>
            <a:r>
              <a:rPr lang="en-US" b="1" dirty="0">
                <a:cs typeface="Arial"/>
              </a:rPr>
              <a:t>commonly confuse vulnerability and capability.</a:t>
            </a:r>
          </a:p>
          <a:p>
            <a:r>
              <a:rPr lang="en-US" dirty="0" smtClean="0">
                <a:cs typeface="Arial"/>
              </a:rPr>
              <a:t>From a legal perspective, adults have the right to make their own decisions unless incapable. However, this is a very complex area of law with many “grey” issues arising at a practitioner level.  </a:t>
            </a:r>
          </a:p>
          <a:p>
            <a:r>
              <a:rPr lang="en-US" dirty="0">
                <a:cs typeface="Arial"/>
              </a:rPr>
              <a:t>I</a:t>
            </a:r>
            <a:r>
              <a:rPr lang="en-US" dirty="0" smtClean="0">
                <a:cs typeface="Arial"/>
              </a:rPr>
              <a:t>n situations where abuse is occurring or the adult is being neglected or self neglecting </a:t>
            </a:r>
            <a:r>
              <a:rPr lang="en-US" dirty="0">
                <a:cs typeface="Arial"/>
              </a:rPr>
              <a:t>h</a:t>
            </a:r>
            <a:r>
              <a:rPr lang="en-US" dirty="0" smtClean="0">
                <a:cs typeface="Arial"/>
              </a:rPr>
              <a:t>ow </a:t>
            </a:r>
            <a:r>
              <a:rPr lang="en-US" dirty="0">
                <a:cs typeface="Arial"/>
              </a:rPr>
              <a:t>should autonomy and protection of the vulnerable be balanced?   </a:t>
            </a:r>
            <a:endParaRPr lang="en-US" dirty="0" smtClean="0">
              <a:cs typeface="Arial"/>
            </a:endParaRPr>
          </a:p>
          <a:p>
            <a:endParaRPr lang="en-US" dirty="0"/>
          </a:p>
        </p:txBody>
      </p:sp>
    </p:spTree>
    <p:extLst>
      <p:ext uri="{BB962C8B-B14F-4D97-AF65-F5344CB8AC3E}">
        <p14:creationId xmlns:p14="http://schemas.microsoft.com/office/powerpoint/2010/main" val="3000218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Autonomy and Protection</a:t>
            </a:r>
            <a:endParaRPr lang="en-US" dirty="0"/>
          </a:p>
        </p:txBody>
      </p:sp>
      <p:sp>
        <p:nvSpPr>
          <p:cNvPr id="3" name="Content Placeholder 2"/>
          <p:cNvSpPr>
            <a:spLocks noGrp="1"/>
          </p:cNvSpPr>
          <p:nvPr>
            <p:ph idx="1"/>
          </p:nvPr>
        </p:nvSpPr>
        <p:spPr>
          <a:xfrm>
            <a:off x="899592" y="2348880"/>
            <a:ext cx="7076747" cy="3992563"/>
          </a:xfrm>
        </p:spPr>
        <p:txBody>
          <a:bodyPr>
            <a:normAutofit fontScale="77500" lnSpcReduction="20000"/>
          </a:bodyPr>
          <a:lstStyle/>
          <a:p>
            <a:pPr marL="0" indent="0">
              <a:buNone/>
            </a:pPr>
            <a:r>
              <a:rPr lang="en-US" dirty="0" smtClean="0">
                <a:cs typeface="Arial"/>
              </a:rPr>
              <a:t>How do professionals who provide care to older adults with mental health or cognitive challenges balance autonomy and protection?  </a:t>
            </a:r>
          </a:p>
          <a:p>
            <a:pPr marL="0" indent="0">
              <a:buNone/>
            </a:pPr>
            <a:r>
              <a:rPr lang="en-US" dirty="0" smtClean="0">
                <a:cs typeface="Arial"/>
              </a:rPr>
              <a:t>They have to do with this balancing act within the framework of the law.   Laws are different from jurisdiction to jurisdiction.</a:t>
            </a:r>
          </a:p>
          <a:p>
            <a:pPr marL="0" indent="0">
              <a:buNone/>
            </a:pPr>
            <a:r>
              <a:rPr lang="en-US" dirty="0" smtClean="0">
                <a:cs typeface="Arial"/>
              </a:rPr>
              <a:t>To be able to do this they need an understanding of the legal framework.</a:t>
            </a:r>
          </a:p>
          <a:p>
            <a:r>
              <a:rPr lang="en-US" dirty="0" smtClean="0">
                <a:cs typeface="Arial"/>
              </a:rPr>
              <a:t>Examples from BC CEAS</a:t>
            </a:r>
          </a:p>
          <a:p>
            <a:r>
              <a:rPr lang="en-US" dirty="0" smtClean="0">
                <a:cs typeface="Arial"/>
              </a:rPr>
              <a:t> </a:t>
            </a:r>
            <a:r>
              <a:rPr lang="en-US" dirty="0"/>
              <a:t>Louise Holland, </a:t>
            </a:r>
            <a:r>
              <a:rPr lang="en-US" i="1" dirty="0" err="1"/>
              <a:t>Abandonnment</a:t>
            </a:r>
            <a:r>
              <a:rPr lang="en-US" i="1" dirty="0"/>
              <a:t> or </a:t>
            </a:r>
            <a:r>
              <a:rPr lang="en-US" i="1" dirty="0" err="1"/>
              <a:t>Automomy</a:t>
            </a:r>
            <a:r>
              <a:rPr lang="en-US" i="1" dirty="0"/>
              <a:t>:  How Do Social Workers Know the Difference?</a:t>
            </a:r>
            <a:r>
              <a:rPr lang="en-US" dirty="0"/>
              <a:t> (Masters of Social Work Thesis, University of British Columbia Faculty of Social Work, 2011)</a:t>
            </a:r>
            <a:r>
              <a:rPr lang="en-US" dirty="0" smtClean="0"/>
              <a:t>.</a:t>
            </a:r>
            <a:endParaRPr lang="en-US" dirty="0" smtClean="0">
              <a:cs typeface="Arial"/>
            </a:endParaRPr>
          </a:p>
          <a:p>
            <a:r>
              <a:rPr lang="en-US" dirty="0" smtClean="0">
                <a:cs typeface="Arial"/>
              </a:rPr>
              <a:t>Vanguard </a:t>
            </a:r>
            <a:r>
              <a:rPr lang="en-US" dirty="0">
                <a:cs typeface="Arial"/>
              </a:rPr>
              <a:t>Project</a:t>
            </a:r>
            <a:endParaRPr lang="en-US" dirty="0"/>
          </a:p>
          <a:p>
            <a:endParaRPr lang="en-US" dirty="0"/>
          </a:p>
        </p:txBody>
      </p:sp>
    </p:spTree>
    <p:extLst>
      <p:ext uri="{BB962C8B-B14F-4D97-AF65-F5344CB8AC3E}">
        <p14:creationId xmlns:p14="http://schemas.microsoft.com/office/powerpoint/2010/main" val="222028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Capability</a:t>
            </a:r>
            <a:endParaRPr lang="en-US" dirty="0"/>
          </a:p>
        </p:txBody>
      </p:sp>
      <p:sp>
        <p:nvSpPr>
          <p:cNvPr id="3" name="Content Placeholder 2"/>
          <p:cNvSpPr>
            <a:spLocks noGrp="1"/>
          </p:cNvSpPr>
          <p:nvPr>
            <p:ph idx="1"/>
          </p:nvPr>
        </p:nvSpPr>
        <p:spPr>
          <a:xfrm>
            <a:off x="899592" y="2060848"/>
            <a:ext cx="7394539" cy="4320300"/>
          </a:xfrm>
        </p:spPr>
        <p:txBody>
          <a:bodyPr>
            <a:normAutofit fontScale="92500" lnSpcReduction="10000"/>
          </a:bodyPr>
          <a:lstStyle/>
          <a:p>
            <a:r>
              <a:rPr lang="en-US" dirty="0" smtClean="0"/>
              <a:t>With regard to medical care capability  refers  to an adult’s ability to do certain tasks.  Medical doctors and assessors use a variety of assessment tools to determine capability.</a:t>
            </a:r>
          </a:p>
          <a:p>
            <a:r>
              <a:rPr lang="en-US" dirty="0" smtClean="0"/>
              <a:t>With regard to “legal rights” capability is a legal term.  Assessments can inform a legal determination regarding capability but until  there has been a legal determination then he or she has the right to make the decision even if the professionals and family members disagree.</a:t>
            </a:r>
          </a:p>
          <a:p>
            <a:r>
              <a:rPr lang="en-US" dirty="0"/>
              <a:t>Anyone can lose capacity at any age.  This could happen through an accident or through a mental health issue.  At a later age there is a higher prevalence of dementia and capacity issues can develop slowly over time</a:t>
            </a:r>
            <a:r>
              <a:rPr lang="en-US" dirty="0" smtClean="0"/>
              <a:t>.  </a:t>
            </a:r>
            <a:endParaRPr lang="en-US" dirty="0"/>
          </a:p>
        </p:txBody>
      </p:sp>
    </p:spTree>
    <p:extLst>
      <p:ext uri="{BB962C8B-B14F-4D97-AF65-F5344CB8AC3E}">
        <p14:creationId xmlns:p14="http://schemas.microsoft.com/office/powerpoint/2010/main" val="190288687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Spectrum">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1090</TotalTime>
  <Words>4825</Words>
  <Application>Microsoft Macintosh PowerPoint</Application>
  <PresentationFormat>On-screen Show (4:3)</PresentationFormat>
  <Paragraphs>440</Paragraphs>
  <Slides>60</Slides>
  <Notes>23</Notes>
  <HiddenSlides>0</HiddenSlides>
  <MMClips>0</MMClips>
  <ScaleCrop>false</ScaleCrop>
  <HeadingPairs>
    <vt:vector size="4" baseType="variant">
      <vt:variant>
        <vt:lpstr>Theme</vt:lpstr>
      </vt:variant>
      <vt:variant>
        <vt:i4>7</vt:i4>
      </vt:variant>
      <vt:variant>
        <vt:lpstr>Slide Titles</vt:lpstr>
      </vt:variant>
      <vt:variant>
        <vt:i4>60</vt:i4>
      </vt:variant>
    </vt:vector>
  </HeadingPairs>
  <TitlesOfParts>
    <vt:vector size="67" baseType="lpstr">
      <vt:lpstr>Office Theme</vt:lpstr>
      <vt:lpstr>2_Office Theme</vt:lpstr>
      <vt:lpstr>3_Office Theme</vt:lpstr>
      <vt:lpstr>4_Office Theme</vt:lpstr>
      <vt:lpstr>5_Office Theme</vt:lpstr>
      <vt:lpstr>6_Office Theme</vt:lpstr>
      <vt:lpstr>Spectrum</vt:lpstr>
      <vt:lpstr>  </vt:lpstr>
      <vt:lpstr>Introductions</vt:lpstr>
      <vt:lpstr>Objectives</vt:lpstr>
      <vt:lpstr>Outline</vt:lpstr>
      <vt:lpstr>Introduction</vt:lpstr>
      <vt:lpstr>Why is This Important</vt:lpstr>
      <vt:lpstr>Vulnerability and Capability</vt:lpstr>
      <vt:lpstr>Autonomy and Protection</vt:lpstr>
      <vt:lpstr>Capability</vt:lpstr>
      <vt:lpstr>Elder Issues – Capability</vt:lpstr>
      <vt:lpstr>Elder Issues – Capability &amp; Guardianship</vt:lpstr>
      <vt:lpstr>Elder Issues Capacity and Guardianship</vt:lpstr>
      <vt:lpstr>Elder Issues – Capability &amp; Guardianship</vt:lpstr>
      <vt:lpstr>Vulnerability</vt:lpstr>
      <vt:lpstr>Vulnerability &amp; Capablity - Laws</vt:lpstr>
      <vt:lpstr> VANGUARD</vt:lpstr>
      <vt:lpstr>VANGUARD OUTCOMES</vt:lpstr>
      <vt:lpstr>VANGUARD TOOLS</vt:lpstr>
      <vt:lpstr>VANGUARD TOOLS</vt:lpstr>
      <vt:lpstr> VANGUARD TOOLS  (CONT’D)</vt:lpstr>
      <vt:lpstr>VANGUARD TOOLS CONTINUED</vt:lpstr>
      <vt:lpstr>Introduction to Next Section</vt:lpstr>
      <vt:lpstr>Introduction to New Section (cont)</vt:lpstr>
      <vt:lpstr>PowerPoint Presentation</vt:lpstr>
      <vt:lpstr>Re:act  - Two Pivotal Questions</vt:lpstr>
      <vt:lpstr>Role of the Designated Responder</vt:lpstr>
      <vt:lpstr>Role of the Designated Responder (cont’d)</vt:lpstr>
      <vt:lpstr>SUPPORT AND ASSISTANCE PLAN</vt:lpstr>
      <vt:lpstr>SUPPORT AND ASSISTANCE PLAN (cont’d)</vt:lpstr>
      <vt:lpstr>Role of the Designated Responder (cont’d)</vt:lpstr>
      <vt:lpstr>Adult Guardianship Legislation - BC</vt:lpstr>
      <vt:lpstr>PowerPoint Presentation</vt:lpstr>
      <vt:lpstr>Introduction to Journey  Legal Perspective</vt:lpstr>
      <vt:lpstr>Introduction to Journey Social Work Perspective</vt:lpstr>
      <vt:lpstr>PowerPoint Presentation</vt:lpstr>
      <vt:lpstr>PowerPoint Presentation</vt:lpstr>
      <vt:lpstr>PowerPoint Presentation</vt:lpstr>
      <vt:lpstr>PowerPoint Presentation</vt:lpstr>
      <vt:lpstr>PowerPoint Presentation</vt:lpstr>
      <vt:lpstr>Assessments, Tools, and Guidelines</vt:lpstr>
      <vt:lpstr>Tools</vt:lpstr>
      <vt:lpstr>Guidelines</vt:lpstr>
      <vt:lpstr>Available at www.vchreact.ca</vt:lpstr>
      <vt:lpstr>Journey of Care – Elder Mediation</vt:lpstr>
      <vt:lpstr>Elder Mediation</vt:lpstr>
      <vt:lpstr>Elder Mediation</vt:lpstr>
      <vt:lpstr>Considering Your Practice</vt:lpstr>
      <vt:lpstr>Considering Your Practice</vt:lpstr>
      <vt:lpstr>Contact Information</vt:lpstr>
      <vt:lpstr>Contact Information</vt:lpstr>
      <vt:lpstr>COORDINATED CARE PLANING</vt:lpstr>
      <vt:lpstr>Case Example</vt:lpstr>
      <vt:lpstr>CASE EXAMPLE – Stage 1</vt:lpstr>
      <vt:lpstr>Case Example – Stage 1</vt:lpstr>
      <vt:lpstr>Case Example (cont’d)</vt:lpstr>
      <vt:lpstr>CASE EXAMPLE – Stage 2</vt:lpstr>
      <vt:lpstr>Case Example – Stage 2</vt:lpstr>
      <vt:lpstr>Case Example (cont’d)</vt:lpstr>
      <vt:lpstr>CASE EXAMPLE – Stage 3</vt:lpstr>
      <vt:lpstr>Case Example – Stage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dc:creator>
  <cp:lastModifiedBy>Joan Braun</cp:lastModifiedBy>
  <cp:revision>123</cp:revision>
  <dcterms:created xsi:type="dcterms:W3CDTF">2012-05-09T19:20:06Z</dcterms:created>
  <dcterms:modified xsi:type="dcterms:W3CDTF">2012-05-31T10:45:03Z</dcterms:modified>
</cp:coreProperties>
</file>