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511" r:id="rId3"/>
    <p:sldId id="536" r:id="rId4"/>
    <p:sldId id="405" r:id="rId5"/>
    <p:sldId id="522" r:id="rId6"/>
    <p:sldId id="534" r:id="rId7"/>
    <p:sldId id="523" r:id="rId8"/>
    <p:sldId id="503" r:id="rId9"/>
    <p:sldId id="530" r:id="rId10"/>
    <p:sldId id="520" r:id="rId11"/>
    <p:sldId id="528" r:id="rId12"/>
    <p:sldId id="521" r:id="rId13"/>
    <p:sldId id="529" r:id="rId14"/>
    <p:sldId id="510" r:id="rId15"/>
    <p:sldId id="474" r:id="rId16"/>
    <p:sldId id="533" r:id="rId17"/>
  </p:sldIdLst>
  <p:sldSz cx="9144000" cy="6858000" type="screen4x3"/>
  <p:notesSz cx="6669088" cy="97536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E393DD22-E6CD-D24C-BA05-F94B9399AC8B}">
          <p14:sldIdLst>
            <p14:sldId id="256"/>
          </p14:sldIdLst>
        </p14:section>
        <p14:section name="Motivation" id="{56C08DAF-181D-9E48-A152-4370A58CC7D1}">
          <p14:sldIdLst>
            <p14:sldId id="511"/>
            <p14:sldId id="536"/>
            <p14:sldId id="405"/>
          </p14:sldIdLst>
        </p14:section>
        <p14:section name="Data &amp; Method" id="{CA26165E-0E57-FF46-A2DF-C453C5C67F98}">
          <p14:sldIdLst>
            <p14:sldId id="522"/>
            <p14:sldId id="534"/>
          </p14:sldIdLst>
        </p14:section>
        <p14:section name="Preliminary results" id="{89ED71F3-023B-AE42-8A57-654723064353}">
          <p14:sldIdLst>
            <p14:sldId id="523"/>
            <p14:sldId id="503"/>
            <p14:sldId id="530"/>
            <p14:sldId id="520"/>
            <p14:sldId id="528"/>
            <p14:sldId id="521"/>
          </p14:sldIdLst>
        </p14:section>
        <p14:section name="Discussion" id="{431CC232-21B9-AF48-81F0-C3138F6076E5}">
          <p14:sldIdLst>
            <p14:sldId id="529"/>
            <p14:sldId id="510"/>
          </p14:sldIdLst>
        </p14:section>
        <p14:section name="Closing word" id="{4E248F71-82C1-704B-A4C3-8D1D93A833EF}">
          <p14:sldIdLst>
            <p14:sldId id="474"/>
            <p14:sldId id="53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68E"/>
    <a:srgbClr val="0066CC"/>
    <a:srgbClr val="0066FF"/>
    <a:srgbClr val="0000CC"/>
    <a:srgbClr val="33CCCC"/>
    <a:srgbClr val="6666FF"/>
    <a:srgbClr val="DDDDDD"/>
    <a:srgbClr val="B2B2B2"/>
    <a:srgbClr val="FF99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6" autoAdjust="0"/>
    <p:restoredTop sz="73901" autoAdjust="0"/>
  </p:normalViewPr>
  <p:slideViewPr>
    <p:cSldViewPr showGuides="1">
      <p:cViewPr>
        <p:scale>
          <a:sx n="68" d="100"/>
          <a:sy n="68" d="100"/>
        </p:scale>
        <p:origin x="-2046" y="42"/>
      </p:cViewPr>
      <p:guideLst>
        <p:guide orient="horz" pos="364"/>
        <p:guide pos="431"/>
      </p:guideLst>
    </p:cSldViewPr>
  </p:slideViewPr>
  <p:notesTextViewPr>
    <p:cViewPr>
      <p:scale>
        <a:sx n="114" d="100"/>
        <a:sy n="114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28" d="100"/>
          <a:sy n="128" d="100"/>
        </p:scale>
        <p:origin x="-2952" y="-104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890136" cy="48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 defTabSz="93838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463" y="3"/>
            <a:ext cx="2890136" cy="48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 algn="r" defTabSz="93838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867DA2A5-28F0-FE45-AB2D-5BAB9565B391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264939"/>
            <a:ext cx="2890136" cy="48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 defTabSz="93838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463" y="9264939"/>
            <a:ext cx="2890136" cy="48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 algn="r" defTabSz="938385">
              <a:defRPr sz="1200">
                <a:latin typeface="Times New Roman" charset="0"/>
              </a:defRPr>
            </a:lvl1pPr>
          </a:lstStyle>
          <a:p>
            <a:fld id="{15FF2B04-C9AA-9042-8C80-C8F28D454A1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2032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890136" cy="48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 defTabSz="93838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463" y="3"/>
            <a:ext cx="2890136" cy="48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 algn="r" defTabSz="93838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29DF96FB-FAD3-1F43-BA6D-1AAE07DD6C7A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1838"/>
            <a:ext cx="4875212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612" y="4632468"/>
            <a:ext cx="5335866" cy="4388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264939"/>
            <a:ext cx="2890136" cy="48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 defTabSz="93838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463" y="9264939"/>
            <a:ext cx="2890136" cy="48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 algn="r" defTabSz="938385">
              <a:defRPr sz="1200">
                <a:latin typeface="Times New Roman" charset="0"/>
              </a:defRPr>
            </a:lvl1pPr>
          </a:lstStyle>
          <a:p>
            <a:fld id="{2B863BA8-161C-A24E-BF34-F5196631798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431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03789" indent="-270688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082752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515852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1948954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382054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815155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248256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681357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A758BEDE-B64B-EC43-91FC-E5EBD8E75994}" type="slidenum">
              <a:rPr lang="en-US">
                <a:latin typeface="Times New Roman" charset="0"/>
              </a:rPr>
              <a:pPr eaLnBrk="1" hangingPunct="1"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31838"/>
            <a:ext cx="4875212" cy="36576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noProof="0" dirty="0" smtClean="0"/>
              <a:t>within the </a:t>
            </a:r>
            <a:r>
              <a:rPr lang="en-US" baseline="0" noProof="0" dirty="0" err="1" smtClean="0"/>
              <a:t>eduLIFE</a:t>
            </a:r>
            <a:r>
              <a:rPr lang="en-US" baseline="0" noProof="0" dirty="0" smtClean="0"/>
              <a:t> Project “Education as a Lifelong Process – Comparing Educational Trajectories in Modern Societies.”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noProof="0" dirty="0" smtClean="0"/>
              <a:t>P.I. Hans-Peter </a:t>
            </a:r>
            <a:r>
              <a:rPr lang="en-US" baseline="0" noProof="0" dirty="0" err="1" smtClean="0"/>
              <a:t>Blossfeld</a:t>
            </a:r>
            <a:r>
              <a:rPr lang="en-US" baseline="0" noProof="0" dirty="0" smtClean="0"/>
              <a:t>.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baseline="0" noProof="0" dirty="0" smtClean="0"/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noProof="0" dirty="0" smtClean="0"/>
              <a:t>preliminary results / the Russian case study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rPr>
              <a:t>turbulent societal transformation</a:t>
            </a:r>
          </a:p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rPr>
              <a:t>unplanned job mobility</a:t>
            </a:r>
          </a:p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rPr>
              <a:t>major life course changes</a:t>
            </a:r>
          </a:p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rPr>
              <a:t>huge depreciation of the 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rPr>
              <a:t>Role of AE in the workers adaptation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1200" kern="1200" baseline="0" noProof="0" dirty="0" smtClean="0">
              <a:solidFill>
                <a:schemeClr val="tx1"/>
              </a:solidFill>
              <a:latin typeface="Arial" charset="0"/>
              <a:ea typeface="ＭＳ Ｐゴシック" charset="0"/>
              <a:cs typeface="+mn-cs"/>
            </a:endParaRP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noProof="0" dirty="0" smtClean="0"/>
              <a:t>a work in progress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B5B04F1-7ADF-AF41-B063-8BD1C976B8D7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4" name="Überschriftenplatzhalt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6938" y="731838"/>
            <a:ext cx="4875212" cy="3657600"/>
          </a:xfrm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dirty="0" smtClean="0"/>
              <a:t>Change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cohorts</a:t>
            </a:r>
            <a:endParaRPr lang="de-DE" baseline="0" dirty="0" smtClean="0"/>
          </a:p>
          <a:p>
            <a:endParaRPr lang="de-DE" dirty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03789" indent="-270688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082752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515852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1948954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382054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815155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248256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681357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D32D1070-B648-3D4A-9734-FABC9846AB85}" type="slidenum">
              <a:rPr lang="en-US">
                <a:latin typeface="Times New Roman" charset="0"/>
              </a:rPr>
              <a:pPr eaLnBrk="1" hangingPunct="1"/>
              <a:t>10</a:t>
            </a:fld>
            <a:endParaRPr lang="en-US">
              <a:latin typeface="Times New Roman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33DCAAF-D8FF-7A4B-A15A-E546059B7C8E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4" name="Überschriftenplatzhalt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6938" y="731838"/>
            <a:ext cx="4875212" cy="3657600"/>
          </a:xfrm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03789" indent="-270688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082752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515852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1948954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382054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815155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248256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681357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D32D1070-B648-3D4A-9734-FABC9846AB85}" type="slidenum">
              <a:rPr lang="en-US">
                <a:latin typeface="Times New Roman" charset="0"/>
              </a:rPr>
              <a:pPr eaLnBrk="1" hangingPunct="1"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CA1C523-6719-4C40-99D8-61F5DE472C7F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4" name="Überschriftenplatzhalt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6938" y="731838"/>
            <a:ext cx="4875212" cy="3657600"/>
          </a:xfrm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03789" indent="-270688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082752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515852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1948954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382054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815155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248256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681357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D32D1070-B648-3D4A-9734-FABC9846AB85}" type="slidenum">
              <a:rPr lang="en-US">
                <a:latin typeface="Times New Roman" charset="0"/>
              </a:rPr>
              <a:pPr eaLnBrk="1" hangingPunct="1"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DB26E23-5949-1449-8CD2-BD7EE705B1B9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4" name="Überschriftenplatzhalt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96938" y="731838"/>
            <a:ext cx="4875212" cy="36576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63BA8-161C-A24E-BF34-F5196631798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A5FD7F4-669C-5645-9705-101E68C57C1D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7" name="Überschrift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09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96938" y="731838"/>
            <a:ext cx="4875212" cy="36576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defTabSz="866202">
              <a:buFont typeface="Arial"/>
              <a:buChar char="•"/>
              <a:defRPr/>
            </a:pPr>
            <a:r>
              <a:rPr lang="en-US" sz="1300" kern="0" dirty="0" smtClean="0">
                <a:solidFill>
                  <a:srgbClr val="000000"/>
                </a:solidFill>
                <a:latin typeface="Times New Roman"/>
              </a:rPr>
              <a:t>Results suggests most equalization in case/ least …</a:t>
            </a:r>
          </a:p>
          <a:p>
            <a:pPr marL="285750" indent="-285750" defTabSz="866202">
              <a:buFont typeface="Arial"/>
              <a:buChar char="•"/>
              <a:defRPr/>
            </a:pPr>
            <a:r>
              <a:rPr lang="en-US" sz="1300" kern="0" dirty="0" smtClean="0">
                <a:solidFill>
                  <a:srgbClr val="000000"/>
                </a:solidFill>
                <a:latin typeface="Times New Roman"/>
              </a:rPr>
              <a:t>The oldest cohort</a:t>
            </a:r>
            <a:r>
              <a:rPr lang="en-US" sz="1300" kern="0" baseline="0" dirty="0" smtClean="0">
                <a:solidFill>
                  <a:srgbClr val="000000"/>
                </a:solidFill>
                <a:latin typeface="Times New Roman"/>
              </a:rPr>
              <a:t> has </a:t>
            </a:r>
          </a:p>
          <a:p>
            <a:pPr marL="285750" indent="-285750" defTabSz="866202">
              <a:buFont typeface="Arial"/>
              <a:buChar char="•"/>
              <a:defRPr/>
            </a:pPr>
            <a:r>
              <a:rPr lang="en-US" sz="1300" kern="0" baseline="0" dirty="0" smtClean="0">
                <a:solidFill>
                  <a:srgbClr val="000000"/>
                </a:solidFill>
                <a:latin typeface="Times New Roman"/>
              </a:rPr>
              <a:t>Restricted access in rural area to both formal &amp; non-formal affects</a:t>
            </a:r>
          </a:p>
          <a:p>
            <a:pPr marL="742950" lvl="1" indent="-285750" defTabSz="866202">
              <a:buFont typeface="Arial"/>
              <a:buChar char="•"/>
              <a:defRPr/>
            </a:pPr>
            <a:r>
              <a:rPr lang="en-US" sz="1300" kern="0" baseline="0" dirty="0" smtClean="0">
                <a:solidFill>
                  <a:srgbClr val="000000"/>
                </a:solidFill>
                <a:latin typeface="Times New Roman"/>
              </a:rPr>
              <a:t>Regarding employment chances, wages &amp; job prestige</a:t>
            </a:r>
          </a:p>
          <a:p>
            <a:pPr marL="285750" lvl="0" indent="-285750" defTabSz="866202">
              <a:buFont typeface="Arial"/>
              <a:buChar char="•"/>
              <a:defRPr/>
            </a:pPr>
            <a:r>
              <a:rPr lang="en-US" sz="1300" kern="0" baseline="0" dirty="0" smtClean="0">
                <a:solidFill>
                  <a:srgbClr val="000000"/>
                </a:solidFill>
                <a:latin typeface="Times New Roman"/>
              </a:rPr>
              <a:t>Effects differ by gender, tending</a:t>
            </a:r>
          </a:p>
          <a:p>
            <a:pPr marL="742950" lvl="1" indent="-285750" defTabSz="866202">
              <a:buFont typeface="Arial"/>
              <a:buChar char="•"/>
              <a:defRPr/>
            </a:pPr>
            <a:endParaRPr lang="en-US" sz="1300" kern="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63BA8-161C-A24E-BF34-F5196631798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32C2660-B694-E64B-9B57-CF737C1E1AF9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7" name="Überschrift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91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85F8893-0452-8047-8896-4156CBE888A1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863BA8-161C-A24E-BF34-F5196631798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524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Überschrift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9DF96FB-FAD3-1F43-BA6D-1AAE07DD6C7A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863BA8-161C-A24E-BF34-F5196631798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29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96938" y="731838"/>
            <a:ext cx="4875212" cy="36576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noProof="0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63BA8-161C-A24E-BF34-F5196631798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B97E17D-8A2D-C94B-A880-BCA11B5AD9BD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7" name="Überschrift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09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stimulated massive restructuring of the LM</a:t>
            </a:r>
          </a:p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Particularly,</a:t>
            </a:r>
            <a:r>
              <a:rPr lang="en-US" baseline="0" dirty="0" smtClean="0"/>
              <a:t> o</a:t>
            </a:r>
            <a:r>
              <a:rPr lang="en-US" dirty="0" smtClean="0"/>
              <a:t>lder workers were hit</a:t>
            </a:r>
          </a:p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baseline="0" dirty="0" smtClean="0"/>
          </a:p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the early retirement schemes, in order to motivate older workers to leave the labor market</a:t>
            </a:r>
          </a:p>
          <a:p>
            <a:pPr marL="6858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delayed transition from the labor market for older workers </a:t>
            </a:r>
          </a:p>
          <a:p>
            <a:pPr marL="6858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strength of the private financing of the pension. </a:t>
            </a:r>
          </a:p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baseline="0" dirty="0" smtClean="0"/>
          </a:p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need to encourage all potential workers to stay </a:t>
            </a:r>
          </a:p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baseline="0" dirty="0" smtClean="0"/>
          </a:p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high interest from the social inequality point of view</a:t>
            </a:r>
          </a:p>
          <a:p>
            <a:pPr marL="6858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initial educational inequalities grow over the life span</a:t>
            </a:r>
          </a:p>
          <a:p>
            <a:pPr marL="6858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initial education prior Collapse of the Soviet Union  ➔ AE in mature ages might be very important.</a:t>
            </a:r>
          </a:p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baseline="0" dirty="0" smtClean="0"/>
          </a:p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greatly extend our knowledge about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Überschrift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9DF96FB-FAD3-1F43-BA6D-1AAE07DD6C7A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863BA8-161C-A24E-BF34-F5196631798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6938" y="731838"/>
            <a:ext cx="4875212" cy="3657600"/>
          </a:xfrm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noProof="0" dirty="0" smtClean="0"/>
              <a:t>Previous research on AE and older workers</a:t>
            </a:r>
          </a:p>
          <a:p>
            <a:pPr marL="628650" lvl="1" indent="-171450">
              <a:buFont typeface="Arial"/>
              <a:buChar char="•"/>
            </a:pPr>
            <a:r>
              <a:rPr lang="en-US" noProof="0" dirty="0" smtClean="0"/>
              <a:t>Contradicting</a:t>
            </a:r>
          </a:p>
          <a:p>
            <a:pPr marL="628650" lvl="1" indent="-171450">
              <a:buFont typeface="Arial"/>
              <a:buChar char="•"/>
            </a:pPr>
            <a:r>
              <a:rPr lang="en-US" noProof="0" dirty="0" smtClean="0"/>
              <a:t>Less post-socialist</a:t>
            </a:r>
          </a:p>
          <a:p>
            <a:pPr marL="628650" lvl="1" indent="-171450">
              <a:buFont typeface="Arial"/>
              <a:buChar char="•"/>
            </a:pPr>
            <a:r>
              <a:rPr lang="en-US" noProof="0" dirty="0" smtClean="0"/>
              <a:t>Lack of comparative</a:t>
            </a:r>
          </a:p>
          <a:p>
            <a:pPr marL="628650" lvl="1" indent="-171450">
              <a:buFont typeface="Arial"/>
              <a:buChar char="•"/>
            </a:pPr>
            <a:r>
              <a:rPr lang="en-US" noProof="0" dirty="0" smtClean="0"/>
              <a:t>Mix</a:t>
            </a:r>
            <a:r>
              <a:rPr lang="en-US" baseline="0" noProof="0" dirty="0" smtClean="0"/>
              <a:t> or only one</a:t>
            </a:r>
          </a:p>
          <a:p>
            <a:pPr marL="628650" lvl="1" indent="-171450">
              <a:buFont typeface="Arial"/>
              <a:buChar char="•"/>
            </a:pPr>
            <a:endParaRPr lang="en-US" baseline="0" noProof="0" dirty="0"/>
          </a:p>
          <a:p>
            <a:pPr marL="171450" lvl="0" indent="-171450">
              <a:buFont typeface="Arial"/>
              <a:buChar char="•"/>
            </a:pPr>
            <a:r>
              <a:rPr lang="en-US" baseline="0" noProof="0" dirty="0" smtClean="0"/>
              <a:t>Closing research gap</a:t>
            </a:r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03789" indent="-270688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082752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515852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1948954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382054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815155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248256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681357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D32D1070-B648-3D4A-9734-FABC9846AB85}" type="slidenum">
              <a:rPr lang="en-US">
                <a:latin typeface="Times New Roman" charset="0"/>
              </a:rPr>
              <a:pPr eaLnBrk="1" hangingPunct="1"/>
              <a:t>4</a:t>
            </a:fld>
            <a:endParaRPr lang="en-US">
              <a:latin typeface="Times New Roman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007A820-30FE-B34B-8E2E-9CEE692C22C9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4" name="Überschriftenplatzhalt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96938" y="731838"/>
            <a:ext cx="4875212" cy="36576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63BA8-161C-A24E-BF34-F5196631798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5518DE7-04EE-9946-A1C1-36FE63647725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7" name="Überschrift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09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6938" y="731838"/>
            <a:ext cx="4875212" cy="3657600"/>
          </a:xfrm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>
              <a:buFont typeface="Arial"/>
              <a:buChar char="•"/>
            </a:pPr>
            <a:r>
              <a:rPr lang="en-US" baseline="0" noProof="0" dirty="0" smtClean="0"/>
              <a:t>several periods of Russian economic development</a:t>
            </a:r>
          </a:p>
          <a:p>
            <a:pPr marL="685800" lvl="1" indent="-228600">
              <a:buFont typeface="Arial"/>
              <a:buChar char="•"/>
            </a:pPr>
            <a:r>
              <a:rPr lang="en-US" baseline="0" noProof="0" dirty="0" smtClean="0"/>
              <a:t>Recession till 1998</a:t>
            </a:r>
          </a:p>
          <a:p>
            <a:pPr marL="685800" lvl="1" indent="-228600">
              <a:buFont typeface="Arial"/>
              <a:buChar char="•"/>
            </a:pPr>
            <a:r>
              <a:rPr lang="en-US" baseline="0" noProof="0" dirty="0" smtClean="0"/>
              <a:t>recovery and rapid improvement 1999-2007</a:t>
            </a:r>
          </a:p>
          <a:p>
            <a:pPr marL="685800" lvl="1" indent="-228600">
              <a:buFont typeface="Arial"/>
              <a:buChar char="•"/>
            </a:pPr>
            <a:r>
              <a:rPr lang="en-US" baseline="0" noProof="0" dirty="0" smtClean="0"/>
              <a:t>world financial crisis and first year of recovery 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baseline="0" noProof="0" dirty="0" smtClean="0"/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noProof="0" dirty="0" smtClean="0"/>
              <a:t>comparing 2 post-socialist countries, the East Germany and Russia, using West Germany as control.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noProof="0" dirty="0" smtClean="0"/>
              <a:t>Common past and very different trajectories after Collapse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noProof="0" dirty="0" smtClean="0"/>
              <a:t>work in progress ➔ concentrate on Russian results</a:t>
            </a:r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03789" indent="-270688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082752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515852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1948954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382054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815155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248256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681357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D32D1070-B648-3D4A-9734-FABC9846AB85}" type="slidenum">
              <a:rPr lang="en-US">
                <a:latin typeface="Times New Roman" charset="0"/>
              </a:rPr>
              <a:pPr eaLnBrk="1" hangingPunct="1"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C5E03A8-2F66-BC4B-8315-893F06926666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4" name="Überschriftenplatzhalt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96938" y="731838"/>
            <a:ext cx="4875212" cy="36576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63BA8-161C-A24E-BF34-F5196631798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4757619-2168-1949-9264-F2FC7D0B1C06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7" name="Überschrift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09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6938" y="731838"/>
            <a:ext cx="4875212" cy="3657600"/>
          </a:xfrm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547687" indent="-514350"/>
            <a:endParaRPr lang="de-DE" dirty="0">
              <a:solidFill>
                <a:srgbClr val="CC0000"/>
              </a:solidFill>
            </a:endParaRPr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03789" indent="-270688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082752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515852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1948954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382054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815155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248256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681357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D32D1070-B648-3D4A-9734-FABC9846AB85}" type="slidenum">
              <a:rPr lang="en-US">
                <a:latin typeface="Times New Roman" charset="0"/>
              </a:rPr>
              <a:pPr eaLnBrk="1" hangingPunct="1"/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B32F951-0152-D045-A029-C3499FA5B228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4" name="Überschriftenplatzhalt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6938" y="731838"/>
            <a:ext cx="4875212" cy="3657600"/>
          </a:xfrm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547687" indent="-514350"/>
            <a:endParaRPr lang="de-DE" dirty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03789" indent="-270688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082752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515852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1948954" indent="-216550" defTabSz="93838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382054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815155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248256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681357" indent="-216550" defTabSz="9383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D32D1070-B648-3D4A-9734-FABC9846AB85}" type="slidenum">
              <a:rPr lang="en-US">
                <a:latin typeface="Times New Roman" charset="0"/>
              </a:rPr>
              <a:pPr eaLnBrk="1" hangingPunct="1"/>
              <a:t>9</a:t>
            </a:fld>
            <a:endParaRPr lang="en-US">
              <a:latin typeface="Times New Roman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B32F951-0152-D045-A029-C3499FA5B228}" type="datetime2">
              <a:rPr lang="de-DE" smtClean="0"/>
              <a:t>Mittwoch, 30. Mai 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 Kosyakova</a:t>
            </a:r>
            <a:endParaRPr lang="en-US"/>
          </a:p>
        </p:txBody>
      </p:sp>
      <p:sp>
        <p:nvSpPr>
          <p:cNvPr id="4" name="Überschriftenplatzhalt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Russian Federation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3463925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46275"/>
            <a:ext cx="7772400" cy="13716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50032" y="3717032"/>
            <a:ext cx="7010400" cy="1008112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Formatvorlage des Untertitelmasters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277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31.05.2012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277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Yuliya Kosyakova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277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538833B-03B2-984F-A9C7-56CD07988B0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52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31.05.2012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Yuliya Kosyakova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832D9-8289-2545-9E12-63BBE893E84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8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31.05.2012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Yuliya Kosyakova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2C0D4-C8C3-C344-BE6F-F4828973C5F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49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31.05.2012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Yuliya Kosyakova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CEE3E2-312D-5542-8B9F-EAEC1C81C23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4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31.05.2012</a:t>
            </a:r>
            <a:endParaRPr lang="en-US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Yuliya Kosyakova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B17E8-C3CF-0042-8F44-4F363987724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4170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1916832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31.05.2012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Yuliya Kosyakova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FB039-52DA-2841-B0E7-5119CE709DF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8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31.05.2012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Yuliya Kosyakova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733EE-87ED-AD4A-BB05-38BBEC95C5E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6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31.05.2012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Yuliya Kosyakova</a:t>
            </a: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9B69DD-EEA9-5F4A-921D-B1DA4F97DB9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31.05.2012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Yuliya Kosyakova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8A594-8EB7-9840-B474-3556B3B7BB1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5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31.05.2012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Yuliya Kosyakova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DD1B3-9961-7D4B-99AC-2A5A55628FC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0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91680" y="273050"/>
            <a:ext cx="699512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620688"/>
            <a:ext cx="1234479" cy="5505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31.05.2012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Yuliya Kosyakova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4F8E3-EA4D-7249-978B-43D99877491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31.05.2012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Yuliya Kosyakova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E48FD-E1F1-2745-B69E-1C5952A97C3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2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44624"/>
            <a:ext cx="800100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764704"/>
            <a:ext cx="8001000" cy="5255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Textmasterformate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22300" y="511151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de-DE" smtClean="0"/>
              <a:t>31.05.2012</a:t>
            </a: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Yuliya Kosyakova</a:t>
            </a:r>
            <a:endParaRPr lang="en-US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B667E912-B3E1-6448-BBC8-87773CF417F0}" type="slidenum">
              <a:rPr lang="en-US"/>
              <a:pPr/>
              <a:t>‹Nr.›</a:t>
            </a:fld>
            <a:endParaRPr lang="en-US" dirty="0"/>
          </a:p>
        </p:txBody>
      </p:sp>
      <p:pic>
        <p:nvPicPr>
          <p:cNvPr id="11" name="Picture 11"/>
          <p:cNvPicPr>
            <a:picLocks noChangeAspect="1" noChangeArrowheads="1"/>
          </p:cNvPicPr>
          <p:nvPr userDrawn="1"/>
        </p:nvPicPr>
        <p:blipFill>
          <a:blip r:embed="rId14" cstate="email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1" t="24548" r="16000" b="43694"/>
          <a:stretch>
            <a:fillRect/>
          </a:stretch>
        </p:blipFill>
        <p:spPr bwMode="auto">
          <a:xfrm>
            <a:off x="6877050" y="5876925"/>
            <a:ext cx="20161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i="0">
          <a:solidFill>
            <a:srgbClr val="25668E"/>
          </a:solidFill>
          <a:latin typeface="Times New Roman"/>
          <a:ea typeface="ＭＳ Ｐゴシック" charset="0"/>
          <a:cs typeface="Times New Roman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ts val="0"/>
        </a:spcBef>
        <a:spcAft>
          <a:spcPts val="600"/>
        </a:spcAft>
        <a:buClr>
          <a:schemeClr val="hlink"/>
        </a:buClr>
        <a:buFont typeface="Wingdings" charset="2"/>
        <a:buChar char="Ø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08050" indent="-436563" algn="l" rtl="0" eaLnBrk="0" fontAlgn="base" hangingPunct="0">
        <a:spcBef>
          <a:spcPts val="0"/>
        </a:spcBef>
        <a:spcAft>
          <a:spcPts val="600"/>
        </a:spcAft>
        <a:buClr>
          <a:schemeClr val="hlink"/>
        </a:buClr>
        <a:buFont typeface="Wingdings" charset="2"/>
        <a:buChar char="Ø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304925" indent="-395288" algn="l" rtl="0" eaLnBrk="0" fontAlgn="base" hangingPunct="0">
        <a:spcBef>
          <a:spcPts val="0"/>
        </a:spcBef>
        <a:spcAft>
          <a:spcPts val="600"/>
        </a:spcAft>
        <a:buClr>
          <a:schemeClr val="hlink"/>
        </a:buClr>
        <a:buFont typeface="Wingdings" charset="2"/>
        <a:buChar char="Ø"/>
        <a:defRPr sz="2300">
          <a:solidFill>
            <a:schemeClr val="tx1"/>
          </a:solidFill>
          <a:latin typeface="+mn-lt"/>
          <a:ea typeface="ＭＳ Ｐゴシック" charset="0"/>
        </a:defRPr>
      </a:lvl3pPr>
      <a:lvl4pPr marL="1693863" indent="-387350" algn="l" rtl="0" eaLnBrk="0" fontAlgn="base" hangingPunct="0">
        <a:spcBef>
          <a:spcPts val="0"/>
        </a:spcBef>
        <a:spcAft>
          <a:spcPts val="600"/>
        </a:spcAft>
        <a:buClr>
          <a:schemeClr val="hlink"/>
        </a:buClr>
        <a:buFont typeface="Wingdings" charset="2"/>
        <a:buChar char="Ø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93913" indent="-398463" algn="l" rtl="0" eaLnBrk="0" fontAlgn="base" hangingPunct="0">
        <a:spcBef>
          <a:spcPts val="0"/>
        </a:spcBef>
        <a:spcAft>
          <a:spcPts val="600"/>
        </a:spcAft>
        <a:buClr>
          <a:schemeClr val="hlink"/>
        </a:buClr>
        <a:buFont typeface="Wingdings" charset="2"/>
        <a:buChar char="Ø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ifa2012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03"/>
          <a:stretch/>
        </p:blipFill>
        <p:spPr>
          <a:xfrm>
            <a:off x="179512" y="188640"/>
            <a:ext cx="2376264" cy="1517219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44675"/>
            <a:ext cx="7962900" cy="1511300"/>
          </a:xfrm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dirty="0" smtClean="0">
                <a:latin typeface="Times New Roman" charset="0"/>
              </a:rPr>
              <a:t>Older Workers’ Participation in Adult Education and Labor Market Outcomes</a:t>
            </a:r>
            <a:endParaRPr lang="en-US" sz="4200" dirty="0">
              <a:latin typeface="Times New Roman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905250"/>
            <a:ext cx="7010400" cy="2952750"/>
          </a:xfrm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100" dirty="0" smtClean="0">
                <a:latin typeface="Times New Roman" charset="0"/>
              </a:rPr>
              <a:t>The Russian Case Study</a:t>
            </a:r>
            <a:endParaRPr lang="en-US" sz="3700" dirty="0" smtClean="0">
              <a:latin typeface="Times New Roman" charset="0"/>
            </a:endParaRPr>
          </a:p>
          <a:p>
            <a:pPr eaLnBrk="1" hangingPunct="1">
              <a:buFont typeface="Wingdings" charset="0"/>
              <a:buNone/>
            </a:pPr>
            <a:endParaRPr lang="en-US" sz="3100" dirty="0">
              <a:latin typeface="Times New Roman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000" dirty="0" smtClean="0">
                <a:latin typeface="Times New Roman" charset="0"/>
              </a:rPr>
              <a:t>Yuliya Kosyakova*</a:t>
            </a:r>
          </a:p>
          <a:p>
            <a:pPr eaLnBrk="1" hangingPunct="1">
              <a:buFont typeface="Wingdings" charset="0"/>
              <a:buNone/>
            </a:pPr>
            <a:r>
              <a:rPr lang="en-US" sz="2000" dirty="0" smtClean="0">
                <a:latin typeface="Times New Roman" charset="0"/>
              </a:rPr>
              <a:t>Hans-Peter Blossfeld*</a:t>
            </a:r>
          </a:p>
        </p:txBody>
      </p:sp>
      <p:pic>
        <p:nvPicPr>
          <p:cNvPr id="3076" name="Picture 15" descr="UB-Logo-neu_blau-rgb7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88913"/>
            <a:ext cx="12239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1" t="24548" r="16000" b="43694"/>
          <a:stretch>
            <a:fillRect/>
          </a:stretch>
        </p:blipFill>
        <p:spPr bwMode="auto">
          <a:xfrm>
            <a:off x="6877050" y="5876925"/>
            <a:ext cx="20161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6"/>
          <p:cNvSpPr/>
          <p:nvPr/>
        </p:nvSpPr>
        <p:spPr>
          <a:xfrm>
            <a:off x="1559305" y="6263734"/>
            <a:ext cx="22926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>
              <a:spcBef>
                <a:spcPts val="0"/>
              </a:spcBef>
              <a:spcAft>
                <a:spcPts val="600"/>
              </a:spcAft>
              <a:buClr>
                <a:srgbClr val="336699"/>
              </a:buClr>
            </a:pPr>
            <a:r>
              <a:rPr lang="en-US" sz="1100" kern="0" dirty="0" smtClean="0">
                <a:solidFill>
                  <a:srgbClr val="000000"/>
                </a:solidFill>
                <a:latin typeface="Times New Roman"/>
              </a:rPr>
              <a:t>* Otto-Friedrich-University </a:t>
            </a:r>
            <a:r>
              <a:rPr lang="en-US" sz="1100" kern="0" dirty="0">
                <a:solidFill>
                  <a:srgbClr val="000000"/>
                </a:solidFill>
                <a:latin typeface="Times New Roman"/>
              </a:rPr>
              <a:t>Bamberg</a:t>
            </a:r>
          </a:p>
        </p:txBody>
      </p:sp>
    </p:spTree>
  </p:cSld>
  <p:clrMapOvr>
    <a:masterClrMapping/>
  </p:clrMapOvr>
  <p:transition spd="slow" advTm="76092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b="1" dirty="0" smtClean="0"/>
              <a:t>(III</a:t>
            </a:r>
            <a:r>
              <a:rPr lang="en-US" dirty="0"/>
              <a:t>) Findings: </a:t>
            </a:r>
            <a:r>
              <a:rPr lang="en-US" b="1" dirty="0" smtClean="0"/>
              <a:t>Effects on employment probabilities</a:t>
            </a:r>
            <a:endParaRPr lang="en-US" b="1" dirty="0">
              <a:latin typeface="Times New Roman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566738" y="764704"/>
            <a:ext cx="80010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Cohort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older cohort,</a:t>
            </a:r>
            <a:r>
              <a:rPr lang="en-US" dirty="0" smtClean="0"/>
              <a:t> the </a:t>
            </a:r>
            <a:r>
              <a:rPr lang="en-US" i="1" dirty="0" smtClean="0"/>
              <a:t>lower</a:t>
            </a:r>
            <a:r>
              <a:rPr lang="en-US" dirty="0" smtClean="0"/>
              <a:t> is the </a:t>
            </a:r>
            <a:r>
              <a:rPr lang="en-US" i="1" dirty="0" smtClean="0"/>
              <a:t>probability</a:t>
            </a:r>
            <a:r>
              <a:rPr lang="en-US" dirty="0" smtClean="0"/>
              <a:t> being employed</a:t>
            </a:r>
            <a:endParaRPr lang="en-US" i="1" dirty="0" smtClean="0">
              <a:solidFill>
                <a:srgbClr val="CC0000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Formal AE</a:t>
            </a:r>
          </a:p>
          <a:p>
            <a:r>
              <a:rPr lang="en-US" i="1" dirty="0" smtClean="0"/>
              <a:t>Positive effect </a:t>
            </a:r>
            <a:r>
              <a:rPr lang="en-US" dirty="0" smtClean="0"/>
              <a:t>of upgrade at mature ages</a:t>
            </a:r>
          </a:p>
          <a:p>
            <a:r>
              <a:rPr lang="en-US" i="1" dirty="0" smtClean="0"/>
              <a:t>Higher returns for men </a:t>
            </a:r>
            <a:r>
              <a:rPr lang="en-US" dirty="0" smtClean="0"/>
              <a:t>than for women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Non-Formal AE</a:t>
            </a:r>
          </a:p>
          <a:p>
            <a:r>
              <a:rPr lang="en-US" dirty="0" smtClean="0"/>
              <a:t>Additional training</a:t>
            </a:r>
          </a:p>
          <a:p>
            <a:pPr lvl="1"/>
            <a:r>
              <a:rPr lang="en-US" i="1" dirty="0" smtClean="0"/>
              <a:t>Positive effect</a:t>
            </a:r>
            <a:endParaRPr lang="en-US" dirty="0" smtClean="0"/>
          </a:p>
          <a:p>
            <a:pPr lvl="1"/>
            <a:r>
              <a:rPr lang="en-US" i="1" dirty="0" smtClean="0"/>
              <a:t>Higher returns for men </a:t>
            </a:r>
            <a:r>
              <a:rPr lang="en-US" dirty="0" smtClean="0"/>
              <a:t>than for women</a:t>
            </a:r>
          </a:p>
          <a:p>
            <a:r>
              <a:rPr lang="en-US" dirty="0" smtClean="0"/>
              <a:t>Re-training</a:t>
            </a:r>
          </a:p>
          <a:p>
            <a:pPr lvl="1"/>
            <a:r>
              <a:rPr lang="en-US" dirty="0" smtClean="0"/>
              <a:t>No significant effect</a:t>
            </a:r>
            <a:endParaRPr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31.05.2012</a:t>
            </a:r>
            <a:endParaRPr lang="en-US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Yuliya Kosyakova</a:t>
            </a:r>
            <a:endParaRPr lang="en-US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17E8-C3CF-0042-8F44-4F3639877240}" type="slidenum">
              <a:rPr lang="en-US" smtClean="0"/>
              <a:pPr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7243071"/>
      </p:ext>
    </p:extLst>
  </p:cSld>
  <p:clrMapOvr>
    <a:masterClrMapping/>
  </p:clrMapOvr>
  <p:transition spd="slow" advTm="27158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b="1" dirty="0" smtClean="0"/>
              <a:t>(IV</a:t>
            </a:r>
            <a:r>
              <a:rPr lang="en-US" dirty="0"/>
              <a:t>) Findings: </a:t>
            </a:r>
            <a:r>
              <a:rPr lang="en-US" b="1" dirty="0" smtClean="0"/>
              <a:t>Effects on real wage</a:t>
            </a:r>
            <a:endParaRPr lang="en-US" b="1" dirty="0">
              <a:latin typeface="Times New Roman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Cohort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oldest cohorts </a:t>
            </a:r>
            <a:r>
              <a:rPr lang="en-US" dirty="0" smtClean="0"/>
              <a:t>are </a:t>
            </a:r>
            <a:r>
              <a:rPr lang="en-US" i="1" dirty="0" smtClean="0"/>
              <a:t>most disadvantaged </a:t>
            </a:r>
            <a:endParaRPr lang="en-US" dirty="0"/>
          </a:p>
          <a:p>
            <a:endParaRPr lang="en-US" sz="1900" dirty="0" smtClean="0"/>
          </a:p>
          <a:p>
            <a:pPr marL="0" indent="0">
              <a:buNone/>
            </a:pPr>
            <a:r>
              <a:rPr lang="en-US" b="1" dirty="0" smtClean="0"/>
              <a:t>Formal AE</a:t>
            </a:r>
          </a:p>
          <a:p>
            <a:r>
              <a:rPr lang="en-US" i="1" dirty="0"/>
              <a:t>Positive effect </a:t>
            </a:r>
            <a:r>
              <a:rPr lang="en-US" dirty="0"/>
              <a:t>of upgrade at mature ages</a:t>
            </a:r>
          </a:p>
          <a:p>
            <a:r>
              <a:rPr lang="en-US" i="1" dirty="0" smtClean="0"/>
              <a:t>Higher returns for women</a:t>
            </a:r>
            <a:r>
              <a:rPr lang="en-US" dirty="0" smtClean="0"/>
              <a:t> than for men</a:t>
            </a:r>
          </a:p>
          <a:p>
            <a:endParaRPr lang="en-US" sz="1900" dirty="0" smtClean="0"/>
          </a:p>
          <a:p>
            <a:pPr marL="0" indent="0">
              <a:buNone/>
            </a:pPr>
            <a:r>
              <a:rPr lang="en-US" b="1" dirty="0" smtClean="0"/>
              <a:t>Non-Formal AE</a:t>
            </a:r>
          </a:p>
          <a:p>
            <a:r>
              <a:rPr lang="en-US" dirty="0" smtClean="0"/>
              <a:t>Additional training</a:t>
            </a:r>
          </a:p>
          <a:p>
            <a:pPr lvl="1"/>
            <a:r>
              <a:rPr lang="en-US" i="1" dirty="0"/>
              <a:t>Positive </a:t>
            </a:r>
            <a:r>
              <a:rPr lang="en-US" dirty="0" smtClean="0"/>
              <a:t>effect</a:t>
            </a:r>
            <a:endParaRPr lang="en-US" dirty="0"/>
          </a:p>
          <a:p>
            <a:pPr lvl="1"/>
            <a:r>
              <a:rPr lang="en-US" i="1" dirty="0" smtClean="0"/>
              <a:t>Higher returns for women </a:t>
            </a:r>
            <a:r>
              <a:rPr lang="en-US" dirty="0" smtClean="0"/>
              <a:t>than for men</a:t>
            </a:r>
            <a:endParaRPr lang="en-US" dirty="0"/>
          </a:p>
          <a:p>
            <a:r>
              <a:rPr lang="en-US" dirty="0" smtClean="0"/>
              <a:t>Re-training</a:t>
            </a:r>
          </a:p>
          <a:p>
            <a:pPr lvl="1"/>
            <a:r>
              <a:rPr lang="en-US" i="1" dirty="0" smtClean="0"/>
              <a:t>Positive effect </a:t>
            </a:r>
            <a:r>
              <a:rPr lang="en-US" dirty="0" smtClean="0"/>
              <a:t>(only for men)</a:t>
            </a:r>
            <a:endParaRPr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31.05.2012</a:t>
            </a:r>
            <a:endParaRPr lang="en-US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Yuliya Kosyakova</a:t>
            </a:r>
            <a:endParaRPr lang="en-US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17E8-C3CF-0042-8F44-4F3639877240}" type="slidenum">
              <a:rPr lang="en-US" smtClean="0"/>
              <a:pPr/>
              <a:t>11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1825244"/>
      </p:ext>
    </p:extLst>
  </p:cSld>
  <p:clrMapOvr>
    <a:masterClrMapping/>
  </p:clrMapOvr>
  <p:transition spd="slow" advTm="2966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b="1" dirty="0" smtClean="0">
                <a:solidFill>
                  <a:srgbClr val="25668E"/>
                </a:solidFill>
              </a:rPr>
              <a:t>(V</a:t>
            </a:r>
            <a:r>
              <a:rPr lang="en-US" dirty="0">
                <a:solidFill>
                  <a:srgbClr val="25668E"/>
                </a:solidFill>
              </a:rPr>
              <a:t>) Findings: </a:t>
            </a:r>
            <a:r>
              <a:rPr lang="en-US" b="1" dirty="0" smtClean="0">
                <a:solidFill>
                  <a:srgbClr val="25668E"/>
                </a:solidFill>
              </a:rPr>
              <a:t>Effects on job prestige</a:t>
            </a:r>
            <a:endParaRPr lang="en-US" b="1" dirty="0">
              <a:solidFill>
                <a:srgbClr val="25668E"/>
              </a:solidFill>
              <a:latin typeface="Times New Roman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Cohort effect</a:t>
            </a:r>
          </a:p>
          <a:p>
            <a:r>
              <a:rPr lang="en-US" i="1" dirty="0" smtClean="0"/>
              <a:t>Advantage</a:t>
            </a:r>
            <a:r>
              <a:rPr lang="en-US" dirty="0" smtClean="0"/>
              <a:t> for the </a:t>
            </a:r>
            <a:r>
              <a:rPr lang="en-US" i="1" dirty="0" smtClean="0"/>
              <a:t>oldest male </a:t>
            </a:r>
            <a:r>
              <a:rPr lang="en-US" dirty="0" smtClean="0"/>
              <a:t>cohorts over the youngest</a:t>
            </a:r>
          </a:p>
          <a:p>
            <a:r>
              <a:rPr lang="en-US" i="1" dirty="0" smtClean="0"/>
              <a:t>Equal</a:t>
            </a:r>
            <a:r>
              <a:rPr lang="en-US" dirty="0" smtClean="0"/>
              <a:t> </a:t>
            </a:r>
            <a:r>
              <a:rPr lang="en-US" dirty="0"/>
              <a:t>effects </a:t>
            </a:r>
            <a:r>
              <a:rPr lang="en-US" dirty="0" smtClean="0"/>
              <a:t>for the </a:t>
            </a:r>
            <a:r>
              <a:rPr lang="en-US" i="1" dirty="0" smtClean="0"/>
              <a:t>oldest female </a:t>
            </a:r>
            <a:r>
              <a:rPr lang="en-US" dirty="0" smtClean="0"/>
              <a:t>cohorts as for the youngest</a:t>
            </a:r>
            <a:endParaRPr lang="en-US" dirty="0"/>
          </a:p>
          <a:p>
            <a:pPr lvl="1"/>
            <a:endParaRPr lang="en-US" sz="2300" dirty="0" smtClean="0"/>
          </a:p>
          <a:p>
            <a:pPr marL="0" indent="0">
              <a:buNone/>
            </a:pPr>
            <a:r>
              <a:rPr lang="en-US" b="1" dirty="0" smtClean="0"/>
              <a:t>Formal AE</a:t>
            </a:r>
          </a:p>
          <a:p>
            <a:r>
              <a:rPr lang="en-US" i="1" dirty="0" smtClean="0"/>
              <a:t>Advantage</a:t>
            </a:r>
            <a:r>
              <a:rPr lang="en-US" dirty="0" smtClean="0"/>
              <a:t> for mature </a:t>
            </a:r>
            <a:r>
              <a:rPr lang="en-US" i="1" dirty="0" smtClean="0"/>
              <a:t>vocational secondary</a:t>
            </a:r>
            <a:r>
              <a:rPr lang="en-US" dirty="0"/>
              <a:t> graduates </a:t>
            </a:r>
            <a:r>
              <a:rPr lang="en-US" dirty="0" smtClean="0"/>
              <a:t>over on-time graduates</a:t>
            </a:r>
          </a:p>
          <a:p>
            <a:r>
              <a:rPr lang="en-US" i="1" dirty="0" smtClean="0"/>
              <a:t>Disadvantage </a:t>
            </a:r>
            <a:r>
              <a:rPr lang="en-US" dirty="0" smtClean="0"/>
              <a:t>for mature</a:t>
            </a:r>
            <a:r>
              <a:rPr lang="en-US" i="1" dirty="0" smtClean="0"/>
              <a:t> university </a:t>
            </a:r>
            <a:r>
              <a:rPr lang="en-US" dirty="0" smtClean="0"/>
              <a:t>and </a:t>
            </a:r>
            <a:r>
              <a:rPr lang="en-US" i="1" dirty="0" smtClean="0"/>
              <a:t>lower secondary </a:t>
            </a:r>
            <a:r>
              <a:rPr lang="en-US" dirty="0"/>
              <a:t>graduates </a:t>
            </a:r>
            <a:r>
              <a:rPr lang="en-US" dirty="0" smtClean="0"/>
              <a:t>over </a:t>
            </a:r>
            <a:r>
              <a:rPr lang="en-US" dirty="0"/>
              <a:t>on-time </a:t>
            </a:r>
            <a:r>
              <a:rPr lang="en-US" dirty="0" smtClean="0"/>
              <a:t>graduates (men)</a:t>
            </a:r>
            <a:endParaRPr lang="en-US" dirty="0"/>
          </a:p>
          <a:p>
            <a:pPr lvl="1"/>
            <a:endParaRPr lang="en-US" sz="2300" dirty="0"/>
          </a:p>
          <a:p>
            <a:pPr marL="0" indent="0">
              <a:buNone/>
            </a:pPr>
            <a:r>
              <a:rPr lang="en-US" b="1" dirty="0" smtClean="0"/>
              <a:t>Non-Formal AE</a:t>
            </a:r>
          </a:p>
          <a:p>
            <a:r>
              <a:rPr lang="en-US" dirty="0" smtClean="0"/>
              <a:t>Additional training</a:t>
            </a:r>
          </a:p>
          <a:p>
            <a:pPr lvl="1"/>
            <a:r>
              <a:rPr lang="en-US" dirty="0"/>
              <a:t>P</a:t>
            </a:r>
            <a:r>
              <a:rPr lang="en-US" i="1" dirty="0" smtClean="0"/>
              <a:t>ositive </a:t>
            </a:r>
            <a:r>
              <a:rPr lang="en-US" dirty="0" smtClean="0"/>
              <a:t>effect</a:t>
            </a:r>
            <a:r>
              <a:rPr lang="en-US" i="1" dirty="0" smtClean="0"/>
              <a:t> </a:t>
            </a:r>
            <a:r>
              <a:rPr lang="en-US" dirty="0" smtClean="0"/>
              <a:t>(only for women)</a:t>
            </a:r>
          </a:p>
          <a:p>
            <a:r>
              <a:rPr lang="en-US" dirty="0" smtClean="0"/>
              <a:t>Re-training</a:t>
            </a:r>
          </a:p>
          <a:p>
            <a:pPr lvl="1"/>
            <a:r>
              <a:rPr lang="en-US" i="1" dirty="0" smtClean="0"/>
              <a:t>No significant </a:t>
            </a:r>
            <a:r>
              <a:rPr lang="en-US" dirty="0" smtClean="0"/>
              <a:t>effect</a:t>
            </a:r>
            <a:endParaRPr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31.05.2012</a:t>
            </a:r>
            <a:endParaRPr lang="en-US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Yuliya Kosyakova</a:t>
            </a:r>
            <a:endParaRPr lang="en-US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17E8-C3CF-0042-8F44-4F3639877240}" type="slidenum">
              <a:rPr lang="en-US" smtClean="0"/>
              <a:pPr/>
              <a:t>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0084274"/>
      </p:ext>
    </p:extLst>
  </p:cSld>
  <p:clrMapOvr>
    <a:masterClrMapping/>
  </p:clrMapOvr>
  <p:transition spd="slow" advTm="5123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Summarizing…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31.05.2012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Yuliya Kosyakova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B039-52DA-2841-B0E7-5119CE709DF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25137"/>
      </p:ext>
    </p:extLst>
  </p:cSld>
  <p:clrMapOvr>
    <a:masterClrMapping/>
  </p:clrMapOvr>
  <p:transition spd="slow" advTm="473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Times New Roman" charset="0"/>
              </a:rPr>
              <a:t>Discussion</a:t>
            </a:r>
            <a:endParaRPr lang="en-US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47687" indent="-514350"/>
            <a:r>
              <a:rPr lang="en-US" b="1" i="1" dirty="0" smtClean="0"/>
              <a:t>Equalization:</a:t>
            </a:r>
            <a:r>
              <a:rPr lang="en-US" dirty="0" smtClean="0"/>
              <a:t> </a:t>
            </a:r>
            <a:r>
              <a:rPr lang="en-US" b="1" dirty="0" smtClean="0"/>
              <a:t>(+)</a:t>
            </a:r>
            <a:r>
              <a:rPr lang="en-US" dirty="0" smtClean="0"/>
              <a:t> formal AE, </a:t>
            </a:r>
            <a:r>
              <a:rPr lang="en-US" b="1" dirty="0" smtClean="0"/>
              <a:t>(-)</a:t>
            </a:r>
            <a:r>
              <a:rPr lang="en-US" dirty="0" smtClean="0"/>
              <a:t> additional </a:t>
            </a:r>
            <a:r>
              <a:rPr lang="en-US" dirty="0"/>
              <a:t>training</a:t>
            </a:r>
          </a:p>
          <a:p>
            <a:pPr marL="547687" indent="-514350"/>
            <a:endParaRPr lang="en-US" dirty="0" smtClean="0"/>
          </a:p>
          <a:p>
            <a:pPr marL="547687" indent="-514350"/>
            <a:r>
              <a:rPr lang="en-US" dirty="0" smtClean="0"/>
              <a:t>Lower </a:t>
            </a:r>
            <a:r>
              <a:rPr lang="en-US" b="1" i="1" dirty="0"/>
              <a:t>access</a:t>
            </a:r>
            <a:r>
              <a:rPr lang="en-US" dirty="0"/>
              <a:t> to formal </a:t>
            </a:r>
            <a:r>
              <a:rPr lang="en-US" dirty="0" smtClean="0"/>
              <a:t>AE, </a:t>
            </a:r>
            <a:r>
              <a:rPr lang="en-US" dirty="0"/>
              <a:t>but equal to non-formal AE </a:t>
            </a:r>
            <a:r>
              <a:rPr lang="en-US" b="1" i="1" dirty="0"/>
              <a:t>for the oldest </a:t>
            </a:r>
            <a:r>
              <a:rPr lang="en-US" b="1" i="1" dirty="0" smtClean="0"/>
              <a:t>cohort </a:t>
            </a:r>
            <a:r>
              <a:rPr lang="en-US" dirty="0" smtClean="0"/>
              <a:t>(compared to the youngest cohorts)</a:t>
            </a:r>
          </a:p>
          <a:p>
            <a:pPr marL="547687" indent="-514350"/>
            <a:endParaRPr lang="en-US" dirty="0" smtClean="0"/>
          </a:p>
          <a:p>
            <a:pPr marL="547687" indent="-514350"/>
            <a:r>
              <a:rPr lang="en-US" b="1" i="1" dirty="0" smtClean="0"/>
              <a:t>Territorial inequality</a:t>
            </a:r>
            <a:r>
              <a:rPr lang="en-US" b="1" dirty="0"/>
              <a:t> </a:t>
            </a:r>
            <a:r>
              <a:rPr lang="en-US" dirty="0" smtClean="0"/>
              <a:t>regarding access to both types of AE</a:t>
            </a:r>
            <a:endParaRPr lang="en-US" i="1" dirty="0"/>
          </a:p>
          <a:p>
            <a:pPr marL="471487" lvl="1" indent="0">
              <a:buNone/>
            </a:pPr>
            <a:r>
              <a:rPr lang="en-US" dirty="0" smtClean="0"/>
              <a:t>➔ 	</a:t>
            </a:r>
            <a:r>
              <a:rPr lang="en-US" b="1" i="1" dirty="0" smtClean="0"/>
              <a:t>cumulative </a:t>
            </a:r>
            <a:r>
              <a:rPr lang="en-US" b="1" i="1" dirty="0"/>
              <a:t>territorial disadvantage </a:t>
            </a:r>
            <a:r>
              <a:rPr lang="en-US" dirty="0"/>
              <a:t>regarding </a:t>
            </a:r>
            <a:r>
              <a:rPr lang="en-US" dirty="0" smtClean="0"/>
              <a:t>labor market outcomes</a:t>
            </a:r>
          </a:p>
          <a:p>
            <a:pPr lvl="1"/>
            <a:endParaRPr lang="en-US" dirty="0"/>
          </a:p>
          <a:p>
            <a:pPr marL="547687" indent="-514350"/>
            <a:r>
              <a:rPr lang="en-US" dirty="0"/>
              <a:t>AE effects differ </a:t>
            </a:r>
            <a:r>
              <a:rPr lang="en-US"/>
              <a:t>by </a:t>
            </a:r>
            <a:r>
              <a:rPr lang="en-US" b="1" i="1" smtClean="0"/>
              <a:t>gender</a:t>
            </a:r>
            <a:r>
              <a:rPr lang="en-US"/>
              <a:t>:</a:t>
            </a:r>
            <a:endParaRPr lang="en-US" dirty="0" smtClean="0"/>
          </a:p>
          <a:p>
            <a:pPr marL="471487" lvl="1" indent="0">
              <a:buNone/>
            </a:pPr>
            <a:r>
              <a:rPr lang="en-US" b="1" dirty="0" smtClean="0"/>
              <a:t>(+) </a:t>
            </a:r>
            <a:r>
              <a:rPr lang="en-US" dirty="0" smtClean="0"/>
              <a:t>for </a:t>
            </a:r>
            <a:r>
              <a:rPr lang="en-US" dirty="0"/>
              <a:t>women regarding wage </a:t>
            </a:r>
            <a:endParaRPr lang="en-US" dirty="0" smtClean="0"/>
          </a:p>
          <a:p>
            <a:pPr marL="471487" lvl="1" indent="0">
              <a:buNone/>
            </a:pPr>
            <a:r>
              <a:rPr lang="en-US" b="1" dirty="0" smtClean="0"/>
              <a:t>(+)</a:t>
            </a:r>
            <a:r>
              <a:rPr lang="en-US" dirty="0" smtClean="0"/>
              <a:t> for </a:t>
            </a:r>
            <a:r>
              <a:rPr lang="en-US" dirty="0"/>
              <a:t>men regarding employment probabilities and job prestige score</a:t>
            </a:r>
          </a:p>
          <a:p>
            <a:pPr marL="547687" indent="-514350"/>
            <a:endParaRPr lang="en-US" dirty="0"/>
          </a:p>
          <a:p>
            <a:pPr marL="547687" indent="-514350"/>
            <a:r>
              <a:rPr lang="en-US" dirty="0" smtClean="0"/>
              <a:t>AE effect on</a:t>
            </a:r>
            <a:r>
              <a:rPr lang="en-US" i="1" dirty="0" smtClean="0"/>
              <a:t> </a:t>
            </a:r>
            <a:r>
              <a:rPr lang="en-US" b="1" i="1" dirty="0" smtClean="0"/>
              <a:t>employment</a:t>
            </a:r>
            <a:r>
              <a:rPr lang="en-US" i="1" dirty="0" smtClean="0"/>
              <a:t> </a:t>
            </a:r>
            <a:r>
              <a:rPr lang="en-US" dirty="0"/>
              <a:t>and </a:t>
            </a:r>
            <a:r>
              <a:rPr lang="en-US" b="1" i="1" dirty="0"/>
              <a:t>wage</a:t>
            </a:r>
            <a:r>
              <a:rPr lang="en-US" dirty="0"/>
              <a:t> </a:t>
            </a:r>
            <a:r>
              <a:rPr lang="en-US" dirty="0" smtClean="0"/>
              <a:t>&gt; AE effect on </a:t>
            </a:r>
            <a:r>
              <a:rPr lang="en-US" b="1" i="1" dirty="0" smtClean="0"/>
              <a:t>job prestige</a:t>
            </a:r>
            <a:endParaRPr lang="en-US" b="1" dirty="0"/>
          </a:p>
          <a:p>
            <a:pPr marL="490537" indent="-457200"/>
            <a:endParaRPr lang="en-US" dirty="0"/>
          </a:p>
          <a:p>
            <a:pPr marL="928687" lvl="1" indent="-457200"/>
            <a:endParaRPr lang="en-US" dirty="0" smtClean="0"/>
          </a:p>
          <a:p>
            <a:pPr marL="490537" indent="-457200"/>
            <a:endParaRPr lang="en-US" dirty="0"/>
          </a:p>
          <a:p>
            <a:pPr marL="490537" indent="-457200"/>
            <a:endParaRPr lang="en-US" dirty="0" smtClean="0"/>
          </a:p>
          <a:p>
            <a:pPr marL="547687" indent="-514350"/>
            <a:endParaRPr lang="en-US" dirty="0" smtClean="0"/>
          </a:p>
          <a:p>
            <a:pPr marL="547687" indent="-514350"/>
            <a:endParaRPr lang="en-US" dirty="0" smtClean="0"/>
          </a:p>
          <a:p>
            <a:pPr marL="547687" indent="-514350"/>
            <a:endParaRPr lang="en-US" dirty="0" smtClean="0"/>
          </a:p>
          <a:p>
            <a:pPr marL="547687" indent="-514350"/>
            <a:endParaRPr lang="en-US" dirty="0" smtClean="0"/>
          </a:p>
          <a:p>
            <a:pPr marL="547687" indent="-514350"/>
            <a:endParaRPr lang="en-US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31.05.2012</a:t>
            </a:r>
            <a:endParaRPr lang="en-US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Yuliya Kosyakova</a:t>
            </a:r>
            <a:endParaRPr lang="en-US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17E8-C3CF-0042-8F44-4F3639877240}" type="slidenum">
              <a:rPr lang="en-US" smtClean="0"/>
              <a:pPr/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6640511"/>
      </p:ext>
    </p:extLst>
  </p:cSld>
  <p:clrMapOvr>
    <a:masterClrMapping/>
  </p:clrMapOvr>
  <p:transition spd="slow" advTm="63343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very much for your attention!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be continued…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B039-52DA-2841-B0E7-5119CE709DF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31.05.2012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Yuliya Kosyakova</a:t>
            </a:r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755576" y="5045114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+mj-lt"/>
              </a:rPr>
              <a:t>mailto: yuliya.kosyakova@uni-bamberg.de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409214"/>
      </p:ext>
    </p:extLst>
  </p:cSld>
  <p:clrMapOvr>
    <a:masterClrMapping/>
  </p:clrMapOvr>
  <p:transition spd="slow" advTm="3742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449263">
              <a:lnSpc>
                <a:spcPct val="120000"/>
              </a:lnSpc>
              <a:buNone/>
            </a:pPr>
            <a:r>
              <a:rPr lang="de-DE" dirty="0" smtClean="0"/>
              <a:t>Bartel</a:t>
            </a:r>
            <a:r>
              <a:rPr lang="de-DE" dirty="0"/>
              <a:t>, A. P., &amp; </a:t>
            </a:r>
            <a:r>
              <a:rPr lang="de-DE" dirty="0" err="1"/>
              <a:t>Sicherman</a:t>
            </a:r>
            <a:r>
              <a:rPr lang="de-DE" dirty="0"/>
              <a:t>, N. (1993). Technological Change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Retirement</a:t>
            </a:r>
            <a:r>
              <a:rPr lang="de-DE" dirty="0"/>
              <a:t> </a:t>
            </a:r>
            <a:r>
              <a:rPr lang="de-DE" dirty="0" err="1"/>
              <a:t>Decisions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Older</a:t>
            </a:r>
            <a:r>
              <a:rPr lang="de-DE" dirty="0"/>
              <a:t> </a:t>
            </a:r>
            <a:r>
              <a:rPr lang="de-DE" dirty="0" err="1"/>
              <a:t>Workers</a:t>
            </a:r>
            <a:r>
              <a:rPr lang="de-DE" dirty="0"/>
              <a:t>. </a:t>
            </a:r>
            <a:r>
              <a:rPr lang="de-DE" i="1" dirty="0"/>
              <a:t>Journal </a:t>
            </a:r>
            <a:r>
              <a:rPr lang="de-DE" i="1" dirty="0" err="1"/>
              <a:t>of</a:t>
            </a:r>
            <a:r>
              <a:rPr lang="de-DE" i="1" dirty="0"/>
              <a:t> Labor Economics</a:t>
            </a:r>
            <a:r>
              <a:rPr lang="de-DE" dirty="0"/>
              <a:t>, </a:t>
            </a:r>
            <a:r>
              <a:rPr lang="de-DE" i="1" dirty="0"/>
              <a:t>11</a:t>
            </a:r>
            <a:r>
              <a:rPr lang="de-DE" dirty="0"/>
              <a:t>(1), 162. </a:t>
            </a:r>
          </a:p>
          <a:p>
            <a:pPr marL="0" indent="449263">
              <a:lnSpc>
                <a:spcPct val="120000"/>
              </a:lnSpc>
              <a:buNone/>
            </a:pPr>
            <a:r>
              <a:rPr lang="de-DE" dirty="0" err="1" smtClean="0"/>
              <a:t>Brainerd</a:t>
            </a:r>
            <a:r>
              <a:rPr lang="de-DE" dirty="0"/>
              <a:t>, E. (1998). Winners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losers</a:t>
            </a:r>
            <a:r>
              <a:rPr lang="de-DE" dirty="0"/>
              <a:t> in </a:t>
            </a:r>
            <a:r>
              <a:rPr lang="de-DE" dirty="0" err="1"/>
              <a:t>Russia’s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transition</a:t>
            </a:r>
            <a:r>
              <a:rPr lang="de-DE" dirty="0"/>
              <a:t>. </a:t>
            </a:r>
            <a:r>
              <a:rPr lang="de-DE" i="1" dirty="0"/>
              <a:t>American </a:t>
            </a:r>
            <a:r>
              <a:rPr lang="de-DE" i="1" dirty="0" err="1"/>
              <a:t>Economic</a:t>
            </a:r>
            <a:r>
              <a:rPr lang="de-DE" i="1" dirty="0"/>
              <a:t> Review</a:t>
            </a:r>
            <a:r>
              <a:rPr lang="de-DE" dirty="0"/>
              <a:t>, </a:t>
            </a:r>
            <a:r>
              <a:rPr lang="de-DE" i="1" dirty="0"/>
              <a:t>88</a:t>
            </a:r>
            <a:r>
              <a:rPr lang="de-DE" dirty="0"/>
              <a:t>(5), 1094-1116. </a:t>
            </a:r>
            <a:endParaRPr lang="de-DE" dirty="0" smtClean="0"/>
          </a:p>
          <a:p>
            <a:pPr marL="0" indent="449263">
              <a:lnSpc>
                <a:spcPct val="120000"/>
              </a:lnSpc>
              <a:buNone/>
            </a:pPr>
            <a:r>
              <a:rPr lang="de-DE" dirty="0" smtClean="0"/>
              <a:t>Büchel</a:t>
            </a:r>
            <a:r>
              <a:rPr lang="de-DE" dirty="0"/>
              <a:t>, F., &amp; Pannenberg, M. (2004). Berufliche Weiterbildung in West- und Ostdeutschland. </a:t>
            </a:r>
            <a:r>
              <a:rPr lang="de-DE" i="1" dirty="0"/>
              <a:t>Zeitschrift für </a:t>
            </a:r>
            <a:r>
              <a:rPr lang="de-DE" i="1" dirty="0" err="1"/>
              <a:t>ArbeitsmarktForschung</a:t>
            </a:r>
            <a:r>
              <a:rPr lang="de-DE" i="1" dirty="0"/>
              <a:t> – Journal </a:t>
            </a:r>
            <a:r>
              <a:rPr lang="de-DE" i="1" dirty="0" err="1"/>
              <a:t>for</a:t>
            </a:r>
            <a:r>
              <a:rPr lang="de-DE" i="1" dirty="0"/>
              <a:t> Labour Market Research</a:t>
            </a:r>
            <a:r>
              <a:rPr lang="de-DE" dirty="0"/>
              <a:t>, </a:t>
            </a:r>
            <a:r>
              <a:rPr lang="de-DE" i="1" dirty="0"/>
              <a:t>37</a:t>
            </a:r>
            <a:r>
              <a:rPr lang="de-DE" dirty="0"/>
              <a:t>(2), 73-126.</a:t>
            </a:r>
          </a:p>
          <a:p>
            <a:pPr marL="0" indent="449263">
              <a:lnSpc>
                <a:spcPct val="120000"/>
              </a:lnSpc>
              <a:buNone/>
            </a:pPr>
            <a:r>
              <a:rPr lang="de-DE" dirty="0" err="1" smtClean="0"/>
              <a:t>Fortuny</a:t>
            </a:r>
            <a:r>
              <a:rPr lang="de-DE" dirty="0"/>
              <a:t>, M., </a:t>
            </a:r>
            <a:r>
              <a:rPr lang="de-DE" dirty="0" err="1"/>
              <a:t>Nesporova</a:t>
            </a:r>
            <a:r>
              <a:rPr lang="de-DE" dirty="0"/>
              <a:t>, A., &amp; Popova, N. (2003). </a:t>
            </a:r>
            <a:r>
              <a:rPr lang="de-DE" i="1" dirty="0" err="1"/>
              <a:t>Employment</a:t>
            </a:r>
            <a:r>
              <a:rPr lang="de-DE" i="1" dirty="0"/>
              <a:t> </a:t>
            </a:r>
            <a:r>
              <a:rPr lang="de-DE" i="1" dirty="0" err="1"/>
              <a:t>promotion</a:t>
            </a:r>
            <a:r>
              <a:rPr lang="de-DE" i="1" dirty="0"/>
              <a:t> </a:t>
            </a:r>
            <a:r>
              <a:rPr lang="de-DE" i="1" dirty="0" err="1"/>
              <a:t>policies</a:t>
            </a:r>
            <a:r>
              <a:rPr lang="de-DE" i="1" dirty="0"/>
              <a:t> </a:t>
            </a:r>
            <a:r>
              <a:rPr lang="de-DE" i="1" dirty="0" err="1"/>
              <a:t>for</a:t>
            </a:r>
            <a:r>
              <a:rPr lang="de-DE" i="1" dirty="0"/>
              <a:t> </a:t>
            </a:r>
            <a:r>
              <a:rPr lang="de-DE" i="1" dirty="0" err="1"/>
              <a:t>older</a:t>
            </a:r>
            <a:r>
              <a:rPr lang="de-DE" i="1" dirty="0"/>
              <a:t> </a:t>
            </a:r>
            <a:r>
              <a:rPr lang="de-DE" i="1" dirty="0" err="1"/>
              <a:t>workers</a:t>
            </a:r>
            <a:r>
              <a:rPr lang="de-DE" i="1" dirty="0"/>
              <a:t> in </a:t>
            </a:r>
            <a:r>
              <a:rPr lang="de-DE" i="1" dirty="0" err="1"/>
              <a:t>the</a:t>
            </a:r>
            <a:r>
              <a:rPr lang="de-DE" i="1" dirty="0"/>
              <a:t> EU </a:t>
            </a:r>
            <a:r>
              <a:rPr lang="de-DE" i="1" dirty="0" err="1"/>
              <a:t>accession</a:t>
            </a:r>
            <a:r>
              <a:rPr lang="de-DE" i="1" dirty="0"/>
              <a:t> countries,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Russian</a:t>
            </a:r>
            <a:r>
              <a:rPr lang="de-DE" i="1" dirty="0"/>
              <a:t> </a:t>
            </a:r>
            <a:r>
              <a:rPr lang="de-DE" i="1" dirty="0" err="1"/>
              <a:t>Federation</a:t>
            </a:r>
            <a:r>
              <a:rPr lang="de-DE" i="1" dirty="0"/>
              <a:t> </a:t>
            </a:r>
            <a:r>
              <a:rPr lang="de-DE" i="1" dirty="0" err="1"/>
              <a:t>and</a:t>
            </a:r>
            <a:r>
              <a:rPr lang="de-DE" i="1" dirty="0"/>
              <a:t> Ukraine</a:t>
            </a:r>
            <a:r>
              <a:rPr lang="de-DE" dirty="0"/>
              <a:t>. </a:t>
            </a:r>
            <a:r>
              <a:rPr lang="de-DE" i="1" dirty="0"/>
              <a:t>Population (English Edition)</a:t>
            </a:r>
            <a:r>
              <a:rPr lang="de-DE" dirty="0"/>
              <a:t>. </a:t>
            </a:r>
            <a:r>
              <a:rPr lang="de-DE" dirty="0" err="1"/>
              <a:t>Employment</a:t>
            </a:r>
            <a:r>
              <a:rPr lang="de-DE" dirty="0"/>
              <a:t> Paper 2003/05, </a:t>
            </a:r>
            <a:r>
              <a:rPr lang="de-DE" dirty="0" err="1"/>
              <a:t>Geneva</a:t>
            </a:r>
            <a:r>
              <a:rPr lang="de-DE" dirty="0"/>
              <a:t>: International Labour Office. </a:t>
            </a:r>
            <a:endParaRPr lang="de-DE" dirty="0" smtClean="0"/>
          </a:p>
          <a:p>
            <a:pPr marL="0" indent="449263">
              <a:lnSpc>
                <a:spcPct val="120000"/>
              </a:lnSpc>
              <a:buNone/>
            </a:pPr>
            <a:r>
              <a:rPr lang="de-DE" dirty="0" err="1" smtClean="0"/>
              <a:t>Fouarge</a:t>
            </a:r>
            <a:r>
              <a:rPr lang="de-DE" dirty="0"/>
              <a:t>, D., &amp; </a:t>
            </a:r>
            <a:r>
              <a:rPr lang="de-DE" dirty="0" err="1"/>
              <a:t>Schils</a:t>
            </a:r>
            <a:r>
              <a:rPr lang="de-DE" dirty="0"/>
              <a:t>, T. (2008). </a:t>
            </a:r>
            <a:r>
              <a:rPr lang="de-DE" i="1" dirty="0" err="1"/>
              <a:t>Participation</a:t>
            </a:r>
            <a:r>
              <a:rPr lang="de-DE" i="1" dirty="0"/>
              <a:t> in </a:t>
            </a:r>
            <a:r>
              <a:rPr lang="de-DE" i="1" dirty="0" err="1"/>
              <a:t>training</a:t>
            </a:r>
            <a:r>
              <a:rPr lang="de-DE" i="1" dirty="0"/>
              <a:t> </a:t>
            </a:r>
            <a:r>
              <a:rPr lang="de-DE" i="1" dirty="0" err="1"/>
              <a:t>and</a:t>
            </a:r>
            <a:r>
              <a:rPr lang="de-DE" i="1" dirty="0"/>
              <a:t> </a:t>
            </a:r>
            <a:r>
              <a:rPr lang="de-DE" i="1" dirty="0" err="1"/>
              <a:t>its</a:t>
            </a:r>
            <a:r>
              <a:rPr lang="de-DE" i="1" dirty="0"/>
              <a:t> </a:t>
            </a:r>
            <a:r>
              <a:rPr lang="de-DE" i="1" dirty="0" err="1"/>
              <a:t>effect</a:t>
            </a:r>
            <a:r>
              <a:rPr lang="de-DE" i="1" dirty="0"/>
              <a:t> on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decision</a:t>
            </a:r>
            <a:r>
              <a:rPr lang="de-DE" i="1" dirty="0"/>
              <a:t> </a:t>
            </a:r>
            <a:r>
              <a:rPr lang="de-DE" i="1" dirty="0" err="1"/>
              <a:t>to</a:t>
            </a:r>
            <a:r>
              <a:rPr lang="de-DE" i="1" dirty="0"/>
              <a:t> </a:t>
            </a:r>
            <a:r>
              <a:rPr lang="de-DE" i="1" dirty="0" err="1"/>
              <a:t>retire</a:t>
            </a:r>
            <a:r>
              <a:rPr lang="de-DE" i="1" dirty="0"/>
              <a:t> </a:t>
            </a:r>
            <a:r>
              <a:rPr lang="de-DE" i="1" dirty="0" err="1"/>
              <a:t>early</a:t>
            </a:r>
            <a:r>
              <a:rPr lang="de-DE" dirty="0"/>
              <a:t>. Paper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International Conference on Economics </a:t>
            </a:r>
            <a:r>
              <a:rPr lang="de-DE" dirty="0" err="1"/>
              <a:t>of</a:t>
            </a:r>
            <a:r>
              <a:rPr lang="de-DE" dirty="0"/>
              <a:t> Education, Firm </a:t>
            </a:r>
            <a:r>
              <a:rPr lang="de-DE" dirty="0" err="1"/>
              <a:t>Behaviour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Training </a:t>
            </a:r>
            <a:r>
              <a:rPr lang="de-DE" dirty="0" err="1"/>
              <a:t>Policies</a:t>
            </a:r>
            <a:r>
              <a:rPr lang="de-DE" dirty="0"/>
              <a:t>, June 25-27, 2008, University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Zurich</a:t>
            </a:r>
            <a:r>
              <a:rPr lang="de-DE" dirty="0"/>
              <a:t>, </a:t>
            </a:r>
            <a:r>
              <a:rPr lang="de-DE" dirty="0" err="1"/>
              <a:t>Switzerland</a:t>
            </a:r>
            <a:r>
              <a:rPr lang="de-DE" dirty="0"/>
              <a:t>.</a:t>
            </a:r>
          </a:p>
          <a:p>
            <a:pPr marL="0" indent="449263">
              <a:lnSpc>
                <a:spcPct val="120000"/>
              </a:lnSpc>
              <a:buNone/>
            </a:pPr>
            <a:r>
              <a:rPr lang="de-DE" dirty="0" smtClean="0"/>
              <a:t>Jacobson</a:t>
            </a:r>
            <a:r>
              <a:rPr lang="de-DE" dirty="0"/>
              <a:t>, L., </a:t>
            </a:r>
            <a:r>
              <a:rPr lang="de-DE" dirty="0" err="1"/>
              <a:t>LaLonde</a:t>
            </a:r>
            <a:r>
              <a:rPr lang="de-DE" dirty="0"/>
              <a:t>, R. J., &amp; Sullivan, D. (2005). The </a:t>
            </a:r>
            <a:r>
              <a:rPr lang="de-DE" dirty="0" err="1"/>
              <a:t>impact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community</a:t>
            </a:r>
            <a:r>
              <a:rPr lang="de-DE" dirty="0"/>
              <a:t> </a:t>
            </a:r>
            <a:r>
              <a:rPr lang="de-DE" dirty="0" err="1"/>
              <a:t>college</a:t>
            </a:r>
            <a:r>
              <a:rPr lang="de-DE" dirty="0"/>
              <a:t> </a:t>
            </a:r>
            <a:r>
              <a:rPr lang="de-DE" dirty="0" err="1"/>
              <a:t>retraining</a:t>
            </a:r>
            <a:r>
              <a:rPr lang="de-DE" dirty="0"/>
              <a:t> on </a:t>
            </a:r>
            <a:r>
              <a:rPr lang="de-DE" dirty="0" err="1"/>
              <a:t>older</a:t>
            </a:r>
            <a:r>
              <a:rPr lang="de-DE" dirty="0"/>
              <a:t> </a:t>
            </a:r>
            <a:r>
              <a:rPr lang="de-DE" dirty="0" err="1"/>
              <a:t>displaced</a:t>
            </a:r>
            <a:r>
              <a:rPr lang="de-DE" dirty="0"/>
              <a:t> </a:t>
            </a:r>
            <a:r>
              <a:rPr lang="de-DE" dirty="0" err="1"/>
              <a:t>workers</a:t>
            </a:r>
            <a:r>
              <a:rPr lang="de-DE" dirty="0"/>
              <a:t>: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teach</a:t>
            </a:r>
            <a:r>
              <a:rPr lang="de-DE" dirty="0"/>
              <a:t> </a:t>
            </a:r>
            <a:r>
              <a:rPr lang="de-DE" dirty="0" err="1"/>
              <a:t>old</a:t>
            </a:r>
            <a:r>
              <a:rPr lang="de-DE" dirty="0"/>
              <a:t> </a:t>
            </a:r>
            <a:r>
              <a:rPr lang="de-DE" dirty="0" err="1"/>
              <a:t>dogs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tricks? </a:t>
            </a:r>
            <a:r>
              <a:rPr lang="de-DE" i="1" dirty="0"/>
              <a:t>Industrial </a:t>
            </a:r>
            <a:r>
              <a:rPr lang="de-DE" i="1" dirty="0" err="1"/>
              <a:t>and</a:t>
            </a:r>
            <a:r>
              <a:rPr lang="de-DE" i="1" dirty="0"/>
              <a:t> Labor Relations Review</a:t>
            </a:r>
            <a:r>
              <a:rPr lang="de-DE" dirty="0"/>
              <a:t>, </a:t>
            </a:r>
            <a:r>
              <a:rPr lang="de-DE" i="1" dirty="0"/>
              <a:t>58</a:t>
            </a:r>
            <a:r>
              <a:rPr lang="de-DE" dirty="0"/>
              <a:t>(3), 398-415. </a:t>
            </a:r>
            <a:endParaRPr lang="de-DE" dirty="0" smtClean="0"/>
          </a:p>
          <a:p>
            <a:pPr marL="0" indent="449263">
              <a:lnSpc>
                <a:spcPct val="120000"/>
              </a:lnSpc>
              <a:buNone/>
            </a:pPr>
            <a:r>
              <a:rPr lang="de-DE" dirty="0" err="1" smtClean="0"/>
              <a:t>Stenberg</a:t>
            </a:r>
            <a:r>
              <a:rPr lang="de-DE" dirty="0"/>
              <a:t>, A., Luna, X., &amp; </a:t>
            </a:r>
            <a:r>
              <a:rPr lang="de-DE" dirty="0" err="1"/>
              <a:t>Westerlund</a:t>
            </a:r>
            <a:r>
              <a:rPr lang="de-DE" dirty="0"/>
              <a:t>, O. (2012). Can adult </a:t>
            </a:r>
            <a:r>
              <a:rPr lang="de-DE" dirty="0" err="1"/>
              <a:t>education</a:t>
            </a:r>
            <a:r>
              <a:rPr lang="de-DE" dirty="0"/>
              <a:t> </a:t>
            </a:r>
            <a:r>
              <a:rPr lang="de-DE" dirty="0" err="1"/>
              <a:t>delay</a:t>
            </a:r>
            <a:r>
              <a:rPr lang="de-DE" dirty="0"/>
              <a:t> </a:t>
            </a:r>
            <a:r>
              <a:rPr lang="de-DE" dirty="0" err="1"/>
              <a:t>retirement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labour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? </a:t>
            </a:r>
            <a:r>
              <a:rPr lang="de-DE" i="1" dirty="0"/>
              <a:t>Journal </a:t>
            </a:r>
            <a:r>
              <a:rPr lang="de-DE" i="1" dirty="0" err="1"/>
              <a:t>of</a:t>
            </a:r>
            <a:r>
              <a:rPr lang="de-DE" i="1" dirty="0"/>
              <a:t> Population Economics</a:t>
            </a:r>
            <a:r>
              <a:rPr lang="de-DE" dirty="0"/>
              <a:t>, </a:t>
            </a:r>
            <a:r>
              <a:rPr lang="de-DE" i="1" dirty="0"/>
              <a:t>25</a:t>
            </a:r>
            <a:r>
              <a:rPr lang="de-DE" dirty="0"/>
              <a:t>(2), 677-696 LA  - English. Springer-</a:t>
            </a:r>
            <a:r>
              <a:rPr lang="de-DE" dirty="0" smtClean="0"/>
              <a:t>Verlag.</a:t>
            </a:r>
            <a:endParaRPr lang="de-DE" dirty="0"/>
          </a:p>
          <a:p>
            <a:pPr marL="0" indent="449263">
              <a:lnSpc>
                <a:spcPct val="120000"/>
              </a:lnSpc>
              <a:buNone/>
            </a:pPr>
            <a:r>
              <a:rPr lang="de-DE" dirty="0" err="1" smtClean="0"/>
              <a:t>Stenberg</a:t>
            </a:r>
            <a:r>
              <a:rPr lang="de-DE" dirty="0"/>
              <a:t>, A., Luna, X. de, &amp; Olle </a:t>
            </a:r>
            <a:r>
              <a:rPr lang="de-DE" dirty="0" err="1"/>
              <a:t>Westerlund</a:t>
            </a:r>
            <a:r>
              <a:rPr lang="de-DE" dirty="0"/>
              <a:t>. (2011). </a:t>
            </a:r>
            <a:r>
              <a:rPr lang="de-DE" dirty="0" err="1"/>
              <a:t>Does</a:t>
            </a:r>
            <a:r>
              <a:rPr lang="de-DE" dirty="0"/>
              <a:t> Formal Education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Older</a:t>
            </a:r>
            <a:r>
              <a:rPr lang="de-DE" dirty="0"/>
              <a:t> </a:t>
            </a:r>
            <a:r>
              <a:rPr lang="de-DE" dirty="0" err="1"/>
              <a:t>Workers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Earnings</a:t>
            </a:r>
            <a:r>
              <a:rPr lang="de-DE" dirty="0"/>
              <a:t>? </a:t>
            </a:r>
            <a:r>
              <a:rPr lang="de-DE" dirty="0" err="1"/>
              <a:t>Analyzing</a:t>
            </a:r>
            <a:r>
              <a:rPr lang="de-DE" dirty="0"/>
              <a:t> Annual Data Stretching </a:t>
            </a:r>
            <a:r>
              <a:rPr lang="de-DE" dirty="0" err="1"/>
              <a:t>over</a:t>
            </a:r>
            <a:r>
              <a:rPr lang="de-DE" dirty="0"/>
              <a:t> 25 </a:t>
            </a:r>
            <a:r>
              <a:rPr lang="de-DE" dirty="0" err="1"/>
              <a:t>Years</a:t>
            </a:r>
            <a:r>
              <a:rPr lang="de-DE" dirty="0"/>
              <a:t>. </a:t>
            </a:r>
            <a:r>
              <a:rPr lang="de-DE" i="1" dirty="0" err="1"/>
              <a:t>Swedish</a:t>
            </a:r>
            <a:r>
              <a:rPr lang="de-DE" i="1" dirty="0"/>
              <a:t> Institute </a:t>
            </a:r>
            <a:r>
              <a:rPr lang="de-DE" i="1" dirty="0" err="1"/>
              <a:t>for</a:t>
            </a:r>
            <a:r>
              <a:rPr lang="de-DE" i="1" dirty="0"/>
              <a:t> </a:t>
            </a:r>
            <a:r>
              <a:rPr lang="de-DE" i="1" dirty="0" err="1"/>
              <a:t>Social</a:t>
            </a:r>
            <a:r>
              <a:rPr lang="de-DE" i="1" dirty="0"/>
              <a:t> Research (SOFI), WP 8/2011</a:t>
            </a:r>
            <a:r>
              <a:rPr lang="de-DE" dirty="0"/>
              <a:t>, 1-39. Stockholm.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31.05.2012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Yuliya Kosyakova</a:t>
            </a:r>
            <a:endParaRPr lang="en-US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17E8-C3CF-0042-8F44-4F363987724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71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&amp; why do we analyze?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31.05.2012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Yuliya Kosyakova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422312"/>
      </p:ext>
    </p:extLst>
  </p:cSld>
  <p:clrMapOvr>
    <a:masterClrMapping/>
  </p:clrMapOvr>
  <p:transition spd="slow" advTm="278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Motivation: Importance </a:t>
            </a:r>
            <a:r>
              <a:rPr lang="en-US" dirty="0"/>
              <a:t>of Adult Education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31.05.2012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Yuliya Kosyakova</a:t>
            </a:r>
            <a:endParaRPr lang="en-US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17E8-C3CF-0042-8F44-4F363987724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566738" y="764704"/>
            <a:ext cx="3357190" cy="1296144"/>
          </a:xfrm>
          <a:prstGeom prst="roundRect">
            <a:avLst/>
          </a:prstGeom>
          <a:ln>
            <a:solidFill>
              <a:srgbClr val="25668E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eaLnBrk="1" fontAlgn="auto" hangingPunct="1">
              <a:spcAft>
                <a:spcPts val="0"/>
              </a:spcAft>
              <a:buClrTx/>
              <a:buNone/>
            </a:pPr>
            <a:r>
              <a:rPr lang="en-US" sz="1800" b="1" dirty="0">
                <a:solidFill>
                  <a:sysClr val="windowText" lastClr="000000"/>
                </a:solidFill>
              </a:rPr>
              <a:t>Globalization </a:t>
            </a:r>
            <a:r>
              <a:rPr lang="en-US" sz="1800" b="1" dirty="0" smtClean="0">
                <a:solidFill>
                  <a:sysClr val="windowText" lastClr="000000"/>
                </a:solidFill>
              </a:rPr>
              <a:t>shock &amp; older workers</a:t>
            </a:r>
          </a:p>
          <a:p>
            <a:pPr marL="0" lvl="0" indent="0" eaLnBrk="1" fontAlgn="auto" hangingPunct="1">
              <a:spcAft>
                <a:spcPts val="0"/>
              </a:spcAft>
              <a:buClrTx/>
              <a:buNone/>
            </a:pPr>
            <a:endParaRPr lang="en-US" sz="1000" b="1" dirty="0">
              <a:solidFill>
                <a:sysClr val="windowText" lastClr="000000"/>
              </a:solidFill>
            </a:endParaRPr>
          </a:p>
          <a:p>
            <a:pPr marL="285750" lvl="1" indent="-285750" eaLnBrk="1" fontAlgn="auto" hangingPunct="1">
              <a:spcAft>
                <a:spcPts val="0"/>
              </a:spcAft>
              <a:buClrTx/>
            </a:pPr>
            <a:r>
              <a:rPr lang="en-US" sz="1600" dirty="0" smtClean="0">
                <a:solidFill>
                  <a:sysClr val="windowText" lastClr="000000"/>
                </a:solidFill>
              </a:rPr>
              <a:t>Inadequate </a:t>
            </a:r>
            <a:r>
              <a:rPr lang="en-US" sz="1600" dirty="0">
                <a:solidFill>
                  <a:sysClr val="windowText" lastClr="000000"/>
                </a:solidFill>
              </a:rPr>
              <a:t>qualification</a:t>
            </a:r>
          </a:p>
          <a:p>
            <a:pPr marL="285750" lvl="1" indent="-285750" eaLnBrk="1" fontAlgn="auto" hangingPunct="1">
              <a:spcAft>
                <a:spcPts val="0"/>
              </a:spcAft>
              <a:buClrTx/>
            </a:pPr>
            <a:r>
              <a:rPr lang="en-US" sz="1600" dirty="0">
                <a:solidFill>
                  <a:sysClr val="windowText" lastClr="000000"/>
                </a:solidFill>
              </a:rPr>
              <a:t>Less flexibility to adapt</a:t>
            </a:r>
          </a:p>
        </p:txBody>
      </p:sp>
      <p:sp>
        <p:nvSpPr>
          <p:cNvPr id="12" name="Inhaltsplatzhalter 9"/>
          <p:cNvSpPr txBox="1">
            <a:spLocks/>
          </p:cNvSpPr>
          <p:nvPr/>
        </p:nvSpPr>
        <p:spPr bwMode="auto">
          <a:xfrm>
            <a:off x="550255" y="2636912"/>
            <a:ext cx="3357190" cy="1296144"/>
          </a:xfrm>
          <a:prstGeom prst="roundRect">
            <a:avLst/>
          </a:prstGeom>
          <a:ln>
            <a:solidFill>
              <a:srgbClr val="25668E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469900" indent="-469900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04925" indent="-395288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93863" indent="-387350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93913" indent="-398463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ClrTx/>
              <a:buFont typeface="Wingdings" charset="2"/>
              <a:buNone/>
            </a:pPr>
            <a:r>
              <a:rPr lang="en-US" sz="1800" b="1" dirty="0" smtClean="0">
                <a:solidFill>
                  <a:sysClr val="windowText" lastClr="000000"/>
                </a:solidFill>
              </a:rPr>
              <a:t>Demographic trends</a:t>
            </a:r>
          </a:p>
          <a:p>
            <a:pPr marL="0" indent="0" eaLnBrk="1" fontAlgn="auto" hangingPunct="1">
              <a:spcAft>
                <a:spcPts val="0"/>
              </a:spcAft>
              <a:buClrTx/>
              <a:buFont typeface="Wingdings" charset="2"/>
              <a:buNone/>
            </a:pPr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marL="285750" lvl="1" indent="-285750" eaLnBrk="1" fontAlgn="auto" hangingPunct="1">
              <a:spcAft>
                <a:spcPts val="0"/>
              </a:spcAft>
              <a:buClrTx/>
            </a:pPr>
            <a:r>
              <a:rPr lang="en-US" sz="1600" dirty="0" smtClean="0">
                <a:solidFill>
                  <a:sysClr val="windowText" lastClr="000000"/>
                </a:solidFill>
              </a:rPr>
              <a:t>Demographic ageing</a:t>
            </a:r>
          </a:p>
          <a:p>
            <a:pPr marL="285750" lvl="1" indent="-285750" eaLnBrk="1" fontAlgn="auto" hangingPunct="1">
              <a:spcAft>
                <a:spcPts val="0"/>
              </a:spcAft>
              <a:buClrTx/>
            </a:pPr>
            <a:r>
              <a:rPr lang="en-US" sz="1600" dirty="0" smtClean="0">
                <a:solidFill>
                  <a:sysClr val="windowText" lastClr="000000"/>
                </a:solidFill>
              </a:rPr>
              <a:t>Smaller cohorts entering the labor force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3" name="Plus 12"/>
          <p:cNvSpPr/>
          <p:nvPr/>
        </p:nvSpPr>
        <p:spPr>
          <a:xfrm>
            <a:off x="1979712" y="2060848"/>
            <a:ext cx="522382" cy="504056"/>
          </a:xfrm>
          <a:prstGeom prst="mathPlus">
            <a:avLst/>
          </a:prstGeom>
          <a:solidFill>
            <a:srgbClr val="25668E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Gestreifter Pfeil nach rechts 14"/>
          <p:cNvSpPr/>
          <p:nvPr/>
        </p:nvSpPr>
        <p:spPr>
          <a:xfrm rot="5400000">
            <a:off x="5822428" y="3114676"/>
            <a:ext cx="1152128" cy="628648"/>
          </a:xfrm>
          <a:prstGeom prst="stripedRightArrow">
            <a:avLst/>
          </a:prstGeom>
          <a:solidFill>
            <a:srgbClr val="25668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nhaltsplatzhalter 9"/>
          <p:cNvSpPr txBox="1">
            <a:spLocks/>
          </p:cNvSpPr>
          <p:nvPr/>
        </p:nvSpPr>
        <p:spPr bwMode="auto">
          <a:xfrm>
            <a:off x="4860032" y="1772816"/>
            <a:ext cx="3456384" cy="1008111"/>
          </a:xfrm>
          <a:prstGeom prst="roundRect">
            <a:avLst/>
          </a:prstGeom>
          <a:ln w="25400" cap="flat" cmpd="sng" algn="ctr">
            <a:solidFill>
              <a:srgbClr val="25668E"/>
            </a:solidFill>
            <a:prstDash val="soli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469900" indent="-469900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04925" indent="-395288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93863" indent="-387350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93913" indent="-398463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ClrTx/>
              <a:buFont typeface="Wingdings" charset="2"/>
              <a:buNone/>
            </a:pPr>
            <a:r>
              <a:rPr lang="en-US" sz="2400" b="1" dirty="0" smtClean="0">
                <a:solidFill>
                  <a:sysClr val="windowText" lastClr="000000"/>
                </a:solidFill>
              </a:rPr>
              <a:t>Need to motivate older workers to stay in LM</a:t>
            </a:r>
          </a:p>
        </p:txBody>
      </p:sp>
      <p:sp>
        <p:nvSpPr>
          <p:cNvPr id="19" name="Gestreifter Pfeil nach rechts 18"/>
          <p:cNvSpPr/>
          <p:nvPr/>
        </p:nvSpPr>
        <p:spPr>
          <a:xfrm rot="1908995">
            <a:off x="4014075" y="1054611"/>
            <a:ext cx="1005798" cy="628648"/>
          </a:xfrm>
          <a:prstGeom prst="stripedRightArrow">
            <a:avLst/>
          </a:prstGeom>
          <a:solidFill>
            <a:srgbClr val="25668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Gestreifter Pfeil nach rechts 19"/>
          <p:cNvSpPr/>
          <p:nvPr/>
        </p:nvSpPr>
        <p:spPr>
          <a:xfrm rot="20011319">
            <a:off x="4011319" y="2828160"/>
            <a:ext cx="1005798" cy="628648"/>
          </a:xfrm>
          <a:prstGeom prst="stripedRightArrow">
            <a:avLst/>
          </a:prstGeom>
          <a:solidFill>
            <a:srgbClr val="25668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nhaltsplatzhalter 9"/>
          <p:cNvSpPr txBox="1">
            <a:spLocks/>
          </p:cNvSpPr>
          <p:nvPr/>
        </p:nvSpPr>
        <p:spPr bwMode="auto">
          <a:xfrm>
            <a:off x="550255" y="4581128"/>
            <a:ext cx="3357190" cy="1296144"/>
          </a:xfrm>
          <a:prstGeom prst="roundRect">
            <a:avLst/>
          </a:prstGeom>
          <a:ln>
            <a:solidFill>
              <a:srgbClr val="25668E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469900" indent="-469900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04925" indent="-395288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93863" indent="-387350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93913" indent="-398463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ClrTx/>
              <a:buFont typeface="Wingdings" charset="2"/>
              <a:buNone/>
            </a:pPr>
            <a:r>
              <a:rPr lang="en-US" sz="1800" b="1" dirty="0" smtClean="0">
                <a:solidFill>
                  <a:sysClr val="windowText" lastClr="000000"/>
                </a:solidFill>
              </a:rPr>
              <a:t>Social inequality</a:t>
            </a:r>
          </a:p>
          <a:p>
            <a:pPr marL="0" indent="0" eaLnBrk="1" fontAlgn="auto" hangingPunct="1">
              <a:spcAft>
                <a:spcPts val="0"/>
              </a:spcAft>
              <a:buClrTx/>
              <a:buFont typeface="Wingdings" charset="2"/>
              <a:buNone/>
            </a:pPr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marL="285750" lvl="1" indent="-285750" eaLnBrk="1" fontAlgn="auto" hangingPunct="1">
              <a:spcAft>
                <a:spcPts val="0"/>
              </a:spcAft>
              <a:buClrTx/>
            </a:pPr>
            <a:r>
              <a:rPr lang="en-US" sz="1600" dirty="0" smtClean="0">
                <a:solidFill>
                  <a:sysClr val="windowText" lastClr="000000"/>
                </a:solidFill>
              </a:rPr>
              <a:t>Matthew effect</a:t>
            </a:r>
          </a:p>
          <a:p>
            <a:pPr marL="285750" lvl="1" indent="-285750" eaLnBrk="1" fontAlgn="auto" hangingPunct="1">
              <a:spcAft>
                <a:spcPts val="0"/>
              </a:spcAft>
              <a:buClrTx/>
            </a:pPr>
            <a:r>
              <a:rPr lang="en-US" sz="1600" dirty="0" smtClean="0">
                <a:solidFill>
                  <a:sysClr val="windowText" lastClr="000000"/>
                </a:solidFill>
              </a:rPr>
              <a:t>Unequal chances by entry to the LM in 1991</a:t>
            </a:r>
            <a:endParaRPr lang="en-US" sz="1600" dirty="0">
              <a:solidFill>
                <a:sysClr val="windowText" lastClr="000000"/>
              </a:solidFill>
            </a:endParaRPr>
          </a:p>
          <a:p>
            <a:pPr marL="285750" lvl="1" indent="-285750" eaLnBrk="1" fontAlgn="auto" hangingPunct="1">
              <a:spcAft>
                <a:spcPts val="0"/>
              </a:spcAft>
              <a:buClrTx/>
            </a:pPr>
            <a:endParaRPr 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0" name="Gestreifter Pfeil nach rechts 29"/>
          <p:cNvSpPr/>
          <p:nvPr/>
        </p:nvSpPr>
        <p:spPr>
          <a:xfrm>
            <a:off x="3995936" y="4853998"/>
            <a:ext cx="794372" cy="628648"/>
          </a:xfrm>
          <a:prstGeom prst="stripedRightArrow">
            <a:avLst/>
          </a:prstGeom>
          <a:solidFill>
            <a:srgbClr val="25668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nhaltsplatzhalter 9"/>
          <p:cNvSpPr txBox="1">
            <a:spLocks/>
          </p:cNvSpPr>
          <p:nvPr/>
        </p:nvSpPr>
        <p:spPr bwMode="auto">
          <a:xfrm>
            <a:off x="5076056" y="4293096"/>
            <a:ext cx="2664296" cy="1656184"/>
          </a:xfrm>
          <a:prstGeom prst="roundRect">
            <a:avLst/>
          </a:prstGeom>
          <a:solidFill>
            <a:srgbClr val="25668E"/>
          </a:solidFill>
          <a:ln w="25400" cap="flat" cmpd="sng" algn="ctr">
            <a:solidFill>
              <a:srgbClr val="25668E"/>
            </a:solidFill>
            <a:prstDash val="solid"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469900" indent="-469900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04925" indent="-395288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93863" indent="-387350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93913" indent="-398463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ClrTx/>
              <a:buFont typeface="Wingdings" charset="2"/>
              <a:buNone/>
            </a:pPr>
            <a:r>
              <a:rPr lang="en-US" sz="2600" b="1" dirty="0" smtClean="0">
                <a:solidFill>
                  <a:sysClr val="windowText" lastClr="000000"/>
                </a:solidFill>
              </a:rPr>
              <a:t>Adult education</a:t>
            </a:r>
          </a:p>
          <a:p>
            <a:pPr marL="0" indent="0" algn="ctr" eaLnBrk="1" fontAlgn="auto" hangingPunct="1">
              <a:spcAft>
                <a:spcPts val="0"/>
              </a:spcAft>
              <a:buClrTx/>
              <a:buFont typeface="Wingdings" charset="2"/>
              <a:buNone/>
            </a:pPr>
            <a:endParaRPr lang="en-US" sz="1600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4" name="Inhaltsplatzhalter 9"/>
          <p:cNvSpPr txBox="1">
            <a:spLocks/>
          </p:cNvSpPr>
          <p:nvPr/>
        </p:nvSpPr>
        <p:spPr bwMode="auto">
          <a:xfrm>
            <a:off x="5076056" y="4293096"/>
            <a:ext cx="2664296" cy="1656184"/>
          </a:xfrm>
          <a:prstGeom prst="roundRect">
            <a:avLst/>
          </a:prstGeom>
          <a:noFill/>
          <a:ln w="25400" cap="flat" cmpd="sng" algn="ctr">
            <a:solidFill>
              <a:srgbClr val="25668E"/>
            </a:solidFill>
            <a:prstDash val="solid"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469900" indent="-469900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04925" indent="-395288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93863" indent="-387350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93913" indent="-398463" algn="l" rtl="0" eaLnBrk="0" fontAlgn="base" hangingPunct="0"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charset="2"/>
              <a:buChar char="Ø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ClrTx/>
              <a:buFont typeface="Wingdings" charset="2"/>
              <a:buNone/>
            </a:pPr>
            <a:endParaRPr lang="en-US" sz="1600" b="1" dirty="0" smtClean="0">
              <a:solidFill>
                <a:sysClr val="windowText" lastClr="00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Tx/>
              <a:buFont typeface="Wingdings" charset="2"/>
              <a:buNone/>
            </a:pPr>
            <a:endParaRPr lang="en-US" sz="1600" b="1" dirty="0" smtClean="0">
              <a:solidFill>
                <a:sysClr val="windowText" lastClr="000000"/>
              </a:solidFill>
            </a:endParaRPr>
          </a:p>
          <a:p>
            <a:pPr marL="285750" lvl="1" indent="-285750" eaLnBrk="1" fontAlgn="auto" hangingPunct="1">
              <a:spcAft>
                <a:spcPts val="0"/>
              </a:spcAft>
              <a:buClrTx/>
              <a:buFont typeface="Lucida Grande"/>
              <a:buChar char="?"/>
            </a:pPr>
            <a:r>
              <a:rPr lang="en-US" sz="2400" i="1" dirty="0" smtClean="0">
                <a:solidFill>
                  <a:sysClr val="windowText" lastClr="000000"/>
                </a:solidFill>
              </a:rPr>
              <a:t>Participants</a:t>
            </a:r>
          </a:p>
          <a:p>
            <a:pPr marL="285750" lvl="1" indent="-285750" eaLnBrk="1" fontAlgn="auto" hangingPunct="1">
              <a:spcAft>
                <a:spcPts val="0"/>
              </a:spcAft>
              <a:buClrTx/>
              <a:buFont typeface="Lucida Grande"/>
              <a:buChar char="?"/>
            </a:pPr>
            <a:r>
              <a:rPr lang="en-US" sz="2400" i="1" dirty="0" smtClean="0">
                <a:solidFill>
                  <a:sysClr val="windowText" lastClr="000000"/>
                </a:solidFill>
              </a:rPr>
              <a:t>Returns</a:t>
            </a:r>
            <a:endParaRPr lang="en-US" sz="2400" b="1" i="1" dirty="0" smtClean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7950839"/>
      </p:ext>
    </p:extLst>
  </p:cSld>
  <p:clrMapOvr>
    <a:masterClrMapping/>
  </p:clrMapOvr>
  <p:transition spd="slow" advTm="131901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2" grpId="0" animBg="1"/>
      <p:bldP spid="13" grpId="0" animBg="1"/>
      <p:bldP spid="15" grpId="0" animBg="1"/>
      <p:bldP spid="16" grpId="0" animBg="1"/>
      <p:bldP spid="19" grpId="0" animBg="1"/>
      <p:bldP spid="20" grpId="0" animBg="1"/>
      <p:bldP spid="24" grpId="0" animBg="1"/>
      <p:bldP spid="30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II. Previous research on AE </a:t>
            </a:r>
            <a:r>
              <a:rPr lang="en-US" dirty="0" smtClean="0"/>
              <a:t>and</a:t>
            </a:r>
            <a:r>
              <a:rPr lang="en-US" b="1" dirty="0" smtClean="0"/>
              <a:t> older workers</a:t>
            </a:r>
            <a:endParaRPr lang="en-US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</a:pPr>
            <a:r>
              <a:rPr lang="en-US" i="1" dirty="0" smtClean="0"/>
              <a:t>Contradicting</a:t>
            </a:r>
            <a:r>
              <a:rPr lang="en-US" dirty="0" smtClean="0"/>
              <a:t> results regarding labor market returns to AE (earnings, timing of  retirement)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Less research on workers, received their initial education under </a:t>
            </a:r>
            <a:r>
              <a:rPr lang="en-US" i="1" dirty="0" smtClean="0"/>
              <a:t>Soviet regime </a:t>
            </a:r>
            <a:r>
              <a:rPr lang="en-US" dirty="0" smtClean="0"/>
              <a:t>and their </a:t>
            </a:r>
            <a:r>
              <a:rPr lang="en-US" i="1" dirty="0" smtClean="0"/>
              <a:t>adapting strategies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Lack of </a:t>
            </a:r>
            <a:r>
              <a:rPr lang="en-US" i="1" dirty="0" smtClean="0"/>
              <a:t>international comparative </a:t>
            </a:r>
            <a:r>
              <a:rPr lang="en-US" dirty="0" smtClean="0"/>
              <a:t>studies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Mix of definitions</a:t>
            </a:r>
            <a:r>
              <a:rPr lang="en-US" dirty="0" smtClean="0"/>
              <a:t> for AE and/or concentration </a:t>
            </a:r>
            <a:r>
              <a:rPr lang="en-US" i="1" dirty="0" smtClean="0"/>
              <a:t>only on one type</a:t>
            </a:r>
            <a:r>
              <a:rPr lang="en-US" dirty="0" smtClean="0"/>
              <a:t> of AE</a:t>
            </a:r>
          </a:p>
          <a:p>
            <a:pPr lvl="1">
              <a:lnSpc>
                <a:spcPct val="90000"/>
              </a:lnSpc>
            </a:pPr>
            <a:endParaRPr lang="en-US" b="1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en-US" sz="3000" b="1" dirty="0" smtClean="0"/>
              <a:t>➔ 	AE determinants and outcomes for older workers (in post-socialist countries) are less understood</a:t>
            </a:r>
            <a:endParaRPr lang="en-US" sz="300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31.05.2012</a:t>
            </a:r>
            <a:endParaRPr lang="en-US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Yuliya Kosyakova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5502546"/>
      </p:ext>
    </p:extLst>
  </p:cSld>
  <p:clrMapOvr>
    <a:masterClrMapping/>
  </p:clrMapOvr>
  <p:transition spd="slow" advTm="57259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&amp; Method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analyze AE for older workers?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31.05.2012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Yuliya Kosyakova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B039-52DA-2841-B0E7-5119CE709DF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53760"/>
      </p:ext>
    </p:extLst>
  </p:cSld>
  <p:clrMapOvr>
    <a:masterClrMapping/>
  </p:clrMapOvr>
  <p:transition spd="slow" advTm="588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&amp; Method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Dataset: </a:t>
            </a:r>
            <a:r>
              <a:rPr lang="en-US" dirty="0" smtClean="0"/>
              <a:t>Russia Longitudinal Monitoring Survey, 1994–2010</a:t>
            </a:r>
          </a:p>
          <a:p>
            <a:r>
              <a:rPr lang="en-US" b="1" i="1" dirty="0" smtClean="0"/>
              <a:t>Sample: </a:t>
            </a:r>
            <a:r>
              <a:rPr lang="en-US" dirty="0" smtClean="0"/>
              <a:t>Divided into cohorts 1931–1966</a:t>
            </a:r>
            <a:r>
              <a:rPr lang="en-US" dirty="0"/>
              <a:t> </a:t>
            </a:r>
            <a:r>
              <a:rPr lang="en-US" dirty="0" smtClean="0"/>
              <a:t>/ aged 25–60 in 1991</a:t>
            </a:r>
          </a:p>
          <a:p>
            <a:r>
              <a:rPr lang="en-US" b="1" i="1" dirty="0" smtClean="0"/>
              <a:t>Method: </a:t>
            </a:r>
            <a:r>
              <a:rPr lang="en-US" dirty="0" smtClean="0"/>
              <a:t>Multi-level random-effects (logistic) regression</a:t>
            </a:r>
          </a:p>
          <a:p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[Comparison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Russia and East Germany (&amp; West Germany)]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Research interest and strategy</a:t>
            </a:r>
          </a:p>
          <a:p>
            <a:r>
              <a:rPr lang="en-US" i="1" dirty="0" smtClean="0"/>
              <a:t>Differentiate</a:t>
            </a:r>
            <a:r>
              <a:rPr lang="en-US" dirty="0" smtClean="0"/>
              <a:t> between formal and non-formal, including additional training and re-training</a:t>
            </a:r>
          </a:p>
          <a:p>
            <a:r>
              <a:rPr lang="en-US" i="1" dirty="0" smtClean="0"/>
              <a:t>Determinants</a:t>
            </a:r>
            <a:r>
              <a:rPr lang="en-US" dirty="0" smtClean="0"/>
              <a:t> of participation in AE </a:t>
            </a:r>
          </a:p>
          <a:p>
            <a:r>
              <a:rPr lang="en-US" i="1" dirty="0" smtClean="0"/>
              <a:t>Returns</a:t>
            </a:r>
            <a:r>
              <a:rPr lang="en-US" dirty="0" smtClean="0"/>
              <a:t> to AE:</a:t>
            </a:r>
          </a:p>
          <a:p>
            <a:pPr lvl="1"/>
            <a:r>
              <a:rPr lang="en-US" dirty="0" smtClean="0"/>
              <a:t>Employment chances</a:t>
            </a:r>
          </a:p>
          <a:p>
            <a:pPr lvl="1"/>
            <a:r>
              <a:rPr lang="en-US" dirty="0" smtClean="0"/>
              <a:t>Real wages</a:t>
            </a:r>
          </a:p>
          <a:p>
            <a:pPr lvl="1"/>
            <a:r>
              <a:rPr lang="en-US" dirty="0" smtClean="0"/>
              <a:t>Job prestige</a:t>
            </a:r>
            <a:endParaRPr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31.05.2012</a:t>
            </a:r>
            <a:endParaRPr lang="en-US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Yuliya Kosyakova</a:t>
            </a:r>
            <a:endParaRPr lang="en-US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17E8-C3CF-0042-8F44-4F3639877240}" type="slidenum">
              <a:rPr lang="en-US" smtClean="0"/>
              <a:pPr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3330687"/>
      </p:ext>
    </p:extLst>
  </p:cSld>
  <p:clrMapOvr>
    <a:masterClrMapping/>
  </p:clrMapOvr>
  <p:transition spd="slow" advTm="11192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have we found?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31.05.2012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Yuliya Kosyakova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B039-52DA-2841-B0E7-5119CE709DF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18714"/>
      </p:ext>
    </p:extLst>
  </p:cSld>
  <p:clrMapOvr>
    <a:masterClrMapping/>
  </p:clrMapOvr>
  <p:transition spd="slow" advTm="492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b="1" dirty="0" smtClean="0"/>
              <a:t>(I) Findings: Characteristics of Adult Learners</a:t>
            </a:r>
            <a:endParaRPr lang="en-US" b="1" dirty="0">
              <a:latin typeface="Times New Roman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Formal AE¹</a:t>
            </a:r>
          </a:p>
          <a:p>
            <a:pPr marL="0" indent="0">
              <a:buNone/>
            </a:pPr>
            <a:r>
              <a:rPr lang="en-US" b="1" dirty="0" smtClean="0"/>
              <a:t>(↓)</a:t>
            </a:r>
            <a:r>
              <a:rPr lang="en-US" dirty="0" smtClean="0"/>
              <a:t>	</a:t>
            </a:r>
            <a:r>
              <a:rPr lang="en-US" i="1" dirty="0"/>
              <a:t> Female </a:t>
            </a:r>
            <a:r>
              <a:rPr lang="en-US" dirty="0"/>
              <a:t>cohorts</a:t>
            </a:r>
            <a:r>
              <a:rPr lang="en-US" i="1" dirty="0"/>
              <a:t> </a:t>
            </a:r>
            <a:r>
              <a:rPr lang="en-US" dirty="0"/>
              <a:t>born before </a:t>
            </a:r>
            <a:r>
              <a:rPr lang="en-US" i="1" dirty="0"/>
              <a:t>1946</a:t>
            </a:r>
            <a:endParaRPr lang="en-US" sz="2800" dirty="0" smtClean="0"/>
          </a:p>
          <a:p>
            <a:pPr marL="0" indent="0">
              <a:buNone/>
            </a:pPr>
            <a:r>
              <a:rPr lang="en-US" b="1" dirty="0" smtClean="0"/>
              <a:t>(</a:t>
            </a:r>
            <a:r>
              <a:rPr lang="en-US" b="1" dirty="0"/>
              <a:t>↓</a:t>
            </a:r>
            <a:r>
              <a:rPr lang="en-US" b="1" dirty="0" smtClean="0"/>
              <a:t>)</a:t>
            </a:r>
            <a:r>
              <a:rPr lang="en-US" dirty="0"/>
              <a:t>	</a:t>
            </a:r>
            <a:r>
              <a:rPr lang="en-US" i="1" dirty="0"/>
              <a:t> </a:t>
            </a:r>
            <a:r>
              <a:rPr lang="en-US" i="1" dirty="0" smtClean="0"/>
              <a:t>Male </a:t>
            </a:r>
            <a:r>
              <a:rPr lang="en-US" dirty="0"/>
              <a:t>cohorts</a:t>
            </a:r>
            <a:r>
              <a:rPr lang="en-US" i="1" dirty="0"/>
              <a:t> </a:t>
            </a:r>
            <a:r>
              <a:rPr lang="en-US" dirty="0"/>
              <a:t>born before </a:t>
            </a:r>
            <a:r>
              <a:rPr lang="en-US" i="1" dirty="0"/>
              <a:t>1936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 smtClean="0"/>
              <a:t>(↑) </a:t>
            </a:r>
            <a:r>
              <a:rPr lang="en-US" sz="2800" dirty="0" smtClean="0"/>
              <a:t>	Most </a:t>
            </a:r>
            <a:r>
              <a:rPr lang="en-US" sz="2800" i="1" dirty="0" smtClean="0"/>
              <a:t>disadvantaged</a:t>
            </a:r>
            <a:r>
              <a:rPr lang="en-US" sz="2800" dirty="0" smtClean="0"/>
              <a:t> regarding </a:t>
            </a:r>
            <a:r>
              <a:rPr lang="en-US" sz="2800" i="1" dirty="0" smtClean="0"/>
              <a:t>educational level</a:t>
            </a:r>
          </a:p>
          <a:p>
            <a:pPr marL="0" indent="0">
              <a:buNone/>
            </a:pPr>
            <a:r>
              <a:rPr lang="en-US" sz="2800" b="1" dirty="0" smtClean="0"/>
              <a:t>(</a:t>
            </a:r>
            <a:r>
              <a:rPr lang="en-US" b="1" dirty="0"/>
              <a:t>↑</a:t>
            </a:r>
            <a:r>
              <a:rPr lang="en-US" sz="2800" b="1" dirty="0" smtClean="0"/>
              <a:t>) </a:t>
            </a:r>
            <a:r>
              <a:rPr lang="en-US" sz="2800" dirty="0" smtClean="0"/>
              <a:t>	Most </a:t>
            </a:r>
            <a:r>
              <a:rPr lang="en-US" sz="2800" i="1" dirty="0"/>
              <a:t>disadvantaged</a:t>
            </a:r>
            <a:r>
              <a:rPr lang="en-US" sz="2800" dirty="0"/>
              <a:t> regarding </a:t>
            </a:r>
            <a:r>
              <a:rPr lang="en-US" sz="2800" i="1" dirty="0"/>
              <a:t>labor market </a:t>
            </a:r>
            <a:r>
              <a:rPr lang="en-US" sz="2800" i="1" dirty="0" smtClean="0"/>
              <a:t>	position 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b="1" dirty="0" smtClean="0"/>
              <a:t>(</a:t>
            </a:r>
            <a:r>
              <a:rPr lang="en-US" b="1" dirty="0"/>
              <a:t>↑</a:t>
            </a:r>
            <a:r>
              <a:rPr lang="en-US" b="1" dirty="0" smtClean="0"/>
              <a:t>) </a:t>
            </a:r>
            <a:r>
              <a:rPr lang="en-US" dirty="0" smtClean="0"/>
              <a:t>	Inhabitants of </a:t>
            </a:r>
            <a:r>
              <a:rPr lang="en-US" i="1" dirty="0" smtClean="0"/>
              <a:t>Moscow </a:t>
            </a:r>
            <a:r>
              <a:rPr lang="en-US" dirty="0" smtClean="0"/>
              <a:t>&amp; </a:t>
            </a:r>
            <a:r>
              <a:rPr lang="en-US" i="1" dirty="0" smtClean="0"/>
              <a:t>St. Petersburg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31.05.2012</a:t>
            </a:r>
            <a:endParaRPr lang="en-US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Yuliya Kosyakova</a:t>
            </a:r>
            <a:endParaRPr lang="en-US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17E8-C3CF-0042-8F44-4F363987724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611560" y="5903694"/>
            <a:ext cx="26372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>
              <a:spcBef>
                <a:spcPts val="0"/>
              </a:spcBef>
              <a:spcAft>
                <a:spcPts val="600"/>
              </a:spcAft>
              <a:buClr>
                <a:srgbClr val="336699"/>
              </a:buClr>
            </a:pPr>
            <a:r>
              <a:rPr lang="en-US" sz="1100" kern="0" dirty="0">
                <a:solidFill>
                  <a:srgbClr val="000000"/>
                </a:solidFill>
                <a:latin typeface="Times New Roman"/>
              </a:rPr>
              <a:t>¹ Probability to upgrade </a:t>
            </a:r>
            <a:r>
              <a:rPr lang="en-US" sz="1100" kern="0" dirty="0" smtClean="0">
                <a:solidFill>
                  <a:srgbClr val="000000"/>
                </a:solidFill>
                <a:latin typeface="Times New Roman"/>
              </a:rPr>
              <a:t>since last interview</a:t>
            </a:r>
            <a:endParaRPr lang="en-US" sz="1100" kern="0" dirty="0">
              <a:solidFill>
                <a:srgbClr val="000000"/>
              </a:solidFill>
              <a:latin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7624041"/>
      </p:ext>
    </p:extLst>
  </p:cSld>
  <p:clrMapOvr>
    <a:masterClrMapping/>
  </p:clrMapOvr>
  <p:transition spd="slow" advTm="298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b="1" dirty="0" smtClean="0"/>
              <a:t>(II</a:t>
            </a:r>
            <a:r>
              <a:rPr lang="en-US" dirty="0"/>
              <a:t>) Findings: </a:t>
            </a:r>
            <a:r>
              <a:rPr lang="en-US" b="1" dirty="0" smtClean="0"/>
              <a:t>Characteristics of Adult Learners</a:t>
            </a:r>
            <a:endParaRPr lang="en-US" b="1" dirty="0">
              <a:latin typeface="Times New Roman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Non-Formal AE¹, </a:t>
            </a:r>
            <a:r>
              <a:rPr lang="en-US" b="1" dirty="0" smtClean="0"/>
              <a:t>additional training</a:t>
            </a:r>
          </a:p>
          <a:p>
            <a:pPr marL="0" indent="0">
              <a:buNone/>
            </a:pPr>
            <a:r>
              <a:rPr lang="en-US" b="1" dirty="0" smtClean="0"/>
              <a:t>(=)</a:t>
            </a:r>
            <a:r>
              <a:rPr lang="en-US" dirty="0"/>
              <a:t>	</a:t>
            </a:r>
            <a:r>
              <a:rPr lang="en-US" dirty="0" smtClean="0"/>
              <a:t>The</a:t>
            </a:r>
            <a:r>
              <a:rPr lang="en-US" i="1" dirty="0" smtClean="0"/>
              <a:t> oldest </a:t>
            </a:r>
            <a:r>
              <a:rPr lang="en-US" dirty="0"/>
              <a:t>cohorts</a:t>
            </a:r>
            <a:r>
              <a:rPr lang="en-US" i="1" dirty="0"/>
              <a:t> </a:t>
            </a:r>
            <a:r>
              <a:rPr lang="en-US" i="1" dirty="0" smtClean="0"/>
              <a:t>=  </a:t>
            </a:r>
            <a:r>
              <a:rPr lang="en-US" dirty="0" smtClean="0"/>
              <a:t>the</a:t>
            </a:r>
            <a:r>
              <a:rPr lang="en-US" i="1" dirty="0" smtClean="0"/>
              <a:t> youngest </a:t>
            </a:r>
            <a:r>
              <a:rPr lang="en-US" dirty="0" smtClean="0"/>
              <a:t>cohorts</a:t>
            </a:r>
          </a:p>
          <a:p>
            <a:pPr marL="0" indent="0">
              <a:buNone/>
            </a:pPr>
            <a:r>
              <a:rPr lang="en-US" b="1" dirty="0"/>
              <a:t>(↑) </a:t>
            </a:r>
            <a:r>
              <a:rPr lang="en-US" dirty="0"/>
              <a:t>	Most </a:t>
            </a:r>
            <a:r>
              <a:rPr lang="en-US" i="1" dirty="0" smtClean="0"/>
              <a:t>advantaged</a:t>
            </a:r>
            <a:r>
              <a:rPr lang="en-US" dirty="0" smtClean="0"/>
              <a:t> </a:t>
            </a:r>
            <a:r>
              <a:rPr lang="en-US" dirty="0"/>
              <a:t>regarding </a:t>
            </a:r>
            <a:r>
              <a:rPr lang="en-US" i="1" dirty="0"/>
              <a:t>educational level</a:t>
            </a:r>
          </a:p>
          <a:p>
            <a:pPr marL="0" indent="0">
              <a:buNone/>
            </a:pPr>
            <a:r>
              <a:rPr lang="en-US" b="1" dirty="0"/>
              <a:t>(↑) </a:t>
            </a:r>
            <a:r>
              <a:rPr lang="en-US" dirty="0"/>
              <a:t>	Most </a:t>
            </a:r>
            <a:r>
              <a:rPr lang="en-US" i="1" dirty="0" smtClean="0"/>
              <a:t>advantaged</a:t>
            </a:r>
            <a:r>
              <a:rPr lang="en-US" dirty="0" smtClean="0"/>
              <a:t> </a:t>
            </a:r>
            <a:r>
              <a:rPr lang="en-US" dirty="0"/>
              <a:t>regarding </a:t>
            </a:r>
            <a:r>
              <a:rPr lang="en-US" i="1" dirty="0"/>
              <a:t>labor market position </a:t>
            </a:r>
          </a:p>
          <a:p>
            <a:pPr marL="0" lvl="1" indent="0">
              <a:buNone/>
            </a:pPr>
            <a:r>
              <a:rPr lang="en-US" b="1" dirty="0"/>
              <a:t>(↑) </a:t>
            </a:r>
            <a:r>
              <a:rPr lang="en-US" dirty="0"/>
              <a:t>	</a:t>
            </a:r>
            <a:r>
              <a:rPr lang="en-US" dirty="0" smtClean="0"/>
              <a:t>Number of </a:t>
            </a:r>
            <a:r>
              <a:rPr lang="en-US" i="1" dirty="0"/>
              <a:t>previous (re-) training</a:t>
            </a:r>
            <a:r>
              <a:rPr lang="en-US" dirty="0"/>
              <a:t> courses</a:t>
            </a:r>
          </a:p>
          <a:p>
            <a:pPr marL="0" indent="0">
              <a:buNone/>
            </a:pPr>
            <a:r>
              <a:rPr lang="en-US" i="1" dirty="0" smtClean="0"/>
              <a:t> </a:t>
            </a:r>
            <a:endParaRPr lang="en-US" i="1" dirty="0"/>
          </a:p>
          <a:p>
            <a:pPr marL="0" indent="0">
              <a:buNone/>
            </a:pPr>
            <a:r>
              <a:rPr lang="en-US" b="1" dirty="0"/>
              <a:t>Non-Formal AE¹, </a:t>
            </a:r>
            <a:r>
              <a:rPr lang="en-US" b="1" dirty="0" smtClean="0"/>
              <a:t>re-training</a:t>
            </a:r>
          </a:p>
          <a:p>
            <a:pPr marL="0" indent="0">
              <a:buNone/>
            </a:pPr>
            <a:r>
              <a:rPr lang="en-US" b="1" dirty="0"/>
              <a:t>(↑) </a:t>
            </a:r>
            <a:r>
              <a:rPr lang="en-US" dirty="0"/>
              <a:t>	Most </a:t>
            </a:r>
            <a:r>
              <a:rPr lang="en-US" i="1" dirty="0"/>
              <a:t>advantaged</a:t>
            </a:r>
            <a:r>
              <a:rPr lang="en-US" dirty="0"/>
              <a:t> regarding </a:t>
            </a:r>
            <a:r>
              <a:rPr lang="en-US" i="1" dirty="0"/>
              <a:t>educational </a:t>
            </a:r>
            <a:r>
              <a:rPr lang="en-US" i="1" dirty="0" smtClean="0"/>
              <a:t>level </a:t>
            </a:r>
            <a:endParaRPr lang="en-US" i="1" dirty="0"/>
          </a:p>
          <a:p>
            <a:pPr marL="0" indent="0">
              <a:buNone/>
            </a:pPr>
            <a:r>
              <a:rPr lang="en-US" b="1" dirty="0"/>
              <a:t>(↑) </a:t>
            </a:r>
            <a:r>
              <a:rPr lang="en-US" dirty="0"/>
              <a:t>	Most </a:t>
            </a:r>
            <a:r>
              <a:rPr lang="en-US" i="1" dirty="0" smtClean="0"/>
              <a:t>disadvantaged</a:t>
            </a:r>
            <a:r>
              <a:rPr lang="en-US" dirty="0" smtClean="0"/>
              <a:t> </a:t>
            </a:r>
            <a:r>
              <a:rPr lang="en-US" dirty="0"/>
              <a:t>regarding </a:t>
            </a:r>
            <a:r>
              <a:rPr lang="en-US" i="1" dirty="0"/>
              <a:t>labor market </a:t>
            </a:r>
            <a:r>
              <a:rPr lang="en-US" i="1" dirty="0" smtClean="0"/>
              <a:t>	position (</a:t>
            </a:r>
            <a:r>
              <a:rPr lang="en-US" dirty="0" smtClean="0"/>
              <a:t>women)</a:t>
            </a:r>
            <a:endParaRPr lang="en-US" dirty="0"/>
          </a:p>
          <a:p>
            <a:pPr marL="0" lvl="1" indent="0">
              <a:buNone/>
            </a:pPr>
            <a:r>
              <a:rPr lang="en-US" b="1" dirty="0"/>
              <a:t>(↑) </a:t>
            </a:r>
            <a:r>
              <a:rPr lang="en-US" dirty="0"/>
              <a:t>	Number of </a:t>
            </a:r>
            <a:r>
              <a:rPr lang="en-US" i="1" dirty="0"/>
              <a:t>previous </a:t>
            </a:r>
            <a:r>
              <a:rPr lang="en-US" i="1" dirty="0" smtClean="0"/>
              <a:t>training</a:t>
            </a:r>
            <a:r>
              <a:rPr lang="en-US" dirty="0" smtClean="0"/>
              <a:t> </a:t>
            </a:r>
            <a:r>
              <a:rPr lang="en-US" dirty="0"/>
              <a:t>courses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31.05.2012</a:t>
            </a:r>
            <a:endParaRPr lang="en-US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Yuliya Kosyakova</a:t>
            </a:r>
            <a:endParaRPr lang="en-US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17E8-C3CF-0042-8F44-4F363987724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611560" y="5930519"/>
            <a:ext cx="251062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>
              <a:spcBef>
                <a:spcPts val="0"/>
              </a:spcBef>
              <a:spcAft>
                <a:spcPts val="600"/>
              </a:spcAft>
              <a:buClr>
                <a:srgbClr val="336699"/>
              </a:buClr>
            </a:pPr>
            <a:r>
              <a:rPr lang="en-US" sz="1100" kern="0" dirty="0">
                <a:solidFill>
                  <a:srgbClr val="000000"/>
                </a:solidFill>
                <a:latin typeface="Times New Roman"/>
              </a:rPr>
              <a:t>¹ Probability to </a:t>
            </a:r>
            <a:r>
              <a:rPr lang="en-US" sz="1100" kern="0" dirty="0" smtClean="0">
                <a:solidFill>
                  <a:srgbClr val="000000"/>
                </a:solidFill>
                <a:latin typeface="Times New Roman"/>
              </a:rPr>
              <a:t>participate last 12 months</a:t>
            </a:r>
            <a:endParaRPr lang="en-US" sz="1100" kern="0" dirty="0">
              <a:solidFill>
                <a:srgbClr val="000000"/>
              </a:solidFill>
              <a:latin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0824659"/>
      </p:ext>
    </p:extLst>
  </p:cSld>
  <p:clrMapOvr>
    <a:masterClrMapping/>
  </p:clrMapOvr>
  <p:transition spd="slow" advTm="36502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|30.6|5.8|7.2|29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11.7|4.2|17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4.2|2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10.1|1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8.1|7.3|4|1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5.6|8.4|5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7|11.2|5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6.1|24.5|6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7.8|16|13.8|15.6"/>
</p:tagLst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Präsentation_Sandra</Template>
  <TotalTime>0</TotalTime>
  <Words>1209</Words>
  <Application>Microsoft Office PowerPoint</Application>
  <PresentationFormat>Bildschirmpräsentation (4:3)</PresentationFormat>
  <Paragraphs>310</Paragraphs>
  <Slides>16</Slides>
  <Notes>16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Profil</vt:lpstr>
      <vt:lpstr>Older Workers’ Participation in Adult Education and Labor Market Outcomes</vt:lpstr>
      <vt:lpstr>Motivation</vt:lpstr>
      <vt:lpstr>I. Motivation: Importance of Adult Education</vt:lpstr>
      <vt:lpstr>II. Previous research on AE and older workers</vt:lpstr>
      <vt:lpstr>Data &amp; Method</vt:lpstr>
      <vt:lpstr>Data &amp; Method</vt:lpstr>
      <vt:lpstr>Preliminary results</vt:lpstr>
      <vt:lpstr>(I) Findings: Characteristics of Adult Learners</vt:lpstr>
      <vt:lpstr>(II) Findings: Characteristics of Adult Learners</vt:lpstr>
      <vt:lpstr>(III) Findings: Effects on employment probabilities</vt:lpstr>
      <vt:lpstr>(IV) Findings: Effects on real wage</vt:lpstr>
      <vt:lpstr>(V) Findings: Effects on job prestige</vt:lpstr>
      <vt:lpstr>Discussion</vt:lpstr>
      <vt:lpstr>Discussion</vt:lpstr>
      <vt:lpstr>Thank you very much for your attention!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Workers, Globalization and the Labor Market</dc:title>
  <dc:creator>Julia Unfried</dc:creator>
  <cp:lastModifiedBy>Yuliya Kosyakova</cp:lastModifiedBy>
  <cp:revision>2034</cp:revision>
  <cp:lastPrinted>2012-05-26T19:09:02Z</cp:lastPrinted>
  <dcterms:created xsi:type="dcterms:W3CDTF">2009-01-28T12:06:25Z</dcterms:created>
  <dcterms:modified xsi:type="dcterms:W3CDTF">2012-05-30T10:41:50Z</dcterms:modified>
</cp:coreProperties>
</file>