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4" r:id="rId9"/>
    <p:sldId id="265" r:id="rId10"/>
    <p:sldId id="262" r:id="rId11"/>
    <p:sldId id="263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3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1A0B-C3EE-E747-B04F-DEE94F45D9E9}" type="datetimeFigureOut">
              <a:rPr lang="en-US" smtClean="0"/>
              <a:t>5/15/12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7AD6-EE90-D947-9C31-27AF06EB333D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1A0B-C3EE-E747-B04F-DEE94F45D9E9}" type="datetimeFigureOut">
              <a:rPr lang="en-US" smtClean="0"/>
              <a:t>5/15/12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7AD6-EE90-D947-9C31-27AF06EB333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1A0B-C3EE-E747-B04F-DEE94F45D9E9}" type="datetimeFigureOut">
              <a:rPr lang="en-US" smtClean="0"/>
              <a:t>5/15/12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7AD6-EE90-D947-9C31-27AF06EB333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1A0B-C3EE-E747-B04F-DEE94F45D9E9}" type="datetimeFigureOut">
              <a:rPr lang="en-US" smtClean="0"/>
              <a:t>5/15/12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7AD6-EE90-D947-9C31-27AF06EB333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1A0B-C3EE-E747-B04F-DEE94F45D9E9}" type="datetimeFigureOut">
              <a:rPr lang="en-US" smtClean="0"/>
              <a:t>5/15/12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7AD6-EE90-D947-9C31-27AF06EB333D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1A0B-C3EE-E747-B04F-DEE94F45D9E9}" type="datetimeFigureOut">
              <a:rPr lang="en-US" smtClean="0"/>
              <a:t>5/15/12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7AD6-EE90-D947-9C31-27AF06EB333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1A0B-C3EE-E747-B04F-DEE94F45D9E9}" type="datetimeFigureOut">
              <a:rPr lang="en-US" smtClean="0"/>
              <a:t>5/15/12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7AD6-EE90-D947-9C31-27AF06EB333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1A0B-C3EE-E747-B04F-DEE94F45D9E9}" type="datetimeFigureOut">
              <a:rPr lang="en-US" smtClean="0"/>
              <a:t>5/15/12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7AD6-EE90-D947-9C31-27AF06EB333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1A0B-C3EE-E747-B04F-DEE94F45D9E9}" type="datetimeFigureOut">
              <a:rPr lang="en-US" smtClean="0"/>
              <a:t>5/15/12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7AD6-EE90-D947-9C31-27AF06EB333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1A0B-C3EE-E747-B04F-DEE94F45D9E9}" type="datetimeFigureOut">
              <a:rPr lang="en-US" smtClean="0"/>
              <a:t>5/15/12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7AD6-EE90-D947-9C31-27AF06EB333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1A0B-C3EE-E747-B04F-DEE94F45D9E9}" type="datetimeFigureOut">
              <a:rPr lang="en-US" smtClean="0"/>
              <a:t>5/15/12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3147AD6-EE90-D947-9C31-27AF06EB333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01A0B-C3EE-E747-B04F-DEE94F45D9E9}" type="datetimeFigureOut">
              <a:rPr lang="en-US" smtClean="0"/>
              <a:t>5/15/12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3147AD6-EE90-D947-9C31-27AF06EB333D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 Intercultural Gerontology Curriculum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Presentation by Prof. Lorraine Mercer</a:t>
            </a:r>
          </a:p>
          <a:p>
            <a:r>
              <a:rPr lang="en-US" dirty="0" smtClean="0"/>
              <a:t>May 31, 2012</a:t>
            </a:r>
          </a:p>
          <a:p>
            <a:r>
              <a:rPr lang="en-US" dirty="0" smtClean="0"/>
              <a:t>International Federation on Aging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Curriculum Reform by Faculty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 and analyze programs and courses to determine how cultural pluralism is evident.</a:t>
            </a:r>
          </a:p>
          <a:p>
            <a:r>
              <a:rPr lang="en-US" dirty="0" smtClean="0"/>
              <a:t>Provide faculty development to overcome barriers and support the work of program renewal.</a:t>
            </a:r>
          </a:p>
          <a:p>
            <a:r>
              <a:rPr lang="en-US" dirty="0" smtClean="0"/>
              <a:t>Provide support to learn new content; review and select new texts; develop competence in comparative studies; develop skills in interdisciplinary studies; and develop new skills in active learning. </a:t>
            </a:r>
            <a:r>
              <a:rPr lang="en-US" sz="2162" dirty="0" smtClean="0"/>
              <a:t>(</a:t>
            </a:r>
            <a:r>
              <a:rPr lang="en-US" sz="2162" dirty="0" smtClean="0"/>
              <a:t>Olguin</a:t>
            </a:r>
            <a:r>
              <a:rPr lang="en-US" sz="2162" dirty="0" smtClean="0"/>
              <a:t>, 1997)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4778"/>
            <a:ext cx="8229600" cy="501138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sz="1600" b="0" i="0" dirty="0" smtClean="0">
              <a:solidFill>
                <a:srgbClr val="000000"/>
              </a:solidFill>
              <a:latin typeface="Verdana"/>
              <a:ea typeface="Verdana"/>
              <a:cs typeface="Verdana"/>
            </a:endParaRP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err="1" smtClean="0"/>
              <a:t>Capitman</a:t>
            </a:r>
            <a:r>
              <a:rPr lang="en-US" sz="2000" dirty="0" smtClean="0"/>
              <a:t>, J. (2002). Defining diversity: A primer and a review. </a:t>
            </a:r>
            <a:r>
              <a:rPr lang="en-US" sz="2000" i="1" dirty="0" smtClean="0"/>
              <a:t>Generations, 26</a:t>
            </a:r>
            <a:r>
              <a:rPr lang="en-US" sz="2000" dirty="0" smtClean="0"/>
              <a:t>(3). 8-24.</a:t>
            </a:r>
          </a:p>
          <a:p>
            <a:r>
              <a:rPr lang="en-US" sz="2000" b="0" i="0" dirty="0" smtClean="0">
                <a:solidFill>
                  <a:srgbClr val="000000"/>
                </a:solidFill>
                <a:ea typeface="Verdana"/>
                <a:cs typeface="Verdana"/>
              </a:rPr>
              <a:t>Crichton, J. &amp; </a:t>
            </a:r>
            <a:r>
              <a:rPr lang="en-US" sz="2000" b="0" i="0" dirty="0" smtClean="0">
                <a:solidFill>
                  <a:srgbClr val="000000"/>
                </a:solidFill>
                <a:ea typeface="Verdana"/>
                <a:cs typeface="Verdana"/>
              </a:rPr>
              <a:t>Scarino</a:t>
            </a:r>
            <a:r>
              <a:rPr lang="en-US" sz="2000" b="0" i="0" dirty="0" smtClean="0">
                <a:solidFill>
                  <a:srgbClr val="000000"/>
                </a:solidFill>
                <a:ea typeface="Verdana"/>
                <a:cs typeface="Verdana"/>
              </a:rPr>
              <a:t>, A. (2007). How are we to understand the 'intercultural dimension'?: An examination of the intercultural dimension of </a:t>
            </a:r>
            <a:r>
              <a:rPr lang="en-US" sz="2000" b="0" i="0" dirty="0" smtClean="0">
                <a:solidFill>
                  <a:srgbClr val="000000"/>
                </a:solidFill>
                <a:ea typeface="Verdana"/>
                <a:cs typeface="Verdana"/>
              </a:rPr>
              <a:t>internationalisation</a:t>
            </a:r>
            <a:r>
              <a:rPr lang="en-US" sz="2000" b="0" i="0" dirty="0" smtClean="0">
                <a:solidFill>
                  <a:srgbClr val="000000"/>
                </a:solidFill>
                <a:ea typeface="Verdana"/>
                <a:cs typeface="Verdana"/>
              </a:rPr>
              <a:t> in the context of higher education in Australia. </a:t>
            </a:r>
            <a:r>
              <a:rPr lang="en-US" sz="2000" b="0" i="1" dirty="0" smtClean="0">
                <a:solidFill>
                  <a:srgbClr val="000000"/>
                </a:solidFill>
                <a:ea typeface="Verdana"/>
                <a:cs typeface="Verdana"/>
              </a:rPr>
              <a:t>Australian Review of Applied Linguistics, 30</a:t>
            </a:r>
            <a:r>
              <a:rPr lang="en-US" sz="2000" b="0" i="0" dirty="0" smtClean="0">
                <a:solidFill>
                  <a:srgbClr val="000000"/>
                </a:solidFill>
                <a:ea typeface="Verdana"/>
                <a:cs typeface="Verdana"/>
              </a:rPr>
              <a:t>(1), </a:t>
            </a:r>
            <a:r>
              <a:rPr lang="en-US" sz="2000" b="0" i="0" dirty="0" smtClean="0">
                <a:solidFill>
                  <a:srgbClr val="000000"/>
                </a:solidFill>
                <a:ea typeface="Verdana"/>
                <a:cs typeface="Verdana"/>
              </a:rPr>
              <a:t>n.p</a:t>
            </a:r>
            <a:endParaRPr lang="en-US" sz="2000" dirty="0" smtClean="0"/>
          </a:p>
          <a:p>
            <a:r>
              <a:rPr lang="en-US" sz="2000" dirty="0"/>
              <a:t>Grant, C. A. &amp; </a:t>
            </a:r>
            <a:r>
              <a:rPr lang="en-US" sz="2000" dirty="0"/>
              <a:t>Brueck</a:t>
            </a:r>
            <a:r>
              <a:rPr lang="en-US" sz="2000" dirty="0"/>
              <a:t>, S. (2011). A global invitation: Toward the expansion of dialogue, reflection, and creative engagement for intercultural and multicultural education. In C. A. Grant &amp; A. </a:t>
            </a:r>
            <a:r>
              <a:rPr lang="en-US" sz="2000" dirty="0"/>
              <a:t>Oortera</a:t>
            </a:r>
            <a:r>
              <a:rPr lang="en-US" sz="2000" dirty="0"/>
              <a:t> (Eds.), </a:t>
            </a:r>
            <a:r>
              <a:rPr lang="en-US" sz="2000" i="1" dirty="0"/>
              <a:t>Intercultural and multicultural education: Enhancing global interconnectedness</a:t>
            </a:r>
            <a:r>
              <a:rPr lang="en-US" sz="2000" dirty="0"/>
              <a:t> (pp. 3-11). New York: </a:t>
            </a:r>
            <a:r>
              <a:rPr lang="en-US" sz="2000" dirty="0"/>
              <a:t>Routledge</a:t>
            </a:r>
            <a:r>
              <a:rPr lang="en-US" sz="2000" dirty="0" smtClean="0"/>
              <a:t>.</a:t>
            </a:r>
          </a:p>
          <a:p>
            <a:r>
              <a:rPr lang="en-US" sz="2000" b="0" i="0" dirty="0" smtClean="0">
                <a:solidFill>
                  <a:srgbClr val="000000"/>
                </a:solidFill>
                <a:ea typeface="Verdana"/>
                <a:cs typeface="Verdana"/>
              </a:rPr>
              <a:t>Harlap</a:t>
            </a:r>
            <a:r>
              <a:rPr lang="en-US" sz="2000" b="0" i="0" dirty="0" smtClean="0">
                <a:solidFill>
                  <a:srgbClr val="000000"/>
                </a:solidFill>
                <a:ea typeface="Verdana"/>
                <a:cs typeface="Verdana"/>
              </a:rPr>
              <a:t>, Y. &amp; Fryer, M. (2011). Global citizenship in teaching and learning. (Green Guide No. 12). London, ON: Society for Teaching and Learning in</a:t>
            </a:r>
            <a:endParaRPr lang="en-US" sz="2000" dirty="0" smtClean="0"/>
          </a:p>
          <a:p>
            <a:r>
              <a:rPr lang="en-US" sz="2000" b="0" i="0" dirty="0" smtClean="0">
                <a:solidFill>
                  <a:srgbClr val="000000"/>
                </a:solidFill>
                <a:ea typeface="Verdana"/>
                <a:cs typeface="Verdana"/>
              </a:rPr>
              <a:t>Hart-</a:t>
            </a:r>
            <a:r>
              <a:rPr lang="en-US" sz="2000" b="0" i="0" dirty="0" smtClean="0">
                <a:solidFill>
                  <a:srgbClr val="000000"/>
                </a:solidFill>
                <a:ea typeface="Verdana"/>
                <a:cs typeface="Verdana"/>
              </a:rPr>
              <a:t>Wasekeesikaw</a:t>
            </a:r>
            <a:r>
              <a:rPr lang="en-US" sz="2000" b="0" i="0" dirty="0" smtClean="0">
                <a:solidFill>
                  <a:srgbClr val="000000"/>
                </a:solidFill>
                <a:ea typeface="Verdana"/>
                <a:cs typeface="Verdana"/>
              </a:rPr>
              <a:t>, J.(2009). </a:t>
            </a:r>
            <a:r>
              <a:rPr lang="en-US" sz="2000" b="0" i="1" dirty="0" smtClean="0">
                <a:solidFill>
                  <a:srgbClr val="000000"/>
                </a:solidFill>
                <a:ea typeface="Verdana"/>
                <a:cs typeface="Verdana"/>
              </a:rPr>
              <a:t>Cultural competence and cultural safety in the First Nations, Inuit and Métis Nursing Education: An integrated review of the literature.</a:t>
            </a:r>
            <a:r>
              <a:rPr lang="en-US" sz="2000" b="0" i="0" dirty="0" smtClean="0">
                <a:solidFill>
                  <a:srgbClr val="000000"/>
                </a:solidFill>
                <a:ea typeface="Verdana"/>
                <a:cs typeface="Verdana"/>
              </a:rPr>
              <a:t> Ottawa: Aboriginal Nurses Association of Canada.</a:t>
            </a:r>
            <a:endParaRPr lang="en-US" sz="20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1778"/>
            <a:ext cx="8229600" cy="4884385"/>
          </a:xfrm>
        </p:spPr>
        <p:txBody>
          <a:bodyPr>
            <a:normAutofit fontScale="70000" lnSpcReduction="20000"/>
          </a:bodyPr>
          <a:lstStyle/>
          <a:p>
            <a:endParaRPr lang="en-US" b="0" i="0" dirty="0" smtClean="0">
              <a:solidFill>
                <a:srgbClr val="000000"/>
              </a:solidFill>
              <a:ea typeface="Verdana"/>
              <a:cs typeface="Verdana"/>
            </a:endParaRPr>
          </a:p>
          <a:p>
            <a:endParaRPr lang="en-US" dirty="0" smtClean="0">
              <a:solidFill>
                <a:srgbClr val="000000"/>
              </a:solidFill>
              <a:ea typeface="Verdana"/>
              <a:cs typeface="Verdana"/>
            </a:endParaRPr>
          </a:p>
          <a:p>
            <a:r>
              <a:rPr lang="en-US" b="0" i="0" dirty="0" smtClean="0">
                <a:solidFill>
                  <a:srgbClr val="000000"/>
                </a:solidFill>
                <a:ea typeface="Verdana"/>
                <a:cs typeface="Verdana"/>
              </a:rPr>
              <a:t>Jones, T. &amp; Young, G. S. A. (1997). Classroom dynamics: Disclosing the hidden curriculum.  In A. I. Morey &amp; M. K. Kitano (Eds.). Multicultural course transformation in higher education. (pp. 89-103). Toronto: </a:t>
            </a:r>
            <a:r>
              <a:rPr lang="en-US" b="0" i="0" dirty="0" err="1" smtClean="0">
                <a:solidFill>
                  <a:srgbClr val="000000"/>
                </a:solidFill>
                <a:ea typeface="Verdana"/>
                <a:cs typeface="Verdana"/>
              </a:rPr>
              <a:t>Allyn</a:t>
            </a:r>
            <a:r>
              <a:rPr lang="en-US" b="0" i="0" dirty="0" smtClean="0">
                <a:solidFill>
                  <a:srgbClr val="000000"/>
                </a:solidFill>
                <a:ea typeface="Verdana"/>
                <a:cs typeface="Verdana"/>
              </a:rPr>
              <a:t> and Bacon. </a:t>
            </a:r>
          </a:p>
          <a:p>
            <a:r>
              <a:rPr lang="en-US" b="0" i="0" dirty="0" err="1" smtClean="0">
                <a:solidFill>
                  <a:srgbClr val="000000"/>
                </a:solidFill>
                <a:ea typeface="Verdana"/>
                <a:cs typeface="Verdana"/>
              </a:rPr>
              <a:t>Nincic</a:t>
            </a:r>
            <a:r>
              <a:rPr lang="en-US" b="0" i="0" dirty="0" smtClean="0">
                <a:solidFill>
                  <a:srgbClr val="000000"/>
                </a:solidFill>
                <a:ea typeface="Verdana"/>
                <a:cs typeface="Verdana"/>
              </a:rPr>
              <a:t>, V. (2007). Academic spaces, computer technologies, and difference: Toward a multidisciplinary approach to academic participation of nonnative English speaking students. </a:t>
            </a:r>
            <a:r>
              <a:rPr lang="en-US" b="0" i="1" dirty="0" smtClean="0">
                <a:solidFill>
                  <a:srgbClr val="000000"/>
                </a:solidFill>
                <a:ea typeface="Verdana"/>
                <a:cs typeface="Verdana"/>
              </a:rPr>
              <a:t>Learning Inquiry, 1, </a:t>
            </a:r>
            <a:r>
              <a:rPr lang="en-US" b="0" i="0" dirty="0" smtClean="0">
                <a:solidFill>
                  <a:srgbClr val="000000"/>
                </a:solidFill>
                <a:ea typeface="Verdana"/>
                <a:cs typeface="Verdana"/>
              </a:rPr>
              <a:t>189-202. DOI 10.1007/s11519-007-0021-1</a:t>
            </a:r>
          </a:p>
          <a:p>
            <a:r>
              <a:rPr lang="en-US" b="0" i="0" dirty="0" err="1" smtClean="0">
                <a:solidFill>
                  <a:srgbClr val="000000"/>
                </a:solidFill>
                <a:ea typeface="Verdana"/>
                <a:cs typeface="Verdana"/>
              </a:rPr>
              <a:t>Olguin</a:t>
            </a:r>
            <a:r>
              <a:rPr lang="en-US" b="0" i="0" dirty="0" smtClean="0">
                <a:solidFill>
                  <a:srgbClr val="000000"/>
                </a:solidFill>
                <a:ea typeface="Verdana"/>
                <a:cs typeface="Verdana"/>
              </a:rPr>
              <a:t>, E. &amp; Schmitz, B. (1997). Transforming the curriculum through diversity. In J. G. Gaff, J. L Ratcliff and Associates (Eds.). </a:t>
            </a:r>
            <a:r>
              <a:rPr lang="en-US" b="0" i="1" dirty="0" smtClean="0">
                <a:solidFill>
                  <a:srgbClr val="000000"/>
                </a:solidFill>
                <a:ea typeface="Verdana"/>
                <a:cs typeface="Verdana"/>
              </a:rPr>
              <a:t>Handbook of the undergraduate curriculum: A comprehensive guide to purposes, structures, practices, and changes. </a:t>
            </a:r>
            <a:r>
              <a:rPr lang="en-US" b="0" i="0" dirty="0" smtClean="0">
                <a:solidFill>
                  <a:srgbClr val="000000"/>
                </a:solidFill>
                <a:ea typeface="Verdana"/>
                <a:cs typeface="Verdana"/>
              </a:rPr>
              <a:t>(pp. 436-456). San Francisco, CA: </a:t>
            </a:r>
            <a:r>
              <a:rPr lang="en-US" b="0" i="0" dirty="0" err="1" smtClean="0">
                <a:solidFill>
                  <a:srgbClr val="000000"/>
                </a:solidFill>
                <a:ea typeface="Verdana"/>
                <a:cs typeface="Verdana"/>
              </a:rPr>
              <a:t>Jossey</a:t>
            </a:r>
            <a:r>
              <a:rPr lang="en-US" b="0" i="0" dirty="0" smtClean="0">
                <a:solidFill>
                  <a:srgbClr val="000000"/>
                </a:solidFill>
                <a:ea typeface="Verdana"/>
                <a:cs typeface="Verdana"/>
              </a:rPr>
              <a:t>-Bass.</a:t>
            </a:r>
          </a:p>
          <a:p>
            <a:r>
              <a:rPr lang="en-US" b="0" i="0" dirty="0" err="1" smtClean="0">
                <a:solidFill>
                  <a:srgbClr val="000000"/>
                </a:solidFill>
                <a:ea typeface="Verdana"/>
                <a:cs typeface="Verdana"/>
              </a:rPr>
              <a:t>Rosenfelt</a:t>
            </a:r>
            <a:r>
              <a:rPr lang="en-US" b="0" i="0" dirty="0" smtClean="0">
                <a:solidFill>
                  <a:srgbClr val="000000"/>
                </a:solidFill>
                <a:ea typeface="Verdana"/>
                <a:cs typeface="Verdana"/>
              </a:rPr>
              <a:t>, D. S. (1997). Doing multiculturalism: conceptualizing curricular change. In A. I. Morey &amp; M. K. Kitano (Eds.). Multicultural course transformation in higher education. (pp. 35-55). Toronto: </a:t>
            </a:r>
            <a:r>
              <a:rPr lang="en-US" b="0" i="0" dirty="0" err="1" smtClean="0">
                <a:solidFill>
                  <a:srgbClr val="000000"/>
                </a:solidFill>
                <a:ea typeface="Verdana"/>
                <a:cs typeface="Verdana"/>
              </a:rPr>
              <a:t>Allyn</a:t>
            </a:r>
            <a:r>
              <a:rPr lang="en-US" b="0" i="0" dirty="0" smtClean="0">
                <a:solidFill>
                  <a:srgbClr val="000000"/>
                </a:solidFill>
                <a:ea typeface="Verdana"/>
                <a:cs typeface="Verdana"/>
              </a:rPr>
              <a:t> and Bacon. </a:t>
            </a:r>
          </a:p>
          <a:p>
            <a:r>
              <a:rPr lang="en-US" b="0" i="0" dirty="0" smtClean="0">
                <a:solidFill>
                  <a:srgbClr val="000000"/>
                </a:solidFill>
                <a:ea typeface="Verdana"/>
                <a:cs typeface="Verdana"/>
              </a:rPr>
              <a:t>Slattery, P. (1995). </a:t>
            </a:r>
            <a:r>
              <a:rPr lang="en-US" b="0" i="1" dirty="0" smtClean="0">
                <a:solidFill>
                  <a:srgbClr val="000000"/>
                </a:solidFill>
                <a:ea typeface="Verdana"/>
                <a:cs typeface="Verdana"/>
              </a:rPr>
              <a:t>Curriculum development in the postmodern era.</a:t>
            </a:r>
            <a:r>
              <a:rPr lang="en-US" b="0" i="0" dirty="0" smtClean="0">
                <a:solidFill>
                  <a:srgbClr val="000000"/>
                </a:solidFill>
                <a:ea typeface="Verdana"/>
                <a:cs typeface="Verdana"/>
              </a:rPr>
              <a:t> New York: Garland Publishing, Inc. Critical Education Practice, Vol.1 Shirley R. Steinberg and Joe L. </a:t>
            </a:r>
            <a:r>
              <a:rPr lang="en-US" b="0" i="0" dirty="0" err="1" smtClean="0">
                <a:solidFill>
                  <a:srgbClr val="000000"/>
                </a:solidFill>
                <a:ea typeface="Verdana"/>
                <a:cs typeface="Verdana"/>
              </a:rPr>
              <a:t>Kincheloe</a:t>
            </a:r>
            <a:r>
              <a:rPr lang="en-US" b="0" i="0" dirty="0" smtClean="0">
                <a:solidFill>
                  <a:srgbClr val="000000"/>
                </a:solidFill>
                <a:ea typeface="Verdana"/>
                <a:cs typeface="Verdana"/>
              </a:rPr>
              <a:t> Series Editors.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Brought Me to My Studies</a:t>
            </a:r>
            <a:endParaRPr lang="en-US" dirty="0"/>
          </a:p>
        </p:txBody>
      </p:sp>
      <p:pic>
        <p:nvPicPr>
          <p:cNvPr id="4" name="Content Placeholder 3" descr="_BJM0176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2378" r="-12378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Perspectives for Teaching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Ethnocentric	Keeping it “normal”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Multicultural 	</a:t>
            </a:r>
            <a:r>
              <a:rPr lang="en-US" dirty="0" err="1" smtClean="0"/>
              <a:t>A.G.H.E.’s</a:t>
            </a:r>
            <a:r>
              <a:rPr lang="en-US" dirty="0" smtClean="0"/>
              <a:t> guidelines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Intercultural	Finding common ground and 				synergies amongst cultures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 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…fluid </a:t>
            </a:r>
            <a:r>
              <a:rPr lang="en-US" dirty="0"/>
              <a:t>and dynamic rather than </a:t>
            </a:r>
            <a:r>
              <a:rPr lang="en-US" dirty="0" smtClean="0"/>
              <a:t>essentialized</a:t>
            </a:r>
            <a:r>
              <a:rPr lang="en-US" dirty="0" smtClean="0"/>
              <a:t> and as </a:t>
            </a:r>
            <a:r>
              <a:rPr lang="en-US" dirty="0"/>
              <a:t>a process of hybridization </a:t>
            </a:r>
            <a:r>
              <a:rPr lang="en-US" sz="2162" dirty="0"/>
              <a:t>(Grant, </a:t>
            </a:r>
            <a:r>
              <a:rPr lang="en-US" sz="2162" dirty="0" smtClean="0"/>
              <a:t>2011)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“Culture is the sum total of ways of living adopted by a people.  Cultures offer meaning structures for interpreting events, judging the qualities of services, making decisions, and implementing life plans.”  </a:t>
            </a:r>
            <a:r>
              <a:rPr lang="en-US" sz="2162" dirty="0" smtClean="0"/>
              <a:t>(</a:t>
            </a:r>
            <a:r>
              <a:rPr lang="en-US" sz="2162" dirty="0" smtClean="0"/>
              <a:t>Capitman</a:t>
            </a:r>
            <a:r>
              <a:rPr lang="en-US" sz="2162" dirty="0" smtClean="0"/>
              <a:t>, 2002, </a:t>
            </a:r>
            <a:r>
              <a:rPr lang="en-US" sz="2162" dirty="0" smtClean="0"/>
              <a:t>p</a:t>
            </a:r>
            <a:r>
              <a:rPr lang="en-US" sz="2162" dirty="0" smtClean="0"/>
              <a:t>. 11)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400" dirty="0" smtClean="0"/>
              <a:t>			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Curriculum Goals</a:t>
            </a:r>
            <a:br>
              <a:rPr lang="en-US" dirty="0" smtClean="0"/>
            </a:br>
            <a:r>
              <a:rPr lang="en-US" dirty="0" smtClean="0"/>
              <a:t>Progression in Transformation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Cultural Awareness</a:t>
            </a:r>
          </a:p>
          <a:p>
            <a:r>
              <a:rPr lang="en-US" dirty="0" smtClean="0"/>
              <a:t>Cultural Sensitivity</a:t>
            </a:r>
          </a:p>
          <a:p>
            <a:r>
              <a:rPr lang="en-US" dirty="0" smtClean="0"/>
              <a:t>Cultural Competence</a:t>
            </a:r>
          </a:p>
          <a:p>
            <a:r>
              <a:rPr lang="en-US" dirty="0" smtClean="0"/>
              <a:t>Cultural Safety</a:t>
            </a:r>
          </a:p>
          <a:p>
            <a:endParaRPr lang="en-US" dirty="0" smtClean="0"/>
          </a:p>
          <a:p>
            <a:pPr>
              <a:buNone/>
            </a:pPr>
            <a:r>
              <a:rPr lang="en-US" sz="2000" dirty="0" smtClean="0"/>
              <a:t>Crichton &amp; </a:t>
            </a:r>
            <a:r>
              <a:rPr lang="en-US" sz="2000" dirty="0" smtClean="0"/>
              <a:t>Scarino</a:t>
            </a:r>
            <a:r>
              <a:rPr lang="en-US" sz="2000" dirty="0" smtClean="0"/>
              <a:t>, 2007; </a:t>
            </a:r>
            <a:r>
              <a:rPr lang="en-US" sz="2000" dirty="0"/>
              <a:t>Hart-</a:t>
            </a:r>
            <a:r>
              <a:rPr lang="en-US" sz="2000" dirty="0"/>
              <a:t>Wasekeesikaw</a:t>
            </a:r>
            <a:r>
              <a:rPr lang="en-US" sz="2000" dirty="0"/>
              <a:t> 2009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Hidden Curriculum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Anything </a:t>
            </a:r>
            <a:r>
              <a:rPr lang="en-US" dirty="0"/>
              <a:t>that is not of the main stream is understood to be “other” and therefore is viewed as separate, not necessarily relevant and, ultimately it is marginalized. </a:t>
            </a:r>
            <a:r>
              <a:rPr lang="en-US" sz="2000" dirty="0"/>
              <a:t>(Jones and Young, 1997; </a:t>
            </a:r>
            <a:r>
              <a:rPr lang="en-US" sz="2000" dirty="0"/>
              <a:t>Rosenfelt</a:t>
            </a:r>
            <a:r>
              <a:rPr lang="en-US" sz="2000" dirty="0"/>
              <a:t>, </a:t>
            </a:r>
            <a:r>
              <a:rPr lang="en-US" sz="2000" dirty="0" smtClean="0"/>
              <a:t>1997)</a:t>
            </a:r>
          </a:p>
          <a:p>
            <a:r>
              <a:rPr lang="en-US" dirty="0" smtClean="0"/>
              <a:t>Assumptions of Normal vs. Exotic</a:t>
            </a:r>
          </a:p>
          <a:p>
            <a:r>
              <a:rPr lang="en-US" dirty="0" smtClean="0"/>
              <a:t>Transparency reveals the hidden</a:t>
            </a:r>
          </a:p>
          <a:p>
            <a:r>
              <a:rPr lang="en-US" dirty="0" smtClean="0"/>
              <a:t>Opportunity for transformation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Gerontology’s Visible Curriculum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Heterogeneity of aging and the aged</a:t>
            </a:r>
          </a:p>
          <a:p>
            <a:r>
              <a:rPr lang="en-US" dirty="0" smtClean="0"/>
              <a:t>Critical Gerontology</a:t>
            </a:r>
          </a:p>
          <a:p>
            <a:r>
              <a:rPr lang="en-US" dirty="0" smtClean="0"/>
              <a:t>Life Course Perspective</a:t>
            </a:r>
          </a:p>
          <a:p>
            <a:pPr lvl="1"/>
            <a:r>
              <a:rPr lang="en-US" dirty="0" smtClean="0"/>
              <a:t>In texts</a:t>
            </a:r>
          </a:p>
          <a:p>
            <a:pPr lvl="1"/>
            <a:r>
              <a:rPr lang="en-US" dirty="0" smtClean="0"/>
              <a:t>In research</a:t>
            </a:r>
          </a:p>
          <a:p>
            <a:pPr lvl="1"/>
            <a:r>
              <a:rPr lang="en-US" dirty="0" smtClean="0"/>
              <a:t>In global agendas: </a:t>
            </a:r>
            <a:r>
              <a:rPr lang="en-US" dirty="0" err="1" smtClean="0"/>
              <a:t>WHO’s</a:t>
            </a:r>
            <a:r>
              <a:rPr lang="en-US" dirty="0" smtClean="0"/>
              <a:t> Active Aging Framework; Age Friendly Cities.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Context for Intercultural Curriculum: Contemporary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Internationalization </a:t>
            </a:r>
            <a:r>
              <a:rPr lang="en-US" sz="2000" dirty="0" smtClean="0"/>
              <a:t>(</a:t>
            </a:r>
            <a:r>
              <a:rPr lang="en-US" sz="2000" dirty="0" smtClean="0"/>
              <a:t>Nincic</a:t>
            </a:r>
            <a:r>
              <a:rPr lang="en-US" sz="2000" dirty="0" smtClean="0"/>
              <a:t>, 2007</a:t>
            </a:r>
            <a:r>
              <a:rPr lang="en-US" sz="2000" dirty="0"/>
              <a:t>) </a:t>
            </a:r>
            <a:endParaRPr lang="en-US" sz="2000" dirty="0" smtClean="0"/>
          </a:p>
          <a:p>
            <a:r>
              <a:rPr lang="en-US" dirty="0" smtClean="0"/>
              <a:t>Glo</a:t>
            </a:r>
            <a:r>
              <a:rPr lang="en-US" u="sng" dirty="0" smtClean="0"/>
              <a:t>c</a:t>
            </a:r>
            <a:r>
              <a:rPr lang="en-US" dirty="0" smtClean="0"/>
              <a:t>alization</a:t>
            </a:r>
            <a:r>
              <a:rPr lang="en-US" dirty="0" smtClean="0"/>
              <a:t> </a:t>
            </a:r>
            <a:r>
              <a:rPr lang="en-US" sz="2000" dirty="0" smtClean="0"/>
              <a:t>(Grant &amp; </a:t>
            </a:r>
            <a:r>
              <a:rPr lang="en-US" sz="2000" dirty="0" smtClean="0"/>
              <a:t>Brueck</a:t>
            </a:r>
            <a:r>
              <a:rPr lang="en-US" sz="2000" dirty="0" smtClean="0"/>
              <a:t>, 2011)</a:t>
            </a:r>
          </a:p>
          <a:p>
            <a:r>
              <a:rPr lang="en-US" dirty="0" smtClean="0"/>
              <a:t>Global Citizenship </a:t>
            </a:r>
            <a:r>
              <a:rPr lang="en-US" sz="2000" dirty="0" smtClean="0"/>
              <a:t>(</a:t>
            </a:r>
            <a:r>
              <a:rPr lang="en-US" sz="2000" dirty="0" smtClean="0"/>
              <a:t>Harlap</a:t>
            </a:r>
            <a:r>
              <a:rPr lang="en-US" sz="2000" dirty="0" smtClean="0"/>
              <a:t> </a:t>
            </a:r>
            <a:r>
              <a:rPr lang="en-US" sz="2000" dirty="0"/>
              <a:t>&amp; </a:t>
            </a:r>
            <a:r>
              <a:rPr lang="en-US" sz="2000" dirty="0"/>
              <a:t>Fyer</a:t>
            </a:r>
            <a:r>
              <a:rPr lang="en-US" sz="2000" dirty="0"/>
              <a:t>, </a:t>
            </a:r>
            <a:r>
              <a:rPr lang="en-US" sz="2000" dirty="0" smtClean="0"/>
              <a:t>2011) </a:t>
            </a:r>
          </a:p>
          <a:p>
            <a:r>
              <a:rPr lang="en-US" dirty="0" smtClean="0"/>
              <a:t>Cosmopolitanism </a:t>
            </a:r>
            <a:r>
              <a:rPr lang="en-US" sz="2000" dirty="0" smtClean="0"/>
              <a:t>(Grant &amp; </a:t>
            </a:r>
            <a:r>
              <a:rPr lang="en-US" sz="2000" dirty="0" smtClean="0"/>
              <a:t>Brueck</a:t>
            </a:r>
            <a:r>
              <a:rPr lang="en-US" sz="2000" dirty="0" smtClean="0"/>
              <a:t>, 2011) 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Modernism and Post-Modernism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Telescopic and the Kaleidoscopic*</a:t>
            </a:r>
          </a:p>
          <a:p>
            <a:r>
              <a:rPr lang="en-US" dirty="0" smtClean="0"/>
              <a:t>Learning about Cultural Diversity or</a:t>
            </a:r>
          </a:p>
          <a:p>
            <a:r>
              <a:rPr lang="en-US" dirty="0" smtClean="0"/>
              <a:t>Synergistic Learning**   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2000" dirty="0"/>
              <a:t>*</a:t>
            </a:r>
            <a:r>
              <a:rPr lang="en-US" sz="2000" dirty="0" smtClean="0"/>
              <a:t>Slattery, 1995</a:t>
            </a:r>
          </a:p>
          <a:p>
            <a:pPr>
              <a:buNone/>
            </a:pPr>
            <a:r>
              <a:rPr lang="en-US" sz="2000" dirty="0" smtClean="0"/>
              <a:t>** Smith, 1983</a:t>
            </a:r>
            <a:endParaRPr lang="en-US" sz="2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ＭＳ Ｐ明朝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Flow.thmx</Template>
  <TotalTime>119</TotalTime>
  <Words>895</Words>
  <Application>Microsoft Macintosh PowerPoint</Application>
  <PresentationFormat>On-screen Show (4:3)</PresentationFormat>
  <Paragraphs>70</Paragraphs>
  <Slides>12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An Intercultural Gerontology Curriculum</vt:lpstr>
      <vt:lpstr>What Brought Me to My Studies</vt:lpstr>
      <vt:lpstr>Perspectives for Teaching</vt:lpstr>
      <vt:lpstr>Culture is…</vt:lpstr>
      <vt:lpstr>Curriculum Goals Progression in Transformation</vt:lpstr>
      <vt:lpstr>Hidden Curriculum</vt:lpstr>
      <vt:lpstr>Gerontology’s Visible Curriculum</vt:lpstr>
      <vt:lpstr>Context for Intercultural Curriculum: Contemporary Trends</vt:lpstr>
      <vt:lpstr>Modernism and Post-Modernism</vt:lpstr>
      <vt:lpstr>Curriculum Reform by Faculty</vt:lpstr>
      <vt:lpstr>References</vt:lpstr>
      <vt:lpstr>References (continued)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Intercultural Gerontology Curriculum</dc:title>
  <dc:creator>Lorraine Mercer</dc:creator>
  <cp:lastModifiedBy>Lorraine Mercer</cp:lastModifiedBy>
  <cp:revision>7</cp:revision>
  <dcterms:created xsi:type="dcterms:W3CDTF">2012-05-15T18:52:34Z</dcterms:created>
  <dcterms:modified xsi:type="dcterms:W3CDTF">2012-05-15T20:51:57Z</dcterms:modified>
</cp:coreProperties>
</file>