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3" r:id="rId6"/>
    <p:sldId id="285" r:id="rId7"/>
    <p:sldId id="293" r:id="rId8"/>
    <p:sldId id="295" r:id="rId9"/>
    <p:sldId id="305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282" r:id="rId2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7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 autoAdjust="0"/>
    <p:restoredTop sz="94638" autoAdjust="0"/>
  </p:normalViewPr>
  <p:slideViewPr>
    <p:cSldViewPr>
      <p:cViewPr>
        <p:scale>
          <a:sx n="90" d="100"/>
          <a:sy n="9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%20PIP\4%20ITW\Intention%20to%20work%20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1F497D">
                <a:lumMod val="60000"/>
                <a:lumOff val="40000"/>
              </a:srgbClr>
            </a:solidFill>
          </c:spPr>
          <c:val>
            <c:numRef>
              <c:f>Sheet1!$J$38:$J$46</c:f>
              <c:numCache>
                <c:formatCode>0</c:formatCode>
                <c:ptCount val="9"/>
                <c:pt idx="0">
                  <c:v>-1495.5</c:v>
                </c:pt>
                <c:pt idx="1">
                  <c:v>-1544.5</c:v>
                </c:pt>
                <c:pt idx="2">
                  <c:v>-1734</c:v>
                </c:pt>
                <c:pt idx="3">
                  <c:v>-1861.5</c:v>
                </c:pt>
                <c:pt idx="4">
                  <c:v>-1535</c:v>
                </c:pt>
                <c:pt idx="5">
                  <c:v>-1243</c:v>
                </c:pt>
                <c:pt idx="6">
                  <c:v>-955</c:v>
                </c:pt>
                <c:pt idx="7">
                  <c:v>-714</c:v>
                </c:pt>
                <c:pt idx="8">
                  <c:v>-504.5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</c:spPr>
          <c:val>
            <c:numRef>
              <c:f>Sheet1!$K$38:$K$46</c:f>
              <c:numCache>
                <c:formatCode>0</c:formatCode>
                <c:ptCount val="9"/>
                <c:pt idx="0">
                  <c:v>-605</c:v>
                </c:pt>
                <c:pt idx="1">
                  <c:v>-702</c:v>
                </c:pt>
                <c:pt idx="2">
                  <c:v>-665</c:v>
                </c:pt>
                <c:pt idx="3">
                  <c:v>-651</c:v>
                </c:pt>
                <c:pt idx="4">
                  <c:v>-835</c:v>
                </c:pt>
                <c:pt idx="5">
                  <c:v>-775</c:v>
                </c:pt>
                <c:pt idx="6">
                  <c:v>-659</c:v>
                </c:pt>
                <c:pt idx="7">
                  <c:v>-744</c:v>
                </c:pt>
                <c:pt idx="8">
                  <c:v>-821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</c:spPr>
          <c:invertIfNegative val="1"/>
          <c:val>
            <c:numRef>
              <c:f>Sheet1!$L$38:$L$46</c:f>
              <c:numCache>
                <c:formatCode>0</c:formatCode>
                <c:ptCount val="9"/>
                <c:pt idx="0">
                  <c:v>1495.5</c:v>
                </c:pt>
                <c:pt idx="1">
                  <c:v>1544.5</c:v>
                </c:pt>
                <c:pt idx="2">
                  <c:v>1734</c:v>
                </c:pt>
                <c:pt idx="3">
                  <c:v>1861.5</c:v>
                </c:pt>
                <c:pt idx="4">
                  <c:v>1535</c:v>
                </c:pt>
                <c:pt idx="5">
                  <c:v>1243</c:v>
                </c:pt>
                <c:pt idx="6">
                  <c:v>955</c:v>
                </c:pt>
                <c:pt idx="7">
                  <c:v>714</c:v>
                </c:pt>
                <c:pt idx="8">
                  <c:v>504.5</c:v>
                </c:pt>
              </c:numCache>
            </c:numRef>
          </c:val>
        </c:ser>
        <c:ser>
          <c:idx val="3"/>
          <c:order val="3"/>
          <c:spPr>
            <a:solidFill>
              <a:schemeClr val="bg2">
                <a:lumMod val="50000"/>
              </a:schemeClr>
            </a:solidFill>
          </c:spPr>
          <c:dLbls>
            <c:showVal val="1"/>
          </c:dLbls>
          <c:val>
            <c:numRef>
              <c:f>Sheet1!$M$38:$M$46</c:f>
              <c:numCache>
                <c:formatCode>#,##0</c:formatCode>
                <c:ptCount val="9"/>
                <c:pt idx="0">
                  <c:v>1744</c:v>
                </c:pt>
                <c:pt idx="1">
                  <c:v>1694</c:v>
                </c:pt>
                <c:pt idx="2">
                  <c:v>1230</c:v>
                </c:pt>
                <c:pt idx="3">
                  <c:v>686</c:v>
                </c:pt>
                <c:pt idx="4">
                  <c:v>364</c:v>
                </c:pt>
                <c:pt idx="5">
                  <c:v>218</c:v>
                </c:pt>
                <c:pt idx="6">
                  <c:v>94</c:v>
                </c:pt>
                <c:pt idx="7">
                  <c:v>94</c:v>
                </c:pt>
                <c:pt idx="8">
                  <c:v>50</c:v>
                </c:pt>
              </c:numCache>
            </c:numRef>
          </c:val>
        </c:ser>
        <c:gapWidth val="10"/>
        <c:overlap val="100"/>
        <c:axId val="94822400"/>
        <c:axId val="94823936"/>
      </c:barChart>
      <c:catAx>
        <c:axId val="94822400"/>
        <c:scaling>
          <c:orientation val="minMax"/>
        </c:scaling>
        <c:delete val="1"/>
        <c:axPos val="l"/>
        <c:tickLblPos val="none"/>
        <c:crossAx val="94823936"/>
        <c:crosses val="autoZero"/>
        <c:auto val="1"/>
        <c:lblAlgn val="ctr"/>
        <c:lblOffset val="100"/>
      </c:catAx>
      <c:valAx>
        <c:axId val="94823936"/>
        <c:scaling>
          <c:orientation val="minMax"/>
        </c:scaling>
        <c:delete val="1"/>
        <c:axPos val="b"/>
        <c:majorGridlines/>
        <c:numFmt formatCode="0" sourceLinked="1"/>
        <c:tickLblPos val="none"/>
        <c:crossAx val="948224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Sheet1!$E$131</c:f>
              <c:strCache>
                <c:ptCount val="1"/>
                <c:pt idx="0">
                  <c:v>Very unhealthy</c:v>
                </c:pt>
              </c:strCache>
            </c:strRef>
          </c:tx>
          <c:val>
            <c:numRef>
              <c:f>Sheet1!$F$131</c:f>
              <c:numCache>
                <c:formatCode>0.0</c:formatCode>
                <c:ptCount val="1"/>
                <c:pt idx="0">
                  <c:v>1.32</c:v>
                </c:pt>
              </c:numCache>
            </c:numRef>
          </c:val>
        </c:ser>
        <c:ser>
          <c:idx val="1"/>
          <c:order val="1"/>
          <c:tx>
            <c:strRef>
              <c:f>Sheet1!$E$132</c:f>
              <c:strCache>
                <c:ptCount val="1"/>
                <c:pt idx="0">
                  <c:v>Somewhat unhealthy</c:v>
                </c:pt>
              </c:strCache>
            </c:strRef>
          </c:tx>
          <c:val>
            <c:numRef>
              <c:f>Sheet1!$F$132</c:f>
              <c:numCache>
                <c:formatCode>0.0</c:formatCode>
                <c:ptCount val="1"/>
                <c:pt idx="0">
                  <c:v>12.44</c:v>
                </c:pt>
              </c:numCache>
            </c:numRef>
          </c:val>
        </c:ser>
        <c:ser>
          <c:idx val="2"/>
          <c:order val="2"/>
          <c:tx>
            <c:strRef>
              <c:f>Sheet1!$E$133</c:f>
              <c:strCache>
                <c:ptCount val="1"/>
                <c:pt idx="0">
                  <c:v>Of average</c:v>
                </c:pt>
              </c:strCache>
            </c:strRef>
          </c:tx>
          <c:val>
            <c:numRef>
              <c:f>Sheet1!$F$133</c:f>
              <c:numCache>
                <c:formatCode>0.0</c:formatCode>
                <c:ptCount val="1"/>
                <c:pt idx="0">
                  <c:v>61.2</c:v>
                </c:pt>
              </c:numCache>
            </c:numRef>
          </c:val>
        </c:ser>
        <c:ser>
          <c:idx val="3"/>
          <c:order val="3"/>
          <c:tx>
            <c:strRef>
              <c:f>Sheet1!$E$134</c:f>
              <c:strCache>
                <c:ptCount val="1"/>
                <c:pt idx="0">
                  <c:v>Healthier than average</c:v>
                </c:pt>
              </c:strCache>
            </c:strRef>
          </c:tx>
          <c:val>
            <c:numRef>
              <c:f>Sheet1!$F$134</c:f>
              <c:numCache>
                <c:formatCode>0.0</c:formatCode>
                <c:ptCount val="1"/>
                <c:pt idx="0">
                  <c:v>19.260000000000002</c:v>
                </c:pt>
              </c:numCache>
            </c:numRef>
          </c:val>
        </c:ser>
        <c:ser>
          <c:idx val="4"/>
          <c:order val="4"/>
          <c:tx>
            <c:strRef>
              <c:f>Sheet1!$E$135</c:f>
              <c:strCache>
                <c:ptCount val="1"/>
                <c:pt idx="0">
                  <c:v>Very healthy</c:v>
                </c:pt>
              </c:strCache>
            </c:strRef>
          </c:tx>
          <c:val>
            <c:numRef>
              <c:f>Sheet1!$F$135</c:f>
              <c:numCache>
                <c:formatCode>0.0</c:formatCode>
                <c:ptCount val="1"/>
                <c:pt idx="0">
                  <c:v>5.79</c:v>
                </c:pt>
              </c:numCache>
            </c:numRef>
          </c:val>
        </c:ser>
        <c:dLbls>
          <c:showVal val="1"/>
        </c:dLbls>
        <c:gapWidth val="95"/>
        <c:overlap val="100"/>
        <c:axId val="156087040"/>
        <c:axId val="156088576"/>
      </c:barChart>
      <c:catAx>
        <c:axId val="156087040"/>
        <c:scaling>
          <c:orientation val="minMax"/>
        </c:scaling>
        <c:delete val="1"/>
        <c:axPos val="l"/>
        <c:majorTickMark val="none"/>
        <c:tickLblPos val="none"/>
        <c:crossAx val="156088576"/>
        <c:crosses val="autoZero"/>
        <c:auto val="1"/>
        <c:lblAlgn val="ctr"/>
        <c:lblOffset val="100"/>
      </c:catAx>
      <c:valAx>
        <c:axId val="15608857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5608704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dLbls>
            <c:showVal val="1"/>
          </c:dLbls>
          <c:cat>
            <c:strRef>
              <c:f>Sheet1!$B$95:$B$99</c:f>
              <c:strCache>
                <c:ptCount val="5"/>
                <c:pt idx="0">
                  <c:v>Very unhealthy</c:v>
                </c:pt>
                <c:pt idx="1">
                  <c:v>Somewhat unhealthy</c:v>
                </c:pt>
                <c:pt idx="2">
                  <c:v>Of average</c:v>
                </c:pt>
                <c:pt idx="3">
                  <c:v>Healthier than average</c:v>
                </c:pt>
                <c:pt idx="4">
                  <c:v>Very healthy</c:v>
                </c:pt>
              </c:strCache>
            </c:strRef>
          </c:cat>
          <c:val>
            <c:numRef>
              <c:f>Sheet1!$C$95:$C$99</c:f>
              <c:numCache>
                <c:formatCode>0.0%</c:formatCode>
                <c:ptCount val="5"/>
                <c:pt idx="0">
                  <c:v>4.1666700000000001E-2</c:v>
                </c:pt>
                <c:pt idx="1">
                  <c:v>6.0402700000000129E-2</c:v>
                </c:pt>
                <c:pt idx="2">
                  <c:v>0.1093074</c:v>
                </c:pt>
                <c:pt idx="3">
                  <c:v>0.2246696</c:v>
                </c:pt>
                <c:pt idx="4">
                  <c:v>0.28000000000000008</c:v>
                </c:pt>
              </c:numCache>
            </c:numRef>
          </c:val>
        </c:ser>
        <c:overlap val="100"/>
        <c:axId val="156142976"/>
        <c:axId val="156157056"/>
      </c:barChart>
      <c:catAx>
        <c:axId val="156142976"/>
        <c:scaling>
          <c:orientation val="minMax"/>
        </c:scaling>
        <c:axPos val="b"/>
        <c:tickLblPos val="nextTo"/>
        <c:crossAx val="156157056"/>
        <c:crossesAt val="0"/>
        <c:auto val="1"/>
        <c:lblAlgn val="ctr"/>
        <c:lblOffset val="100"/>
      </c:catAx>
      <c:valAx>
        <c:axId val="156157056"/>
        <c:scaling>
          <c:orientation val="minMax"/>
        </c:scaling>
        <c:axPos val="l"/>
        <c:numFmt formatCode="0.0%" sourceLinked="1"/>
        <c:tickLblPos val="nextTo"/>
        <c:crossAx val="1561429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Sheet1!$D$121:$D$123</c:f>
              <c:strCache>
                <c:ptCount val="3"/>
                <c:pt idx="0">
                  <c:v>0-1</c:v>
                </c:pt>
                <c:pt idx="1">
                  <c:v>2-3</c:v>
                </c:pt>
                <c:pt idx="2">
                  <c:v>4+</c:v>
                </c:pt>
              </c:strCache>
            </c:strRef>
          </c:cat>
          <c:val>
            <c:numRef>
              <c:f>Sheet1!$E$121:$E$123</c:f>
              <c:numCache>
                <c:formatCode>0.0%</c:formatCode>
                <c:ptCount val="3"/>
                <c:pt idx="0">
                  <c:v>0.13364780000000001</c:v>
                </c:pt>
                <c:pt idx="1">
                  <c:v>0.10638300000000002</c:v>
                </c:pt>
                <c:pt idx="2">
                  <c:v>7.4627000000000105E-3</c:v>
                </c:pt>
              </c:numCache>
            </c:numRef>
          </c:val>
        </c:ser>
        <c:axId val="156256128"/>
        <c:axId val="156257664"/>
      </c:barChart>
      <c:catAx>
        <c:axId val="156256128"/>
        <c:scaling>
          <c:orientation val="minMax"/>
        </c:scaling>
        <c:axPos val="b"/>
        <c:tickLblPos val="nextTo"/>
        <c:crossAx val="156257664"/>
        <c:crosses val="autoZero"/>
        <c:auto val="1"/>
        <c:lblAlgn val="ctr"/>
        <c:lblOffset val="100"/>
      </c:catAx>
      <c:valAx>
        <c:axId val="156257664"/>
        <c:scaling>
          <c:orientation val="minMax"/>
        </c:scaling>
        <c:axPos val="l"/>
        <c:numFmt formatCode="0.0%" sourceLinked="1"/>
        <c:tickLblPos val="nextTo"/>
        <c:crossAx val="15625612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3BBE82-F2E0-495E-84A5-890586AFC70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55FA77-868A-4A5E-9B34-F017D997A00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Opening Slide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1583EA-8DB0-49EE-9768-C39D0DC34F9A}" type="slidenum">
              <a:rPr lang="en-S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SG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5FA77-868A-4A5E-9B34-F017D997A004}" type="slidenum">
              <a:rPr lang="en-SG" smtClean="0"/>
              <a:pPr>
                <a:defRPr/>
              </a:pPr>
              <a:t>5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5FA77-868A-4A5E-9B34-F017D997A004}" type="slidenum">
              <a:rPr lang="en-SG" smtClean="0"/>
              <a:pPr>
                <a:defRPr/>
              </a:pPr>
              <a:t>6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5FA77-868A-4A5E-9B34-F017D997A004}" type="slidenum">
              <a:rPr lang="en-SG" smtClean="0"/>
              <a:pPr>
                <a:defRPr/>
              </a:pPr>
              <a:t>14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End Page Option 1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6288B5-7FE3-476F-BB9B-1032AC24A4EC}" type="slidenum">
              <a:rPr lang="en-SG"/>
              <a:pPr/>
              <a:t>16</a:t>
            </a:fld>
            <a:endParaRPr lang="en-S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uke-NUS2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38" y="3887801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16" y="5357826"/>
            <a:ext cx="6400800" cy="121444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uke-NUS 01-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uke-NUS2-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Duke-NUS 01-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34354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15572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591028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ildin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352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uke-NUS2-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721163" y="5334000"/>
            <a:ext cx="3965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203772"/>
                </a:solidFill>
                <a:latin typeface="+mn-lt"/>
                <a:cs typeface="+mn-cs"/>
              </a:rPr>
              <a:t>www.duke-nus.edu.sg</a:t>
            </a:r>
            <a:endParaRPr lang="en-US" sz="2800" b="1" dirty="0">
              <a:solidFill>
                <a:srgbClr val="20377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ildin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28352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uke-NUS2-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721163" y="5334000"/>
            <a:ext cx="3965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203772"/>
                </a:solidFill>
                <a:latin typeface="+mn-lt"/>
                <a:cs typeface="+mn-cs"/>
              </a:rPr>
              <a:t>www.duke-nus.edu.sg</a:t>
            </a:r>
            <a:endParaRPr lang="en-US" sz="2800" b="1" dirty="0">
              <a:solidFill>
                <a:srgbClr val="20377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UKE_NUS_rg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00750"/>
            <a:ext cx="3048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tt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797175"/>
            <a:ext cx="70008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uke-NUS2-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571480"/>
            <a:ext cx="5500726" cy="1500198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tt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797175"/>
            <a:ext cx="70008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uke-NUS2-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571480"/>
            <a:ext cx="5500726" cy="1500198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tt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797175"/>
            <a:ext cx="70008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uke-NUS2-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571480"/>
            <a:ext cx="5500726" cy="1500198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ottle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797175"/>
            <a:ext cx="70008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uke-NUS2-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571480"/>
            <a:ext cx="5500726" cy="1500198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UKE_NUS_rg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00750"/>
            <a:ext cx="3048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UKE_NUS_rgb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00750"/>
            <a:ext cx="3048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Duke-NUS 01-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16"/>
            <a:ext cx="6143668" cy="7858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2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oung.do@duke-nus.edu.s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467544" y="36450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Older men’s re-entry to labor force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ingapore: Does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ealth status play a role?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1700" b="0" dirty="0" smtClean="0"/>
              <a:t> 31 May 2012 • Prague, Czech Republic</a:t>
            </a:r>
            <a:endParaRPr lang="en-SG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Subtitle 7"/>
          <p:cNvSpPr>
            <a:spLocks noGrp="1"/>
          </p:cNvSpPr>
          <p:nvPr>
            <p:ph type="subTitle" idx="1"/>
          </p:nvPr>
        </p:nvSpPr>
        <p:spPr>
          <a:xfrm>
            <a:off x="144016" y="5022866"/>
            <a:ext cx="8820472" cy="1214446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Young Kyung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Treena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Wu, Angelique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Chan</a:t>
            </a:r>
            <a:endParaRPr lang="en-US" sz="2400" b="1" baseline="30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Program in Health Services and Systems Research, Duke-NUS Graduate Medical School, Singapore</a:t>
            </a:r>
          </a:p>
          <a:p>
            <a:pPr algn="ctr"/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IFA 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93296"/>
            <a:ext cx="3203847" cy="61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 smtClean="0"/>
              <a:t>Distribution of outcome variables (M</a:t>
            </a:r>
            <a:r>
              <a:rPr lang="en-US" dirty="0" smtClean="0"/>
              <a:t>, 60-79)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0" y="1071546"/>
          <a:ext cx="8072500" cy="52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000"/>
                <a:gridCol w="4843500"/>
              </a:tblGrid>
              <a:tr h="474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Still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 labor force (38%)</a:t>
                      </a:r>
                      <a:endParaRPr lang="en-S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Retired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(62%)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49328">
                <a:tc rowSpan="2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“Would</a:t>
                      </a:r>
                      <a:r>
                        <a:rPr lang="en-US" i="1" baseline="0" dirty="0" smtClean="0"/>
                        <a:t> you like to be working?”</a:t>
                      </a:r>
                    </a:p>
                    <a:p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Yes (17%)</a:t>
                      </a:r>
                      <a:endParaRPr lang="en-S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97312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No (83%)</a:t>
                      </a:r>
                      <a:endParaRPr lang="en-SG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self-reported health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" name="Chart 3"/>
          <p:cNvGraphicFramePr/>
          <p:nvPr/>
        </p:nvGraphicFramePr>
        <p:xfrm>
          <a:off x="214282" y="2786058"/>
          <a:ext cx="8563001" cy="180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/>
          <a:lstStyle/>
          <a:p>
            <a:r>
              <a:rPr lang="en-US" sz="2800" dirty="0" smtClean="0"/>
              <a:t>Self-reported overall health and intention to work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786314" y="2143116"/>
          <a:ext cx="378621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71"/>
                <a:gridCol w="1262071"/>
                <a:gridCol w="1262071"/>
              </a:tblGrid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Self-reported Health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Re-entry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Retirement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0.28</a:t>
                      </a:r>
                    </a:p>
                    <a:p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0.51</a:t>
                      </a:r>
                    </a:p>
                    <a:p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Healthier than Average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−0.09 (0.08)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0.09* (0.04)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 Average Health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−0.16* (0.08)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0.11* (0.04)</a:t>
                      </a:r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Somewhat Unhealthy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−0.21* (0.09)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0.21** (0.05)</a:t>
                      </a:r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Unhealthy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−0.22* (0.10)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0.20* (0.10)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171448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“Would you like to be working?”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00034" y="2643182"/>
          <a:ext cx="42862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35782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Self-reported health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5498443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en-US" sz="1100" i="1" dirty="0" smtClean="0"/>
              <a:t>p</a:t>
            </a:r>
            <a:r>
              <a:rPr lang="en-US" sz="1100" dirty="0" smtClean="0"/>
              <a:t>&lt;0.05 , ** </a:t>
            </a:r>
            <a:r>
              <a:rPr lang="en-US" sz="1100" i="1" dirty="0" smtClean="0"/>
              <a:t>p</a:t>
            </a:r>
            <a:r>
              <a:rPr lang="en-US" sz="1100" dirty="0" smtClean="0"/>
              <a:t>&lt;0.01, marginal effects (average </a:t>
            </a:r>
            <a:r>
              <a:rPr lang="en-US" sz="1100" dirty="0" err="1" smtClean="0"/>
              <a:t>pred</a:t>
            </a:r>
            <a:r>
              <a:rPr lang="en-US" sz="1100" dirty="0" smtClean="0"/>
              <a:t> </a:t>
            </a:r>
            <a:r>
              <a:rPr lang="en-US" sz="1100" dirty="0" err="1" smtClean="0"/>
              <a:t>prob</a:t>
            </a:r>
            <a:r>
              <a:rPr lang="en-US" sz="1100" dirty="0" smtClean="0"/>
              <a:t>) with SE in parentheses</a:t>
            </a:r>
            <a:endParaRPr lang="en-SG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858312" cy="1143000"/>
          </a:xfrm>
        </p:spPr>
        <p:txBody>
          <a:bodyPr/>
          <a:lstStyle/>
          <a:p>
            <a:r>
              <a:rPr lang="en-US" sz="2800" dirty="0" smtClean="0"/>
              <a:t>Objective measures of health and intention to work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00562" y="2428868"/>
          <a:ext cx="4143402" cy="218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4"/>
                <a:gridCol w="1381134"/>
                <a:gridCol w="1381134"/>
              </a:tblGrid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items with difficulty in physical 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Re-entry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Retirement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0.15</a:t>
                      </a:r>
                    </a:p>
                    <a:p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0.61</a:t>
                      </a:r>
                    </a:p>
                    <a:p>
                      <a:r>
                        <a:rPr lang="en-US" sz="1400" dirty="0" smtClean="0"/>
                        <a:t>Reference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 (0.05)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0.07</a:t>
                      </a:r>
                      <a:r>
                        <a:rPr lang="en-US" sz="1400" baseline="0" dirty="0" smtClean="0"/>
                        <a:t> (0.05)</a:t>
                      </a:r>
                      <a:endParaRPr lang="en-US" sz="1400" dirty="0"/>
                    </a:p>
                  </a:txBody>
                  <a:tcPr/>
                </a:tc>
              </a:tr>
              <a:tr h="465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−0.12** (0.05)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0.21** (0.07)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14348" y="2500306"/>
          <a:ext cx="3714760" cy="23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28662" y="471488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 of items with difficulty in physical 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0562" y="550070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Hospital admission: (−) &amp; stat. sig.</a:t>
            </a:r>
          </a:p>
          <a:p>
            <a:r>
              <a:rPr lang="en-US" dirty="0" smtClean="0"/>
              <a:t>- Cognitive/depressive </a:t>
            </a:r>
            <a:r>
              <a:rPr lang="en-US" dirty="0" err="1" smtClean="0"/>
              <a:t>sx</a:t>
            </a:r>
            <a:r>
              <a:rPr lang="en-US" dirty="0" smtClean="0"/>
              <a:t>. score: </a:t>
            </a:r>
            <a:r>
              <a:rPr lang="en-US" dirty="0" err="1" smtClean="0"/>
              <a:t>n.s</a:t>
            </a:r>
            <a:r>
              <a:rPr lang="en-US" dirty="0" smtClean="0"/>
              <a:t>.</a:t>
            </a:r>
            <a:endParaRPr lang="en-SG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4869160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en-US" sz="1100" i="1" dirty="0" smtClean="0"/>
              <a:t>p</a:t>
            </a:r>
            <a:r>
              <a:rPr lang="en-US" sz="1100" dirty="0" smtClean="0"/>
              <a:t>&lt;0.05 , ** </a:t>
            </a:r>
            <a:r>
              <a:rPr lang="en-US" sz="1100" i="1" dirty="0" smtClean="0"/>
              <a:t>p</a:t>
            </a:r>
            <a:r>
              <a:rPr lang="en-US" sz="1100" dirty="0" smtClean="0"/>
              <a:t>&lt;0.01, marginal effects (average </a:t>
            </a:r>
            <a:r>
              <a:rPr lang="en-US" sz="1100" dirty="0" err="1" smtClean="0"/>
              <a:t>pred</a:t>
            </a:r>
            <a:r>
              <a:rPr lang="en-US" sz="1100" dirty="0" smtClean="0"/>
              <a:t> </a:t>
            </a:r>
            <a:r>
              <a:rPr lang="en-US" sz="1100" dirty="0" err="1" smtClean="0"/>
              <a:t>prob</a:t>
            </a:r>
            <a:r>
              <a:rPr lang="en-US" sz="1100" dirty="0" smtClean="0"/>
              <a:t>) with SE in parentheses</a:t>
            </a:r>
            <a:endParaRPr lang="en-SG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171448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“Would you like to be working?”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72560" cy="582594"/>
          </a:xfrm>
        </p:spPr>
        <p:txBody>
          <a:bodyPr>
            <a:noAutofit/>
          </a:bodyPr>
          <a:lstStyle/>
          <a:p>
            <a:r>
              <a:rPr lang="en-US" dirty="0" smtClean="0"/>
              <a:t>Other variables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214438"/>
          <a:ext cx="8501092" cy="375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2714644"/>
                <a:gridCol w="2357424"/>
              </a:tblGrid>
              <a:tr h="589360">
                <a:tc>
                  <a:txBody>
                    <a:bodyPr/>
                    <a:lstStyle/>
                    <a:p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Re-entry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Retirement</a:t>
                      </a:r>
                      <a:endParaRPr lang="en-SG" sz="2000" dirty="0"/>
                    </a:p>
                  </a:txBody>
                  <a:tcPr/>
                </a:tc>
              </a:tr>
              <a:tr h="589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Older</a:t>
                      </a:r>
                      <a:r>
                        <a:rPr lang="en-US" sz="2000" baseline="0" dirty="0" smtClean="0"/>
                        <a:t> age group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−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</a:t>
                      </a:r>
                      <a:endParaRPr lang="en-SG" sz="2000" dirty="0"/>
                    </a:p>
                  </a:txBody>
                  <a:tcPr/>
                </a:tc>
              </a:tr>
              <a:tr h="589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</a:t>
                      </a:r>
                      <a:r>
                        <a:rPr lang="en-US" sz="2000" baseline="0" dirty="0" smtClean="0"/>
                        <a:t> education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significant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−</a:t>
                      </a:r>
                      <a:endParaRPr lang="en-SG" sz="2000" dirty="0" smtClean="0"/>
                    </a:p>
                  </a:txBody>
                  <a:tcPr/>
                </a:tc>
              </a:tr>
              <a:tr h="589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Greater difficulty to meet expenses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significant</a:t>
                      </a:r>
                      <a:endParaRPr lang="en-SG" sz="2000" dirty="0" smtClean="0"/>
                    </a:p>
                  </a:txBody>
                  <a:tcPr/>
                </a:tc>
              </a:tr>
              <a:tr h="589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 members as first source</a:t>
                      </a:r>
                      <a:r>
                        <a:rPr lang="en-US" sz="2000" baseline="0" dirty="0" smtClean="0"/>
                        <a:t> of income support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significant</a:t>
                      </a:r>
                      <a:endParaRPr lang="en-SG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endParaRPr lang="en-SG" sz="2000" dirty="0" smtClean="0"/>
                    </a:p>
                  </a:txBody>
                  <a:tcPr/>
                </a:tc>
              </a:tr>
              <a:tr h="589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Married</a:t>
                      </a:r>
                      <a:endParaRPr lang="en-S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significant</a:t>
                      </a:r>
                      <a:endParaRPr lang="en-SG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significant</a:t>
                      </a:r>
                      <a:endParaRPr lang="en-SG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Summary and Policy </a:t>
            </a:r>
            <a:r>
              <a:rPr lang="en-US" dirty="0" smtClean="0"/>
              <a:t>implications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43536"/>
          </a:xfrm>
        </p:spPr>
        <p:txBody>
          <a:bodyPr/>
          <a:lstStyle/>
          <a:p>
            <a:r>
              <a:rPr lang="en-US" sz="3200" dirty="0" smtClean="0"/>
              <a:t>Health status may matter substantially in older workers’ labor force participation decisions (not only on retirement but also on re-employment).</a:t>
            </a:r>
          </a:p>
          <a:p>
            <a:r>
              <a:rPr lang="en-US" sz="3200" dirty="0" smtClean="0"/>
              <a:t>Special policy considerations are required for poor older adults in poorer health status.</a:t>
            </a:r>
          </a:p>
          <a:p>
            <a:r>
              <a:rPr lang="en-US" sz="3200" dirty="0" smtClean="0"/>
              <a:t>Investment in public health can have positive long-term economic effects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148065" y="3933056"/>
            <a:ext cx="3995936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203772"/>
                </a:solidFill>
                <a:latin typeface="Calibri" pitchFamily="34" charset="0"/>
              </a:rPr>
              <a:t>Correspondence: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203772"/>
                </a:solidFill>
                <a:latin typeface="Calibri" pitchFamily="34" charset="0"/>
              </a:rPr>
              <a:t>Young Kyung Do, M.D., M.P.H., Ph.D.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203772"/>
                </a:solidFill>
                <a:latin typeface="Calibri" pitchFamily="34" charset="0"/>
              </a:rPr>
              <a:t>Program in Health Services and Systems Research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203772"/>
                </a:solidFill>
                <a:latin typeface="Calibri" pitchFamily="34" charset="0"/>
              </a:rPr>
              <a:t>Duke-NUS Graduate Medical School Singapore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203772"/>
                </a:solidFill>
                <a:latin typeface="Calibri" pitchFamily="34" charset="0"/>
              </a:rPr>
              <a:t>8 College Road, Singapore 169857</a:t>
            </a: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203772"/>
                </a:solidFill>
                <a:latin typeface="Calibri" pitchFamily="34" charset="0"/>
                <a:hlinkClick r:id="rId3"/>
              </a:rPr>
              <a:t>young.do@duke-nus.edu.sg</a:t>
            </a:r>
            <a:r>
              <a:rPr lang="en-US" sz="1400" dirty="0">
                <a:solidFill>
                  <a:srgbClr val="20377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58112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03772"/>
                </a:solidFill>
                <a:latin typeface="Calibri" pitchFamily="34" charset="0"/>
              </a:rPr>
              <a:t>Thank you!</a:t>
            </a:r>
            <a:endParaRPr lang="en-US" sz="4000" b="1" dirty="0">
              <a:solidFill>
                <a:srgbClr val="20377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Question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is the role of health in intention to re-enter the labor force among older retired Singaporean men?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US" sz="2800" dirty="0" smtClean="0"/>
              <a:t>Singapore, one of the four Asian Tigers </a:t>
            </a:r>
            <a:br>
              <a:rPr lang="en-US" sz="2800" dirty="0" smtClean="0"/>
            </a:br>
            <a:r>
              <a:rPr lang="en-US" sz="2800" dirty="0" smtClean="0"/>
              <a:t>Young </a:t>
            </a:r>
            <a:r>
              <a:rPr lang="en-US" sz="2800" dirty="0" smtClean="0"/>
              <a:t>Country, Ageing Population:</a:t>
            </a:r>
            <a:br>
              <a:rPr lang="en-US" sz="2800" dirty="0" smtClean="0"/>
            </a:br>
            <a:r>
              <a:rPr lang="en-US" sz="2400" i="1" dirty="0" smtClean="0"/>
              <a:t>Singapore’s age group composition, 1965-2045</a:t>
            </a:r>
            <a:endParaRPr lang="en-SG" sz="2800" i="1" dirty="0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1432206" y="1713179"/>
            <a:ext cx="6997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1" dirty="0" smtClean="0"/>
              <a:t>1965</a:t>
            </a:r>
            <a:endParaRPr lang="en-US" sz="1800" b="1" dirty="0"/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auto">
          <a:xfrm>
            <a:off x="1421094" y="3357562"/>
            <a:ext cx="6997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1" dirty="0" smtClean="0"/>
              <a:t>2015</a:t>
            </a:r>
            <a:endParaRPr lang="en-US" sz="1800" b="1" dirty="0"/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1421094" y="4322305"/>
            <a:ext cx="6997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1" dirty="0" smtClean="0"/>
              <a:t>2045</a:t>
            </a:r>
            <a:endParaRPr lang="en-US" sz="1800" b="1" dirty="0"/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auto">
          <a:xfrm>
            <a:off x="1409976" y="3000372"/>
            <a:ext cx="6997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1" dirty="0" smtClean="0"/>
              <a:t>2005</a:t>
            </a:r>
            <a:endParaRPr lang="en-US" sz="1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01577" y="1600201"/>
            <a:ext cx="8254391" cy="4329129"/>
          </a:xfrm>
        </p:spPr>
        <p:txBody>
          <a:bodyPr/>
          <a:lstStyle/>
          <a:p>
            <a:endParaRPr lang="en-SG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2176534" y="1643050"/>
          <a:ext cx="7112746" cy="314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273" y="4929198"/>
            <a:ext cx="544560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195460" y="4643446"/>
            <a:ext cx="107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(Unit: 1000)</a:t>
            </a:r>
            <a:endParaRPr lang="en-SG" sz="1200" dirty="0"/>
          </a:p>
        </p:txBody>
      </p:sp>
      <p:sp>
        <p:nvSpPr>
          <p:cNvPr id="17" name="Rectangle 145"/>
          <p:cNvSpPr>
            <a:spLocks noChangeArrowheads="1"/>
          </p:cNvSpPr>
          <p:nvPr/>
        </p:nvSpPr>
        <p:spPr bwMode="auto">
          <a:xfrm>
            <a:off x="2555776" y="2143116"/>
            <a:ext cx="5832648" cy="1500198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rot="10800000" anchor="ctr">
            <a:noAutofit/>
          </a:bodyPr>
          <a:lstStyle/>
          <a:p>
            <a:endParaRPr lang="en-SG"/>
          </a:p>
        </p:txBody>
      </p:sp>
      <p:pic>
        <p:nvPicPr>
          <p:cNvPr id="2053" name="Picture 5" descr="http://upload.wikimedia.org/wikipedia/commons/thumb/4/48/Flag_of_Singapore.svg/125px-Flag_of_Singapo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9" y="0"/>
            <a:ext cx="928661" cy="616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Rectangle 87"/>
          <p:cNvSpPr>
            <a:spLocks noChangeArrowheads="1"/>
          </p:cNvSpPr>
          <p:nvPr/>
        </p:nvSpPr>
        <p:spPr bwMode="auto">
          <a:xfrm>
            <a:off x="3357554" y="5353471"/>
            <a:ext cx="531972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1400" i="1" dirty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United Nations World Population Prospects (2008)</a:t>
            </a:r>
            <a:endParaRPr lang="en-US" sz="1400" dirty="0"/>
          </a:p>
        </p:txBody>
      </p:sp>
      <p:pic>
        <p:nvPicPr>
          <p:cNvPr id="15" name="Picture 2" descr="Four Asian Tige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95500" cy="50006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1560" y="596147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“demographic dividend” accounts for 1/4 ~ 2/5  of the economic “miracle</a:t>
            </a:r>
            <a:r>
              <a:rPr lang="en-US" sz="2000" dirty="0" smtClean="0"/>
              <a:t>” in the Asian Tigers. </a:t>
            </a:r>
            <a:r>
              <a:rPr lang="en-US" sz="2000" dirty="0" smtClean="0"/>
              <a:t>(Bloom and Williamson, 1998)</a:t>
            </a:r>
            <a:endParaRPr lang="en-S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Benefits both at individual &amp; societal levels:</a:t>
            </a:r>
            <a:br>
              <a:rPr lang="en-US" sz="2800" dirty="0" smtClean="0"/>
            </a:br>
            <a:r>
              <a:rPr lang="en-US" sz="2800" dirty="0" smtClean="0"/>
              <a:t>Well-matched employment in old age could…</a:t>
            </a:r>
            <a:endParaRPr lang="en-S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</a:t>
            </a:r>
            <a:r>
              <a:rPr lang="en-US" dirty="0" smtClean="0"/>
              <a:t>to </a:t>
            </a:r>
            <a:r>
              <a:rPr lang="en-US" b="1" dirty="0" smtClean="0"/>
              <a:t>better psychological and physical health</a:t>
            </a:r>
            <a:r>
              <a:rPr lang="en-US" dirty="0" smtClean="0"/>
              <a:t>, thereby reducing care burden by family and society</a:t>
            </a:r>
          </a:p>
          <a:p>
            <a:r>
              <a:rPr lang="en-US" dirty="0" smtClean="0"/>
              <a:t>result </a:t>
            </a:r>
            <a:r>
              <a:rPr lang="en-US" dirty="0" smtClean="0"/>
              <a:t>in </a:t>
            </a:r>
            <a:r>
              <a:rPr lang="en-US" b="1" dirty="0" smtClean="0"/>
              <a:t>more active/productive/successful ageing, </a:t>
            </a:r>
            <a:r>
              <a:rPr lang="en-US" dirty="0" smtClean="0"/>
              <a:t>thus creating more economic opportunities by and for the </a:t>
            </a:r>
            <a:r>
              <a:rPr lang="en-US" dirty="0" smtClean="0"/>
              <a:t>elderly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better protection against poverty and catastrophic out-of-pocket spending</a:t>
            </a:r>
            <a:r>
              <a:rPr lang="en-US" dirty="0" smtClean="0"/>
              <a:t>, thus relieving burden on public </a:t>
            </a:r>
            <a:r>
              <a:rPr lang="en-US" dirty="0" smtClean="0"/>
              <a:t>financing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68346"/>
          </a:xfrm>
        </p:spPr>
        <p:txBody>
          <a:bodyPr/>
          <a:lstStyle/>
          <a:p>
            <a:r>
              <a:rPr lang="en-US" sz="3600" dirty="0" smtClean="0"/>
              <a:t>Re-employment of Older Employees</a:t>
            </a:r>
            <a:endParaRPr lang="en-SG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587" y="1196752"/>
            <a:ext cx="452891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157843"/>
            <a:ext cx="453650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1600" i="1" dirty="0" smtClean="0"/>
              <a:t>“…workers should be given the option to stay on their jobs if they are </a:t>
            </a:r>
            <a:r>
              <a:rPr lang="en-SG" sz="1600" b="1" i="1" dirty="0" smtClean="0"/>
              <a:t>medically fit</a:t>
            </a:r>
            <a:r>
              <a:rPr lang="en-SG" sz="1600" i="1" dirty="0" smtClean="0"/>
              <a:t> and show </a:t>
            </a:r>
            <a:r>
              <a:rPr lang="en-SG" sz="1600" b="1" i="1" dirty="0" smtClean="0"/>
              <a:t>satisfactory job performance</a:t>
            </a:r>
            <a:r>
              <a:rPr lang="en-SG" sz="1600" i="1" dirty="0" smtClean="0"/>
              <a:t>…”</a:t>
            </a:r>
            <a:endParaRPr lang="en-SG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57429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/>
              <a:t>Enactment of the 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/>
              <a:t>Re-employment Legislation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 Full implementation as a law in 2012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/>
              <a:t> Employers will be required to re-employ eligible employees who attain the statutory minimum retirement age of 62 years* on or after 1 January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6357958"/>
            <a:ext cx="364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*or contractual retirement age, whichever is higher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572000" y="6429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sz="1100" dirty="0" smtClean="0"/>
              <a:t>http://</a:t>
            </a:r>
            <a:r>
              <a:rPr lang="en-SG" sz="1200" dirty="0" smtClean="0"/>
              <a:t>www.re-employment.sg</a:t>
            </a:r>
            <a:r>
              <a:rPr lang="en-SG" sz="1100" dirty="0" smtClean="0"/>
              <a:t>/</a:t>
            </a:r>
            <a:endParaRPr lang="en-SG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Theoretical framework </a:t>
            </a:r>
            <a:r>
              <a:rPr lang="en-US" dirty="0" smtClean="0"/>
              <a:t>(1):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Why health might matter and in what direction?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543956" cy="4329129"/>
          </a:xfrm>
        </p:spPr>
        <p:txBody>
          <a:bodyPr/>
          <a:lstStyle/>
          <a:p>
            <a:r>
              <a:rPr lang="en-US" sz="2400" b="1" dirty="0" smtClean="0"/>
              <a:t>Better</a:t>
            </a:r>
            <a:r>
              <a:rPr lang="en-US" sz="2400" dirty="0" smtClean="0"/>
              <a:t> health may increase intention to re-enter</a:t>
            </a:r>
          </a:p>
          <a:p>
            <a:pPr lvl="1"/>
            <a:r>
              <a:rPr lang="en-US" sz="2000" dirty="0" smtClean="0"/>
              <a:t>It’s simply less difficult to work in better health</a:t>
            </a:r>
          </a:p>
          <a:p>
            <a:pPr lvl="1"/>
            <a:r>
              <a:rPr lang="en-US" sz="2000" dirty="0" smtClean="0"/>
              <a:t>Longer subjective life expectancy, more income required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Poorer</a:t>
            </a:r>
            <a:r>
              <a:rPr lang="en-US" sz="2400" dirty="0" smtClean="0"/>
              <a:t> health may increase intention to re-enter</a:t>
            </a:r>
          </a:p>
          <a:p>
            <a:pPr lvl="1"/>
            <a:r>
              <a:rPr lang="en-US" sz="2000" dirty="0" smtClean="0"/>
              <a:t>Leisure would be less enjoyable in poorer health</a:t>
            </a:r>
          </a:p>
          <a:p>
            <a:pPr lvl="1"/>
            <a:r>
              <a:rPr lang="en-US" sz="2000" dirty="0" smtClean="0"/>
              <a:t>Greater medical expenditures, more income required</a:t>
            </a:r>
          </a:p>
          <a:p>
            <a:endParaRPr lang="en-US" sz="2400" dirty="0" smtClean="0"/>
          </a:p>
          <a:p>
            <a:r>
              <a:rPr lang="en-US" sz="2400" dirty="0" smtClean="0"/>
              <a:t>Direction is not unambiguous</a:t>
            </a:r>
          </a:p>
          <a:p>
            <a:pPr lvl="1"/>
            <a:r>
              <a:rPr lang="en-US" sz="2000" dirty="0" smtClean="0"/>
              <a:t>Depends on which direction is dominant</a:t>
            </a:r>
          </a:p>
          <a:p>
            <a:pPr lvl="1"/>
            <a:r>
              <a:rPr lang="en-US" sz="2000" dirty="0" smtClean="0"/>
              <a:t>Empirical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 </a:t>
            </a:r>
            <a:r>
              <a:rPr lang="en-US" dirty="0" smtClean="0"/>
              <a:t>(2)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ounded Rectangle 3"/>
          <p:cNvSpPr/>
          <p:nvPr/>
        </p:nvSpPr>
        <p:spPr>
          <a:xfrm>
            <a:off x="6572264" y="3071810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Intention to work again</a:t>
            </a:r>
            <a:endParaRPr lang="en-S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14348" y="3071810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Health</a:t>
            </a:r>
            <a:endParaRPr lang="en-S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333006" y="5072074"/>
            <a:ext cx="228601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Retirement </a:t>
            </a:r>
          </a:p>
          <a:p>
            <a:pPr algn="ctr"/>
            <a:r>
              <a:rPr lang="en-US" sz="2000" dirty="0" smtClean="0"/>
              <a:t>(vs. Still working)</a:t>
            </a:r>
            <a:endParaRPr lang="en-SG" sz="2000" dirty="0"/>
          </a:p>
        </p:txBody>
      </p:sp>
      <p:sp>
        <p:nvSpPr>
          <p:cNvPr id="9" name="Rectangle 8"/>
          <p:cNvSpPr/>
          <p:nvPr/>
        </p:nvSpPr>
        <p:spPr>
          <a:xfrm>
            <a:off x="1500166" y="2000240"/>
            <a:ext cx="3071834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Income (perceived adequacy, transfer from children, …) </a:t>
            </a:r>
            <a:endParaRPr lang="en-SG" sz="1600" dirty="0"/>
          </a:p>
        </p:txBody>
      </p: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>
          <a:xfrm rot="16200000" flipH="1">
            <a:off x="6934841" y="4530901"/>
            <a:ext cx="1071570" cy="1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0166" y="4857760"/>
            <a:ext cx="3071834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Other factors (demographic, education, etc)</a:t>
            </a:r>
            <a:endParaRPr lang="en-SG" sz="1600" dirty="0"/>
          </a:p>
        </p:txBody>
      </p:sp>
      <p:cxnSp>
        <p:nvCxnSpPr>
          <p:cNvPr id="14" name="Straight Arrow Connector 13"/>
          <p:cNvCxnSpPr>
            <a:stCxn id="9" idx="3"/>
            <a:endCxn id="4" idx="1"/>
          </p:cNvCxnSpPr>
          <p:nvPr/>
        </p:nvCxnSpPr>
        <p:spPr>
          <a:xfrm>
            <a:off x="4572000" y="2285992"/>
            <a:ext cx="2000264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4" idx="1"/>
          </p:cNvCxnSpPr>
          <p:nvPr/>
        </p:nvCxnSpPr>
        <p:spPr>
          <a:xfrm>
            <a:off x="2500298" y="3536157"/>
            <a:ext cx="40719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4" idx="1"/>
          </p:cNvCxnSpPr>
          <p:nvPr/>
        </p:nvCxnSpPr>
        <p:spPr>
          <a:xfrm flipV="1">
            <a:off x="4572000" y="3536157"/>
            <a:ext cx="2000264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7" idx="1"/>
          </p:cNvCxnSpPr>
          <p:nvPr/>
        </p:nvCxnSpPr>
        <p:spPr>
          <a:xfrm>
            <a:off x="4572000" y="2285992"/>
            <a:ext cx="1761006" cy="3250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>
          <a:xfrm>
            <a:off x="2500298" y="3536157"/>
            <a:ext cx="3832708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>
            <a:off x="4572000" y="5143512"/>
            <a:ext cx="1761006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issues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selection: Re-entry can only be asked among retirees</a:t>
            </a:r>
          </a:p>
          <a:p>
            <a:pPr lvl="1">
              <a:buNone/>
            </a:pPr>
            <a:r>
              <a:rPr lang="en-US" dirty="0" smtClean="0"/>
              <a:t>→ Probit model with sample selection estimated</a:t>
            </a:r>
          </a:p>
          <a:p>
            <a:endParaRPr lang="en-US" dirty="0" smtClean="0"/>
          </a:p>
          <a:p>
            <a:r>
              <a:rPr lang="en-US" dirty="0" smtClean="0"/>
              <a:t>“Justification bias”: </a:t>
            </a:r>
            <a:r>
              <a:rPr lang="en-US" dirty="0" smtClean="0"/>
              <a:t>Poorer </a:t>
            </a:r>
            <a:r>
              <a:rPr lang="en-US" dirty="0" smtClean="0"/>
              <a:t>(self-reported) health </a:t>
            </a:r>
            <a:r>
              <a:rPr lang="en-US" dirty="0" smtClean="0"/>
              <a:t>to “justify”</a:t>
            </a:r>
            <a:r>
              <a:rPr lang="en-US" dirty="0" smtClean="0"/>
              <a:t> not </a:t>
            </a:r>
            <a:r>
              <a:rPr lang="en-US" dirty="0" smtClean="0"/>
              <a:t>intending to work (&amp; not working currently)</a:t>
            </a:r>
          </a:p>
          <a:p>
            <a:pPr lvl="1">
              <a:buNone/>
            </a:pPr>
            <a:r>
              <a:rPr lang="en-US" dirty="0" smtClean="0"/>
              <a:t>→ Separate analysis by subjective health measure and objective health </a:t>
            </a:r>
            <a:r>
              <a:rPr lang="en-US" dirty="0" smtClean="0"/>
              <a:t>measures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582594"/>
          </a:xfrm>
        </p:spPr>
        <p:txBody>
          <a:bodyPr>
            <a:noAutofit/>
          </a:bodyPr>
          <a:lstStyle/>
          <a:p>
            <a:r>
              <a:rPr lang="en-US" dirty="0" smtClean="0"/>
              <a:t>Data &amp; Variables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64360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Data</a:t>
            </a:r>
            <a:r>
              <a:rPr lang="en-US" sz="2000" dirty="0" smtClean="0"/>
              <a:t>: </a:t>
            </a:r>
            <a:r>
              <a:rPr lang="en-US" sz="2000" b="1" i="1" dirty="0" smtClean="0"/>
              <a:t>Social </a:t>
            </a:r>
            <a:r>
              <a:rPr lang="en-US" sz="2000" b="1" i="1" dirty="0" smtClean="0"/>
              <a:t>Isolation, Health, and Lifestyles Survey </a:t>
            </a:r>
            <a:r>
              <a:rPr lang="en-US" sz="2000" dirty="0" smtClean="0"/>
              <a:t>(2009)</a:t>
            </a:r>
          </a:p>
          <a:p>
            <a:pPr lvl="1"/>
            <a:r>
              <a:rPr lang="en-US" sz="1800" dirty="0" smtClean="0"/>
              <a:t>Nationally representative sample of elderly Singaporeans (≥ 60 y) (N=5,000)</a:t>
            </a:r>
          </a:p>
          <a:p>
            <a:pPr lvl="1"/>
            <a:r>
              <a:rPr lang="en-US" sz="1800" dirty="0" smtClean="0"/>
              <a:t>Analysis restricted to males aged </a:t>
            </a:r>
            <a:r>
              <a:rPr lang="en-US" sz="1800" u="sng" dirty="0" smtClean="0"/>
              <a:t>60+ but &lt;80</a:t>
            </a:r>
            <a:r>
              <a:rPr lang="en-US" sz="1800" dirty="0" smtClean="0"/>
              <a:t>, no missing var. (</a:t>
            </a:r>
            <a:r>
              <a:rPr lang="en-US" sz="1800" b="1" dirty="0" smtClean="0"/>
              <a:t>N=1,745</a:t>
            </a:r>
            <a:r>
              <a:rPr lang="en-US" sz="1800" dirty="0" smtClean="0"/>
              <a:t>)</a:t>
            </a:r>
          </a:p>
          <a:p>
            <a:pPr lvl="1"/>
            <a:endParaRPr lang="en-US" sz="900" dirty="0" smtClean="0"/>
          </a:p>
          <a:p>
            <a:r>
              <a:rPr lang="en-US" sz="1800" b="1" dirty="0" smtClean="0"/>
              <a:t>Dependent variable</a:t>
            </a:r>
            <a:endParaRPr lang="en-US" sz="1800" dirty="0" smtClean="0"/>
          </a:p>
          <a:p>
            <a:pPr lvl="1"/>
            <a:r>
              <a:rPr lang="en-US" sz="2000" dirty="0" smtClean="0"/>
              <a:t>Intention to </a:t>
            </a:r>
            <a:r>
              <a:rPr lang="en-US" sz="2000" dirty="0" smtClean="0"/>
              <a:t>re-enter labor force: </a:t>
            </a:r>
            <a:r>
              <a:rPr lang="en-US" sz="2000" dirty="0" smtClean="0"/>
              <a:t>1 if yes to “</a:t>
            </a:r>
            <a:r>
              <a:rPr lang="en-SG" sz="2000" b="1" dirty="0" smtClean="0"/>
              <a:t>Would you like to be working</a:t>
            </a:r>
            <a:r>
              <a:rPr lang="en-SG" sz="2000" dirty="0" smtClean="0"/>
              <a:t>?</a:t>
            </a:r>
          </a:p>
          <a:p>
            <a:pPr lvl="1"/>
            <a:r>
              <a:rPr lang="en-US" sz="2000" dirty="0" smtClean="0"/>
              <a:t>Selection indicator (retirement): 1 if “retired and not working”</a:t>
            </a:r>
          </a:p>
          <a:p>
            <a:pPr lvl="1"/>
            <a:endParaRPr lang="en-US" sz="2000" dirty="0" smtClean="0"/>
          </a:p>
          <a:p>
            <a:r>
              <a:rPr lang="en-US" sz="1800" b="1" dirty="0" smtClean="0"/>
              <a:t>Two types of health measure</a:t>
            </a:r>
          </a:p>
          <a:p>
            <a:pPr lvl="1"/>
            <a:r>
              <a:rPr lang="en-US" sz="2000" b="1" dirty="0" smtClean="0"/>
              <a:t>Subjective: </a:t>
            </a:r>
            <a:r>
              <a:rPr lang="en-US" sz="2000" dirty="0" smtClean="0"/>
              <a:t>Self-reported health status (</a:t>
            </a:r>
            <a:r>
              <a:rPr lang="en-SG" sz="2000" dirty="0" smtClean="0"/>
              <a:t>Very healthy/Healthier than average/Of average health/Somewhat unhealthy/Very unhealthy)</a:t>
            </a:r>
            <a:endParaRPr lang="en-US" sz="2000" dirty="0" smtClean="0"/>
          </a:p>
          <a:p>
            <a:pPr lvl="1"/>
            <a:r>
              <a:rPr lang="en-US" sz="2000" b="1" dirty="0" smtClean="0"/>
              <a:t>Objective: </a:t>
            </a:r>
            <a:r>
              <a:rPr lang="en-US" sz="2000" dirty="0" smtClean="0"/>
              <a:t>1) three categories of # difficulties in physical ability, 2) cognition score, 3) depressive symptom score, and 4) any </a:t>
            </a:r>
            <a:r>
              <a:rPr lang="en-US" sz="2000" dirty="0" smtClean="0"/>
              <a:t>hospital </a:t>
            </a:r>
            <a:r>
              <a:rPr lang="en-US" sz="2000" dirty="0" smtClean="0"/>
              <a:t>admission in the past year</a:t>
            </a:r>
          </a:p>
          <a:p>
            <a:endParaRPr lang="en-US" sz="1800" b="1" dirty="0" smtClean="0"/>
          </a:p>
          <a:p>
            <a:r>
              <a:rPr lang="en-US" sz="2000" b="1" dirty="0" smtClean="0"/>
              <a:t>Control variables: </a:t>
            </a:r>
            <a:r>
              <a:rPr lang="en-US" sz="2000" dirty="0" smtClean="0"/>
              <a:t>Age, ethnicity, education, years of working, perceived income adequacy, marital status, coresidence with child, and transfer from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85EFC47A9C74A82A49AE8849BCFBF" ma:contentTypeVersion="0" ma:contentTypeDescription="Create a new document." ma:contentTypeScope="" ma:versionID="d1e12b2c4772eb988e4705883460810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DCE25-244F-4F83-BF7A-76F4E6BA575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8B9B7F2-EBD1-4F4D-B98C-1674750C6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66E1924-BA70-47E7-A454-BF0D8E0546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926</Words>
  <Application>Microsoft Office PowerPoint</Application>
  <PresentationFormat>On-screen Show (4:3)</PresentationFormat>
  <Paragraphs>155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Older men’s re-entry to labor force in Singapore: Does health status play a role?   31 May 2012 • Prague, Czech Republic</vt:lpstr>
      <vt:lpstr>The Question</vt:lpstr>
      <vt:lpstr>Singapore, one of the four Asian Tigers  Young Country, Ageing Population: Singapore’s age group composition, 1965-2045</vt:lpstr>
      <vt:lpstr>Benefits both at individual &amp; societal levels: Well-matched employment in old age could…</vt:lpstr>
      <vt:lpstr>Re-employment of Older Employees</vt:lpstr>
      <vt:lpstr>Theoretical framework (1): Why health might matter and in what direction?</vt:lpstr>
      <vt:lpstr>Theoretical framework (2)</vt:lpstr>
      <vt:lpstr>Empirical issues</vt:lpstr>
      <vt:lpstr>Data &amp; Variables</vt:lpstr>
      <vt:lpstr>Distribution of outcome variables (M, 60-79)</vt:lpstr>
      <vt:lpstr>Distribution of self-reported health</vt:lpstr>
      <vt:lpstr>Self-reported overall health and intention to work</vt:lpstr>
      <vt:lpstr>Objective measures of health and intention to work</vt:lpstr>
      <vt:lpstr>Other variables</vt:lpstr>
      <vt:lpstr>Summary and Policy implications</vt:lpstr>
      <vt:lpstr>Slide 16</vt:lpstr>
    </vt:vector>
  </TitlesOfParts>
  <Company>Duke-NUS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Duke-NUS Corporate PPT</dc:title>
  <dc:creator>gmsssfs</dc:creator>
  <cp:lastModifiedBy>Young Kyung Do</cp:lastModifiedBy>
  <cp:revision>89</cp:revision>
  <dcterms:created xsi:type="dcterms:W3CDTF">2010-04-15T04:06:31Z</dcterms:created>
  <dcterms:modified xsi:type="dcterms:W3CDTF">2012-05-31T07:43:44Z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0x01010043585EFC47A9C74A82A49AE8849BCFBF</vt:lpwstr>
  </property>
</Properties>
</file>