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pptx" ContentType="application/vnd.openxmlformats-officedocument.presentationml.presentation"/>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Lst>
  <p:notesMasterIdLst>
    <p:notesMasterId r:id="rId20"/>
  </p:notesMasterIdLst>
  <p:handoutMasterIdLst>
    <p:handoutMasterId r:id="rId21"/>
  </p:handoutMasterIdLst>
  <p:sldIdLst>
    <p:sldId id="256" r:id="rId2"/>
    <p:sldId id="346" r:id="rId3"/>
    <p:sldId id="325" r:id="rId4"/>
    <p:sldId id="357" r:id="rId5"/>
    <p:sldId id="371" r:id="rId6"/>
    <p:sldId id="369" r:id="rId7"/>
    <p:sldId id="353" r:id="rId8"/>
    <p:sldId id="359" r:id="rId9"/>
    <p:sldId id="350" r:id="rId10"/>
    <p:sldId id="362" r:id="rId11"/>
    <p:sldId id="368" r:id="rId12"/>
    <p:sldId id="366" r:id="rId13"/>
    <p:sldId id="363" r:id="rId14"/>
    <p:sldId id="365" r:id="rId15"/>
    <p:sldId id="367" r:id="rId16"/>
    <p:sldId id="352" r:id="rId17"/>
    <p:sldId id="356" r:id="rId18"/>
    <p:sldId id="358" r:id="rId19"/>
  </p:sldIdLst>
  <p:sldSz cx="9144000" cy="6858000" type="screen4x3"/>
  <p:notesSz cx="6797675" cy="9926638"/>
  <p:defaultTextStyle>
    <a:defPPr>
      <a:defRPr lang="en-A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5392"/>
    <a:srgbClr val="990000"/>
    <a:srgbClr val="FF8F1F"/>
    <a:srgbClr val="FF8307"/>
    <a:srgbClr val="FFCC66"/>
    <a:srgbClr val="7979FF"/>
    <a:srgbClr val="9191FF"/>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83" autoAdjust="0"/>
    <p:restoredTop sz="74939" autoAdjust="0"/>
  </p:normalViewPr>
  <p:slideViewPr>
    <p:cSldViewPr>
      <p:cViewPr>
        <p:scale>
          <a:sx n="81" d="100"/>
          <a:sy n="81" d="100"/>
        </p:scale>
        <p:origin x="-762" y="666"/>
      </p:cViewPr>
      <p:guideLst>
        <p:guide orient="horz" pos="2160"/>
        <p:guide pos="2880"/>
      </p:guideLst>
    </p:cSldViewPr>
  </p:slideViewPr>
  <p:outlineViewPr>
    <p:cViewPr>
      <p:scale>
        <a:sx n="33" d="100"/>
        <a:sy n="33" d="100"/>
      </p:scale>
      <p:origin x="0" y="228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610" y="-102"/>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3042" name="Rectangle 2"/>
          <p:cNvSpPr>
            <a:spLocks noGrp="1" noChangeArrowheads="1"/>
          </p:cNvSpPr>
          <p:nvPr>
            <p:ph type="hdr" sz="quarter"/>
          </p:nvPr>
        </p:nvSpPr>
        <p:spPr bwMode="auto">
          <a:xfrm>
            <a:off x="0" y="0"/>
            <a:ext cx="2978150" cy="531813"/>
          </a:xfrm>
          <a:prstGeom prst="rect">
            <a:avLst/>
          </a:prstGeom>
          <a:noFill/>
          <a:ln w="9525">
            <a:noFill/>
            <a:miter lim="800000"/>
            <a:headEnd/>
            <a:tailEnd/>
          </a:ln>
          <a:effectLst>
            <a:outerShdw dist="28398" dir="9206097" algn="ctr" rotWithShape="0">
              <a:schemeClr val="tx1"/>
            </a:outerShdw>
          </a:effectLst>
        </p:spPr>
        <p:txBody>
          <a:bodyPr vert="horz" wrap="square" lIns="91440" tIns="45720" rIns="91440" bIns="45720" numCol="1" anchor="ctr" anchorCtr="0" compatLnSpc="1">
            <a:prstTxWarp prst="textNoShape">
              <a:avLst/>
            </a:prstTxWarp>
          </a:bodyPr>
          <a:lstStyle>
            <a:lvl1pPr eaLnBrk="0" hangingPunct="0">
              <a:defRPr sz="1200" b="1">
                <a:solidFill>
                  <a:srgbClr val="FFFF00"/>
                </a:solidFill>
                <a:latin typeface="Gill Sans" pitchFamily="34" charset="0"/>
                <a:cs typeface="+mn-cs"/>
              </a:defRPr>
            </a:lvl1pPr>
          </a:lstStyle>
          <a:p>
            <a:pPr>
              <a:defRPr/>
            </a:pPr>
            <a:endParaRPr lang="en-AU" dirty="0"/>
          </a:p>
        </p:txBody>
      </p:sp>
      <p:sp>
        <p:nvSpPr>
          <p:cNvPr id="343043" name="Rectangle 3"/>
          <p:cNvSpPr>
            <a:spLocks noGrp="1" noChangeArrowheads="1"/>
          </p:cNvSpPr>
          <p:nvPr>
            <p:ph type="dt" sz="quarter" idx="1"/>
          </p:nvPr>
        </p:nvSpPr>
        <p:spPr bwMode="auto">
          <a:xfrm>
            <a:off x="3819525" y="0"/>
            <a:ext cx="2978150" cy="531813"/>
          </a:xfrm>
          <a:prstGeom prst="rect">
            <a:avLst/>
          </a:prstGeom>
          <a:noFill/>
          <a:ln w="9525">
            <a:noFill/>
            <a:miter lim="800000"/>
            <a:headEnd/>
            <a:tailEnd/>
          </a:ln>
          <a:effectLst>
            <a:outerShdw dist="28398" dir="9206097" algn="ctr" rotWithShape="0">
              <a:schemeClr val="tx1"/>
            </a:outerShdw>
          </a:effectLst>
        </p:spPr>
        <p:txBody>
          <a:bodyPr vert="horz" wrap="square" lIns="91440" tIns="45720" rIns="91440" bIns="45720" numCol="1" anchor="ctr" anchorCtr="0" compatLnSpc="1">
            <a:prstTxWarp prst="textNoShape">
              <a:avLst/>
            </a:prstTxWarp>
          </a:bodyPr>
          <a:lstStyle>
            <a:lvl1pPr algn="r" eaLnBrk="0" hangingPunct="0">
              <a:defRPr sz="1200" b="1">
                <a:solidFill>
                  <a:srgbClr val="FFFF00"/>
                </a:solidFill>
                <a:latin typeface="Gill Sans" pitchFamily="34" charset="0"/>
                <a:cs typeface="+mn-cs"/>
              </a:defRPr>
            </a:lvl1pPr>
          </a:lstStyle>
          <a:p>
            <a:pPr>
              <a:defRPr/>
            </a:pPr>
            <a:endParaRPr lang="en-AU" dirty="0"/>
          </a:p>
        </p:txBody>
      </p:sp>
      <p:sp>
        <p:nvSpPr>
          <p:cNvPr id="343044" name="Rectangle 4"/>
          <p:cNvSpPr>
            <a:spLocks noGrp="1" noChangeArrowheads="1"/>
          </p:cNvSpPr>
          <p:nvPr>
            <p:ph type="ftr" sz="quarter" idx="2"/>
          </p:nvPr>
        </p:nvSpPr>
        <p:spPr bwMode="auto">
          <a:xfrm>
            <a:off x="0" y="9407525"/>
            <a:ext cx="2978150" cy="531813"/>
          </a:xfrm>
          <a:prstGeom prst="rect">
            <a:avLst/>
          </a:prstGeom>
          <a:noFill/>
          <a:ln w="9525">
            <a:noFill/>
            <a:miter lim="800000"/>
            <a:headEnd/>
            <a:tailEnd/>
          </a:ln>
          <a:effectLst>
            <a:outerShdw dist="28398" dir="9206097" algn="ctr" rotWithShape="0">
              <a:schemeClr val="tx1"/>
            </a:outerShdw>
          </a:effectLst>
        </p:spPr>
        <p:txBody>
          <a:bodyPr vert="horz" wrap="square" lIns="91440" tIns="45720" rIns="91440" bIns="45720" numCol="1" anchor="b" anchorCtr="0" compatLnSpc="1">
            <a:prstTxWarp prst="textNoShape">
              <a:avLst/>
            </a:prstTxWarp>
          </a:bodyPr>
          <a:lstStyle>
            <a:lvl1pPr eaLnBrk="0" hangingPunct="0">
              <a:defRPr sz="1200" b="1">
                <a:solidFill>
                  <a:srgbClr val="FFFF00"/>
                </a:solidFill>
                <a:latin typeface="Gill Sans" pitchFamily="34" charset="0"/>
                <a:cs typeface="+mn-cs"/>
              </a:defRPr>
            </a:lvl1pPr>
          </a:lstStyle>
          <a:p>
            <a:pPr>
              <a:defRPr/>
            </a:pPr>
            <a:endParaRPr lang="en-AU" dirty="0"/>
          </a:p>
        </p:txBody>
      </p:sp>
      <p:sp>
        <p:nvSpPr>
          <p:cNvPr id="343045" name="Rectangle 5"/>
          <p:cNvSpPr>
            <a:spLocks noGrp="1" noChangeArrowheads="1"/>
          </p:cNvSpPr>
          <p:nvPr>
            <p:ph type="sldNum" sz="quarter" idx="3"/>
          </p:nvPr>
        </p:nvSpPr>
        <p:spPr bwMode="auto">
          <a:xfrm>
            <a:off x="3819525" y="9407525"/>
            <a:ext cx="2978150" cy="531813"/>
          </a:xfrm>
          <a:prstGeom prst="rect">
            <a:avLst/>
          </a:prstGeom>
          <a:noFill/>
          <a:ln w="9525">
            <a:noFill/>
            <a:miter lim="800000"/>
            <a:headEnd/>
            <a:tailEnd/>
          </a:ln>
          <a:effectLst>
            <a:outerShdw dist="28398" dir="9206097" algn="ctr" rotWithShape="0">
              <a:schemeClr val="tx1"/>
            </a:outerShdw>
          </a:effectLst>
        </p:spPr>
        <p:txBody>
          <a:bodyPr vert="horz" wrap="square" lIns="91440" tIns="45720" rIns="91440" bIns="45720" numCol="1" anchor="b" anchorCtr="0" compatLnSpc="1">
            <a:prstTxWarp prst="textNoShape">
              <a:avLst/>
            </a:prstTxWarp>
          </a:bodyPr>
          <a:lstStyle>
            <a:lvl1pPr algn="r" eaLnBrk="0" hangingPunct="0">
              <a:defRPr sz="1200" b="1">
                <a:solidFill>
                  <a:srgbClr val="FFFF00"/>
                </a:solidFill>
                <a:latin typeface="Gill Sans" pitchFamily="34" charset="0"/>
                <a:cs typeface="+mn-cs"/>
              </a:defRPr>
            </a:lvl1pPr>
          </a:lstStyle>
          <a:p>
            <a:pPr>
              <a:defRPr/>
            </a:pPr>
            <a:fld id="{22207277-C515-480B-BBFC-4BCC2CCE02DE}" type="slidenum">
              <a:rPr lang="en-AU"/>
              <a:pPr>
                <a:defRPr/>
              </a:pPr>
              <a:t>‹#›</a:t>
            </a:fld>
            <a:endParaRPr lang="en-AU"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8150" cy="531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i="1">
                <a:solidFill>
                  <a:srgbClr val="CCECFF"/>
                </a:solidFill>
                <a:latin typeface="Gill Sans" pitchFamily="34" charset="0"/>
                <a:cs typeface="+mn-cs"/>
              </a:defRPr>
            </a:lvl1pPr>
          </a:lstStyle>
          <a:p>
            <a:pPr>
              <a:defRPr/>
            </a:pPr>
            <a:endParaRPr lang="en-AU" dirty="0"/>
          </a:p>
        </p:txBody>
      </p:sp>
      <p:sp>
        <p:nvSpPr>
          <p:cNvPr id="49155" name="Rectangle 3"/>
          <p:cNvSpPr>
            <a:spLocks noGrp="1" noChangeArrowheads="1"/>
          </p:cNvSpPr>
          <p:nvPr>
            <p:ph type="dt" idx="1"/>
          </p:nvPr>
        </p:nvSpPr>
        <p:spPr bwMode="auto">
          <a:xfrm>
            <a:off x="3819525" y="0"/>
            <a:ext cx="2978150" cy="531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i="1">
                <a:solidFill>
                  <a:srgbClr val="CCECFF"/>
                </a:solidFill>
                <a:latin typeface="Gill Sans" pitchFamily="34" charset="0"/>
                <a:cs typeface="+mn-cs"/>
              </a:defRPr>
            </a:lvl1pPr>
          </a:lstStyle>
          <a:p>
            <a:pPr>
              <a:defRPr/>
            </a:pPr>
            <a:endParaRPr lang="en-AU" dirty="0"/>
          </a:p>
        </p:txBody>
      </p:sp>
      <p:sp>
        <p:nvSpPr>
          <p:cNvPr id="29700" name="Rectangle 4"/>
          <p:cNvSpPr>
            <a:spLocks noGrp="1" noRot="1" noChangeAspect="1" noChangeArrowheads="1" noTextEdit="1"/>
          </p:cNvSpPr>
          <p:nvPr>
            <p:ph type="sldImg" idx="2"/>
          </p:nvPr>
        </p:nvSpPr>
        <p:spPr bwMode="auto">
          <a:xfrm>
            <a:off x="919163" y="758825"/>
            <a:ext cx="4957762" cy="3717925"/>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915988" y="4703763"/>
            <a:ext cx="4965700" cy="4476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0"/>
            <a:r>
              <a:rPr lang="en-AU" noProof="0" smtClean="0"/>
              <a:t>Second level</a:t>
            </a:r>
          </a:p>
          <a:p>
            <a:pPr lvl="0"/>
            <a:r>
              <a:rPr lang="en-AU" noProof="0" smtClean="0"/>
              <a:t>Third level</a:t>
            </a:r>
          </a:p>
          <a:p>
            <a:pPr lvl="0"/>
            <a:r>
              <a:rPr lang="en-AU" noProof="0" smtClean="0"/>
              <a:t>Fourth level</a:t>
            </a:r>
          </a:p>
          <a:p>
            <a:pPr lvl="0"/>
            <a:r>
              <a:rPr lang="en-AU" noProof="0" smtClean="0"/>
              <a:t>Fifth level</a:t>
            </a:r>
          </a:p>
        </p:txBody>
      </p:sp>
      <p:sp>
        <p:nvSpPr>
          <p:cNvPr id="49158" name="Rectangle 6"/>
          <p:cNvSpPr>
            <a:spLocks noGrp="1" noChangeArrowheads="1"/>
          </p:cNvSpPr>
          <p:nvPr>
            <p:ph type="ftr" sz="quarter" idx="4"/>
          </p:nvPr>
        </p:nvSpPr>
        <p:spPr bwMode="auto">
          <a:xfrm>
            <a:off x="0" y="9407525"/>
            <a:ext cx="2978150" cy="5318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i="1">
                <a:solidFill>
                  <a:srgbClr val="CCECFF"/>
                </a:solidFill>
                <a:latin typeface="Gill Sans" pitchFamily="34" charset="0"/>
                <a:cs typeface="+mn-cs"/>
              </a:defRPr>
            </a:lvl1pPr>
          </a:lstStyle>
          <a:p>
            <a:pPr>
              <a:defRPr/>
            </a:pPr>
            <a:endParaRPr lang="en-AU" dirty="0"/>
          </a:p>
        </p:txBody>
      </p:sp>
      <p:sp>
        <p:nvSpPr>
          <p:cNvPr id="49159" name="Rectangle 7"/>
          <p:cNvSpPr>
            <a:spLocks noGrp="1" noChangeArrowheads="1"/>
          </p:cNvSpPr>
          <p:nvPr>
            <p:ph type="sldNum" sz="quarter" idx="5"/>
          </p:nvPr>
        </p:nvSpPr>
        <p:spPr bwMode="auto">
          <a:xfrm>
            <a:off x="3819525" y="9407525"/>
            <a:ext cx="2978150" cy="5318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i="1">
                <a:solidFill>
                  <a:srgbClr val="CCECFF"/>
                </a:solidFill>
                <a:latin typeface="Gill Sans" pitchFamily="34" charset="0"/>
                <a:cs typeface="+mn-cs"/>
              </a:defRPr>
            </a:lvl1pPr>
          </a:lstStyle>
          <a:p>
            <a:pPr>
              <a:defRPr/>
            </a:pPr>
            <a:fld id="{1CC7A9B1-5BC8-4A27-86A8-E9DA73A7F09F}" type="slidenum">
              <a:rPr lang="en-AU"/>
              <a:pPr>
                <a:defRPr/>
              </a:pPr>
              <a:t>‹#›</a:t>
            </a:fld>
            <a:endParaRPr lang="en-A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Gill Sans" pitchFamily="34"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Gill Sans" pitchFamily="34"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Gill Sans" pitchFamily="34"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Gill Sans" pitchFamily="34"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Gill San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695E3C98-579E-4988-A1D1-EC5AFB35B676}" type="slidenum">
              <a:rPr lang="en-AU" smtClean="0"/>
              <a:pPr>
                <a:defRPr/>
              </a:pPr>
              <a:t>1</a:t>
            </a:fld>
            <a:endParaRPr lang="en-AU" dirty="0" smtClean="0"/>
          </a:p>
        </p:txBody>
      </p:sp>
      <p:sp>
        <p:nvSpPr>
          <p:cNvPr id="30723" name="Rectangle 2"/>
          <p:cNvSpPr>
            <a:spLocks noGrp="1" noRot="1" noChangeAspect="1" noChangeArrowheads="1" noTextEdit="1"/>
          </p:cNvSpPr>
          <p:nvPr>
            <p:ph type="sldImg"/>
          </p:nvPr>
        </p:nvSpPr>
        <p:spPr>
          <a:xfrm>
            <a:off x="733425" y="758825"/>
            <a:ext cx="3122613" cy="2341563"/>
          </a:xfrm>
          <a:ln/>
        </p:spPr>
      </p:sp>
      <p:sp>
        <p:nvSpPr>
          <p:cNvPr id="30724" name="Rectangle 3"/>
          <p:cNvSpPr>
            <a:spLocks noGrp="1" noChangeArrowheads="1"/>
          </p:cNvSpPr>
          <p:nvPr>
            <p:ph type="body" idx="1"/>
          </p:nvPr>
        </p:nvSpPr>
        <p:spPr>
          <a:noFill/>
          <a:ln/>
        </p:spPr>
        <p:txBody>
          <a:bodyPr/>
          <a:lstStyle/>
          <a:p>
            <a:endParaRPr lang="en-AU" dirty="0" smtClean="0"/>
          </a:p>
          <a:p>
            <a:endParaRPr lang="en-AU" dirty="0" smtClean="0"/>
          </a:p>
          <a:p>
            <a:endParaRPr lang="en-AU" dirty="0" smtClean="0"/>
          </a:p>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58825"/>
            <a:ext cx="2265362" cy="1698625"/>
          </a:xfrm>
        </p:spPr>
      </p:sp>
      <p:sp>
        <p:nvSpPr>
          <p:cNvPr id="3" name="Notes Placeholder 2"/>
          <p:cNvSpPr>
            <a:spLocks noGrp="1"/>
          </p:cNvSpPr>
          <p:nvPr>
            <p:ph type="body" idx="1"/>
          </p:nvPr>
        </p:nvSpPr>
        <p:spPr>
          <a:xfrm>
            <a:off x="469879" y="2534427"/>
            <a:ext cx="5929353" cy="6646086"/>
          </a:xfrm>
        </p:spPr>
        <p:txBody>
          <a:bodyPr>
            <a:normAutofit lnSpcReduction="10000"/>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n-AU" sz="1400" b="1" u="sng" dirty="0" smtClean="0">
              <a:solidFill>
                <a:srgbClr val="003399"/>
              </a:solidFill>
              <a:latin typeface="+mn-lt"/>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AU" sz="1400" b="1" u="sng" dirty="0" smtClean="0">
                <a:solidFill>
                  <a:srgbClr val="003399"/>
                </a:solidFill>
                <a:latin typeface="+mn-lt"/>
              </a:rPr>
              <a:t>More effective utilisation of staff time</a:t>
            </a:r>
          </a:p>
          <a:p>
            <a:r>
              <a:rPr lang="en-AU" sz="1400" baseline="0" dirty="0" smtClean="0">
                <a:solidFill>
                  <a:srgbClr val="003399"/>
                </a:solidFill>
                <a:latin typeface="+mn-lt"/>
              </a:rPr>
              <a:t>By equipping our staff with mobile computing devices we enable nursing staff to have the information they need in their work place at all times. Staff do not need to come to sites to gather information about their clients. </a:t>
            </a:r>
          </a:p>
          <a:p>
            <a:endParaRPr lang="en-AU" sz="1400" baseline="0" dirty="0" smtClean="0">
              <a:solidFill>
                <a:srgbClr val="003399"/>
              </a:solidFill>
              <a:latin typeface="+mn-lt"/>
            </a:endParaRPr>
          </a:p>
          <a:p>
            <a:r>
              <a:rPr lang="en-AU" sz="1400" baseline="0" dirty="0" smtClean="0">
                <a:solidFill>
                  <a:srgbClr val="003399"/>
                </a:solidFill>
                <a:latin typeface="+mn-lt"/>
              </a:rPr>
              <a:t>We are about to provide them with online ordering of wound dressings and other products which will be able to be done whilst in the persons home. </a:t>
            </a:r>
          </a:p>
          <a:p>
            <a:endParaRPr lang="en-AU" sz="1400" baseline="0" dirty="0" smtClean="0">
              <a:solidFill>
                <a:srgbClr val="003399"/>
              </a:solidFill>
              <a:latin typeface="+mn-lt"/>
            </a:endParaRPr>
          </a:p>
          <a:p>
            <a:pPr algn="l"/>
            <a:r>
              <a:rPr lang="en-AU" sz="1400" baseline="0" dirty="0" smtClean="0">
                <a:solidFill>
                  <a:srgbClr val="003399"/>
                </a:solidFill>
                <a:latin typeface="+mn-lt"/>
              </a:rPr>
              <a:t>The CSC provides 24/7 telephone support to clients, that means that clients with concerns or worries can call and talk them through. </a:t>
            </a:r>
          </a:p>
          <a:p>
            <a:pPr algn="l"/>
            <a:endParaRPr lang="en-AU" sz="1400" baseline="0" dirty="0" smtClean="0">
              <a:solidFill>
                <a:srgbClr val="003399"/>
              </a:solidFill>
              <a:latin typeface="+mn-lt"/>
            </a:endParaRPr>
          </a:p>
          <a:p>
            <a:pPr algn="l"/>
            <a:r>
              <a:rPr lang="en-AU" sz="1400" baseline="0" dirty="0" smtClean="0">
                <a:solidFill>
                  <a:srgbClr val="003399"/>
                </a:solidFill>
                <a:latin typeface="+mn-lt"/>
              </a:rPr>
              <a:t>In our model the staff at the CSC have an electronic record of the callers history which includes medication charts, visit details and medical history and are skilled practitioners and are able to address most issues. The sorts of things our clients ring about include catheter concerns, blood sugar levels, missed medications or symptom management in the case of palliative care. </a:t>
            </a:r>
          </a:p>
          <a:p>
            <a:pPr algn="l"/>
            <a:endParaRPr lang="en-AU" sz="1400" dirty="0" smtClean="0">
              <a:solidFill>
                <a:srgbClr val="003399"/>
              </a:solidFill>
              <a:latin typeface="+mn-lt"/>
            </a:endParaRPr>
          </a:p>
          <a:p>
            <a:pPr algn="l"/>
            <a:r>
              <a:rPr lang="en-AU" sz="1400" baseline="0" dirty="0" smtClean="0">
                <a:solidFill>
                  <a:srgbClr val="003399"/>
                </a:solidFill>
                <a:latin typeface="+mn-lt"/>
              </a:rPr>
              <a:t>As well carers can also ring and assuming the client has given permission can talk to our staff about the family member. If necessary we can arrange for a nearby nurse to visit including after hours. </a:t>
            </a:r>
          </a:p>
          <a:p>
            <a:pPr algn="l"/>
            <a:endParaRPr lang="en-AU" sz="1400" baseline="0" dirty="0" smtClean="0">
              <a:solidFill>
                <a:srgbClr val="003399"/>
              </a:solidFill>
              <a:latin typeface="+mn-lt"/>
            </a:endParaRPr>
          </a:p>
          <a:p>
            <a:pPr algn="l"/>
            <a:r>
              <a:rPr lang="en-AU" sz="1400" baseline="0" dirty="0" smtClean="0">
                <a:solidFill>
                  <a:srgbClr val="003399"/>
                </a:solidFill>
                <a:latin typeface="+mn-lt"/>
              </a:rPr>
              <a:t>The effect of this telephone support has been to reduce or prevent many of our clients needing to either have a visit from a nurse, attend their local hospital emergency department or visit their GP.</a:t>
            </a:r>
            <a:endParaRPr lang="en-AU" sz="1400" dirty="0" smtClean="0">
              <a:solidFill>
                <a:srgbClr val="003399"/>
              </a:solidFill>
              <a:latin typeface="+mn-lt"/>
            </a:endParaRPr>
          </a:p>
          <a:p>
            <a:endParaRPr lang="en-AU" dirty="0" smtClean="0">
              <a:solidFill>
                <a:srgbClr val="003399"/>
              </a:solidFill>
              <a:ea typeface="+mn-ea"/>
              <a:cs typeface="+mn-cs"/>
            </a:endParaRPr>
          </a:p>
          <a:p>
            <a:r>
              <a:rPr lang="en-AU" sz="1600" dirty="0" smtClean="0">
                <a:solidFill>
                  <a:srgbClr val="003399"/>
                </a:solidFill>
              </a:rPr>
              <a:t> </a:t>
            </a:r>
            <a:endParaRPr lang="en-AU" dirty="0"/>
          </a:p>
        </p:txBody>
      </p:sp>
      <p:sp>
        <p:nvSpPr>
          <p:cNvPr id="4" name="Slide Number Placeholder 3"/>
          <p:cNvSpPr>
            <a:spLocks noGrp="1"/>
          </p:cNvSpPr>
          <p:nvPr>
            <p:ph type="sldNum" sz="quarter" idx="10"/>
          </p:nvPr>
        </p:nvSpPr>
        <p:spPr/>
        <p:txBody>
          <a:bodyPr/>
          <a:lstStyle/>
          <a:p>
            <a:pPr>
              <a:defRPr/>
            </a:pPr>
            <a:fld id="{1CC7A9B1-5BC8-4A27-86A8-E9DA73A7F09F}" type="slidenum">
              <a:rPr lang="en-AU" smtClean="0"/>
              <a:pPr>
                <a:defRPr/>
              </a:pPr>
              <a:t>10</a:t>
            </a:fld>
            <a:endParaRPr lang="en-A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58825"/>
            <a:ext cx="2051050" cy="1538288"/>
          </a:xfrm>
        </p:spPr>
      </p:sp>
      <p:sp>
        <p:nvSpPr>
          <p:cNvPr id="3" name="Notes Placeholder 2"/>
          <p:cNvSpPr>
            <a:spLocks noGrp="1"/>
          </p:cNvSpPr>
          <p:nvPr>
            <p:ph type="body" idx="1"/>
          </p:nvPr>
        </p:nvSpPr>
        <p:spPr>
          <a:xfrm>
            <a:off x="915988" y="2320113"/>
            <a:ext cx="4965700" cy="6860400"/>
          </a:xfrm>
        </p:spPr>
        <p:txBody>
          <a:bodyPr>
            <a:normAutofit/>
          </a:bodyPr>
          <a:lstStyle/>
          <a:p>
            <a:r>
              <a:rPr lang="en-AU" sz="1400" b="1" kern="1200" dirty="0" err="1" smtClean="0">
                <a:solidFill>
                  <a:srgbClr val="003399"/>
                </a:solidFill>
                <a:latin typeface="+mn-lt"/>
                <a:ea typeface="+mn-ea"/>
                <a:cs typeface="+mn-cs"/>
              </a:rPr>
              <a:t>Telehealth</a:t>
            </a:r>
            <a:endParaRPr lang="en-AU" sz="1400" b="1" kern="1200" dirty="0" smtClean="0">
              <a:solidFill>
                <a:srgbClr val="003399"/>
              </a:solidFill>
              <a:latin typeface="+mn-lt"/>
              <a:ea typeface="+mn-ea"/>
              <a:cs typeface="+mn-cs"/>
            </a:endParaRPr>
          </a:p>
          <a:p>
            <a:r>
              <a:rPr lang="en-AU" sz="1400" kern="1200" dirty="0" smtClean="0">
                <a:solidFill>
                  <a:srgbClr val="003399"/>
                </a:solidFill>
                <a:latin typeface="+mn-lt"/>
                <a:ea typeface="+mn-ea"/>
                <a:cs typeface="+mn-cs"/>
              </a:rPr>
              <a:t>Workforce shortages such as those noted above are also being overcome partly through the use of new technologies.</a:t>
            </a:r>
          </a:p>
          <a:p>
            <a:endParaRPr lang="en-AU" sz="1400" kern="1200" dirty="0" smtClean="0">
              <a:solidFill>
                <a:srgbClr val="003399"/>
              </a:solidFill>
              <a:latin typeface="+mn-lt"/>
              <a:ea typeface="+mn-ea"/>
              <a:cs typeface="+mn-cs"/>
            </a:endParaRPr>
          </a:p>
          <a:p>
            <a:r>
              <a:rPr lang="en-AU" sz="1400" kern="1200" dirty="0" smtClean="0">
                <a:solidFill>
                  <a:srgbClr val="003399"/>
                </a:solidFill>
                <a:latin typeface="+mn-lt"/>
                <a:ea typeface="+mn-ea"/>
                <a:cs typeface="+mn-cs"/>
              </a:rPr>
              <a:t>Home </a:t>
            </a:r>
            <a:r>
              <a:rPr lang="en-AU" sz="1400" kern="1200" dirty="0" err="1" smtClean="0">
                <a:solidFill>
                  <a:srgbClr val="003399"/>
                </a:solidFill>
                <a:latin typeface="+mn-lt"/>
                <a:ea typeface="+mn-ea"/>
                <a:cs typeface="+mn-cs"/>
              </a:rPr>
              <a:t>telehealth</a:t>
            </a:r>
            <a:r>
              <a:rPr lang="en-AU" sz="1400" kern="1200" dirty="0" smtClean="0">
                <a:solidFill>
                  <a:srgbClr val="003399"/>
                </a:solidFill>
                <a:latin typeface="+mn-lt"/>
                <a:ea typeface="+mn-ea"/>
                <a:cs typeface="+mn-cs"/>
              </a:rPr>
              <a:t> is part of this new health service landscape. </a:t>
            </a:r>
          </a:p>
          <a:p>
            <a:r>
              <a:rPr lang="en-AU" sz="1400" kern="1200" dirty="0" smtClean="0">
                <a:solidFill>
                  <a:srgbClr val="003399"/>
                </a:solidFill>
                <a:latin typeface="+mn-lt"/>
                <a:ea typeface="+mn-ea"/>
                <a:cs typeface="+mn-cs"/>
              </a:rPr>
              <a:t>Home </a:t>
            </a:r>
            <a:r>
              <a:rPr lang="en-AU" sz="1400" kern="1200" dirty="0" err="1" smtClean="0">
                <a:solidFill>
                  <a:srgbClr val="003399"/>
                </a:solidFill>
                <a:latin typeface="+mn-lt"/>
                <a:ea typeface="+mn-ea"/>
                <a:cs typeface="+mn-cs"/>
              </a:rPr>
              <a:t>tele</a:t>
            </a:r>
            <a:r>
              <a:rPr lang="en-AU" sz="1400" kern="1200" dirty="0" smtClean="0">
                <a:solidFill>
                  <a:srgbClr val="003399"/>
                </a:solidFill>
                <a:latin typeface="+mn-lt"/>
                <a:ea typeface="+mn-ea"/>
                <a:cs typeface="+mn-cs"/>
              </a:rPr>
              <a:t>-health is the use of information, communications, measurement and monitoring technologies to evaluate health status and deliver healthcare from a distance to patients at home” [</a:t>
            </a:r>
            <a:r>
              <a:rPr lang="en-AU" sz="1400" kern="1200" dirty="0" err="1" smtClean="0">
                <a:solidFill>
                  <a:srgbClr val="003399"/>
                </a:solidFill>
                <a:latin typeface="+mn-lt"/>
                <a:ea typeface="+mn-ea"/>
                <a:cs typeface="+mn-cs"/>
              </a:rPr>
              <a:t>Celler</a:t>
            </a:r>
            <a:r>
              <a:rPr lang="en-AU" sz="1400" kern="1200" dirty="0" smtClean="0">
                <a:solidFill>
                  <a:srgbClr val="003399"/>
                </a:solidFill>
                <a:latin typeface="+mn-lt"/>
                <a:ea typeface="+mn-ea"/>
                <a:cs typeface="+mn-cs"/>
              </a:rPr>
              <a:t>, 1999 (in Kai-</a:t>
            </a:r>
            <a:r>
              <a:rPr lang="en-AU" sz="1400" kern="1200" dirty="0" err="1" smtClean="0">
                <a:solidFill>
                  <a:srgbClr val="003399"/>
                </a:solidFill>
                <a:latin typeface="+mn-lt"/>
                <a:ea typeface="+mn-ea"/>
                <a:cs typeface="+mn-cs"/>
              </a:rPr>
              <a:t>Wen</a:t>
            </a:r>
            <a:r>
              <a:rPr lang="en-AU" sz="1400" kern="1200" dirty="0" smtClean="0">
                <a:solidFill>
                  <a:srgbClr val="003399"/>
                </a:solidFill>
                <a:latin typeface="+mn-lt"/>
                <a:ea typeface="+mn-ea"/>
                <a:cs typeface="+mn-cs"/>
              </a:rPr>
              <a:t> Kan, 2007)].</a:t>
            </a:r>
          </a:p>
          <a:p>
            <a:endParaRPr lang="en-AU" sz="1400" kern="1200" dirty="0" smtClean="0">
              <a:solidFill>
                <a:srgbClr val="003399"/>
              </a:solidFill>
              <a:latin typeface="+mn-lt"/>
              <a:ea typeface="+mn-ea"/>
              <a:cs typeface="+mn-cs"/>
            </a:endParaRPr>
          </a:p>
          <a:p>
            <a:r>
              <a:rPr lang="en-AU" sz="1400" kern="1200" dirty="0" smtClean="0">
                <a:solidFill>
                  <a:srgbClr val="003399"/>
                </a:solidFill>
                <a:latin typeface="+mn-lt"/>
                <a:ea typeface="+mn-ea"/>
                <a:cs typeface="+mn-cs"/>
              </a:rPr>
              <a:t>In the UK, the United States and to a lesser extent in Australia, the benefits of home </a:t>
            </a:r>
            <a:r>
              <a:rPr lang="en-AU" sz="1400" kern="1200" dirty="0" err="1" smtClean="0">
                <a:solidFill>
                  <a:srgbClr val="003399"/>
                </a:solidFill>
                <a:latin typeface="+mn-lt"/>
                <a:ea typeface="+mn-ea"/>
                <a:cs typeface="+mn-cs"/>
              </a:rPr>
              <a:t>telehealth</a:t>
            </a:r>
            <a:r>
              <a:rPr lang="en-AU" sz="1400" kern="1200" dirty="0" smtClean="0">
                <a:solidFill>
                  <a:srgbClr val="003399"/>
                </a:solidFill>
                <a:latin typeface="+mn-lt"/>
                <a:ea typeface="+mn-ea"/>
                <a:cs typeface="+mn-cs"/>
              </a:rPr>
              <a:t> are well documented. Researchers have found that </a:t>
            </a:r>
            <a:r>
              <a:rPr lang="en-AU" sz="1400" kern="1200" dirty="0" err="1" smtClean="0">
                <a:solidFill>
                  <a:srgbClr val="003399"/>
                </a:solidFill>
                <a:latin typeface="+mn-lt"/>
                <a:ea typeface="+mn-ea"/>
                <a:cs typeface="+mn-cs"/>
              </a:rPr>
              <a:t>telehealth</a:t>
            </a:r>
            <a:r>
              <a:rPr lang="en-AU" sz="1400" kern="1200" dirty="0" smtClean="0">
                <a:solidFill>
                  <a:srgbClr val="003399"/>
                </a:solidFill>
                <a:latin typeface="+mn-lt"/>
                <a:ea typeface="+mn-ea"/>
                <a:cs typeface="+mn-cs"/>
              </a:rPr>
              <a:t> provides quality care and improved clinical outcomes for patients living with chronic obstructive pulmonary disease (COPD) and heart failure, while increasing patient participation and decreasing home nursing visits and rehospitalisation rates (Schneider, 2004). </a:t>
            </a:r>
          </a:p>
          <a:p>
            <a:endParaRPr lang="en-AU" sz="1400" kern="1200" dirty="0" smtClean="0">
              <a:solidFill>
                <a:srgbClr val="003399"/>
              </a:solidFill>
              <a:latin typeface="+mn-lt"/>
              <a:ea typeface="+mn-ea"/>
              <a:cs typeface="+mn-cs"/>
            </a:endParaRPr>
          </a:p>
          <a:p>
            <a:r>
              <a:rPr lang="en-AU" sz="1400" kern="1200" dirty="0" smtClean="0">
                <a:solidFill>
                  <a:srgbClr val="003399"/>
                </a:solidFill>
                <a:latin typeface="+mn-lt"/>
                <a:ea typeface="+mn-ea"/>
                <a:cs typeface="+mn-cs"/>
              </a:rPr>
              <a:t>At</a:t>
            </a:r>
            <a:r>
              <a:rPr lang="en-AU" sz="1400" kern="1200" baseline="0" dirty="0" smtClean="0">
                <a:solidFill>
                  <a:srgbClr val="003399"/>
                </a:solidFill>
                <a:latin typeface="+mn-lt"/>
                <a:ea typeface="+mn-ea"/>
                <a:cs typeface="+mn-cs"/>
              </a:rPr>
              <a:t> RDNS we are trialling or using a variety of </a:t>
            </a:r>
            <a:r>
              <a:rPr lang="en-AU" sz="1400" kern="1200" baseline="0" dirty="0" err="1" smtClean="0">
                <a:solidFill>
                  <a:srgbClr val="003399"/>
                </a:solidFill>
                <a:latin typeface="+mn-lt"/>
                <a:ea typeface="+mn-ea"/>
                <a:cs typeface="+mn-cs"/>
              </a:rPr>
              <a:t>telehealth</a:t>
            </a:r>
            <a:r>
              <a:rPr lang="en-AU" sz="1400" kern="1200" baseline="0" dirty="0" smtClean="0">
                <a:solidFill>
                  <a:srgbClr val="003399"/>
                </a:solidFill>
                <a:latin typeface="+mn-lt"/>
                <a:ea typeface="+mn-ea"/>
                <a:cs typeface="+mn-cs"/>
              </a:rPr>
              <a:t> products.</a:t>
            </a:r>
          </a:p>
          <a:p>
            <a:r>
              <a:rPr lang="en-AU" sz="1400" kern="1200" baseline="0" dirty="0" smtClean="0">
                <a:solidFill>
                  <a:srgbClr val="003399"/>
                </a:solidFill>
                <a:latin typeface="+mn-lt"/>
                <a:ea typeface="+mn-ea"/>
                <a:cs typeface="+mn-cs"/>
              </a:rPr>
              <a:t>Three recent projects that are either underway or completed are the </a:t>
            </a:r>
            <a:r>
              <a:rPr lang="en-US" sz="1400" kern="1200" dirty="0" err="1" smtClean="0">
                <a:solidFill>
                  <a:srgbClr val="003399"/>
                </a:solidFill>
                <a:latin typeface="+mn-lt"/>
                <a:ea typeface="+mn-ea"/>
                <a:cs typeface="+mn-cs"/>
              </a:rPr>
              <a:t>telehealth</a:t>
            </a:r>
            <a:r>
              <a:rPr lang="en-US" sz="1400" kern="1200" dirty="0" smtClean="0">
                <a:solidFill>
                  <a:srgbClr val="003399"/>
                </a:solidFill>
                <a:latin typeface="+mn-lt"/>
                <a:ea typeface="+mn-ea"/>
                <a:cs typeface="+mn-cs"/>
              </a:rPr>
              <a:t> monitoring at home</a:t>
            </a:r>
            <a:r>
              <a:rPr lang="en-AU" sz="1400" kern="1200" baseline="0" dirty="0" smtClean="0">
                <a:solidFill>
                  <a:srgbClr val="003399"/>
                </a:solidFill>
                <a:latin typeface="+mn-lt"/>
                <a:ea typeface="+mn-ea"/>
                <a:cs typeface="+mn-cs"/>
              </a:rPr>
              <a:t>, the </a:t>
            </a:r>
            <a:r>
              <a:rPr lang="en-AU" sz="1400" kern="1200" baseline="0" dirty="0" smtClean="0">
                <a:solidFill>
                  <a:srgbClr val="003399"/>
                </a:solidFill>
                <a:latin typeface="Gill Sans" pitchFamily="34" charset="0"/>
                <a:ea typeface="+mn-ea"/>
                <a:cs typeface="+mn-cs"/>
              </a:rPr>
              <a:t>BEIP project and the </a:t>
            </a:r>
            <a:r>
              <a:rPr lang="en-AU" sz="1400" kern="1200" baseline="0" dirty="0" err="1" smtClean="0">
                <a:solidFill>
                  <a:srgbClr val="003399"/>
                </a:solidFill>
                <a:latin typeface="Gill Sans" pitchFamily="34" charset="0"/>
                <a:ea typeface="+mn-ea"/>
                <a:cs typeface="+mn-cs"/>
              </a:rPr>
              <a:t>medido</a:t>
            </a:r>
            <a:r>
              <a:rPr lang="en-AU" sz="1400" kern="1200" baseline="0" dirty="0" smtClean="0">
                <a:solidFill>
                  <a:srgbClr val="003399"/>
                </a:solidFill>
                <a:latin typeface="Gill Sans" pitchFamily="34" charset="0"/>
                <a:ea typeface="+mn-ea"/>
                <a:cs typeface="+mn-cs"/>
              </a:rPr>
              <a:t> medicines management trial.</a:t>
            </a:r>
            <a:endParaRPr lang="en-AU" sz="1400" kern="1200" dirty="0" smtClean="0">
              <a:solidFill>
                <a:srgbClr val="003399"/>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pPr>
              <a:defRPr/>
            </a:pPr>
            <a:fld id="{1CC7A9B1-5BC8-4A27-86A8-E9DA73A7F09F}" type="slidenum">
              <a:rPr lang="en-AU" smtClean="0"/>
              <a:pPr>
                <a:defRPr/>
              </a:pPr>
              <a:t>11</a:t>
            </a:fld>
            <a:endParaRPr lang="en-A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319088"/>
            <a:ext cx="1265238" cy="949325"/>
          </a:xfrm>
        </p:spPr>
      </p:sp>
      <p:sp>
        <p:nvSpPr>
          <p:cNvPr id="3" name="Notes Placeholder 2"/>
          <p:cNvSpPr>
            <a:spLocks noGrp="1"/>
          </p:cNvSpPr>
          <p:nvPr>
            <p:ph type="body" idx="1"/>
          </p:nvPr>
        </p:nvSpPr>
        <p:spPr>
          <a:xfrm>
            <a:off x="398441" y="1319981"/>
            <a:ext cx="5929354" cy="8358246"/>
          </a:xfrm>
        </p:spPr>
        <p:txBody>
          <a:bodyPr>
            <a:normAutofit/>
          </a:bodyPr>
          <a:lstStyle/>
          <a:p>
            <a:endParaRPr lang="en-US" sz="1400" b="1" u="sng" dirty="0" smtClean="0">
              <a:solidFill>
                <a:srgbClr val="003399"/>
              </a:solidFill>
              <a:latin typeface="+mn-lt"/>
            </a:endParaRPr>
          </a:p>
          <a:p>
            <a:r>
              <a:rPr lang="en-US" sz="1400" b="1" u="sng" dirty="0" smtClean="0">
                <a:solidFill>
                  <a:srgbClr val="003399"/>
                </a:solidFill>
                <a:latin typeface="+mn-lt"/>
              </a:rPr>
              <a:t>The first project was Tele-health monitoring of clients with chronic disease</a:t>
            </a:r>
          </a:p>
          <a:p>
            <a:endParaRPr lang="en-US" sz="1400" b="1" u="sng" dirty="0" smtClean="0">
              <a:solidFill>
                <a:srgbClr val="003399"/>
              </a:solidFill>
              <a:latin typeface="+mn-lt"/>
            </a:endParaRPr>
          </a:p>
          <a:p>
            <a:r>
              <a:rPr lang="en-US" sz="1400" u="sng" dirty="0" smtClean="0">
                <a:solidFill>
                  <a:srgbClr val="003399"/>
                </a:solidFill>
                <a:latin typeface="+mn-lt"/>
              </a:rPr>
              <a:t>Main focus on understanding the workforce impact </a:t>
            </a:r>
          </a:p>
          <a:p>
            <a:endParaRPr lang="en-US" sz="1400" u="sng" dirty="0" smtClean="0">
              <a:solidFill>
                <a:srgbClr val="003399"/>
              </a:solidFill>
              <a:latin typeface="+mn-lt"/>
            </a:endParaRPr>
          </a:p>
          <a:p>
            <a:r>
              <a:rPr lang="en-US" sz="1400" u="none" dirty="0" smtClean="0">
                <a:solidFill>
                  <a:srgbClr val="003399"/>
                </a:solidFill>
                <a:latin typeface="+mn-lt"/>
              </a:rPr>
              <a:t>What education worked</a:t>
            </a:r>
            <a:r>
              <a:rPr lang="en-US" sz="1400" u="none" baseline="0" dirty="0" smtClean="0">
                <a:solidFill>
                  <a:srgbClr val="003399"/>
                </a:solidFill>
                <a:latin typeface="+mn-lt"/>
              </a:rPr>
              <a:t> best, what concerns did nurses have, where there any unintended impacts on the workforce?</a:t>
            </a:r>
          </a:p>
          <a:p>
            <a:endParaRPr lang="en-AU" sz="1400" u="none" dirty="0" smtClean="0">
              <a:solidFill>
                <a:srgbClr val="003399"/>
              </a:solidFill>
              <a:latin typeface="+mn-lt"/>
            </a:endParaRPr>
          </a:p>
          <a:p>
            <a:pPr lvl="0"/>
            <a:r>
              <a:rPr lang="en-AU" sz="1400" kern="1200" dirty="0" smtClean="0">
                <a:solidFill>
                  <a:srgbClr val="003399"/>
                </a:solidFill>
                <a:latin typeface="+mn-lt"/>
                <a:ea typeface="+mn-ea"/>
                <a:cs typeface="+mn-cs"/>
              </a:rPr>
              <a:t>What we found was that in our setting the role for district nurses did alter but perhaps</a:t>
            </a:r>
            <a:r>
              <a:rPr lang="en-AU" sz="1400" kern="1200" baseline="0" dirty="0" smtClean="0">
                <a:solidFill>
                  <a:srgbClr val="003399"/>
                </a:solidFill>
                <a:latin typeface="+mn-lt"/>
                <a:ea typeface="+mn-ea"/>
                <a:cs typeface="+mn-cs"/>
              </a:rPr>
              <a:t> not as much as we had anticipated </a:t>
            </a:r>
            <a:r>
              <a:rPr lang="en-AU" sz="1400" kern="1200" dirty="0" smtClean="0">
                <a:solidFill>
                  <a:srgbClr val="003399"/>
                </a:solidFill>
                <a:latin typeface="+mn-lt"/>
                <a:ea typeface="+mn-ea"/>
                <a:cs typeface="+mn-cs"/>
              </a:rPr>
              <a:t>while</a:t>
            </a:r>
            <a:r>
              <a:rPr lang="en-AU" sz="1400" kern="1200" baseline="0" dirty="0" smtClean="0">
                <a:solidFill>
                  <a:srgbClr val="003399"/>
                </a:solidFill>
                <a:latin typeface="+mn-lt"/>
                <a:ea typeface="+mn-ea"/>
                <a:cs typeface="+mn-cs"/>
              </a:rPr>
              <a:t> district nurses </a:t>
            </a:r>
            <a:r>
              <a:rPr lang="en-AU" sz="1400" kern="1200" dirty="0" smtClean="0">
                <a:solidFill>
                  <a:srgbClr val="003399"/>
                </a:solidFill>
                <a:latin typeface="+mn-lt"/>
                <a:ea typeface="+mn-ea"/>
                <a:cs typeface="+mn-cs"/>
              </a:rPr>
              <a:t>continued to undertake patient assessments, develop care plans and provide education and care to the patient in line with the care plan</a:t>
            </a:r>
            <a:r>
              <a:rPr lang="en-AU" sz="1400" kern="1200" baseline="0" dirty="0" smtClean="0">
                <a:solidFill>
                  <a:srgbClr val="003399"/>
                </a:solidFill>
                <a:latin typeface="+mn-lt"/>
                <a:ea typeface="+mn-ea"/>
                <a:cs typeface="+mn-cs"/>
              </a:rPr>
              <a:t> they no longer needed to do </a:t>
            </a:r>
            <a:r>
              <a:rPr lang="en-AU" sz="1400" kern="1200" dirty="0" smtClean="0">
                <a:solidFill>
                  <a:srgbClr val="003399"/>
                </a:solidFill>
                <a:latin typeface="+mn-lt"/>
                <a:ea typeface="+mn-ea"/>
                <a:cs typeface="+mn-cs"/>
              </a:rPr>
              <a:t>vital sign measurement as this was now done by the patient using TMC equipment. </a:t>
            </a:r>
          </a:p>
          <a:p>
            <a:pPr lvl="0"/>
            <a:endParaRPr lang="en-AU" sz="1400" kern="1200" dirty="0" smtClean="0">
              <a:solidFill>
                <a:srgbClr val="003399"/>
              </a:solidFill>
              <a:latin typeface="+mn-lt"/>
              <a:ea typeface="+mn-ea"/>
              <a:cs typeface="+mn-cs"/>
            </a:endParaRPr>
          </a:p>
          <a:p>
            <a:pPr lvl="0"/>
            <a:r>
              <a:rPr lang="en-AU" sz="1400" kern="1200" dirty="0" smtClean="0">
                <a:solidFill>
                  <a:srgbClr val="003399"/>
                </a:solidFill>
                <a:latin typeface="+mn-lt"/>
                <a:ea typeface="+mn-ea"/>
                <a:cs typeface="+mn-cs"/>
              </a:rPr>
              <a:t>However nurses</a:t>
            </a:r>
            <a:r>
              <a:rPr lang="en-AU" sz="1400" kern="1200" baseline="0" dirty="0" smtClean="0">
                <a:solidFill>
                  <a:srgbClr val="003399"/>
                </a:solidFill>
                <a:latin typeface="+mn-lt"/>
                <a:ea typeface="+mn-ea"/>
                <a:cs typeface="+mn-cs"/>
              </a:rPr>
              <a:t> who participated</a:t>
            </a:r>
            <a:r>
              <a:rPr lang="en-AU" sz="1400" kern="1200" dirty="0" smtClean="0">
                <a:solidFill>
                  <a:srgbClr val="003399"/>
                </a:solidFill>
                <a:latin typeface="+mn-lt"/>
                <a:ea typeface="+mn-ea"/>
                <a:cs typeface="+mn-cs"/>
              </a:rPr>
              <a:t> did have to become even more technically competent in trouble shooting</a:t>
            </a:r>
            <a:r>
              <a:rPr lang="en-AU" sz="1400" kern="1200" baseline="0" dirty="0" smtClean="0">
                <a:solidFill>
                  <a:srgbClr val="003399"/>
                </a:solidFill>
                <a:latin typeface="+mn-lt"/>
                <a:ea typeface="+mn-ea"/>
                <a:cs typeface="+mn-cs"/>
              </a:rPr>
              <a:t>  machine and IT issues. </a:t>
            </a:r>
            <a:endParaRPr lang="en-AU" sz="1400" kern="1200" dirty="0" smtClean="0">
              <a:solidFill>
                <a:srgbClr val="003399"/>
              </a:solidFill>
              <a:latin typeface="+mn-lt"/>
              <a:ea typeface="+mn-ea"/>
              <a:cs typeface="+mn-cs"/>
            </a:endParaRPr>
          </a:p>
          <a:p>
            <a:pPr lvl="0"/>
            <a:endParaRPr lang="en-AU" sz="1400" kern="1200" dirty="0" smtClean="0">
              <a:solidFill>
                <a:srgbClr val="003399"/>
              </a:solidFill>
              <a:latin typeface="+mn-lt"/>
              <a:ea typeface="+mn-ea"/>
              <a:cs typeface="+mn-cs"/>
            </a:endParaRPr>
          </a:p>
          <a:p>
            <a:pPr lvl="0"/>
            <a:r>
              <a:rPr lang="en-AU" sz="1400" kern="1200" dirty="0" smtClean="0">
                <a:solidFill>
                  <a:srgbClr val="003399"/>
                </a:solidFill>
                <a:latin typeface="+mn-lt"/>
                <a:ea typeface="+mn-ea"/>
                <a:cs typeface="+mn-cs"/>
              </a:rPr>
              <a:t>For the patients there was a greater role in taking vital signs measurements themselves and in identifying their own clinical changes that might occasion a visit with a health professional.</a:t>
            </a:r>
          </a:p>
          <a:p>
            <a:endParaRPr lang="en-AU" dirty="0"/>
          </a:p>
        </p:txBody>
      </p:sp>
      <p:sp>
        <p:nvSpPr>
          <p:cNvPr id="4" name="Slide Number Placeholder 3"/>
          <p:cNvSpPr>
            <a:spLocks noGrp="1"/>
          </p:cNvSpPr>
          <p:nvPr>
            <p:ph type="sldNum" sz="quarter" idx="10"/>
          </p:nvPr>
        </p:nvSpPr>
        <p:spPr/>
        <p:txBody>
          <a:bodyPr/>
          <a:lstStyle/>
          <a:p>
            <a:pPr>
              <a:defRPr/>
            </a:pPr>
            <a:fld id="{1CC7A9B1-5BC8-4A27-86A8-E9DA73A7F09F}" type="slidenum">
              <a:rPr lang="en-AU" smtClean="0"/>
              <a:pPr>
                <a:defRPr/>
              </a:pPr>
              <a:t>12</a:t>
            </a:fld>
            <a:endParaRPr lang="en-A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58825"/>
            <a:ext cx="2479675" cy="1858963"/>
          </a:xfrm>
        </p:spPr>
      </p:sp>
      <p:sp>
        <p:nvSpPr>
          <p:cNvPr id="3" name="Notes Placeholder 2"/>
          <p:cNvSpPr>
            <a:spLocks noGrp="1"/>
          </p:cNvSpPr>
          <p:nvPr>
            <p:ph type="body" idx="1"/>
          </p:nvPr>
        </p:nvSpPr>
        <p:spPr>
          <a:xfrm>
            <a:off x="915988" y="2677303"/>
            <a:ext cx="4965700" cy="6503210"/>
          </a:xfrm>
        </p:spPr>
        <p:txBody>
          <a:bodyPr>
            <a:normAutofit/>
          </a:bodyPr>
          <a:lstStyle/>
          <a:p>
            <a:r>
              <a:rPr lang="en-AU" sz="1200" b="1" kern="1200" dirty="0" smtClean="0">
                <a:solidFill>
                  <a:schemeClr val="tx1"/>
                </a:solidFill>
                <a:latin typeface="Gill Sans" pitchFamily="34" charset="0"/>
                <a:ea typeface="+mn-ea"/>
                <a:cs typeface="+mn-cs"/>
              </a:rPr>
              <a:t>This</a:t>
            </a:r>
            <a:r>
              <a:rPr lang="en-AU" sz="1200" b="1" kern="1200" baseline="0" dirty="0" smtClean="0">
                <a:solidFill>
                  <a:schemeClr val="tx1"/>
                </a:solidFill>
                <a:latin typeface="Gill Sans" pitchFamily="34" charset="0"/>
                <a:ea typeface="+mn-ea"/>
                <a:cs typeface="+mn-cs"/>
              </a:rPr>
              <a:t> second project is currently underway </a:t>
            </a:r>
          </a:p>
          <a:p>
            <a:endParaRPr lang="en-AU" sz="1400" b="1"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sz="1400" dirty="0" smtClean="0">
                <a:solidFill>
                  <a:srgbClr val="003399"/>
                </a:solidFill>
                <a:latin typeface="+mn-lt"/>
              </a:rPr>
              <a:t>And uses video conferencing to facilitate medicines management we support enormous numbers of clients with</a:t>
            </a:r>
            <a:r>
              <a:rPr lang="en-AU" sz="1400" baseline="0" dirty="0" smtClean="0">
                <a:solidFill>
                  <a:srgbClr val="003399"/>
                </a:solidFill>
                <a:latin typeface="+mn-lt"/>
              </a:rPr>
              <a:t> their medicines management and if this trial is successful in assisting a larger number of clients to manage their medicines at home it could be an extremely useful tool into the future.</a:t>
            </a:r>
            <a:endParaRPr lang="en-AU" sz="1400" dirty="0" smtClean="0">
              <a:solidFill>
                <a:srgbClr val="003399"/>
              </a:solidFill>
              <a:latin typeface="+mn-lt"/>
            </a:endParaRPr>
          </a:p>
          <a:p>
            <a:endParaRPr lang="en-AU" sz="1200" b="1" kern="1200" dirty="0" smtClean="0">
              <a:solidFill>
                <a:schemeClr val="tx1"/>
              </a:solidFill>
              <a:latin typeface="Gill Sans"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1CC7A9B1-5BC8-4A27-86A8-E9DA73A7F09F}" type="slidenum">
              <a:rPr lang="en-AU" smtClean="0"/>
              <a:pPr>
                <a:defRPr/>
              </a:pPr>
              <a:t>13</a:t>
            </a:fld>
            <a:endParaRPr lang="en-A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58825"/>
            <a:ext cx="1765300" cy="1323975"/>
          </a:xfrm>
        </p:spPr>
      </p:sp>
      <p:sp>
        <p:nvSpPr>
          <p:cNvPr id="3" name="Notes Placeholder 2"/>
          <p:cNvSpPr>
            <a:spLocks noGrp="1"/>
          </p:cNvSpPr>
          <p:nvPr>
            <p:ph type="body" idx="1"/>
          </p:nvPr>
        </p:nvSpPr>
        <p:spPr>
          <a:xfrm>
            <a:off x="398441" y="2391551"/>
            <a:ext cx="6072230" cy="6574648"/>
          </a:xfrm>
        </p:spPr>
        <p:txBody>
          <a:bodyPr>
            <a:normAutofit/>
          </a:bodyPr>
          <a:lstStyle/>
          <a:p>
            <a:r>
              <a:rPr lang="en-AU" sz="1400" u="sng" kern="1200" dirty="0" smtClean="0">
                <a:solidFill>
                  <a:srgbClr val="003399"/>
                </a:solidFill>
                <a:latin typeface="+mn-lt"/>
                <a:ea typeface="+mn-ea"/>
                <a:cs typeface="+mn-cs"/>
              </a:rPr>
              <a:t>The third project is using</a:t>
            </a:r>
            <a:r>
              <a:rPr lang="en-AU" sz="1400" u="sng" kern="1200" baseline="0" dirty="0" smtClean="0">
                <a:solidFill>
                  <a:srgbClr val="003399"/>
                </a:solidFill>
                <a:latin typeface="+mn-lt"/>
                <a:ea typeface="+mn-ea"/>
                <a:cs typeface="+mn-cs"/>
              </a:rPr>
              <a:t> a series of different medicines administration devices </a:t>
            </a:r>
          </a:p>
          <a:p>
            <a:endParaRPr lang="en-AU" sz="1400" u="sng" kern="1200" baseline="0" dirty="0" smtClean="0">
              <a:solidFill>
                <a:srgbClr val="003399"/>
              </a:solidFill>
              <a:latin typeface="+mn-lt"/>
              <a:ea typeface="+mn-ea"/>
              <a:cs typeface="+mn-cs"/>
            </a:endParaRPr>
          </a:p>
          <a:p>
            <a:r>
              <a:rPr lang="en-AU" sz="1400" u="sng" kern="1200" baseline="0" dirty="0" smtClean="0">
                <a:solidFill>
                  <a:srgbClr val="003399"/>
                </a:solidFill>
                <a:latin typeface="+mn-lt"/>
                <a:ea typeface="+mn-ea"/>
                <a:cs typeface="+mn-cs"/>
              </a:rPr>
              <a:t>We kicked off with the </a:t>
            </a:r>
            <a:r>
              <a:rPr lang="en-AU" sz="1400" u="sng" kern="1200" dirty="0" err="1" smtClean="0">
                <a:solidFill>
                  <a:srgbClr val="003399"/>
                </a:solidFill>
                <a:latin typeface="+mn-lt"/>
                <a:ea typeface="+mn-ea"/>
                <a:cs typeface="+mn-cs"/>
              </a:rPr>
              <a:t>Medido</a:t>
            </a:r>
            <a:r>
              <a:rPr lang="en-AU" sz="1400" u="sng" kern="1200" dirty="0" smtClean="0">
                <a:solidFill>
                  <a:srgbClr val="003399"/>
                </a:solidFill>
                <a:latin typeface="+mn-lt"/>
                <a:ea typeface="+mn-ea"/>
                <a:cs typeface="+mn-cs"/>
              </a:rPr>
              <a:t> Medicines Administration Device</a:t>
            </a:r>
            <a:endParaRPr lang="en-AU" sz="1400" kern="1200" dirty="0" smtClean="0">
              <a:solidFill>
                <a:srgbClr val="003399"/>
              </a:solidFill>
              <a:latin typeface="+mn-lt"/>
              <a:ea typeface="+mn-ea"/>
              <a:cs typeface="+mn-cs"/>
            </a:endParaRPr>
          </a:p>
          <a:p>
            <a:r>
              <a:rPr lang="en-AU" sz="1400" b="1" kern="1200" dirty="0" smtClean="0">
                <a:solidFill>
                  <a:srgbClr val="003399"/>
                </a:solidFill>
                <a:latin typeface="+mn-lt"/>
                <a:ea typeface="+mn-ea"/>
                <a:cs typeface="+mn-cs"/>
              </a:rPr>
              <a:t> </a:t>
            </a:r>
          </a:p>
          <a:p>
            <a:r>
              <a:rPr lang="en-AU" sz="1400" kern="1200" dirty="0" smtClean="0">
                <a:solidFill>
                  <a:srgbClr val="003399"/>
                </a:solidFill>
                <a:latin typeface="+mn-lt"/>
                <a:ea typeface="+mn-ea"/>
                <a:cs typeface="+mn-cs"/>
              </a:rPr>
              <a:t>This device is a sachet delivery system backed up by a secure Internet website to monitor medicines self administration.  </a:t>
            </a:r>
          </a:p>
          <a:p>
            <a:endParaRPr lang="en-AU" sz="1400" kern="1200" dirty="0" smtClean="0">
              <a:solidFill>
                <a:srgbClr val="003399"/>
              </a:solidFill>
              <a:latin typeface="+mn-lt"/>
              <a:ea typeface="+mn-ea"/>
              <a:cs typeface="+mn-cs"/>
            </a:endParaRPr>
          </a:p>
          <a:p>
            <a:r>
              <a:rPr lang="en-AU" sz="1400" kern="1200" dirty="0" smtClean="0">
                <a:solidFill>
                  <a:srgbClr val="003399"/>
                </a:solidFill>
                <a:latin typeface="+mn-lt"/>
                <a:ea typeface="+mn-ea"/>
                <a:cs typeface="+mn-cs"/>
              </a:rPr>
              <a:t>Essentially sachets with the clients medicines loaded into them are delivered at the</a:t>
            </a:r>
            <a:r>
              <a:rPr lang="en-AU" sz="1400" kern="1200" baseline="0" dirty="0" smtClean="0">
                <a:solidFill>
                  <a:srgbClr val="003399"/>
                </a:solidFill>
                <a:latin typeface="+mn-lt"/>
                <a:ea typeface="+mn-ea"/>
                <a:cs typeface="+mn-cs"/>
              </a:rPr>
              <a:t> predetermined time from administration system</a:t>
            </a:r>
          </a:p>
          <a:p>
            <a:endParaRPr lang="en-AU" sz="1400" kern="1200" baseline="0" dirty="0" smtClean="0">
              <a:solidFill>
                <a:srgbClr val="003399"/>
              </a:solidFill>
              <a:latin typeface="+mn-lt"/>
              <a:ea typeface="+mn-ea"/>
              <a:cs typeface="+mn-cs"/>
            </a:endParaRPr>
          </a:p>
          <a:p>
            <a:r>
              <a:rPr lang="en-AU" sz="1400" kern="1200" baseline="0" dirty="0" smtClean="0">
                <a:solidFill>
                  <a:srgbClr val="003399"/>
                </a:solidFill>
                <a:latin typeface="+mn-lt"/>
                <a:ea typeface="+mn-ea"/>
                <a:cs typeface="+mn-cs"/>
              </a:rPr>
              <a:t>An alarm goes off to remind the person to take their medicine </a:t>
            </a:r>
          </a:p>
          <a:p>
            <a:r>
              <a:rPr lang="en-AU" sz="1400" dirty="0" smtClean="0">
                <a:solidFill>
                  <a:srgbClr val="003399"/>
                </a:solidFill>
                <a:latin typeface="+mn-lt"/>
              </a:rPr>
              <a:t>If the person doesn’t press OK to eject their medicines within a certain period, say 1 hour from the time their dose was due, an email and SMS is sent to a nominated care giver or care. </a:t>
            </a:r>
          </a:p>
          <a:p>
            <a:r>
              <a:rPr lang="en-AU" sz="1400" kern="1200" dirty="0" smtClean="0">
                <a:solidFill>
                  <a:srgbClr val="003399"/>
                </a:solidFill>
                <a:latin typeface="+mn-lt"/>
                <a:ea typeface="+mn-ea"/>
                <a:cs typeface="+mn-cs"/>
              </a:rPr>
              <a:t>	</a:t>
            </a:r>
          </a:p>
          <a:p>
            <a:r>
              <a:rPr lang="en-AU" sz="1400" kern="1200" dirty="0" smtClean="0">
                <a:solidFill>
                  <a:srgbClr val="003399"/>
                </a:solidFill>
                <a:latin typeface="+mn-lt"/>
                <a:ea typeface="+mn-ea"/>
                <a:cs typeface="+mn-cs"/>
              </a:rPr>
              <a:t>At</a:t>
            </a:r>
            <a:r>
              <a:rPr lang="en-AU" sz="1400" kern="1200" baseline="0" dirty="0" smtClean="0">
                <a:solidFill>
                  <a:srgbClr val="003399"/>
                </a:solidFill>
                <a:latin typeface="+mn-lt"/>
                <a:ea typeface="+mn-ea"/>
                <a:cs typeface="+mn-cs"/>
              </a:rPr>
              <a:t> this stage it is proving to be challenging with the proof of concept in our setting. These challenges have arisen from mostly IT issues such as changes in the clock timing s in daylight saving ceases, power interruptions.</a:t>
            </a:r>
            <a:endParaRPr lang="en-AU" sz="1400" kern="1200" dirty="0" smtClean="0">
              <a:solidFill>
                <a:srgbClr val="003399"/>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pPr>
              <a:defRPr/>
            </a:pPr>
            <a:fld id="{1CC7A9B1-5BC8-4A27-86A8-E9DA73A7F09F}" type="slidenum">
              <a:rPr lang="en-AU" smtClean="0"/>
              <a:pPr>
                <a:defRPr/>
              </a:pPr>
              <a:t>14</a:t>
            </a:fld>
            <a:endParaRPr lang="en-A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58825"/>
            <a:ext cx="1265237" cy="949325"/>
          </a:xfrm>
        </p:spPr>
      </p:sp>
      <p:sp>
        <p:nvSpPr>
          <p:cNvPr id="3" name="Notes Placeholder 2"/>
          <p:cNvSpPr>
            <a:spLocks noGrp="1"/>
          </p:cNvSpPr>
          <p:nvPr>
            <p:ph type="body" idx="1"/>
          </p:nvPr>
        </p:nvSpPr>
        <p:spPr>
          <a:xfrm>
            <a:off x="469879" y="1748609"/>
            <a:ext cx="5929354" cy="7431904"/>
          </a:xfrm>
        </p:spPr>
        <p:txBody>
          <a:bodyPr>
            <a:normAutofit/>
          </a:bodyPr>
          <a:lstStyle/>
          <a:p>
            <a:r>
              <a:rPr lang="en-AU" sz="1200" b="1" u="sng" kern="1200" dirty="0" smtClean="0">
                <a:solidFill>
                  <a:srgbClr val="003399"/>
                </a:solidFill>
                <a:latin typeface="+mn-lt"/>
                <a:ea typeface="+mn-ea"/>
                <a:cs typeface="+mn-cs"/>
              </a:rPr>
              <a:t>New categories of workers</a:t>
            </a:r>
          </a:p>
          <a:p>
            <a:r>
              <a:rPr lang="en-AU" sz="1200" kern="1200" dirty="0" smtClean="0">
                <a:solidFill>
                  <a:srgbClr val="003399"/>
                </a:solidFill>
                <a:latin typeface="+mn-lt"/>
                <a:ea typeface="+mn-ea"/>
                <a:cs typeface="+mn-cs"/>
              </a:rPr>
              <a:t>At RDNS we have introduced a new to us at least category</a:t>
            </a:r>
            <a:r>
              <a:rPr lang="en-AU" sz="1200" kern="1200" baseline="0" dirty="0" smtClean="0">
                <a:solidFill>
                  <a:srgbClr val="003399"/>
                </a:solidFill>
                <a:latin typeface="+mn-lt"/>
                <a:ea typeface="+mn-ea"/>
                <a:cs typeface="+mn-cs"/>
              </a:rPr>
              <a:t> of nurse the enrolled nurse, these nurses undertake a nursing course over a single year of full time or two years part time study as compared to the registered nurse with a three year tertiary qualification and apart from some relatively minor issues such as RDNS experiencing more complexity on scheduling arising from restriction in these nurses practice and supervision in practice </a:t>
            </a:r>
            <a:r>
              <a:rPr lang="en-AU" sz="1200" kern="1200" baseline="0" dirty="0" err="1" smtClean="0">
                <a:solidFill>
                  <a:srgbClr val="003399"/>
                </a:solidFill>
                <a:latin typeface="+mn-lt"/>
                <a:ea typeface="+mn-ea"/>
                <a:cs typeface="+mn-cs"/>
              </a:rPr>
              <a:t>irequirements</a:t>
            </a:r>
            <a:r>
              <a:rPr lang="en-AU" sz="1200" kern="1200" baseline="0" dirty="0" smtClean="0">
                <a:solidFill>
                  <a:srgbClr val="003399"/>
                </a:solidFill>
                <a:latin typeface="+mn-lt"/>
                <a:ea typeface="+mn-ea"/>
                <a:cs typeface="+mn-cs"/>
              </a:rPr>
              <a:t> they are proving to be valuable staff members</a:t>
            </a:r>
            <a:endParaRPr lang="en-AU" sz="1200" kern="1200" dirty="0" smtClean="0">
              <a:solidFill>
                <a:srgbClr val="003399"/>
              </a:solidFill>
              <a:latin typeface="+mn-lt"/>
              <a:ea typeface="+mn-ea"/>
              <a:cs typeface="+mn-cs"/>
            </a:endParaRPr>
          </a:p>
          <a:p>
            <a:endParaRPr lang="en-AU" sz="1400" kern="1200" dirty="0" smtClean="0">
              <a:solidFill>
                <a:srgbClr val="003399"/>
              </a:solidFill>
              <a:latin typeface="+mn-lt"/>
              <a:ea typeface="+mn-ea"/>
              <a:cs typeface="+mn-cs"/>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AU" sz="1400" b="1" u="sng" dirty="0" smtClean="0">
                <a:solidFill>
                  <a:srgbClr val="003399"/>
                </a:solidFill>
                <a:latin typeface="+mn-lt"/>
              </a:rPr>
              <a:t>Improving the health literacy and involvement of our clients</a:t>
            </a:r>
          </a:p>
          <a:p>
            <a:r>
              <a:rPr lang="en-AU" sz="1200" kern="1200" dirty="0" smtClean="0">
                <a:solidFill>
                  <a:srgbClr val="003399"/>
                </a:solidFill>
                <a:latin typeface="+mn-lt"/>
                <a:ea typeface="+mn-ea"/>
                <a:cs typeface="+mn-cs"/>
              </a:rPr>
              <a:t>Two</a:t>
            </a:r>
            <a:r>
              <a:rPr lang="en-AU" sz="1200" kern="1200" baseline="0" dirty="0" smtClean="0">
                <a:solidFill>
                  <a:srgbClr val="003399"/>
                </a:solidFill>
                <a:latin typeface="+mn-lt"/>
                <a:ea typeface="+mn-ea"/>
                <a:cs typeface="+mn-cs"/>
              </a:rPr>
              <a:t> initiatives we have undertaken in this arena have included the development of an evidence based education package for clients with lower leg ulcers this included </a:t>
            </a:r>
            <a:r>
              <a:rPr lang="en-AU" sz="1200" kern="1200" dirty="0" smtClean="0">
                <a:solidFill>
                  <a:srgbClr val="003399"/>
                </a:solidFill>
                <a:latin typeface="+mn-lt"/>
                <a:ea typeface="+mn-ea"/>
                <a:cs typeface="+mn-cs"/>
              </a:rPr>
              <a:t>6 health care guides for individuals and</a:t>
            </a:r>
            <a:r>
              <a:rPr lang="en-AU" sz="1200" kern="1200" baseline="0" dirty="0" smtClean="0">
                <a:solidFill>
                  <a:srgbClr val="003399"/>
                </a:solidFill>
                <a:latin typeface="+mn-lt"/>
                <a:ea typeface="+mn-ea"/>
                <a:cs typeface="+mn-cs"/>
              </a:rPr>
              <a:t> use a multi media approach </a:t>
            </a:r>
            <a:r>
              <a:rPr lang="en-AU" sz="1200" kern="1200" dirty="0" smtClean="0">
                <a:solidFill>
                  <a:srgbClr val="003399"/>
                </a:solidFill>
                <a:latin typeface="+mn-lt"/>
                <a:ea typeface="+mn-ea"/>
                <a:cs typeface="+mn-cs"/>
              </a:rPr>
              <a:t>-</a:t>
            </a:r>
          </a:p>
          <a:p>
            <a:pPr marL="971550" lvl="1" indent="-228600">
              <a:buFont typeface="+mj-lt"/>
              <a:buAutoNum type="arabicPeriod"/>
            </a:pPr>
            <a:r>
              <a:rPr lang="en-GB" sz="1200" kern="1200" dirty="0" smtClean="0">
                <a:solidFill>
                  <a:srgbClr val="003399"/>
                </a:solidFill>
                <a:latin typeface="+mn-lt"/>
                <a:ea typeface="+mn-ea"/>
                <a:cs typeface="+mn-cs"/>
              </a:rPr>
              <a:t>Healthy eating for healing</a:t>
            </a:r>
            <a:endParaRPr lang="en-AU" sz="1200" kern="1200" dirty="0" smtClean="0">
              <a:solidFill>
                <a:srgbClr val="003399"/>
              </a:solidFill>
              <a:latin typeface="+mn-lt"/>
              <a:ea typeface="+mn-ea"/>
              <a:cs typeface="+mn-cs"/>
            </a:endParaRPr>
          </a:p>
          <a:p>
            <a:pPr marL="971550" lvl="1" indent="-228600">
              <a:buFont typeface="+mj-lt"/>
              <a:buAutoNum type="arabicPeriod"/>
            </a:pPr>
            <a:r>
              <a:rPr lang="en-AU" sz="1200" kern="1200" dirty="0" smtClean="0">
                <a:solidFill>
                  <a:srgbClr val="003399"/>
                </a:solidFill>
                <a:latin typeface="+mn-lt"/>
                <a:ea typeface="+mn-ea"/>
                <a:cs typeface="+mn-cs"/>
              </a:rPr>
              <a:t>Care of your high risk feet</a:t>
            </a:r>
          </a:p>
          <a:p>
            <a:pPr marL="971550" lvl="1" indent="-228600">
              <a:buFont typeface="+mj-lt"/>
              <a:buAutoNum type="arabicPeriod"/>
            </a:pPr>
            <a:r>
              <a:rPr lang="en-AU" sz="1200" kern="1200" dirty="0" smtClean="0">
                <a:solidFill>
                  <a:srgbClr val="003399"/>
                </a:solidFill>
                <a:latin typeface="+mn-lt"/>
                <a:ea typeface="+mn-ea"/>
                <a:cs typeface="+mn-cs"/>
              </a:rPr>
              <a:t>Skin care and you</a:t>
            </a:r>
          </a:p>
          <a:p>
            <a:pPr marL="971550" lvl="1" indent="-228600">
              <a:buFont typeface="+mj-lt"/>
              <a:buAutoNum type="arabicPeriod"/>
            </a:pPr>
            <a:r>
              <a:rPr lang="en-AU" sz="1200" kern="1200" dirty="0" smtClean="0">
                <a:solidFill>
                  <a:srgbClr val="003399"/>
                </a:solidFill>
                <a:latin typeface="+mn-lt"/>
                <a:ea typeface="+mn-ea"/>
                <a:cs typeface="+mn-cs"/>
              </a:rPr>
              <a:t>Activity and healing for venous leg wounds</a:t>
            </a:r>
          </a:p>
          <a:p>
            <a:pPr marL="971550" lvl="1" indent="-228600">
              <a:buFont typeface="+mj-lt"/>
              <a:buAutoNum type="arabicPeriod"/>
            </a:pPr>
            <a:r>
              <a:rPr lang="en-AU" sz="1200" kern="1200" dirty="0" smtClean="0">
                <a:solidFill>
                  <a:srgbClr val="003399"/>
                </a:solidFill>
                <a:latin typeface="+mn-lt"/>
                <a:ea typeface="+mn-ea"/>
                <a:cs typeface="+mn-cs"/>
              </a:rPr>
              <a:t>Footwear for high risk feet</a:t>
            </a:r>
          </a:p>
          <a:p>
            <a:pPr marL="971550" lvl="1" indent="-228600">
              <a:buFont typeface="+mj-lt"/>
              <a:buAutoNum type="arabicPeriod"/>
            </a:pPr>
            <a:r>
              <a:rPr lang="en-AU" sz="1200" kern="1200" dirty="0" smtClean="0">
                <a:solidFill>
                  <a:srgbClr val="003399"/>
                </a:solidFill>
                <a:latin typeface="+mn-lt"/>
                <a:ea typeface="+mn-ea"/>
                <a:cs typeface="+mn-cs"/>
              </a:rPr>
              <a:t>Care of your compression garments</a:t>
            </a:r>
          </a:p>
          <a:p>
            <a:endParaRPr lang="en-AU" sz="1200" kern="1200" dirty="0" smtClean="0">
              <a:solidFill>
                <a:srgbClr val="003399"/>
              </a:solidFill>
              <a:latin typeface="+mn-lt"/>
              <a:ea typeface="+mn-ea"/>
              <a:cs typeface="+mn-cs"/>
            </a:endParaRPr>
          </a:p>
          <a:p>
            <a:r>
              <a:rPr lang="en-AU" sz="1200" kern="1200" dirty="0" smtClean="0">
                <a:solidFill>
                  <a:srgbClr val="003399"/>
                </a:solidFill>
                <a:latin typeface="+mn-lt"/>
                <a:ea typeface="+mn-ea"/>
                <a:cs typeface="+mn-cs"/>
              </a:rPr>
              <a:t>Whilst a lot of information material has been produced for consumers of health care not a lot has been produced for older</a:t>
            </a:r>
            <a:r>
              <a:rPr lang="en-AU" sz="1200" kern="1200" baseline="0" dirty="0" smtClean="0">
                <a:solidFill>
                  <a:srgbClr val="003399"/>
                </a:solidFill>
                <a:latin typeface="+mn-lt"/>
                <a:ea typeface="+mn-ea"/>
                <a:cs typeface="+mn-cs"/>
              </a:rPr>
              <a:t> people aged 75 and tested for its efficacy. Following research on these tools in 2010/11 we have expanded to include the whole of RDNS and collaborated with the Department of health to introduce more broadly across the home health care sector.</a:t>
            </a:r>
          </a:p>
          <a:p>
            <a:endParaRPr lang="en-AU" sz="1200" kern="1200" baseline="0" dirty="0" smtClean="0">
              <a:solidFill>
                <a:srgbClr val="003399"/>
              </a:solidFill>
              <a:latin typeface="+mn-lt"/>
              <a:ea typeface="+mn-ea"/>
              <a:cs typeface="+mn-cs"/>
            </a:endParaRPr>
          </a:p>
          <a:p>
            <a:r>
              <a:rPr lang="en-AU" sz="1200" kern="1200" baseline="0" dirty="0" smtClean="0">
                <a:solidFill>
                  <a:srgbClr val="003399"/>
                </a:solidFill>
                <a:latin typeface="+mn-lt"/>
                <a:ea typeface="+mn-ea"/>
                <a:cs typeface="+mn-cs"/>
              </a:rPr>
              <a:t>Our clients have become increasingly involved in their care since the introduction of the Active Service Model this is an approach that has at its core the principle that the promotion of clients capacity to live as independently as possible by improving functional independence, quality of life and social participation will </a:t>
            </a:r>
            <a:r>
              <a:rPr lang="en-AU" sz="1200" kern="1200" dirty="0" smtClean="0">
                <a:solidFill>
                  <a:srgbClr val="003399"/>
                </a:solidFill>
                <a:latin typeface="+mn-lt"/>
                <a:ea typeface="+mn-ea"/>
                <a:cs typeface="+mn-cs"/>
              </a:rPr>
              <a:t>help to achieve greater efficiency by reducing the need for other service providers to support them in maintaining their health status (DH, 2009). This reduced demand on health professionals will contribute to addressing problems associated with the shortage of nursing and GP workforces.</a:t>
            </a:r>
          </a:p>
          <a:p>
            <a:endParaRPr lang="en-AU" dirty="0">
              <a:latin typeface="+mn-lt"/>
            </a:endParaRPr>
          </a:p>
        </p:txBody>
      </p:sp>
      <p:sp>
        <p:nvSpPr>
          <p:cNvPr id="4" name="Slide Number Placeholder 3"/>
          <p:cNvSpPr>
            <a:spLocks noGrp="1"/>
          </p:cNvSpPr>
          <p:nvPr>
            <p:ph type="sldNum" sz="quarter" idx="10"/>
          </p:nvPr>
        </p:nvSpPr>
        <p:spPr/>
        <p:txBody>
          <a:bodyPr/>
          <a:lstStyle/>
          <a:p>
            <a:pPr>
              <a:defRPr/>
            </a:pPr>
            <a:fld id="{1CC7A9B1-5BC8-4A27-86A8-E9DA73A7F09F}" type="slidenum">
              <a:rPr lang="en-AU" smtClean="0"/>
              <a:pPr>
                <a:defRPr/>
              </a:pPr>
              <a:t>15</a:t>
            </a:fld>
            <a:endParaRPr lang="en-A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879" y="319849"/>
            <a:ext cx="1128712" cy="846138"/>
          </a:xfrm>
        </p:spPr>
      </p:sp>
      <p:sp>
        <p:nvSpPr>
          <p:cNvPr id="3" name="Notes Placeholder 2"/>
          <p:cNvSpPr>
            <a:spLocks noGrp="1"/>
          </p:cNvSpPr>
          <p:nvPr>
            <p:ph type="body" idx="1"/>
          </p:nvPr>
        </p:nvSpPr>
        <p:spPr>
          <a:xfrm>
            <a:off x="184127" y="1177105"/>
            <a:ext cx="6429420" cy="8286808"/>
          </a:xfrm>
        </p:spPr>
        <p:txBody>
          <a:bodyPr>
            <a:normAutofit fontScale="47500" lnSpcReduction="20000"/>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AU" sz="2500" dirty="0" smtClean="0">
                <a:solidFill>
                  <a:srgbClr val="003399"/>
                </a:solidFill>
                <a:latin typeface="+mn-lt"/>
              </a:rPr>
              <a:t>What we have learnt - Is it possible to make sustainable productivity gains to the</a:t>
            </a:r>
            <a:r>
              <a:rPr lang="en-AU" sz="2500" baseline="0" dirty="0" smtClean="0">
                <a:solidFill>
                  <a:srgbClr val="003399"/>
                </a:solidFill>
                <a:latin typeface="+mn-lt"/>
              </a:rPr>
              <a:t> workforce using technology, well yes </a:t>
            </a:r>
          </a:p>
          <a:p>
            <a:endParaRPr lang="en-AU" sz="2500" b="1" kern="1200" dirty="0" smtClean="0">
              <a:solidFill>
                <a:srgbClr val="003399"/>
              </a:solidFill>
              <a:latin typeface="+mn-lt"/>
              <a:ea typeface="+mn-ea"/>
              <a:cs typeface="+mn-cs"/>
            </a:endParaRPr>
          </a:p>
          <a:p>
            <a:r>
              <a:rPr lang="en-AU" sz="2500" b="1" u="sng" kern="1200" dirty="0" smtClean="0">
                <a:solidFill>
                  <a:srgbClr val="003399"/>
                </a:solidFill>
                <a:latin typeface="+mn-lt"/>
                <a:ea typeface="+mn-ea"/>
                <a:cs typeface="+mn-cs"/>
              </a:rPr>
              <a:t>Where do productivity gains come from?</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AU" sz="2500" kern="1200" baseline="0" dirty="0" smtClean="0">
                <a:solidFill>
                  <a:srgbClr val="003399"/>
                </a:solidFill>
                <a:latin typeface="+mn-lt"/>
                <a:ea typeface="+mn-ea"/>
                <a:cs typeface="+mn-cs"/>
              </a:rPr>
              <a:t>Our experience has been that productivity gains have come with improved scheduling and use of the CSC has been the principal driver in this area.</a:t>
            </a:r>
          </a:p>
          <a:p>
            <a:r>
              <a:rPr lang="en-AU" sz="2500" b="0" kern="1200" dirty="0" smtClean="0">
                <a:solidFill>
                  <a:srgbClr val="003399"/>
                </a:solidFill>
                <a:latin typeface="+mn-lt"/>
                <a:ea typeface="+mn-ea"/>
                <a:cs typeface="+mn-cs"/>
              </a:rPr>
              <a:t>Our</a:t>
            </a:r>
            <a:r>
              <a:rPr lang="en-AU" sz="2500" b="0" kern="1200" baseline="0" dirty="0" smtClean="0">
                <a:solidFill>
                  <a:srgbClr val="003399"/>
                </a:solidFill>
                <a:latin typeface="+mn-lt"/>
                <a:ea typeface="+mn-ea"/>
                <a:cs typeface="+mn-cs"/>
              </a:rPr>
              <a:t> e</a:t>
            </a:r>
            <a:r>
              <a:rPr lang="en-AU" sz="2500" kern="1200" dirty="0" smtClean="0">
                <a:solidFill>
                  <a:srgbClr val="003399"/>
                </a:solidFill>
                <a:latin typeface="+mn-lt"/>
                <a:ea typeface="+mn-ea"/>
                <a:cs typeface="+mn-cs"/>
              </a:rPr>
              <a:t>xperience in the first project I described allowed the research team to model potential productivity gains associated with shifting from a direct care service delivery model to a virtual team approach. When the typical direct care hours for district nurses, GPs and Outreach Nurses per week for 9 in-home patients were compared with the same care delivered via a mix of self and remote monitoring using a virtual team, a saving of 10 hours per week across these health professionals was identified. This would translate into a saving of 1.25 days per week, assuming an 8 hour day </a:t>
            </a:r>
          </a:p>
          <a:p>
            <a:r>
              <a:rPr lang="en-AU" sz="2500" kern="1200" dirty="0" smtClean="0">
                <a:solidFill>
                  <a:srgbClr val="003399"/>
                </a:solidFill>
                <a:latin typeface="+mn-lt"/>
                <a:ea typeface="+mn-ea"/>
                <a:cs typeface="+mn-cs"/>
              </a:rPr>
              <a:t>As</a:t>
            </a:r>
            <a:r>
              <a:rPr lang="en-AU" sz="2500" kern="1200" baseline="0" dirty="0" smtClean="0">
                <a:solidFill>
                  <a:srgbClr val="003399"/>
                </a:solidFill>
                <a:latin typeface="+mn-lt"/>
                <a:ea typeface="+mn-ea"/>
                <a:cs typeface="+mn-cs"/>
              </a:rPr>
              <a:t> yet we are still studying what productivity benefits will be derived from the 2 and 3 projects.</a:t>
            </a:r>
            <a:endParaRPr lang="en-AU" sz="2500" kern="1200" dirty="0" smtClean="0">
              <a:solidFill>
                <a:srgbClr val="003399"/>
              </a:solidFill>
              <a:latin typeface="+mn-lt"/>
              <a:ea typeface="+mn-ea"/>
              <a:cs typeface="+mn-cs"/>
            </a:endParaRPr>
          </a:p>
          <a:p>
            <a:r>
              <a:rPr lang="en-AU" sz="2500" kern="1200" baseline="0" dirty="0" smtClean="0">
                <a:solidFill>
                  <a:srgbClr val="003399"/>
                </a:solidFill>
                <a:latin typeface="+mn-lt"/>
                <a:ea typeface="+mn-ea"/>
                <a:cs typeface="+mn-cs"/>
              </a:rPr>
              <a:t>It is however easy to see productivity gains slip away if lengthy waits are experienced by services waiting for technology connections to made or equipment to arrive or technical issues to resolve.</a:t>
            </a:r>
          </a:p>
          <a:p>
            <a:endParaRPr lang="en-AU" sz="2500" b="1" kern="1200" dirty="0" smtClean="0">
              <a:solidFill>
                <a:srgbClr val="003399"/>
              </a:solidFill>
              <a:latin typeface="+mn-lt"/>
              <a:ea typeface="+mn-ea"/>
              <a:cs typeface="+mn-cs"/>
            </a:endParaRPr>
          </a:p>
          <a:p>
            <a:r>
              <a:rPr lang="en-AU" sz="2500" b="1" u="sng" kern="1200" dirty="0" smtClean="0">
                <a:solidFill>
                  <a:srgbClr val="003399"/>
                </a:solidFill>
                <a:latin typeface="+mn-lt"/>
                <a:ea typeface="+mn-ea"/>
                <a:cs typeface="+mn-cs"/>
              </a:rPr>
              <a:t>Client support</a:t>
            </a:r>
          </a:p>
          <a:p>
            <a:r>
              <a:rPr lang="en-US" sz="2500" kern="1200" dirty="0" smtClean="0">
                <a:solidFill>
                  <a:srgbClr val="003399"/>
                </a:solidFill>
                <a:latin typeface="+mn-lt"/>
                <a:ea typeface="+mn-ea"/>
                <a:cs typeface="+mn-cs"/>
              </a:rPr>
              <a:t>Overall, patients/clients  experienced no real barriers to their use of the </a:t>
            </a:r>
            <a:r>
              <a:rPr lang="en-US" sz="2500" kern="1200" dirty="0" err="1" smtClean="0">
                <a:solidFill>
                  <a:srgbClr val="003399"/>
                </a:solidFill>
                <a:latin typeface="+mn-lt"/>
                <a:ea typeface="+mn-ea"/>
                <a:cs typeface="+mn-cs"/>
              </a:rPr>
              <a:t>tele</a:t>
            </a:r>
            <a:r>
              <a:rPr lang="en-US" sz="2500" kern="1200" dirty="0" smtClean="0">
                <a:solidFill>
                  <a:srgbClr val="003399"/>
                </a:solidFill>
                <a:latin typeface="+mn-lt"/>
                <a:ea typeface="+mn-ea"/>
                <a:cs typeface="+mn-cs"/>
              </a:rPr>
              <a:t>-health monitoring unit</a:t>
            </a:r>
            <a:r>
              <a:rPr lang="en-US" sz="2500" kern="1200" baseline="0" dirty="0" smtClean="0">
                <a:solidFill>
                  <a:srgbClr val="003399"/>
                </a:solidFill>
                <a:latin typeface="+mn-lt"/>
                <a:ea typeface="+mn-ea"/>
                <a:cs typeface="+mn-cs"/>
              </a:rPr>
              <a:t> their </a:t>
            </a:r>
            <a:r>
              <a:rPr lang="en-US" sz="2500" kern="1200" dirty="0" smtClean="0">
                <a:solidFill>
                  <a:srgbClr val="003399"/>
                </a:solidFill>
                <a:latin typeface="+mn-lt"/>
                <a:ea typeface="+mn-ea"/>
                <a:cs typeface="+mn-cs"/>
              </a:rPr>
              <a:t>comfort level with the use of computers was not a barrier to their participation in </a:t>
            </a:r>
            <a:r>
              <a:rPr lang="en-US" sz="2500" kern="1200" dirty="0" err="1" smtClean="0">
                <a:solidFill>
                  <a:srgbClr val="003399"/>
                </a:solidFill>
                <a:latin typeface="+mn-lt"/>
                <a:ea typeface="+mn-ea"/>
                <a:cs typeface="+mn-cs"/>
              </a:rPr>
              <a:t>tele</a:t>
            </a:r>
            <a:r>
              <a:rPr lang="en-US" sz="2500" kern="1200" dirty="0" smtClean="0">
                <a:solidFill>
                  <a:srgbClr val="003399"/>
                </a:solidFill>
                <a:latin typeface="+mn-lt"/>
                <a:ea typeface="+mn-ea"/>
                <a:cs typeface="+mn-cs"/>
              </a:rPr>
              <a:t>-health monitoring </a:t>
            </a:r>
            <a:r>
              <a:rPr lang="en-AU" sz="2500" kern="1200" dirty="0" smtClean="0">
                <a:solidFill>
                  <a:srgbClr val="003399"/>
                </a:solidFill>
                <a:latin typeface="+mn-lt"/>
                <a:ea typeface="+mn-ea"/>
                <a:cs typeface="+mn-cs"/>
              </a:rPr>
              <a:t>or health professionals </a:t>
            </a:r>
            <a:r>
              <a:rPr lang="en-US" sz="2500" kern="1200" baseline="0" dirty="0" smtClean="0">
                <a:solidFill>
                  <a:srgbClr val="003399"/>
                </a:solidFill>
                <a:latin typeface="+mn-lt"/>
                <a:ea typeface="+mn-ea"/>
                <a:cs typeface="+mn-cs"/>
              </a:rPr>
              <a:t>and this is consistent with other trials however there are issues that need to be considered. </a:t>
            </a:r>
          </a:p>
          <a:p>
            <a:r>
              <a:rPr lang="en-US" sz="2500" kern="1200" baseline="0" dirty="0" smtClean="0">
                <a:solidFill>
                  <a:srgbClr val="003399"/>
                </a:solidFill>
                <a:latin typeface="+mn-lt"/>
                <a:ea typeface="+mn-ea"/>
                <a:cs typeface="+mn-cs"/>
              </a:rPr>
              <a:t>We had one elderly client that disconnected the equipment when thunderstorms were predicted this was a lifetime habit to protect her electrical goods from electricity surges</a:t>
            </a:r>
          </a:p>
          <a:p>
            <a:endParaRPr lang="en-AU" sz="2500" b="1" u="sng" kern="1200" dirty="0" smtClean="0">
              <a:solidFill>
                <a:srgbClr val="003399"/>
              </a:solidFill>
              <a:latin typeface="+mn-lt"/>
              <a:ea typeface="+mn-ea"/>
              <a:cs typeface="+mn-cs"/>
            </a:endParaRPr>
          </a:p>
          <a:p>
            <a:r>
              <a:rPr lang="en-AU" sz="2500" b="1" u="sng" kern="1200" dirty="0" smtClean="0">
                <a:solidFill>
                  <a:srgbClr val="003399"/>
                </a:solidFill>
                <a:latin typeface="+mn-lt"/>
                <a:ea typeface="+mn-ea"/>
                <a:cs typeface="+mn-cs"/>
              </a:rPr>
              <a:t>Workforce support</a:t>
            </a:r>
          </a:p>
          <a:p>
            <a:pPr marL="0" marR="0" indent="0" algn="l" defTabSz="914400" rtl="0" eaLnBrk="0" fontAlgn="base" latinLnBrk="0" hangingPunct="0">
              <a:lnSpc>
                <a:spcPct val="100000"/>
              </a:lnSpc>
              <a:spcBef>
                <a:spcPct val="30000"/>
              </a:spcBef>
              <a:spcAft>
                <a:spcPct val="0"/>
              </a:spcAft>
              <a:buClrTx/>
              <a:buSzTx/>
              <a:buFontTx/>
              <a:buNone/>
              <a:tabLst/>
              <a:defRPr/>
            </a:pPr>
            <a:r>
              <a:rPr lang="en-AU" sz="2500" kern="1200" baseline="0" dirty="0" smtClean="0">
                <a:solidFill>
                  <a:srgbClr val="003399"/>
                </a:solidFill>
                <a:latin typeface="Gill Sans" pitchFamily="34" charset="0"/>
                <a:ea typeface="+mn-ea"/>
                <a:cs typeface="+mn-cs"/>
              </a:rPr>
              <a:t>With the average age of our nurses about 48 years we are looking at how we support this older worker and this has included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2500" kern="1200" baseline="0" dirty="0" smtClean="0">
              <a:solidFill>
                <a:srgbClr val="003399"/>
              </a:solidFill>
              <a:latin typeface="Gill Sans"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sz="2500" kern="1200" dirty="0" smtClean="0">
                <a:solidFill>
                  <a:srgbClr val="003399"/>
                </a:solidFill>
                <a:latin typeface="+mn-lt"/>
                <a:ea typeface="+mn-ea"/>
                <a:cs typeface="+mn-cs"/>
              </a:rPr>
              <a:t>Increasing the technology in the workplace be it for improving the utilisation or staff, substituting</a:t>
            </a:r>
            <a:r>
              <a:rPr lang="en-AU" sz="2500" kern="1200" baseline="0" dirty="0" smtClean="0">
                <a:solidFill>
                  <a:srgbClr val="003399"/>
                </a:solidFill>
                <a:latin typeface="+mn-lt"/>
                <a:ea typeface="+mn-ea"/>
                <a:cs typeface="+mn-cs"/>
              </a:rPr>
              <a:t> video visits or telephone calls does not reduce training or education requirements if anything it increases it.  </a:t>
            </a:r>
            <a:r>
              <a:rPr lang="en-AU" sz="2500" kern="1200" dirty="0" smtClean="0">
                <a:solidFill>
                  <a:srgbClr val="003399"/>
                </a:solidFill>
                <a:latin typeface="+mn-lt"/>
                <a:ea typeface="+mn-ea"/>
                <a:cs typeface="+mn-cs"/>
              </a:rPr>
              <a:t>Technology nursing or </a:t>
            </a:r>
            <a:r>
              <a:rPr lang="en-AU" sz="2500" kern="1200" dirty="0" err="1" smtClean="0">
                <a:solidFill>
                  <a:srgbClr val="003399"/>
                </a:solidFill>
                <a:latin typeface="+mn-lt"/>
                <a:ea typeface="+mn-ea"/>
                <a:cs typeface="+mn-cs"/>
              </a:rPr>
              <a:t>tele</a:t>
            </a:r>
            <a:r>
              <a:rPr lang="en-AU" sz="2500" kern="1200" dirty="0" smtClean="0">
                <a:solidFill>
                  <a:srgbClr val="003399"/>
                </a:solidFill>
                <a:latin typeface="+mn-lt"/>
                <a:ea typeface="+mn-ea"/>
                <a:cs typeface="+mn-cs"/>
              </a:rPr>
              <a:t>-nursing roles could permit longer workforce participation by nurses who have considerable knowledge and skills</a:t>
            </a:r>
            <a:r>
              <a:rPr lang="en-AU" sz="2500" kern="1200" baseline="0" dirty="0" smtClean="0">
                <a:solidFill>
                  <a:srgbClr val="003399"/>
                </a:solidFill>
                <a:latin typeface="+mn-lt"/>
                <a:ea typeface="+mn-ea"/>
                <a:cs typeface="+mn-cs"/>
              </a:rPr>
              <a:t> but reduced endurance the technology does open the door to flexible practice opportunities.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2500" kern="1200" baseline="0" dirty="0" smtClean="0">
              <a:solidFill>
                <a:srgbClr val="003399"/>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sz="2500" kern="1200" baseline="0" dirty="0" smtClean="0">
                <a:solidFill>
                  <a:srgbClr val="003399"/>
                </a:solidFill>
                <a:latin typeface="+mn-lt"/>
                <a:ea typeface="+mn-ea"/>
                <a:cs typeface="+mn-cs"/>
              </a:rPr>
              <a:t>But it won’t be only technology nurses have a key role to play in improving client health through health literacy and re-enablement strategies. Employers also are key RDNS expends a lot of time and effort on improving the equipment and materials that staff use to better protect them from workplace injury as they age as well as develop employment practices that assist staff in staying at work because they can.</a:t>
            </a:r>
          </a:p>
          <a:p>
            <a:endParaRPr lang="en-AU" sz="2500" kern="1200" baseline="0" dirty="0" smtClean="0">
              <a:solidFill>
                <a:srgbClr val="003399"/>
              </a:solidFill>
              <a:latin typeface="+mn-lt"/>
              <a:ea typeface="+mn-ea"/>
              <a:cs typeface="+mn-cs"/>
            </a:endParaRPr>
          </a:p>
          <a:p>
            <a:r>
              <a:rPr lang="en-AU" sz="2500" kern="1200" baseline="0" dirty="0" smtClean="0">
                <a:solidFill>
                  <a:srgbClr val="003399"/>
                </a:solidFill>
                <a:latin typeface="+mn-lt"/>
                <a:ea typeface="+mn-ea"/>
                <a:cs typeface="+mn-cs"/>
              </a:rPr>
              <a:t>However when one thinks back to the two slides on future workforce we will need all these measures and more to support our ageing population be they worker or client.</a:t>
            </a:r>
            <a:endParaRPr lang="en-AU" sz="2500" kern="1200" dirty="0" smtClean="0">
              <a:solidFill>
                <a:srgbClr val="003399"/>
              </a:solidFill>
              <a:latin typeface="+mn-lt"/>
              <a:ea typeface="+mn-ea"/>
              <a:cs typeface="+mn-cs"/>
            </a:endParaRPr>
          </a:p>
          <a:p>
            <a:endParaRPr lang="en-AU" sz="2500" kern="1200" dirty="0" smtClean="0">
              <a:solidFill>
                <a:schemeClr val="tx1"/>
              </a:solidFill>
              <a:latin typeface="+mn-lt"/>
              <a:ea typeface="+mn-ea"/>
              <a:cs typeface="+mn-cs"/>
            </a:endParaRPr>
          </a:p>
          <a:p>
            <a:endParaRPr lang="en-AU" sz="1200" b="1" kern="1200" dirty="0" smtClean="0">
              <a:solidFill>
                <a:schemeClr val="tx1"/>
              </a:solidFill>
              <a:latin typeface="Gill Sans" pitchFamily="34" charset="0"/>
              <a:ea typeface="+mn-ea"/>
              <a:cs typeface="+mn-cs"/>
            </a:endParaRPr>
          </a:p>
          <a:p>
            <a:endParaRPr lang="en-AU" dirty="0"/>
          </a:p>
        </p:txBody>
      </p:sp>
      <p:sp>
        <p:nvSpPr>
          <p:cNvPr id="4" name="Slide Number Placeholder 3"/>
          <p:cNvSpPr>
            <a:spLocks noGrp="1"/>
          </p:cNvSpPr>
          <p:nvPr>
            <p:ph type="sldNum" sz="quarter" idx="10"/>
          </p:nvPr>
        </p:nvSpPr>
        <p:spPr/>
        <p:txBody>
          <a:bodyPr/>
          <a:lstStyle/>
          <a:p>
            <a:pPr>
              <a:defRPr/>
            </a:pPr>
            <a:fld id="{1CC7A9B1-5BC8-4A27-86A8-E9DA73A7F09F}" type="slidenum">
              <a:rPr lang="en-AU" smtClean="0"/>
              <a:pPr>
                <a:defRPr/>
              </a:pPr>
              <a:t>16</a:t>
            </a:fld>
            <a:endParaRPr lang="en-A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1CC7A9B1-5BC8-4A27-86A8-E9DA73A7F09F}" type="slidenum">
              <a:rPr lang="en-AU" smtClean="0"/>
              <a:pPr>
                <a:defRPr/>
              </a:pPr>
              <a:t>17</a:t>
            </a:fld>
            <a:endParaRPr lang="en-A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1CC7A9B1-5BC8-4A27-86A8-E9DA73A7F09F}" type="slidenum">
              <a:rPr lang="en-AU" smtClean="0"/>
              <a:pPr>
                <a:defRPr/>
              </a:pPr>
              <a:t>18</a:t>
            </a:fld>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8525" y="819150"/>
            <a:ext cx="2643188" cy="1982788"/>
          </a:xfrm>
        </p:spPr>
      </p:sp>
      <p:sp>
        <p:nvSpPr>
          <p:cNvPr id="3" name="Notes Placeholder 2"/>
          <p:cNvSpPr>
            <a:spLocks noGrp="1"/>
          </p:cNvSpPr>
          <p:nvPr>
            <p:ph type="body" idx="1"/>
          </p:nvPr>
        </p:nvSpPr>
        <p:spPr>
          <a:xfrm>
            <a:off x="915988" y="2820179"/>
            <a:ext cx="4965700" cy="6360334"/>
          </a:xfrm>
        </p:spPr>
        <p:txBody>
          <a:bodyPr>
            <a:normAutofit/>
          </a:bodyPr>
          <a:lstStyle/>
          <a:p>
            <a:r>
              <a:rPr lang="en-AU" sz="1400" dirty="0" smtClean="0">
                <a:solidFill>
                  <a:srgbClr val="003399"/>
                </a:solidFill>
                <a:latin typeface="+mn-lt"/>
              </a:rPr>
              <a:t>In this presentation I am going to provide you with a brief overview of RDNS</a:t>
            </a:r>
            <a:r>
              <a:rPr lang="en-AU" sz="1400" baseline="0" dirty="0" smtClean="0">
                <a:solidFill>
                  <a:srgbClr val="003399"/>
                </a:solidFill>
                <a:latin typeface="+mn-lt"/>
              </a:rPr>
              <a:t> including h</a:t>
            </a:r>
            <a:r>
              <a:rPr lang="en-AU" sz="1400" dirty="0" smtClean="0">
                <a:solidFill>
                  <a:srgbClr val="003399"/>
                </a:solidFill>
                <a:latin typeface="+mn-lt"/>
              </a:rPr>
              <a:t>ow and where we work</a:t>
            </a:r>
            <a:r>
              <a:rPr lang="en-AU" sz="1400" baseline="0" dirty="0" smtClean="0">
                <a:solidFill>
                  <a:srgbClr val="003399"/>
                </a:solidFill>
                <a:latin typeface="+mn-lt"/>
              </a:rPr>
              <a:t>, w</a:t>
            </a:r>
            <a:r>
              <a:rPr lang="en-AU" sz="1400" dirty="0" smtClean="0">
                <a:solidFill>
                  <a:srgbClr val="003399"/>
                </a:solidFill>
                <a:latin typeface="+mn-lt"/>
              </a:rPr>
              <a:t>ho we care for.</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AU" sz="1400" dirty="0" smtClean="0">
                <a:solidFill>
                  <a:srgbClr val="003399"/>
                </a:solidFill>
                <a:latin typeface="+mn-lt"/>
              </a:rPr>
              <a:t>I am also going to define the issue</a:t>
            </a:r>
            <a:r>
              <a:rPr lang="en-AU" sz="1400" baseline="0" dirty="0" smtClean="0">
                <a:solidFill>
                  <a:srgbClr val="003399"/>
                </a:solidFill>
                <a:latin typeface="+mn-lt"/>
              </a:rPr>
              <a:t>s that we are confronting in Australia. </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AU" sz="1400" baseline="0" dirty="0" smtClean="0">
              <a:solidFill>
                <a:srgbClr val="003399"/>
              </a:solidFill>
              <a:latin typeface="+mn-lt"/>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AU" sz="1400" baseline="0" dirty="0" smtClean="0">
                <a:solidFill>
                  <a:srgbClr val="003399"/>
                </a:solidFill>
                <a:latin typeface="+mn-lt"/>
              </a:rPr>
              <a:t>Namely an i</a:t>
            </a:r>
            <a:r>
              <a:rPr lang="en-AU" sz="1400" dirty="0" smtClean="0">
                <a:solidFill>
                  <a:srgbClr val="003399"/>
                </a:solidFill>
                <a:latin typeface="+mn-lt"/>
              </a:rPr>
              <a:t>ncreasingly aged population driving demand and current and future workforce shortages</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AU" sz="1400" dirty="0" smtClean="0">
              <a:solidFill>
                <a:srgbClr val="003399"/>
              </a:solidFill>
              <a:latin typeface="+mn-lt"/>
            </a:endParaRPr>
          </a:p>
          <a:p>
            <a:r>
              <a:rPr lang="en-AU" sz="1400" baseline="0" dirty="0" smtClean="0">
                <a:solidFill>
                  <a:srgbClr val="003399"/>
                </a:solidFill>
                <a:latin typeface="+mn-lt"/>
              </a:rPr>
              <a:t>I</a:t>
            </a:r>
            <a:r>
              <a:rPr lang="en-AU" sz="1400" dirty="0" smtClean="0">
                <a:solidFill>
                  <a:srgbClr val="003399"/>
                </a:solidFill>
                <a:latin typeface="+mn-lt"/>
              </a:rPr>
              <a:t> will then discuss some of the measures we at RDNS have and are taking to prepare for the future.</a:t>
            </a:r>
          </a:p>
          <a:p>
            <a:endParaRPr lang="en-AU" sz="1400" baseline="0" dirty="0" smtClean="0">
              <a:solidFill>
                <a:srgbClr val="003399"/>
              </a:solidFill>
              <a:latin typeface="+mn-lt"/>
            </a:endParaRPr>
          </a:p>
          <a:p>
            <a:r>
              <a:rPr lang="en-AU" sz="1400" baseline="0" dirty="0" smtClean="0">
                <a:solidFill>
                  <a:srgbClr val="003399"/>
                </a:solidFill>
                <a:latin typeface="+mn-lt"/>
              </a:rPr>
              <a:t>Finally  I will talk about what else we are anticipating and trying to prepare for</a:t>
            </a:r>
          </a:p>
          <a:p>
            <a:endParaRPr lang="en-AU" dirty="0"/>
          </a:p>
        </p:txBody>
      </p:sp>
      <p:sp>
        <p:nvSpPr>
          <p:cNvPr id="4" name="Slide Number Placeholder 3"/>
          <p:cNvSpPr>
            <a:spLocks noGrp="1"/>
          </p:cNvSpPr>
          <p:nvPr>
            <p:ph type="sldNum" sz="quarter" idx="10"/>
          </p:nvPr>
        </p:nvSpPr>
        <p:spPr/>
        <p:txBody>
          <a:bodyPr/>
          <a:lstStyle/>
          <a:p>
            <a:pPr>
              <a:defRPr/>
            </a:pPr>
            <a:fld id="{1CC7A9B1-5BC8-4A27-86A8-E9DA73A7F09F}" type="slidenum">
              <a:rPr lang="en-AU" smtClean="0"/>
              <a:pPr>
                <a:defRPr/>
              </a:pPr>
              <a:t>2</a:t>
            </a:fld>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58825"/>
            <a:ext cx="3194050" cy="2395538"/>
          </a:xfrm>
        </p:spPr>
      </p:sp>
      <p:sp>
        <p:nvSpPr>
          <p:cNvPr id="3" name="Notes Placeholder 2"/>
          <p:cNvSpPr>
            <a:spLocks noGrp="1"/>
          </p:cNvSpPr>
          <p:nvPr>
            <p:ph type="body" idx="1"/>
          </p:nvPr>
        </p:nvSpPr>
        <p:spPr>
          <a:xfrm>
            <a:off x="969945" y="3391683"/>
            <a:ext cx="4965700" cy="5834072"/>
          </a:xfrm>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sz="1400" dirty="0" smtClean="0">
                <a:solidFill>
                  <a:srgbClr val="003399"/>
                </a:solidFill>
                <a:latin typeface="+mn-lt"/>
              </a:rPr>
              <a:t>RDNS is Australia’s largest not-for-profit charitable organisation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400" dirty="0" smtClean="0">
              <a:solidFill>
                <a:srgbClr val="003399"/>
              </a:solidFill>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sz="1400" dirty="0" smtClean="0">
                <a:solidFill>
                  <a:srgbClr val="003399"/>
                </a:solidFill>
                <a:latin typeface="+mn-lt"/>
              </a:rPr>
              <a:t>Provide a 24-hour home nursing and community care services, seven days a week from twenty two sites located throughout the Melbourne metropolitan area, Regional Victoria and New South Wales. With over 1700 employees (over 1,100 registered nurses),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400" dirty="0" smtClean="0">
              <a:solidFill>
                <a:srgbClr val="003399"/>
              </a:solidFill>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sz="1400" dirty="0" smtClean="0">
                <a:solidFill>
                  <a:srgbClr val="003399"/>
                </a:solidFill>
                <a:latin typeface="+mn-lt"/>
              </a:rPr>
              <a:t>RDNS staff travelled in excess of 9 million kilometres last year to deliver professional nursing and healthcare to more than 7,000 people on a daily basis in their own homes.</a:t>
            </a:r>
          </a:p>
          <a:p>
            <a:endParaRPr lang="en-AU" dirty="0"/>
          </a:p>
        </p:txBody>
      </p:sp>
      <p:sp>
        <p:nvSpPr>
          <p:cNvPr id="4" name="Slide Number Placeholder 3"/>
          <p:cNvSpPr>
            <a:spLocks noGrp="1"/>
          </p:cNvSpPr>
          <p:nvPr>
            <p:ph type="sldNum" sz="quarter" idx="10"/>
          </p:nvPr>
        </p:nvSpPr>
        <p:spPr/>
        <p:txBody>
          <a:bodyPr/>
          <a:lstStyle/>
          <a:p>
            <a:pPr>
              <a:defRPr/>
            </a:pPr>
            <a:fld id="{1CC7A9B1-5BC8-4A27-86A8-E9DA73A7F09F}" type="slidenum">
              <a:rPr lang="en-AU" smtClean="0"/>
              <a:pPr>
                <a:defRPr/>
              </a:pPr>
              <a:t>3</a:t>
            </a:fld>
            <a:endParaRPr lang="en-A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58825"/>
            <a:ext cx="1408112" cy="1055688"/>
          </a:xfrm>
        </p:spPr>
      </p:sp>
      <p:sp>
        <p:nvSpPr>
          <p:cNvPr id="3" name="Notes Placeholder 2"/>
          <p:cNvSpPr>
            <a:spLocks noGrp="1"/>
          </p:cNvSpPr>
          <p:nvPr>
            <p:ph type="body" idx="1"/>
          </p:nvPr>
        </p:nvSpPr>
        <p:spPr>
          <a:xfrm>
            <a:off x="398441" y="1820047"/>
            <a:ext cx="5983311" cy="7715304"/>
          </a:xfrm>
        </p:spPr>
        <p:txBody>
          <a:bodyPr>
            <a:normAutofit/>
          </a:bodyPr>
          <a:lstStyle/>
          <a:p>
            <a:r>
              <a:rPr lang="en-AU" sz="1400" b="1" u="sng" kern="1200" dirty="0" smtClean="0">
                <a:solidFill>
                  <a:srgbClr val="003399"/>
                </a:solidFill>
                <a:latin typeface="+mn-lt"/>
                <a:ea typeface="+mn-ea"/>
                <a:cs typeface="+mn-cs"/>
              </a:rPr>
              <a:t>The ageing population</a:t>
            </a:r>
          </a:p>
          <a:p>
            <a:r>
              <a:rPr lang="en-AU" sz="1400" kern="1200" dirty="0" smtClean="0">
                <a:solidFill>
                  <a:srgbClr val="003399"/>
                </a:solidFill>
                <a:latin typeface="+mn-lt"/>
                <a:ea typeface="+mn-ea"/>
                <a:cs typeface="+mn-cs"/>
              </a:rPr>
              <a:t>Australia’s population is ageing. </a:t>
            </a:r>
          </a:p>
          <a:p>
            <a:r>
              <a:rPr lang="en-AU" sz="1400" kern="1200" dirty="0" smtClean="0">
                <a:solidFill>
                  <a:srgbClr val="003399"/>
                </a:solidFill>
                <a:latin typeface="+mn-lt"/>
                <a:ea typeface="+mn-ea"/>
                <a:cs typeface="+mn-cs"/>
              </a:rPr>
              <a:t>By 2041, the Australian Bureau of Statistics predicts that one in five people will be over 65 and 7% of the population will be aged over 80 (the fastest growing group in Australia). With the improvement of medical technology and health awareness, we are living longer and while many see this as a triumph of a civilised and caring society, some see it as a major issue facing the community, because to support the elderly will require a vast workforce (Wesley Mission, 2009).</a:t>
            </a:r>
          </a:p>
          <a:p>
            <a:endParaRPr lang="en-AU" sz="1400" kern="1200" dirty="0" smtClean="0">
              <a:solidFill>
                <a:srgbClr val="003399"/>
              </a:solidFill>
              <a:latin typeface="+mn-lt"/>
              <a:ea typeface="+mn-ea"/>
              <a:cs typeface="+mn-cs"/>
            </a:endParaRPr>
          </a:p>
          <a:p>
            <a:endParaRPr lang="en-AU" sz="1400" kern="1200" baseline="0" dirty="0" smtClean="0">
              <a:solidFill>
                <a:srgbClr val="003399"/>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1CC7A9B1-5BC8-4A27-86A8-E9DA73A7F09F}" type="slidenum">
              <a:rPr lang="en-AU" smtClean="0"/>
              <a:pPr>
                <a:defRPr/>
              </a:pPr>
              <a:t>4</a:t>
            </a:fld>
            <a:endParaRPr lang="en-A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652463">
              <a:lnSpc>
                <a:spcPct val="80000"/>
              </a:lnSpc>
              <a:spcBef>
                <a:spcPct val="20000"/>
              </a:spcBef>
            </a:pPr>
            <a:r>
              <a:rPr lang="en-AU" sz="1200" dirty="0" smtClean="0">
                <a:solidFill>
                  <a:srgbClr val="003366"/>
                </a:solidFill>
              </a:rPr>
              <a:t>63% of Clients are 70+</a:t>
            </a:r>
          </a:p>
          <a:p>
            <a:pPr defTabSz="652463">
              <a:lnSpc>
                <a:spcPct val="80000"/>
              </a:lnSpc>
              <a:spcBef>
                <a:spcPct val="20000"/>
              </a:spcBef>
            </a:pPr>
            <a:r>
              <a:rPr lang="en-AU" sz="1200" dirty="0" smtClean="0">
                <a:solidFill>
                  <a:srgbClr val="003366"/>
                </a:solidFill>
              </a:rPr>
              <a:t>76% of Clients are 60+</a:t>
            </a:r>
          </a:p>
          <a:p>
            <a:pPr defTabSz="652463">
              <a:lnSpc>
                <a:spcPct val="80000"/>
              </a:lnSpc>
              <a:spcBef>
                <a:spcPct val="20000"/>
              </a:spcBef>
            </a:pPr>
            <a:endParaRPr lang="en-AU" sz="1200" dirty="0" smtClean="0">
              <a:solidFill>
                <a:srgbClr val="003366"/>
              </a:solidFill>
            </a:endParaRPr>
          </a:p>
          <a:p>
            <a:pPr defTabSz="652463">
              <a:lnSpc>
                <a:spcPct val="80000"/>
              </a:lnSpc>
              <a:spcBef>
                <a:spcPct val="20000"/>
              </a:spcBef>
            </a:pPr>
            <a:r>
              <a:rPr lang="en-AU" sz="1200" dirty="0" smtClean="0">
                <a:solidFill>
                  <a:srgbClr val="003366"/>
                </a:solidFill>
              </a:rPr>
              <a:t>55% of all Clients are female</a:t>
            </a:r>
          </a:p>
          <a:p>
            <a:pPr defTabSz="652463">
              <a:lnSpc>
                <a:spcPct val="80000"/>
              </a:lnSpc>
              <a:spcBef>
                <a:spcPct val="20000"/>
              </a:spcBef>
            </a:pPr>
            <a:r>
              <a:rPr lang="en-AU" sz="1200" dirty="0" smtClean="0">
                <a:solidFill>
                  <a:srgbClr val="003366"/>
                </a:solidFill>
              </a:rPr>
              <a:t>45% of all Clients are male</a:t>
            </a:r>
          </a:p>
          <a:p>
            <a:endParaRPr lang="en-AU" dirty="0"/>
          </a:p>
        </p:txBody>
      </p:sp>
      <p:sp>
        <p:nvSpPr>
          <p:cNvPr id="4" name="Slide Number Placeholder 3"/>
          <p:cNvSpPr>
            <a:spLocks noGrp="1"/>
          </p:cNvSpPr>
          <p:nvPr>
            <p:ph type="sldNum" sz="quarter" idx="10"/>
          </p:nvPr>
        </p:nvSpPr>
        <p:spPr/>
        <p:txBody>
          <a:bodyPr/>
          <a:lstStyle/>
          <a:p>
            <a:pPr>
              <a:defRPr/>
            </a:pPr>
            <a:fld id="{1CC7A9B1-5BC8-4A27-86A8-E9DA73A7F09F}" type="slidenum">
              <a:rPr lang="en-AU" smtClean="0"/>
              <a:pPr>
                <a:defRPr/>
              </a:pPr>
              <a:t>5</a:t>
            </a:fld>
            <a:endParaRPr lang="en-A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u="sng" kern="1200" dirty="0" smtClean="0">
                <a:solidFill>
                  <a:srgbClr val="003399"/>
                </a:solidFill>
                <a:latin typeface="Gill Sans" pitchFamily="34" charset="0"/>
                <a:ea typeface="+mn-ea"/>
                <a:cs typeface="+mn-cs"/>
              </a:rPr>
              <a:t>Future Nursing workforce shortages</a:t>
            </a:r>
            <a:endParaRPr lang="en-AU" sz="1200" b="1" u="sng" kern="1200" dirty="0" smtClean="0">
              <a:solidFill>
                <a:srgbClr val="003399"/>
              </a:solidFill>
              <a:latin typeface="Gill Sans" pitchFamily="34" charset="0"/>
              <a:ea typeface="+mn-ea"/>
              <a:cs typeface="+mn-cs"/>
            </a:endParaRPr>
          </a:p>
          <a:p>
            <a:r>
              <a:rPr lang="en-AU" sz="1200" kern="1200" dirty="0" smtClean="0">
                <a:solidFill>
                  <a:srgbClr val="003399"/>
                </a:solidFill>
                <a:latin typeface="Gill Sans" pitchFamily="34" charset="0"/>
                <a:ea typeface="+mn-ea"/>
                <a:cs typeface="+mn-cs"/>
              </a:rPr>
              <a:t>With the expected rise in chronic health conditions and the changing health care needs of an ageing Australian population, the demand for nursing to meet these needs will continue to grow, because nursing is becoming increasingly central to the delivery of primary health care (Eggert, 2005).</a:t>
            </a:r>
          </a:p>
          <a:p>
            <a:endParaRPr lang="en-US" sz="1200" kern="1200" dirty="0" smtClean="0">
              <a:solidFill>
                <a:srgbClr val="003399"/>
              </a:solidFill>
              <a:latin typeface="Gill Sans" pitchFamily="34" charset="0"/>
              <a:ea typeface="+mn-ea"/>
              <a:cs typeface="+mn-cs"/>
            </a:endParaRPr>
          </a:p>
          <a:p>
            <a:r>
              <a:rPr lang="en-US" sz="1200" kern="1200" dirty="0" smtClean="0">
                <a:solidFill>
                  <a:srgbClr val="003399"/>
                </a:solidFill>
                <a:latin typeface="Gill Sans" pitchFamily="34" charset="0"/>
                <a:ea typeface="+mn-ea"/>
                <a:cs typeface="+mn-cs"/>
              </a:rPr>
              <a:t>Some of the workforce issues emerging are from an ageing nursing workforce, </a:t>
            </a:r>
            <a:r>
              <a:rPr lang="en-AU" sz="1200" kern="1200" dirty="0" smtClean="0">
                <a:solidFill>
                  <a:srgbClr val="003399"/>
                </a:solidFill>
                <a:latin typeface="Gill Sans" pitchFamily="34" charset="0"/>
                <a:ea typeface="+mn-ea"/>
                <a:cs typeface="+mn-cs"/>
              </a:rPr>
              <a:t>with the average age of nurses being 44.1 years in 2008, </a:t>
            </a:r>
            <a:r>
              <a:rPr lang="en-US" sz="1200" kern="1200" dirty="0" smtClean="0">
                <a:solidFill>
                  <a:srgbClr val="003399"/>
                </a:solidFill>
                <a:latin typeface="Gill Sans" pitchFamily="34" charset="0"/>
                <a:ea typeface="+mn-ea"/>
                <a:cs typeface="+mn-cs"/>
              </a:rPr>
              <a:t>the predicted decline in new entrants to the profession and nurses </a:t>
            </a:r>
            <a:r>
              <a:rPr lang="en-AU" sz="1200" kern="1200" dirty="0" smtClean="0">
                <a:solidFill>
                  <a:srgbClr val="003399"/>
                </a:solidFill>
                <a:latin typeface="Gill Sans" pitchFamily="34" charset="0"/>
                <a:ea typeface="+mn-ea"/>
                <a:cs typeface="+mn-cs"/>
              </a:rPr>
              <a:t>leaving the profession soon after they have completed their training (Australian Institute of Health and Welfare, 2010). </a:t>
            </a:r>
          </a:p>
          <a:p>
            <a:endParaRPr lang="en-AU" sz="1200" kern="1200" dirty="0" smtClean="0">
              <a:solidFill>
                <a:srgbClr val="003399"/>
              </a:solidFill>
              <a:latin typeface="Gill Sans" pitchFamily="34" charset="0"/>
              <a:ea typeface="+mn-ea"/>
              <a:cs typeface="+mn-cs"/>
            </a:endParaRPr>
          </a:p>
          <a:p>
            <a:r>
              <a:rPr lang="en-AU" sz="1200" kern="1200" dirty="0" smtClean="0">
                <a:solidFill>
                  <a:srgbClr val="003399"/>
                </a:solidFill>
                <a:latin typeface="Gill Sans" pitchFamily="34" charset="0"/>
                <a:ea typeface="+mn-ea"/>
                <a:cs typeface="+mn-cs"/>
              </a:rPr>
              <a:t>So not only are nurses likely</a:t>
            </a:r>
            <a:r>
              <a:rPr lang="en-AU" sz="1200" kern="1200" baseline="0" dirty="0" smtClean="0">
                <a:solidFill>
                  <a:srgbClr val="003399"/>
                </a:solidFill>
                <a:latin typeface="Gill Sans" pitchFamily="34" charset="0"/>
                <a:ea typeface="+mn-ea"/>
                <a:cs typeface="+mn-cs"/>
              </a:rPr>
              <a:t> to become more important especially in the home and primary care setting the supply will struggle to keep up so w</a:t>
            </a:r>
            <a:r>
              <a:rPr lang="en-AU" sz="1200" kern="1200" dirty="0" smtClean="0">
                <a:solidFill>
                  <a:srgbClr val="003399"/>
                </a:solidFill>
                <a:latin typeface="Gill Sans" pitchFamily="34" charset="0"/>
                <a:ea typeface="+mn-ea"/>
                <a:cs typeface="+mn-cs"/>
              </a:rPr>
              <a:t>hile there is much work to be done on strategies for recruitment and the retention of nurses, it will be critical to improve the efficiency and effectiveness of the workforce that is left.</a:t>
            </a:r>
          </a:p>
          <a:p>
            <a:endParaRPr lang="en-AU" sz="1200" kern="1200" dirty="0" smtClean="0">
              <a:solidFill>
                <a:srgbClr val="003399"/>
              </a:solidFill>
              <a:latin typeface="Gill Sans"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t>The RDNS workforce is also ageing and the average age of nurses is currently 48 years.</a:t>
            </a:r>
          </a:p>
          <a:p>
            <a:endParaRPr lang="en-AU" sz="1200" kern="1200" dirty="0" smtClean="0">
              <a:solidFill>
                <a:srgbClr val="003399"/>
              </a:solidFill>
              <a:latin typeface="Gill Sans" pitchFamily="34" charset="0"/>
              <a:ea typeface="+mn-ea"/>
              <a:cs typeface="+mn-cs"/>
            </a:endParaRPr>
          </a:p>
          <a:p>
            <a:r>
              <a:rPr lang="en-AU" sz="1200" kern="1200" baseline="0" dirty="0" smtClean="0">
                <a:solidFill>
                  <a:srgbClr val="003399"/>
                </a:solidFill>
                <a:latin typeface="Gill Sans" pitchFamily="34" charset="0"/>
                <a:ea typeface="+mn-ea"/>
                <a:cs typeface="+mn-cs"/>
              </a:rPr>
              <a:t>The two scenarios I have here seek to capture the outcomes for the future health workforce arising from a range of innovations and reform which could include changing models of care, changes to scope of practice, reduced demand through improved preventative health measures and retaining existing employees in the workforce through improved practice and workplace environments.</a:t>
            </a:r>
          </a:p>
          <a:p>
            <a:endParaRPr lang="en-AU" dirty="0" smtClean="0"/>
          </a:p>
          <a:p>
            <a:endParaRPr lang="en-AU" dirty="0" smtClean="0"/>
          </a:p>
        </p:txBody>
      </p:sp>
      <p:sp>
        <p:nvSpPr>
          <p:cNvPr id="4" name="Slide Number Placeholder 3"/>
          <p:cNvSpPr>
            <a:spLocks noGrp="1"/>
          </p:cNvSpPr>
          <p:nvPr>
            <p:ph type="sldNum" sz="quarter" idx="10"/>
          </p:nvPr>
        </p:nvSpPr>
        <p:spPr/>
        <p:txBody>
          <a:bodyPr/>
          <a:lstStyle/>
          <a:p>
            <a:pPr>
              <a:defRPr/>
            </a:pPr>
            <a:fld id="{1CC7A9B1-5BC8-4A27-86A8-E9DA73A7F09F}" type="slidenum">
              <a:rPr lang="en-AU" smtClean="0"/>
              <a:pPr>
                <a:defRPr/>
              </a:pPr>
              <a:t>6</a:t>
            </a:fld>
            <a:endParaRPr lang="en-A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58825"/>
            <a:ext cx="2336800" cy="1752600"/>
          </a:xfrm>
        </p:spPr>
      </p:sp>
      <p:sp>
        <p:nvSpPr>
          <p:cNvPr id="3" name="Notes Placeholder 2"/>
          <p:cNvSpPr>
            <a:spLocks noGrp="1"/>
          </p:cNvSpPr>
          <p:nvPr>
            <p:ph type="body" idx="1"/>
          </p:nvPr>
        </p:nvSpPr>
        <p:spPr>
          <a:xfrm>
            <a:off x="915988" y="2462989"/>
            <a:ext cx="4965700" cy="6717524"/>
          </a:xfrm>
        </p:spPr>
        <p:txBody>
          <a:bodyPr>
            <a:normAutofit/>
          </a:bodyPr>
          <a:lstStyle/>
          <a:p>
            <a:endParaRPr lang="en-AU" sz="1400" kern="1200" baseline="0" dirty="0" smtClean="0">
              <a:solidFill>
                <a:schemeClr val="tx1"/>
              </a:solidFill>
              <a:latin typeface="+mn-lt"/>
              <a:ea typeface="+mn-ea"/>
              <a:cs typeface="+mn-cs"/>
            </a:endParaRPr>
          </a:p>
          <a:p>
            <a:r>
              <a:rPr lang="en-AU" sz="1400" kern="1200" baseline="0" dirty="0" smtClean="0">
                <a:solidFill>
                  <a:schemeClr val="tx1"/>
                </a:solidFill>
                <a:latin typeface="+mn-lt"/>
                <a:ea typeface="+mn-ea"/>
                <a:cs typeface="+mn-cs"/>
              </a:rPr>
              <a:t> </a:t>
            </a:r>
            <a:endParaRPr lang="en-AU" sz="1400" kern="1200" baseline="0" dirty="0" smtClean="0">
              <a:solidFill>
                <a:srgbClr val="003399"/>
              </a:solidFill>
              <a:latin typeface="+mn-lt"/>
              <a:ea typeface="+mn-ea"/>
              <a:cs typeface="+mn-cs"/>
            </a:endParaRPr>
          </a:p>
          <a:p>
            <a:r>
              <a:rPr lang="en-AU" sz="1400" b="0" kern="1200" baseline="0" dirty="0" smtClean="0">
                <a:solidFill>
                  <a:srgbClr val="003399"/>
                </a:solidFill>
                <a:latin typeface="+mn-lt"/>
                <a:ea typeface="+mn-ea"/>
                <a:cs typeface="+mn-cs"/>
              </a:rPr>
              <a:t>Low demand scenario. </a:t>
            </a:r>
          </a:p>
          <a:p>
            <a:endParaRPr lang="en-AU" sz="1400" b="0" kern="1200" baseline="0" dirty="0" smtClean="0">
              <a:solidFill>
                <a:srgbClr val="003399"/>
              </a:solidFill>
              <a:latin typeface="+mn-lt"/>
              <a:ea typeface="+mn-ea"/>
              <a:cs typeface="+mn-cs"/>
            </a:endParaRPr>
          </a:p>
          <a:p>
            <a:r>
              <a:rPr lang="en-AU" sz="1400" b="0" kern="1200" baseline="0" dirty="0" smtClean="0">
                <a:solidFill>
                  <a:srgbClr val="003399"/>
                </a:solidFill>
                <a:latin typeface="+mn-lt"/>
                <a:ea typeface="+mn-ea"/>
                <a:cs typeface="+mn-cs"/>
              </a:rPr>
              <a:t>This scenario models the impact of a reduction in demand that may stem from the effects of health reform measures or other systemic changes that would lower the use of health services by the general population, or a reduction in the demand for particular categories of health worker. </a:t>
            </a:r>
          </a:p>
          <a:p>
            <a:endParaRPr lang="en-AU" sz="1400" b="0" kern="1200" baseline="0" dirty="0" smtClean="0">
              <a:solidFill>
                <a:srgbClr val="003399"/>
              </a:solidFill>
              <a:latin typeface="+mn-lt"/>
              <a:ea typeface="+mn-ea"/>
              <a:cs typeface="+mn-cs"/>
            </a:endParaRPr>
          </a:p>
          <a:p>
            <a:r>
              <a:rPr lang="en-AU" sz="1400" b="0" kern="1200" baseline="0" dirty="0" smtClean="0">
                <a:solidFill>
                  <a:srgbClr val="003399"/>
                </a:solidFill>
                <a:latin typeface="+mn-lt"/>
                <a:ea typeface="+mn-ea"/>
                <a:cs typeface="+mn-cs"/>
              </a:rPr>
              <a:t>A notional value of decreasing demand by two percentage points was selected for modelling by Health Workforce Australia (with a minimum value of one percent). In this the most optimistic scenario there a requirement for approximately 46,000 nurses and a supply of just over 41,000 nurses with a shortfall of </a:t>
            </a:r>
            <a:r>
              <a:rPr lang="en-AU" sz="1400" b="1" u="sng" kern="1200" baseline="0" dirty="0" smtClean="0">
                <a:solidFill>
                  <a:srgbClr val="003399"/>
                </a:solidFill>
                <a:latin typeface="+mn-lt"/>
                <a:ea typeface="+mn-ea"/>
                <a:cs typeface="+mn-cs"/>
              </a:rPr>
              <a:t>4,000 + nurses.</a:t>
            </a:r>
            <a:endParaRPr lang="en-AU" sz="1400" b="1" u="sng" dirty="0">
              <a:solidFill>
                <a:srgbClr val="003399"/>
              </a:solidFill>
              <a:latin typeface="+mn-lt"/>
            </a:endParaRPr>
          </a:p>
        </p:txBody>
      </p:sp>
      <p:sp>
        <p:nvSpPr>
          <p:cNvPr id="4" name="Slide Number Placeholder 3"/>
          <p:cNvSpPr>
            <a:spLocks noGrp="1"/>
          </p:cNvSpPr>
          <p:nvPr>
            <p:ph type="sldNum" sz="quarter" idx="10"/>
          </p:nvPr>
        </p:nvSpPr>
        <p:spPr/>
        <p:txBody>
          <a:bodyPr/>
          <a:lstStyle/>
          <a:p>
            <a:pPr>
              <a:defRPr/>
            </a:pPr>
            <a:fld id="{1CC7A9B1-5BC8-4A27-86A8-E9DA73A7F09F}" type="slidenum">
              <a:rPr lang="en-AU" smtClean="0"/>
              <a:pPr>
                <a:defRPr/>
              </a:pPr>
              <a:t>7</a:t>
            </a:fld>
            <a:endParaRPr lang="en-A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58825"/>
            <a:ext cx="2051046" cy="1538121"/>
          </a:xfrm>
        </p:spPr>
      </p:sp>
      <p:sp>
        <p:nvSpPr>
          <p:cNvPr id="3" name="Notes Placeholder 2"/>
          <p:cNvSpPr>
            <a:spLocks noGrp="1"/>
          </p:cNvSpPr>
          <p:nvPr>
            <p:ph type="body" idx="1"/>
          </p:nvPr>
        </p:nvSpPr>
        <p:spPr>
          <a:xfrm>
            <a:off x="915988" y="2462989"/>
            <a:ext cx="4965700" cy="6717524"/>
          </a:xfrm>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sz="1400" b="0" kern="1200" baseline="0" dirty="0" smtClean="0">
                <a:solidFill>
                  <a:srgbClr val="003399"/>
                </a:solidFill>
                <a:latin typeface="+mn-lt"/>
                <a:ea typeface="+mn-ea"/>
                <a:cs typeface="+mn-cs"/>
              </a:rPr>
              <a:t>Productivity scenario. </a:t>
            </a:r>
          </a:p>
          <a:p>
            <a:pPr marL="0" marR="0" indent="0" algn="l" defTabSz="914400" rtl="0" eaLnBrk="0" fontAlgn="base" latinLnBrk="0" hangingPunct="0">
              <a:lnSpc>
                <a:spcPct val="100000"/>
              </a:lnSpc>
              <a:spcBef>
                <a:spcPct val="30000"/>
              </a:spcBef>
              <a:spcAft>
                <a:spcPct val="0"/>
              </a:spcAft>
              <a:buClrTx/>
              <a:buSzTx/>
              <a:buFontTx/>
              <a:buNone/>
              <a:tabLst/>
              <a:defRPr/>
            </a:pPr>
            <a:r>
              <a:rPr lang="en-AU" sz="1400" b="0" kern="1200" baseline="0" dirty="0" smtClean="0">
                <a:solidFill>
                  <a:srgbClr val="003399"/>
                </a:solidFill>
                <a:latin typeface="+mn-lt"/>
                <a:ea typeface="+mn-ea"/>
                <a:cs typeface="+mn-cs"/>
              </a:rPr>
              <a:t>This scenario presents the impact on workforce supply and demand projections of a five percent productivity gain over the projection period. In this scenario, the productivity gain is not attributed to any particular measure, but could include gains achieved through workforce reforms such as changing models of care, adjustments to skill mix, health professionals working to their full or expanded scope of practice, and technology changes (such as eHealth or Telehealth).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400" b="0" kern="1200" baseline="0" dirty="0" smtClean="0">
              <a:solidFill>
                <a:srgbClr val="003399"/>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sz="1400" b="0" kern="1200" baseline="0" dirty="0" smtClean="0">
                <a:solidFill>
                  <a:srgbClr val="003399"/>
                </a:solidFill>
                <a:latin typeface="+mn-lt"/>
                <a:ea typeface="+mn-ea"/>
                <a:cs typeface="+mn-cs"/>
              </a:rPr>
              <a:t>Of concern to us is that given the history of relatively low increases in health workforce productivity, a five percent productivity improvement is probably ambitious.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400" b="0" kern="1200" baseline="0" dirty="0" smtClean="0">
              <a:solidFill>
                <a:srgbClr val="003399"/>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sz="1400" b="0" kern="1200" baseline="0" dirty="0" smtClean="0">
                <a:solidFill>
                  <a:srgbClr val="003399"/>
                </a:solidFill>
                <a:latin typeface="Gill Sans" pitchFamily="34" charset="0"/>
                <a:ea typeface="+mn-ea"/>
                <a:cs typeface="+mn-cs"/>
              </a:rPr>
              <a:t>In this scenario there is a requirement for 54,000 nurses against a predicted availability of 41,000 giving rise to a shortage of 13,000 + nurses.</a:t>
            </a:r>
          </a:p>
          <a:p>
            <a:pPr marL="0" marR="0" indent="0" algn="l" defTabSz="914400" rtl="0" eaLnBrk="0" fontAlgn="base" latinLnBrk="0" hangingPunct="0">
              <a:lnSpc>
                <a:spcPct val="100000"/>
              </a:lnSpc>
              <a:spcBef>
                <a:spcPct val="30000"/>
              </a:spcBef>
              <a:spcAft>
                <a:spcPct val="0"/>
              </a:spcAft>
              <a:buClrTx/>
              <a:buSzTx/>
              <a:buFontTx/>
              <a:buNone/>
              <a:tabLst/>
              <a:defRPr/>
            </a:pPr>
            <a:r>
              <a:rPr lang="en-AU" sz="1400" b="0" kern="1200" baseline="0" dirty="0" smtClean="0">
                <a:solidFill>
                  <a:srgbClr val="003399"/>
                </a:solidFill>
                <a:latin typeface="Gill Sans" pitchFamily="34" charset="0"/>
                <a:ea typeface="+mn-ea"/>
                <a:cs typeface="+mn-cs"/>
              </a:rPr>
              <a:t>two percentage points was selected for modelling by Health Workforce Australia (with a minimum value of one percent). </a:t>
            </a:r>
            <a:endParaRPr lang="en-AU" sz="1400" b="0" kern="1200" baseline="0" dirty="0" smtClean="0">
              <a:solidFill>
                <a:srgbClr val="003399"/>
              </a:solidFill>
              <a:latin typeface="+mn-lt"/>
              <a:ea typeface="+mn-ea"/>
              <a:cs typeface="+mn-cs"/>
            </a:endParaRPr>
          </a:p>
          <a:p>
            <a:endParaRPr lang="en-AU" dirty="0" smtClean="0">
              <a:solidFill>
                <a:srgbClr val="003399"/>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sz="1400" dirty="0" smtClean="0">
                <a:solidFill>
                  <a:srgbClr val="003399"/>
                </a:solidFill>
                <a:latin typeface="+mn-lt"/>
              </a:rPr>
              <a:t>At RDNS we are not immune to</a:t>
            </a:r>
            <a:r>
              <a:rPr lang="en-AU" sz="1400" baseline="0" dirty="0" smtClean="0">
                <a:solidFill>
                  <a:srgbClr val="003399"/>
                </a:solidFill>
                <a:latin typeface="+mn-lt"/>
              </a:rPr>
              <a:t> the ageing workforce and of course contemplate a future of significant nursing shortages. We are now working on how we will meet these future challenges and this next part of my talk is going to focus on our efforts</a:t>
            </a:r>
            <a:r>
              <a:rPr lang="en-AU" sz="1400" baseline="0" dirty="0" smtClean="0">
                <a:latin typeface="+mn-lt"/>
              </a:rPr>
              <a:t>.</a:t>
            </a:r>
          </a:p>
          <a:p>
            <a:endParaRPr lang="en-AU" dirty="0"/>
          </a:p>
        </p:txBody>
      </p:sp>
      <p:sp>
        <p:nvSpPr>
          <p:cNvPr id="4" name="Slide Number Placeholder 3"/>
          <p:cNvSpPr>
            <a:spLocks noGrp="1"/>
          </p:cNvSpPr>
          <p:nvPr>
            <p:ph type="sldNum" sz="quarter" idx="10"/>
          </p:nvPr>
        </p:nvSpPr>
        <p:spPr/>
        <p:txBody>
          <a:bodyPr/>
          <a:lstStyle/>
          <a:p>
            <a:pPr>
              <a:defRPr/>
            </a:pPr>
            <a:fld id="{1CC7A9B1-5BC8-4A27-86A8-E9DA73A7F09F}" type="slidenum">
              <a:rPr lang="en-AU" smtClean="0"/>
              <a:pPr>
                <a:defRPr/>
              </a:pPr>
              <a:t>8</a:t>
            </a:fld>
            <a:endParaRPr lang="en-A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58825"/>
            <a:ext cx="1765300" cy="1323975"/>
          </a:xfrm>
        </p:spPr>
      </p:sp>
      <p:sp>
        <p:nvSpPr>
          <p:cNvPr id="3" name="Notes Placeholder 2"/>
          <p:cNvSpPr>
            <a:spLocks noGrp="1"/>
          </p:cNvSpPr>
          <p:nvPr>
            <p:ph type="body" idx="1"/>
          </p:nvPr>
        </p:nvSpPr>
        <p:spPr>
          <a:xfrm>
            <a:off x="915987" y="2177237"/>
            <a:ext cx="5411807" cy="7003276"/>
          </a:xfrm>
        </p:spPr>
        <p:txBody>
          <a:bodyPr>
            <a:normAutofit/>
          </a:bodyPr>
          <a:lstStyle/>
          <a:p>
            <a:r>
              <a:rPr lang="en-AU" sz="1400" b="1" u="sng" dirty="0" smtClean="0">
                <a:solidFill>
                  <a:srgbClr val="003399"/>
                </a:solidFill>
                <a:latin typeface="+mn-lt"/>
              </a:rPr>
              <a:t>Addressing the challenges</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AU" sz="1400" dirty="0" smtClean="0">
                <a:solidFill>
                  <a:srgbClr val="003399"/>
                </a:solidFill>
                <a:latin typeface="+mn-lt"/>
              </a:rPr>
              <a:t>More </a:t>
            </a:r>
            <a:r>
              <a:rPr lang="en-AU" sz="1400" u="sng" dirty="0" smtClean="0">
                <a:solidFill>
                  <a:srgbClr val="003399"/>
                </a:solidFill>
                <a:latin typeface="+mn-lt"/>
              </a:rPr>
              <a:t>effective utilisation of staff time</a:t>
            </a:r>
          </a:p>
          <a:p>
            <a:endParaRPr lang="en-AU" sz="1400" dirty="0" smtClean="0">
              <a:solidFill>
                <a:srgbClr val="003399"/>
              </a:solidFill>
              <a:latin typeface="+mn-lt"/>
            </a:endParaRPr>
          </a:p>
          <a:p>
            <a:r>
              <a:rPr lang="en-AU" sz="1400" dirty="0" smtClean="0">
                <a:solidFill>
                  <a:srgbClr val="003399"/>
                </a:solidFill>
                <a:latin typeface="+mn-lt"/>
              </a:rPr>
              <a:t>The</a:t>
            </a:r>
            <a:r>
              <a:rPr lang="en-AU" sz="1400" baseline="0" dirty="0" smtClean="0">
                <a:solidFill>
                  <a:srgbClr val="003399"/>
                </a:solidFill>
                <a:latin typeface="+mn-lt"/>
              </a:rPr>
              <a:t> first part of our focus over a number of years has been more effectively utilise staff time this has included enhancements in the way we admit people to our service schedule and reschedule our client interactions and include the provision of other services such as telephone support in addition to face to face visits.</a:t>
            </a:r>
          </a:p>
          <a:p>
            <a:endParaRPr lang="en-AU" sz="1400" baseline="0" dirty="0" smtClean="0">
              <a:solidFill>
                <a:srgbClr val="003399"/>
              </a:solidFill>
              <a:latin typeface="+mn-lt"/>
            </a:endParaRPr>
          </a:p>
          <a:p>
            <a:r>
              <a:rPr lang="en-AU" sz="1400" baseline="0" dirty="0" smtClean="0">
                <a:solidFill>
                  <a:srgbClr val="003399"/>
                </a:solidFill>
                <a:latin typeface="+mn-lt"/>
              </a:rPr>
              <a:t>To do this we found we had to establish a centralised telephone contact centre. </a:t>
            </a:r>
          </a:p>
          <a:p>
            <a:r>
              <a:rPr lang="en-AU" sz="1400" baseline="0" dirty="0" smtClean="0">
                <a:solidFill>
                  <a:srgbClr val="003399"/>
                </a:solidFill>
                <a:latin typeface="+mn-lt"/>
              </a:rPr>
              <a:t>The CSC as it is known </a:t>
            </a:r>
            <a:r>
              <a:rPr lang="en-AU" sz="1400" dirty="0" smtClean="0">
                <a:solidFill>
                  <a:srgbClr val="003399"/>
                </a:solidFill>
                <a:latin typeface="+mn-lt"/>
              </a:rPr>
              <a:t>RDNS CSC provides a consistent and more flexible response to callers, it has improved our scheduling efficiency and it underpins the work of our field staff</a:t>
            </a:r>
            <a:r>
              <a:rPr lang="en-AU" sz="1400" baseline="0" dirty="0" smtClean="0">
                <a:solidFill>
                  <a:srgbClr val="003399"/>
                </a:solidFill>
                <a:latin typeface="+mn-lt"/>
              </a:rPr>
              <a:t> it has now also enabled us to have a platform for the more systematic </a:t>
            </a:r>
            <a:r>
              <a:rPr lang="en-AU" sz="1400" u="sng" baseline="0" dirty="0" smtClean="0">
                <a:solidFill>
                  <a:srgbClr val="003399"/>
                </a:solidFill>
                <a:latin typeface="+mn-lt"/>
              </a:rPr>
              <a:t>adoption of other </a:t>
            </a:r>
            <a:r>
              <a:rPr lang="en-AU" sz="1400" u="sng" baseline="0" dirty="0" err="1" smtClean="0">
                <a:solidFill>
                  <a:srgbClr val="003399"/>
                </a:solidFill>
                <a:latin typeface="+mn-lt"/>
              </a:rPr>
              <a:t>tele</a:t>
            </a:r>
            <a:r>
              <a:rPr lang="en-AU" sz="1400" u="sng" baseline="0" dirty="0" smtClean="0">
                <a:solidFill>
                  <a:srgbClr val="003399"/>
                </a:solidFill>
                <a:latin typeface="+mn-lt"/>
              </a:rPr>
              <a:t>-health services and technology </a:t>
            </a:r>
          </a:p>
          <a:p>
            <a:endParaRPr lang="en-AU" sz="1400" baseline="0" dirty="0" smtClean="0">
              <a:solidFill>
                <a:srgbClr val="003399"/>
              </a:solidFill>
              <a:latin typeface="+mn-lt"/>
            </a:endParaRPr>
          </a:p>
          <a:p>
            <a:r>
              <a:rPr lang="en-AU" sz="1400" baseline="0" dirty="0" smtClean="0">
                <a:solidFill>
                  <a:srgbClr val="003399"/>
                </a:solidFill>
                <a:latin typeface="+mn-lt"/>
              </a:rPr>
              <a:t>As well we are broadening our skill base by </a:t>
            </a:r>
            <a:r>
              <a:rPr lang="en-AU" sz="1400" u="sng" baseline="0" dirty="0" smtClean="0">
                <a:solidFill>
                  <a:srgbClr val="003399"/>
                </a:solidFill>
                <a:latin typeface="+mn-lt"/>
              </a:rPr>
              <a:t>expanding the skill sets of existing staff </a:t>
            </a:r>
            <a:r>
              <a:rPr lang="en-AU" sz="1400" baseline="0" dirty="0" smtClean="0">
                <a:solidFill>
                  <a:srgbClr val="003399"/>
                </a:solidFill>
                <a:latin typeface="+mn-lt"/>
              </a:rPr>
              <a:t>and introducing staff categories and roles that are new to RDNS. </a:t>
            </a:r>
            <a:endParaRPr lang="en-AU" sz="1400" dirty="0" smtClean="0">
              <a:solidFill>
                <a:srgbClr val="003399"/>
              </a:solidFill>
              <a:latin typeface="+mn-lt"/>
            </a:endParaRPr>
          </a:p>
          <a:p>
            <a:endParaRPr lang="en-AU" sz="1400" dirty="0" smtClean="0">
              <a:solidFill>
                <a:srgbClr val="003399"/>
              </a:solidFill>
              <a:latin typeface="+mn-lt"/>
            </a:endParaRPr>
          </a:p>
          <a:p>
            <a:r>
              <a:rPr lang="en-AU" sz="1400" dirty="0" smtClean="0">
                <a:solidFill>
                  <a:srgbClr val="003399"/>
                </a:solidFill>
                <a:latin typeface="+mn-lt"/>
              </a:rPr>
              <a:t>This next slide although busy shows how we connect to clients</a:t>
            </a:r>
          </a:p>
          <a:p>
            <a:endParaRPr lang="en-AU" dirty="0" smtClean="0">
              <a:solidFill>
                <a:srgbClr val="003399"/>
              </a:solidFill>
            </a:endParaRPr>
          </a:p>
          <a:p>
            <a:endParaRPr lang="en-AU" dirty="0" smtClean="0">
              <a:solidFill>
                <a:srgbClr val="003399"/>
              </a:solidFill>
            </a:endParaRPr>
          </a:p>
          <a:p>
            <a:endParaRPr lang="en-AU" baseline="0" dirty="0" smtClean="0"/>
          </a:p>
          <a:p>
            <a:endParaRPr lang="en-AU" baseline="0"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1CC7A9B1-5BC8-4A27-86A8-E9DA73A7F09F}" type="slidenum">
              <a:rPr lang="en-AU" smtClean="0"/>
              <a:pPr>
                <a:defRPr/>
              </a:pPr>
              <a:t>9</a:t>
            </a:fld>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8FF977E1-D881-4EC5-A5E1-129300756D08}" type="slidenum">
              <a:rPr lang="en-AU"/>
              <a:pPr>
                <a:defRPr/>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9EF3E87D-0B81-43F9-9702-585B7C8EEFFB}" type="slidenum">
              <a:rPr lang="en-AU"/>
              <a:pPr>
                <a:defRPr/>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9EA96F88-C822-49F8-8D0C-8A578F11F83E}" type="slidenum">
              <a:rPr lang="en-AU"/>
              <a:pPr>
                <a:defRPr/>
              </a:pPr>
              <a:t>‹#›</a:t>
            </a:fld>
            <a:endParaRPr lang="en-A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AU"/>
          </a:p>
        </p:txBody>
      </p:sp>
      <p:sp>
        <p:nvSpPr>
          <p:cNvPr id="3" name="Table Placeholder 2"/>
          <p:cNvSpPr>
            <a:spLocks noGrp="1"/>
          </p:cNvSpPr>
          <p:nvPr>
            <p:ph type="tbl" idx="1"/>
          </p:nvPr>
        </p:nvSpPr>
        <p:spPr>
          <a:xfrm>
            <a:off x="457200" y="1600200"/>
            <a:ext cx="8229600" cy="4525963"/>
          </a:xfrm>
        </p:spPr>
        <p:txBody>
          <a:bodyPr/>
          <a:lstStyle/>
          <a:p>
            <a:pPr lvl="0"/>
            <a:endParaRPr lang="en-AU"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13BECDB1-EAB2-43FD-9BE7-50655BF7F730}" type="slidenum">
              <a:rPr lang="en-AU"/>
              <a:pPr>
                <a:defRPr/>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A29A2F1A-6078-4280-8F1C-90330D3AE315}" type="slidenum">
              <a:rPr lang="en-AU"/>
              <a:pPr>
                <a:defRPr/>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821F7883-A9D4-4564-AD96-00E300C08D02}" type="slidenum">
              <a:rPr lang="en-AU"/>
              <a:pPr>
                <a:defRPr/>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D4041552-B9A2-4DBF-8E53-6128A534097E}" type="slidenum">
              <a:rPr lang="en-AU"/>
              <a:pPr>
                <a:defRPr/>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AU"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9" name="Rectangle 6"/>
          <p:cNvSpPr>
            <a:spLocks noGrp="1" noChangeArrowheads="1"/>
          </p:cNvSpPr>
          <p:nvPr>
            <p:ph type="sldNum" sz="quarter" idx="12"/>
          </p:nvPr>
        </p:nvSpPr>
        <p:spPr>
          <a:ln/>
        </p:spPr>
        <p:txBody>
          <a:bodyPr/>
          <a:lstStyle>
            <a:lvl1pPr>
              <a:defRPr/>
            </a:lvl1pPr>
          </a:lstStyle>
          <a:p>
            <a:pPr>
              <a:defRPr/>
            </a:pPr>
            <a:fld id="{5F7DE261-AA21-4847-9C72-8EE8652FEE00}" type="slidenum">
              <a:rPr lang="en-AU"/>
              <a:pPr>
                <a:defRPr/>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AU"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5" name="Rectangle 6"/>
          <p:cNvSpPr>
            <a:spLocks noGrp="1" noChangeArrowheads="1"/>
          </p:cNvSpPr>
          <p:nvPr>
            <p:ph type="sldNum" sz="quarter" idx="12"/>
          </p:nvPr>
        </p:nvSpPr>
        <p:spPr>
          <a:ln/>
        </p:spPr>
        <p:txBody>
          <a:bodyPr/>
          <a:lstStyle>
            <a:lvl1pPr>
              <a:defRPr/>
            </a:lvl1pPr>
          </a:lstStyle>
          <a:p>
            <a:pPr>
              <a:defRPr/>
            </a:pPr>
            <a:fld id="{4E559FF8-695D-400F-B337-7A8701EAE85D}" type="slidenum">
              <a:rPr lang="en-AU"/>
              <a:pPr>
                <a:defRPr/>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4" name="Rectangle 6"/>
          <p:cNvSpPr>
            <a:spLocks noGrp="1" noChangeArrowheads="1"/>
          </p:cNvSpPr>
          <p:nvPr>
            <p:ph type="sldNum" sz="quarter" idx="12"/>
          </p:nvPr>
        </p:nvSpPr>
        <p:spPr>
          <a:ln/>
        </p:spPr>
        <p:txBody>
          <a:bodyPr/>
          <a:lstStyle>
            <a:lvl1pPr>
              <a:defRPr/>
            </a:lvl1pPr>
          </a:lstStyle>
          <a:p>
            <a:pPr>
              <a:defRPr/>
            </a:pPr>
            <a:fld id="{B64DEF9F-EDF1-42C2-936C-C1EE46714C05}" type="slidenum">
              <a:rPr lang="en-AU"/>
              <a:pPr>
                <a:defRPr/>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F8DE7BC8-8E3B-43C3-99E5-E4E3EDE9D553}" type="slidenum">
              <a:rPr lang="en-AU"/>
              <a:pPr>
                <a:defRPr/>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2017FA8D-F135-4A4F-B1D6-1C02620E8C68}" type="slidenum">
              <a:rPr lang="en-AU"/>
              <a:pPr>
                <a:defRPr/>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7171" name="Rectangle 3"/>
          <p:cNvSpPr>
            <a:spLocks noGrp="1" noChangeArrowheads="1"/>
          </p:cNvSpPr>
          <p:nvPr>
            <p:ph type="body" idx="1"/>
          </p:nvPr>
        </p:nvSpPr>
        <p:spPr bwMode="auto">
          <a:xfrm>
            <a:off x="428596" y="157161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p>
        </p:txBody>
      </p:sp>
      <p:sp>
        <p:nvSpPr>
          <p:cNvPr id="4587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AU" dirty="0"/>
          </a:p>
        </p:txBody>
      </p:sp>
      <p:sp>
        <p:nvSpPr>
          <p:cNvPr id="4587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AU" dirty="0"/>
          </a:p>
        </p:txBody>
      </p:sp>
      <p:sp>
        <p:nvSpPr>
          <p:cNvPr id="4587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E19F6C17-F868-4AC7-89EC-DE625232B535}" type="slidenum">
              <a:rPr lang="en-AU"/>
              <a:pPr>
                <a:defRPr/>
              </a:pPr>
              <a:t>‹#›</a:t>
            </a:fld>
            <a:endParaRPr lang="en-AU" dirty="0"/>
          </a:p>
        </p:txBody>
      </p:sp>
      <p:pic>
        <p:nvPicPr>
          <p:cNvPr id="7178" name="Picture 10"/>
          <p:cNvPicPr>
            <a:picLocks noChangeAspect="1" noChangeArrowheads="1"/>
          </p:cNvPicPr>
          <p:nvPr userDrawn="1"/>
        </p:nvPicPr>
        <p:blipFill>
          <a:blip r:embed="rId14" cstate="print"/>
          <a:srcRect/>
          <a:stretch>
            <a:fillRect/>
          </a:stretch>
        </p:blipFill>
        <p:spPr bwMode="auto">
          <a:xfrm>
            <a:off x="0" y="0"/>
            <a:ext cx="9144000" cy="121920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PowerPoint_Presentation1.pptx"/></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ctrTitle"/>
          </p:nvPr>
        </p:nvSpPr>
        <p:spPr>
          <a:xfrm>
            <a:off x="571472" y="1214422"/>
            <a:ext cx="7858180" cy="3357578"/>
          </a:xfrm>
        </p:spPr>
        <p:txBody>
          <a:bodyPr/>
          <a:lstStyle/>
          <a:p>
            <a:pPr eaLnBrk="1" hangingPunct="1"/>
            <a:r>
              <a:rPr lang="en-AU" sz="3200" b="1" dirty="0" smtClean="0">
                <a:solidFill>
                  <a:srgbClr val="003399"/>
                </a:solidFill>
                <a:latin typeface="Helvetica" pitchFamily="2" charset="0"/>
              </a:rPr>
              <a:t/>
            </a:r>
            <a:br>
              <a:rPr lang="en-AU" sz="3200" b="1" dirty="0" smtClean="0">
                <a:solidFill>
                  <a:srgbClr val="003399"/>
                </a:solidFill>
                <a:latin typeface="Helvetica" pitchFamily="2" charset="0"/>
              </a:rPr>
            </a:br>
            <a:r>
              <a:rPr lang="en-AU" sz="3200" b="1" dirty="0" smtClean="0">
                <a:solidFill>
                  <a:srgbClr val="003399"/>
                </a:solidFill>
                <a:latin typeface="Helvetica" pitchFamily="2" charset="0"/>
              </a:rPr>
              <a:t/>
            </a:r>
            <a:br>
              <a:rPr lang="en-AU" sz="3200" b="1" dirty="0" smtClean="0">
                <a:solidFill>
                  <a:srgbClr val="003399"/>
                </a:solidFill>
                <a:latin typeface="Helvetica" pitchFamily="2" charset="0"/>
              </a:rPr>
            </a:br>
            <a:r>
              <a:rPr lang="en-AU" sz="3200" b="1" dirty="0" smtClean="0">
                <a:solidFill>
                  <a:srgbClr val="003399"/>
                </a:solidFill>
                <a:latin typeface="Helvetica" pitchFamily="2" charset="0"/>
              </a:rPr>
              <a:t/>
            </a:r>
            <a:br>
              <a:rPr lang="en-AU" sz="3200" b="1" dirty="0" smtClean="0">
                <a:solidFill>
                  <a:srgbClr val="003399"/>
                </a:solidFill>
                <a:latin typeface="Helvetica" pitchFamily="2" charset="0"/>
              </a:rPr>
            </a:br>
            <a:r>
              <a:rPr lang="en-AU" sz="3200" b="1" dirty="0" smtClean="0">
                <a:solidFill>
                  <a:srgbClr val="003399"/>
                </a:solidFill>
                <a:latin typeface="Helvetica" pitchFamily="2" charset="0"/>
              </a:rPr>
              <a:t/>
            </a:r>
            <a:br>
              <a:rPr lang="en-AU" sz="3200" b="1" dirty="0" smtClean="0">
                <a:solidFill>
                  <a:srgbClr val="003399"/>
                </a:solidFill>
                <a:latin typeface="Helvetica" pitchFamily="2" charset="0"/>
              </a:rPr>
            </a:br>
            <a:r>
              <a:rPr lang="en-AU" sz="4000" b="1" dirty="0" smtClean="0">
                <a:solidFill>
                  <a:srgbClr val="003399"/>
                </a:solidFill>
                <a:latin typeface="Helvetica" pitchFamily="2" charset="0"/>
              </a:rPr>
              <a:t>Will you still love me, will you still need me when I’m 64?</a:t>
            </a:r>
            <a:r>
              <a:rPr lang="en-AU" sz="3200" dirty="0" smtClean="0">
                <a:solidFill>
                  <a:srgbClr val="003399"/>
                </a:solidFill>
                <a:latin typeface="Helvetica" pitchFamily="2" charset="0"/>
              </a:rPr>
              <a:t/>
            </a:r>
            <a:br>
              <a:rPr lang="en-AU" sz="3200" dirty="0" smtClean="0">
                <a:solidFill>
                  <a:srgbClr val="003399"/>
                </a:solidFill>
                <a:latin typeface="Helvetica" pitchFamily="2" charset="0"/>
              </a:rPr>
            </a:br>
            <a:r>
              <a:rPr lang="en-AU" sz="3200" dirty="0" smtClean="0">
                <a:solidFill>
                  <a:srgbClr val="003399"/>
                </a:solidFill>
                <a:latin typeface="Helvetica" pitchFamily="2" charset="0"/>
              </a:rPr>
              <a:t/>
            </a:r>
            <a:br>
              <a:rPr lang="en-AU" sz="3200" dirty="0" smtClean="0">
                <a:solidFill>
                  <a:srgbClr val="003399"/>
                </a:solidFill>
                <a:latin typeface="Helvetica" pitchFamily="2" charset="0"/>
              </a:rPr>
            </a:br>
            <a:r>
              <a:rPr lang="en-AU" sz="3200" dirty="0" smtClean="0">
                <a:solidFill>
                  <a:srgbClr val="003399"/>
                </a:solidFill>
                <a:latin typeface="Helvetica" pitchFamily="2" charset="0"/>
              </a:rPr>
              <a:t/>
            </a:r>
            <a:br>
              <a:rPr lang="en-AU" sz="3200" dirty="0" smtClean="0">
                <a:solidFill>
                  <a:srgbClr val="003399"/>
                </a:solidFill>
                <a:latin typeface="Helvetica" pitchFamily="2" charset="0"/>
              </a:rPr>
            </a:br>
            <a:r>
              <a:rPr lang="en-AU" sz="2400" dirty="0" smtClean="0">
                <a:solidFill>
                  <a:srgbClr val="003399"/>
                </a:solidFill>
                <a:latin typeface="Helvetica" pitchFamily="2" charset="0"/>
              </a:rPr>
              <a:t>Sustaining and supporting an ageing workforce and an ageing population</a:t>
            </a:r>
            <a:br>
              <a:rPr lang="en-AU" sz="2400" dirty="0" smtClean="0">
                <a:solidFill>
                  <a:srgbClr val="003399"/>
                </a:solidFill>
                <a:latin typeface="Helvetica" pitchFamily="2" charset="0"/>
              </a:rPr>
            </a:br>
            <a:r>
              <a:rPr lang="en-AU" sz="2400" dirty="0" smtClean="0">
                <a:solidFill>
                  <a:srgbClr val="003399"/>
                </a:solidFill>
                <a:latin typeface="Helvetica" pitchFamily="2" charset="0"/>
              </a:rPr>
              <a:t/>
            </a:r>
            <a:br>
              <a:rPr lang="en-AU" sz="2400" dirty="0" smtClean="0">
                <a:solidFill>
                  <a:srgbClr val="003399"/>
                </a:solidFill>
                <a:latin typeface="Helvetica" pitchFamily="2" charset="0"/>
              </a:rPr>
            </a:br>
            <a:endParaRPr lang="en-AU" sz="2400" dirty="0" smtClean="0">
              <a:solidFill>
                <a:srgbClr val="003399"/>
              </a:solidFill>
              <a:latin typeface="Helvetica" pitchFamily="2" charset="0"/>
            </a:endParaRPr>
          </a:p>
        </p:txBody>
      </p:sp>
      <p:sp>
        <p:nvSpPr>
          <p:cNvPr id="8195" name="Rectangle 5"/>
          <p:cNvSpPr>
            <a:spLocks noGrp="1" noChangeArrowheads="1"/>
          </p:cNvSpPr>
          <p:nvPr>
            <p:ph type="subTitle" idx="1"/>
          </p:nvPr>
        </p:nvSpPr>
        <p:spPr>
          <a:xfrm>
            <a:off x="2357422" y="5786454"/>
            <a:ext cx="4929222" cy="714380"/>
          </a:xfrm>
        </p:spPr>
        <p:txBody>
          <a:bodyPr/>
          <a:lstStyle/>
          <a:p>
            <a:pPr eaLnBrk="1" hangingPunct="1">
              <a:lnSpc>
                <a:spcPct val="90000"/>
              </a:lnSpc>
              <a:spcBef>
                <a:spcPts val="0"/>
              </a:spcBef>
            </a:pPr>
            <a:r>
              <a:rPr lang="en-AU" sz="1600" dirty="0" smtClean="0">
                <a:solidFill>
                  <a:srgbClr val="003399"/>
                </a:solidFill>
                <a:latin typeface="Helvetica" pitchFamily="2" charset="0"/>
              </a:rPr>
              <a:t>Rosemary Hogan</a:t>
            </a:r>
            <a:br>
              <a:rPr lang="en-AU" sz="1600" dirty="0" smtClean="0">
                <a:solidFill>
                  <a:srgbClr val="003399"/>
                </a:solidFill>
                <a:latin typeface="Helvetica" pitchFamily="2" charset="0"/>
              </a:rPr>
            </a:br>
            <a:r>
              <a:rPr lang="en-AU" sz="1600" dirty="0" smtClean="0">
                <a:solidFill>
                  <a:srgbClr val="003399"/>
                </a:solidFill>
                <a:latin typeface="Helvetica" pitchFamily="2" charset="0"/>
              </a:rPr>
              <a:t>Executive General Manager – Service Delivery</a:t>
            </a:r>
            <a:endParaRPr lang="en-US" sz="1600" dirty="0" smtClean="0">
              <a:solidFill>
                <a:srgbClr val="003399"/>
              </a:solidFill>
              <a:latin typeface="Helvetica"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39850"/>
          </a:xfrm>
        </p:spPr>
        <p:txBody>
          <a:bodyPr/>
          <a:lstStyle/>
          <a:p>
            <a:r>
              <a:rPr lang="en-AU" sz="2400" dirty="0" smtClean="0">
                <a:solidFill>
                  <a:schemeClr val="bg1"/>
                </a:solidFill>
              </a:rPr>
              <a:t>Connecting our clients to care</a:t>
            </a:r>
            <a:endParaRPr lang="en-AU" sz="2400" dirty="0">
              <a:solidFill>
                <a:schemeClr val="bg1"/>
              </a:solidFill>
            </a:endParaRPr>
          </a:p>
        </p:txBody>
      </p:sp>
      <p:sp>
        <p:nvSpPr>
          <p:cNvPr id="3" name="Content Placeholder 2"/>
          <p:cNvSpPr>
            <a:spLocks noGrp="1"/>
          </p:cNvSpPr>
          <p:nvPr>
            <p:ph idx="1"/>
          </p:nvPr>
        </p:nvSpPr>
        <p:spPr/>
        <p:txBody>
          <a:bodyPr/>
          <a:lstStyle/>
          <a:p>
            <a:endParaRPr lang="en-AU" dirty="0"/>
          </a:p>
        </p:txBody>
      </p:sp>
      <p:graphicFrame>
        <p:nvGraphicFramePr>
          <p:cNvPr id="4099" name="Object 3"/>
          <p:cNvGraphicFramePr>
            <a:graphicFrameLocks noChangeAspect="1"/>
          </p:cNvGraphicFramePr>
          <p:nvPr/>
        </p:nvGraphicFramePr>
        <p:xfrm>
          <a:off x="1000100" y="1285860"/>
          <a:ext cx="7072362" cy="5303658"/>
        </p:xfrm>
        <a:graphic>
          <a:graphicData uri="http://schemas.openxmlformats.org/presentationml/2006/ole">
            <p:oleObj spid="_x0000_s4099" name="Presentation" r:id="rId4" imgW="4570532" imgH="3427618" progId="PowerPoint.Show.12">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sz="2800" dirty="0" smtClean="0">
                <a:solidFill>
                  <a:srgbClr val="003399"/>
                </a:solidFill>
              </a:rPr>
              <a:t>Adopting Tele-health technology</a:t>
            </a:r>
          </a:p>
          <a:p>
            <a:pPr lvl="1"/>
            <a:r>
              <a:rPr lang="en-AU" sz="2400" dirty="0" smtClean="0">
                <a:solidFill>
                  <a:srgbClr val="003399"/>
                </a:solidFill>
              </a:rPr>
              <a:t>Home </a:t>
            </a:r>
            <a:r>
              <a:rPr lang="en-AU" sz="2400" dirty="0" err="1" smtClean="0">
                <a:solidFill>
                  <a:srgbClr val="003399"/>
                </a:solidFill>
              </a:rPr>
              <a:t>tele</a:t>
            </a:r>
            <a:r>
              <a:rPr lang="en-AU" sz="2400" dirty="0" smtClean="0">
                <a:solidFill>
                  <a:srgbClr val="003399"/>
                </a:solidFill>
              </a:rPr>
              <a:t>-health</a:t>
            </a:r>
          </a:p>
          <a:p>
            <a:pPr lvl="1">
              <a:buNone/>
            </a:pPr>
            <a:r>
              <a:rPr lang="en-AU" sz="2400" kern="1200" dirty="0" smtClean="0">
                <a:solidFill>
                  <a:srgbClr val="003399"/>
                </a:solidFill>
                <a:latin typeface="Gill Sans" pitchFamily="34" charset="0"/>
              </a:rPr>
              <a:t>	“is the use of information, communications, measurement and monitoring technologies to evaluate health status and deliver healthcare from a distance to patients at home”</a:t>
            </a:r>
            <a:endParaRPr lang="en-AU" sz="2400" dirty="0" smtClean="0"/>
          </a:p>
          <a:p>
            <a:pPr>
              <a:buNone/>
            </a:pPr>
            <a:endParaRPr lang="en-A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571612"/>
            <a:ext cx="6786610" cy="642942"/>
          </a:xfrm>
        </p:spPr>
        <p:txBody>
          <a:bodyPr/>
          <a:lstStyle/>
          <a:p>
            <a:r>
              <a:rPr lang="en-US" sz="2800" b="0" dirty="0" smtClean="0">
                <a:solidFill>
                  <a:schemeClr val="accent2"/>
                </a:solidFill>
              </a:rPr>
              <a:t>Using “</a:t>
            </a:r>
            <a:r>
              <a:rPr lang="en-US" sz="2800" b="0" dirty="0" err="1" smtClean="0">
                <a:solidFill>
                  <a:schemeClr val="accent2"/>
                </a:solidFill>
              </a:rPr>
              <a:t>tele</a:t>
            </a:r>
            <a:r>
              <a:rPr lang="en-US" sz="2800" b="0" dirty="0" smtClean="0">
                <a:solidFill>
                  <a:schemeClr val="accent2"/>
                </a:solidFill>
              </a:rPr>
              <a:t>-health” recent projects</a:t>
            </a:r>
            <a:endParaRPr lang="en-AU" sz="2800" b="0" dirty="0"/>
          </a:p>
        </p:txBody>
      </p:sp>
      <p:sp>
        <p:nvSpPr>
          <p:cNvPr id="4" name="Text Placeholder 3"/>
          <p:cNvSpPr>
            <a:spLocks noGrp="1"/>
          </p:cNvSpPr>
          <p:nvPr>
            <p:ph type="body" sz="half" idx="2"/>
          </p:nvPr>
        </p:nvSpPr>
        <p:spPr>
          <a:xfrm>
            <a:off x="457200" y="2357430"/>
            <a:ext cx="4043362" cy="3768733"/>
          </a:xfrm>
        </p:spPr>
        <p:txBody>
          <a:bodyPr/>
          <a:lstStyle/>
          <a:p>
            <a:r>
              <a:rPr lang="en-US" sz="2400" dirty="0" smtClean="0">
                <a:solidFill>
                  <a:srgbClr val="003399"/>
                </a:solidFill>
              </a:rPr>
              <a:t>Tele-health monitoring of clients with chronic disease</a:t>
            </a:r>
          </a:p>
          <a:p>
            <a:r>
              <a:rPr lang="en-US" sz="2400" dirty="0" smtClean="0">
                <a:solidFill>
                  <a:srgbClr val="003399"/>
                </a:solidFill>
              </a:rPr>
              <a:t>Main focus on understanding the workforce impact </a:t>
            </a:r>
            <a:endParaRPr lang="en-AU" sz="2400" dirty="0">
              <a:solidFill>
                <a:srgbClr val="003399"/>
              </a:solidFill>
            </a:endParaRPr>
          </a:p>
        </p:txBody>
      </p:sp>
      <p:pic>
        <p:nvPicPr>
          <p:cNvPr id="6146" name="Picture 2"/>
          <p:cNvPicPr>
            <a:picLocks noGrp="1" noChangeAspect="1" noChangeArrowheads="1"/>
          </p:cNvPicPr>
          <p:nvPr>
            <p:ph idx="1"/>
          </p:nvPr>
        </p:nvPicPr>
        <p:blipFill>
          <a:blip r:embed="rId3" cstate="print"/>
          <a:srcRect/>
          <a:stretch>
            <a:fillRect/>
          </a:stretch>
        </p:blipFill>
        <p:spPr bwMode="auto">
          <a:xfrm>
            <a:off x="5000628" y="2071678"/>
            <a:ext cx="4000529" cy="30068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500174"/>
            <a:ext cx="6643734" cy="642942"/>
          </a:xfrm>
        </p:spPr>
        <p:txBody>
          <a:bodyPr/>
          <a:lstStyle/>
          <a:p>
            <a:r>
              <a:rPr lang="en-US" sz="2800" b="0" dirty="0" smtClean="0">
                <a:solidFill>
                  <a:schemeClr val="accent2"/>
                </a:solidFill>
              </a:rPr>
              <a:t>Using “telehealth” recent projects</a:t>
            </a:r>
            <a:endParaRPr lang="en-AU" sz="2800" b="0" dirty="0">
              <a:solidFill>
                <a:schemeClr val="accent2"/>
              </a:solidFill>
            </a:endParaRPr>
          </a:p>
        </p:txBody>
      </p:sp>
      <p:sp>
        <p:nvSpPr>
          <p:cNvPr id="4" name="Text Placeholder 3"/>
          <p:cNvSpPr>
            <a:spLocks noGrp="1"/>
          </p:cNvSpPr>
          <p:nvPr>
            <p:ph type="body" sz="half" idx="2"/>
          </p:nvPr>
        </p:nvSpPr>
        <p:spPr>
          <a:xfrm>
            <a:off x="457200" y="2214554"/>
            <a:ext cx="5186370" cy="3911609"/>
          </a:xfrm>
        </p:spPr>
        <p:txBody>
          <a:bodyPr/>
          <a:lstStyle/>
          <a:p>
            <a:r>
              <a:rPr lang="en-US" sz="2400" dirty="0" smtClean="0">
                <a:solidFill>
                  <a:schemeClr val="accent2"/>
                </a:solidFill>
              </a:rPr>
              <a:t>Broadband Enabled Innovation Project (BEIP) </a:t>
            </a:r>
          </a:p>
          <a:p>
            <a:r>
              <a:rPr lang="en-AU" sz="2400" dirty="0" smtClean="0">
                <a:solidFill>
                  <a:srgbClr val="003399"/>
                </a:solidFill>
              </a:rPr>
              <a:t>Uses video conferencing to facilitate medicines management</a:t>
            </a:r>
            <a:endParaRPr lang="en-AU" sz="2400" dirty="0">
              <a:solidFill>
                <a:srgbClr val="003399"/>
              </a:solidFill>
            </a:endParaRPr>
          </a:p>
        </p:txBody>
      </p:sp>
      <p:pic>
        <p:nvPicPr>
          <p:cNvPr id="5" name="Content Placeholder 4" descr="intel_health_guide2.jpg"/>
          <p:cNvPicPr>
            <a:picLocks noGrp="1" noChangeAspect="1"/>
          </p:cNvPicPr>
          <p:nvPr>
            <p:ph idx="1"/>
          </p:nvPr>
        </p:nvPicPr>
        <p:blipFill>
          <a:blip r:embed="rId3" cstate="print"/>
          <a:stretch>
            <a:fillRect/>
          </a:stretch>
        </p:blipFill>
        <p:spPr>
          <a:xfrm>
            <a:off x="5786446" y="2071678"/>
            <a:ext cx="2960277" cy="34663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571612"/>
            <a:ext cx="6000792" cy="714380"/>
          </a:xfrm>
        </p:spPr>
        <p:txBody>
          <a:bodyPr/>
          <a:lstStyle/>
          <a:p>
            <a:r>
              <a:rPr lang="en-US" sz="2800" b="0" dirty="0" smtClean="0">
                <a:solidFill>
                  <a:schemeClr val="accent2"/>
                </a:solidFill>
              </a:rPr>
              <a:t>Using “telehealth” recent projects</a:t>
            </a:r>
            <a:endParaRPr lang="en-AU" sz="2800" b="0" dirty="0"/>
          </a:p>
        </p:txBody>
      </p:sp>
      <p:sp>
        <p:nvSpPr>
          <p:cNvPr id="4" name="Text Placeholder 3"/>
          <p:cNvSpPr>
            <a:spLocks noGrp="1"/>
          </p:cNvSpPr>
          <p:nvPr>
            <p:ph type="body" sz="half" idx="2"/>
          </p:nvPr>
        </p:nvSpPr>
        <p:spPr>
          <a:xfrm>
            <a:off x="457200" y="2857496"/>
            <a:ext cx="4400552" cy="3268667"/>
          </a:xfrm>
        </p:spPr>
        <p:txBody>
          <a:bodyPr/>
          <a:lstStyle/>
          <a:p>
            <a:r>
              <a:rPr lang="en-AU" sz="2400" dirty="0" err="1" smtClean="0">
                <a:solidFill>
                  <a:srgbClr val="003399"/>
                </a:solidFill>
              </a:rPr>
              <a:t>Medido</a:t>
            </a:r>
            <a:r>
              <a:rPr lang="en-AU" sz="2400" dirty="0" smtClean="0">
                <a:solidFill>
                  <a:srgbClr val="003399"/>
                </a:solidFill>
              </a:rPr>
              <a:t> Medicines Administration device</a:t>
            </a:r>
            <a:endParaRPr lang="en-AU" sz="2400" dirty="0">
              <a:solidFill>
                <a:srgbClr val="003399"/>
              </a:solidFill>
            </a:endParaRPr>
          </a:p>
        </p:txBody>
      </p:sp>
      <p:pic>
        <p:nvPicPr>
          <p:cNvPr id="5" name="Picture 2"/>
          <p:cNvPicPr>
            <a:picLocks noGrp="1" noChangeAspect="1" noChangeArrowheads="1"/>
          </p:cNvPicPr>
          <p:nvPr>
            <p:ph idx="1"/>
          </p:nvPr>
        </p:nvPicPr>
        <p:blipFill>
          <a:blip r:embed="rId3" cstate="print"/>
          <a:srcRect/>
          <a:stretch>
            <a:fillRect/>
          </a:stretch>
        </p:blipFill>
        <p:spPr bwMode="auto">
          <a:xfrm>
            <a:off x="5500694" y="1928802"/>
            <a:ext cx="3321592" cy="2500330"/>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cstate="print"/>
          <a:srcRect/>
          <a:stretch>
            <a:fillRect/>
          </a:stretch>
        </p:blipFill>
        <p:spPr bwMode="auto">
          <a:xfrm>
            <a:off x="4857752" y="3333750"/>
            <a:ext cx="2357454" cy="32546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860"/>
            <a:ext cx="8229600" cy="71438"/>
          </a:xfrm>
        </p:spPr>
        <p:txBody>
          <a:bodyPr/>
          <a:lstStyle/>
          <a:p>
            <a:endParaRPr lang="en-AU" dirty="0">
              <a:solidFill>
                <a:srgbClr val="003399"/>
              </a:solidFill>
            </a:endParaRPr>
          </a:p>
        </p:txBody>
      </p:sp>
      <p:sp>
        <p:nvSpPr>
          <p:cNvPr id="3" name="Content Placeholder 2"/>
          <p:cNvSpPr>
            <a:spLocks noGrp="1"/>
          </p:cNvSpPr>
          <p:nvPr>
            <p:ph idx="1"/>
          </p:nvPr>
        </p:nvSpPr>
        <p:spPr/>
        <p:txBody>
          <a:bodyPr/>
          <a:lstStyle/>
          <a:p>
            <a:r>
              <a:rPr lang="en-AU" dirty="0" smtClean="0">
                <a:solidFill>
                  <a:srgbClr val="003399"/>
                </a:solidFill>
              </a:rPr>
              <a:t>Broadening the skill base</a:t>
            </a:r>
          </a:p>
          <a:p>
            <a:pPr lvl="1"/>
            <a:r>
              <a:rPr lang="en-AU" dirty="0" smtClean="0">
                <a:solidFill>
                  <a:srgbClr val="003399"/>
                </a:solidFill>
              </a:rPr>
              <a:t>Introducing new categories of worker </a:t>
            </a:r>
          </a:p>
          <a:p>
            <a:pPr lvl="2"/>
            <a:r>
              <a:rPr lang="en-AU" dirty="0" smtClean="0">
                <a:solidFill>
                  <a:srgbClr val="003399"/>
                </a:solidFill>
              </a:rPr>
              <a:t>Enrolled nurses</a:t>
            </a:r>
          </a:p>
          <a:p>
            <a:pPr lvl="1"/>
            <a:r>
              <a:rPr lang="en-AU" dirty="0" smtClean="0">
                <a:solidFill>
                  <a:srgbClr val="003399"/>
                </a:solidFill>
              </a:rPr>
              <a:t>Improving the health literacy and involvement of our clients</a:t>
            </a:r>
          </a:p>
          <a:p>
            <a:pPr lvl="2"/>
            <a:r>
              <a:rPr lang="en-AU" dirty="0" smtClean="0">
                <a:solidFill>
                  <a:srgbClr val="003399"/>
                </a:solidFill>
              </a:rPr>
              <a:t>Development of evidence based education material</a:t>
            </a:r>
          </a:p>
          <a:p>
            <a:pPr lvl="2"/>
            <a:r>
              <a:rPr lang="en-AU" dirty="0" smtClean="0">
                <a:solidFill>
                  <a:srgbClr val="003399"/>
                </a:solidFill>
              </a:rPr>
              <a:t>Active Service model</a:t>
            </a:r>
            <a:endParaRPr lang="en-AU" dirty="0">
              <a:solidFill>
                <a:srgbClr val="003399"/>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smtClean="0">
                <a:solidFill>
                  <a:srgbClr val="003399"/>
                </a:solidFill>
              </a:rPr>
              <a:t>Anticipating and planning for the future</a:t>
            </a:r>
          </a:p>
          <a:p>
            <a:pPr lvl="1"/>
            <a:r>
              <a:rPr lang="en-AU" dirty="0" smtClean="0">
                <a:solidFill>
                  <a:srgbClr val="003399"/>
                </a:solidFill>
              </a:rPr>
              <a:t>What we have learnt</a:t>
            </a:r>
          </a:p>
          <a:p>
            <a:pPr lvl="2"/>
            <a:r>
              <a:rPr lang="en-AU" dirty="0" smtClean="0">
                <a:solidFill>
                  <a:srgbClr val="003399"/>
                </a:solidFill>
              </a:rPr>
              <a:t>Productivity gains </a:t>
            </a:r>
          </a:p>
          <a:p>
            <a:pPr lvl="2"/>
            <a:r>
              <a:rPr lang="en-AU" dirty="0" smtClean="0">
                <a:solidFill>
                  <a:srgbClr val="003399"/>
                </a:solidFill>
              </a:rPr>
              <a:t>Client support</a:t>
            </a:r>
          </a:p>
          <a:p>
            <a:pPr lvl="2"/>
            <a:r>
              <a:rPr lang="en-AU" dirty="0" smtClean="0">
                <a:solidFill>
                  <a:srgbClr val="003399"/>
                </a:solidFill>
              </a:rPr>
              <a:t>Workforce support</a:t>
            </a:r>
          </a:p>
          <a:p>
            <a:endParaRPr lang="en-AU" sz="1200" dirty="0" smtClean="0">
              <a:solidFill>
                <a:srgbClr val="00339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sz="2800" dirty="0" smtClean="0">
                <a:solidFill>
                  <a:srgbClr val="003399"/>
                </a:solidFill>
              </a:rPr>
              <a:t>Acknowledgements</a:t>
            </a:r>
          </a:p>
          <a:p>
            <a:pPr>
              <a:buNone/>
            </a:pPr>
            <a:endParaRPr lang="en-AU" sz="2400" dirty="0" smtClean="0">
              <a:solidFill>
                <a:srgbClr val="003399"/>
              </a:solidFill>
            </a:endParaRPr>
          </a:p>
          <a:p>
            <a:pPr lvl="1" eaLnBrk="1" hangingPunct="1">
              <a:lnSpc>
                <a:spcPct val="90000"/>
              </a:lnSpc>
              <a:spcBef>
                <a:spcPts val="0"/>
              </a:spcBef>
            </a:pPr>
            <a:r>
              <a:rPr lang="en-US" sz="2400" dirty="0" smtClean="0">
                <a:solidFill>
                  <a:srgbClr val="003399"/>
                </a:solidFill>
                <a:latin typeface="Helvetica" pitchFamily="2" charset="0"/>
              </a:rPr>
              <a:t>Home and Community Care (HACC) services provided by RDNS are jointly funded by the Victorian and Australian Governments</a:t>
            </a:r>
          </a:p>
          <a:p>
            <a:pPr lvl="1" eaLnBrk="1" hangingPunct="1">
              <a:lnSpc>
                <a:spcPct val="90000"/>
              </a:lnSpc>
              <a:spcBef>
                <a:spcPts val="0"/>
              </a:spcBef>
              <a:buNone/>
            </a:pPr>
            <a:endParaRPr lang="en-US" sz="2400" dirty="0" smtClean="0">
              <a:solidFill>
                <a:srgbClr val="003399"/>
              </a:solidFill>
              <a:latin typeface="Helvetica" pitchFamily="2" charset="0"/>
            </a:endParaRPr>
          </a:p>
          <a:p>
            <a:pPr lvl="1" eaLnBrk="1" hangingPunct="1">
              <a:lnSpc>
                <a:spcPct val="90000"/>
              </a:lnSpc>
              <a:spcBef>
                <a:spcPts val="0"/>
              </a:spcBef>
            </a:pPr>
            <a:r>
              <a:rPr lang="en-US" sz="2400" dirty="0" smtClean="0">
                <a:solidFill>
                  <a:srgbClr val="003399"/>
                </a:solidFill>
                <a:latin typeface="Helvetica" pitchFamily="2" charset="0"/>
              </a:rPr>
              <a:t>Victorian Government, </a:t>
            </a:r>
            <a:r>
              <a:rPr lang="en-AU" sz="2400" dirty="0" smtClean="0">
                <a:solidFill>
                  <a:srgbClr val="003399"/>
                </a:solidFill>
              </a:rPr>
              <a:t>Department of Business &amp; Innovation</a:t>
            </a:r>
          </a:p>
          <a:p>
            <a:pPr lvl="1" eaLnBrk="1" hangingPunct="1">
              <a:lnSpc>
                <a:spcPct val="90000"/>
              </a:lnSpc>
              <a:spcBef>
                <a:spcPts val="0"/>
              </a:spcBef>
            </a:pPr>
            <a:endParaRPr lang="en-AU" sz="2400" dirty="0" smtClean="0">
              <a:solidFill>
                <a:srgbClr val="003399"/>
              </a:solidFill>
              <a:latin typeface="Helvetica" pitchFamily="2" charset="0"/>
            </a:endParaRPr>
          </a:p>
          <a:p>
            <a:pPr lvl="1" eaLnBrk="1" hangingPunct="1">
              <a:lnSpc>
                <a:spcPct val="90000"/>
              </a:lnSpc>
              <a:spcBef>
                <a:spcPts val="0"/>
              </a:spcBef>
            </a:pPr>
            <a:r>
              <a:rPr lang="en-US" sz="2400" dirty="0" smtClean="0">
                <a:solidFill>
                  <a:srgbClr val="003399"/>
                </a:solidFill>
                <a:latin typeface="Helvetica" pitchFamily="2" charset="0"/>
              </a:rPr>
              <a:t>Health Workforce Australia funded by the Australian Government</a:t>
            </a:r>
          </a:p>
          <a:p>
            <a:pPr lvl="1" eaLnBrk="1" hangingPunct="1">
              <a:lnSpc>
                <a:spcPct val="90000"/>
              </a:lnSpc>
              <a:spcBef>
                <a:spcPts val="0"/>
              </a:spcBef>
              <a:buNone/>
            </a:pPr>
            <a:endParaRPr lang="en-US" sz="1600" dirty="0" smtClean="0">
              <a:solidFill>
                <a:srgbClr val="003399"/>
              </a:solidFill>
              <a:latin typeface="Helvetica" pitchFamily="2" charset="0"/>
            </a:endParaRPr>
          </a:p>
          <a:p>
            <a:pPr lvl="1" eaLnBrk="1" hangingPunct="1">
              <a:lnSpc>
                <a:spcPct val="90000"/>
              </a:lnSpc>
              <a:spcBef>
                <a:spcPts val="0"/>
              </a:spcBef>
            </a:pPr>
            <a:endParaRPr lang="en-US" sz="1600" dirty="0" smtClean="0">
              <a:solidFill>
                <a:srgbClr val="003399"/>
              </a:solidFill>
              <a:latin typeface="Helvetica" pitchFamily="2" charset="0"/>
            </a:endParaRPr>
          </a:p>
          <a:p>
            <a:pPr lvl="1" eaLnBrk="1" hangingPunct="1">
              <a:lnSpc>
                <a:spcPct val="90000"/>
              </a:lnSpc>
              <a:spcBef>
                <a:spcPts val="0"/>
              </a:spcBef>
            </a:pPr>
            <a:endParaRPr lang="en-US" sz="1600" dirty="0" smtClean="0">
              <a:solidFill>
                <a:srgbClr val="003399"/>
              </a:solidFill>
              <a:latin typeface="Helvetica" pitchFamily="2" charset="0"/>
            </a:endParaRPr>
          </a:p>
          <a:p>
            <a:pPr lvl="1" eaLnBrk="1" hangingPunct="1">
              <a:lnSpc>
                <a:spcPct val="90000"/>
              </a:lnSpc>
              <a:spcBef>
                <a:spcPts val="0"/>
              </a:spcBef>
            </a:pPr>
            <a:endParaRPr lang="en-US" sz="1600" dirty="0" smtClean="0">
              <a:solidFill>
                <a:srgbClr val="003399"/>
              </a:solidFill>
              <a:latin typeface="Helvetica" pitchFamily="2" charset="0"/>
            </a:endParaRPr>
          </a:p>
          <a:p>
            <a:pPr lvl="1" eaLnBrk="1" hangingPunct="1">
              <a:lnSpc>
                <a:spcPct val="90000"/>
              </a:lnSpc>
              <a:spcBef>
                <a:spcPts val="0"/>
              </a:spcBef>
            </a:pPr>
            <a:endParaRPr lang="en-US" sz="1600" dirty="0" smtClean="0">
              <a:solidFill>
                <a:srgbClr val="003399"/>
              </a:solidFill>
              <a:latin typeface="Helvetica" pitchFamily="2" charset="0"/>
            </a:endParaRPr>
          </a:p>
          <a:p>
            <a:pPr lvl="1"/>
            <a:endParaRPr lang="en-AU" sz="2000" dirty="0" smtClean="0"/>
          </a:p>
          <a:p>
            <a:endParaRPr lang="en-AU"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a:buNone/>
            </a:pPr>
            <a:r>
              <a:rPr lang="en-AU" sz="2000" dirty="0" smtClean="0">
                <a:solidFill>
                  <a:srgbClr val="003399"/>
                </a:solidFill>
              </a:rPr>
              <a:t>Bibliography </a:t>
            </a:r>
          </a:p>
          <a:p>
            <a:pPr>
              <a:buNone/>
            </a:pPr>
            <a:endParaRPr lang="en-AU" sz="2000" dirty="0" smtClean="0">
              <a:solidFill>
                <a:srgbClr val="003399"/>
              </a:solidFill>
            </a:endParaRPr>
          </a:p>
          <a:p>
            <a:r>
              <a:rPr lang="en-AU" sz="1800" dirty="0" smtClean="0">
                <a:solidFill>
                  <a:srgbClr val="003399"/>
                </a:solidFill>
              </a:rPr>
              <a:t>Australia Bureau of Statistics Population Projections Australia 2004 onwards Canberra </a:t>
            </a:r>
          </a:p>
          <a:p>
            <a:r>
              <a:rPr lang="en-AU" sz="1800" dirty="0" smtClean="0">
                <a:solidFill>
                  <a:srgbClr val="003399"/>
                </a:solidFill>
              </a:rPr>
              <a:t>AIHW 2010. Australia's health 2010. Australia's health no. 12. Cat. no. AUS 122, Canberra: AIHW</a:t>
            </a:r>
          </a:p>
          <a:p>
            <a:r>
              <a:rPr lang="en-AU" sz="1800" dirty="0" smtClean="0">
                <a:solidFill>
                  <a:srgbClr val="003399"/>
                </a:solidFill>
              </a:rPr>
              <a:t>Health Workforce Australia 2012: Health Workforce 2025 – Doctors Nurses and Midwives – Volume 1 </a:t>
            </a:r>
          </a:p>
          <a:p>
            <a:r>
              <a:rPr lang="en-AU" sz="1800" dirty="0" smtClean="0">
                <a:solidFill>
                  <a:srgbClr val="003399"/>
                </a:solidFill>
              </a:rPr>
              <a:t>The Active Service Model: a conceptual and empirical review of recent Australian and International Literature (1996-2007)</a:t>
            </a:r>
          </a:p>
          <a:p>
            <a:r>
              <a:rPr lang="en-AU" sz="1800" dirty="0" smtClean="0">
                <a:solidFill>
                  <a:srgbClr val="003399"/>
                </a:solidFill>
              </a:rPr>
              <a:t>Schneider, N M (2004) Managing congestive cardiac heart failure using </a:t>
            </a:r>
            <a:r>
              <a:rPr lang="en-AU" sz="1800" dirty="0" err="1" smtClean="0">
                <a:solidFill>
                  <a:srgbClr val="003399"/>
                </a:solidFill>
              </a:rPr>
              <a:t>tele</a:t>
            </a:r>
            <a:r>
              <a:rPr lang="en-AU" sz="1800" dirty="0" smtClean="0">
                <a:solidFill>
                  <a:srgbClr val="003399"/>
                </a:solidFill>
              </a:rPr>
              <a:t>-health. Home Healthcare Nurse, 22, 719-722</a:t>
            </a:r>
          </a:p>
          <a:p>
            <a:endParaRPr lang="en-A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428596" y="1285860"/>
            <a:ext cx="8229600" cy="5214974"/>
          </a:xfrm>
        </p:spPr>
        <p:txBody>
          <a:bodyPr/>
          <a:lstStyle/>
          <a:p>
            <a:r>
              <a:rPr lang="en-AU" sz="2800" dirty="0" smtClean="0">
                <a:solidFill>
                  <a:srgbClr val="003399"/>
                </a:solidFill>
              </a:rPr>
              <a:t>Overview of RDNS</a:t>
            </a:r>
          </a:p>
          <a:p>
            <a:pPr marL="800100" lvl="1" indent="-342900"/>
            <a:r>
              <a:rPr lang="en-AU" sz="2400" dirty="0" smtClean="0">
                <a:solidFill>
                  <a:srgbClr val="003399"/>
                </a:solidFill>
              </a:rPr>
              <a:t>How and where we work</a:t>
            </a:r>
          </a:p>
          <a:p>
            <a:pPr marL="800100" lvl="1" indent="-342900"/>
            <a:r>
              <a:rPr lang="en-AU" sz="2400" dirty="0" smtClean="0">
                <a:solidFill>
                  <a:srgbClr val="003399"/>
                </a:solidFill>
              </a:rPr>
              <a:t>Who we care for</a:t>
            </a:r>
          </a:p>
          <a:p>
            <a:r>
              <a:rPr lang="en-AU" sz="2800" dirty="0" smtClean="0">
                <a:solidFill>
                  <a:srgbClr val="003399"/>
                </a:solidFill>
              </a:rPr>
              <a:t>Defining the issue</a:t>
            </a:r>
          </a:p>
          <a:p>
            <a:pPr marL="800100" lvl="1" indent="-342900"/>
            <a:r>
              <a:rPr lang="en-AU" sz="2400" dirty="0" smtClean="0">
                <a:solidFill>
                  <a:srgbClr val="003399"/>
                </a:solidFill>
              </a:rPr>
              <a:t>Increasingly aged population driving demand</a:t>
            </a:r>
          </a:p>
          <a:p>
            <a:pPr marL="800100" lvl="1" indent="-342900"/>
            <a:r>
              <a:rPr lang="en-AU" sz="2400" dirty="0" smtClean="0">
                <a:solidFill>
                  <a:srgbClr val="003399"/>
                </a:solidFill>
              </a:rPr>
              <a:t>Future workforce shortages</a:t>
            </a:r>
          </a:p>
          <a:p>
            <a:r>
              <a:rPr lang="en-AU" sz="2800" dirty="0" smtClean="0">
                <a:solidFill>
                  <a:srgbClr val="003399"/>
                </a:solidFill>
              </a:rPr>
              <a:t>Addressing the challenges</a:t>
            </a:r>
          </a:p>
          <a:p>
            <a:pPr marL="800100" lvl="1" indent="-342900"/>
            <a:r>
              <a:rPr lang="en-AU" sz="2400" dirty="0" smtClean="0">
                <a:solidFill>
                  <a:srgbClr val="003399"/>
                </a:solidFill>
              </a:rPr>
              <a:t>Better utilisation of staff time </a:t>
            </a:r>
          </a:p>
          <a:p>
            <a:pPr marL="800100" lvl="1" indent="-342900"/>
            <a:r>
              <a:rPr lang="en-AU" sz="2400" dirty="0" smtClean="0">
                <a:solidFill>
                  <a:srgbClr val="003399"/>
                </a:solidFill>
              </a:rPr>
              <a:t>Adopting telehealth technology</a:t>
            </a:r>
          </a:p>
          <a:p>
            <a:pPr marL="800100" lvl="1" indent="-342900"/>
            <a:r>
              <a:rPr lang="en-AU" sz="2400" dirty="0" smtClean="0">
                <a:solidFill>
                  <a:srgbClr val="003399"/>
                </a:solidFill>
              </a:rPr>
              <a:t>Broadening our skill base</a:t>
            </a:r>
          </a:p>
          <a:p>
            <a:r>
              <a:rPr lang="en-AU" sz="2800" dirty="0" smtClean="0">
                <a:solidFill>
                  <a:srgbClr val="003399"/>
                </a:solidFill>
              </a:rPr>
              <a:t>Anticipating and planning for the future</a:t>
            </a:r>
          </a:p>
          <a:p>
            <a:pPr>
              <a:buNone/>
            </a:pPr>
            <a:endParaRPr lang="en-AU" sz="1200" dirty="0" smtClean="0"/>
          </a:p>
          <a:p>
            <a:endParaRPr lang="en-AU" sz="12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28596" y="1214422"/>
            <a:ext cx="8229600" cy="1143008"/>
          </a:xfrm>
        </p:spPr>
        <p:txBody>
          <a:bodyPr/>
          <a:lstStyle/>
          <a:p>
            <a:pPr algn="l"/>
            <a:r>
              <a:rPr lang="en-US" sz="2800" dirty="0" smtClean="0">
                <a:solidFill>
                  <a:srgbClr val="003399"/>
                </a:solidFill>
              </a:rPr>
              <a:t>Overview of RDNS</a:t>
            </a:r>
            <a:endParaRPr lang="en-AU" sz="2800" dirty="0" smtClean="0">
              <a:solidFill>
                <a:srgbClr val="003399"/>
              </a:solidFill>
            </a:endParaRPr>
          </a:p>
        </p:txBody>
      </p:sp>
      <p:sp>
        <p:nvSpPr>
          <p:cNvPr id="10243" name="Content Placeholder 3"/>
          <p:cNvSpPr>
            <a:spLocks noGrp="1"/>
          </p:cNvSpPr>
          <p:nvPr>
            <p:ph sz="half" idx="1"/>
          </p:nvPr>
        </p:nvSpPr>
        <p:spPr>
          <a:xfrm>
            <a:off x="457200" y="2071678"/>
            <a:ext cx="4329114" cy="4500593"/>
          </a:xfrm>
        </p:spPr>
        <p:txBody>
          <a:bodyPr/>
          <a:lstStyle/>
          <a:p>
            <a:pPr>
              <a:buClr>
                <a:srgbClr val="003399"/>
              </a:buClr>
              <a:buFont typeface="Symbol" pitchFamily="18" charset="2"/>
              <a:buChar char="·"/>
            </a:pPr>
            <a:r>
              <a:rPr lang="en-US" sz="2400" dirty="0" smtClean="0">
                <a:solidFill>
                  <a:srgbClr val="003399"/>
                </a:solidFill>
              </a:rPr>
              <a:t>Established 1885 </a:t>
            </a:r>
          </a:p>
          <a:p>
            <a:pPr>
              <a:buClr>
                <a:srgbClr val="003399"/>
              </a:buClr>
              <a:buFont typeface="Symbol" pitchFamily="18" charset="2"/>
              <a:buChar char="·"/>
            </a:pPr>
            <a:r>
              <a:rPr lang="en-US" sz="2400" dirty="0" smtClean="0">
                <a:solidFill>
                  <a:srgbClr val="003399"/>
                </a:solidFill>
              </a:rPr>
              <a:t>&gt;1,700 Employees</a:t>
            </a:r>
          </a:p>
          <a:p>
            <a:pPr>
              <a:buClr>
                <a:srgbClr val="003399"/>
              </a:buClr>
              <a:buFont typeface="Symbol" pitchFamily="18" charset="2"/>
              <a:buChar char="·"/>
            </a:pPr>
            <a:r>
              <a:rPr lang="en-US" sz="2400" dirty="0" smtClean="0">
                <a:solidFill>
                  <a:srgbClr val="003399"/>
                </a:solidFill>
              </a:rPr>
              <a:t>Operates 24hrs a day, 365 days year</a:t>
            </a:r>
          </a:p>
          <a:p>
            <a:pPr>
              <a:buClr>
                <a:srgbClr val="003399"/>
              </a:buClr>
              <a:buFont typeface="Symbol" pitchFamily="18" charset="2"/>
              <a:buChar char="·"/>
            </a:pPr>
            <a:r>
              <a:rPr lang="en-US" sz="2400" dirty="0" smtClean="0">
                <a:solidFill>
                  <a:srgbClr val="003399"/>
                </a:solidFill>
              </a:rPr>
              <a:t>1.8M client visits</a:t>
            </a:r>
          </a:p>
          <a:p>
            <a:pPr>
              <a:buClr>
                <a:srgbClr val="003399"/>
              </a:buClr>
              <a:buFont typeface="Symbol" pitchFamily="18" charset="2"/>
              <a:buChar char="·"/>
            </a:pPr>
            <a:r>
              <a:rPr lang="en-US" sz="2400" dirty="0" smtClean="0">
                <a:solidFill>
                  <a:srgbClr val="003399"/>
                </a:solidFill>
              </a:rPr>
              <a:t>34,000 clients</a:t>
            </a:r>
          </a:p>
          <a:p>
            <a:pPr>
              <a:buClr>
                <a:srgbClr val="003399"/>
              </a:buClr>
              <a:buFont typeface="Symbol" pitchFamily="18" charset="2"/>
              <a:buChar char="·"/>
            </a:pPr>
            <a:r>
              <a:rPr lang="en-US" sz="2400" dirty="0" smtClean="0">
                <a:solidFill>
                  <a:srgbClr val="003399"/>
                </a:solidFill>
              </a:rPr>
              <a:t>9M km’s driven</a:t>
            </a:r>
            <a:endParaRPr lang="en-AU" sz="2400" dirty="0" smtClean="0">
              <a:solidFill>
                <a:srgbClr val="003399"/>
              </a:solidFill>
            </a:endParaRPr>
          </a:p>
          <a:p>
            <a:pPr>
              <a:buClr>
                <a:srgbClr val="003399"/>
              </a:buClr>
              <a:buFont typeface="Symbol" pitchFamily="18" charset="2"/>
              <a:buChar char="·"/>
            </a:pPr>
            <a:r>
              <a:rPr lang="en-US" sz="2400" dirty="0" smtClean="0">
                <a:solidFill>
                  <a:srgbClr val="003399"/>
                </a:solidFill>
              </a:rPr>
              <a:t>Private, not-for-profit organisation</a:t>
            </a:r>
          </a:p>
          <a:p>
            <a:pPr>
              <a:buClr>
                <a:srgbClr val="003399"/>
              </a:buClr>
              <a:buFont typeface="Symbol" pitchFamily="18" charset="2"/>
              <a:buChar char="·"/>
            </a:pPr>
            <a:r>
              <a:rPr lang="en-AU" sz="2400" dirty="0" smtClean="0">
                <a:solidFill>
                  <a:srgbClr val="003399"/>
                </a:solidFill>
              </a:rPr>
              <a:t>No Gov’t financial safety net</a:t>
            </a:r>
          </a:p>
          <a:p>
            <a:endParaRPr lang="en-AU" dirty="0" smtClean="0"/>
          </a:p>
        </p:txBody>
      </p:sp>
      <p:sp>
        <p:nvSpPr>
          <p:cNvPr id="16388" name="Content Placeholder 4"/>
          <p:cNvSpPr>
            <a:spLocks noGrp="1"/>
          </p:cNvSpPr>
          <p:nvPr>
            <p:ph sz="half" idx="2"/>
          </p:nvPr>
        </p:nvSpPr>
        <p:spPr>
          <a:xfrm>
            <a:off x="4648200" y="2303473"/>
            <a:ext cx="4038600" cy="3983047"/>
          </a:xfrm>
        </p:spPr>
        <p:txBody>
          <a:bodyPr/>
          <a:lstStyle/>
          <a:p>
            <a:pPr marL="514350" indent="-514350">
              <a:spcAft>
                <a:spcPts val="600"/>
              </a:spcAft>
              <a:buFontTx/>
              <a:buNone/>
              <a:defRPr/>
            </a:pPr>
            <a:r>
              <a:rPr lang="en-US" sz="1400" dirty="0" smtClean="0"/>
              <a:t>	</a:t>
            </a:r>
            <a:endParaRPr lang="en-AU" sz="1400" dirty="0" smtClean="0"/>
          </a:p>
        </p:txBody>
      </p:sp>
      <p:pic>
        <p:nvPicPr>
          <p:cNvPr id="5" name="Content Placeholder 4"/>
          <p:cNvPicPr>
            <a:picLocks noChangeAspect="1" noChangeArrowheads="1"/>
          </p:cNvPicPr>
          <p:nvPr/>
        </p:nvPicPr>
        <p:blipFill>
          <a:blip r:embed="rId3" cstate="print"/>
          <a:srcRect t="4164"/>
          <a:stretch>
            <a:fillRect/>
          </a:stretch>
        </p:blipFill>
        <p:spPr bwMode="auto">
          <a:xfrm>
            <a:off x="4971975" y="1600200"/>
            <a:ext cx="3391049"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0174"/>
            <a:ext cx="8229600" cy="785818"/>
          </a:xfrm>
        </p:spPr>
        <p:txBody>
          <a:bodyPr/>
          <a:lstStyle/>
          <a:p>
            <a:pPr algn="l">
              <a:buFont typeface="Arial" pitchFamily="34" charset="0"/>
              <a:buChar char="•"/>
            </a:pPr>
            <a:r>
              <a:rPr lang="en-AU" sz="2400" dirty="0" smtClean="0">
                <a:solidFill>
                  <a:srgbClr val="003399"/>
                </a:solidFill>
              </a:rPr>
              <a:t>The ageing population current </a:t>
            </a:r>
            <a:r>
              <a:rPr lang="en-AU" sz="1600" i="1" dirty="0" smtClean="0">
                <a:solidFill>
                  <a:srgbClr val="003399"/>
                </a:solidFill>
              </a:rPr>
              <a:t>(ABS projections 2006)</a:t>
            </a:r>
            <a:endParaRPr lang="en-AU" sz="1600" i="1"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1000100" y="2143116"/>
            <a:ext cx="6929486" cy="41487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4422"/>
            <a:ext cx="8229600" cy="571504"/>
          </a:xfrm>
        </p:spPr>
        <p:txBody>
          <a:bodyPr/>
          <a:lstStyle/>
          <a:p>
            <a:pPr algn="l"/>
            <a:r>
              <a:rPr lang="en-AU" sz="2800" dirty="0" smtClean="0">
                <a:solidFill>
                  <a:srgbClr val="003399"/>
                </a:solidFill>
              </a:rPr>
              <a:t>Age of RDNS client</a:t>
            </a:r>
            <a:endParaRPr lang="en-AU" sz="2800" dirty="0">
              <a:solidFill>
                <a:srgbClr val="003399"/>
              </a:solidFill>
            </a:endParaRPr>
          </a:p>
        </p:txBody>
      </p:sp>
      <p:pic>
        <p:nvPicPr>
          <p:cNvPr id="6" name="Content Placeholder 5"/>
          <p:cNvPicPr>
            <a:picLocks noGrp="1"/>
          </p:cNvPicPr>
          <p:nvPr>
            <p:ph idx="1"/>
          </p:nvPr>
        </p:nvPicPr>
        <p:blipFill>
          <a:blip r:embed="rId3" cstate="print"/>
          <a:srcRect t="12044"/>
          <a:stretch>
            <a:fillRect/>
          </a:stretch>
        </p:blipFill>
        <p:spPr bwMode="auto">
          <a:xfrm>
            <a:off x="428625" y="1857364"/>
            <a:ext cx="8229600" cy="346916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r>
              <a:rPr lang="en-AU" sz="2800" dirty="0" smtClean="0">
                <a:solidFill>
                  <a:srgbClr val="003399"/>
                </a:solidFill>
              </a:rPr>
              <a:t>Future workforce shortages</a:t>
            </a:r>
          </a:p>
          <a:p>
            <a:pPr lvl="1"/>
            <a:r>
              <a:rPr lang="en-AU" sz="2400" kern="1200" dirty="0" smtClean="0">
                <a:solidFill>
                  <a:srgbClr val="003399"/>
                </a:solidFill>
                <a:latin typeface="Gill Sans" pitchFamily="34" charset="0"/>
              </a:rPr>
              <a:t>nursing is becoming increasingly central to the delivery of primary health care (Eggert 2005)</a:t>
            </a:r>
          </a:p>
          <a:p>
            <a:pPr lvl="1"/>
            <a:r>
              <a:rPr lang="en-US" sz="2400" kern="1200" dirty="0" smtClean="0">
                <a:solidFill>
                  <a:srgbClr val="003399"/>
                </a:solidFill>
                <a:latin typeface="Gill Sans" pitchFamily="34" charset="0"/>
              </a:rPr>
              <a:t>ageing nursing workforce</a:t>
            </a:r>
          </a:p>
          <a:p>
            <a:pPr lvl="1"/>
            <a:r>
              <a:rPr lang="en-US" sz="2400" kern="1200" dirty="0" smtClean="0">
                <a:solidFill>
                  <a:srgbClr val="003399"/>
                </a:solidFill>
                <a:latin typeface="Gill Sans" pitchFamily="34" charset="0"/>
              </a:rPr>
              <a:t>nurses </a:t>
            </a:r>
            <a:r>
              <a:rPr lang="en-AU" sz="2400" kern="1200" dirty="0" smtClean="0">
                <a:solidFill>
                  <a:srgbClr val="003399"/>
                </a:solidFill>
                <a:latin typeface="Gill Sans" pitchFamily="34" charset="0"/>
              </a:rPr>
              <a:t>leaving the profession soon after they have completed their training (AIHW 2010)</a:t>
            </a:r>
          </a:p>
          <a:p>
            <a:pPr lvl="1"/>
            <a:r>
              <a:rPr lang="en-AU" sz="2400" kern="1200" dirty="0" smtClean="0">
                <a:solidFill>
                  <a:srgbClr val="003399"/>
                </a:solidFill>
                <a:latin typeface="Gill Sans" pitchFamily="34" charset="0"/>
              </a:rPr>
              <a:t>aver. age of the RDNS nurse - 48 years</a:t>
            </a:r>
          </a:p>
          <a:p>
            <a:pPr lvl="1"/>
            <a:endParaRPr lang="en-AU" dirty="0" smtClean="0">
              <a:solidFill>
                <a:srgbClr val="003399"/>
              </a:solidFill>
            </a:endParaRPr>
          </a:p>
          <a:p>
            <a:pPr lvl="1"/>
            <a:endParaRPr lang="en-AU" dirty="0">
              <a:solidFill>
                <a:srgbClr val="003399"/>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7298"/>
            <a:ext cx="8229600" cy="571504"/>
          </a:xfrm>
        </p:spPr>
        <p:txBody>
          <a:bodyPr/>
          <a:lstStyle/>
          <a:p>
            <a:pPr algn="l">
              <a:buFont typeface="Arial" pitchFamily="34" charset="0"/>
              <a:buChar char="•"/>
            </a:pPr>
            <a:r>
              <a:rPr lang="en-AU" sz="2400" dirty="0" smtClean="0">
                <a:solidFill>
                  <a:srgbClr val="003399"/>
                </a:solidFill>
              </a:rPr>
              <a:t>Future</a:t>
            </a:r>
            <a:r>
              <a:rPr lang="en-AU" dirty="0" smtClean="0">
                <a:solidFill>
                  <a:srgbClr val="003399"/>
                </a:solidFill>
              </a:rPr>
              <a:t> </a:t>
            </a:r>
            <a:r>
              <a:rPr lang="en-AU" sz="2400" dirty="0" smtClean="0">
                <a:solidFill>
                  <a:srgbClr val="003399"/>
                </a:solidFill>
              </a:rPr>
              <a:t>workforce shortages (low demand scenario)</a:t>
            </a:r>
            <a:endParaRPr lang="en-AU" sz="2400"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1581150" y="1967706"/>
            <a:ext cx="5924550" cy="3733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36"/>
            <a:ext cx="8229600" cy="642942"/>
          </a:xfrm>
        </p:spPr>
        <p:txBody>
          <a:bodyPr/>
          <a:lstStyle/>
          <a:p>
            <a:pPr algn="l">
              <a:buFont typeface="Arial" pitchFamily="34" charset="0"/>
              <a:buChar char="•"/>
            </a:pPr>
            <a:r>
              <a:rPr lang="en-AU" sz="2400" dirty="0" smtClean="0">
                <a:solidFill>
                  <a:srgbClr val="003399"/>
                </a:solidFill>
              </a:rPr>
              <a:t>Future workforce shortages (productivity scenario)</a:t>
            </a:r>
            <a:endParaRPr lang="en-AU" sz="2400" dirty="0">
              <a:solidFill>
                <a:srgbClr val="003399"/>
              </a:solidFill>
            </a:endParaRPr>
          </a:p>
        </p:txBody>
      </p:sp>
      <p:pic>
        <p:nvPicPr>
          <p:cNvPr id="3074" name="Picture 2"/>
          <p:cNvPicPr>
            <a:picLocks noGrp="1" noChangeAspect="1" noChangeArrowheads="1"/>
          </p:cNvPicPr>
          <p:nvPr>
            <p:ph idx="1"/>
          </p:nvPr>
        </p:nvPicPr>
        <p:blipFill>
          <a:blip r:embed="rId3" cstate="print"/>
          <a:srcRect/>
          <a:stretch>
            <a:fillRect/>
          </a:stretch>
        </p:blipFill>
        <p:spPr bwMode="auto">
          <a:xfrm>
            <a:off x="1214414" y="2214554"/>
            <a:ext cx="6761227" cy="40854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r>
              <a:rPr lang="en-AU" sz="2800" dirty="0" smtClean="0">
                <a:solidFill>
                  <a:srgbClr val="003399"/>
                </a:solidFill>
              </a:rPr>
              <a:t>Addressing the challenges </a:t>
            </a:r>
          </a:p>
          <a:p>
            <a:pPr marL="800100" lvl="1" indent="-342900"/>
            <a:r>
              <a:rPr lang="en-AU" sz="2400" dirty="0" smtClean="0">
                <a:solidFill>
                  <a:srgbClr val="003399"/>
                </a:solidFill>
              </a:rPr>
              <a:t>More effective utilisation of staff time</a:t>
            </a:r>
          </a:p>
          <a:p>
            <a:pPr marL="800100" lvl="1" indent="-342900"/>
            <a:r>
              <a:rPr lang="en-AU" sz="2400" dirty="0" smtClean="0">
                <a:solidFill>
                  <a:schemeClr val="accent2"/>
                </a:solidFill>
              </a:rPr>
              <a:t>Adopting telehealth</a:t>
            </a:r>
            <a:r>
              <a:rPr lang="en-AU" sz="2400" dirty="0" smtClean="0">
                <a:solidFill>
                  <a:srgbClr val="003399"/>
                </a:solidFill>
              </a:rPr>
              <a:t> technology</a:t>
            </a:r>
          </a:p>
          <a:p>
            <a:pPr marL="800100" lvl="1" indent="-342900"/>
            <a:r>
              <a:rPr lang="en-AU" sz="2400" dirty="0" smtClean="0">
                <a:solidFill>
                  <a:srgbClr val="003399"/>
                </a:solidFill>
              </a:rPr>
              <a:t>Broadening our skill base</a:t>
            </a:r>
          </a:p>
          <a:p>
            <a:pPr>
              <a:buNone/>
            </a:pPr>
            <a:endParaRPr lang="en-A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8398" dir="9206097" algn="ctr" rotWithShape="0">
            <a:schemeClr val="bg2"/>
          </a:outerShdw>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8398" dir="9206097" algn="ctr" rotWithShape="0">
            <a:schemeClr val="bg2"/>
          </a:outerShdw>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7305</TotalTime>
  <Words>2927</Words>
  <Application>Microsoft Office PowerPoint</Application>
  <PresentationFormat>On-screen Show (4:3)</PresentationFormat>
  <Paragraphs>248</Paragraphs>
  <Slides>18</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1_Default Design</vt:lpstr>
      <vt:lpstr>Presentation</vt:lpstr>
      <vt:lpstr>    Will you still love me, will you still need me when I’m 64?   Sustaining and supporting an ageing workforce and an ageing population  </vt:lpstr>
      <vt:lpstr>Slide 2</vt:lpstr>
      <vt:lpstr>Overview of RDNS</vt:lpstr>
      <vt:lpstr>The ageing population current (ABS projections 2006)</vt:lpstr>
      <vt:lpstr>Age of RDNS client</vt:lpstr>
      <vt:lpstr>Slide 6</vt:lpstr>
      <vt:lpstr>Future workforce shortages (low demand scenario)</vt:lpstr>
      <vt:lpstr>Future workforce shortages (productivity scenario)</vt:lpstr>
      <vt:lpstr>Slide 9</vt:lpstr>
      <vt:lpstr>Connecting our clients to care</vt:lpstr>
      <vt:lpstr>Slide 11</vt:lpstr>
      <vt:lpstr>Using “tele-health” recent projects</vt:lpstr>
      <vt:lpstr>Using “telehealth” recent projects</vt:lpstr>
      <vt:lpstr>Using “telehealth” recent projects</vt:lpstr>
      <vt:lpstr>Slide 15</vt:lpstr>
      <vt:lpstr>Slide 16</vt:lpstr>
      <vt:lpstr>Slide 17</vt:lpstr>
      <vt:lpstr>Slide 18</vt:lpstr>
    </vt:vector>
  </TitlesOfParts>
  <Company>Royal District Nursing Service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Snr Data Analyst : Assets and Finance</dc:title>
  <dc:creator>Erika van der Spuy</dc:creator>
  <cp:lastModifiedBy> </cp:lastModifiedBy>
  <cp:revision>360</cp:revision>
  <cp:lastPrinted>2000-04-05T00:34:46Z</cp:lastPrinted>
  <dcterms:created xsi:type="dcterms:W3CDTF">2011-07-19T09:19:59Z</dcterms:created>
  <dcterms:modified xsi:type="dcterms:W3CDTF">2012-05-22T00:44:31Z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1600.00000000000</vt:lpwstr>
  </property>
  <property fmtid="{D5CDD505-2E9C-101B-9397-08002B2CF9AE}" pid="3" name="Author/Source">
    <vt:lpwstr/>
  </property>
  <property fmtid="{D5CDD505-2E9C-101B-9397-08002B2CF9AE}" pid="4" name="ContentType">
    <vt:lpwstr>Document</vt:lpwstr>
  </property>
  <property fmtid="{D5CDD505-2E9C-101B-9397-08002B2CF9AE}" pid="5" name="display_urn:schemas-microsoft-com:office:office#Editor">
    <vt:lpwstr>Cocks, Julie Maree</vt:lpwstr>
  </property>
  <property fmtid="{D5CDD505-2E9C-101B-9397-08002B2CF9AE}" pid="6" name="xd_Signature">
    <vt:lpwstr/>
  </property>
  <property fmtid="{D5CDD505-2E9C-101B-9397-08002B2CF9AE}" pid="7" name="display_urn:schemas-microsoft-com:office:office#Author">
    <vt:lpwstr>Pulse, Admininstrator</vt:lpwstr>
  </property>
  <property fmtid="{D5CDD505-2E9C-101B-9397-08002B2CF9AE}" pid="8" name="TemplateUrl">
    <vt:lpwstr/>
  </property>
  <property fmtid="{D5CDD505-2E9C-101B-9397-08002B2CF9AE}" pid="9" name="xd_ProgID">
    <vt:lpwstr/>
  </property>
  <property fmtid="{D5CDD505-2E9C-101B-9397-08002B2CF9AE}" pid="10" name="ContentTypeId">
    <vt:lpwstr>0x01010070C1F2BC60E5854CBC96BC697766B5EC</vt:lpwstr>
  </property>
  <property fmtid="{D5CDD505-2E9C-101B-9397-08002B2CF9AE}" pid="11" name="_SourceUrl">
    <vt:lpwstr/>
  </property>
</Properties>
</file>