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omments/comment1.xml" ContentType="application/vnd.openxmlformats-officedocument.presentationml.comment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16.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368" r:id="rId1"/>
  </p:sldMasterIdLst>
  <p:notesMasterIdLst>
    <p:notesMasterId r:id="rId20"/>
  </p:notesMasterIdLst>
  <p:sldIdLst>
    <p:sldId id="256" r:id="rId2"/>
    <p:sldId id="257" r:id="rId3"/>
    <p:sldId id="258" r:id="rId4"/>
    <p:sldId id="272" r:id="rId5"/>
    <p:sldId id="273" r:id="rId6"/>
    <p:sldId id="274" r:id="rId7"/>
    <p:sldId id="275" r:id="rId8"/>
    <p:sldId id="276" r:id="rId9"/>
    <p:sldId id="277" r:id="rId10"/>
    <p:sldId id="278" r:id="rId11"/>
    <p:sldId id="279" r:id="rId12"/>
    <p:sldId id="280" r:id="rId13"/>
    <p:sldId id="281" r:id="rId14"/>
    <p:sldId id="282" r:id="rId15"/>
    <p:sldId id="284" r:id="rId16"/>
    <p:sldId id="285" r:id="rId17"/>
    <p:sldId id="286" r:id="rId18"/>
    <p:sldId id="270" r:id="rId19"/>
  </p:sldIdLst>
  <p:sldSz cx="9144000" cy="6858000" type="screen4x3"/>
  <p:notesSz cx="6743700" cy="9875838"/>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01D9C63-70D4-4A8A-B89F-9A71A836666A}">
          <p14:sldIdLst>
            <p14:sldId id="256"/>
            <p14:sldId id="257"/>
            <p14:sldId id="258"/>
            <p14:sldId id="272"/>
            <p14:sldId id="273"/>
            <p14:sldId id="274"/>
            <p14:sldId id="275"/>
            <p14:sldId id="276"/>
            <p14:sldId id="277"/>
            <p14:sldId id="278"/>
            <p14:sldId id="279"/>
            <p14:sldId id="280"/>
            <p14:sldId id="281"/>
            <p14:sldId id="282"/>
            <p14:sldId id="284"/>
            <p14:sldId id="285"/>
            <p14:sldId id="286"/>
            <p14:sldId id="270"/>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68" autoAdjust="0"/>
    <p:restoredTop sz="74336" autoAdjust="0"/>
  </p:normalViewPr>
  <p:slideViewPr>
    <p:cSldViewPr>
      <p:cViewPr>
        <p:scale>
          <a:sx n="73" d="100"/>
          <a:sy n="73" d="100"/>
        </p:scale>
        <p:origin x="-422" y="-5"/>
      </p:cViewPr>
      <p:guideLst>
        <p:guide orient="horz" pos="2160"/>
        <p:guide pos="2880"/>
      </p:guideLst>
    </p:cSldViewPr>
  </p:slideViewPr>
  <p:outlineViewPr>
    <p:cViewPr>
      <p:scale>
        <a:sx n="33" d="100"/>
        <a:sy n="33" d="100"/>
      </p:scale>
      <p:origin x="6"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Documents%20and%20Settings\Dikla\My%20Documents\Dropbox\PhD\&#1499;&#1504;&#1505;%20&#1488;&#1490;&#1493;&#1491;&#1492;%20&#1500;&#1490;&#1512;&#1493;&#1504;&#1496;&#1493;&#1500;&#1493;&#1490;&#1497;&#1492;\&#1490;&#1512;&#1508;&#1497;&#1501;.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Documents%20and%20Settings\Dikla\My%20Documents\Dropbox\PhD\&#1499;&#1504;&#1505;%20&#1488;&#1490;&#1493;&#1491;&#1492;%20&#1500;&#1490;&#1512;&#1493;&#1504;&#1496;&#1493;&#1500;&#1493;&#1490;&#1497;&#1492;\&#1490;&#1512;&#1508;&#1497;&#150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894348939366878"/>
          <c:y val="8.9993459625225647E-2"/>
          <c:w val="0.71267700539522305"/>
          <c:h val="0.82348406230289561"/>
        </c:manualLayout>
      </c:layout>
      <c:lineChart>
        <c:grouping val="standard"/>
        <c:varyColors val="0"/>
        <c:ser>
          <c:idx val="0"/>
          <c:order val="0"/>
          <c:tx>
            <c:v>Employed</c:v>
          </c:tx>
          <c:cat>
            <c:strRef>
              <c:f>Sheet1!$H$3:$H$5</c:f>
              <c:strCache>
                <c:ptCount val="3"/>
                <c:pt idx="0">
                  <c:v>low illnesses</c:v>
                </c:pt>
                <c:pt idx="1">
                  <c:v>mean illnesses</c:v>
                </c:pt>
                <c:pt idx="2">
                  <c:v>high illnesses</c:v>
                </c:pt>
              </c:strCache>
            </c:strRef>
          </c:cat>
          <c:val>
            <c:numRef>
              <c:f>Sheet1!$F$3:$F$5</c:f>
              <c:numCache>
                <c:formatCode>General</c:formatCode>
                <c:ptCount val="3"/>
                <c:pt idx="0">
                  <c:v>0.62026999999999999</c:v>
                </c:pt>
                <c:pt idx="1">
                  <c:v>0.21756000000000003</c:v>
                </c:pt>
                <c:pt idx="2">
                  <c:v>-0.18514000000000003</c:v>
                </c:pt>
              </c:numCache>
            </c:numRef>
          </c:val>
          <c:smooth val="0"/>
        </c:ser>
        <c:ser>
          <c:idx val="1"/>
          <c:order val="1"/>
          <c:tx>
            <c:v>Retired</c:v>
          </c:tx>
          <c:cat>
            <c:strRef>
              <c:f>Sheet1!$H$3:$H$5</c:f>
              <c:strCache>
                <c:ptCount val="3"/>
                <c:pt idx="0">
                  <c:v>low illnesses</c:v>
                </c:pt>
                <c:pt idx="1">
                  <c:v>mean illnesses</c:v>
                </c:pt>
                <c:pt idx="2">
                  <c:v>high illnesses</c:v>
                </c:pt>
              </c:strCache>
            </c:strRef>
          </c:cat>
          <c:val>
            <c:numRef>
              <c:f>Sheet1!$G$3:$G$5</c:f>
              <c:numCache>
                <c:formatCode>General</c:formatCode>
                <c:ptCount val="3"/>
                <c:pt idx="0">
                  <c:v>0.4006300000000001</c:v>
                </c:pt>
                <c:pt idx="1">
                  <c:v>-8.9900000000000035E-2</c:v>
                </c:pt>
                <c:pt idx="2">
                  <c:v>-0.58042000000000005</c:v>
                </c:pt>
              </c:numCache>
            </c:numRef>
          </c:val>
          <c:smooth val="0"/>
        </c:ser>
        <c:dLbls>
          <c:showLegendKey val="0"/>
          <c:showVal val="0"/>
          <c:showCatName val="0"/>
          <c:showSerName val="0"/>
          <c:showPercent val="0"/>
          <c:showBubbleSize val="0"/>
        </c:dLbls>
        <c:marker val="1"/>
        <c:smooth val="0"/>
        <c:axId val="65611264"/>
        <c:axId val="232404608"/>
      </c:lineChart>
      <c:catAx>
        <c:axId val="65611264"/>
        <c:scaling>
          <c:orientation val="minMax"/>
        </c:scaling>
        <c:delete val="0"/>
        <c:axPos val="b"/>
        <c:numFmt formatCode="General" sourceLinked="1"/>
        <c:majorTickMark val="none"/>
        <c:minorTickMark val="none"/>
        <c:tickLblPos val="none"/>
        <c:crossAx val="232404608"/>
        <c:crosses val="autoZero"/>
        <c:auto val="1"/>
        <c:lblAlgn val="ctr"/>
        <c:lblOffset val="100"/>
        <c:noMultiLvlLbl val="0"/>
      </c:catAx>
      <c:valAx>
        <c:axId val="232404608"/>
        <c:scaling>
          <c:orientation val="minMax"/>
        </c:scaling>
        <c:delete val="0"/>
        <c:axPos val="l"/>
        <c:majorGridlines/>
        <c:numFmt formatCode="General" sourceLinked="1"/>
        <c:majorTickMark val="out"/>
        <c:minorTickMark val="none"/>
        <c:tickLblPos val="nextTo"/>
        <c:crossAx val="65611264"/>
        <c:crosses val="autoZero"/>
        <c:crossBetween val="between"/>
      </c:valAx>
    </c:plotArea>
    <c:legend>
      <c:legendPos val="l"/>
      <c:layout>
        <c:manualLayout>
          <c:xMode val="edge"/>
          <c:yMode val="edge"/>
          <c:x val="0"/>
          <c:y val="6.0391750766431378E-2"/>
          <c:w val="0.21829215121788159"/>
          <c:h val="0.26629675746550374"/>
        </c:manualLayout>
      </c:layout>
      <c:overlay val="0"/>
      <c:txPr>
        <a:bodyPr/>
        <a:lstStyle/>
        <a:p>
          <a:pPr>
            <a:defRPr sz="2800"/>
          </a:pPr>
          <a:endParaRPr lang="he-IL"/>
        </a:p>
      </c:txPr>
    </c:legend>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5707020997375341"/>
          <c:y val="7.4548702245552642E-2"/>
          <c:w val="0.6743858267716536"/>
          <c:h val="0.77611475648877259"/>
        </c:manualLayout>
      </c:layout>
      <c:lineChart>
        <c:grouping val="standard"/>
        <c:varyColors val="0"/>
        <c:ser>
          <c:idx val="0"/>
          <c:order val="0"/>
          <c:tx>
            <c:strRef>
              <c:f>Sheet2!$K$1</c:f>
              <c:strCache>
                <c:ptCount val="1"/>
                <c:pt idx="0">
                  <c:v>Retired</c:v>
                </c:pt>
              </c:strCache>
            </c:strRef>
          </c:tx>
          <c:marker>
            <c:symbol val="none"/>
          </c:marker>
          <c:cat>
            <c:strRef>
              <c:f>Sheet2!$N$2:$N$4</c:f>
              <c:strCache>
                <c:ptCount val="3"/>
                <c:pt idx="0">
                  <c:v>Low SH</c:v>
                </c:pt>
                <c:pt idx="1">
                  <c:v>Mean SH</c:v>
                </c:pt>
                <c:pt idx="2">
                  <c:v>High SH</c:v>
                </c:pt>
              </c:strCache>
            </c:strRef>
          </c:cat>
          <c:val>
            <c:numRef>
              <c:f>Sheet2!$K$2:$K$4</c:f>
              <c:numCache>
                <c:formatCode>General</c:formatCode>
                <c:ptCount val="3"/>
                <c:pt idx="0">
                  <c:v>3.6417700000000002</c:v>
                </c:pt>
                <c:pt idx="1">
                  <c:v>2.5183200000000001</c:v>
                </c:pt>
                <c:pt idx="2">
                  <c:v>1.394876</c:v>
                </c:pt>
              </c:numCache>
            </c:numRef>
          </c:val>
          <c:smooth val="0"/>
        </c:ser>
        <c:ser>
          <c:idx val="1"/>
          <c:order val="1"/>
          <c:tx>
            <c:strRef>
              <c:f>Sheet2!$L$1</c:f>
              <c:strCache>
                <c:ptCount val="1"/>
                <c:pt idx="0">
                  <c:v>Employed</c:v>
                </c:pt>
              </c:strCache>
            </c:strRef>
          </c:tx>
          <c:marker>
            <c:symbol val="none"/>
          </c:marker>
          <c:cat>
            <c:strRef>
              <c:f>Sheet2!$N$2:$N$4</c:f>
              <c:strCache>
                <c:ptCount val="3"/>
                <c:pt idx="0">
                  <c:v>Low SH</c:v>
                </c:pt>
                <c:pt idx="1">
                  <c:v>Mean SH</c:v>
                </c:pt>
                <c:pt idx="2">
                  <c:v>High SH</c:v>
                </c:pt>
              </c:strCache>
            </c:strRef>
          </c:cat>
          <c:val>
            <c:numRef>
              <c:f>Sheet2!$L$2:$L$4</c:f>
              <c:numCache>
                <c:formatCode>General</c:formatCode>
                <c:ptCount val="3"/>
                <c:pt idx="0">
                  <c:v>2.9271500000000001</c:v>
                </c:pt>
                <c:pt idx="1">
                  <c:v>2.2189700000000001</c:v>
                </c:pt>
                <c:pt idx="2">
                  <c:v>1.5107839999999999</c:v>
                </c:pt>
              </c:numCache>
            </c:numRef>
          </c:val>
          <c:smooth val="0"/>
        </c:ser>
        <c:dLbls>
          <c:showLegendKey val="0"/>
          <c:showVal val="0"/>
          <c:showCatName val="0"/>
          <c:showSerName val="0"/>
          <c:showPercent val="0"/>
          <c:showBubbleSize val="0"/>
        </c:dLbls>
        <c:marker val="1"/>
        <c:smooth val="0"/>
        <c:axId val="164593664"/>
        <c:axId val="232433344"/>
      </c:lineChart>
      <c:catAx>
        <c:axId val="164593664"/>
        <c:scaling>
          <c:orientation val="minMax"/>
        </c:scaling>
        <c:delete val="0"/>
        <c:axPos val="b"/>
        <c:majorTickMark val="out"/>
        <c:minorTickMark val="none"/>
        <c:tickLblPos val="nextTo"/>
        <c:txPr>
          <a:bodyPr/>
          <a:lstStyle/>
          <a:p>
            <a:pPr>
              <a:defRPr sz="2400"/>
            </a:pPr>
            <a:endParaRPr lang="he-IL"/>
          </a:p>
        </c:txPr>
        <c:crossAx val="232433344"/>
        <c:crosses val="autoZero"/>
        <c:auto val="1"/>
        <c:lblAlgn val="ctr"/>
        <c:lblOffset val="100"/>
        <c:noMultiLvlLbl val="0"/>
      </c:catAx>
      <c:valAx>
        <c:axId val="232433344"/>
        <c:scaling>
          <c:orientation val="minMax"/>
        </c:scaling>
        <c:delete val="0"/>
        <c:axPos val="l"/>
        <c:majorGridlines/>
        <c:numFmt formatCode="General" sourceLinked="1"/>
        <c:majorTickMark val="out"/>
        <c:minorTickMark val="none"/>
        <c:tickLblPos val="nextTo"/>
        <c:crossAx val="164593664"/>
        <c:crosses val="autoZero"/>
        <c:crossBetween val="between"/>
      </c:valAx>
    </c:plotArea>
    <c:legend>
      <c:legendPos val="l"/>
      <c:legendEntry>
        <c:idx val="0"/>
        <c:txPr>
          <a:bodyPr/>
          <a:lstStyle/>
          <a:p>
            <a:pPr>
              <a:defRPr sz="2800"/>
            </a:pPr>
            <a:endParaRPr lang="he-IL"/>
          </a:p>
        </c:txPr>
      </c:legendEntry>
      <c:legendEntry>
        <c:idx val="1"/>
        <c:txPr>
          <a:bodyPr/>
          <a:lstStyle/>
          <a:p>
            <a:pPr>
              <a:defRPr sz="2800"/>
            </a:pPr>
            <a:endParaRPr lang="he-IL"/>
          </a:p>
        </c:txPr>
      </c:legendEntry>
      <c:layout>
        <c:manualLayout>
          <c:xMode val="edge"/>
          <c:yMode val="edge"/>
          <c:x val="1.5470990552706617E-2"/>
          <c:y val="0.11360206008856159"/>
          <c:w val="0.2154714291004704"/>
          <c:h val="0.17451462719923233"/>
        </c:manualLayout>
      </c:layout>
      <c:overlay val="0"/>
    </c:legend>
    <c:plotVisOnly val="1"/>
    <c:dispBlanksAs val="gap"/>
    <c:showDLblsOverMax val="0"/>
  </c:chart>
  <c:externalData r:id="rId1">
    <c:autoUpdate val="0"/>
  </c:externalData>
  <c:userShapes r:id="rId2"/>
</c:chartSpace>
</file>

<file path=ppt/comments/comment1.xml><?xml version="1.0" encoding="utf-8"?>
<p:cmLst xmlns:a="http://schemas.openxmlformats.org/drawingml/2006/main" xmlns:r="http://schemas.openxmlformats.org/officeDocument/2006/relationships" xmlns:p="http://schemas.openxmlformats.org/presentationml/2006/main">
  <p:cm authorId="0" dt="2012-05-15T09:35:29.525" idx="5">
    <p:pos x="4369" y="2387"/>
    <p:text>This is confusing.  Get rid of path and coefficient showing toal effect (.41).  You already mentioned it and here it looks like the direct path works in two ways, once at .19 and once at .41</p:text>
  </p:cm>
</p:cmLst>
</file>

<file path=ppt/drawings/drawing1.xml><?xml version="1.0" encoding="utf-8"?>
<c:userShapes xmlns:c="http://schemas.openxmlformats.org/drawingml/2006/chart">
  <cdr:relSizeAnchor xmlns:cdr="http://schemas.openxmlformats.org/drawingml/2006/chartDrawing">
    <cdr:from>
      <cdr:x>0.15847</cdr:x>
      <cdr:y>0.10507</cdr:y>
    </cdr:from>
    <cdr:to>
      <cdr:x>0.2043</cdr:x>
      <cdr:y>0.75462</cdr:y>
    </cdr:to>
    <cdr:sp macro="" textlink="">
      <cdr:nvSpPr>
        <cdr:cNvPr id="2" name="TextBox 1"/>
        <cdr:cNvSpPr txBox="1"/>
      </cdr:nvSpPr>
      <cdr:spPr>
        <a:xfrm xmlns:a="http://schemas.openxmlformats.org/drawingml/2006/main">
          <a:off x="1296144" y="541040"/>
          <a:ext cx="374838" cy="3344936"/>
        </a:xfrm>
        <a:prstGeom xmlns:a="http://schemas.openxmlformats.org/drawingml/2006/main" prst="rect">
          <a:avLst/>
        </a:prstGeom>
      </cdr:spPr>
      <cdr:txBody>
        <a:bodyPr xmlns:a="http://schemas.openxmlformats.org/drawingml/2006/main" vertOverflow="clip" vert="vert270" wrap="square" rtlCol="1" anchor="b" anchorCtr="0"/>
        <a:lstStyle xmlns:a="http://schemas.openxmlformats.org/drawingml/2006/main"/>
        <a:p xmlns:a="http://schemas.openxmlformats.org/drawingml/2006/main">
          <a:r>
            <a:rPr lang="en-US" sz="2400" dirty="0"/>
            <a:t>Subjective</a:t>
          </a:r>
          <a:r>
            <a:rPr lang="en-US" sz="2400" baseline="0" dirty="0"/>
            <a:t> health</a:t>
          </a:r>
          <a:endParaRPr lang="he-IL" sz="2400" dirty="0"/>
        </a:p>
      </cdr:txBody>
    </cdr:sp>
  </cdr:relSizeAnchor>
</c:userShapes>
</file>

<file path=ppt/drawings/drawing2.xml><?xml version="1.0" encoding="utf-8"?>
<c:userShapes xmlns:c="http://schemas.openxmlformats.org/drawingml/2006/chart">
  <cdr:relSizeAnchor xmlns:cdr="http://schemas.openxmlformats.org/drawingml/2006/chartDrawing">
    <cdr:from>
      <cdr:x>0.12264</cdr:x>
      <cdr:y>0.25758</cdr:y>
    </cdr:from>
    <cdr:to>
      <cdr:x>0.16981</cdr:x>
      <cdr:y>0.80303</cdr:y>
    </cdr:to>
    <cdr:sp macro="" textlink="">
      <cdr:nvSpPr>
        <cdr:cNvPr id="2" name="TextBox 1"/>
        <cdr:cNvSpPr txBox="1"/>
      </cdr:nvSpPr>
      <cdr:spPr>
        <a:xfrm xmlns:a="http://schemas.openxmlformats.org/drawingml/2006/main">
          <a:off x="936104" y="1224136"/>
          <a:ext cx="360040" cy="2592288"/>
        </a:xfrm>
        <a:prstGeom xmlns:a="http://schemas.openxmlformats.org/drawingml/2006/main" prst="rect">
          <a:avLst/>
        </a:prstGeom>
      </cdr:spPr>
      <cdr:txBody>
        <a:bodyPr xmlns:a="http://schemas.openxmlformats.org/drawingml/2006/main" vertOverflow="clip" wrap="square" rtlCol="1"/>
        <a:lstStyle xmlns:a="http://schemas.openxmlformats.org/drawingml/2006/main"/>
        <a:p xmlns:a="http://schemas.openxmlformats.org/drawingml/2006/main">
          <a:endParaRPr lang="he-IL" sz="1100" dirty="0"/>
        </a:p>
      </cdr:txBody>
    </cdr:sp>
  </cdr:relSizeAnchor>
  <cdr:relSizeAnchor xmlns:cdr="http://schemas.openxmlformats.org/drawingml/2006/chartDrawing">
    <cdr:from>
      <cdr:x>0.14912</cdr:x>
      <cdr:y>0.24286</cdr:y>
    </cdr:from>
    <cdr:to>
      <cdr:x>0.20573</cdr:x>
      <cdr:y>0.6671</cdr:y>
    </cdr:to>
    <cdr:sp macro="" textlink="">
      <cdr:nvSpPr>
        <cdr:cNvPr id="3" name="TextBox 2"/>
        <cdr:cNvSpPr txBox="1"/>
      </cdr:nvSpPr>
      <cdr:spPr>
        <a:xfrm xmlns:a="http://schemas.openxmlformats.org/drawingml/2006/main">
          <a:off x="1224136" y="1224136"/>
          <a:ext cx="464656" cy="2138420"/>
        </a:xfrm>
        <a:prstGeom xmlns:a="http://schemas.openxmlformats.org/drawingml/2006/main" prst="rect">
          <a:avLst/>
        </a:prstGeom>
      </cdr:spPr>
      <cdr:txBody>
        <a:bodyPr xmlns:a="http://schemas.openxmlformats.org/drawingml/2006/main" vertOverflow="clip" vert="vert270" wrap="square" rtlCol="1"/>
        <a:lstStyle xmlns:a="http://schemas.openxmlformats.org/drawingml/2006/main"/>
        <a:p xmlns:a="http://schemas.openxmlformats.org/drawingml/2006/main">
          <a:r>
            <a:rPr lang="en-US" sz="2400" dirty="0" smtClean="0"/>
            <a:t>Depression</a:t>
          </a:r>
          <a:endParaRPr lang="he-IL" sz="24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21430" y="0"/>
            <a:ext cx="2922270" cy="493792"/>
          </a:xfrm>
          <a:prstGeom prst="rect">
            <a:avLst/>
          </a:prstGeom>
        </p:spPr>
        <p:txBody>
          <a:bodyPr vert="horz" lIns="94963" tIns="47482" rIns="94963" bIns="47482" rtlCol="1"/>
          <a:lstStyle>
            <a:lvl1pPr algn="r">
              <a:defRPr sz="1200"/>
            </a:lvl1pPr>
          </a:lstStyle>
          <a:p>
            <a:endParaRPr lang="he-IL"/>
          </a:p>
        </p:txBody>
      </p:sp>
      <p:sp>
        <p:nvSpPr>
          <p:cNvPr id="3" name="Date Placeholder 2"/>
          <p:cNvSpPr>
            <a:spLocks noGrp="1"/>
          </p:cNvSpPr>
          <p:nvPr>
            <p:ph type="dt" idx="1"/>
          </p:nvPr>
        </p:nvSpPr>
        <p:spPr>
          <a:xfrm>
            <a:off x="1562" y="0"/>
            <a:ext cx="2922270" cy="493792"/>
          </a:xfrm>
          <a:prstGeom prst="rect">
            <a:avLst/>
          </a:prstGeom>
        </p:spPr>
        <p:txBody>
          <a:bodyPr vert="horz" lIns="94963" tIns="47482" rIns="94963" bIns="47482" rtlCol="1"/>
          <a:lstStyle>
            <a:lvl1pPr algn="l">
              <a:defRPr sz="1200"/>
            </a:lvl1pPr>
          </a:lstStyle>
          <a:p>
            <a:fld id="{ADC60277-0D0E-4585-8D70-CF96DF1D3C98}" type="datetimeFigureOut">
              <a:rPr lang="he-IL" smtClean="0"/>
              <a:pPr/>
              <a:t>ה'/סיון/תשע"ב</a:t>
            </a:fld>
            <a:endParaRPr lang="he-IL"/>
          </a:p>
        </p:txBody>
      </p:sp>
      <p:sp>
        <p:nvSpPr>
          <p:cNvPr id="4" name="Slide Image Placeholder 3"/>
          <p:cNvSpPr>
            <a:spLocks noGrp="1" noRot="1" noChangeAspect="1"/>
          </p:cNvSpPr>
          <p:nvPr>
            <p:ph type="sldImg" idx="2"/>
          </p:nvPr>
        </p:nvSpPr>
        <p:spPr>
          <a:xfrm>
            <a:off x="903288" y="739775"/>
            <a:ext cx="4937125" cy="3703638"/>
          </a:xfrm>
          <a:prstGeom prst="rect">
            <a:avLst/>
          </a:prstGeom>
          <a:noFill/>
          <a:ln w="12700">
            <a:solidFill>
              <a:prstClr val="black"/>
            </a:solidFill>
          </a:ln>
        </p:spPr>
        <p:txBody>
          <a:bodyPr vert="horz" lIns="94963" tIns="47482" rIns="94963" bIns="47482" rtlCol="1" anchor="ctr"/>
          <a:lstStyle/>
          <a:p>
            <a:endParaRPr lang="he-IL"/>
          </a:p>
        </p:txBody>
      </p:sp>
      <p:sp>
        <p:nvSpPr>
          <p:cNvPr id="5" name="Notes Placeholder 4"/>
          <p:cNvSpPr>
            <a:spLocks noGrp="1"/>
          </p:cNvSpPr>
          <p:nvPr>
            <p:ph type="body" sz="quarter" idx="3"/>
          </p:nvPr>
        </p:nvSpPr>
        <p:spPr>
          <a:xfrm>
            <a:off x="674370" y="4691023"/>
            <a:ext cx="5394960" cy="4444127"/>
          </a:xfrm>
          <a:prstGeom prst="rect">
            <a:avLst/>
          </a:prstGeom>
        </p:spPr>
        <p:txBody>
          <a:bodyPr vert="horz" lIns="94963" tIns="47482" rIns="94963" bIns="47482"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6" name="Footer Placeholder 5"/>
          <p:cNvSpPr>
            <a:spLocks noGrp="1"/>
          </p:cNvSpPr>
          <p:nvPr>
            <p:ph type="ftr" sz="quarter" idx="4"/>
          </p:nvPr>
        </p:nvSpPr>
        <p:spPr>
          <a:xfrm>
            <a:off x="3821430" y="9380332"/>
            <a:ext cx="2922270" cy="493792"/>
          </a:xfrm>
          <a:prstGeom prst="rect">
            <a:avLst/>
          </a:prstGeom>
        </p:spPr>
        <p:txBody>
          <a:bodyPr vert="horz" lIns="94963" tIns="47482" rIns="94963" bIns="47482" rtlCol="1" anchor="b"/>
          <a:lstStyle>
            <a:lvl1pPr algn="r">
              <a:defRPr sz="1200"/>
            </a:lvl1pPr>
          </a:lstStyle>
          <a:p>
            <a:endParaRPr lang="he-IL"/>
          </a:p>
        </p:txBody>
      </p:sp>
      <p:sp>
        <p:nvSpPr>
          <p:cNvPr id="7" name="Slide Number Placeholder 6"/>
          <p:cNvSpPr>
            <a:spLocks noGrp="1"/>
          </p:cNvSpPr>
          <p:nvPr>
            <p:ph type="sldNum" sz="quarter" idx="5"/>
          </p:nvPr>
        </p:nvSpPr>
        <p:spPr>
          <a:xfrm>
            <a:off x="1562" y="9380332"/>
            <a:ext cx="2922270" cy="493792"/>
          </a:xfrm>
          <a:prstGeom prst="rect">
            <a:avLst/>
          </a:prstGeom>
        </p:spPr>
        <p:txBody>
          <a:bodyPr vert="horz" lIns="94963" tIns="47482" rIns="94963" bIns="47482" rtlCol="1" anchor="b"/>
          <a:lstStyle>
            <a:lvl1pPr algn="l">
              <a:defRPr sz="1200"/>
            </a:lvl1pPr>
          </a:lstStyle>
          <a:p>
            <a:fld id="{FF2366A3-C1F1-40F8-86C3-C1DFA75F3D2D}" type="slidenum">
              <a:rPr lang="he-IL" smtClean="0"/>
              <a:pPr/>
              <a:t>‹#›</a:t>
            </a:fld>
            <a:endParaRPr lang="he-IL"/>
          </a:p>
        </p:txBody>
      </p:sp>
    </p:spTree>
    <p:extLst>
      <p:ext uri="{BB962C8B-B14F-4D97-AF65-F5344CB8AC3E}">
        <p14:creationId xmlns:p14="http://schemas.microsoft.com/office/powerpoint/2010/main" val="405591985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500" dirty="0"/>
              <a:t>Good afternoon. My name is </a:t>
            </a:r>
            <a:r>
              <a:rPr lang="en-US" sz="1500" dirty="0" err="1"/>
              <a:t>Dikla</a:t>
            </a:r>
            <a:r>
              <a:rPr lang="en-US" sz="1500" dirty="0"/>
              <a:t> and I’ll present a work I did with Peter Bamberger in the subject of </a:t>
            </a:r>
            <a:r>
              <a:rPr lang="en-US" sz="1500" dirty="0" smtClean="0"/>
              <a:t>the role of employment in the relation between </a:t>
            </a:r>
            <a:r>
              <a:rPr lang="en-US" sz="1500" dirty="0"/>
              <a:t>health and </a:t>
            </a:r>
            <a:r>
              <a:rPr lang="en-US" sz="1500" dirty="0" smtClean="0"/>
              <a:t>depression. </a:t>
            </a:r>
            <a:r>
              <a:rPr lang="en-US" sz="1500" dirty="0"/>
              <a:t>I’ll start with a very short introduction. </a:t>
            </a:r>
            <a:endParaRPr lang="he-IL" sz="1500" dirty="0"/>
          </a:p>
        </p:txBody>
      </p:sp>
      <p:sp>
        <p:nvSpPr>
          <p:cNvPr id="4" name="Slide Number Placeholder 3"/>
          <p:cNvSpPr>
            <a:spLocks noGrp="1"/>
          </p:cNvSpPr>
          <p:nvPr>
            <p:ph type="sldNum" sz="quarter" idx="10"/>
          </p:nvPr>
        </p:nvSpPr>
        <p:spPr/>
        <p:txBody>
          <a:bodyPr/>
          <a:lstStyle/>
          <a:p>
            <a:fld id="{FF2366A3-C1F1-40F8-86C3-C1DFA75F3D2D}" type="slidenum">
              <a:rPr lang="he-IL" smtClean="0"/>
              <a:pPr/>
              <a:t>1</a:t>
            </a:fld>
            <a:endParaRPr lang="he-IL"/>
          </a:p>
        </p:txBody>
      </p:sp>
    </p:spTree>
    <p:extLst>
      <p:ext uri="{BB962C8B-B14F-4D97-AF65-F5344CB8AC3E}">
        <p14:creationId xmlns:p14="http://schemas.microsoft.com/office/powerpoint/2010/main" val="34614732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sz="1500" dirty="0"/>
              <a:t>Following Baron and Kenny’s steps, we first regressed depression on diagnosed illnesses and received a significant relation of b .41. </a:t>
            </a:r>
            <a:endParaRPr lang="he-IL" sz="1500" dirty="0"/>
          </a:p>
        </p:txBody>
      </p:sp>
      <p:sp>
        <p:nvSpPr>
          <p:cNvPr id="4" name="Slide Number Placeholder 3"/>
          <p:cNvSpPr>
            <a:spLocks noGrp="1"/>
          </p:cNvSpPr>
          <p:nvPr>
            <p:ph type="sldNum" sz="quarter" idx="10"/>
          </p:nvPr>
        </p:nvSpPr>
        <p:spPr/>
        <p:txBody>
          <a:bodyPr/>
          <a:lstStyle/>
          <a:p>
            <a:fld id="{FF2366A3-C1F1-40F8-86C3-C1DFA75F3D2D}" type="slidenum">
              <a:rPr lang="he-IL" smtClean="0"/>
              <a:pPr/>
              <a:t>10</a:t>
            </a:fld>
            <a:endParaRPr lang="he-IL"/>
          </a:p>
        </p:txBody>
      </p:sp>
    </p:spTree>
    <p:extLst>
      <p:ext uri="{BB962C8B-B14F-4D97-AF65-F5344CB8AC3E}">
        <p14:creationId xmlns:p14="http://schemas.microsoft.com/office/powerpoint/2010/main" val="10240265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sz="1500" dirty="0"/>
              <a:t>In the next step we regressed depression on subjective health and received a coefficient of -1.1 </a:t>
            </a:r>
            <a:endParaRPr lang="he-IL" sz="1500" dirty="0"/>
          </a:p>
        </p:txBody>
      </p:sp>
      <p:sp>
        <p:nvSpPr>
          <p:cNvPr id="4" name="Slide Number Placeholder 3"/>
          <p:cNvSpPr>
            <a:spLocks noGrp="1"/>
          </p:cNvSpPr>
          <p:nvPr>
            <p:ph type="sldNum" sz="quarter" idx="10"/>
          </p:nvPr>
        </p:nvSpPr>
        <p:spPr/>
        <p:txBody>
          <a:bodyPr/>
          <a:lstStyle/>
          <a:p>
            <a:fld id="{FF2366A3-C1F1-40F8-86C3-C1DFA75F3D2D}" type="slidenum">
              <a:rPr lang="he-IL" smtClean="0"/>
              <a:pPr/>
              <a:t>11</a:t>
            </a:fld>
            <a:endParaRPr lang="he-IL"/>
          </a:p>
        </p:txBody>
      </p:sp>
    </p:spTree>
    <p:extLst>
      <p:ext uri="{BB962C8B-B14F-4D97-AF65-F5344CB8AC3E}">
        <p14:creationId xmlns:p14="http://schemas.microsoft.com/office/powerpoint/2010/main" val="18352687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500" dirty="0"/>
              <a:t>And in the third step we regressed depression on diagnosed health AND subjective health, and the coefficient of the objective health and depression path dropped from .41 to .19. </a:t>
            </a:r>
            <a:endParaRPr lang="he-IL" sz="1500" dirty="0"/>
          </a:p>
        </p:txBody>
      </p:sp>
      <p:sp>
        <p:nvSpPr>
          <p:cNvPr id="4" name="Slide Number Placeholder 3"/>
          <p:cNvSpPr>
            <a:spLocks noGrp="1"/>
          </p:cNvSpPr>
          <p:nvPr>
            <p:ph type="sldNum" sz="quarter" idx="10"/>
          </p:nvPr>
        </p:nvSpPr>
        <p:spPr/>
        <p:txBody>
          <a:bodyPr/>
          <a:lstStyle/>
          <a:p>
            <a:fld id="{FF2366A3-C1F1-40F8-86C3-C1DFA75F3D2D}" type="slidenum">
              <a:rPr lang="he-IL" smtClean="0"/>
              <a:pPr/>
              <a:t>12</a:t>
            </a:fld>
            <a:endParaRPr lang="he-IL"/>
          </a:p>
        </p:txBody>
      </p:sp>
    </p:spTree>
    <p:extLst>
      <p:ext uri="{BB962C8B-B14F-4D97-AF65-F5344CB8AC3E}">
        <p14:creationId xmlns:p14="http://schemas.microsoft.com/office/powerpoint/2010/main" val="6388193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sz="1500" dirty="0"/>
              <a:t>The indirect effect is 0.28, meaning that 60% of the effect of objective health on depression is explained by the mediation. </a:t>
            </a:r>
          </a:p>
          <a:p>
            <a:pPr algn="l" rtl="0"/>
            <a:r>
              <a:rPr lang="en-US" sz="1500" dirty="0"/>
              <a:t>The mediation itself is significant (based on the confidence interval computed with </a:t>
            </a:r>
            <a:r>
              <a:rPr lang="en-US" sz="1500" dirty="0" err="1"/>
              <a:t>bootstraping</a:t>
            </a:r>
            <a:r>
              <a:rPr lang="en-US" sz="1500" dirty="0"/>
              <a:t>). </a:t>
            </a:r>
            <a:endParaRPr lang="he-IL" sz="1500" dirty="0"/>
          </a:p>
        </p:txBody>
      </p:sp>
      <p:sp>
        <p:nvSpPr>
          <p:cNvPr id="4" name="Slide Number Placeholder 3"/>
          <p:cNvSpPr>
            <a:spLocks noGrp="1"/>
          </p:cNvSpPr>
          <p:nvPr>
            <p:ph type="sldNum" sz="quarter" idx="10"/>
          </p:nvPr>
        </p:nvSpPr>
        <p:spPr/>
        <p:txBody>
          <a:bodyPr/>
          <a:lstStyle/>
          <a:p>
            <a:fld id="{FF2366A3-C1F1-40F8-86C3-C1DFA75F3D2D}" type="slidenum">
              <a:rPr lang="he-IL" smtClean="0"/>
              <a:pPr/>
              <a:t>13</a:t>
            </a:fld>
            <a:endParaRPr lang="he-IL"/>
          </a:p>
        </p:txBody>
      </p:sp>
    </p:spTree>
    <p:extLst>
      <p:ext uri="{BB962C8B-B14F-4D97-AF65-F5344CB8AC3E}">
        <p14:creationId xmlns:p14="http://schemas.microsoft.com/office/powerpoint/2010/main" val="18510195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500" dirty="0"/>
              <a:t>Finally, we found that as </a:t>
            </a:r>
            <a:r>
              <a:rPr lang="en-US" sz="1500" dirty="0" smtClean="0"/>
              <a:t>expected, </a:t>
            </a:r>
            <a:r>
              <a:rPr lang="en-US" sz="1500" dirty="0"/>
              <a:t>employment status moderates both </a:t>
            </a:r>
            <a:r>
              <a:rPr lang="en-US" sz="1500" dirty="0" err="1"/>
              <a:t>pathes</a:t>
            </a:r>
            <a:r>
              <a:rPr lang="en-US" sz="1500" dirty="0"/>
              <a:t>. </a:t>
            </a:r>
            <a:endParaRPr lang="he-IL" sz="1500" dirty="0"/>
          </a:p>
        </p:txBody>
      </p:sp>
      <p:sp>
        <p:nvSpPr>
          <p:cNvPr id="4" name="Slide Number Placeholder 3"/>
          <p:cNvSpPr>
            <a:spLocks noGrp="1"/>
          </p:cNvSpPr>
          <p:nvPr>
            <p:ph type="sldNum" sz="quarter" idx="10"/>
          </p:nvPr>
        </p:nvSpPr>
        <p:spPr/>
        <p:txBody>
          <a:bodyPr/>
          <a:lstStyle/>
          <a:p>
            <a:fld id="{FF2366A3-C1F1-40F8-86C3-C1DFA75F3D2D}" type="slidenum">
              <a:rPr lang="he-IL" smtClean="0"/>
              <a:pPr/>
              <a:t>14</a:t>
            </a:fld>
            <a:endParaRPr lang="he-IL"/>
          </a:p>
        </p:txBody>
      </p:sp>
    </p:spTree>
    <p:extLst>
      <p:ext uri="{BB962C8B-B14F-4D97-AF65-F5344CB8AC3E}">
        <p14:creationId xmlns:p14="http://schemas.microsoft.com/office/powerpoint/2010/main" val="19572576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sz="1500" dirty="0"/>
              <a:t>We see that that as number of illnesses increases, the subjective health decreases. For all levels of objective health (illnesses), employees report better subjective health. The difference between the employed and the retired increase as the number illnesses grows. Meaning – when there are several diagnosed illnesses the effect of employment becomes more </a:t>
            </a:r>
            <a:r>
              <a:rPr lang="en-US" sz="1500" dirty="0" smtClean="0"/>
              <a:t>important. </a:t>
            </a:r>
            <a:endParaRPr lang="he-IL" sz="1500" dirty="0"/>
          </a:p>
        </p:txBody>
      </p:sp>
      <p:sp>
        <p:nvSpPr>
          <p:cNvPr id="4" name="Slide Number Placeholder 3"/>
          <p:cNvSpPr>
            <a:spLocks noGrp="1"/>
          </p:cNvSpPr>
          <p:nvPr>
            <p:ph type="sldNum" sz="quarter" idx="10"/>
          </p:nvPr>
        </p:nvSpPr>
        <p:spPr/>
        <p:txBody>
          <a:bodyPr/>
          <a:lstStyle/>
          <a:p>
            <a:fld id="{FF2366A3-C1F1-40F8-86C3-C1DFA75F3D2D}" type="slidenum">
              <a:rPr lang="he-IL" smtClean="0"/>
              <a:pPr/>
              <a:t>15</a:t>
            </a:fld>
            <a:endParaRPr lang="he-IL"/>
          </a:p>
        </p:txBody>
      </p:sp>
    </p:spTree>
    <p:extLst>
      <p:ext uri="{BB962C8B-B14F-4D97-AF65-F5344CB8AC3E}">
        <p14:creationId xmlns:p14="http://schemas.microsoft.com/office/powerpoint/2010/main" val="12929453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sz="1500" dirty="0"/>
              <a:t>Here we see that as subjective health gets better, depression decreases. Again, being employed protects against the adverse effect of low subjective health. The protective role of employment becomes insignificant when subjective health is </a:t>
            </a:r>
            <a:r>
              <a:rPr lang="en-US" sz="1500" dirty="0" smtClean="0"/>
              <a:t>high, but</a:t>
            </a:r>
            <a:r>
              <a:rPr lang="en-US" sz="1500" baseline="0" dirty="0" smtClean="0"/>
              <a:t> it is very prominent when subjective health is low</a:t>
            </a:r>
            <a:r>
              <a:rPr lang="en-US" sz="1500" dirty="0" smtClean="0"/>
              <a:t>. </a:t>
            </a:r>
            <a:endParaRPr lang="he-IL" sz="1500" dirty="0"/>
          </a:p>
        </p:txBody>
      </p:sp>
      <p:sp>
        <p:nvSpPr>
          <p:cNvPr id="4" name="Slide Number Placeholder 3"/>
          <p:cNvSpPr>
            <a:spLocks noGrp="1"/>
          </p:cNvSpPr>
          <p:nvPr>
            <p:ph type="sldNum" sz="quarter" idx="10"/>
          </p:nvPr>
        </p:nvSpPr>
        <p:spPr/>
        <p:txBody>
          <a:bodyPr/>
          <a:lstStyle/>
          <a:p>
            <a:fld id="{FF2366A3-C1F1-40F8-86C3-C1DFA75F3D2D}" type="slidenum">
              <a:rPr lang="he-IL" smtClean="0"/>
              <a:pPr/>
              <a:t>16</a:t>
            </a:fld>
            <a:endParaRPr lang="he-IL"/>
          </a:p>
        </p:txBody>
      </p:sp>
    </p:spTree>
    <p:extLst>
      <p:ext uri="{BB962C8B-B14F-4D97-AF65-F5344CB8AC3E}">
        <p14:creationId xmlns:p14="http://schemas.microsoft.com/office/powerpoint/2010/main" val="24504076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500" dirty="0"/>
              <a:t>I‘ll start the discussion with a warning: this is a cross sectional study, and it may be that depression and negative perception of health reduces workforce participation. </a:t>
            </a:r>
          </a:p>
          <a:p>
            <a:pPr algn="l"/>
            <a:r>
              <a:rPr lang="en-US" sz="1500" dirty="0"/>
              <a:t>It seems that employment provides the elderly some necessary resources (such as </a:t>
            </a:r>
            <a:r>
              <a:rPr lang="en-US" sz="1500" dirty="0" smtClean="0"/>
              <a:t>routine, </a:t>
            </a:r>
            <a:r>
              <a:rPr lang="en-US" sz="1500" dirty="0"/>
              <a:t>social interaction, a sense of productivity and identity), and these attenuate the negative effects of ill health by both promoting better perception of health, even when objective health is not optimal, and by preventing the adverse effect of negative perception of health on depression. </a:t>
            </a:r>
          </a:p>
          <a:p>
            <a:pPr algn="l"/>
            <a:r>
              <a:rPr lang="en-US" sz="1500" dirty="0"/>
              <a:t>The protective role of employment is especially important when one suffers from several illnesses and low levels of subjective health. </a:t>
            </a:r>
          </a:p>
          <a:p>
            <a:pPr algn="l"/>
            <a:r>
              <a:rPr lang="en-US" sz="1500" dirty="0"/>
              <a:t>We believe that our results emphasize the importance of employment at old age and the potential contribution of developing employment opportunities for the elderly. </a:t>
            </a:r>
          </a:p>
        </p:txBody>
      </p:sp>
      <p:sp>
        <p:nvSpPr>
          <p:cNvPr id="4" name="Slide Number Placeholder 3"/>
          <p:cNvSpPr>
            <a:spLocks noGrp="1"/>
          </p:cNvSpPr>
          <p:nvPr>
            <p:ph type="sldNum" sz="quarter" idx="10"/>
          </p:nvPr>
        </p:nvSpPr>
        <p:spPr/>
        <p:txBody>
          <a:bodyPr/>
          <a:lstStyle/>
          <a:p>
            <a:fld id="{FF2366A3-C1F1-40F8-86C3-C1DFA75F3D2D}" type="slidenum">
              <a:rPr lang="he-IL" smtClean="0"/>
              <a:pPr/>
              <a:t>17</a:t>
            </a:fld>
            <a:endParaRPr lang="he-IL"/>
          </a:p>
        </p:txBody>
      </p:sp>
    </p:spTree>
    <p:extLst>
      <p:ext uri="{BB962C8B-B14F-4D97-AF65-F5344CB8AC3E}">
        <p14:creationId xmlns:p14="http://schemas.microsoft.com/office/powerpoint/2010/main" val="25637445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dirty="0"/>
          </a:p>
        </p:txBody>
      </p:sp>
      <p:sp>
        <p:nvSpPr>
          <p:cNvPr id="4" name="Slide Number Placeholder 3"/>
          <p:cNvSpPr>
            <a:spLocks noGrp="1"/>
          </p:cNvSpPr>
          <p:nvPr>
            <p:ph type="sldNum" sz="quarter" idx="10"/>
          </p:nvPr>
        </p:nvSpPr>
        <p:spPr/>
        <p:txBody>
          <a:bodyPr/>
          <a:lstStyle/>
          <a:p>
            <a:fld id="{FF2366A3-C1F1-40F8-86C3-C1DFA75F3D2D}" type="slidenum">
              <a:rPr lang="he-IL" smtClean="0"/>
              <a:pPr/>
              <a:t>18</a:t>
            </a:fld>
            <a:endParaRPr lang="he-IL"/>
          </a:p>
        </p:txBody>
      </p:sp>
    </p:spTree>
    <p:extLst>
      <p:ext uri="{BB962C8B-B14F-4D97-AF65-F5344CB8AC3E}">
        <p14:creationId xmlns:p14="http://schemas.microsoft.com/office/powerpoint/2010/main" val="768663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sz="1500" dirty="0" smtClean="0"/>
              <a:t>Later life depression </a:t>
            </a:r>
            <a:r>
              <a:rPr lang="en-US" sz="1500" dirty="0"/>
              <a:t>and depressive symptoms </a:t>
            </a:r>
            <a:r>
              <a:rPr lang="en-US" sz="1500" dirty="0" smtClean="0"/>
              <a:t>are a </a:t>
            </a:r>
            <a:r>
              <a:rPr lang="en-US" sz="1500" dirty="0"/>
              <a:t>prevalent </a:t>
            </a:r>
            <a:r>
              <a:rPr lang="en-US" sz="1500" dirty="0" smtClean="0"/>
              <a:t>phenomena</a:t>
            </a:r>
            <a:r>
              <a:rPr lang="en-US" sz="1500" baseline="0" dirty="0" smtClean="0"/>
              <a:t> </a:t>
            </a:r>
            <a:r>
              <a:rPr lang="en-US" sz="1500" dirty="0" smtClean="0"/>
              <a:t>and pose a </a:t>
            </a:r>
            <a:r>
              <a:rPr lang="en-US" sz="1500" dirty="0"/>
              <a:t>major concern to health </a:t>
            </a:r>
            <a:r>
              <a:rPr lang="en-US" sz="1500" dirty="0" smtClean="0"/>
              <a:t>care systems</a:t>
            </a:r>
            <a:r>
              <a:rPr lang="en-US" sz="1500" baseline="0" dirty="0" smtClean="0"/>
              <a:t> and health care</a:t>
            </a:r>
            <a:r>
              <a:rPr lang="en-US" sz="1500" dirty="0" smtClean="0"/>
              <a:t> </a:t>
            </a:r>
            <a:r>
              <a:rPr lang="en-US" sz="1500" dirty="0"/>
              <a:t>providers. </a:t>
            </a:r>
            <a:endParaRPr lang="en-US" sz="1500" dirty="0" smtClean="0"/>
          </a:p>
          <a:p>
            <a:pPr algn="l" rtl="0"/>
            <a:r>
              <a:rPr lang="en-US" sz="1500" dirty="0" smtClean="0"/>
              <a:t>Besides</a:t>
            </a:r>
            <a:r>
              <a:rPr lang="en-US" sz="1500" baseline="0" dirty="0" smtClean="0"/>
              <a:t> the obvious emotional suffering it causes, depression was found to cause </a:t>
            </a:r>
            <a:r>
              <a:rPr lang="en-US" sz="1500" dirty="0" smtClean="0"/>
              <a:t>impairment</a:t>
            </a:r>
            <a:r>
              <a:rPr lang="en-US" sz="1500" baseline="0" dirty="0" smtClean="0"/>
              <a:t> in functioning, reduction in activities </a:t>
            </a:r>
            <a:r>
              <a:rPr lang="en-US" sz="1500" dirty="0" smtClean="0"/>
              <a:t>increased use of health services,</a:t>
            </a:r>
            <a:r>
              <a:rPr lang="en-US" sz="1500" baseline="0" dirty="0" smtClean="0"/>
              <a:t> </a:t>
            </a:r>
            <a:r>
              <a:rPr lang="en-US" sz="1500" dirty="0" smtClean="0"/>
              <a:t>loneliness, and in </a:t>
            </a:r>
            <a:r>
              <a:rPr lang="en-US" sz="1500" baseline="0" dirty="0" smtClean="0"/>
              <a:t>general it harms to the quality of life</a:t>
            </a:r>
            <a:r>
              <a:rPr lang="en-US" sz="1500" dirty="0" smtClean="0"/>
              <a:t>.</a:t>
            </a:r>
          </a:p>
          <a:p>
            <a:pPr algn="l" rtl="0"/>
            <a:r>
              <a:rPr lang="en-US" sz="1500" dirty="0" smtClean="0"/>
              <a:t> </a:t>
            </a:r>
            <a:endParaRPr lang="en-US" sz="1500" dirty="0"/>
          </a:p>
          <a:p>
            <a:pPr algn="l" rtl="0"/>
            <a:r>
              <a:rPr lang="en-US" sz="1500" dirty="0"/>
              <a:t>Depression </a:t>
            </a:r>
            <a:r>
              <a:rPr lang="en-US" sz="1500" dirty="0" smtClean="0"/>
              <a:t>is repeatedly</a:t>
            </a:r>
            <a:r>
              <a:rPr lang="en-US" sz="1500" baseline="0" dirty="0" smtClean="0"/>
              <a:t> found to be correlated with </a:t>
            </a:r>
            <a:r>
              <a:rPr lang="en-US" sz="1500" dirty="0" smtClean="0"/>
              <a:t>physical health. </a:t>
            </a:r>
          </a:p>
          <a:p>
            <a:pPr algn="l" rtl="0"/>
            <a:endParaRPr lang="en-US" sz="1500" dirty="0" smtClean="0"/>
          </a:p>
          <a:p>
            <a:pPr algn="l" rtl="0"/>
            <a:r>
              <a:rPr lang="en-US" sz="1500" dirty="0" smtClean="0"/>
              <a:t>As </a:t>
            </a:r>
            <a:r>
              <a:rPr lang="en-US" sz="1500" dirty="0"/>
              <a:t>the aging process is usually accompanied with a decline in health and increase in the number of illnesses, it is extremely important to understand the relation between health and well-being</a:t>
            </a:r>
            <a:r>
              <a:rPr lang="en-US" sz="1500" dirty="0" smtClean="0"/>
              <a:t>.</a:t>
            </a:r>
          </a:p>
          <a:p>
            <a:pPr algn="l" rtl="0"/>
            <a:endParaRPr lang="en-US" sz="1500" dirty="0"/>
          </a:p>
          <a:p>
            <a:pPr algn="l" rtl="0"/>
            <a:r>
              <a:rPr lang="en-US" sz="1500" dirty="0" smtClean="0"/>
              <a:t>In this study we </a:t>
            </a:r>
            <a:r>
              <a:rPr lang="en-US" sz="1500" dirty="0"/>
              <a:t>offer </a:t>
            </a:r>
            <a:r>
              <a:rPr lang="en-US" sz="1500" dirty="0" smtClean="0"/>
              <a:t>depression</a:t>
            </a:r>
            <a:r>
              <a:rPr lang="en-US" sz="1500" baseline="0" dirty="0" smtClean="0"/>
              <a:t> at old age </a:t>
            </a:r>
            <a:r>
              <a:rPr lang="en-US" sz="1500" dirty="0" smtClean="0"/>
              <a:t>can be better understood accounting for objective, subjective </a:t>
            </a:r>
            <a:r>
              <a:rPr lang="en-US" sz="1500" dirty="0"/>
              <a:t>health, and </a:t>
            </a:r>
            <a:r>
              <a:rPr lang="en-US" sz="1500" dirty="0" smtClean="0"/>
              <a:t>employment </a:t>
            </a:r>
            <a:r>
              <a:rPr lang="en-US" sz="1500" dirty="0"/>
              <a:t>status. </a:t>
            </a:r>
          </a:p>
          <a:p>
            <a:pPr algn="l" rtl="0"/>
            <a:endParaRPr lang="he-IL" sz="1500" dirty="0"/>
          </a:p>
        </p:txBody>
      </p:sp>
      <p:sp>
        <p:nvSpPr>
          <p:cNvPr id="4" name="Slide Number Placeholder 3"/>
          <p:cNvSpPr>
            <a:spLocks noGrp="1"/>
          </p:cNvSpPr>
          <p:nvPr>
            <p:ph type="sldNum" sz="quarter" idx="10"/>
          </p:nvPr>
        </p:nvSpPr>
        <p:spPr/>
        <p:txBody>
          <a:bodyPr/>
          <a:lstStyle/>
          <a:p>
            <a:fld id="{FF2366A3-C1F1-40F8-86C3-C1DFA75F3D2D}" type="slidenum">
              <a:rPr lang="he-IL" smtClean="0"/>
              <a:pPr/>
              <a:t>2</a:t>
            </a:fld>
            <a:endParaRPr lang="he-IL"/>
          </a:p>
        </p:txBody>
      </p:sp>
    </p:spTree>
    <p:extLst>
      <p:ext uri="{BB962C8B-B14F-4D97-AF65-F5344CB8AC3E}">
        <p14:creationId xmlns:p14="http://schemas.microsoft.com/office/powerpoint/2010/main" val="10651831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sz="1500" dirty="0"/>
              <a:t>If we look only on the objective (or diagnosed) health depression link we see that the importance of declining health as a risk factor for depression is increased among the elderly. </a:t>
            </a:r>
          </a:p>
          <a:p>
            <a:pPr algn="l" rtl="0"/>
            <a:r>
              <a:rPr lang="en-US" sz="1500" dirty="0"/>
              <a:t>Some of the health problems that are repeatedly found to be correlated with depression are handicap, new physical illness, and most importantly – functioning problems. </a:t>
            </a:r>
          </a:p>
        </p:txBody>
      </p:sp>
      <p:sp>
        <p:nvSpPr>
          <p:cNvPr id="4" name="Slide Number Placeholder 3"/>
          <p:cNvSpPr>
            <a:spLocks noGrp="1"/>
          </p:cNvSpPr>
          <p:nvPr>
            <p:ph type="sldNum" sz="quarter" idx="10"/>
          </p:nvPr>
        </p:nvSpPr>
        <p:spPr/>
        <p:txBody>
          <a:bodyPr/>
          <a:lstStyle/>
          <a:p>
            <a:fld id="{FF2366A3-C1F1-40F8-86C3-C1DFA75F3D2D}" type="slidenum">
              <a:rPr lang="he-IL" smtClean="0"/>
              <a:pPr/>
              <a:t>3</a:t>
            </a:fld>
            <a:endParaRPr lang="he-IL"/>
          </a:p>
        </p:txBody>
      </p:sp>
    </p:spTree>
    <p:extLst>
      <p:ext uri="{BB962C8B-B14F-4D97-AF65-F5344CB8AC3E}">
        <p14:creationId xmlns:p14="http://schemas.microsoft.com/office/powerpoint/2010/main" val="1591014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sz="1500" dirty="0"/>
              <a:t>Now, the subjective aspect of health – meaning the self perception of health condition is an even stronger predictor of depression and other indicators of well-being than diagnosed health. </a:t>
            </a:r>
          </a:p>
          <a:p>
            <a:pPr algn="l" rtl="0"/>
            <a:r>
              <a:rPr lang="en-US" sz="1500" dirty="0"/>
              <a:t>Interestingly, both objective and subjective health are predictors of mortality.</a:t>
            </a:r>
          </a:p>
          <a:p>
            <a:pPr algn="l" rtl="0"/>
            <a:r>
              <a:rPr lang="en-US" sz="1500" dirty="0"/>
              <a:t>The importance of perceived health stems from that it may reflect global assessment of health (above what was officially diagnosed) and </a:t>
            </a:r>
            <a:r>
              <a:rPr lang="en-US" sz="1500" dirty="0" smtClean="0"/>
              <a:t>it also reflect</a:t>
            </a:r>
            <a:r>
              <a:rPr lang="en-US" sz="1500" baseline="0" dirty="0" smtClean="0"/>
              <a:t> </a:t>
            </a:r>
            <a:r>
              <a:rPr lang="en-US" sz="1500" dirty="0" smtClean="0"/>
              <a:t>a </a:t>
            </a:r>
            <a:r>
              <a:rPr lang="en-US" sz="1500" dirty="0"/>
              <a:t>psychological state (perception of the self as sick and incapable). </a:t>
            </a:r>
            <a:endParaRPr lang="he-IL" sz="1500" dirty="0"/>
          </a:p>
        </p:txBody>
      </p:sp>
      <p:sp>
        <p:nvSpPr>
          <p:cNvPr id="4" name="Slide Number Placeholder 3"/>
          <p:cNvSpPr>
            <a:spLocks noGrp="1"/>
          </p:cNvSpPr>
          <p:nvPr>
            <p:ph type="sldNum" sz="quarter" idx="10"/>
          </p:nvPr>
        </p:nvSpPr>
        <p:spPr/>
        <p:txBody>
          <a:bodyPr/>
          <a:lstStyle/>
          <a:p>
            <a:fld id="{FF2366A3-C1F1-40F8-86C3-C1DFA75F3D2D}" type="slidenum">
              <a:rPr lang="he-IL" smtClean="0"/>
              <a:pPr/>
              <a:t>4</a:t>
            </a:fld>
            <a:endParaRPr lang="he-IL"/>
          </a:p>
        </p:txBody>
      </p:sp>
    </p:spTree>
    <p:extLst>
      <p:ext uri="{BB962C8B-B14F-4D97-AF65-F5344CB8AC3E}">
        <p14:creationId xmlns:p14="http://schemas.microsoft.com/office/powerpoint/2010/main" val="26532795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500" dirty="0"/>
              <a:t>What we suggest is that the link between objective health and depression is mediated by the perception of health. </a:t>
            </a:r>
          </a:p>
          <a:p>
            <a:pPr algn="l"/>
            <a:r>
              <a:rPr lang="en-US" sz="1500" dirty="0"/>
              <a:t>According to the symbolic interaction paradigm and the </a:t>
            </a:r>
            <a:r>
              <a:rPr lang="en-US" sz="1500" dirty="0" err="1"/>
              <a:t>sensemaking</a:t>
            </a:r>
            <a:r>
              <a:rPr lang="en-US" sz="1500" dirty="0"/>
              <a:t> theory, people are subjected to a constant stream of stimuli. In order to manage, we have to construct the </a:t>
            </a:r>
            <a:r>
              <a:rPr lang="en-US" sz="1500" dirty="0" smtClean="0"/>
              <a:t>information in an </a:t>
            </a:r>
            <a:r>
              <a:rPr lang="en-US" sz="1500" dirty="0"/>
              <a:t>understandable meaningful way. </a:t>
            </a:r>
          </a:p>
          <a:p>
            <a:pPr algn="l"/>
            <a:r>
              <a:rPr lang="en-US" sz="1500" dirty="0"/>
              <a:t>Once we structured the reality in a certain way, the interpretation we created is perceived as reality itself and induces a response. </a:t>
            </a:r>
          </a:p>
          <a:p>
            <a:pPr algn="l"/>
            <a:r>
              <a:rPr lang="en-US" sz="1500" dirty="0"/>
              <a:t>So the effect of reality on reaction is transmitted through the subjective perception – the interpretation we created. </a:t>
            </a:r>
            <a:endParaRPr lang="he-IL" sz="1500" dirty="0"/>
          </a:p>
        </p:txBody>
      </p:sp>
      <p:sp>
        <p:nvSpPr>
          <p:cNvPr id="4" name="Slide Number Placeholder 3"/>
          <p:cNvSpPr>
            <a:spLocks noGrp="1"/>
          </p:cNvSpPr>
          <p:nvPr>
            <p:ph type="sldNum" sz="quarter" idx="10"/>
          </p:nvPr>
        </p:nvSpPr>
        <p:spPr/>
        <p:txBody>
          <a:bodyPr/>
          <a:lstStyle/>
          <a:p>
            <a:fld id="{FF2366A3-C1F1-40F8-86C3-C1DFA75F3D2D}" type="slidenum">
              <a:rPr lang="he-IL" smtClean="0"/>
              <a:pPr/>
              <a:t>5</a:t>
            </a:fld>
            <a:endParaRPr lang="he-IL"/>
          </a:p>
        </p:txBody>
      </p:sp>
    </p:spTree>
    <p:extLst>
      <p:ext uri="{BB962C8B-B14F-4D97-AF65-F5344CB8AC3E}">
        <p14:creationId xmlns:p14="http://schemas.microsoft.com/office/powerpoint/2010/main" val="29456694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sz="1500" dirty="0"/>
              <a:t>If we apply it to health, we can say that diagnosed health receives a subjective meaning – evaluation of “how sick am I”? Once there is a subjective evaluation – it is perceived as reality and induces a psychological (and other) response. </a:t>
            </a:r>
          </a:p>
          <a:p>
            <a:pPr algn="l" rtl="0"/>
            <a:r>
              <a:rPr lang="en-US" sz="1500" dirty="0"/>
              <a:t>So our first hypothesis is that subjective perception of health will mediate the relation between objective health and well-being (measured as depression). </a:t>
            </a:r>
            <a:endParaRPr lang="he-IL" sz="1500" dirty="0"/>
          </a:p>
        </p:txBody>
      </p:sp>
      <p:sp>
        <p:nvSpPr>
          <p:cNvPr id="4" name="Slide Number Placeholder 3"/>
          <p:cNvSpPr>
            <a:spLocks noGrp="1"/>
          </p:cNvSpPr>
          <p:nvPr>
            <p:ph type="sldNum" sz="quarter" idx="10"/>
          </p:nvPr>
        </p:nvSpPr>
        <p:spPr/>
        <p:txBody>
          <a:bodyPr/>
          <a:lstStyle/>
          <a:p>
            <a:fld id="{FF2366A3-C1F1-40F8-86C3-C1DFA75F3D2D}" type="slidenum">
              <a:rPr lang="he-IL" smtClean="0"/>
              <a:pPr/>
              <a:t>6</a:t>
            </a:fld>
            <a:endParaRPr lang="he-IL"/>
          </a:p>
        </p:txBody>
      </p:sp>
    </p:spTree>
    <p:extLst>
      <p:ext uri="{BB962C8B-B14F-4D97-AF65-F5344CB8AC3E}">
        <p14:creationId xmlns:p14="http://schemas.microsoft.com/office/powerpoint/2010/main" val="26573123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sz="1500" dirty="0" smtClean="0"/>
              <a:t>The</a:t>
            </a:r>
            <a:r>
              <a:rPr lang="en-US" sz="1500" baseline="0" dirty="0" smtClean="0"/>
              <a:t> next question that </a:t>
            </a:r>
            <a:r>
              <a:rPr lang="en-US" sz="1500" dirty="0" smtClean="0"/>
              <a:t>we </a:t>
            </a:r>
            <a:r>
              <a:rPr lang="en-US" sz="1500" dirty="0"/>
              <a:t>asked </a:t>
            </a:r>
            <a:r>
              <a:rPr lang="en-US" sz="1500" dirty="0" smtClean="0"/>
              <a:t>is how </a:t>
            </a:r>
            <a:r>
              <a:rPr lang="en-US" sz="1500" dirty="0"/>
              <a:t>can employment status </a:t>
            </a:r>
            <a:r>
              <a:rPr lang="en-US" sz="1500" dirty="0" smtClean="0"/>
              <a:t>effect </a:t>
            </a:r>
            <a:r>
              <a:rPr lang="en-US" sz="1500" dirty="0"/>
              <a:t>this relations. </a:t>
            </a:r>
            <a:endParaRPr lang="en-US" sz="1500" dirty="0" smtClean="0"/>
          </a:p>
          <a:p>
            <a:pPr algn="l" rtl="0"/>
            <a:endParaRPr lang="en-US" sz="1500" dirty="0"/>
          </a:p>
          <a:p>
            <a:pPr algn="l" rtl="0"/>
            <a:r>
              <a:rPr lang="en-US" sz="1500" dirty="0"/>
              <a:t>So according to continuity theory, older adults that manage to preserve former lifestyles and patterns are expected to have minimal changes in well-being. Employment allows keeping former social relations, some kind of daily routine and an “employee identity”. </a:t>
            </a:r>
          </a:p>
          <a:p>
            <a:pPr algn="l" rtl="0"/>
            <a:r>
              <a:rPr lang="en-US" sz="1500" dirty="0"/>
              <a:t>In that sense, continuity in employment provides stability that may protect from deterioration in well-being that can experienced both in subjective health and depression.   </a:t>
            </a:r>
          </a:p>
          <a:p>
            <a:pPr algn="l" rtl="0"/>
            <a:r>
              <a:rPr lang="en-US" sz="1500" dirty="0"/>
              <a:t>Role Theory suggests similar predictions: According to role theory employment provides role identity, and loss of roles may harm our identity and cause stress and distress. In our case, these can be expressed in lower levels of perceived health and higher levels of depression. </a:t>
            </a:r>
          </a:p>
          <a:p>
            <a:pPr algn="l" rtl="0"/>
            <a:endParaRPr lang="en-US" sz="1500" dirty="0"/>
          </a:p>
        </p:txBody>
      </p:sp>
      <p:sp>
        <p:nvSpPr>
          <p:cNvPr id="4" name="Slide Number Placeholder 3"/>
          <p:cNvSpPr>
            <a:spLocks noGrp="1"/>
          </p:cNvSpPr>
          <p:nvPr>
            <p:ph type="sldNum" sz="quarter" idx="10"/>
          </p:nvPr>
        </p:nvSpPr>
        <p:spPr/>
        <p:txBody>
          <a:bodyPr/>
          <a:lstStyle/>
          <a:p>
            <a:fld id="{FF2366A3-C1F1-40F8-86C3-C1DFA75F3D2D}" type="slidenum">
              <a:rPr lang="he-IL" smtClean="0"/>
              <a:pPr/>
              <a:t>7</a:t>
            </a:fld>
            <a:endParaRPr lang="he-IL"/>
          </a:p>
        </p:txBody>
      </p:sp>
    </p:spTree>
    <p:extLst>
      <p:ext uri="{BB962C8B-B14F-4D97-AF65-F5344CB8AC3E}">
        <p14:creationId xmlns:p14="http://schemas.microsoft.com/office/powerpoint/2010/main" val="37519484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sz="1500" dirty="0"/>
              <a:t>So, based on these theories – we hypothesized that employment (vs. being fully retired) will </a:t>
            </a:r>
            <a:r>
              <a:rPr lang="en-US" sz="1500" dirty="0" smtClean="0"/>
              <a:t>moderate both </a:t>
            </a:r>
            <a:r>
              <a:rPr lang="en-US" sz="1500" dirty="0"/>
              <a:t>the relation between objective and subjective health, and the relation between subjective health and depression, such that these relations will be weaker among the employed. </a:t>
            </a:r>
            <a:endParaRPr lang="he-IL" sz="1500" dirty="0"/>
          </a:p>
        </p:txBody>
      </p:sp>
      <p:sp>
        <p:nvSpPr>
          <p:cNvPr id="4" name="Slide Number Placeholder 3"/>
          <p:cNvSpPr>
            <a:spLocks noGrp="1"/>
          </p:cNvSpPr>
          <p:nvPr>
            <p:ph type="sldNum" sz="quarter" idx="10"/>
          </p:nvPr>
        </p:nvSpPr>
        <p:spPr/>
        <p:txBody>
          <a:bodyPr/>
          <a:lstStyle/>
          <a:p>
            <a:fld id="{FF2366A3-C1F1-40F8-86C3-C1DFA75F3D2D}" type="slidenum">
              <a:rPr lang="he-IL" smtClean="0"/>
              <a:pPr/>
              <a:t>8</a:t>
            </a:fld>
            <a:endParaRPr lang="he-IL"/>
          </a:p>
        </p:txBody>
      </p:sp>
    </p:spTree>
    <p:extLst>
      <p:ext uri="{BB962C8B-B14F-4D97-AF65-F5344CB8AC3E}">
        <p14:creationId xmlns:p14="http://schemas.microsoft.com/office/powerpoint/2010/main" val="3583241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sz="1500" dirty="0"/>
              <a:t>We used the </a:t>
            </a:r>
            <a:r>
              <a:rPr lang="en-US" sz="1500" dirty="0" smtClean="0"/>
              <a:t>Israeli</a:t>
            </a:r>
            <a:r>
              <a:rPr lang="en-US" sz="1500" baseline="0" dirty="0" smtClean="0"/>
              <a:t> </a:t>
            </a:r>
            <a:r>
              <a:rPr lang="en-US" sz="1500" dirty="0" smtClean="0"/>
              <a:t>SHARE </a:t>
            </a:r>
            <a:r>
              <a:rPr lang="en-US" sz="1500" dirty="0"/>
              <a:t>data base and used a </a:t>
            </a:r>
            <a:r>
              <a:rPr lang="en-US" sz="1500" dirty="0" smtClean="0"/>
              <a:t>10 hundred</a:t>
            </a:r>
            <a:r>
              <a:rPr lang="en-US" sz="1500" baseline="0" dirty="0" smtClean="0"/>
              <a:t> and 66</a:t>
            </a:r>
            <a:r>
              <a:rPr lang="en-US" sz="1500" dirty="0" smtClean="0"/>
              <a:t> </a:t>
            </a:r>
            <a:r>
              <a:rPr lang="en-US" sz="1500" dirty="0"/>
              <a:t>retired and eight hundred and sixty six employed elderly. Mean age 70.</a:t>
            </a:r>
          </a:p>
          <a:p>
            <a:pPr algn="l" rtl="0"/>
            <a:r>
              <a:rPr lang="en-US" sz="1500" dirty="0"/>
              <a:t>Objective health was measured by the number of diagnosed chronic illnesses. </a:t>
            </a:r>
          </a:p>
          <a:p>
            <a:pPr algn="l" rtl="0"/>
            <a:r>
              <a:rPr lang="en-US" sz="1500" dirty="0"/>
              <a:t>Subjective health was measured by a direct question – asking subject to estimate on a scale of 1 to 5 their health. </a:t>
            </a:r>
          </a:p>
          <a:p>
            <a:pPr algn="l" rtl="0"/>
            <a:r>
              <a:rPr lang="en-US" sz="1500" dirty="0"/>
              <a:t>Well-being was measured using the EURO-D depression scale. </a:t>
            </a:r>
          </a:p>
          <a:p>
            <a:pPr algn="l" rtl="0"/>
            <a:endParaRPr lang="en-US" sz="1500" dirty="0"/>
          </a:p>
          <a:p>
            <a:pPr algn="l" rtl="0"/>
            <a:r>
              <a:rPr lang="en-US" sz="1500" dirty="0"/>
              <a:t>We used linear regression model and a moderated mediation macro to estimate our model .</a:t>
            </a:r>
            <a:endParaRPr lang="he-IL" sz="1500" dirty="0"/>
          </a:p>
        </p:txBody>
      </p:sp>
      <p:sp>
        <p:nvSpPr>
          <p:cNvPr id="4" name="Slide Number Placeholder 3"/>
          <p:cNvSpPr>
            <a:spLocks noGrp="1"/>
          </p:cNvSpPr>
          <p:nvPr>
            <p:ph type="sldNum" sz="quarter" idx="10"/>
          </p:nvPr>
        </p:nvSpPr>
        <p:spPr/>
        <p:txBody>
          <a:bodyPr/>
          <a:lstStyle/>
          <a:p>
            <a:fld id="{FF2366A3-C1F1-40F8-86C3-C1DFA75F3D2D}" type="slidenum">
              <a:rPr lang="he-IL" smtClean="0"/>
              <a:pPr/>
              <a:t>9</a:t>
            </a:fld>
            <a:endParaRPr lang="he-IL"/>
          </a:p>
        </p:txBody>
      </p:sp>
    </p:spTree>
    <p:extLst>
      <p:ext uri="{BB962C8B-B14F-4D97-AF65-F5344CB8AC3E}">
        <p14:creationId xmlns:p14="http://schemas.microsoft.com/office/powerpoint/2010/main" val="2373345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F0A5C83-86CB-4076-A74B-EE9A4BA619CD}" type="datetimeFigureOut">
              <a:rPr lang="he-IL" smtClean="0"/>
              <a:pPr/>
              <a:t>ה'/סיון/תשע"ב</a:t>
            </a:fld>
            <a:endParaRPr lang="he-IL"/>
          </a:p>
        </p:txBody>
      </p:sp>
      <p:sp>
        <p:nvSpPr>
          <p:cNvPr id="20" name="Footer Placeholder 19"/>
          <p:cNvSpPr>
            <a:spLocks noGrp="1"/>
          </p:cNvSpPr>
          <p:nvPr>
            <p:ph type="ftr" sz="quarter" idx="11"/>
          </p:nvPr>
        </p:nvSpPr>
        <p:spPr/>
        <p:txBody>
          <a:bodyPr/>
          <a:lstStyle>
            <a:extLst/>
          </a:lstStyle>
          <a:p>
            <a:endParaRPr lang="he-IL"/>
          </a:p>
        </p:txBody>
      </p:sp>
      <p:sp>
        <p:nvSpPr>
          <p:cNvPr id="10" name="Slide Number Placeholder 9"/>
          <p:cNvSpPr>
            <a:spLocks noGrp="1"/>
          </p:cNvSpPr>
          <p:nvPr>
            <p:ph type="sldNum" sz="quarter" idx="12"/>
          </p:nvPr>
        </p:nvSpPr>
        <p:spPr/>
        <p:txBody>
          <a:bodyPr/>
          <a:lstStyle>
            <a:extLst/>
          </a:lstStyle>
          <a:p>
            <a:fld id="{8BC2F7D5-2EE6-42F1-8958-702EA07D7A9A}" type="slidenum">
              <a:rPr lang="he-IL" smtClean="0"/>
              <a:pPr/>
              <a:t>‹#›</a:t>
            </a:fld>
            <a:endParaRPr lang="he-IL"/>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F0A5C83-86CB-4076-A74B-EE9A4BA619CD}" type="datetimeFigureOut">
              <a:rPr lang="he-IL" smtClean="0"/>
              <a:pPr/>
              <a:t>ה'/סיון/תשע"ב</a:t>
            </a:fld>
            <a:endParaRPr lang="he-IL"/>
          </a:p>
        </p:txBody>
      </p:sp>
      <p:sp>
        <p:nvSpPr>
          <p:cNvPr id="5" name="Footer Placeholder 4"/>
          <p:cNvSpPr>
            <a:spLocks noGrp="1"/>
          </p:cNvSpPr>
          <p:nvPr>
            <p:ph type="ftr" sz="quarter" idx="11"/>
          </p:nvPr>
        </p:nvSpPr>
        <p:spPr/>
        <p:txBody>
          <a:bodyPr/>
          <a:lstStyle>
            <a:extLst/>
          </a:lstStyle>
          <a:p>
            <a:endParaRPr lang="he-IL"/>
          </a:p>
        </p:txBody>
      </p:sp>
      <p:sp>
        <p:nvSpPr>
          <p:cNvPr id="6" name="Slide Number Placeholder 5"/>
          <p:cNvSpPr>
            <a:spLocks noGrp="1"/>
          </p:cNvSpPr>
          <p:nvPr>
            <p:ph type="sldNum" sz="quarter" idx="12"/>
          </p:nvPr>
        </p:nvSpPr>
        <p:spPr/>
        <p:txBody>
          <a:bodyPr/>
          <a:lstStyle>
            <a:extLst/>
          </a:lstStyle>
          <a:p>
            <a:fld id="{8BC2F7D5-2EE6-42F1-8958-702EA07D7A9A}" type="slidenum">
              <a:rPr lang="he-IL" smtClean="0"/>
              <a:pPr/>
              <a:t>‹#›</a:t>
            </a:fld>
            <a:endParaRPr lang="he-IL"/>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F0A5C83-86CB-4076-A74B-EE9A4BA619CD}" type="datetimeFigureOut">
              <a:rPr lang="he-IL" smtClean="0"/>
              <a:pPr/>
              <a:t>ה'/סיון/תשע"ב</a:t>
            </a:fld>
            <a:endParaRPr lang="he-IL"/>
          </a:p>
        </p:txBody>
      </p:sp>
      <p:sp>
        <p:nvSpPr>
          <p:cNvPr id="5" name="Footer Placeholder 4"/>
          <p:cNvSpPr>
            <a:spLocks noGrp="1"/>
          </p:cNvSpPr>
          <p:nvPr>
            <p:ph type="ftr" sz="quarter" idx="11"/>
          </p:nvPr>
        </p:nvSpPr>
        <p:spPr/>
        <p:txBody>
          <a:bodyPr/>
          <a:lstStyle>
            <a:extLst/>
          </a:lstStyle>
          <a:p>
            <a:endParaRPr lang="he-IL"/>
          </a:p>
        </p:txBody>
      </p:sp>
      <p:sp>
        <p:nvSpPr>
          <p:cNvPr id="6" name="Slide Number Placeholder 5"/>
          <p:cNvSpPr>
            <a:spLocks noGrp="1"/>
          </p:cNvSpPr>
          <p:nvPr>
            <p:ph type="sldNum" sz="quarter" idx="12"/>
          </p:nvPr>
        </p:nvSpPr>
        <p:spPr/>
        <p:txBody>
          <a:bodyPr/>
          <a:lstStyle>
            <a:extLst/>
          </a:lstStyle>
          <a:p>
            <a:fld id="{8BC2F7D5-2EE6-42F1-8958-702EA07D7A9A}" type="slidenum">
              <a:rPr lang="he-IL" smtClean="0"/>
              <a:pPr/>
              <a:t>‹#›</a:t>
            </a:fld>
            <a:endParaRPr lang="he-IL"/>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F0A5C83-86CB-4076-A74B-EE9A4BA619CD}" type="datetimeFigureOut">
              <a:rPr lang="he-IL" smtClean="0"/>
              <a:pPr/>
              <a:t>ה'/סיון/תשע"ב</a:t>
            </a:fld>
            <a:endParaRPr lang="he-IL"/>
          </a:p>
        </p:txBody>
      </p:sp>
      <p:sp>
        <p:nvSpPr>
          <p:cNvPr id="5" name="Footer Placeholder 4"/>
          <p:cNvSpPr>
            <a:spLocks noGrp="1"/>
          </p:cNvSpPr>
          <p:nvPr>
            <p:ph type="ftr" sz="quarter" idx="11"/>
          </p:nvPr>
        </p:nvSpPr>
        <p:spPr/>
        <p:txBody>
          <a:bodyPr/>
          <a:lstStyle>
            <a:extLst/>
          </a:lstStyle>
          <a:p>
            <a:endParaRPr lang="he-IL"/>
          </a:p>
        </p:txBody>
      </p:sp>
      <p:sp>
        <p:nvSpPr>
          <p:cNvPr id="6" name="Slide Number Placeholder 5"/>
          <p:cNvSpPr>
            <a:spLocks noGrp="1"/>
          </p:cNvSpPr>
          <p:nvPr>
            <p:ph type="sldNum" sz="quarter" idx="12"/>
          </p:nvPr>
        </p:nvSpPr>
        <p:spPr/>
        <p:txBody>
          <a:bodyPr/>
          <a:lstStyle>
            <a:extLst/>
          </a:lstStyle>
          <a:p>
            <a:fld id="{8BC2F7D5-2EE6-42F1-8958-702EA07D7A9A}" type="slidenum">
              <a:rPr lang="he-IL" smtClean="0"/>
              <a:pPr/>
              <a:t>‹#›</a:t>
            </a:fld>
            <a:endParaRPr lang="he-IL"/>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F0A5C83-86CB-4076-A74B-EE9A4BA619CD}" type="datetimeFigureOut">
              <a:rPr lang="he-IL" smtClean="0"/>
              <a:pPr/>
              <a:t>ה'/סיון/תשע"ב</a:t>
            </a:fld>
            <a:endParaRPr lang="he-IL"/>
          </a:p>
        </p:txBody>
      </p:sp>
      <p:sp>
        <p:nvSpPr>
          <p:cNvPr id="5" name="Footer Placeholder 4"/>
          <p:cNvSpPr>
            <a:spLocks noGrp="1"/>
          </p:cNvSpPr>
          <p:nvPr>
            <p:ph type="ftr" sz="quarter" idx="11"/>
          </p:nvPr>
        </p:nvSpPr>
        <p:spPr/>
        <p:txBody>
          <a:bodyPr/>
          <a:lstStyle>
            <a:extLst/>
          </a:lstStyle>
          <a:p>
            <a:endParaRPr lang="he-IL"/>
          </a:p>
        </p:txBody>
      </p:sp>
      <p:sp>
        <p:nvSpPr>
          <p:cNvPr id="6" name="Slide Number Placeholder 5"/>
          <p:cNvSpPr>
            <a:spLocks noGrp="1"/>
          </p:cNvSpPr>
          <p:nvPr>
            <p:ph type="sldNum" sz="quarter" idx="12"/>
          </p:nvPr>
        </p:nvSpPr>
        <p:spPr/>
        <p:txBody>
          <a:bodyPr/>
          <a:lstStyle>
            <a:extLst/>
          </a:lstStyle>
          <a:p>
            <a:fld id="{8BC2F7D5-2EE6-42F1-8958-702EA07D7A9A}" type="slidenum">
              <a:rPr lang="he-IL" smtClean="0"/>
              <a:pPr/>
              <a:t>‹#›</a:t>
            </a:fld>
            <a:endParaRPr lang="he-IL"/>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F0A5C83-86CB-4076-A74B-EE9A4BA619CD}" type="datetimeFigureOut">
              <a:rPr lang="he-IL" smtClean="0"/>
              <a:pPr/>
              <a:t>ה'/סיון/תשע"ב</a:t>
            </a:fld>
            <a:endParaRPr lang="he-IL"/>
          </a:p>
        </p:txBody>
      </p:sp>
      <p:sp>
        <p:nvSpPr>
          <p:cNvPr id="6" name="Footer Placeholder 5"/>
          <p:cNvSpPr>
            <a:spLocks noGrp="1"/>
          </p:cNvSpPr>
          <p:nvPr>
            <p:ph type="ftr" sz="quarter" idx="11"/>
          </p:nvPr>
        </p:nvSpPr>
        <p:spPr/>
        <p:txBody>
          <a:bodyPr/>
          <a:lstStyle>
            <a:extLst/>
          </a:lstStyle>
          <a:p>
            <a:endParaRPr lang="he-IL"/>
          </a:p>
        </p:txBody>
      </p:sp>
      <p:sp>
        <p:nvSpPr>
          <p:cNvPr id="7" name="Slide Number Placeholder 6"/>
          <p:cNvSpPr>
            <a:spLocks noGrp="1"/>
          </p:cNvSpPr>
          <p:nvPr>
            <p:ph type="sldNum" sz="quarter" idx="12"/>
          </p:nvPr>
        </p:nvSpPr>
        <p:spPr/>
        <p:txBody>
          <a:bodyPr/>
          <a:lstStyle>
            <a:extLst/>
          </a:lstStyle>
          <a:p>
            <a:fld id="{8BC2F7D5-2EE6-42F1-8958-702EA07D7A9A}" type="slidenum">
              <a:rPr lang="he-IL" smtClean="0"/>
              <a:pPr/>
              <a:t>‹#›</a:t>
            </a:fld>
            <a:endParaRPr lang="he-IL"/>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F0A5C83-86CB-4076-A74B-EE9A4BA619CD}" type="datetimeFigureOut">
              <a:rPr lang="he-IL" smtClean="0"/>
              <a:pPr/>
              <a:t>ה'/סיון/תשע"ב</a:t>
            </a:fld>
            <a:endParaRPr lang="he-IL"/>
          </a:p>
        </p:txBody>
      </p:sp>
      <p:sp>
        <p:nvSpPr>
          <p:cNvPr id="8" name="Footer Placeholder 7"/>
          <p:cNvSpPr>
            <a:spLocks noGrp="1"/>
          </p:cNvSpPr>
          <p:nvPr>
            <p:ph type="ftr" sz="quarter" idx="11"/>
          </p:nvPr>
        </p:nvSpPr>
        <p:spPr/>
        <p:txBody>
          <a:bodyPr/>
          <a:lstStyle>
            <a:extLst/>
          </a:lstStyle>
          <a:p>
            <a:endParaRPr lang="he-IL"/>
          </a:p>
        </p:txBody>
      </p:sp>
      <p:sp>
        <p:nvSpPr>
          <p:cNvPr id="9" name="Slide Number Placeholder 8"/>
          <p:cNvSpPr>
            <a:spLocks noGrp="1"/>
          </p:cNvSpPr>
          <p:nvPr>
            <p:ph type="sldNum" sz="quarter" idx="12"/>
          </p:nvPr>
        </p:nvSpPr>
        <p:spPr/>
        <p:txBody>
          <a:bodyPr/>
          <a:lstStyle>
            <a:extLst/>
          </a:lstStyle>
          <a:p>
            <a:fld id="{8BC2F7D5-2EE6-42F1-8958-702EA07D7A9A}" type="slidenum">
              <a:rPr lang="he-IL" smtClean="0"/>
              <a:pPr/>
              <a:t>‹#›</a:t>
            </a:fld>
            <a:endParaRPr lang="he-IL"/>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F0A5C83-86CB-4076-A74B-EE9A4BA619CD}" type="datetimeFigureOut">
              <a:rPr lang="he-IL" smtClean="0"/>
              <a:pPr/>
              <a:t>ה'/סיון/תשע"ב</a:t>
            </a:fld>
            <a:endParaRPr lang="he-IL"/>
          </a:p>
        </p:txBody>
      </p:sp>
      <p:sp>
        <p:nvSpPr>
          <p:cNvPr id="4" name="Footer Placeholder 3"/>
          <p:cNvSpPr>
            <a:spLocks noGrp="1"/>
          </p:cNvSpPr>
          <p:nvPr>
            <p:ph type="ftr" sz="quarter" idx="11"/>
          </p:nvPr>
        </p:nvSpPr>
        <p:spPr/>
        <p:txBody>
          <a:bodyPr/>
          <a:lstStyle>
            <a:extLst/>
          </a:lstStyle>
          <a:p>
            <a:endParaRPr lang="he-IL"/>
          </a:p>
        </p:txBody>
      </p:sp>
      <p:sp>
        <p:nvSpPr>
          <p:cNvPr id="5" name="Slide Number Placeholder 4"/>
          <p:cNvSpPr>
            <a:spLocks noGrp="1"/>
          </p:cNvSpPr>
          <p:nvPr>
            <p:ph type="sldNum" sz="quarter" idx="12"/>
          </p:nvPr>
        </p:nvSpPr>
        <p:spPr/>
        <p:txBody>
          <a:bodyPr/>
          <a:lstStyle>
            <a:extLst/>
          </a:lstStyle>
          <a:p>
            <a:fld id="{8BC2F7D5-2EE6-42F1-8958-702EA07D7A9A}" type="slidenum">
              <a:rPr lang="he-IL" smtClean="0"/>
              <a:pPr/>
              <a:t>‹#›</a:t>
            </a:fld>
            <a:endParaRPr lang="he-IL"/>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F0A5C83-86CB-4076-A74B-EE9A4BA619CD}" type="datetimeFigureOut">
              <a:rPr lang="he-IL" smtClean="0"/>
              <a:pPr/>
              <a:t>ה'/סיון/תשע"ב</a:t>
            </a:fld>
            <a:endParaRPr lang="he-IL"/>
          </a:p>
        </p:txBody>
      </p:sp>
      <p:sp>
        <p:nvSpPr>
          <p:cNvPr id="3" name="Footer Placeholder 2"/>
          <p:cNvSpPr>
            <a:spLocks noGrp="1"/>
          </p:cNvSpPr>
          <p:nvPr>
            <p:ph type="ftr" sz="quarter" idx="11"/>
          </p:nvPr>
        </p:nvSpPr>
        <p:spPr/>
        <p:txBody>
          <a:bodyPr/>
          <a:lstStyle>
            <a:extLst/>
          </a:lstStyle>
          <a:p>
            <a:endParaRPr lang="he-IL"/>
          </a:p>
        </p:txBody>
      </p:sp>
      <p:sp>
        <p:nvSpPr>
          <p:cNvPr id="4" name="Slide Number Placeholder 3"/>
          <p:cNvSpPr>
            <a:spLocks noGrp="1"/>
          </p:cNvSpPr>
          <p:nvPr>
            <p:ph type="sldNum" sz="quarter" idx="12"/>
          </p:nvPr>
        </p:nvSpPr>
        <p:spPr/>
        <p:txBody>
          <a:bodyPr/>
          <a:lstStyle>
            <a:extLst/>
          </a:lstStyle>
          <a:p>
            <a:fld id="{8BC2F7D5-2EE6-42F1-8958-702EA07D7A9A}" type="slidenum">
              <a:rPr lang="he-IL" smtClean="0"/>
              <a:pPr/>
              <a:t>‹#›</a:t>
            </a:fld>
            <a:endParaRPr lang="he-IL"/>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F0A5C83-86CB-4076-A74B-EE9A4BA619CD}" type="datetimeFigureOut">
              <a:rPr lang="he-IL" smtClean="0"/>
              <a:pPr/>
              <a:t>ה'/סיון/תשע"ב</a:t>
            </a:fld>
            <a:endParaRPr lang="he-IL"/>
          </a:p>
        </p:txBody>
      </p:sp>
      <p:sp>
        <p:nvSpPr>
          <p:cNvPr id="6" name="Footer Placeholder 5"/>
          <p:cNvSpPr>
            <a:spLocks noGrp="1"/>
          </p:cNvSpPr>
          <p:nvPr>
            <p:ph type="ftr" sz="quarter" idx="11"/>
          </p:nvPr>
        </p:nvSpPr>
        <p:spPr/>
        <p:txBody>
          <a:bodyPr/>
          <a:lstStyle>
            <a:extLst/>
          </a:lstStyle>
          <a:p>
            <a:endParaRPr lang="he-IL"/>
          </a:p>
        </p:txBody>
      </p:sp>
      <p:sp>
        <p:nvSpPr>
          <p:cNvPr id="7" name="Slide Number Placeholder 6"/>
          <p:cNvSpPr>
            <a:spLocks noGrp="1"/>
          </p:cNvSpPr>
          <p:nvPr>
            <p:ph type="sldNum" sz="quarter" idx="12"/>
          </p:nvPr>
        </p:nvSpPr>
        <p:spPr/>
        <p:txBody>
          <a:bodyPr/>
          <a:lstStyle>
            <a:extLst/>
          </a:lstStyle>
          <a:p>
            <a:fld id="{8BC2F7D5-2EE6-42F1-8958-702EA07D7A9A}" type="slidenum">
              <a:rPr lang="he-IL" smtClean="0"/>
              <a:pPr/>
              <a:t>‹#›</a:t>
            </a:fld>
            <a:endParaRPr lang="he-IL"/>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F0A5C83-86CB-4076-A74B-EE9A4BA619CD}" type="datetimeFigureOut">
              <a:rPr lang="he-IL" smtClean="0"/>
              <a:pPr/>
              <a:t>ה'/סיון/תשע"ב</a:t>
            </a:fld>
            <a:endParaRPr lang="he-IL"/>
          </a:p>
        </p:txBody>
      </p:sp>
      <p:sp>
        <p:nvSpPr>
          <p:cNvPr id="6" name="Footer Placeholder 5"/>
          <p:cNvSpPr>
            <a:spLocks noGrp="1"/>
          </p:cNvSpPr>
          <p:nvPr>
            <p:ph type="ftr" sz="quarter" idx="11"/>
          </p:nvPr>
        </p:nvSpPr>
        <p:spPr/>
        <p:txBody>
          <a:bodyPr/>
          <a:lstStyle>
            <a:extLst/>
          </a:lstStyle>
          <a:p>
            <a:endParaRPr lang="he-IL"/>
          </a:p>
        </p:txBody>
      </p:sp>
      <p:sp>
        <p:nvSpPr>
          <p:cNvPr id="7" name="Slide Number Placeholder 6"/>
          <p:cNvSpPr>
            <a:spLocks noGrp="1"/>
          </p:cNvSpPr>
          <p:nvPr>
            <p:ph type="sldNum" sz="quarter" idx="12"/>
          </p:nvPr>
        </p:nvSpPr>
        <p:spPr/>
        <p:txBody>
          <a:bodyPr/>
          <a:lstStyle>
            <a:extLst/>
          </a:lstStyle>
          <a:p>
            <a:fld id="{8BC2F7D5-2EE6-42F1-8958-702EA07D7A9A}" type="slidenum">
              <a:rPr lang="he-IL" smtClean="0"/>
              <a:pPr/>
              <a:t>‹#›</a:t>
            </a:fld>
            <a:endParaRPr lang="he-IL"/>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F0A5C83-86CB-4076-A74B-EE9A4BA619CD}" type="datetimeFigureOut">
              <a:rPr lang="he-IL" smtClean="0"/>
              <a:pPr/>
              <a:t>ה'/סיון/תשע"ב</a:t>
            </a:fld>
            <a:endParaRPr lang="he-IL"/>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he-IL"/>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BC2F7D5-2EE6-42F1-8958-702EA07D7A9A}" type="slidenum">
              <a:rPr lang="he-IL" smtClean="0"/>
              <a:pPr/>
              <a:t>‹#›</a:t>
            </a:fld>
            <a:endParaRPr lang="he-IL"/>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369" r:id="rId1"/>
    <p:sldLayoutId id="2147484370" r:id="rId2"/>
    <p:sldLayoutId id="2147484371" r:id="rId3"/>
    <p:sldLayoutId id="2147484372" r:id="rId4"/>
    <p:sldLayoutId id="2147484373" r:id="rId5"/>
    <p:sldLayoutId id="2147484374" r:id="rId6"/>
    <p:sldLayoutId id="2147484375" r:id="rId7"/>
    <p:sldLayoutId id="2147484376" r:id="rId8"/>
    <p:sldLayoutId id="2147484377" r:id="rId9"/>
    <p:sldLayoutId id="2147484378" r:id="rId10"/>
    <p:sldLayoutId id="2147484379" r:id="rId11"/>
  </p:sldLayoutIdLst>
  <p:timing>
    <p:tnLst>
      <p:par>
        <p:cTn id="1" dur="indefinite" restart="never" nodeType="tmRoot"/>
      </p:par>
    </p:tnLst>
  </p:timing>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116632"/>
            <a:ext cx="7992888" cy="4248472"/>
          </a:xfrm>
          <a:ln>
            <a:solidFill>
              <a:schemeClr val="bg1"/>
            </a:solidFill>
          </a:ln>
        </p:spPr>
        <p:style>
          <a:lnRef idx="2">
            <a:schemeClr val="accent1"/>
          </a:lnRef>
          <a:fillRef idx="1">
            <a:schemeClr val="lt1"/>
          </a:fillRef>
          <a:effectRef idx="0">
            <a:schemeClr val="accent1"/>
          </a:effectRef>
          <a:fontRef idx="minor">
            <a:schemeClr val="dk1"/>
          </a:fontRef>
        </p:style>
        <p:txBody>
          <a:bodyPr>
            <a:noAutofit/>
          </a:bodyPr>
          <a:lstStyle/>
          <a:p>
            <a:pPr algn="ctr"/>
            <a:r>
              <a:rPr lang="en-US" sz="4000" b="1" spc="0" dirty="0" smtClean="0">
                <a:ln w="1905"/>
                <a:solidFill>
                  <a:schemeClr val="tx2"/>
                </a:solidFill>
                <a:effectLst>
                  <a:innerShdw blurRad="69850" dist="43180" dir="5400000">
                    <a:srgbClr val="000000">
                      <a:alpha val="65000"/>
                    </a:srgbClr>
                  </a:innerShdw>
                </a:effectLst>
              </a:rPr>
              <a:t>The Role of Employment Status in the Relation between Health and </a:t>
            </a:r>
            <a:r>
              <a:rPr lang="he-IL" sz="4000" b="1" spc="0" dirty="0" smtClean="0">
                <a:ln w="1905"/>
                <a:solidFill>
                  <a:schemeClr val="tx2"/>
                </a:solidFill>
                <a:effectLst>
                  <a:innerShdw blurRad="69850" dist="43180" dir="5400000">
                    <a:srgbClr val="000000">
                      <a:alpha val="65000"/>
                    </a:srgbClr>
                  </a:innerShdw>
                </a:effectLst>
              </a:rPr>
              <a:t/>
            </a:r>
            <a:br>
              <a:rPr lang="he-IL" sz="4000" b="1" spc="0" dirty="0" smtClean="0">
                <a:ln w="1905"/>
                <a:solidFill>
                  <a:schemeClr val="tx2"/>
                </a:solidFill>
                <a:effectLst>
                  <a:innerShdw blurRad="69850" dist="43180" dir="5400000">
                    <a:srgbClr val="000000">
                      <a:alpha val="65000"/>
                    </a:srgbClr>
                  </a:innerShdw>
                </a:effectLst>
              </a:rPr>
            </a:br>
            <a:r>
              <a:rPr lang="en-US" sz="4000" b="1" spc="0" dirty="0" smtClean="0">
                <a:ln w="1905"/>
                <a:solidFill>
                  <a:schemeClr val="tx2"/>
                </a:solidFill>
                <a:effectLst>
                  <a:innerShdw blurRad="69850" dist="43180" dir="5400000">
                    <a:srgbClr val="000000">
                      <a:alpha val="65000"/>
                    </a:srgbClr>
                  </a:innerShdw>
                </a:effectLst>
              </a:rPr>
              <a:t>Depression</a:t>
            </a:r>
            <a:r>
              <a:rPr lang="he-IL" sz="4000" b="1"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he-IL" sz="4000" b="1"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endParaRPr lang="he-IL" sz="5400" b="1"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Subtitle 2"/>
          <p:cNvSpPr>
            <a:spLocks noGrp="1"/>
          </p:cNvSpPr>
          <p:nvPr>
            <p:ph type="subTitle" idx="1"/>
          </p:nvPr>
        </p:nvSpPr>
        <p:spPr>
          <a:xfrm>
            <a:off x="4067944" y="4941168"/>
            <a:ext cx="4608512" cy="504056"/>
          </a:xfrm>
        </p:spPr>
        <p:txBody>
          <a:bodyPr>
            <a:noAutofit/>
          </a:bodyPr>
          <a:lstStyle/>
          <a:p>
            <a:r>
              <a:rPr lang="en-US" sz="2400" dirty="0" err="1" smtClean="0">
                <a:solidFill>
                  <a:schemeClr val="tx2"/>
                </a:solidFill>
              </a:rPr>
              <a:t>Dikla</a:t>
            </a:r>
            <a:r>
              <a:rPr lang="en-US" sz="2400" dirty="0" smtClean="0">
                <a:solidFill>
                  <a:schemeClr val="tx2"/>
                </a:solidFill>
              </a:rPr>
              <a:t> </a:t>
            </a:r>
            <a:r>
              <a:rPr lang="en-US" sz="2400" dirty="0" err="1" smtClean="0">
                <a:solidFill>
                  <a:schemeClr val="tx2"/>
                </a:solidFill>
              </a:rPr>
              <a:t>Segel</a:t>
            </a:r>
            <a:r>
              <a:rPr lang="en-US" sz="2400" dirty="0" smtClean="0">
                <a:solidFill>
                  <a:schemeClr val="tx2"/>
                </a:solidFill>
              </a:rPr>
              <a:t>, Peter Bamberger</a:t>
            </a:r>
            <a:endParaRPr lang="en-US" sz="2400" dirty="0">
              <a:solidFill>
                <a:schemeClr val="tx2"/>
              </a:solidFill>
            </a:endParaRPr>
          </a:p>
        </p:txBody>
      </p:sp>
    </p:spTree>
    <p:extLst>
      <p:ext uri="{BB962C8B-B14F-4D97-AF65-F5344CB8AC3E}">
        <p14:creationId xmlns:p14="http://schemas.microsoft.com/office/powerpoint/2010/main" val="23984453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43408"/>
            <a:ext cx="7056784" cy="2088232"/>
          </a:xfrm>
        </p:spPr>
        <p:txBody>
          <a:bodyPr>
            <a:normAutofit/>
          </a:bodyPr>
          <a:lstStyle/>
          <a:p>
            <a:r>
              <a:rPr lang="en-US" dirty="0" smtClean="0"/>
              <a:t>Results </a:t>
            </a:r>
            <a:r>
              <a:rPr lang="he-IL" dirty="0" smtClean="0"/>
              <a:t/>
            </a:r>
            <a:br>
              <a:rPr lang="he-IL" dirty="0" smtClean="0"/>
            </a:br>
            <a:r>
              <a:rPr lang="en-US" sz="3100" dirty="0" smtClean="0"/>
              <a:t>1. </a:t>
            </a:r>
            <a:r>
              <a:rPr lang="en-US" sz="2800" dirty="0" smtClean="0"/>
              <a:t>The relation between diagnosed illnesses and depression is mediated by subjective health</a:t>
            </a:r>
            <a:r>
              <a:rPr lang="en-US" sz="3100" dirty="0" smtClean="0"/>
              <a:t> </a:t>
            </a:r>
            <a:endParaRPr lang="he-IL" sz="3100" dirty="0"/>
          </a:p>
        </p:txBody>
      </p:sp>
      <p:sp>
        <p:nvSpPr>
          <p:cNvPr id="3" name="Content Placeholder 2"/>
          <p:cNvSpPr>
            <a:spLocks noGrp="1"/>
          </p:cNvSpPr>
          <p:nvPr>
            <p:ph idx="1"/>
          </p:nvPr>
        </p:nvSpPr>
        <p:spPr>
          <a:xfrm>
            <a:off x="1115616" y="1700808"/>
            <a:ext cx="7498080" cy="4896544"/>
          </a:xfrm>
        </p:spPr>
        <p:txBody>
          <a:bodyPr/>
          <a:lstStyle/>
          <a:p>
            <a:pPr marL="82296" indent="0" algn="l" rtl="0">
              <a:buNone/>
            </a:pPr>
            <a:r>
              <a:rPr lang="en-US" sz="2400" dirty="0" smtClean="0"/>
              <a:t>Regression in steps (Baron and Kenny, 1986)</a:t>
            </a:r>
          </a:p>
          <a:p>
            <a:pPr marL="82296" indent="0" algn="l" rtl="0">
              <a:buNone/>
            </a:pPr>
            <a:r>
              <a:rPr lang="en-US" sz="2400" dirty="0" smtClean="0"/>
              <a:t>1. Depression regressed on diagnosed illnesses (</a:t>
            </a:r>
            <a:r>
              <a:rPr lang="en-US" sz="2400" dirty="0"/>
              <a:t>R</a:t>
            </a:r>
            <a:r>
              <a:rPr lang="en-US" sz="2400" baseline="30000" dirty="0"/>
              <a:t>2</a:t>
            </a:r>
            <a:r>
              <a:rPr lang="en-US" sz="2400" dirty="0"/>
              <a:t>=0.17</a:t>
            </a:r>
            <a:r>
              <a:rPr lang="en-US" sz="2400" dirty="0" smtClean="0"/>
              <a:t>)</a:t>
            </a:r>
            <a:endParaRPr lang="en-US" sz="2400" dirty="0"/>
          </a:p>
          <a:p>
            <a:pPr marL="82296" indent="0" algn="l" rtl="0">
              <a:buNone/>
            </a:pPr>
            <a:endParaRPr lang="en-US" sz="2400" dirty="0" smtClean="0"/>
          </a:p>
          <a:p>
            <a:pPr lvl="1" algn="l" rtl="0"/>
            <a:endParaRPr lang="en-US" dirty="0" smtClean="0"/>
          </a:p>
          <a:p>
            <a:pPr lvl="1" algn="l" rtl="0"/>
            <a:endParaRPr lang="he-IL" dirty="0"/>
          </a:p>
        </p:txBody>
      </p:sp>
      <p:sp>
        <p:nvSpPr>
          <p:cNvPr id="10" name="Rounded Rectangle 9"/>
          <p:cNvSpPr/>
          <p:nvPr/>
        </p:nvSpPr>
        <p:spPr>
          <a:xfrm>
            <a:off x="1115616" y="5085184"/>
            <a:ext cx="1944216" cy="91302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1" anchor="ctr"/>
          <a:lstStyle/>
          <a:p>
            <a:pPr algn="ctr"/>
            <a:r>
              <a:rPr lang="en-US" dirty="0" smtClean="0"/>
              <a:t>Diagnosed illnesses</a:t>
            </a:r>
            <a:endParaRPr lang="he-IL" dirty="0"/>
          </a:p>
        </p:txBody>
      </p:sp>
      <p:sp>
        <p:nvSpPr>
          <p:cNvPr id="12" name="Rounded Rectangle 11"/>
          <p:cNvSpPr/>
          <p:nvPr/>
        </p:nvSpPr>
        <p:spPr>
          <a:xfrm>
            <a:off x="7170690" y="5055620"/>
            <a:ext cx="1944216" cy="9725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1" anchor="ctr"/>
          <a:lstStyle/>
          <a:p>
            <a:pPr algn="ctr"/>
            <a:r>
              <a:rPr lang="en-US" dirty="0" smtClean="0"/>
              <a:t>Depression</a:t>
            </a:r>
            <a:endParaRPr lang="he-IL" dirty="0"/>
          </a:p>
        </p:txBody>
      </p:sp>
      <p:sp>
        <p:nvSpPr>
          <p:cNvPr id="25" name="Curved Down Arrow 24"/>
          <p:cNvSpPr/>
          <p:nvPr/>
        </p:nvSpPr>
        <p:spPr>
          <a:xfrm>
            <a:off x="1403648" y="3068961"/>
            <a:ext cx="7200800" cy="187220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schemeClr val="tx1"/>
              </a:solidFill>
            </a:endParaRPr>
          </a:p>
        </p:txBody>
      </p:sp>
      <p:sp>
        <p:nvSpPr>
          <p:cNvPr id="32" name="Rectangle 31"/>
          <p:cNvSpPr/>
          <p:nvPr/>
        </p:nvSpPr>
        <p:spPr>
          <a:xfrm>
            <a:off x="3959932" y="2492897"/>
            <a:ext cx="1584176"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sz="2800" dirty="0" smtClean="0">
                <a:solidFill>
                  <a:schemeClr val="tx1"/>
                </a:solidFill>
              </a:rPr>
              <a:t>0.41**</a:t>
            </a:r>
            <a:endParaRPr lang="he-IL" sz="2800" dirty="0">
              <a:solidFill>
                <a:schemeClr val="tx1"/>
              </a:solidFill>
            </a:endParaRPr>
          </a:p>
        </p:txBody>
      </p:sp>
      <p:sp>
        <p:nvSpPr>
          <p:cNvPr id="8" name="Rounded Rectangle 7"/>
          <p:cNvSpPr/>
          <p:nvPr/>
        </p:nvSpPr>
        <p:spPr>
          <a:xfrm>
            <a:off x="1073263" y="6409776"/>
            <a:ext cx="7938009" cy="4046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a:r>
              <a:rPr lang="en-US" dirty="0">
                <a:solidFill>
                  <a:schemeClr val="tx2">
                    <a:lumMod val="40000"/>
                    <a:lumOff val="60000"/>
                  </a:schemeClr>
                </a:solidFill>
              </a:rPr>
              <a:t>Introduction        Background        </a:t>
            </a:r>
            <a:r>
              <a:rPr lang="en-US" dirty="0" smtClean="0">
                <a:solidFill>
                  <a:schemeClr val="tx2">
                    <a:lumMod val="40000"/>
                    <a:lumOff val="60000"/>
                  </a:schemeClr>
                </a:solidFill>
              </a:rPr>
              <a:t>method        </a:t>
            </a:r>
            <a:r>
              <a:rPr lang="en-US" dirty="0" smtClean="0">
                <a:solidFill>
                  <a:schemeClr val="bg1"/>
                </a:solidFill>
              </a:rPr>
              <a:t>Results  </a:t>
            </a:r>
            <a:r>
              <a:rPr lang="en-US" dirty="0" smtClean="0">
                <a:solidFill>
                  <a:schemeClr val="tx2">
                    <a:lumMod val="40000"/>
                    <a:lumOff val="60000"/>
                  </a:schemeClr>
                </a:solidFill>
              </a:rPr>
              <a:t>       Conclusions  </a:t>
            </a:r>
            <a:endParaRPr lang="he-IL" dirty="0">
              <a:solidFill>
                <a:schemeClr val="tx2">
                  <a:lumMod val="40000"/>
                  <a:lumOff val="60000"/>
                </a:schemeClr>
              </a:solidFill>
            </a:endParaRPr>
          </a:p>
        </p:txBody>
      </p:sp>
    </p:spTree>
    <p:extLst>
      <p:ext uri="{BB962C8B-B14F-4D97-AF65-F5344CB8AC3E}">
        <p14:creationId xmlns:p14="http://schemas.microsoft.com/office/powerpoint/2010/main" val="14643761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43408"/>
            <a:ext cx="7056784" cy="2088232"/>
          </a:xfrm>
        </p:spPr>
        <p:txBody>
          <a:bodyPr>
            <a:normAutofit/>
          </a:bodyPr>
          <a:lstStyle/>
          <a:p>
            <a:r>
              <a:rPr lang="en-US" dirty="0" smtClean="0"/>
              <a:t>Results </a:t>
            </a:r>
            <a:r>
              <a:rPr lang="he-IL" dirty="0" smtClean="0"/>
              <a:t/>
            </a:r>
            <a:br>
              <a:rPr lang="he-IL" dirty="0" smtClean="0"/>
            </a:br>
            <a:r>
              <a:rPr lang="en-US" sz="3100" dirty="0" smtClean="0"/>
              <a:t>1. </a:t>
            </a:r>
            <a:r>
              <a:rPr lang="en-US" sz="2800" dirty="0" smtClean="0"/>
              <a:t>The relation between diagnosed illnesses and depression is mediated by subjective health</a:t>
            </a:r>
            <a:r>
              <a:rPr lang="en-US" sz="3100" dirty="0" smtClean="0"/>
              <a:t> </a:t>
            </a:r>
            <a:endParaRPr lang="he-IL" sz="3100" dirty="0"/>
          </a:p>
        </p:txBody>
      </p:sp>
      <p:sp>
        <p:nvSpPr>
          <p:cNvPr id="3" name="Content Placeholder 2"/>
          <p:cNvSpPr>
            <a:spLocks noGrp="1"/>
          </p:cNvSpPr>
          <p:nvPr>
            <p:ph idx="1"/>
          </p:nvPr>
        </p:nvSpPr>
        <p:spPr>
          <a:xfrm>
            <a:off x="1115616" y="1700808"/>
            <a:ext cx="7498080" cy="4896544"/>
          </a:xfrm>
        </p:spPr>
        <p:txBody>
          <a:bodyPr/>
          <a:lstStyle/>
          <a:p>
            <a:pPr marL="82296" indent="0" algn="l" rtl="0">
              <a:buNone/>
            </a:pPr>
            <a:r>
              <a:rPr lang="en-US" sz="2400" dirty="0" smtClean="0"/>
              <a:t>Regression in steps (Baron and Kenny, 1986)</a:t>
            </a:r>
          </a:p>
          <a:p>
            <a:pPr marL="82296" indent="0" algn="l" rtl="0">
              <a:buNone/>
            </a:pPr>
            <a:r>
              <a:rPr lang="en-US" sz="2400" dirty="0" smtClean="0"/>
              <a:t>2. Depression regressed on subjective health (R</a:t>
            </a:r>
            <a:r>
              <a:rPr lang="en-US" sz="2400" baseline="30000" dirty="0" smtClean="0"/>
              <a:t>2</a:t>
            </a:r>
            <a:r>
              <a:rPr lang="en-US" sz="2400" dirty="0" smtClean="0"/>
              <a:t>=0.27) </a:t>
            </a:r>
            <a:endParaRPr lang="en-US" dirty="0" smtClean="0"/>
          </a:p>
          <a:p>
            <a:pPr lvl="1" algn="l" rtl="0"/>
            <a:endParaRPr lang="he-IL" dirty="0"/>
          </a:p>
        </p:txBody>
      </p:sp>
      <p:sp>
        <p:nvSpPr>
          <p:cNvPr id="11" name="Rounded Rectangle 10"/>
          <p:cNvSpPr/>
          <p:nvPr/>
        </p:nvSpPr>
        <p:spPr>
          <a:xfrm>
            <a:off x="3959932" y="3933056"/>
            <a:ext cx="1944216" cy="1008112"/>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1" anchor="ctr"/>
          <a:lstStyle/>
          <a:p>
            <a:pPr algn="ctr"/>
            <a:r>
              <a:rPr lang="en-US" dirty="0" smtClean="0"/>
              <a:t>Subjective health </a:t>
            </a:r>
            <a:endParaRPr lang="he-IL" dirty="0"/>
          </a:p>
        </p:txBody>
      </p:sp>
      <p:sp>
        <p:nvSpPr>
          <p:cNvPr id="12" name="Rounded Rectangle 11"/>
          <p:cNvSpPr/>
          <p:nvPr/>
        </p:nvSpPr>
        <p:spPr>
          <a:xfrm>
            <a:off x="7092280" y="5055640"/>
            <a:ext cx="1944216" cy="9725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1" anchor="ctr"/>
          <a:lstStyle/>
          <a:p>
            <a:pPr algn="ctr"/>
            <a:r>
              <a:rPr lang="en-US" dirty="0" smtClean="0"/>
              <a:t>Depression</a:t>
            </a:r>
            <a:endParaRPr lang="he-IL" dirty="0"/>
          </a:p>
        </p:txBody>
      </p:sp>
      <p:sp>
        <p:nvSpPr>
          <p:cNvPr id="35" name="Rectangle 34"/>
          <p:cNvSpPr/>
          <p:nvPr/>
        </p:nvSpPr>
        <p:spPr>
          <a:xfrm>
            <a:off x="6523512" y="3861049"/>
            <a:ext cx="1478506" cy="5760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sz="2800" dirty="0" smtClean="0">
                <a:solidFill>
                  <a:schemeClr val="tx1"/>
                </a:solidFill>
              </a:rPr>
              <a:t>-1.1**</a:t>
            </a:r>
            <a:endParaRPr lang="he-IL" sz="2800" dirty="0">
              <a:solidFill>
                <a:schemeClr val="tx1"/>
              </a:solidFill>
            </a:endParaRPr>
          </a:p>
        </p:txBody>
      </p:sp>
      <p:sp>
        <p:nvSpPr>
          <p:cNvPr id="17" name="Up Arrow 16"/>
          <p:cNvSpPr/>
          <p:nvPr/>
        </p:nvSpPr>
        <p:spPr>
          <a:xfrm rot="7342553">
            <a:off x="6342462" y="4143151"/>
            <a:ext cx="471208" cy="110464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 name="Rounded Rectangle 7"/>
          <p:cNvSpPr/>
          <p:nvPr/>
        </p:nvSpPr>
        <p:spPr>
          <a:xfrm>
            <a:off x="1073263" y="6409776"/>
            <a:ext cx="7938009" cy="4046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a:r>
              <a:rPr lang="en-US" dirty="0">
                <a:solidFill>
                  <a:schemeClr val="tx2">
                    <a:lumMod val="40000"/>
                    <a:lumOff val="60000"/>
                  </a:schemeClr>
                </a:solidFill>
              </a:rPr>
              <a:t>Introduction        Background        </a:t>
            </a:r>
            <a:r>
              <a:rPr lang="en-US" dirty="0" smtClean="0">
                <a:solidFill>
                  <a:schemeClr val="tx2">
                    <a:lumMod val="40000"/>
                    <a:lumOff val="60000"/>
                  </a:schemeClr>
                </a:solidFill>
              </a:rPr>
              <a:t>method        </a:t>
            </a:r>
            <a:r>
              <a:rPr lang="en-US" dirty="0" smtClean="0">
                <a:solidFill>
                  <a:schemeClr val="bg1"/>
                </a:solidFill>
              </a:rPr>
              <a:t>Results  </a:t>
            </a:r>
            <a:r>
              <a:rPr lang="en-US" dirty="0" smtClean="0">
                <a:solidFill>
                  <a:schemeClr val="tx2">
                    <a:lumMod val="40000"/>
                    <a:lumOff val="60000"/>
                  </a:schemeClr>
                </a:solidFill>
              </a:rPr>
              <a:t>       Conclusions  </a:t>
            </a:r>
            <a:endParaRPr lang="he-IL" dirty="0">
              <a:solidFill>
                <a:schemeClr val="tx2">
                  <a:lumMod val="40000"/>
                  <a:lumOff val="60000"/>
                </a:schemeClr>
              </a:solidFill>
            </a:endParaRPr>
          </a:p>
        </p:txBody>
      </p:sp>
    </p:spTree>
    <p:extLst>
      <p:ext uri="{BB962C8B-B14F-4D97-AF65-F5344CB8AC3E}">
        <p14:creationId xmlns:p14="http://schemas.microsoft.com/office/powerpoint/2010/main" val="27387807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43408"/>
            <a:ext cx="7056784" cy="2088232"/>
          </a:xfrm>
        </p:spPr>
        <p:txBody>
          <a:bodyPr>
            <a:normAutofit/>
          </a:bodyPr>
          <a:lstStyle/>
          <a:p>
            <a:r>
              <a:rPr lang="en-US" dirty="0" smtClean="0"/>
              <a:t>Results </a:t>
            </a:r>
            <a:r>
              <a:rPr lang="he-IL" dirty="0" smtClean="0"/>
              <a:t/>
            </a:r>
            <a:br>
              <a:rPr lang="he-IL" dirty="0" smtClean="0"/>
            </a:br>
            <a:r>
              <a:rPr lang="en-US" sz="3100" dirty="0" smtClean="0"/>
              <a:t>1. </a:t>
            </a:r>
            <a:r>
              <a:rPr lang="en-US" sz="2800" dirty="0" smtClean="0"/>
              <a:t>The relation between diagnosed illnesses and depression is mediated by subjective health</a:t>
            </a:r>
            <a:r>
              <a:rPr lang="en-US" sz="3100" dirty="0" smtClean="0"/>
              <a:t> </a:t>
            </a:r>
            <a:endParaRPr lang="he-IL" sz="3100" dirty="0"/>
          </a:p>
        </p:txBody>
      </p:sp>
      <p:sp>
        <p:nvSpPr>
          <p:cNvPr id="3" name="Content Placeholder 2"/>
          <p:cNvSpPr>
            <a:spLocks noGrp="1"/>
          </p:cNvSpPr>
          <p:nvPr>
            <p:ph idx="1"/>
          </p:nvPr>
        </p:nvSpPr>
        <p:spPr>
          <a:xfrm>
            <a:off x="1115616" y="1700808"/>
            <a:ext cx="7498080" cy="4896544"/>
          </a:xfrm>
        </p:spPr>
        <p:txBody>
          <a:bodyPr/>
          <a:lstStyle/>
          <a:p>
            <a:pPr marL="82296" indent="0" algn="l" rtl="0">
              <a:buNone/>
            </a:pPr>
            <a:r>
              <a:rPr lang="en-US" sz="2400" dirty="0" smtClean="0"/>
              <a:t>Regression in steps (Baron and Kenny, 1986)</a:t>
            </a:r>
          </a:p>
          <a:p>
            <a:pPr marL="82296" indent="0" algn="l" rtl="0">
              <a:buNone/>
            </a:pPr>
            <a:r>
              <a:rPr lang="en-US" sz="2400" dirty="0" smtClean="0"/>
              <a:t>3. Depression regressed on diagnosed illnesses AND subjective health. The b coefficient decreases (0.41 to 0.19) (R</a:t>
            </a:r>
            <a:r>
              <a:rPr lang="en-US" sz="2400" baseline="30000" dirty="0" smtClean="0"/>
              <a:t>2</a:t>
            </a:r>
            <a:r>
              <a:rPr lang="en-US" sz="2400" dirty="0" smtClean="0"/>
              <a:t>=0.28)</a:t>
            </a:r>
          </a:p>
          <a:p>
            <a:pPr lvl="1" algn="l" rtl="0"/>
            <a:endParaRPr lang="en-US" dirty="0" smtClean="0"/>
          </a:p>
          <a:p>
            <a:pPr lvl="1" algn="l" rtl="0"/>
            <a:endParaRPr lang="he-IL" dirty="0"/>
          </a:p>
        </p:txBody>
      </p:sp>
      <p:sp>
        <p:nvSpPr>
          <p:cNvPr id="10" name="Rounded Rectangle 9"/>
          <p:cNvSpPr/>
          <p:nvPr/>
        </p:nvSpPr>
        <p:spPr>
          <a:xfrm>
            <a:off x="1115616" y="5085184"/>
            <a:ext cx="1944216" cy="91302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1" anchor="ctr"/>
          <a:lstStyle/>
          <a:p>
            <a:pPr algn="ctr"/>
            <a:r>
              <a:rPr lang="en-US" dirty="0" smtClean="0"/>
              <a:t>Diagnosed illnesses</a:t>
            </a:r>
            <a:endParaRPr lang="he-IL" dirty="0"/>
          </a:p>
        </p:txBody>
      </p:sp>
      <p:sp>
        <p:nvSpPr>
          <p:cNvPr id="11" name="Rounded Rectangle 10"/>
          <p:cNvSpPr/>
          <p:nvPr/>
        </p:nvSpPr>
        <p:spPr>
          <a:xfrm>
            <a:off x="3959932" y="3933056"/>
            <a:ext cx="1944216" cy="1008112"/>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1" anchor="ctr"/>
          <a:lstStyle/>
          <a:p>
            <a:pPr algn="ctr"/>
            <a:r>
              <a:rPr lang="en-US" dirty="0" smtClean="0"/>
              <a:t>Subjective health </a:t>
            </a:r>
            <a:endParaRPr lang="he-IL" dirty="0"/>
          </a:p>
        </p:txBody>
      </p:sp>
      <p:sp>
        <p:nvSpPr>
          <p:cNvPr id="12" name="Rounded Rectangle 11"/>
          <p:cNvSpPr/>
          <p:nvPr/>
        </p:nvSpPr>
        <p:spPr>
          <a:xfrm>
            <a:off x="7020272" y="5055620"/>
            <a:ext cx="1944216" cy="9725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1" anchor="ctr"/>
          <a:lstStyle/>
          <a:p>
            <a:pPr algn="ctr"/>
            <a:r>
              <a:rPr lang="en-US" dirty="0" smtClean="0"/>
              <a:t>Depression</a:t>
            </a:r>
            <a:endParaRPr lang="he-IL" dirty="0"/>
          </a:p>
        </p:txBody>
      </p:sp>
      <p:sp>
        <p:nvSpPr>
          <p:cNvPr id="26" name="Up Arrow 25"/>
          <p:cNvSpPr/>
          <p:nvPr/>
        </p:nvSpPr>
        <p:spPr>
          <a:xfrm rot="3940281">
            <a:off x="2902166" y="4090640"/>
            <a:ext cx="471208" cy="110464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7" name="Up Arrow 26"/>
          <p:cNvSpPr/>
          <p:nvPr/>
        </p:nvSpPr>
        <p:spPr>
          <a:xfrm rot="7342553">
            <a:off x="6342462" y="4143151"/>
            <a:ext cx="471208" cy="110464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8" name="Right Arrow 27"/>
          <p:cNvSpPr/>
          <p:nvPr/>
        </p:nvSpPr>
        <p:spPr>
          <a:xfrm>
            <a:off x="3563888" y="5308197"/>
            <a:ext cx="3168352" cy="4565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9" name="Rectangle 28"/>
          <p:cNvSpPr/>
          <p:nvPr/>
        </p:nvSpPr>
        <p:spPr>
          <a:xfrm>
            <a:off x="4364734" y="5843316"/>
            <a:ext cx="999354" cy="461665"/>
          </a:xfrm>
          <a:prstGeom prst="rect">
            <a:avLst/>
          </a:prstGeom>
        </p:spPr>
        <p:txBody>
          <a:bodyPr wrap="square">
            <a:spAutoFit/>
          </a:bodyPr>
          <a:lstStyle/>
          <a:p>
            <a:pPr algn="ctr" rtl="0"/>
            <a:r>
              <a:rPr lang="en-US" sz="2400" dirty="0"/>
              <a:t>0.19**</a:t>
            </a:r>
            <a:endParaRPr lang="he-IL" sz="2400" dirty="0"/>
          </a:p>
        </p:txBody>
      </p:sp>
      <p:sp>
        <p:nvSpPr>
          <p:cNvPr id="13" name="Rounded Rectangle 12"/>
          <p:cNvSpPr/>
          <p:nvPr/>
        </p:nvSpPr>
        <p:spPr>
          <a:xfrm>
            <a:off x="1073263" y="6409776"/>
            <a:ext cx="7938009" cy="4046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a:r>
              <a:rPr lang="en-US" dirty="0">
                <a:solidFill>
                  <a:schemeClr val="tx2">
                    <a:lumMod val="40000"/>
                    <a:lumOff val="60000"/>
                  </a:schemeClr>
                </a:solidFill>
              </a:rPr>
              <a:t>Introduction        Background        </a:t>
            </a:r>
            <a:r>
              <a:rPr lang="en-US" dirty="0" smtClean="0">
                <a:solidFill>
                  <a:schemeClr val="tx2">
                    <a:lumMod val="40000"/>
                    <a:lumOff val="60000"/>
                  </a:schemeClr>
                </a:solidFill>
              </a:rPr>
              <a:t>method        </a:t>
            </a:r>
            <a:r>
              <a:rPr lang="en-US" dirty="0" smtClean="0">
                <a:solidFill>
                  <a:schemeClr val="bg1"/>
                </a:solidFill>
              </a:rPr>
              <a:t>Results  </a:t>
            </a:r>
            <a:r>
              <a:rPr lang="en-US" dirty="0" smtClean="0">
                <a:solidFill>
                  <a:schemeClr val="tx2">
                    <a:lumMod val="40000"/>
                    <a:lumOff val="60000"/>
                  </a:schemeClr>
                </a:solidFill>
              </a:rPr>
              <a:t>       Conclusions  </a:t>
            </a:r>
            <a:endParaRPr lang="he-IL" dirty="0">
              <a:solidFill>
                <a:schemeClr val="tx2">
                  <a:lumMod val="40000"/>
                  <a:lumOff val="60000"/>
                </a:schemeClr>
              </a:solidFill>
            </a:endParaRPr>
          </a:p>
        </p:txBody>
      </p:sp>
    </p:spTree>
    <p:extLst>
      <p:ext uri="{BB962C8B-B14F-4D97-AF65-F5344CB8AC3E}">
        <p14:creationId xmlns:p14="http://schemas.microsoft.com/office/powerpoint/2010/main" val="27387807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43408"/>
            <a:ext cx="7056784" cy="2088232"/>
          </a:xfrm>
        </p:spPr>
        <p:txBody>
          <a:bodyPr>
            <a:normAutofit/>
          </a:bodyPr>
          <a:lstStyle/>
          <a:p>
            <a:r>
              <a:rPr lang="en-US" dirty="0" smtClean="0"/>
              <a:t>Results </a:t>
            </a:r>
            <a:r>
              <a:rPr lang="he-IL" dirty="0" smtClean="0"/>
              <a:t/>
            </a:r>
            <a:br>
              <a:rPr lang="he-IL" dirty="0" smtClean="0"/>
            </a:br>
            <a:r>
              <a:rPr lang="en-US" sz="3100" dirty="0" smtClean="0"/>
              <a:t>1. </a:t>
            </a:r>
            <a:r>
              <a:rPr lang="en-US" sz="2800" dirty="0" smtClean="0"/>
              <a:t>The relation between diagnosed illnesses and depression is mediated by subjective health</a:t>
            </a:r>
            <a:r>
              <a:rPr lang="en-US" sz="3100" dirty="0" smtClean="0"/>
              <a:t> </a:t>
            </a:r>
            <a:endParaRPr lang="he-IL" sz="3100" dirty="0"/>
          </a:p>
        </p:txBody>
      </p:sp>
      <p:sp>
        <p:nvSpPr>
          <p:cNvPr id="3" name="Content Placeholder 2"/>
          <p:cNvSpPr>
            <a:spLocks noGrp="1"/>
          </p:cNvSpPr>
          <p:nvPr>
            <p:ph idx="1"/>
          </p:nvPr>
        </p:nvSpPr>
        <p:spPr>
          <a:xfrm>
            <a:off x="1115616" y="1700808"/>
            <a:ext cx="7498080" cy="4896544"/>
          </a:xfrm>
        </p:spPr>
        <p:txBody>
          <a:bodyPr/>
          <a:lstStyle/>
          <a:p>
            <a:pPr algn="l" rtl="0"/>
            <a:r>
              <a:rPr lang="en-US" sz="2400" dirty="0" smtClean="0"/>
              <a:t>Indirect effect: b=0.28. </a:t>
            </a:r>
          </a:p>
          <a:p>
            <a:pPr algn="l" rtl="0"/>
            <a:r>
              <a:rPr lang="en-US" sz="2400" dirty="0" smtClean="0"/>
              <a:t>60% of the effect of objective health on depression is explained by the mediation of subjective health. </a:t>
            </a:r>
          </a:p>
          <a:p>
            <a:pPr algn="l" rtl="0"/>
            <a:r>
              <a:rPr lang="en-US" sz="2400" dirty="0"/>
              <a:t>CI for mediation computed by bootstrap :   (0.24  0.32)</a:t>
            </a:r>
          </a:p>
          <a:p>
            <a:pPr algn="l" rtl="0"/>
            <a:endParaRPr lang="en-US" dirty="0" smtClean="0"/>
          </a:p>
          <a:p>
            <a:pPr algn="l" rtl="0"/>
            <a:endParaRPr lang="he-IL" dirty="0"/>
          </a:p>
          <a:p>
            <a:pPr marL="402336" lvl="1" indent="0" algn="l" rtl="0">
              <a:buNone/>
            </a:pPr>
            <a:endParaRPr lang="he-IL" dirty="0" smtClean="0"/>
          </a:p>
          <a:p>
            <a:pPr marL="402336" lvl="1" indent="0" algn="l" rtl="0">
              <a:buNone/>
            </a:pPr>
            <a:endParaRPr lang="en-US" dirty="0" smtClean="0"/>
          </a:p>
          <a:p>
            <a:pPr marL="402336" lvl="1" indent="0" algn="l" rtl="0">
              <a:buNone/>
            </a:pPr>
            <a:endParaRPr lang="en-US" dirty="0" smtClean="0"/>
          </a:p>
          <a:p>
            <a:pPr marL="402336" lvl="1" indent="0" algn="l" rtl="0">
              <a:buNone/>
            </a:pPr>
            <a:endParaRPr lang="en-US" dirty="0" smtClean="0"/>
          </a:p>
        </p:txBody>
      </p:sp>
      <p:sp>
        <p:nvSpPr>
          <p:cNvPr id="10" name="Rounded Rectangle 9"/>
          <p:cNvSpPr/>
          <p:nvPr/>
        </p:nvSpPr>
        <p:spPr>
          <a:xfrm>
            <a:off x="1115616" y="5364892"/>
            <a:ext cx="1944216" cy="91302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1" anchor="ctr"/>
          <a:lstStyle/>
          <a:p>
            <a:pPr algn="ctr"/>
            <a:r>
              <a:rPr lang="en-US" dirty="0" smtClean="0"/>
              <a:t>Diagnosed illnesses</a:t>
            </a:r>
            <a:endParaRPr lang="he-IL" dirty="0"/>
          </a:p>
        </p:txBody>
      </p:sp>
      <p:sp>
        <p:nvSpPr>
          <p:cNvPr id="11" name="Rounded Rectangle 10"/>
          <p:cNvSpPr/>
          <p:nvPr/>
        </p:nvSpPr>
        <p:spPr>
          <a:xfrm>
            <a:off x="3779912" y="4437112"/>
            <a:ext cx="1944216" cy="1008112"/>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1" anchor="ctr"/>
          <a:lstStyle/>
          <a:p>
            <a:pPr algn="ctr"/>
            <a:r>
              <a:rPr lang="en-US" dirty="0" smtClean="0"/>
              <a:t>Subjective health </a:t>
            </a:r>
            <a:endParaRPr lang="he-IL" dirty="0"/>
          </a:p>
        </p:txBody>
      </p:sp>
      <p:sp>
        <p:nvSpPr>
          <p:cNvPr id="12" name="Rounded Rectangle 11"/>
          <p:cNvSpPr/>
          <p:nvPr/>
        </p:nvSpPr>
        <p:spPr>
          <a:xfrm>
            <a:off x="7062808" y="5323087"/>
            <a:ext cx="1944216" cy="9725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1" anchor="ctr"/>
          <a:lstStyle/>
          <a:p>
            <a:pPr algn="ctr"/>
            <a:r>
              <a:rPr lang="en-US" dirty="0" smtClean="0"/>
              <a:t>Depression</a:t>
            </a:r>
            <a:endParaRPr lang="he-IL" dirty="0"/>
          </a:p>
        </p:txBody>
      </p:sp>
      <p:sp>
        <p:nvSpPr>
          <p:cNvPr id="26" name="Up Arrow 25"/>
          <p:cNvSpPr/>
          <p:nvPr/>
        </p:nvSpPr>
        <p:spPr>
          <a:xfrm rot="3940281">
            <a:off x="2952372" y="4370348"/>
            <a:ext cx="471208" cy="110464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7" name="Up Arrow 26"/>
          <p:cNvSpPr/>
          <p:nvPr/>
        </p:nvSpPr>
        <p:spPr>
          <a:xfrm rot="7342553">
            <a:off x="6151527" y="4532862"/>
            <a:ext cx="471208" cy="110464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8" name="Right Arrow 27"/>
          <p:cNvSpPr/>
          <p:nvPr/>
        </p:nvSpPr>
        <p:spPr>
          <a:xfrm>
            <a:off x="3458091" y="5506674"/>
            <a:ext cx="3168352" cy="4565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9" name="Rectangle 28"/>
          <p:cNvSpPr/>
          <p:nvPr/>
        </p:nvSpPr>
        <p:spPr>
          <a:xfrm>
            <a:off x="4252343" y="5938261"/>
            <a:ext cx="999354" cy="461665"/>
          </a:xfrm>
          <a:prstGeom prst="rect">
            <a:avLst/>
          </a:prstGeom>
        </p:spPr>
        <p:txBody>
          <a:bodyPr wrap="square">
            <a:spAutoFit/>
          </a:bodyPr>
          <a:lstStyle/>
          <a:p>
            <a:pPr algn="ctr" rtl="0"/>
            <a:r>
              <a:rPr lang="en-US" sz="2400" dirty="0"/>
              <a:t>0.19**</a:t>
            </a:r>
            <a:endParaRPr lang="he-IL" sz="2400" dirty="0"/>
          </a:p>
        </p:txBody>
      </p:sp>
      <p:sp>
        <p:nvSpPr>
          <p:cNvPr id="30" name="Rectangle 29"/>
          <p:cNvSpPr/>
          <p:nvPr/>
        </p:nvSpPr>
        <p:spPr>
          <a:xfrm>
            <a:off x="2238231" y="4480448"/>
            <a:ext cx="1169778" cy="4065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sz="2800" dirty="0">
                <a:solidFill>
                  <a:schemeClr val="tx1"/>
                </a:solidFill>
              </a:rPr>
              <a:t>-.</a:t>
            </a:r>
            <a:r>
              <a:rPr lang="en-US" sz="2800" dirty="0" smtClean="0">
                <a:solidFill>
                  <a:schemeClr val="tx1"/>
                </a:solidFill>
              </a:rPr>
              <a:t>29**</a:t>
            </a:r>
            <a:endParaRPr lang="he-IL" sz="2800" dirty="0">
              <a:solidFill>
                <a:schemeClr val="tx1"/>
              </a:solidFill>
            </a:endParaRPr>
          </a:p>
        </p:txBody>
      </p:sp>
      <p:sp>
        <p:nvSpPr>
          <p:cNvPr id="31" name="Rectangle 30"/>
          <p:cNvSpPr/>
          <p:nvPr/>
        </p:nvSpPr>
        <p:spPr>
          <a:xfrm>
            <a:off x="6084168" y="4432010"/>
            <a:ext cx="1478506" cy="5760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sz="2800" dirty="0" smtClean="0">
                <a:solidFill>
                  <a:schemeClr val="tx1"/>
                </a:solidFill>
              </a:rPr>
              <a:t>-.96**</a:t>
            </a:r>
            <a:endParaRPr lang="he-IL" sz="2800" dirty="0">
              <a:solidFill>
                <a:schemeClr val="tx1"/>
              </a:solidFill>
            </a:endParaRPr>
          </a:p>
        </p:txBody>
      </p:sp>
      <p:sp>
        <p:nvSpPr>
          <p:cNvPr id="15" name="Rounded Rectangle 14"/>
          <p:cNvSpPr/>
          <p:nvPr/>
        </p:nvSpPr>
        <p:spPr>
          <a:xfrm>
            <a:off x="1073263" y="6409776"/>
            <a:ext cx="7938009" cy="4046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a:r>
              <a:rPr lang="en-US" dirty="0">
                <a:solidFill>
                  <a:schemeClr val="tx2">
                    <a:lumMod val="40000"/>
                    <a:lumOff val="60000"/>
                  </a:schemeClr>
                </a:solidFill>
              </a:rPr>
              <a:t>Introduction        Background        </a:t>
            </a:r>
            <a:r>
              <a:rPr lang="en-US" dirty="0" smtClean="0">
                <a:solidFill>
                  <a:schemeClr val="tx2">
                    <a:lumMod val="40000"/>
                    <a:lumOff val="60000"/>
                  </a:schemeClr>
                </a:solidFill>
              </a:rPr>
              <a:t>method        </a:t>
            </a:r>
            <a:r>
              <a:rPr lang="en-US" dirty="0" smtClean="0">
                <a:solidFill>
                  <a:schemeClr val="bg1"/>
                </a:solidFill>
              </a:rPr>
              <a:t>Results  </a:t>
            </a:r>
            <a:r>
              <a:rPr lang="en-US" dirty="0" smtClean="0">
                <a:solidFill>
                  <a:schemeClr val="tx2">
                    <a:lumMod val="40000"/>
                    <a:lumOff val="60000"/>
                  </a:schemeClr>
                </a:solidFill>
              </a:rPr>
              <a:t>       Conclusions  </a:t>
            </a:r>
            <a:endParaRPr lang="he-IL" dirty="0">
              <a:solidFill>
                <a:schemeClr val="tx2">
                  <a:lumMod val="40000"/>
                  <a:lumOff val="60000"/>
                </a:schemeClr>
              </a:solidFill>
            </a:endParaRPr>
          </a:p>
        </p:txBody>
      </p:sp>
    </p:spTree>
    <p:extLst>
      <p:ext uri="{BB962C8B-B14F-4D97-AF65-F5344CB8AC3E}">
        <p14:creationId xmlns:p14="http://schemas.microsoft.com/office/powerpoint/2010/main" val="27387807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15949"/>
            <a:ext cx="7890080" cy="1143000"/>
          </a:xfrm>
        </p:spPr>
        <p:txBody>
          <a:bodyPr>
            <a:normAutofit fontScale="90000"/>
          </a:bodyPr>
          <a:lstStyle/>
          <a:p>
            <a:pPr rtl="0"/>
            <a:r>
              <a:rPr lang="en-US" dirty="0" smtClean="0"/>
              <a:t>The Moderating Role of Employment  </a:t>
            </a:r>
            <a:endParaRPr lang="he-IL" dirty="0"/>
          </a:p>
        </p:txBody>
      </p:sp>
      <p:sp>
        <p:nvSpPr>
          <p:cNvPr id="4" name="Rounded Rectangle 3"/>
          <p:cNvSpPr/>
          <p:nvPr/>
        </p:nvSpPr>
        <p:spPr>
          <a:xfrm>
            <a:off x="971600" y="3852604"/>
            <a:ext cx="1944216" cy="91302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1" anchor="ctr"/>
          <a:lstStyle/>
          <a:p>
            <a:pPr algn="ctr"/>
            <a:r>
              <a:rPr lang="en-US" sz="2000" dirty="0" smtClean="0"/>
              <a:t>Diagnosed illnesses</a:t>
            </a:r>
            <a:endParaRPr lang="he-IL" sz="2000" dirty="0"/>
          </a:p>
        </p:txBody>
      </p:sp>
      <p:sp>
        <p:nvSpPr>
          <p:cNvPr id="5" name="Rounded Rectangle 4"/>
          <p:cNvSpPr/>
          <p:nvPr/>
        </p:nvSpPr>
        <p:spPr>
          <a:xfrm>
            <a:off x="4124134" y="3805058"/>
            <a:ext cx="1944216" cy="1008112"/>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1" anchor="ctr"/>
          <a:lstStyle/>
          <a:p>
            <a:pPr algn="ctr"/>
            <a:r>
              <a:rPr lang="en-US" sz="2400" dirty="0" smtClean="0"/>
              <a:t>Subjective health </a:t>
            </a:r>
            <a:endParaRPr lang="he-IL" sz="2400" dirty="0"/>
          </a:p>
        </p:txBody>
      </p:sp>
      <p:sp>
        <p:nvSpPr>
          <p:cNvPr id="6" name="Rounded Rectangle 5"/>
          <p:cNvSpPr/>
          <p:nvPr/>
        </p:nvSpPr>
        <p:spPr>
          <a:xfrm>
            <a:off x="7235653" y="3852604"/>
            <a:ext cx="1800843" cy="9725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1" anchor="ctr"/>
          <a:lstStyle/>
          <a:p>
            <a:pPr algn="ctr"/>
            <a:r>
              <a:rPr lang="en-US" sz="2400" dirty="0" smtClean="0"/>
              <a:t>Depression</a:t>
            </a:r>
            <a:endParaRPr lang="he-IL" sz="2400" dirty="0"/>
          </a:p>
        </p:txBody>
      </p:sp>
      <p:sp>
        <p:nvSpPr>
          <p:cNvPr id="7" name="Up Arrow 6"/>
          <p:cNvSpPr/>
          <p:nvPr/>
        </p:nvSpPr>
        <p:spPr>
          <a:xfrm rot="5400000">
            <a:off x="3304542" y="3717690"/>
            <a:ext cx="471208" cy="110464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 name="Up Arrow 7"/>
          <p:cNvSpPr/>
          <p:nvPr/>
        </p:nvSpPr>
        <p:spPr>
          <a:xfrm rot="5400000">
            <a:off x="6412043" y="3753371"/>
            <a:ext cx="471209" cy="103327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Rounded Rectangle 9"/>
          <p:cNvSpPr/>
          <p:nvPr/>
        </p:nvSpPr>
        <p:spPr>
          <a:xfrm>
            <a:off x="3964629" y="2060848"/>
            <a:ext cx="1944216" cy="1008112"/>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1" anchor="ctr"/>
          <a:lstStyle/>
          <a:p>
            <a:pPr algn="ctr"/>
            <a:r>
              <a:rPr lang="en-US" sz="2400" dirty="0" smtClean="0"/>
              <a:t>Employment status </a:t>
            </a:r>
            <a:endParaRPr lang="he-IL" sz="2400" dirty="0"/>
          </a:p>
        </p:txBody>
      </p:sp>
      <p:sp>
        <p:nvSpPr>
          <p:cNvPr id="11" name="Up Arrow 10"/>
          <p:cNvSpPr/>
          <p:nvPr/>
        </p:nvSpPr>
        <p:spPr>
          <a:xfrm rot="8755511">
            <a:off x="6157854" y="2974496"/>
            <a:ext cx="471209" cy="103327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Up Arrow 11"/>
          <p:cNvSpPr/>
          <p:nvPr/>
        </p:nvSpPr>
        <p:spPr>
          <a:xfrm rot="13251700">
            <a:off x="3254886" y="2989564"/>
            <a:ext cx="471209" cy="103327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TextBox 13"/>
          <p:cNvSpPr txBox="1"/>
          <p:nvPr/>
        </p:nvSpPr>
        <p:spPr>
          <a:xfrm>
            <a:off x="6647647" y="2931196"/>
            <a:ext cx="1092705" cy="369332"/>
          </a:xfrm>
          <a:prstGeom prst="rect">
            <a:avLst/>
          </a:prstGeom>
          <a:noFill/>
        </p:spPr>
        <p:txBody>
          <a:bodyPr wrap="square" rtlCol="1">
            <a:spAutoFit/>
          </a:bodyPr>
          <a:lstStyle/>
          <a:p>
            <a:endParaRPr lang="he-IL" dirty="0"/>
          </a:p>
        </p:txBody>
      </p:sp>
      <p:sp>
        <p:nvSpPr>
          <p:cNvPr id="16" name="Rectangle 15"/>
          <p:cNvSpPr/>
          <p:nvPr/>
        </p:nvSpPr>
        <p:spPr>
          <a:xfrm>
            <a:off x="1970219" y="2648100"/>
            <a:ext cx="1213807" cy="566192"/>
          </a:xfrm>
          <a:prstGeom prst="rect">
            <a:avLst/>
          </a:prstGeom>
          <a:ln>
            <a:noFill/>
          </a:ln>
        </p:spPr>
        <p:style>
          <a:lnRef idx="2">
            <a:schemeClr val="accent6"/>
          </a:lnRef>
          <a:fillRef idx="1">
            <a:schemeClr val="lt1"/>
          </a:fillRef>
          <a:effectRef idx="0">
            <a:schemeClr val="accent6"/>
          </a:effectRef>
          <a:fontRef idx="minor">
            <a:schemeClr val="dk1"/>
          </a:fontRef>
        </p:style>
        <p:txBody>
          <a:bodyPr rtlCol="1" anchor="ctr"/>
          <a:lstStyle/>
          <a:p>
            <a:pPr algn="ctr"/>
            <a:r>
              <a:rPr lang="en-US" sz="2400" dirty="0" smtClean="0"/>
              <a:t>-0.19**</a:t>
            </a:r>
            <a:endParaRPr lang="he-IL" sz="3200" dirty="0"/>
          </a:p>
        </p:txBody>
      </p:sp>
      <p:sp>
        <p:nvSpPr>
          <p:cNvPr id="17" name="Rectangle 16"/>
          <p:cNvSpPr/>
          <p:nvPr/>
        </p:nvSpPr>
        <p:spPr>
          <a:xfrm>
            <a:off x="6393458" y="2648100"/>
            <a:ext cx="1213807" cy="566192"/>
          </a:xfrm>
          <a:prstGeom prst="rect">
            <a:avLst/>
          </a:prstGeom>
          <a:ln>
            <a:noFill/>
          </a:ln>
        </p:spPr>
        <p:style>
          <a:lnRef idx="2">
            <a:schemeClr val="accent6"/>
          </a:lnRef>
          <a:fillRef idx="1">
            <a:schemeClr val="lt1"/>
          </a:fillRef>
          <a:effectRef idx="0">
            <a:schemeClr val="accent6"/>
          </a:effectRef>
          <a:fontRef idx="minor">
            <a:schemeClr val="dk1"/>
          </a:fontRef>
        </p:style>
        <p:txBody>
          <a:bodyPr rtlCol="1" anchor="ctr"/>
          <a:lstStyle/>
          <a:p>
            <a:pPr algn="ctr"/>
            <a:r>
              <a:rPr lang="en-US" sz="2400" dirty="0" smtClean="0"/>
              <a:t>0.49**</a:t>
            </a:r>
            <a:endParaRPr lang="he-IL" sz="3200" dirty="0"/>
          </a:p>
        </p:txBody>
      </p:sp>
      <p:pic>
        <p:nvPicPr>
          <p:cNvPr id="18" name="Picture 6" descr="https://encrypted-tbn2.google.com/images?q=tbn:ANd9GcSlYZ0t865pnXvHpoxpH3nSa1nTPpviagtv2pMWYElUDj6DCcDxyQ"/>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1169508" y="999425"/>
            <a:ext cx="2014518" cy="1556314"/>
          </a:xfrm>
          <a:prstGeom prst="rect">
            <a:avLst/>
          </a:prstGeom>
          <a:noFill/>
          <a:extLst>
            <a:ext uri="{909E8E84-426E-40DD-AFC4-6F175D3DCCD1}">
              <a14:hiddenFill xmlns:a14="http://schemas.microsoft.com/office/drawing/2010/main">
                <a:solidFill>
                  <a:srgbClr val="FFFFFF"/>
                </a:solidFill>
              </a14:hiddenFill>
            </a:ext>
          </a:extLst>
        </p:spPr>
      </p:pic>
      <p:sp>
        <p:nvSpPr>
          <p:cNvPr id="15" name="Rounded Rectangle 14"/>
          <p:cNvSpPr/>
          <p:nvPr/>
        </p:nvSpPr>
        <p:spPr>
          <a:xfrm>
            <a:off x="1073263" y="6409776"/>
            <a:ext cx="7938009" cy="4046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a:r>
              <a:rPr lang="en-US" dirty="0">
                <a:solidFill>
                  <a:schemeClr val="tx2">
                    <a:lumMod val="40000"/>
                    <a:lumOff val="60000"/>
                  </a:schemeClr>
                </a:solidFill>
              </a:rPr>
              <a:t>Introduction        Background        </a:t>
            </a:r>
            <a:r>
              <a:rPr lang="en-US" dirty="0" smtClean="0">
                <a:solidFill>
                  <a:schemeClr val="tx2">
                    <a:lumMod val="40000"/>
                    <a:lumOff val="60000"/>
                  </a:schemeClr>
                </a:solidFill>
              </a:rPr>
              <a:t>method        </a:t>
            </a:r>
            <a:r>
              <a:rPr lang="en-US" dirty="0" smtClean="0">
                <a:solidFill>
                  <a:schemeClr val="bg1"/>
                </a:solidFill>
              </a:rPr>
              <a:t>Results  </a:t>
            </a:r>
            <a:r>
              <a:rPr lang="en-US" dirty="0" smtClean="0">
                <a:solidFill>
                  <a:schemeClr val="tx2">
                    <a:lumMod val="40000"/>
                    <a:lumOff val="60000"/>
                  </a:schemeClr>
                </a:solidFill>
              </a:rPr>
              <a:t>       Conclusions  </a:t>
            </a:r>
            <a:endParaRPr lang="he-IL" dirty="0">
              <a:solidFill>
                <a:schemeClr val="tx2">
                  <a:lumMod val="40000"/>
                  <a:lumOff val="60000"/>
                </a:schemeClr>
              </a:solidFill>
            </a:endParaRPr>
          </a:p>
        </p:txBody>
      </p:sp>
    </p:spTree>
    <p:extLst>
      <p:ext uri="{BB962C8B-B14F-4D97-AF65-F5344CB8AC3E}">
        <p14:creationId xmlns:p14="http://schemas.microsoft.com/office/powerpoint/2010/main" val="3502547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476672"/>
            <a:ext cx="7498080" cy="1143000"/>
          </a:xfrm>
        </p:spPr>
        <p:txBody>
          <a:bodyPr>
            <a:normAutofit fontScale="90000"/>
          </a:bodyPr>
          <a:lstStyle/>
          <a:p>
            <a:pPr rtl="0"/>
            <a:r>
              <a:rPr lang="en-US" sz="3600" dirty="0"/>
              <a:t>The Relation Between Diagnosed </a:t>
            </a:r>
            <a:r>
              <a:rPr lang="en-US" sz="3600" dirty="0" smtClean="0"/>
              <a:t> Illnesses </a:t>
            </a:r>
            <a:r>
              <a:rPr lang="en-US" sz="3600" dirty="0"/>
              <a:t>and Subjective </a:t>
            </a:r>
            <a:r>
              <a:rPr lang="en-US" sz="3600" dirty="0" smtClean="0"/>
              <a:t>Health For the Employed and the Retired</a:t>
            </a:r>
            <a:r>
              <a:rPr lang="en-US" dirty="0"/>
              <a:t/>
            </a:r>
            <a:br>
              <a:rPr lang="en-US" dirty="0"/>
            </a:br>
            <a:endParaRPr lang="he-IL"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60278111"/>
              </p:ext>
            </p:extLst>
          </p:nvPr>
        </p:nvGraphicFramePr>
        <p:xfrm>
          <a:off x="328342" y="1059880"/>
          <a:ext cx="8682930" cy="5328592"/>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2414440" y="5926116"/>
            <a:ext cx="6264696" cy="369332"/>
          </a:xfrm>
          <a:prstGeom prst="rect">
            <a:avLst/>
          </a:prstGeom>
          <a:noFill/>
        </p:spPr>
        <p:txBody>
          <a:bodyPr wrap="square" rtlCol="1">
            <a:spAutoFit/>
          </a:bodyPr>
          <a:lstStyle/>
          <a:p>
            <a:pPr algn="l" rtl="0"/>
            <a:r>
              <a:rPr lang="en-US" dirty="0" smtClean="0"/>
              <a:t>Low illnesses                   mean illnesses               high illnesses</a:t>
            </a:r>
            <a:endParaRPr lang="he-IL" dirty="0"/>
          </a:p>
        </p:txBody>
      </p:sp>
      <p:sp>
        <p:nvSpPr>
          <p:cNvPr id="6" name="Rounded Rectangle 5"/>
          <p:cNvSpPr/>
          <p:nvPr/>
        </p:nvSpPr>
        <p:spPr>
          <a:xfrm>
            <a:off x="1174769" y="6404896"/>
            <a:ext cx="7938009" cy="4046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a:r>
              <a:rPr lang="en-US" dirty="0">
                <a:solidFill>
                  <a:schemeClr val="tx2">
                    <a:lumMod val="40000"/>
                    <a:lumOff val="60000"/>
                  </a:schemeClr>
                </a:solidFill>
              </a:rPr>
              <a:t>Introduction        Background        </a:t>
            </a:r>
            <a:r>
              <a:rPr lang="en-US" dirty="0" smtClean="0">
                <a:solidFill>
                  <a:schemeClr val="tx2">
                    <a:lumMod val="40000"/>
                    <a:lumOff val="60000"/>
                  </a:schemeClr>
                </a:solidFill>
              </a:rPr>
              <a:t>method        </a:t>
            </a:r>
            <a:r>
              <a:rPr lang="en-US" dirty="0" smtClean="0">
                <a:solidFill>
                  <a:schemeClr val="bg1"/>
                </a:solidFill>
              </a:rPr>
              <a:t>Results  </a:t>
            </a:r>
            <a:r>
              <a:rPr lang="en-US" dirty="0" smtClean="0">
                <a:solidFill>
                  <a:schemeClr val="tx2">
                    <a:lumMod val="40000"/>
                    <a:lumOff val="60000"/>
                  </a:schemeClr>
                </a:solidFill>
              </a:rPr>
              <a:t>       Conclusions  </a:t>
            </a:r>
            <a:endParaRPr lang="he-IL" dirty="0">
              <a:solidFill>
                <a:schemeClr val="tx2">
                  <a:lumMod val="40000"/>
                  <a:lumOff val="60000"/>
                </a:schemeClr>
              </a:solidFill>
            </a:endParaRPr>
          </a:p>
        </p:txBody>
      </p:sp>
    </p:spTree>
    <p:extLst>
      <p:ext uri="{BB962C8B-B14F-4D97-AF65-F5344CB8AC3E}">
        <p14:creationId xmlns:p14="http://schemas.microsoft.com/office/powerpoint/2010/main" val="11190059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476672"/>
            <a:ext cx="7312856" cy="1066130"/>
          </a:xfrm>
        </p:spPr>
        <p:txBody>
          <a:bodyPr>
            <a:noAutofit/>
          </a:bodyPr>
          <a:lstStyle/>
          <a:p>
            <a:r>
              <a:rPr lang="en-US" sz="3200" dirty="0"/>
              <a:t>The Relation Between </a:t>
            </a:r>
            <a:r>
              <a:rPr lang="en-US" sz="3200" dirty="0" smtClean="0"/>
              <a:t>Subjective Health and Depression For </a:t>
            </a:r>
            <a:r>
              <a:rPr lang="en-US" sz="3200" dirty="0"/>
              <a:t>the Employed and the Retired</a:t>
            </a:r>
            <a:br>
              <a:rPr lang="en-US" sz="3200" dirty="0"/>
            </a:br>
            <a:endParaRPr lang="he-IL" sz="3200" dirty="0"/>
          </a:p>
        </p:txBody>
      </p:sp>
      <p:graphicFrame>
        <p:nvGraphicFramePr>
          <p:cNvPr id="4" name="Chart 3"/>
          <p:cNvGraphicFramePr>
            <a:graphicFrameLocks/>
          </p:cNvGraphicFramePr>
          <p:nvPr>
            <p:extLst>
              <p:ext uri="{D42A27DB-BD31-4B8C-83A1-F6EECF244321}">
                <p14:modId xmlns:p14="http://schemas.microsoft.com/office/powerpoint/2010/main" val="2426708152"/>
              </p:ext>
            </p:extLst>
          </p:nvPr>
        </p:nvGraphicFramePr>
        <p:xfrm>
          <a:off x="539552" y="1364336"/>
          <a:ext cx="8208912" cy="5040560"/>
        </p:xfrm>
        <a:graphic>
          <a:graphicData uri="http://schemas.openxmlformats.org/drawingml/2006/chart">
            <c:chart xmlns:c="http://schemas.openxmlformats.org/drawingml/2006/chart" xmlns:r="http://schemas.openxmlformats.org/officeDocument/2006/relationships" r:id="rId3"/>
          </a:graphicData>
        </a:graphic>
      </p:graphicFrame>
      <p:sp>
        <p:nvSpPr>
          <p:cNvPr id="5" name="Rounded Rectangle 4"/>
          <p:cNvSpPr/>
          <p:nvPr/>
        </p:nvSpPr>
        <p:spPr>
          <a:xfrm>
            <a:off x="1174769" y="6404896"/>
            <a:ext cx="7938009" cy="4046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a:r>
              <a:rPr lang="en-US" dirty="0">
                <a:solidFill>
                  <a:schemeClr val="tx2">
                    <a:lumMod val="40000"/>
                    <a:lumOff val="60000"/>
                  </a:schemeClr>
                </a:solidFill>
              </a:rPr>
              <a:t>Introduction        Background        </a:t>
            </a:r>
            <a:r>
              <a:rPr lang="en-US" dirty="0" smtClean="0">
                <a:solidFill>
                  <a:schemeClr val="tx2">
                    <a:lumMod val="40000"/>
                    <a:lumOff val="60000"/>
                  </a:schemeClr>
                </a:solidFill>
              </a:rPr>
              <a:t>method        </a:t>
            </a:r>
            <a:r>
              <a:rPr lang="en-US" dirty="0" smtClean="0">
                <a:solidFill>
                  <a:schemeClr val="bg1"/>
                </a:solidFill>
              </a:rPr>
              <a:t>Results  </a:t>
            </a:r>
            <a:r>
              <a:rPr lang="en-US" dirty="0" smtClean="0">
                <a:solidFill>
                  <a:schemeClr val="tx2">
                    <a:lumMod val="40000"/>
                    <a:lumOff val="60000"/>
                  </a:schemeClr>
                </a:solidFill>
              </a:rPr>
              <a:t>       Conclusions  </a:t>
            </a:r>
            <a:endParaRPr lang="he-IL" dirty="0">
              <a:solidFill>
                <a:schemeClr val="tx2">
                  <a:lumMod val="40000"/>
                  <a:lumOff val="60000"/>
                </a:schemeClr>
              </a:solidFill>
            </a:endParaRPr>
          </a:p>
        </p:txBody>
      </p:sp>
    </p:spTree>
    <p:extLst>
      <p:ext uri="{BB962C8B-B14F-4D97-AF65-F5344CB8AC3E}">
        <p14:creationId xmlns:p14="http://schemas.microsoft.com/office/powerpoint/2010/main" val="10783674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99392"/>
            <a:ext cx="6984776" cy="936104"/>
          </a:xfrm>
        </p:spPr>
        <p:txBody>
          <a:bodyPr/>
          <a:lstStyle/>
          <a:p>
            <a:pPr rtl="0"/>
            <a:r>
              <a:rPr lang="en-US" dirty="0" smtClean="0"/>
              <a:t>Discussion and Conclusions </a:t>
            </a:r>
            <a:endParaRPr lang="he-IL" dirty="0"/>
          </a:p>
        </p:txBody>
      </p:sp>
      <p:sp>
        <p:nvSpPr>
          <p:cNvPr id="3" name="Content Placeholder 2"/>
          <p:cNvSpPr>
            <a:spLocks noGrp="1"/>
          </p:cNvSpPr>
          <p:nvPr>
            <p:ph idx="1"/>
          </p:nvPr>
        </p:nvSpPr>
        <p:spPr>
          <a:xfrm>
            <a:off x="1192321" y="644256"/>
            <a:ext cx="7704856" cy="5760640"/>
          </a:xfrm>
        </p:spPr>
        <p:txBody>
          <a:bodyPr>
            <a:normAutofit fontScale="77500" lnSpcReduction="20000"/>
          </a:bodyPr>
          <a:lstStyle/>
          <a:p>
            <a:pPr algn="l" rtl="0"/>
            <a:r>
              <a:rPr lang="en-US" dirty="0" smtClean="0"/>
              <a:t>Limitations: it may be that depression and negative perception of health decreases workforce participation at old age</a:t>
            </a:r>
          </a:p>
          <a:p>
            <a:pPr algn="l" rtl="0"/>
            <a:r>
              <a:rPr lang="en-US" dirty="0" smtClean="0"/>
              <a:t>Employment provides the elderly necessary resources (routine, social interactions, identity, sense of productivity etc.) that attenuate the negative effects of ill health:</a:t>
            </a:r>
          </a:p>
          <a:p>
            <a:pPr lvl="1" algn="l" rtl="0"/>
            <a:r>
              <a:rPr lang="en-US" dirty="0" smtClean="0"/>
              <a:t>Promotes better perception of health even when objective health is not optimal.</a:t>
            </a:r>
          </a:p>
          <a:p>
            <a:pPr lvl="1" algn="l" rtl="0"/>
            <a:r>
              <a:rPr lang="en-US" dirty="0" smtClean="0"/>
              <a:t>Prevents the adverse effect of negative perceived health on depression.</a:t>
            </a:r>
          </a:p>
          <a:p>
            <a:pPr algn="l" rtl="0"/>
            <a:r>
              <a:rPr lang="en-US" dirty="0" smtClean="0"/>
              <a:t>The contribution of employment is especially important when one suffers from high number of diagnosed illnesses and low levels of subjective health.</a:t>
            </a:r>
          </a:p>
          <a:p>
            <a:pPr algn="l" rtl="0"/>
            <a:r>
              <a:rPr lang="en-US" dirty="0" smtClean="0"/>
              <a:t>Practical Implications:  </a:t>
            </a:r>
          </a:p>
          <a:p>
            <a:pPr lvl="1" algn="l" rtl="0"/>
            <a:r>
              <a:rPr lang="en-US" dirty="0" smtClean="0"/>
              <a:t>Development of employment opportunities for the elderly. </a:t>
            </a:r>
          </a:p>
          <a:p>
            <a:pPr lvl="1" algn="l" rtl="0"/>
            <a:r>
              <a:rPr lang="en-US" dirty="0" smtClean="0"/>
              <a:t>Productive activity at old age </a:t>
            </a:r>
          </a:p>
          <a:p>
            <a:pPr algn="l" rtl="0"/>
            <a:endParaRPr lang="en-US" dirty="0" smtClean="0"/>
          </a:p>
          <a:p>
            <a:pPr algn="l" rtl="0"/>
            <a:endParaRPr lang="en-US" dirty="0" smtClean="0"/>
          </a:p>
          <a:p>
            <a:pPr marL="82296" indent="0" algn="l" rtl="0">
              <a:buNone/>
            </a:pPr>
            <a:endParaRPr lang="en-US" dirty="0" smtClean="0"/>
          </a:p>
          <a:p>
            <a:pPr algn="l" rtl="0"/>
            <a:endParaRPr lang="he-IL" dirty="0"/>
          </a:p>
        </p:txBody>
      </p:sp>
      <p:sp>
        <p:nvSpPr>
          <p:cNvPr id="4" name="Rounded Rectangle 3"/>
          <p:cNvSpPr/>
          <p:nvPr/>
        </p:nvSpPr>
        <p:spPr>
          <a:xfrm>
            <a:off x="1174769" y="6404896"/>
            <a:ext cx="7938009" cy="4046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a:r>
              <a:rPr lang="en-US" dirty="0">
                <a:solidFill>
                  <a:schemeClr val="tx2">
                    <a:lumMod val="40000"/>
                    <a:lumOff val="60000"/>
                  </a:schemeClr>
                </a:solidFill>
              </a:rPr>
              <a:t>Introduction        Background        </a:t>
            </a:r>
            <a:r>
              <a:rPr lang="en-US" dirty="0" smtClean="0">
                <a:solidFill>
                  <a:schemeClr val="tx2">
                    <a:lumMod val="40000"/>
                    <a:lumOff val="60000"/>
                  </a:schemeClr>
                </a:solidFill>
              </a:rPr>
              <a:t>method        </a:t>
            </a:r>
            <a:r>
              <a:rPr lang="en-US" dirty="0">
                <a:solidFill>
                  <a:schemeClr val="tx2">
                    <a:lumMod val="40000"/>
                    <a:lumOff val="60000"/>
                  </a:schemeClr>
                </a:solidFill>
              </a:rPr>
              <a:t>Results</a:t>
            </a:r>
            <a:r>
              <a:rPr lang="en-US" dirty="0" smtClean="0">
                <a:solidFill>
                  <a:schemeClr val="bg1"/>
                </a:solidFill>
              </a:rPr>
              <a:t>  </a:t>
            </a:r>
            <a:r>
              <a:rPr lang="en-US" dirty="0" smtClean="0">
                <a:solidFill>
                  <a:schemeClr val="tx2">
                    <a:lumMod val="40000"/>
                    <a:lumOff val="60000"/>
                  </a:schemeClr>
                </a:solidFill>
              </a:rPr>
              <a:t>       </a:t>
            </a:r>
            <a:r>
              <a:rPr lang="en-US" dirty="0" smtClean="0">
                <a:solidFill>
                  <a:schemeClr val="bg1"/>
                </a:solidFill>
              </a:rPr>
              <a:t>Conclusions</a:t>
            </a:r>
            <a:r>
              <a:rPr lang="en-US" dirty="0" smtClean="0">
                <a:solidFill>
                  <a:schemeClr val="tx2">
                    <a:lumMod val="40000"/>
                    <a:lumOff val="60000"/>
                  </a:schemeClr>
                </a:solidFill>
              </a:rPr>
              <a:t>  </a:t>
            </a:r>
            <a:endParaRPr lang="he-IL" dirty="0">
              <a:solidFill>
                <a:schemeClr val="tx2">
                  <a:lumMod val="40000"/>
                  <a:lumOff val="60000"/>
                </a:schemeClr>
              </a:solidFill>
            </a:endParaRPr>
          </a:p>
        </p:txBody>
      </p:sp>
    </p:spTree>
    <p:extLst>
      <p:ext uri="{BB962C8B-B14F-4D97-AF65-F5344CB8AC3E}">
        <p14:creationId xmlns:p14="http://schemas.microsoft.com/office/powerpoint/2010/main" val="17020126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2425" y="3284984"/>
            <a:ext cx="5315744" cy="1080120"/>
          </a:xfrm>
        </p:spPr>
        <p:txBody>
          <a:bodyPr>
            <a:normAutofit fontScale="90000"/>
          </a:bodyPr>
          <a:lstStyle/>
          <a:p>
            <a:pPr algn="r" rtl="0"/>
            <a:r>
              <a:rPr lang="en-US" sz="8000" dirty="0" smtClean="0"/>
              <a:t>Thank You! </a:t>
            </a:r>
            <a:r>
              <a:rPr lang="he-IL" sz="8000" dirty="0" smtClean="0"/>
              <a:t> </a:t>
            </a:r>
            <a:endParaRPr lang="he-IL" sz="8000" dirty="0"/>
          </a:p>
        </p:txBody>
      </p:sp>
      <p:pic>
        <p:nvPicPr>
          <p:cNvPr id="4" name="Picture 2" descr="https://encrypted-tbn1.google.com/images?q=tbn:ANd9GcSFdMxfSVixFnhN8PXPlaudtyTCQcSaJt3M4_khAvJGTLt3haJ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03648" y="548680"/>
            <a:ext cx="2104300"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02602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4280" y="32048"/>
            <a:ext cx="7620000" cy="948680"/>
          </a:xfrm>
        </p:spPr>
        <p:txBody>
          <a:bodyPr/>
          <a:lstStyle/>
          <a:p>
            <a:r>
              <a:rPr lang="en-US" dirty="0" smtClean="0">
                <a:solidFill>
                  <a:schemeClr val="tx2"/>
                </a:solidFill>
              </a:rPr>
              <a:t>Introduction</a:t>
            </a:r>
            <a:endParaRPr lang="he-IL" dirty="0">
              <a:solidFill>
                <a:schemeClr val="tx2"/>
              </a:solidFill>
            </a:endParaRPr>
          </a:p>
        </p:txBody>
      </p:sp>
      <p:sp>
        <p:nvSpPr>
          <p:cNvPr id="3" name="Content Placeholder 2"/>
          <p:cNvSpPr>
            <a:spLocks noGrp="1"/>
          </p:cNvSpPr>
          <p:nvPr>
            <p:ph idx="1"/>
          </p:nvPr>
        </p:nvSpPr>
        <p:spPr>
          <a:xfrm>
            <a:off x="615753" y="839320"/>
            <a:ext cx="7931224" cy="5193195"/>
          </a:xfrm>
        </p:spPr>
        <p:txBody>
          <a:bodyPr>
            <a:normAutofit fontScale="85000" lnSpcReduction="20000"/>
          </a:bodyPr>
          <a:lstStyle/>
          <a:p>
            <a:pPr algn="l" rtl="0"/>
            <a:r>
              <a:rPr lang="en-US" sz="2800" dirty="0" smtClean="0"/>
              <a:t>Later life depression and depressive symptoms are prevalent and of major concern for health systems. </a:t>
            </a:r>
          </a:p>
          <a:p>
            <a:pPr algn="l" rtl="0"/>
            <a:r>
              <a:rPr lang="en-US" sz="2800" dirty="0" smtClean="0"/>
              <a:t>It causes emotional suffering, impairment in functioning, increases in utilization of health care services and reduces quality of life (Steffens et al., 2000). </a:t>
            </a:r>
          </a:p>
          <a:p>
            <a:pPr algn="l" rtl="0"/>
            <a:r>
              <a:rPr lang="en-US" sz="2800" dirty="0" smtClean="0"/>
              <a:t>Depression is correlated with </a:t>
            </a:r>
            <a:r>
              <a:rPr lang="en-US" sz="2800" i="1" dirty="0" smtClean="0"/>
              <a:t>physical health </a:t>
            </a:r>
            <a:r>
              <a:rPr lang="en-US" sz="2800" dirty="0" smtClean="0"/>
              <a:t>(</a:t>
            </a:r>
            <a:r>
              <a:rPr lang="en-US" sz="2800" dirty="0" err="1" smtClean="0"/>
              <a:t>Beekman</a:t>
            </a:r>
            <a:r>
              <a:rPr lang="en-US" sz="2800" dirty="0" smtClean="0"/>
              <a:t> et al., 1997). </a:t>
            </a:r>
          </a:p>
          <a:p>
            <a:pPr algn="l" rtl="0"/>
            <a:r>
              <a:rPr lang="en-US" sz="2800" dirty="0" smtClean="0"/>
              <a:t>The aging process is usually accompanied with a decline in health condition</a:t>
            </a:r>
            <a:r>
              <a:rPr lang="en-US" sz="2400" dirty="0" smtClean="0"/>
              <a:t> </a:t>
            </a:r>
          </a:p>
          <a:p>
            <a:pPr marL="82296" indent="0" algn="l" rtl="0">
              <a:buNone/>
            </a:pPr>
            <a:endParaRPr lang="en-US" sz="2600" dirty="0" smtClean="0"/>
          </a:p>
          <a:p>
            <a:pPr algn="l" rtl="0"/>
            <a:r>
              <a:rPr lang="en-US" sz="2800" dirty="0" smtClean="0"/>
              <a:t>It is important to better understand the relations between health and depression </a:t>
            </a:r>
          </a:p>
          <a:p>
            <a:pPr algn="l" rtl="0"/>
            <a:r>
              <a:rPr lang="en-US" sz="2800" dirty="0" smtClean="0"/>
              <a:t>This study offers that depression can be better understood accounting for </a:t>
            </a:r>
            <a:r>
              <a:rPr lang="en-US" sz="2800" i="1" dirty="0" smtClean="0"/>
              <a:t>objective health, subjective health </a:t>
            </a:r>
            <a:r>
              <a:rPr lang="en-US" sz="2800" dirty="0" smtClean="0"/>
              <a:t>and</a:t>
            </a:r>
            <a:r>
              <a:rPr lang="en-US" sz="2800" i="1" dirty="0" smtClean="0"/>
              <a:t> employment status</a:t>
            </a:r>
            <a:endParaRPr lang="he-IL" dirty="0" smtClean="0"/>
          </a:p>
          <a:p>
            <a:endParaRPr lang="he-IL" dirty="0"/>
          </a:p>
        </p:txBody>
      </p:sp>
      <p:sp>
        <p:nvSpPr>
          <p:cNvPr id="10" name="Rounded Rectangle 9"/>
          <p:cNvSpPr/>
          <p:nvPr/>
        </p:nvSpPr>
        <p:spPr>
          <a:xfrm>
            <a:off x="1043608" y="6156012"/>
            <a:ext cx="7992888" cy="4046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a:r>
              <a:rPr lang="en-US" dirty="0" smtClean="0">
                <a:solidFill>
                  <a:schemeClr val="bg1"/>
                </a:solidFill>
              </a:rPr>
              <a:t>Introduction</a:t>
            </a:r>
            <a:r>
              <a:rPr lang="en-US" dirty="0" smtClean="0">
                <a:solidFill>
                  <a:schemeClr val="tx2">
                    <a:lumMod val="40000"/>
                    <a:lumOff val="60000"/>
                  </a:schemeClr>
                </a:solidFill>
              </a:rPr>
              <a:t>        Background        method        Results         Conclusions  </a:t>
            </a:r>
            <a:endParaRPr lang="he-IL" dirty="0">
              <a:solidFill>
                <a:schemeClr val="tx2">
                  <a:lumMod val="40000"/>
                  <a:lumOff val="60000"/>
                </a:schemeClr>
              </a:solidFill>
            </a:endParaRPr>
          </a:p>
        </p:txBody>
      </p:sp>
      <p:cxnSp>
        <p:nvCxnSpPr>
          <p:cNvPr id="8" name="Straight Arrow Connector 7"/>
          <p:cNvCxnSpPr/>
          <p:nvPr/>
        </p:nvCxnSpPr>
        <p:spPr>
          <a:xfrm>
            <a:off x="4860032" y="3538148"/>
            <a:ext cx="0" cy="504056"/>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34046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20" y="4149080"/>
            <a:ext cx="1021009" cy="18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tle 3"/>
          <p:cNvSpPr>
            <a:spLocks noGrp="1"/>
          </p:cNvSpPr>
          <p:nvPr>
            <p:ph type="title"/>
          </p:nvPr>
        </p:nvSpPr>
        <p:spPr>
          <a:xfrm>
            <a:off x="924713" y="191336"/>
            <a:ext cx="7942647" cy="1143000"/>
          </a:xfrm>
        </p:spPr>
        <p:txBody>
          <a:bodyPr>
            <a:normAutofit fontScale="90000"/>
          </a:bodyPr>
          <a:lstStyle/>
          <a:p>
            <a:r>
              <a:rPr lang="en-US" dirty="0" smtClean="0">
                <a:solidFill>
                  <a:schemeClr val="tx2"/>
                </a:solidFill>
              </a:rPr>
              <a:t>Background: Health and Psychological Well-being</a:t>
            </a:r>
            <a:endParaRPr lang="he-IL" dirty="0">
              <a:solidFill>
                <a:schemeClr val="tx2"/>
              </a:solidFill>
            </a:endParaRPr>
          </a:p>
        </p:txBody>
      </p:sp>
      <p:sp>
        <p:nvSpPr>
          <p:cNvPr id="7" name="Content Placeholder 6"/>
          <p:cNvSpPr>
            <a:spLocks noGrp="1"/>
          </p:cNvSpPr>
          <p:nvPr>
            <p:ph idx="1"/>
          </p:nvPr>
        </p:nvSpPr>
        <p:spPr>
          <a:xfrm>
            <a:off x="1057681" y="1863988"/>
            <a:ext cx="7674056" cy="4300316"/>
          </a:xfrm>
        </p:spPr>
        <p:txBody>
          <a:bodyPr>
            <a:normAutofit fontScale="85000" lnSpcReduction="20000"/>
          </a:bodyPr>
          <a:lstStyle/>
          <a:p>
            <a:pPr algn="l" rtl="0"/>
            <a:endParaRPr lang="en-US" dirty="0"/>
          </a:p>
          <a:p>
            <a:pPr algn="l" rtl="0"/>
            <a:r>
              <a:rPr lang="en-US" dirty="0" smtClean="0"/>
              <a:t>The importance of declining health as a risk factor for depression is </a:t>
            </a:r>
            <a:r>
              <a:rPr lang="en-US" i="1" dirty="0" smtClean="0"/>
              <a:t>increased</a:t>
            </a:r>
            <a:r>
              <a:rPr lang="en-US" dirty="0" smtClean="0"/>
              <a:t> among the elderly (</a:t>
            </a:r>
            <a:r>
              <a:rPr lang="en-US" dirty="0" err="1" smtClean="0"/>
              <a:t>Beekman</a:t>
            </a:r>
            <a:r>
              <a:rPr lang="en-US" dirty="0" smtClean="0"/>
              <a:t> et al., 1997). </a:t>
            </a:r>
            <a:br>
              <a:rPr lang="en-US" dirty="0" smtClean="0"/>
            </a:br>
            <a:endParaRPr lang="en-US" dirty="0" smtClean="0"/>
          </a:p>
          <a:p>
            <a:pPr algn="l" rtl="0">
              <a:lnSpc>
                <a:spcPct val="120000"/>
              </a:lnSpc>
            </a:pPr>
            <a:r>
              <a:rPr lang="en-US" dirty="0" smtClean="0"/>
              <a:t>Handicap, new physical illness, poor health and </a:t>
            </a:r>
            <a:r>
              <a:rPr lang="en-US" b="1" dirty="0" smtClean="0"/>
              <a:t>functioning problems </a:t>
            </a:r>
            <a:r>
              <a:rPr lang="en-US" dirty="0" smtClean="0"/>
              <a:t>are risk factors for depression at old age</a:t>
            </a:r>
            <a:r>
              <a:rPr lang="he-IL" dirty="0" smtClean="0"/>
              <a:t>) </a:t>
            </a:r>
            <a:r>
              <a:rPr lang="en-US" dirty="0" smtClean="0"/>
              <a:t>Cole </a:t>
            </a:r>
            <a:r>
              <a:rPr lang="en-US" dirty="0"/>
              <a:t>&amp; </a:t>
            </a:r>
            <a:r>
              <a:rPr lang="en-US" dirty="0" err="1"/>
              <a:t>Dendukuri</a:t>
            </a:r>
            <a:r>
              <a:rPr lang="en-US" dirty="0"/>
              <a:t>, 2003; Prince et al., </a:t>
            </a:r>
            <a:r>
              <a:rPr lang="en-US" dirty="0" smtClean="0"/>
              <a:t>1997</a:t>
            </a:r>
            <a:r>
              <a:rPr lang="he-IL" dirty="0" smtClean="0"/>
              <a:t>(</a:t>
            </a:r>
            <a:r>
              <a:rPr lang="en-US" dirty="0" smtClean="0"/>
              <a:t>.</a:t>
            </a:r>
          </a:p>
          <a:p>
            <a:pPr marL="402336" lvl="1" indent="0" algn="l" rtl="0">
              <a:buNone/>
            </a:pPr>
            <a:r>
              <a:rPr lang="en-US" dirty="0"/>
              <a:t/>
            </a:r>
            <a:br>
              <a:rPr lang="en-US" dirty="0"/>
            </a:br>
            <a:endParaRPr lang="he-IL" dirty="0"/>
          </a:p>
        </p:txBody>
      </p:sp>
      <p:sp>
        <p:nvSpPr>
          <p:cNvPr id="6" name="TextBox 5"/>
          <p:cNvSpPr txBox="1"/>
          <p:nvPr/>
        </p:nvSpPr>
        <p:spPr>
          <a:xfrm>
            <a:off x="1031729" y="1340768"/>
            <a:ext cx="8280920" cy="523220"/>
          </a:xfrm>
          <a:prstGeom prst="rect">
            <a:avLst/>
          </a:prstGeom>
          <a:noFill/>
          <a:ln>
            <a:noFill/>
          </a:ln>
        </p:spPr>
        <p:txBody>
          <a:bodyPr wrap="square" rtlCol="1">
            <a:spAutoFit/>
          </a:bodyPr>
          <a:lstStyle/>
          <a:p>
            <a:pPr algn="l"/>
            <a:r>
              <a:rPr lang="en-US" sz="2800" dirty="0">
                <a:solidFill>
                  <a:schemeClr val="tx2"/>
                </a:solidFill>
              </a:rPr>
              <a:t>Objective</a:t>
            </a:r>
            <a:r>
              <a:rPr lang="en-US" sz="2800" dirty="0" smtClean="0">
                <a:solidFill>
                  <a:schemeClr val="tx2"/>
                </a:solidFill>
                <a:effectLst>
                  <a:outerShdw blurRad="38100" dist="38100" dir="2700000" algn="tl">
                    <a:srgbClr val="000000">
                      <a:alpha val="43137"/>
                    </a:srgbClr>
                  </a:outerShdw>
                </a:effectLst>
              </a:rPr>
              <a:t> </a:t>
            </a:r>
            <a:r>
              <a:rPr lang="en-US" sz="2800" dirty="0">
                <a:solidFill>
                  <a:schemeClr val="tx2"/>
                </a:solidFill>
              </a:rPr>
              <a:t>(Diagnosed) Health and </a:t>
            </a:r>
            <a:r>
              <a:rPr lang="en-US" sz="2800" dirty="0" smtClean="0">
                <a:solidFill>
                  <a:schemeClr val="tx2"/>
                </a:solidFill>
              </a:rPr>
              <a:t>Depression</a:t>
            </a:r>
            <a:endParaRPr lang="he-IL" sz="2800" dirty="0">
              <a:solidFill>
                <a:schemeClr val="tx2"/>
              </a:solidFill>
            </a:endParaRPr>
          </a:p>
        </p:txBody>
      </p:sp>
      <p:sp>
        <p:nvSpPr>
          <p:cNvPr id="8" name="Rounded Rectangle 7"/>
          <p:cNvSpPr/>
          <p:nvPr/>
        </p:nvSpPr>
        <p:spPr>
          <a:xfrm>
            <a:off x="1031729" y="6156012"/>
            <a:ext cx="8004768" cy="4046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a:r>
              <a:rPr lang="en-US" dirty="0">
                <a:solidFill>
                  <a:schemeClr val="tx2">
                    <a:lumMod val="40000"/>
                    <a:lumOff val="60000"/>
                  </a:schemeClr>
                </a:solidFill>
              </a:rPr>
              <a:t>Introduction </a:t>
            </a:r>
            <a:r>
              <a:rPr lang="en-US" dirty="0" smtClean="0">
                <a:solidFill>
                  <a:schemeClr val="tx2">
                    <a:lumMod val="40000"/>
                    <a:lumOff val="60000"/>
                  </a:schemeClr>
                </a:solidFill>
              </a:rPr>
              <a:t>       </a:t>
            </a:r>
            <a:r>
              <a:rPr lang="en-US" dirty="0" smtClean="0">
                <a:solidFill>
                  <a:schemeClr val="bg1"/>
                </a:solidFill>
              </a:rPr>
              <a:t>Background </a:t>
            </a:r>
            <a:r>
              <a:rPr lang="en-US" dirty="0" smtClean="0">
                <a:solidFill>
                  <a:schemeClr val="tx2">
                    <a:lumMod val="40000"/>
                    <a:lumOff val="60000"/>
                  </a:schemeClr>
                </a:solidFill>
              </a:rPr>
              <a:t>       method        Results         Conclusions  </a:t>
            </a:r>
            <a:endParaRPr lang="he-IL" dirty="0">
              <a:solidFill>
                <a:schemeClr val="tx2">
                  <a:lumMod val="40000"/>
                  <a:lumOff val="60000"/>
                </a:schemeClr>
              </a:solidFill>
            </a:endParaRPr>
          </a:p>
        </p:txBody>
      </p:sp>
    </p:spTree>
    <p:extLst>
      <p:ext uri="{BB962C8B-B14F-4D97-AF65-F5344CB8AC3E}">
        <p14:creationId xmlns:p14="http://schemas.microsoft.com/office/powerpoint/2010/main" val="27688529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1313" y="197768"/>
            <a:ext cx="8034096" cy="1143000"/>
          </a:xfrm>
        </p:spPr>
        <p:txBody>
          <a:bodyPr>
            <a:noAutofit/>
          </a:bodyPr>
          <a:lstStyle/>
          <a:p>
            <a:r>
              <a:rPr lang="en-US" sz="3900" dirty="0"/>
              <a:t>Background: Health and Psychological Well-being</a:t>
            </a:r>
            <a:endParaRPr lang="he-IL" sz="3900" dirty="0"/>
          </a:p>
        </p:txBody>
      </p:sp>
      <p:sp>
        <p:nvSpPr>
          <p:cNvPr id="3" name="Content Placeholder 2"/>
          <p:cNvSpPr>
            <a:spLocks noGrp="1"/>
          </p:cNvSpPr>
          <p:nvPr>
            <p:ph idx="1"/>
          </p:nvPr>
        </p:nvSpPr>
        <p:spPr>
          <a:xfrm>
            <a:off x="1004510" y="1892900"/>
            <a:ext cx="7510599" cy="4464496"/>
          </a:xfrm>
        </p:spPr>
        <p:txBody>
          <a:bodyPr>
            <a:normAutofit/>
          </a:bodyPr>
          <a:lstStyle/>
          <a:p>
            <a:pPr algn="l" rtl="0"/>
            <a:r>
              <a:rPr lang="en-US" sz="2800" dirty="0" smtClean="0"/>
              <a:t>Perceived health is a strong predictor of well-being (beyond and above diagnosed health)(smith et al., </a:t>
            </a:r>
            <a:r>
              <a:rPr lang="en-US" sz="2800" dirty="0"/>
              <a:t>2001;2002</a:t>
            </a:r>
            <a:r>
              <a:rPr lang="en-US" sz="2800" dirty="0" smtClean="0"/>
              <a:t>) </a:t>
            </a:r>
          </a:p>
          <a:p>
            <a:pPr algn="l" rtl="0"/>
            <a:r>
              <a:rPr lang="en-US" sz="2800" dirty="0" smtClean="0"/>
              <a:t>Diagnosed and perceived health are both predictors of mortality, independent of each other (</a:t>
            </a:r>
            <a:r>
              <a:rPr lang="en-US" sz="2800" dirty="0" err="1" smtClean="0"/>
              <a:t>e.g</a:t>
            </a:r>
            <a:r>
              <a:rPr lang="en-US" sz="2800" dirty="0" smtClean="0"/>
              <a:t>: </a:t>
            </a:r>
            <a:r>
              <a:rPr lang="en-US" sz="2800" dirty="0" err="1" smtClean="0"/>
              <a:t>Idler&amp;Benyamini</a:t>
            </a:r>
            <a:r>
              <a:rPr lang="en-US" sz="2800" dirty="0" smtClean="0"/>
              <a:t>, 1997; </a:t>
            </a:r>
            <a:r>
              <a:rPr lang="en-US" sz="2800" dirty="0" err="1" smtClean="0"/>
              <a:t>Gilatai</a:t>
            </a:r>
            <a:r>
              <a:rPr lang="en-US" sz="2800" dirty="0" smtClean="0"/>
              <a:t>, 2011).</a:t>
            </a:r>
          </a:p>
          <a:p>
            <a:pPr algn="l" rtl="0"/>
            <a:r>
              <a:rPr lang="en-US" sz="2800" dirty="0" smtClean="0"/>
              <a:t>Perceived health may reflect both global assessment of health (above specific diagnosis) and psychological state. </a:t>
            </a:r>
          </a:p>
          <a:p>
            <a:pPr algn="l" rtl="0"/>
            <a:endParaRPr lang="he-IL" dirty="0" smtClean="0"/>
          </a:p>
        </p:txBody>
      </p:sp>
      <p:sp>
        <p:nvSpPr>
          <p:cNvPr id="6" name="TextBox 5"/>
          <p:cNvSpPr txBox="1"/>
          <p:nvPr/>
        </p:nvSpPr>
        <p:spPr>
          <a:xfrm>
            <a:off x="1021841" y="1340768"/>
            <a:ext cx="7582607" cy="523220"/>
          </a:xfrm>
          <a:prstGeom prst="rect">
            <a:avLst/>
          </a:prstGeom>
          <a:noFill/>
          <a:ln>
            <a:noFill/>
          </a:ln>
        </p:spPr>
        <p:txBody>
          <a:bodyPr wrap="square" rtlCol="1">
            <a:spAutoFit/>
          </a:bodyPr>
          <a:lstStyle/>
          <a:p>
            <a:pPr algn="l"/>
            <a:r>
              <a:rPr lang="en-US" sz="2800" dirty="0" smtClean="0">
                <a:solidFill>
                  <a:schemeClr val="tx2"/>
                </a:solidFill>
              </a:rPr>
              <a:t>Subjective (Perceived) Health and Depression</a:t>
            </a:r>
            <a:endParaRPr lang="he-IL" sz="2800" dirty="0">
              <a:solidFill>
                <a:schemeClr val="tx2"/>
              </a:solidFill>
            </a:endParaRPr>
          </a:p>
        </p:txBody>
      </p:sp>
      <p:sp>
        <p:nvSpPr>
          <p:cNvPr id="5" name="Rounded Rectangle 4"/>
          <p:cNvSpPr/>
          <p:nvPr/>
        </p:nvSpPr>
        <p:spPr>
          <a:xfrm>
            <a:off x="1115615" y="6357396"/>
            <a:ext cx="7938009" cy="4046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a:r>
              <a:rPr lang="en-US" dirty="0">
                <a:solidFill>
                  <a:schemeClr val="tx2">
                    <a:lumMod val="40000"/>
                    <a:lumOff val="60000"/>
                  </a:schemeClr>
                </a:solidFill>
              </a:rPr>
              <a:t>Introduction </a:t>
            </a:r>
            <a:r>
              <a:rPr lang="en-US" dirty="0" smtClean="0">
                <a:solidFill>
                  <a:schemeClr val="tx2">
                    <a:lumMod val="40000"/>
                    <a:lumOff val="60000"/>
                  </a:schemeClr>
                </a:solidFill>
              </a:rPr>
              <a:t>       </a:t>
            </a:r>
            <a:r>
              <a:rPr lang="en-US" dirty="0" smtClean="0">
                <a:solidFill>
                  <a:schemeClr val="bg1"/>
                </a:solidFill>
              </a:rPr>
              <a:t>Background </a:t>
            </a:r>
            <a:r>
              <a:rPr lang="en-US" dirty="0" smtClean="0">
                <a:solidFill>
                  <a:schemeClr val="tx2">
                    <a:lumMod val="40000"/>
                    <a:lumOff val="60000"/>
                  </a:schemeClr>
                </a:solidFill>
              </a:rPr>
              <a:t>       method        Results         Conclusions  </a:t>
            </a:r>
            <a:endParaRPr lang="he-IL" dirty="0">
              <a:solidFill>
                <a:schemeClr val="tx2">
                  <a:lumMod val="40000"/>
                  <a:lumOff val="60000"/>
                </a:schemeClr>
              </a:solidFill>
            </a:endParaRPr>
          </a:p>
        </p:txBody>
      </p:sp>
    </p:spTree>
    <p:extLst>
      <p:ext uri="{BB962C8B-B14F-4D97-AF65-F5344CB8AC3E}">
        <p14:creationId xmlns:p14="http://schemas.microsoft.com/office/powerpoint/2010/main" val="34177702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74638"/>
            <a:ext cx="7818072" cy="1143000"/>
          </a:xfrm>
        </p:spPr>
        <p:txBody>
          <a:bodyPr>
            <a:normAutofit fontScale="90000"/>
          </a:bodyPr>
          <a:lstStyle/>
          <a:p>
            <a:r>
              <a:rPr lang="en-US" dirty="0" smtClean="0">
                <a:solidFill>
                  <a:schemeClr val="tx2"/>
                </a:solidFill>
              </a:rPr>
              <a:t>Objective and Subjective Health: </a:t>
            </a:r>
            <a:br>
              <a:rPr lang="en-US" dirty="0" smtClean="0">
                <a:solidFill>
                  <a:schemeClr val="tx2"/>
                </a:solidFill>
              </a:rPr>
            </a:br>
            <a:r>
              <a:rPr lang="en-US" dirty="0" smtClean="0">
                <a:solidFill>
                  <a:schemeClr val="tx2"/>
                </a:solidFill>
              </a:rPr>
              <a:t>A Mediation Model </a:t>
            </a:r>
            <a:endParaRPr lang="he-IL" dirty="0">
              <a:solidFill>
                <a:schemeClr val="tx2"/>
              </a:solidFill>
            </a:endParaRPr>
          </a:p>
        </p:txBody>
      </p:sp>
      <p:sp>
        <p:nvSpPr>
          <p:cNvPr id="3" name="Content Placeholder 2"/>
          <p:cNvSpPr>
            <a:spLocks noGrp="1"/>
          </p:cNvSpPr>
          <p:nvPr>
            <p:ph idx="1"/>
          </p:nvPr>
        </p:nvSpPr>
        <p:spPr>
          <a:xfrm>
            <a:off x="899592" y="1628800"/>
            <a:ext cx="7714104" cy="5112568"/>
          </a:xfrm>
        </p:spPr>
        <p:txBody>
          <a:bodyPr>
            <a:normAutofit/>
          </a:bodyPr>
          <a:lstStyle/>
          <a:p>
            <a:pPr algn="l" rtl="0"/>
            <a:r>
              <a:rPr lang="en-US" sz="2900" dirty="0" smtClean="0"/>
              <a:t>Symbolic Interaction paradigm and </a:t>
            </a:r>
            <a:r>
              <a:rPr lang="en-US" sz="2900" dirty="0" err="1" smtClean="0"/>
              <a:t>Sensemaking</a:t>
            </a:r>
            <a:r>
              <a:rPr lang="en-US" sz="2900" dirty="0" smtClean="0"/>
              <a:t> Theory: Individuals structure reality in an understandable and meaningful way (</a:t>
            </a:r>
            <a:r>
              <a:rPr lang="en-US" sz="2900" dirty="0" err="1" smtClean="0"/>
              <a:t>Goffman</a:t>
            </a:r>
            <a:r>
              <a:rPr lang="en-US" sz="2900" dirty="0" smtClean="0"/>
              <a:t>, 1974; </a:t>
            </a:r>
            <a:r>
              <a:rPr lang="en-US" sz="2900" dirty="0" err="1" smtClean="0"/>
              <a:t>Weick</a:t>
            </a:r>
            <a:r>
              <a:rPr lang="en-US" sz="2900" dirty="0" smtClean="0"/>
              <a:t>, 1995). </a:t>
            </a:r>
          </a:p>
          <a:p>
            <a:pPr algn="l" rtl="0"/>
            <a:r>
              <a:rPr lang="en-US" sz="2900" dirty="0" smtClean="0"/>
              <a:t>The structuring of reality is perceived as reality itself and induces reaction</a:t>
            </a:r>
          </a:p>
          <a:p>
            <a:pPr algn="l" rtl="0"/>
            <a:r>
              <a:rPr lang="en-US" sz="2900" dirty="0" smtClean="0"/>
              <a:t>The effect of reality on reaction is transmitted through the subjective perception of reality </a:t>
            </a:r>
            <a:endParaRPr lang="he-IL" sz="2900" dirty="0"/>
          </a:p>
        </p:txBody>
      </p:sp>
      <p:pic>
        <p:nvPicPr>
          <p:cNvPr id="4" name="Picture 6" descr="http://1.bp.blogspot.com/_qFju91K89HM/S6hZyq10lbI/AAAAAAAABsw/ng0ErsNwmWs/s320/angry-old-lady.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132372"/>
            <a:ext cx="1152102" cy="1581513"/>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098461" y="6313992"/>
            <a:ext cx="7938009" cy="4046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a:r>
              <a:rPr lang="en-US" dirty="0">
                <a:solidFill>
                  <a:schemeClr val="tx2">
                    <a:lumMod val="40000"/>
                    <a:lumOff val="60000"/>
                  </a:schemeClr>
                </a:solidFill>
              </a:rPr>
              <a:t>Introduction </a:t>
            </a:r>
            <a:r>
              <a:rPr lang="en-US" dirty="0" smtClean="0">
                <a:solidFill>
                  <a:schemeClr val="tx2">
                    <a:lumMod val="40000"/>
                    <a:lumOff val="60000"/>
                  </a:schemeClr>
                </a:solidFill>
              </a:rPr>
              <a:t>       </a:t>
            </a:r>
            <a:r>
              <a:rPr lang="en-US" dirty="0" smtClean="0">
                <a:solidFill>
                  <a:schemeClr val="bg1"/>
                </a:solidFill>
              </a:rPr>
              <a:t>Background </a:t>
            </a:r>
            <a:r>
              <a:rPr lang="en-US" dirty="0" smtClean="0">
                <a:solidFill>
                  <a:schemeClr val="tx2">
                    <a:lumMod val="40000"/>
                    <a:lumOff val="60000"/>
                  </a:schemeClr>
                </a:solidFill>
              </a:rPr>
              <a:t>       method        Results         Conclusions  </a:t>
            </a:r>
            <a:endParaRPr lang="he-IL" dirty="0">
              <a:solidFill>
                <a:schemeClr val="tx2">
                  <a:lumMod val="40000"/>
                  <a:lumOff val="60000"/>
                </a:schemeClr>
              </a:solidFill>
            </a:endParaRPr>
          </a:p>
        </p:txBody>
      </p:sp>
    </p:spTree>
    <p:extLst>
      <p:ext uri="{BB962C8B-B14F-4D97-AF65-F5344CB8AC3E}">
        <p14:creationId xmlns:p14="http://schemas.microsoft.com/office/powerpoint/2010/main" val="8637843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044816" y="260648"/>
            <a:ext cx="7498080" cy="1143000"/>
          </a:xfrm>
        </p:spPr>
        <p:txBody>
          <a:bodyPr>
            <a:normAutofit fontScale="90000"/>
          </a:bodyPr>
          <a:lstStyle/>
          <a:p>
            <a:r>
              <a:rPr lang="en-US" dirty="0" smtClean="0">
                <a:solidFill>
                  <a:schemeClr val="tx2"/>
                </a:solidFill>
              </a:rPr>
              <a:t>Objective and Subjective Health: A Mediation Model </a:t>
            </a:r>
            <a:endParaRPr lang="he-IL" dirty="0">
              <a:solidFill>
                <a:schemeClr val="tx2"/>
              </a:solidFill>
            </a:endParaRPr>
          </a:p>
        </p:txBody>
      </p:sp>
      <p:sp>
        <p:nvSpPr>
          <p:cNvPr id="3" name="Content Placeholder 2"/>
          <p:cNvSpPr>
            <a:spLocks noGrp="1"/>
          </p:cNvSpPr>
          <p:nvPr>
            <p:ph idx="1"/>
          </p:nvPr>
        </p:nvSpPr>
        <p:spPr>
          <a:xfrm>
            <a:off x="1115616" y="1447800"/>
            <a:ext cx="7818072" cy="4800600"/>
          </a:xfrm>
        </p:spPr>
        <p:txBody>
          <a:bodyPr>
            <a:normAutofit/>
          </a:bodyPr>
          <a:lstStyle/>
          <a:p>
            <a:pPr algn="l" rtl="0"/>
            <a:r>
              <a:rPr lang="en-US" sz="2800" dirty="0" smtClean="0"/>
              <a:t>Diagnosed health receives a subjective meaning (how sick am I?)</a:t>
            </a:r>
          </a:p>
          <a:p>
            <a:pPr algn="l" rtl="0"/>
            <a:r>
              <a:rPr lang="en-US" sz="2800" dirty="0" smtClean="0"/>
              <a:t>The subjective interpretation is perceived as real and induces a psychological response</a:t>
            </a:r>
          </a:p>
          <a:p>
            <a:pPr algn="l" rtl="0"/>
            <a:r>
              <a:rPr lang="en-US" sz="2800" i="1" dirty="0" smtClean="0"/>
              <a:t>Hypothesis 1</a:t>
            </a:r>
            <a:r>
              <a:rPr lang="en-US" sz="2800" dirty="0" smtClean="0"/>
              <a:t>: </a:t>
            </a:r>
            <a:r>
              <a:rPr lang="en-US" sz="2800" i="1" dirty="0" smtClean="0"/>
              <a:t>Subjective perception of Health will mediate the relation between objective health and depression </a:t>
            </a:r>
            <a:r>
              <a:rPr lang="en-US" i="1" dirty="0" smtClean="0"/>
              <a:t/>
            </a:r>
            <a:br>
              <a:rPr lang="en-US" i="1" dirty="0" smtClean="0"/>
            </a:br>
            <a:endParaRPr lang="en-US" i="1" dirty="0" smtClean="0"/>
          </a:p>
          <a:p>
            <a:pPr algn="l" rtl="0"/>
            <a:endParaRPr lang="he-IL" dirty="0"/>
          </a:p>
        </p:txBody>
      </p:sp>
      <p:sp>
        <p:nvSpPr>
          <p:cNvPr id="5" name="Rounded Rectangle 4"/>
          <p:cNvSpPr/>
          <p:nvPr/>
        </p:nvSpPr>
        <p:spPr>
          <a:xfrm>
            <a:off x="1041223" y="4941168"/>
            <a:ext cx="2160240" cy="1224136"/>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1" anchor="ctr"/>
          <a:lstStyle/>
          <a:p>
            <a:pPr algn="ctr"/>
            <a:r>
              <a:rPr lang="en-US" sz="2800" b="1" dirty="0" smtClean="0"/>
              <a:t>Objective health</a:t>
            </a:r>
            <a:endParaRPr lang="he-IL" sz="2800" b="1" dirty="0"/>
          </a:p>
        </p:txBody>
      </p:sp>
      <p:sp>
        <p:nvSpPr>
          <p:cNvPr id="6" name="Rounded Rectangle 5"/>
          <p:cNvSpPr/>
          <p:nvPr/>
        </p:nvSpPr>
        <p:spPr>
          <a:xfrm>
            <a:off x="3921216" y="4941168"/>
            <a:ext cx="2160240" cy="1224136"/>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1" anchor="ctr"/>
          <a:lstStyle/>
          <a:p>
            <a:pPr algn="ctr"/>
            <a:r>
              <a:rPr lang="en-US" sz="2800" b="1" dirty="0"/>
              <a:t>Subjective</a:t>
            </a:r>
            <a:r>
              <a:rPr lang="en-US" sz="2800" dirty="0" smtClean="0"/>
              <a:t> </a:t>
            </a:r>
            <a:r>
              <a:rPr lang="en-US" sz="2800" b="1" dirty="0" smtClean="0"/>
              <a:t>Health</a:t>
            </a:r>
            <a:endParaRPr lang="he-IL" sz="2800" b="1" dirty="0"/>
          </a:p>
        </p:txBody>
      </p:sp>
      <p:sp>
        <p:nvSpPr>
          <p:cNvPr id="7" name="Rounded Rectangle 6"/>
          <p:cNvSpPr/>
          <p:nvPr/>
        </p:nvSpPr>
        <p:spPr>
          <a:xfrm>
            <a:off x="6719179" y="4941168"/>
            <a:ext cx="2264205" cy="1224136"/>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1" anchor="ctr"/>
          <a:lstStyle/>
          <a:p>
            <a:pPr algn="ctr"/>
            <a:r>
              <a:rPr lang="en-US" sz="2800" b="1" dirty="0" smtClean="0"/>
              <a:t>Depression</a:t>
            </a:r>
            <a:endParaRPr lang="he-IL" sz="2800" b="1" dirty="0"/>
          </a:p>
        </p:txBody>
      </p:sp>
      <p:cxnSp>
        <p:nvCxnSpPr>
          <p:cNvPr id="9" name="Straight Arrow Connector 8"/>
          <p:cNvCxnSpPr>
            <a:endCxn id="6" idx="1"/>
          </p:cNvCxnSpPr>
          <p:nvPr/>
        </p:nvCxnSpPr>
        <p:spPr>
          <a:xfrm>
            <a:off x="3257584" y="5553236"/>
            <a:ext cx="663632" cy="0"/>
          </a:xfrm>
          <a:prstGeom prst="straightConnector1">
            <a:avLst/>
          </a:prstGeom>
          <a:ln w="76200" cap="flat" cmpd="sng">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143115" y="5553236"/>
            <a:ext cx="576064" cy="0"/>
          </a:xfrm>
          <a:prstGeom prst="straightConnector1">
            <a:avLst/>
          </a:prstGeom>
          <a:ln w="76200" cap="flat" cmpd="sng">
            <a:tailEnd type="arrow"/>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1073263" y="6409776"/>
            <a:ext cx="7938009" cy="4046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a:r>
              <a:rPr lang="en-US" dirty="0">
                <a:solidFill>
                  <a:schemeClr val="tx2">
                    <a:lumMod val="40000"/>
                    <a:lumOff val="60000"/>
                  </a:schemeClr>
                </a:solidFill>
              </a:rPr>
              <a:t>Introduction </a:t>
            </a:r>
            <a:r>
              <a:rPr lang="en-US" dirty="0" smtClean="0">
                <a:solidFill>
                  <a:schemeClr val="tx2">
                    <a:lumMod val="40000"/>
                    <a:lumOff val="60000"/>
                  </a:schemeClr>
                </a:solidFill>
              </a:rPr>
              <a:t>       </a:t>
            </a:r>
            <a:r>
              <a:rPr lang="en-US" dirty="0" smtClean="0">
                <a:solidFill>
                  <a:schemeClr val="bg1"/>
                </a:solidFill>
              </a:rPr>
              <a:t>Background </a:t>
            </a:r>
            <a:r>
              <a:rPr lang="en-US" dirty="0" smtClean="0">
                <a:solidFill>
                  <a:schemeClr val="tx2">
                    <a:lumMod val="40000"/>
                    <a:lumOff val="60000"/>
                  </a:schemeClr>
                </a:solidFill>
              </a:rPr>
              <a:t>       method        Results         Conclusions  </a:t>
            </a:r>
            <a:endParaRPr lang="he-IL" dirty="0">
              <a:solidFill>
                <a:schemeClr val="tx2">
                  <a:lumMod val="40000"/>
                  <a:lumOff val="60000"/>
                </a:schemeClr>
              </a:solidFill>
            </a:endParaRPr>
          </a:p>
        </p:txBody>
      </p:sp>
    </p:spTree>
    <p:extLst>
      <p:ext uri="{BB962C8B-B14F-4D97-AF65-F5344CB8AC3E}">
        <p14:creationId xmlns:p14="http://schemas.microsoft.com/office/powerpoint/2010/main" val="27295759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6808"/>
            <a:ext cx="7498080" cy="963920"/>
          </a:xfrm>
        </p:spPr>
        <p:txBody>
          <a:bodyPr>
            <a:normAutofit/>
          </a:bodyPr>
          <a:lstStyle/>
          <a:p>
            <a:r>
              <a:rPr lang="en-US" dirty="0" smtClean="0">
                <a:solidFill>
                  <a:schemeClr val="tx2"/>
                </a:solidFill>
              </a:rPr>
              <a:t>The Role of Employment Status</a:t>
            </a:r>
            <a:endParaRPr lang="he-IL" dirty="0">
              <a:solidFill>
                <a:schemeClr val="tx2"/>
              </a:solidFill>
            </a:endParaRPr>
          </a:p>
        </p:txBody>
      </p:sp>
      <p:sp>
        <p:nvSpPr>
          <p:cNvPr id="3" name="Content Placeholder 2"/>
          <p:cNvSpPr>
            <a:spLocks noGrp="1"/>
          </p:cNvSpPr>
          <p:nvPr>
            <p:ph idx="1"/>
          </p:nvPr>
        </p:nvSpPr>
        <p:spPr>
          <a:xfrm>
            <a:off x="899592" y="908720"/>
            <a:ext cx="8064896" cy="5949280"/>
          </a:xfrm>
        </p:spPr>
        <p:txBody>
          <a:bodyPr>
            <a:normAutofit fontScale="92500" lnSpcReduction="10000"/>
          </a:bodyPr>
          <a:lstStyle/>
          <a:p>
            <a:pPr algn="l" rtl="0"/>
            <a:r>
              <a:rPr lang="en-US" sz="3000" b="1" dirty="0" smtClean="0"/>
              <a:t>Continuity theory (</a:t>
            </a:r>
            <a:r>
              <a:rPr lang="en-US" sz="3000" b="1" dirty="0" err="1" smtClean="0"/>
              <a:t>Atchley</a:t>
            </a:r>
            <a:r>
              <a:rPr lang="en-US" sz="3000" b="1" dirty="0" smtClean="0"/>
              <a:t>, 1989)</a:t>
            </a:r>
            <a:r>
              <a:rPr lang="en-US" sz="3000" dirty="0" smtClean="0"/>
              <a:t>: Success in preserving former lifestyle patterns promotes well-being.</a:t>
            </a:r>
            <a:br>
              <a:rPr lang="en-US" sz="3000" dirty="0" smtClean="0"/>
            </a:br>
            <a:endParaRPr lang="en-US" sz="3000" dirty="0" smtClean="0"/>
          </a:p>
          <a:p>
            <a:pPr lvl="1" algn="l" rtl="0"/>
            <a:r>
              <a:rPr lang="en-US" sz="2600" dirty="0" smtClean="0"/>
              <a:t>Employment allows keeping former social relations, daily routine and role identity thus expected to promote positive perception of health and positive psychological state</a:t>
            </a:r>
          </a:p>
          <a:p>
            <a:pPr algn="l" rtl="0"/>
            <a:r>
              <a:rPr lang="en-US" sz="3000" b="1" dirty="0" smtClean="0"/>
              <a:t>Role theory: </a:t>
            </a:r>
            <a:r>
              <a:rPr lang="en-US" sz="3000" dirty="0" smtClean="0"/>
              <a:t>employment provides role identity. Loss of roles at old age may cause distress (lower levels of perceived health </a:t>
            </a:r>
            <a:r>
              <a:rPr lang="en-US" sz="3000" smtClean="0"/>
              <a:t>and </a:t>
            </a:r>
            <a:r>
              <a:rPr lang="en-US" sz="3000" smtClean="0"/>
              <a:t>depression)</a:t>
            </a:r>
            <a:r>
              <a:rPr lang="en-US" sz="3000" dirty="0" smtClean="0"/>
              <a:t/>
            </a:r>
            <a:br>
              <a:rPr lang="en-US" sz="3000" dirty="0" smtClean="0"/>
            </a:br>
            <a:endParaRPr lang="en-US" sz="3000" dirty="0" smtClean="0"/>
          </a:p>
          <a:p>
            <a:pPr algn="l" rtl="0"/>
            <a:r>
              <a:rPr lang="en-US" sz="3000" dirty="0" smtClean="0"/>
              <a:t>Employment may allow elderly to preserve positive health perception and reduce depression   </a:t>
            </a:r>
          </a:p>
          <a:p>
            <a:pPr algn="l" rtl="0"/>
            <a:endParaRPr lang="he-IL" dirty="0"/>
          </a:p>
        </p:txBody>
      </p:sp>
      <p:cxnSp>
        <p:nvCxnSpPr>
          <p:cNvPr id="11" name="Straight Arrow Connector 10"/>
          <p:cNvCxnSpPr/>
          <p:nvPr/>
        </p:nvCxnSpPr>
        <p:spPr>
          <a:xfrm>
            <a:off x="4559808" y="5157192"/>
            <a:ext cx="0" cy="36004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6" name="Rounded Rectangle 5"/>
          <p:cNvSpPr/>
          <p:nvPr/>
        </p:nvSpPr>
        <p:spPr>
          <a:xfrm>
            <a:off x="1073263" y="6409776"/>
            <a:ext cx="7938009" cy="4046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a:r>
              <a:rPr lang="en-US" dirty="0">
                <a:solidFill>
                  <a:schemeClr val="tx2">
                    <a:lumMod val="40000"/>
                    <a:lumOff val="60000"/>
                  </a:schemeClr>
                </a:solidFill>
              </a:rPr>
              <a:t>Introduction </a:t>
            </a:r>
            <a:r>
              <a:rPr lang="en-US" dirty="0" smtClean="0">
                <a:solidFill>
                  <a:schemeClr val="tx2">
                    <a:lumMod val="40000"/>
                    <a:lumOff val="60000"/>
                  </a:schemeClr>
                </a:solidFill>
              </a:rPr>
              <a:t>       </a:t>
            </a:r>
            <a:r>
              <a:rPr lang="en-US" dirty="0" smtClean="0">
                <a:solidFill>
                  <a:schemeClr val="bg1"/>
                </a:solidFill>
              </a:rPr>
              <a:t>Background </a:t>
            </a:r>
            <a:r>
              <a:rPr lang="en-US" dirty="0" smtClean="0">
                <a:solidFill>
                  <a:schemeClr val="tx2">
                    <a:lumMod val="40000"/>
                    <a:lumOff val="60000"/>
                  </a:schemeClr>
                </a:solidFill>
              </a:rPr>
              <a:t>       method        Results         Conclusions  </a:t>
            </a:r>
            <a:endParaRPr lang="he-IL" dirty="0">
              <a:solidFill>
                <a:schemeClr val="tx2">
                  <a:lumMod val="40000"/>
                  <a:lumOff val="60000"/>
                </a:schemeClr>
              </a:solidFill>
            </a:endParaRPr>
          </a:p>
        </p:txBody>
      </p:sp>
    </p:spTree>
    <p:extLst>
      <p:ext uri="{BB962C8B-B14F-4D97-AF65-F5344CB8AC3E}">
        <p14:creationId xmlns:p14="http://schemas.microsoft.com/office/powerpoint/2010/main" val="36720561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638"/>
            <a:ext cx="8172400" cy="1143000"/>
          </a:xfrm>
        </p:spPr>
        <p:txBody>
          <a:bodyPr>
            <a:normAutofit fontScale="90000"/>
          </a:bodyPr>
          <a:lstStyle/>
          <a:p>
            <a:r>
              <a:rPr lang="en-US" dirty="0" smtClean="0">
                <a:solidFill>
                  <a:schemeClr val="tx2"/>
                </a:solidFill>
              </a:rPr>
              <a:t>The Moderating Role of Employment </a:t>
            </a:r>
            <a:endParaRPr lang="he-IL" dirty="0">
              <a:solidFill>
                <a:schemeClr val="tx2"/>
              </a:solidFill>
            </a:endParaRPr>
          </a:p>
        </p:txBody>
      </p:sp>
      <p:sp>
        <p:nvSpPr>
          <p:cNvPr id="3" name="Content Placeholder 2"/>
          <p:cNvSpPr>
            <a:spLocks noGrp="1"/>
          </p:cNvSpPr>
          <p:nvPr>
            <p:ph idx="1"/>
          </p:nvPr>
        </p:nvSpPr>
        <p:spPr>
          <a:xfrm>
            <a:off x="1043608" y="1412776"/>
            <a:ext cx="7704856" cy="4944616"/>
          </a:xfrm>
        </p:spPr>
        <p:txBody>
          <a:bodyPr>
            <a:normAutofit/>
          </a:bodyPr>
          <a:lstStyle/>
          <a:p>
            <a:pPr algn="l" rtl="0"/>
            <a:r>
              <a:rPr lang="en-US" sz="2000" dirty="0" smtClean="0"/>
              <a:t>Hypothesis 2: Employment status will moderate the relation between objective and subjective health, such that being employed will weaken it</a:t>
            </a:r>
          </a:p>
          <a:p>
            <a:pPr algn="l" rtl="0"/>
            <a:r>
              <a:rPr lang="en-US" sz="2000" dirty="0" smtClean="0"/>
              <a:t>Hypothesis 3: </a:t>
            </a:r>
            <a:r>
              <a:rPr lang="en-US" sz="2000" dirty="0"/>
              <a:t>Employment status will moderate the relation between </a:t>
            </a:r>
            <a:r>
              <a:rPr lang="en-US" sz="2000" dirty="0" smtClean="0"/>
              <a:t>subjective health and depression, </a:t>
            </a:r>
            <a:r>
              <a:rPr lang="en-US" sz="2000" dirty="0"/>
              <a:t>such that being employed will weaken it</a:t>
            </a:r>
          </a:p>
          <a:p>
            <a:pPr algn="l" rtl="0"/>
            <a:endParaRPr lang="he-IL" dirty="0"/>
          </a:p>
        </p:txBody>
      </p:sp>
      <p:sp>
        <p:nvSpPr>
          <p:cNvPr id="4" name="Rounded Rectangle 3"/>
          <p:cNvSpPr/>
          <p:nvPr/>
        </p:nvSpPr>
        <p:spPr>
          <a:xfrm>
            <a:off x="1097344" y="4932504"/>
            <a:ext cx="2160240" cy="1224136"/>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1" anchor="ctr"/>
          <a:lstStyle/>
          <a:p>
            <a:pPr algn="ctr"/>
            <a:r>
              <a:rPr lang="en-US" sz="2800" b="1" dirty="0" smtClean="0"/>
              <a:t>Objective health</a:t>
            </a:r>
            <a:endParaRPr lang="he-IL" sz="2800" b="1" dirty="0"/>
          </a:p>
        </p:txBody>
      </p:sp>
      <p:sp>
        <p:nvSpPr>
          <p:cNvPr id="5" name="Rounded Rectangle 4"/>
          <p:cNvSpPr/>
          <p:nvPr/>
        </p:nvSpPr>
        <p:spPr>
          <a:xfrm>
            <a:off x="3896952" y="4932504"/>
            <a:ext cx="2160240" cy="1224136"/>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1" anchor="ctr"/>
          <a:lstStyle/>
          <a:p>
            <a:pPr algn="ctr"/>
            <a:r>
              <a:rPr lang="en-US" sz="2800" b="1" dirty="0"/>
              <a:t>Subjective</a:t>
            </a:r>
            <a:r>
              <a:rPr lang="en-US" sz="2800" dirty="0" smtClean="0"/>
              <a:t> </a:t>
            </a:r>
            <a:r>
              <a:rPr lang="en-US" sz="2800" b="1" dirty="0" smtClean="0"/>
              <a:t>Health</a:t>
            </a:r>
            <a:endParaRPr lang="he-IL" sz="2800" b="1" dirty="0"/>
          </a:p>
        </p:txBody>
      </p:sp>
      <p:sp>
        <p:nvSpPr>
          <p:cNvPr id="6" name="Rounded Rectangle 5"/>
          <p:cNvSpPr/>
          <p:nvPr/>
        </p:nvSpPr>
        <p:spPr>
          <a:xfrm>
            <a:off x="6818992" y="4936064"/>
            <a:ext cx="2192280" cy="1224136"/>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1" anchor="ctr"/>
          <a:lstStyle/>
          <a:p>
            <a:pPr algn="ctr"/>
            <a:r>
              <a:rPr lang="en-US" sz="2800" b="1" dirty="0" smtClean="0"/>
              <a:t>Depression</a:t>
            </a:r>
            <a:endParaRPr lang="he-IL" sz="2800" b="1" dirty="0"/>
          </a:p>
        </p:txBody>
      </p:sp>
      <p:cxnSp>
        <p:nvCxnSpPr>
          <p:cNvPr id="7" name="Straight Arrow Connector 6"/>
          <p:cNvCxnSpPr/>
          <p:nvPr/>
        </p:nvCxnSpPr>
        <p:spPr>
          <a:xfrm>
            <a:off x="3345152" y="5544572"/>
            <a:ext cx="576064" cy="0"/>
          </a:xfrm>
          <a:prstGeom prst="straightConnector1">
            <a:avLst/>
          </a:prstGeom>
          <a:ln w="76200" cap="flat" cmpd="sng">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6175112" y="5609700"/>
            <a:ext cx="607504" cy="10468"/>
          </a:xfrm>
          <a:prstGeom prst="straightConnector1">
            <a:avLst/>
          </a:prstGeom>
          <a:ln w="76200" cap="flat" cmpd="sng">
            <a:tailEnd type="arrow"/>
          </a:ln>
        </p:spPr>
        <p:style>
          <a:lnRef idx="1">
            <a:schemeClr val="accent1"/>
          </a:lnRef>
          <a:fillRef idx="0">
            <a:schemeClr val="accent1"/>
          </a:fillRef>
          <a:effectRef idx="0">
            <a:schemeClr val="accent1"/>
          </a:effectRef>
          <a:fontRef idx="minor">
            <a:schemeClr val="tx1"/>
          </a:fontRef>
        </p:style>
      </p:cxnSp>
      <p:sp>
        <p:nvSpPr>
          <p:cNvPr id="9" name="Rounded Rectangle 8"/>
          <p:cNvSpPr/>
          <p:nvPr/>
        </p:nvSpPr>
        <p:spPr>
          <a:xfrm>
            <a:off x="3896952" y="3356992"/>
            <a:ext cx="2314536" cy="1224136"/>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1" anchor="ctr"/>
          <a:lstStyle/>
          <a:p>
            <a:pPr algn="ctr"/>
            <a:r>
              <a:rPr lang="en-US" sz="2600" b="1" dirty="0" smtClean="0"/>
              <a:t>Employment </a:t>
            </a:r>
            <a:r>
              <a:rPr lang="en-US" sz="2600" b="1" dirty="0"/>
              <a:t>status</a:t>
            </a:r>
            <a:endParaRPr lang="he-IL" sz="2600" b="1" dirty="0"/>
          </a:p>
        </p:txBody>
      </p:sp>
      <p:cxnSp>
        <p:nvCxnSpPr>
          <p:cNvPr id="10" name="Straight Arrow Connector 9"/>
          <p:cNvCxnSpPr/>
          <p:nvPr/>
        </p:nvCxnSpPr>
        <p:spPr>
          <a:xfrm>
            <a:off x="6140456" y="4591572"/>
            <a:ext cx="374784" cy="831912"/>
          </a:xfrm>
          <a:prstGeom prst="straightConnector1">
            <a:avLst/>
          </a:prstGeom>
          <a:ln w="76200" cap="flat" cmpd="sng">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3480784" y="4613488"/>
            <a:ext cx="440432" cy="778936"/>
          </a:xfrm>
          <a:prstGeom prst="straightConnector1">
            <a:avLst/>
          </a:prstGeom>
          <a:ln w="76200" cap="flat" cmpd="sng">
            <a:tailEnd type="arrow"/>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1073263" y="6409776"/>
            <a:ext cx="7938009" cy="4046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a:r>
              <a:rPr lang="en-US" dirty="0">
                <a:solidFill>
                  <a:schemeClr val="tx2">
                    <a:lumMod val="40000"/>
                    <a:lumOff val="60000"/>
                  </a:schemeClr>
                </a:solidFill>
              </a:rPr>
              <a:t>Introduction </a:t>
            </a:r>
            <a:r>
              <a:rPr lang="en-US" dirty="0" smtClean="0">
                <a:solidFill>
                  <a:schemeClr val="tx2">
                    <a:lumMod val="40000"/>
                    <a:lumOff val="60000"/>
                  </a:schemeClr>
                </a:solidFill>
              </a:rPr>
              <a:t>       </a:t>
            </a:r>
            <a:r>
              <a:rPr lang="en-US" dirty="0" smtClean="0">
                <a:solidFill>
                  <a:schemeClr val="bg1"/>
                </a:solidFill>
              </a:rPr>
              <a:t>Background </a:t>
            </a:r>
            <a:r>
              <a:rPr lang="en-US" dirty="0" smtClean="0">
                <a:solidFill>
                  <a:schemeClr val="tx2">
                    <a:lumMod val="40000"/>
                    <a:lumOff val="60000"/>
                  </a:schemeClr>
                </a:solidFill>
              </a:rPr>
              <a:t>       method        Results         Conclusions  </a:t>
            </a:r>
            <a:endParaRPr lang="he-IL" dirty="0">
              <a:solidFill>
                <a:schemeClr val="tx2">
                  <a:lumMod val="40000"/>
                  <a:lumOff val="60000"/>
                </a:schemeClr>
              </a:solidFill>
            </a:endParaRPr>
          </a:p>
        </p:txBody>
      </p:sp>
    </p:spTree>
    <p:extLst>
      <p:ext uri="{BB962C8B-B14F-4D97-AF65-F5344CB8AC3E}">
        <p14:creationId xmlns:p14="http://schemas.microsoft.com/office/powerpoint/2010/main" val="21344633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3263" y="116632"/>
            <a:ext cx="7498080" cy="936104"/>
          </a:xfrm>
        </p:spPr>
        <p:txBody>
          <a:bodyPr/>
          <a:lstStyle/>
          <a:p>
            <a:r>
              <a:rPr lang="en-US" dirty="0" smtClean="0"/>
              <a:t>Method</a:t>
            </a:r>
            <a:endParaRPr lang="he-IL" dirty="0"/>
          </a:p>
        </p:txBody>
      </p:sp>
      <p:sp>
        <p:nvSpPr>
          <p:cNvPr id="3" name="Content Placeholder 2"/>
          <p:cNvSpPr>
            <a:spLocks noGrp="1"/>
          </p:cNvSpPr>
          <p:nvPr>
            <p:ph idx="1"/>
          </p:nvPr>
        </p:nvSpPr>
        <p:spPr>
          <a:xfrm>
            <a:off x="1068327" y="980728"/>
            <a:ext cx="7848872" cy="5256584"/>
          </a:xfrm>
        </p:spPr>
        <p:txBody>
          <a:bodyPr>
            <a:normAutofit fontScale="92500" lnSpcReduction="10000"/>
          </a:bodyPr>
          <a:lstStyle/>
          <a:p>
            <a:pPr algn="l" rtl="0"/>
            <a:r>
              <a:rPr lang="en-US" dirty="0" smtClean="0"/>
              <a:t>Subjects: </a:t>
            </a:r>
          </a:p>
          <a:p>
            <a:pPr lvl="1" algn="l" rtl="0"/>
            <a:r>
              <a:rPr lang="en-US" dirty="0" smtClean="0"/>
              <a:t>the Israeli SHARE sample </a:t>
            </a:r>
            <a:r>
              <a:rPr lang="en-US" dirty="0"/>
              <a:t>(Survey of Health, Ageing and Retirement in Europe</a:t>
            </a:r>
            <a:r>
              <a:rPr lang="en-US" dirty="0" smtClean="0"/>
              <a:t>)</a:t>
            </a:r>
          </a:p>
          <a:p>
            <a:pPr lvl="1" algn="l" rtl="0"/>
            <a:r>
              <a:rPr lang="en-US" dirty="0" smtClean="0"/>
              <a:t>1066 retired; 866 employed</a:t>
            </a:r>
          </a:p>
          <a:p>
            <a:pPr lvl="1" algn="l" rtl="0"/>
            <a:r>
              <a:rPr lang="en-US" dirty="0" smtClean="0"/>
              <a:t>Mean age: 70.4</a:t>
            </a:r>
          </a:p>
          <a:p>
            <a:pPr algn="l" rtl="0"/>
            <a:r>
              <a:rPr lang="en-US" dirty="0" smtClean="0"/>
              <a:t>Measurements: </a:t>
            </a:r>
          </a:p>
          <a:p>
            <a:pPr lvl="1" algn="l" rtl="0"/>
            <a:r>
              <a:rPr lang="en-US" dirty="0" smtClean="0"/>
              <a:t>Objective health: number of diagnosed illnesses</a:t>
            </a:r>
          </a:p>
          <a:p>
            <a:pPr lvl="1" algn="l" rtl="0"/>
            <a:r>
              <a:rPr lang="en-US" dirty="0" smtClean="0"/>
              <a:t>Subjective health: a direct question</a:t>
            </a:r>
          </a:p>
          <a:p>
            <a:pPr lvl="1" algn="l" rtl="0"/>
            <a:r>
              <a:rPr lang="en-US" dirty="0" smtClean="0"/>
              <a:t>Depression: Euro-d depression scale</a:t>
            </a:r>
          </a:p>
          <a:p>
            <a:pPr algn="l" rtl="0"/>
            <a:r>
              <a:rPr lang="en-US" dirty="0" smtClean="0"/>
              <a:t>Data analysis: </a:t>
            </a:r>
          </a:p>
          <a:p>
            <a:pPr lvl="1" algn="l" rtl="0"/>
            <a:r>
              <a:rPr lang="en-US" dirty="0" smtClean="0"/>
              <a:t>Linear regression; moderated mediation macro (Preacher, Rucker and Hayes, 2007)</a:t>
            </a:r>
          </a:p>
          <a:p>
            <a:pPr lvl="1" algn="l" rtl="0"/>
            <a:endParaRPr lang="en-US" dirty="0" smtClean="0"/>
          </a:p>
          <a:p>
            <a:pPr lvl="1" algn="l" rtl="0"/>
            <a:endParaRPr lang="en-US" dirty="0" smtClean="0"/>
          </a:p>
          <a:p>
            <a:pPr lvl="1" algn="l" rtl="0"/>
            <a:endParaRPr lang="en-US" dirty="0" smtClean="0"/>
          </a:p>
          <a:p>
            <a:pPr lvl="1" algn="l" rtl="0"/>
            <a:endParaRPr lang="en-US" dirty="0" smtClean="0"/>
          </a:p>
          <a:p>
            <a:pPr lvl="1" algn="l" rtl="0"/>
            <a:endParaRPr lang="en-US" dirty="0" smtClean="0"/>
          </a:p>
          <a:p>
            <a:pPr lvl="1" algn="l" rtl="0"/>
            <a:endParaRPr lang="en-US" dirty="0"/>
          </a:p>
        </p:txBody>
      </p:sp>
      <p:sp>
        <p:nvSpPr>
          <p:cNvPr id="4" name="Rounded Rectangle 3"/>
          <p:cNvSpPr/>
          <p:nvPr/>
        </p:nvSpPr>
        <p:spPr>
          <a:xfrm>
            <a:off x="1073263" y="6409776"/>
            <a:ext cx="7938009" cy="4046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a:r>
              <a:rPr lang="en-US" dirty="0">
                <a:solidFill>
                  <a:schemeClr val="tx2">
                    <a:lumMod val="40000"/>
                    <a:lumOff val="60000"/>
                  </a:schemeClr>
                </a:solidFill>
              </a:rPr>
              <a:t>Introduction        Background        </a:t>
            </a:r>
            <a:r>
              <a:rPr lang="en-US" dirty="0" smtClean="0">
                <a:solidFill>
                  <a:schemeClr val="bg1"/>
                </a:solidFill>
              </a:rPr>
              <a:t>method</a:t>
            </a:r>
            <a:r>
              <a:rPr lang="en-US" dirty="0" smtClean="0">
                <a:solidFill>
                  <a:schemeClr val="tx2">
                    <a:lumMod val="40000"/>
                    <a:lumOff val="60000"/>
                  </a:schemeClr>
                </a:solidFill>
              </a:rPr>
              <a:t>        Results         Conclusions  </a:t>
            </a:r>
            <a:endParaRPr lang="he-IL" dirty="0">
              <a:solidFill>
                <a:schemeClr val="tx2">
                  <a:lumMod val="40000"/>
                  <a:lumOff val="60000"/>
                </a:schemeClr>
              </a:solidFill>
            </a:endParaRPr>
          </a:p>
        </p:txBody>
      </p:sp>
    </p:spTree>
    <p:extLst>
      <p:ext uri="{BB962C8B-B14F-4D97-AF65-F5344CB8AC3E}">
        <p14:creationId xmlns:p14="http://schemas.microsoft.com/office/powerpoint/2010/main" val="662382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1056405</TotalTime>
  <Words>2027</Words>
  <Application>Microsoft Office PowerPoint</Application>
  <PresentationFormat>On-screen Show (4:3)</PresentationFormat>
  <Paragraphs>195</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Solstice</vt:lpstr>
      <vt:lpstr>The Role of Employment Status in the Relation between Health and  Depression </vt:lpstr>
      <vt:lpstr>Introduction</vt:lpstr>
      <vt:lpstr>Background: Health and Psychological Well-being</vt:lpstr>
      <vt:lpstr>Background: Health and Psychological Well-being</vt:lpstr>
      <vt:lpstr>Objective and Subjective Health:  A Mediation Model </vt:lpstr>
      <vt:lpstr>Objective and Subjective Health: A Mediation Model </vt:lpstr>
      <vt:lpstr>The Role of Employment Status</vt:lpstr>
      <vt:lpstr>The Moderating Role of Employment </vt:lpstr>
      <vt:lpstr>Method</vt:lpstr>
      <vt:lpstr>Results  1. The relation between diagnosed illnesses and depression is mediated by subjective health </vt:lpstr>
      <vt:lpstr>Results  1. The relation between diagnosed illnesses and depression is mediated by subjective health </vt:lpstr>
      <vt:lpstr>Results  1. The relation between diagnosed illnesses and depression is mediated by subjective health </vt:lpstr>
      <vt:lpstr>Results  1. The relation between diagnosed illnesses and depression is mediated by subjective health </vt:lpstr>
      <vt:lpstr>The Moderating Role of Employment  </vt:lpstr>
      <vt:lpstr>The Relation Between Diagnosed  Illnesses and Subjective Health For the Employed and the Retired </vt:lpstr>
      <vt:lpstr>The Relation Between Subjective Health and Depression For the Employed and the Retired </vt:lpstr>
      <vt:lpstr>Discussion and Conclusions </vt:lpstr>
      <vt:lpstr>Thank You!  </vt:lpstr>
    </vt:vector>
  </TitlesOfParts>
  <Company>IECC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התפקיד של סטאטוס תעסוקתי בקשר בין מצב בריאותי מאובחן, בריאות נתפשת ורווחה נפשית. מודל של תיווך ממותן (moderated mediation)</dc:title>
  <dc:creator>Dikla</dc:creator>
  <cp:lastModifiedBy>Nati</cp:lastModifiedBy>
  <cp:revision>162</cp:revision>
  <cp:lastPrinted>2012-05-23T13:00:51Z</cp:lastPrinted>
  <dcterms:created xsi:type="dcterms:W3CDTF">2012-02-14T08:54:02Z</dcterms:created>
  <dcterms:modified xsi:type="dcterms:W3CDTF">2012-05-26T19:14:49Z</dcterms:modified>
</cp:coreProperties>
</file>