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6" r:id="rId2"/>
    <p:sldId id="265" r:id="rId3"/>
    <p:sldId id="268" r:id="rId4"/>
    <p:sldId id="275" r:id="rId5"/>
    <p:sldId id="266" r:id="rId6"/>
    <p:sldId id="269" r:id="rId7"/>
    <p:sldId id="267" r:id="rId8"/>
    <p:sldId id="270" r:id="rId9"/>
    <p:sldId id="271" r:id="rId10"/>
    <p:sldId id="274" r:id="rId11"/>
    <p:sldId id="257" r:id="rId12"/>
    <p:sldId id="258" r:id="rId13"/>
    <p:sldId id="260" r:id="rId14"/>
    <p:sldId id="259" r:id="rId15"/>
    <p:sldId id="261" r:id="rId16"/>
    <p:sldId id="262" r:id="rId17"/>
    <p:sldId id="264" r:id="rId18"/>
    <p:sldId id="272"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3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F13AAB5-B33B-4987-A979-F78E1B03619E}" type="datetimeFigureOut">
              <a:rPr lang="en-US"/>
              <a:pPr>
                <a:defRPr/>
              </a:pPr>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6B7E582-C099-411A-B7E9-920A1B8CF904}" type="slidenum">
              <a:rPr lang="en-US"/>
              <a:pPr>
                <a:defRPr/>
              </a:pPr>
              <a:t>‹#›</a:t>
            </a:fld>
            <a:endParaRPr lang="en-US"/>
          </a:p>
        </p:txBody>
      </p:sp>
    </p:spTree>
    <p:extLst>
      <p:ext uri="{BB962C8B-B14F-4D97-AF65-F5344CB8AC3E}">
        <p14:creationId xmlns:p14="http://schemas.microsoft.com/office/powerpoint/2010/main" val="13643411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2ECCD1-8F3B-42EF-943A-ABB65BA28D23}" type="slidenum">
              <a:rPr lang="en-US"/>
              <a:pPr fontAlgn="base">
                <a:spcBef>
                  <a:spcPct val="0"/>
                </a:spcBef>
                <a:spcAft>
                  <a:spcPct val="0"/>
                </a:spcAft>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06873B-5143-45BD-BB6F-D9880855C85E}" type="slidenum">
              <a:rPr lang="en-US"/>
              <a:pPr fontAlgn="base">
                <a:spcBef>
                  <a:spcPct val="0"/>
                </a:spcBef>
                <a:spcAft>
                  <a:spcPct val="0"/>
                </a:spcAft>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DE8E99-A995-46D7-B023-2928A1DCDF68}" type="slidenum">
              <a:rPr lang="en-US"/>
              <a:pPr fontAlgn="base">
                <a:spcBef>
                  <a:spcPct val="0"/>
                </a:spcBef>
                <a:spcAft>
                  <a:spcPct val="0"/>
                </a:spcAft>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ahoma" pitchFamily="34" charset="0"/>
                <a:cs typeface="Tahoma" pitchFamily="34" charset="0"/>
              </a:rPr>
              <a:t>Chronic diseases include arthritis/rheumatism, asthma, cancer, cataract, circulation trouble in arms or legs,, diabetes, effects of stroke, emphysema or chronic bronchitis, epilepsy, glaucoma, heart problems, high blood pressure, kidney disease, liver disease, urinary tract disorders, Parkinson’s disease, skin disorders, cannot control bladder or bowel and back pain. </a:t>
            </a:r>
          </a:p>
          <a:p>
            <a:pPr>
              <a:spcBef>
                <a:spcPct val="0"/>
              </a:spcBef>
            </a:pPr>
            <a:endParaRPr lang="en-US" smtClean="0"/>
          </a:p>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FC30D8-5A95-4371-B9C7-84F3B81585DA}"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F4766F6E-F611-4877-BC07-B8B802A329DC}" type="datetimeFigureOut">
              <a:rPr lang="en-US"/>
              <a:pPr>
                <a:defRPr/>
              </a:pPr>
              <a:t>5/31/2012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168126-FC9E-4130-B582-1BDC673EA9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0C912C-DD60-4884-8C13-3BAED1AABE85}" type="datetimeFigureOut">
              <a:rPr lang="en-US"/>
              <a:pPr>
                <a:defRPr/>
              </a:pPr>
              <a:t>5/31/2012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E08184-90BC-4FFD-969E-97CD3650D8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F9A4468-5DA2-49A2-A1B4-BB39724D26B7}" type="datetimeFigureOut">
              <a:rPr lang="en-US"/>
              <a:pPr>
                <a:defRPr/>
              </a:pPr>
              <a:t>5/31/2012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D08AE1-187F-4F05-967E-B9561E25D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454A5B-639D-4648-B71F-222C1D450A8D}" type="datetimeFigureOut">
              <a:rPr lang="en-US"/>
              <a:pPr>
                <a:defRPr/>
              </a:pPr>
              <a:t>5/31/2012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CC5325-391E-4CB1-BB4F-D921B7EBE9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D88FD2-3F1E-42AA-BA2B-46D21867F53B}" type="datetimeFigureOut">
              <a:rPr lang="en-US"/>
              <a:pPr>
                <a:defRPr/>
              </a:pPr>
              <a:t>5/31/2012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97DA47-86F7-40F3-9F52-34067DC6A44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596C7D7-7C61-4601-8479-A670F694FB01}" type="datetimeFigureOut">
              <a:rPr lang="en-US"/>
              <a:pPr>
                <a:defRPr/>
              </a:pPr>
              <a:t>5/31/2012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18E93D-2726-4BDA-8F98-8D359AE6C2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6E5BD5D1-4D6A-4C62-BC88-C529753A6BE4}" type="datetimeFigureOut">
              <a:rPr lang="en-US"/>
              <a:pPr>
                <a:defRPr/>
              </a:pPr>
              <a:t>5/31/2012</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0D8FD6A5-18E4-4733-B393-EE715C49C3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C6FC57E-7DA1-4117-85D3-08DC844D175E}" type="datetimeFigureOut">
              <a:rPr lang="en-US"/>
              <a:pPr>
                <a:defRPr/>
              </a:pPr>
              <a:t>5/31/2012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4DB469-F7EA-45E1-9567-363C73CE77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AE7EE7-E556-4141-A5BF-21FE3674DA63}" type="datetimeFigureOut">
              <a:rPr lang="en-US"/>
              <a:pPr>
                <a:defRPr/>
              </a:pPr>
              <a:t>5/31/2012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3DCD2E-D0D7-4CC9-9EB6-6A16DC0DAE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780153D-5F0F-4058-9E6E-4CDB50B9C61A}" type="datetimeFigureOut">
              <a:rPr lang="en-US"/>
              <a:pPr>
                <a:defRPr/>
              </a:pPr>
              <a:t>5/31/2012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7BB95D1-E764-4D08-B06F-D59F1CB208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12DD64-1459-4F1A-AA03-2859219104AF}" type="datetimeFigureOut">
              <a:rPr lang="en-US"/>
              <a:pPr>
                <a:defRPr/>
              </a:pPr>
              <a:t>5/31/2012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C1EA96-9DDA-4B89-8525-0A3A95FED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defRPr>
            </a:lvl1pPr>
          </a:lstStyle>
          <a:p>
            <a:pPr>
              <a:defRPr/>
            </a:pPr>
            <a:fld id="{581DC600-6013-407C-B6AD-99F310C2F8CE}" type="datetimeFigureOut">
              <a:rPr lang="en-US"/>
              <a:pPr>
                <a:defRPr/>
              </a:pPr>
              <a:t>5/31/2012</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defRPr>
            </a:lvl1pPr>
          </a:lstStyle>
          <a:p>
            <a:pPr>
              <a:defRPr/>
            </a:pPr>
            <a:fld id="{B6B489EC-05C8-47D3-A2FF-C30DC54979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8" r:id="rId5"/>
    <p:sldLayoutId id="2147483753" r:id="rId6"/>
    <p:sldLayoutId id="2147483752" r:id="rId7"/>
    <p:sldLayoutId id="2147483759" r:id="rId8"/>
    <p:sldLayoutId id="2147483751" r:id="rId9"/>
    <p:sldLayoutId id="2147483750" r:id="rId10"/>
    <p:sldLayoutId id="2147483749" r:id="rId11"/>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normAutofit/>
          </a:bodyPr>
          <a:lstStyle/>
          <a:p>
            <a:r>
              <a:rPr lang="en-US" sz="3600" cap="none" smtClean="0">
                <a:latin typeface="Tahoma" pitchFamily="34" charset="0"/>
                <a:cs typeface="Tahoma" pitchFamily="34" charset="0"/>
              </a:rPr>
              <a:t>Health Impacts of Caregiving: FINDINGS FROM THE SINGAPORE INFORMAL CARE SURVEY</a:t>
            </a:r>
            <a:endParaRPr lang="en-US" cap="none" smtClean="0">
              <a:latin typeface="Tahoma" pitchFamily="34" charset="0"/>
              <a:cs typeface="Tahoma" pitchFamily="34" charset="0"/>
            </a:endParaRPr>
          </a:p>
        </p:txBody>
      </p:sp>
      <p:sp>
        <p:nvSpPr>
          <p:cNvPr id="3" name="Subtitle 2"/>
          <p:cNvSpPr>
            <a:spLocks noGrp="1"/>
          </p:cNvSpPr>
          <p:nvPr>
            <p:ph type="subTitle" idx="1"/>
          </p:nvPr>
        </p:nvSpPr>
        <p:spPr>
          <a:xfrm>
            <a:off x="685800" y="3886200"/>
            <a:ext cx="7924800" cy="2438400"/>
          </a:xfrm>
        </p:spPr>
        <p:txBody>
          <a:bodyPr rtlCol="0">
            <a:normAutofit lnSpcReduction="10000"/>
          </a:bodyPr>
          <a:lstStyle/>
          <a:p>
            <a:pPr fontAlgn="auto">
              <a:spcAft>
                <a:spcPts val="0"/>
              </a:spcAft>
              <a:buFont typeface="Arial" pitchFamily="34" charset="0"/>
              <a:buNone/>
              <a:defRPr/>
            </a:pPr>
            <a:r>
              <a:rPr lang="en-US" u="sng" dirty="0" smtClean="0"/>
              <a:t>Authors</a:t>
            </a:r>
            <a:r>
              <a:rPr lang="en-US" dirty="0" smtClean="0"/>
              <a:t>: Angelique Chan, Chetna Malhotra, Rahul Malhotra, Truls </a:t>
            </a:r>
            <a:r>
              <a:rPr lang="en-US" dirty="0" err="1" smtClean="0"/>
              <a:t>Ostbye</a:t>
            </a:r>
            <a:endParaRPr lang="en-US" dirty="0" smtClean="0"/>
          </a:p>
          <a:p>
            <a:pPr fontAlgn="auto">
              <a:spcAft>
                <a:spcPts val="0"/>
              </a:spcAft>
              <a:buFont typeface="Arial" pitchFamily="34" charset="0"/>
              <a:buNone/>
              <a:defRPr/>
            </a:pPr>
            <a:endParaRPr lang="en-US" u="sng" dirty="0" smtClean="0"/>
          </a:p>
          <a:p>
            <a:pPr fontAlgn="auto">
              <a:spcAft>
                <a:spcPts val="0"/>
              </a:spcAft>
              <a:buFont typeface="Arial" pitchFamily="34" charset="0"/>
              <a:buNone/>
              <a:defRPr/>
            </a:pPr>
            <a:r>
              <a:rPr lang="en-US" u="sng" dirty="0" smtClean="0"/>
              <a:t>Institution</a:t>
            </a:r>
            <a:r>
              <a:rPr lang="en-US" dirty="0" smtClean="0"/>
              <a:t>: Program in Health Services and Systems Research, Duke-NUS Graduate Medical School</a:t>
            </a:r>
          </a:p>
          <a:p>
            <a:pPr fontAlgn="auto">
              <a:spcAft>
                <a:spcPts val="0"/>
              </a:spcAft>
              <a:buFont typeface="Arial" pitchFamily="34" charset="0"/>
              <a:buNone/>
              <a:defRPr/>
            </a:pPr>
            <a:r>
              <a:rPr lang="en-US" dirty="0" smtClean="0"/>
              <a:t>Singapore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results</a:t>
            </a:r>
            <a:endParaRPr lang="en-US" dirty="0"/>
          </a:p>
        </p:txBody>
      </p:sp>
      <p:sp>
        <p:nvSpPr>
          <p:cNvPr id="25602" name="Text Placeholder 4"/>
          <p:cNvSpPr>
            <a:spLocks noGrp="1"/>
          </p:cNvSpPr>
          <p:nvPr>
            <p:ph type="body" idx="1"/>
          </p:nvPr>
        </p:nvSpPr>
        <p:spPr>
          <a:xfrm>
            <a:off x="722313" y="4627563"/>
            <a:ext cx="7772400" cy="1500187"/>
          </a:xfrm>
        </p:spPr>
        <p:txBody>
          <a:bodyPr/>
          <a:lstStyle/>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991600" cy="609600"/>
          </a:xfrm>
        </p:spPr>
        <p:txBody>
          <a:bodyPr>
            <a:normAutofit fontScale="90000"/>
          </a:bodyPr>
          <a:lstStyle/>
          <a:p>
            <a:pPr fontAlgn="auto">
              <a:spcAft>
                <a:spcPts val="0"/>
              </a:spcAft>
              <a:defRPr/>
            </a:pP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Table </a:t>
            </a:r>
            <a:r>
              <a:rPr lang="en-US" sz="2500" dirty="0">
                <a:latin typeface="Tahoma" pitchFamily="34" charset="0"/>
                <a:ea typeface="Tahoma" pitchFamily="34" charset="0"/>
                <a:cs typeface="Tahoma" pitchFamily="34" charset="0"/>
              </a:rPr>
              <a:t>1: Caregiver</a:t>
            </a:r>
            <a:r>
              <a:rPr lang="en-US" sz="2500" dirty="0" smtClean="0">
                <a:latin typeface="Tahoma" pitchFamily="34" charset="0"/>
                <a:ea typeface="Tahoma" pitchFamily="34" charset="0"/>
                <a:cs typeface="Tahoma" pitchFamily="34" charset="0"/>
              </a:rPr>
              <a:t> characteristics</a:t>
            </a:r>
            <a:r>
              <a:rPr lang="en-US" sz="2500" dirty="0">
                <a:latin typeface="Tahoma" pitchFamily="34" charset="0"/>
                <a:ea typeface="Tahoma" pitchFamily="34" charset="0"/>
                <a:cs typeface="Tahoma" pitchFamily="34" charset="0"/>
              </a:rPr>
              <a:t>,</a:t>
            </a:r>
            <a:r>
              <a:rPr lang="en-US" sz="2500" dirty="0" smtClean="0">
                <a:latin typeface="Tahoma" pitchFamily="34" charset="0"/>
                <a:ea typeface="Tahoma" pitchFamily="34" charset="0"/>
                <a:cs typeface="Tahoma" pitchFamily="34" charset="0"/>
              </a:rPr>
              <a:t> by </a:t>
            </a:r>
            <a:r>
              <a:rPr lang="en-US" sz="2500" dirty="0">
                <a:latin typeface="Tahoma" pitchFamily="34" charset="0"/>
                <a:ea typeface="Tahoma" pitchFamily="34" charset="0"/>
                <a:cs typeface="Tahoma" pitchFamily="34" charset="0"/>
              </a:rPr>
              <a:t>type of </a:t>
            </a:r>
            <a:r>
              <a:rPr lang="en-US" sz="2500" dirty="0" smtClean="0">
                <a:latin typeface="Tahoma" pitchFamily="34" charset="0"/>
                <a:ea typeface="Tahoma" pitchFamily="34" charset="0"/>
                <a:cs typeface="Tahoma" pitchFamily="34" charset="0"/>
              </a:rPr>
              <a:t>caregiver</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(N=1,151, Mean &amp; SD)</a:t>
            </a: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381000" y="1447800"/>
          <a:ext cx="8763001" cy="4483747"/>
        </p:xfrm>
        <a:graphic>
          <a:graphicData uri="http://schemas.openxmlformats.org/drawingml/2006/table">
            <a:tbl>
              <a:tblPr firstRow="1" firstCol="1" bandRow="1">
                <a:tableStyleId>{5C22544A-7EE6-4342-B048-85BDC9FD1C3A}</a:tableStyleId>
              </a:tblPr>
              <a:tblGrid>
                <a:gridCol w="3582178"/>
                <a:gridCol w="1538623"/>
                <a:gridCol w="1679624"/>
                <a:gridCol w="1962576"/>
              </a:tblGrid>
              <a:tr h="1268817">
                <a:tc>
                  <a:txBody>
                    <a:bodyPr/>
                    <a:lstStyle/>
                    <a:p>
                      <a:pPr marL="0" marR="0" algn="ctr">
                        <a:lnSpc>
                          <a:spcPct val="115000"/>
                        </a:lnSpc>
                        <a:spcBef>
                          <a:spcPts val="0"/>
                        </a:spcBef>
                        <a:spcAft>
                          <a:spcPts val="0"/>
                        </a:spcAft>
                      </a:pPr>
                      <a:r>
                        <a:rPr lang="en-US" sz="2400" b="1" dirty="0" smtClean="0">
                          <a:effectLst/>
                          <a:latin typeface="Tahoma" pitchFamily="34" charset="0"/>
                          <a:ea typeface="Tahoma" pitchFamily="34" charset="0"/>
                          <a:cs typeface="Tahoma" pitchFamily="34" charset="0"/>
                        </a:rPr>
                        <a:t>Caregiver characteristics</a:t>
                      </a:r>
                      <a:endParaRPr lang="en-US" sz="2400" b="1" dirty="0">
                        <a:effectLst/>
                        <a:latin typeface="Tahoma" pitchFamily="34" charset="0"/>
                        <a:ea typeface="Tahoma" pitchFamily="34" charset="0"/>
                        <a:cs typeface="Tahoma" pitchFamily="34" charset="0"/>
                      </a:endParaRPr>
                    </a:p>
                  </a:txBody>
                  <a:tcPr marL="55001" marR="55001" marT="0" marB="0" anchor="ctr"/>
                </a:tc>
                <a:tc>
                  <a:txBody>
                    <a:bodyPr/>
                    <a:lstStyle/>
                    <a:p>
                      <a:pPr marL="0" marR="0" algn="ctr">
                        <a:lnSpc>
                          <a:spcPct val="115000"/>
                        </a:lnSpc>
                        <a:spcBef>
                          <a:spcPts val="0"/>
                        </a:spcBef>
                        <a:spcAft>
                          <a:spcPts val="0"/>
                        </a:spcAft>
                      </a:pPr>
                      <a:r>
                        <a:rPr lang="en-US" sz="2400" dirty="0" smtClean="0">
                          <a:effectLst/>
                          <a:latin typeface="Tahoma" pitchFamily="34" charset="0"/>
                          <a:ea typeface="Tahoma" pitchFamily="34" charset="0"/>
                          <a:cs typeface="Tahoma" pitchFamily="34" charset="0"/>
                        </a:rPr>
                        <a:t>Total</a:t>
                      </a:r>
                      <a:endParaRPr lang="en-US" sz="2400" dirty="0">
                        <a:effectLst/>
                        <a:latin typeface="Tahoma" pitchFamily="34" charset="0"/>
                        <a:ea typeface="Tahoma" pitchFamily="34" charset="0"/>
                        <a:cs typeface="Tahoma" pitchFamily="34" charset="0"/>
                      </a:endParaRPr>
                    </a:p>
                  </a:txBody>
                  <a:tcPr marL="55001" marR="55001" marT="0" marB="0" anchor="ctr"/>
                </a:tc>
                <a:tc>
                  <a:txBody>
                    <a:bodyPr/>
                    <a:lstStyle/>
                    <a:p>
                      <a:pPr marL="0" marR="0" algn="ctr">
                        <a:lnSpc>
                          <a:spcPct val="115000"/>
                        </a:lnSpc>
                        <a:spcBef>
                          <a:spcPts val="0"/>
                        </a:spcBef>
                        <a:spcAft>
                          <a:spcPts val="0"/>
                        </a:spcAft>
                      </a:pPr>
                      <a:r>
                        <a:rPr lang="en-US" sz="2400" dirty="0" smtClean="0">
                          <a:effectLst/>
                          <a:latin typeface="Tahoma" pitchFamily="34" charset="0"/>
                          <a:ea typeface="Tahoma" pitchFamily="34" charset="0"/>
                          <a:cs typeface="Tahoma" pitchFamily="34" charset="0"/>
                        </a:rPr>
                        <a:t>Spouse</a:t>
                      </a:r>
                      <a:endParaRPr lang="en-US" sz="2400" dirty="0">
                        <a:effectLst/>
                        <a:latin typeface="Tahoma" pitchFamily="34" charset="0"/>
                        <a:ea typeface="Tahoma" pitchFamily="34" charset="0"/>
                        <a:cs typeface="Tahoma" pitchFamily="34" charset="0"/>
                      </a:endParaRPr>
                    </a:p>
                  </a:txBody>
                  <a:tcPr marL="55001" marR="55001" marT="0" marB="0" anchor="ctr"/>
                </a:tc>
                <a:tc>
                  <a:txBody>
                    <a:bodyPr/>
                    <a:lstStyle/>
                    <a:p>
                      <a:pPr marL="0" marR="0" algn="ctr">
                        <a:lnSpc>
                          <a:spcPct val="115000"/>
                        </a:lnSpc>
                        <a:spcBef>
                          <a:spcPts val="0"/>
                        </a:spcBef>
                        <a:spcAft>
                          <a:spcPts val="0"/>
                        </a:spcAft>
                      </a:pPr>
                      <a:r>
                        <a:rPr lang="en-US" sz="2400" dirty="0">
                          <a:effectLst/>
                          <a:latin typeface="Tahoma" pitchFamily="34" charset="0"/>
                          <a:ea typeface="Tahoma" pitchFamily="34" charset="0"/>
                          <a:cs typeface="Tahoma" pitchFamily="34" charset="0"/>
                        </a:rPr>
                        <a:t>Adult </a:t>
                      </a:r>
                      <a:r>
                        <a:rPr lang="en-US" sz="2400" dirty="0" smtClean="0">
                          <a:effectLst/>
                          <a:latin typeface="Tahoma" pitchFamily="34" charset="0"/>
                          <a:ea typeface="Tahoma" pitchFamily="34" charset="0"/>
                          <a:cs typeface="Tahoma" pitchFamily="34" charset="0"/>
                        </a:rPr>
                        <a:t>child</a:t>
                      </a:r>
                      <a:endParaRPr lang="en-US" sz="2400" dirty="0">
                        <a:effectLst/>
                        <a:latin typeface="Tahoma" pitchFamily="34" charset="0"/>
                        <a:ea typeface="Tahoma" pitchFamily="34" charset="0"/>
                        <a:cs typeface="Tahoma" pitchFamily="34" charset="0"/>
                      </a:endParaRPr>
                    </a:p>
                  </a:txBody>
                  <a:tcPr marL="55001" marR="55001" marT="0" marB="0" anchor="ctr"/>
                </a:tc>
              </a:tr>
              <a:tr h="63618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Age (in years)</a:t>
                      </a:r>
                      <a:endParaRPr lang="en-US" sz="2000" dirty="0" smtClean="0">
                        <a:effectLst/>
                        <a:latin typeface="Tahoma" pitchFamily="34" charset="0"/>
                        <a:ea typeface="Tahoma" pitchFamily="34" charset="0"/>
                        <a:cs typeface="Tahoma" pitchFamily="34" charset="0"/>
                      </a:endParaRPr>
                    </a:p>
                    <a:p>
                      <a:pPr marL="0" marR="0">
                        <a:lnSpc>
                          <a:spcPct val="115000"/>
                        </a:lnSpc>
                        <a:spcBef>
                          <a:spcPts val="0"/>
                        </a:spcBef>
                        <a:spcAft>
                          <a:spcPts val="0"/>
                        </a:spcAft>
                      </a:pPr>
                      <a:endParaRPr lang="en-US" sz="2000" b="0" dirty="0" smtClean="0">
                        <a:effectLst/>
                        <a:latin typeface="Tahoma" pitchFamily="34" charset="0"/>
                        <a:ea typeface="Tahoma" pitchFamily="34" charset="0"/>
                        <a:cs typeface="Tahoma" pitchFamily="34" charset="0"/>
                      </a:endParaRPr>
                    </a:p>
                  </a:txBody>
                  <a:tcPr marL="55001" marR="5500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55.5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12.4</a:t>
                      </a:r>
                      <a:endParaRPr lang="en-US" sz="2000" dirty="0" smtClean="0">
                        <a:effectLst/>
                        <a:latin typeface="Tahoma" pitchFamily="34" charset="0"/>
                        <a:ea typeface="Tahoma" pitchFamily="34" charset="0"/>
                        <a:cs typeface="Tahoma" pitchFamily="34" charset="0"/>
                      </a:endParaRPr>
                    </a:p>
                    <a:p>
                      <a:pPr marL="0" marR="0" algn="ctr">
                        <a:lnSpc>
                          <a:spcPct val="115000"/>
                        </a:lnSpc>
                        <a:spcBef>
                          <a:spcPts val="0"/>
                        </a:spcBef>
                        <a:spcAft>
                          <a:spcPts val="0"/>
                        </a:spcAft>
                      </a:pPr>
                      <a:endParaRPr lang="en-US" sz="2000" dirty="0" smtClean="0">
                        <a:effectLst/>
                        <a:latin typeface="Tahoma" pitchFamily="34" charset="0"/>
                        <a:ea typeface="Tahoma" pitchFamily="34" charset="0"/>
                        <a:cs typeface="Tahoma" pitchFamily="34" charset="0"/>
                      </a:endParaRPr>
                    </a:p>
                  </a:txBody>
                  <a:tcPr marL="55001" marR="55001"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75.7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a:t>
                      </a:r>
                      <a:r>
                        <a:rPr lang="en-US" sz="2000" dirty="0" smtClean="0">
                          <a:solidFill>
                            <a:srgbClr val="FF0000"/>
                          </a:solidFill>
                          <a:effectLst/>
                          <a:latin typeface="Tahoma" pitchFamily="34" charset="0"/>
                          <a:ea typeface="Tahoma" pitchFamily="34" charset="0"/>
                          <a:cs typeface="Tahoma" pitchFamily="34" charset="0"/>
                        </a:rPr>
                        <a:t>7.4</a:t>
                      </a:r>
                    </a:p>
                  </a:txBody>
                  <a:tcPr marL="55001" marR="55001"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51.5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a:t>
                      </a:r>
                      <a:r>
                        <a:rPr lang="en-US" sz="2000" dirty="0" smtClean="0">
                          <a:solidFill>
                            <a:srgbClr val="FF0000"/>
                          </a:solidFill>
                          <a:effectLst/>
                          <a:latin typeface="Tahoma" pitchFamily="34" charset="0"/>
                          <a:ea typeface="Tahoma" pitchFamily="34" charset="0"/>
                          <a:cs typeface="Tahoma" pitchFamily="34" charset="0"/>
                        </a:rPr>
                        <a:t>8.7</a:t>
                      </a:r>
                    </a:p>
                  </a:txBody>
                  <a:tcPr marL="55001" marR="55001" marT="0" marB="0"/>
                </a:tc>
              </a:tr>
              <a:tr h="761290">
                <a:tc>
                  <a:txBody>
                    <a:bodyPr/>
                    <a:lstStyle/>
                    <a:p>
                      <a:pPr marL="0" marR="0">
                        <a:lnSpc>
                          <a:spcPct val="115000"/>
                        </a:lnSpc>
                        <a:spcBef>
                          <a:spcPts val="0"/>
                        </a:spcBef>
                        <a:spcAft>
                          <a:spcPts val="0"/>
                        </a:spcAft>
                      </a:pPr>
                      <a:endParaRPr lang="en-US" sz="2000" dirty="0" smtClean="0">
                        <a:effectLst/>
                        <a:latin typeface="Tahoma" pitchFamily="34" charset="0"/>
                        <a:ea typeface="Tahoma" pitchFamily="34" charset="0"/>
                        <a:cs typeface="Tahoma" pitchFamily="34" charset="0"/>
                      </a:endParaRPr>
                    </a:p>
                    <a:p>
                      <a:pPr marL="0" marR="0">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Female</a:t>
                      </a:r>
                      <a:endParaRPr lang="en-US" sz="2000" b="0" dirty="0">
                        <a:effectLst/>
                        <a:latin typeface="Tahoma" pitchFamily="34" charset="0"/>
                        <a:ea typeface="Tahoma" pitchFamily="34" charset="0"/>
                        <a:cs typeface="Tahoma" pitchFamily="34" charset="0"/>
                      </a:endParaRPr>
                    </a:p>
                  </a:txBody>
                  <a:tcPr marL="55001" marR="55001" marT="0" marB="0"/>
                </a:tc>
                <a:tc>
                  <a:txBody>
                    <a:bodyPr/>
                    <a:lstStyle/>
                    <a:p>
                      <a:pPr marL="0" marR="0" algn="ctr">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59.7%</a:t>
                      </a:r>
                      <a:endParaRPr lang="en-US" sz="2000" dirty="0">
                        <a:effectLst/>
                        <a:latin typeface="Tahoma" pitchFamily="34" charset="0"/>
                        <a:ea typeface="Tahoma" pitchFamily="34" charset="0"/>
                        <a:cs typeface="Tahoma" pitchFamily="34" charset="0"/>
                      </a:endParaRPr>
                    </a:p>
                  </a:txBody>
                  <a:tcPr marL="55001" marR="55001" marT="0" marB="0"/>
                </a:tc>
                <a:tc>
                  <a:txBody>
                    <a:bodyPr/>
                    <a:lstStyle/>
                    <a:p>
                      <a:pPr marL="0" marR="0" algn="ctr">
                        <a:lnSpc>
                          <a:spcPct val="115000"/>
                        </a:lnSpc>
                        <a:spcBef>
                          <a:spcPts val="0"/>
                        </a:spcBef>
                        <a:spcAft>
                          <a:spcPts val="0"/>
                        </a:spcAft>
                      </a:pPr>
                      <a:r>
                        <a:rPr lang="en-US" sz="2000" dirty="0" smtClean="0">
                          <a:solidFill>
                            <a:srgbClr val="FF0000"/>
                          </a:solidFill>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smtClean="0">
                          <a:solidFill>
                            <a:srgbClr val="FF0000"/>
                          </a:solidFill>
                          <a:effectLst/>
                          <a:latin typeface="Tahoma" pitchFamily="34" charset="0"/>
                          <a:ea typeface="Tahoma" pitchFamily="34" charset="0"/>
                          <a:cs typeface="Tahoma" pitchFamily="34" charset="0"/>
                        </a:rPr>
                        <a:t>73.2%</a:t>
                      </a:r>
                      <a:endParaRPr lang="en-US" sz="2000" dirty="0">
                        <a:solidFill>
                          <a:srgbClr val="FF0000"/>
                        </a:solidFill>
                        <a:effectLst/>
                        <a:latin typeface="Tahoma" pitchFamily="34" charset="0"/>
                        <a:ea typeface="Tahoma" pitchFamily="34" charset="0"/>
                        <a:cs typeface="Tahoma" pitchFamily="34" charset="0"/>
                      </a:endParaRPr>
                    </a:p>
                  </a:txBody>
                  <a:tcPr marL="55001" marR="55001" marT="0" marB="0"/>
                </a:tc>
                <a:tc>
                  <a:txBody>
                    <a:bodyPr/>
                    <a:lstStyle/>
                    <a:p>
                      <a:pPr marL="0" marR="0" algn="ctr">
                        <a:lnSpc>
                          <a:spcPct val="115000"/>
                        </a:lnSpc>
                        <a:spcBef>
                          <a:spcPts val="0"/>
                        </a:spcBef>
                        <a:spcAft>
                          <a:spcPts val="0"/>
                        </a:spcAft>
                      </a:pPr>
                      <a:r>
                        <a:rPr lang="en-US" sz="2000" dirty="0" smtClean="0">
                          <a:solidFill>
                            <a:srgbClr val="FF0000"/>
                          </a:solidFill>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smtClean="0">
                          <a:solidFill>
                            <a:srgbClr val="FF0000"/>
                          </a:solidFill>
                          <a:effectLst/>
                          <a:latin typeface="Tahoma" pitchFamily="34" charset="0"/>
                          <a:ea typeface="Tahoma" pitchFamily="34" charset="0"/>
                          <a:cs typeface="Tahoma" pitchFamily="34" charset="0"/>
                        </a:rPr>
                        <a:t>57.0%</a:t>
                      </a:r>
                      <a:endParaRPr lang="en-US" sz="2000" dirty="0">
                        <a:solidFill>
                          <a:srgbClr val="FF0000"/>
                        </a:solidFill>
                        <a:effectLst/>
                        <a:latin typeface="Tahoma" pitchFamily="34" charset="0"/>
                        <a:ea typeface="Tahoma" pitchFamily="34" charset="0"/>
                        <a:cs typeface="Tahoma" pitchFamily="34" charset="0"/>
                      </a:endParaRPr>
                    </a:p>
                  </a:txBody>
                  <a:tcPr marL="55001" marR="55001" marT="0" marB="0"/>
                </a:tc>
              </a:tr>
              <a:tr h="1113599">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Educational status</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Primary education or lower</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Lower secondary/secondary</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Greater than secondary education</a:t>
                      </a:r>
                    </a:p>
                  </a:txBody>
                  <a:tcPr marL="55001" marR="5500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32.6</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37.7</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29.7</a:t>
                      </a:r>
                    </a:p>
                  </a:txBody>
                  <a:tcPr marL="55001" marR="5500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76.8</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12.6</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10.5</a:t>
                      </a:r>
                    </a:p>
                  </a:txBody>
                  <a:tcPr marL="55001" marR="5500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23.8</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42.7</a:t>
                      </a:r>
                    </a:p>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33.5</a:t>
                      </a:r>
                    </a:p>
                  </a:txBody>
                  <a:tcPr marL="55001" marR="55001"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371600"/>
          <a:ext cx="8077200" cy="4797362"/>
        </p:xfrm>
        <a:graphic>
          <a:graphicData uri="http://schemas.openxmlformats.org/drawingml/2006/table">
            <a:tbl>
              <a:tblPr firstRow="1" firstCol="1" bandRow="1">
                <a:tableStyleId>{5C22544A-7EE6-4342-B048-85BDC9FD1C3A}</a:tableStyleId>
              </a:tblPr>
              <a:tblGrid>
                <a:gridCol w="3861352"/>
                <a:gridCol w="1320248"/>
                <a:gridCol w="1447800"/>
                <a:gridCol w="1447800"/>
              </a:tblGrid>
              <a:tr h="1276437">
                <a:tc>
                  <a:txBody>
                    <a:bodyPr/>
                    <a:lstStyle/>
                    <a:p>
                      <a:pPr marL="0" marR="0">
                        <a:lnSpc>
                          <a:spcPct val="115000"/>
                        </a:lnSpc>
                        <a:spcBef>
                          <a:spcPts val="0"/>
                        </a:spcBef>
                        <a:spcAft>
                          <a:spcPts val="0"/>
                        </a:spcAft>
                      </a:pPr>
                      <a:r>
                        <a:rPr lang="en-US" sz="2400" dirty="0" smtClean="0">
                          <a:effectLst/>
                          <a:latin typeface="Tahoma" pitchFamily="34" charset="0"/>
                          <a:ea typeface="Tahoma" pitchFamily="34" charset="0"/>
                          <a:cs typeface="Tahoma" pitchFamily="34" charset="0"/>
                        </a:rPr>
                        <a:t>Caregiver characteristics </a:t>
                      </a:r>
                      <a:endParaRPr lang="en-US" sz="2400" dirty="0">
                        <a:effectLst/>
                        <a:latin typeface="Tahoma" pitchFamily="34" charset="0"/>
                        <a:ea typeface="Tahoma" pitchFamily="34" charset="0"/>
                        <a:cs typeface="Tahoma" pitchFamily="34" charset="0"/>
                      </a:endParaRPr>
                    </a:p>
                  </a:txBody>
                  <a:tcPr marL="57501" marR="57501" marT="0" marB="0" anchor="ctr"/>
                </a:tc>
                <a:tc>
                  <a:txBody>
                    <a:bodyPr/>
                    <a:lstStyle/>
                    <a:p>
                      <a:pPr marL="0" marR="0">
                        <a:lnSpc>
                          <a:spcPct val="115000"/>
                        </a:lnSpc>
                        <a:spcBef>
                          <a:spcPts val="0"/>
                        </a:spcBef>
                        <a:spcAft>
                          <a:spcPts val="0"/>
                        </a:spcAft>
                      </a:pPr>
                      <a:r>
                        <a:rPr lang="en-US" sz="2400" dirty="0" smtClean="0">
                          <a:effectLst/>
                          <a:latin typeface="Tahoma" pitchFamily="34" charset="0"/>
                          <a:ea typeface="Tahoma" pitchFamily="34" charset="0"/>
                          <a:cs typeface="Tahoma" pitchFamily="34" charset="0"/>
                        </a:rPr>
                        <a:t>Total</a:t>
                      </a:r>
                      <a:endParaRPr lang="en-US" sz="2400" dirty="0">
                        <a:effectLst/>
                        <a:latin typeface="Tahoma" pitchFamily="34" charset="0"/>
                        <a:ea typeface="Tahoma" pitchFamily="34" charset="0"/>
                        <a:cs typeface="Tahoma" pitchFamily="34" charset="0"/>
                      </a:endParaRPr>
                    </a:p>
                  </a:txBody>
                  <a:tcPr marL="57501" marR="57501" marT="0" marB="0" anchor="ctr"/>
                </a:tc>
                <a:tc>
                  <a:txBody>
                    <a:bodyPr/>
                    <a:lstStyle/>
                    <a:p>
                      <a:pPr marL="0" marR="0">
                        <a:lnSpc>
                          <a:spcPct val="115000"/>
                        </a:lnSpc>
                        <a:spcBef>
                          <a:spcPts val="0"/>
                        </a:spcBef>
                        <a:spcAft>
                          <a:spcPts val="0"/>
                        </a:spcAft>
                      </a:pPr>
                      <a:r>
                        <a:rPr lang="en-US" sz="2400" dirty="0" smtClean="0">
                          <a:effectLst/>
                          <a:latin typeface="Tahoma" pitchFamily="34" charset="0"/>
                          <a:ea typeface="Tahoma" pitchFamily="34" charset="0"/>
                          <a:cs typeface="Tahoma" pitchFamily="34" charset="0"/>
                        </a:rPr>
                        <a:t>Spouse</a:t>
                      </a:r>
                      <a:endParaRPr lang="en-US" sz="2400" dirty="0">
                        <a:effectLst/>
                        <a:latin typeface="Tahoma" pitchFamily="34" charset="0"/>
                        <a:ea typeface="Tahoma" pitchFamily="34" charset="0"/>
                        <a:cs typeface="Tahoma" pitchFamily="34" charset="0"/>
                      </a:endParaRPr>
                    </a:p>
                  </a:txBody>
                  <a:tcPr marL="57501" marR="57501" marT="0" marB="0" anchor="ctr"/>
                </a:tc>
                <a:tc>
                  <a:txBody>
                    <a:bodyPr/>
                    <a:lstStyle/>
                    <a:p>
                      <a:pPr marL="0" marR="0">
                        <a:lnSpc>
                          <a:spcPct val="115000"/>
                        </a:lnSpc>
                        <a:spcBef>
                          <a:spcPts val="0"/>
                        </a:spcBef>
                        <a:spcAft>
                          <a:spcPts val="0"/>
                        </a:spcAft>
                      </a:pPr>
                      <a:r>
                        <a:rPr lang="en-US" sz="2400" dirty="0">
                          <a:effectLst/>
                          <a:latin typeface="Tahoma" pitchFamily="34" charset="0"/>
                          <a:ea typeface="Tahoma" pitchFamily="34" charset="0"/>
                          <a:cs typeface="Tahoma" pitchFamily="34" charset="0"/>
                        </a:rPr>
                        <a:t>Adult </a:t>
                      </a:r>
                      <a:r>
                        <a:rPr lang="en-US" sz="2400" dirty="0" smtClean="0">
                          <a:effectLst/>
                          <a:latin typeface="Tahoma" pitchFamily="34" charset="0"/>
                          <a:ea typeface="Tahoma" pitchFamily="34" charset="0"/>
                          <a:cs typeface="Tahoma" pitchFamily="34" charset="0"/>
                        </a:rPr>
                        <a:t>child</a:t>
                      </a:r>
                    </a:p>
                    <a:p>
                      <a:pPr marL="0" marR="0">
                        <a:lnSpc>
                          <a:spcPct val="115000"/>
                        </a:lnSpc>
                        <a:spcBef>
                          <a:spcPts val="0"/>
                        </a:spcBef>
                        <a:spcAft>
                          <a:spcPts val="0"/>
                        </a:spcAft>
                      </a:pPr>
                      <a:endParaRPr lang="en-US" sz="2400" dirty="0" smtClean="0">
                        <a:effectLst/>
                        <a:latin typeface="Tahoma" pitchFamily="34" charset="0"/>
                        <a:ea typeface="Tahoma" pitchFamily="34" charset="0"/>
                        <a:cs typeface="Tahoma" pitchFamily="34" charset="0"/>
                      </a:endParaRPr>
                    </a:p>
                  </a:txBody>
                  <a:tcPr marL="57501" marR="57501" marT="0" marB="0" anchor="ctr"/>
                </a:tc>
              </a:tr>
              <a:tr h="1598581">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Type of housing</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1-2 room public housing</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3-4 room public housing</a:t>
                      </a:r>
                    </a:p>
                    <a:p>
                      <a:pPr marL="0" marR="0">
                        <a:lnSpc>
                          <a:spcPct val="115000"/>
                        </a:lnSpc>
                        <a:spcBef>
                          <a:spcPts val="0"/>
                        </a:spcBef>
                        <a:spcAft>
                          <a:spcPts val="0"/>
                        </a:spcAft>
                      </a:pPr>
                      <a:r>
                        <a:rPr lang="en-US" sz="1400" b="0" u="sng" dirty="0">
                          <a:effectLst/>
                          <a:latin typeface="Tahoma" pitchFamily="34" charset="0"/>
                          <a:ea typeface="Tahoma" pitchFamily="34" charset="0"/>
                          <a:cs typeface="Tahoma" pitchFamily="34" charset="0"/>
                        </a:rPr>
                        <a:t>&gt;</a:t>
                      </a:r>
                      <a:r>
                        <a:rPr lang="en-US" sz="1400" b="0" dirty="0">
                          <a:effectLst/>
                          <a:latin typeface="Tahoma" pitchFamily="34" charset="0"/>
                          <a:ea typeface="Tahoma" pitchFamily="34" charset="0"/>
                          <a:cs typeface="Tahoma" pitchFamily="34" charset="0"/>
                        </a:rPr>
                        <a:t> 5 room public housing</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Private apartments</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Bungalow/semi-detached/terrace house</a:t>
                      </a:r>
                    </a:p>
                  </a:txBody>
                  <a:tcPr marL="57501" marR="57501" marT="0" marB="0"/>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6.8</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59.3</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22.3</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3.4</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8.2</a:t>
                      </a:r>
                    </a:p>
                  </a:txBody>
                  <a:tcPr marL="57501" marR="57501" marT="0" marB="0"/>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15.3</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59.5</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15.3</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3.2</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6.8</a:t>
                      </a:r>
                    </a:p>
                  </a:txBody>
                  <a:tcPr marL="57501" marR="57501" marT="0" marB="0"/>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endParaRPr lang="en-US" sz="1400" dirty="0">
                        <a:solidFill>
                          <a:srgbClr val="FF0000"/>
                        </a:solidFill>
                        <a:effectLst/>
                        <a:latin typeface="Tahoma" pitchFamily="34" charset="0"/>
                        <a:ea typeface="Tahoma" pitchFamily="34" charset="0"/>
                        <a:cs typeface="Tahoma" pitchFamily="34" charset="0"/>
                      </a:endParaRPr>
                    </a:p>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5.1</a:t>
                      </a:r>
                    </a:p>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59.3</a:t>
                      </a:r>
                    </a:p>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23.7</a:t>
                      </a:r>
                    </a:p>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3.4</a:t>
                      </a:r>
                    </a:p>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8.4</a:t>
                      </a:r>
                    </a:p>
                  </a:txBody>
                  <a:tcPr marL="57501" marR="57501" marT="0" marB="0"/>
                </a:tc>
              </a:tr>
              <a:tr h="510575">
                <a:tc>
                  <a:txBody>
                    <a:bodyPr/>
                    <a:lstStyle/>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Amount of care provided (in hours) (0-133)</a:t>
                      </a:r>
                    </a:p>
                  </a:txBody>
                  <a:tcPr marL="57501" marR="57501" marT="0" marB="0"/>
                </a:tc>
                <a:tc>
                  <a:txBody>
                    <a:bodyPr/>
                    <a:lstStyle/>
                    <a:p>
                      <a:pPr marL="0" marR="0" algn="ctr">
                        <a:lnSpc>
                          <a:spcPct val="115000"/>
                        </a:lnSpc>
                        <a:spcBef>
                          <a:spcPts val="0"/>
                        </a:spcBef>
                        <a:spcAft>
                          <a:spcPts val="0"/>
                        </a:spcAft>
                      </a:pPr>
                      <a:r>
                        <a:rPr lang="en-US" sz="1400">
                          <a:effectLst/>
                          <a:latin typeface="Tahoma" pitchFamily="34" charset="0"/>
                          <a:ea typeface="Tahoma" pitchFamily="34" charset="0"/>
                          <a:cs typeface="Tahoma" pitchFamily="34" charset="0"/>
                        </a:rPr>
                        <a:t>30.9 </a:t>
                      </a:r>
                      <a:r>
                        <a:rPr lang="en-US" sz="1400" u="sng">
                          <a:effectLst/>
                          <a:latin typeface="Tahoma" pitchFamily="34" charset="0"/>
                          <a:ea typeface="Tahoma" pitchFamily="34" charset="0"/>
                          <a:cs typeface="Tahoma" pitchFamily="34" charset="0"/>
                        </a:rPr>
                        <a:t>+</a:t>
                      </a:r>
                      <a:r>
                        <a:rPr lang="en-US" sz="1400">
                          <a:effectLst/>
                          <a:latin typeface="Tahoma" pitchFamily="34" charset="0"/>
                          <a:ea typeface="Tahoma" pitchFamily="34" charset="0"/>
                          <a:cs typeface="Tahoma" pitchFamily="34" charset="0"/>
                        </a:rPr>
                        <a:t> 24.8</a:t>
                      </a:r>
                    </a:p>
                  </a:txBody>
                  <a:tcPr marL="57501" marR="57501" marT="0" marB="0"/>
                </a:tc>
                <a:tc>
                  <a:txBody>
                    <a:bodyPr/>
                    <a:lstStyle/>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42.5 </a:t>
                      </a:r>
                      <a:r>
                        <a:rPr lang="en-US" sz="1400" u="sng" dirty="0">
                          <a:solidFill>
                            <a:srgbClr val="FF0000"/>
                          </a:solidFill>
                          <a:effectLst/>
                          <a:latin typeface="Tahoma" pitchFamily="34" charset="0"/>
                          <a:ea typeface="Tahoma" pitchFamily="34" charset="0"/>
                          <a:cs typeface="Tahoma" pitchFamily="34" charset="0"/>
                        </a:rPr>
                        <a:t>+</a:t>
                      </a:r>
                      <a:r>
                        <a:rPr lang="en-US" sz="1400" dirty="0">
                          <a:solidFill>
                            <a:srgbClr val="FF0000"/>
                          </a:solidFill>
                          <a:effectLst/>
                          <a:latin typeface="Tahoma" pitchFamily="34" charset="0"/>
                          <a:ea typeface="Tahoma" pitchFamily="34" charset="0"/>
                          <a:cs typeface="Tahoma" pitchFamily="34" charset="0"/>
                        </a:rPr>
                        <a:t> 27.1</a:t>
                      </a:r>
                    </a:p>
                  </a:txBody>
                  <a:tcPr marL="57501" marR="57501" marT="0" marB="0"/>
                </a:tc>
                <a:tc>
                  <a:txBody>
                    <a:bodyPr/>
                    <a:lstStyle/>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28.6 </a:t>
                      </a:r>
                      <a:r>
                        <a:rPr lang="en-US" sz="1400" u="sng" dirty="0">
                          <a:solidFill>
                            <a:srgbClr val="FF0000"/>
                          </a:solidFill>
                          <a:effectLst/>
                          <a:latin typeface="Tahoma" pitchFamily="34" charset="0"/>
                          <a:ea typeface="Tahoma" pitchFamily="34" charset="0"/>
                          <a:cs typeface="Tahoma" pitchFamily="34" charset="0"/>
                        </a:rPr>
                        <a:t>+</a:t>
                      </a:r>
                      <a:r>
                        <a:rPr lang="en-US" sz="1400" dirty="0">
                          <a:solidFill>
                            <a:srgbClr val="FF0000"/>
                          </a:solidFill>
                          <a:effectLst/>
                          <a:latin typeface="Tahoma" pitchFamily="34" charset="0"/>
                          <a:ea typeface="Tahoma" pitchFamily="34" charset="0"/>
                          <a:cs typeface="Tahoma" pitchFamily="34" charset="0"/>
                        </a:rPr>
                        <a:t> 23.7</a:t>
                      </a:r>
                    </a:p>
                  </a:txBody>
                  <a:tcPr marL="57501" marR="57501" marT="0" marB="0"/>
                </a:tc>
              </a:tr>
              <a:tr h="520194">
                <a:tc>
                  <a:txBody>
                    <a:bodyPr/>
                    <a:lstStyle/>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Disrupted schedule and </a:t>
                      </a:r>
                      <a:r>
                        <a:rPr lang="en-US" sz="1400" b="0" dirty="0" smtClean="0">
                          <a:effectLst/>
                          <a:latin typeface="Tahoma" pitchFamily="34" charset="0"/>
                          <a:ea typeface="Tahoma" pitchFamily="34" charset="0"/>
                          <a:cs typeface="Tahoma" pitchFamily="34" charset="0"/>
                        </a:rPr>
                        <a:t>health problems </a:t>
                      </a:r>
                      <a:r>
                        <a:rPr lang="en-US" sz="1400" b="0" dirty="0">
                          <a:effectLst/>
                          <a:latin typeface="Tahoma" pitchFamily="34" charset="0"/>
                          <a:ea typeface="Tahoma" pitchFamily="34" charset="0"/>
                          <a:cs typeface="Tahoma" pitchFamily="34" charset="0"/>
                        </a:rPr>
                        <a:t>due to caregiving (8-39)</a:t>
                      </a:r>
                    </a:p>
                  </a:txBody>
                  <a:tcPr marL="57501" marR="57501" marT="0" marB="0"/>
                </a:tc>
                <a:tc>
                  <a:txBody>
                    <a:bodyPr/>
                    <a:lstStyle/>
                    <a:p>
                      <a:pPr marL="0" marR="0" algn="ctr">
                        <a:lnSpc>
                          <a:spcPct val="115000"/>
                        </a:lnSpc>
                        <a:spcBef>
                          <a:spcPts val="0"/>
                        </a:spcBef>
                        <a:spcAft>
                          <a:spcPts val="0"/>
                        </a:spcAft>
                      </a:pPr>
                      <a:r>
                        <a:rPr lang="en-US" sz="1400">
                          <a:effectLst/>
                          <a:latin typeface="Tahoma" pitchFamily="34" charset="0"/>
                          <a:ea typeface="Tahoma" pitchFamily="34" charset="0"/>
                          <a:cs typeface="Tahoma" pitchFamily="34" charset="0"/>
                        </a:rPr>
                        <a:t>21.1 </a:t>
                      </a:r>
                      <a:r>
                        <a:rPr lang="en-US" sz="1400" u="sng">
                          <a:effectLst/>
                          <a:latin typeface="Tahoma" pitchFamily="34" charset="0"/>
                          <a:ea typeface="Tahoma" pitchFamily="34" charset="0"/>
                          <a:cs typeface="Tahoma" pitchFamily="34" charset="0"/>
                        </a:rPr>
                        <a:t>+</a:t>
                      </a:r>
                      <a:r>
                        <a:rPr lang="en-US" sz="1400">
                          <a:effectLst/>
                          <a:latin typeface="Tahoma" pitchFamily="34" charset="0"/>
                          <a:ea typeface="Tahoma" pitchFamily="34" charset="0"/>
                          <a:cs typeface="Tahoma" pitchFamily="34" charset="0"/>
                        </a:rPr>
                        <a:t> 5.1</a:t>
                      </a:r>
                    </a:p>
                  </a:txBody>
                  <a:tcPr marL="57501" marR="57501" marT="0" marB="0"/>
                </a:tc>
                <a:tc>
                  <a:txBody>
                    <a:bodyPr/>
                    <a:lstStyle/>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23.1 </a:t>
                      </a:r>
                      <a:r>
                        <a:rPr lang="en-US" sz="1400" u="sng" dirty="0">
                          <a:solidFill>
                            <a:srgbClr val="FF0000"/>
                          </a:solidFill>
                          <a:effectLst/>
                          <a:latin typeface="Tahoma" pitchFamily="34" charset="0"/>
                          <a:ea typeface="Tahoma" pitchFamily="34" charset="0"/>
                          <a:cs typeface="Tahoma" pitchFamily="34" charset="0"/>
                        </a:rPr>
                        <a:t>+</a:t>
                      </a:r>
                      <a:r>
                        <a:rPr lang="en-US" sz="1400" dirty="0">
                          <a:solidFill>
                            <a:srgbClr val="FF0000"/>
                          </a:solidFill>
                          <a:effectLst/>
                          <a:latin typeface="Tahoma" pitchFamily="34" charset="0"/>
                          <a:ea typeface="Tahoma" pitchFamily="34" charset="0"/>
                          <a:cs typeface="Tahoma" pitchFamily="34" charset="0"/>
                        </a:rPr>
                        <a:t> 4.8</a:t>
                      </a:r>
                    </a:p>
                  </a:txBody>
                  <a:tcPr marL="57501" marR="57501" marT="0" marB="0"/>
                </a:tc>
                <a:tc>
                  <a:txBody>
                    <a:bodyPr/>
                    <a:lstStyle/>
                    <a:p>
                      <a:pPr marL="0" marR="0" algn="ctr">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20.7 </a:t>
                      </a:r>
                      <a:r>
                        <a:rPr lang="en-US" sz="1400" u="sng" dirty="0">
                          <a:solidFill>
                            <a:srgbClr val="FF0000"/>
                          </a:solidFill>
                          <a:effectLst/>
                          <a:latin typeface="Tahoma" pitchFamily="34" charset="0"/>
                          <a:ea typeface="Tahoma" pitchFamily="34" charset="0"/>
                          <a:cs typeface="Tahoma" pitchFamily="34" charset="0"/>
                        </a:rPr>
                        <a:t>+</a:t>
                      </a:r>
                      <a:r>
                        <a:rPr lang="en-US" sz="1400" dirty="0">
                          <a:solidFill>
                            <a:srgbClr val="FF0000"/>
                          </a:solidFill>
                          <a:effectLst/>
                          <a:latin typeface="Tahoma" pitchFamily="34" charset="0"/>
                          <a:ea typeface="Tahoma" pitchFamily="34" charset="0"/>
                          <a:cs typeface="Tahoma" pitchFamily="34" charset="0"/>
                        </a:rPr>
                        <a:t> 5.0</a:t>
                      </a:r>
                    </a:p>
                  </a:txBody>
                  <a:tcPr marL="57501" marR="57501" marT="0" marB="0"/>
                </a:tc>
              </a:tr>
              <a:tr h="381000">
                <a:tc>
                  <a:txBody>
                    <a:bodyPr/>
                    <a:lstStyle/>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Financial problems due to caregiving (2-10)</a:t>
                      </a:r>
                    </a:p>
                  </a:txBody>
                  <a:tcPr marL="57501" marR="57501" marT="0" marB="0"/>
                </a:tc>
                <a:tc>
                  <a:txBody>
                    <a:bodyPr/>
                    <a:lstStyle/>
                    <a:p>
                      <a:pPr marL="0" marR="0" algn="ctr">
                        <a:lnSpc>
                          <a:spcPct val="115000"/>
                        </a:lnSpc>
                        <a:spcBef>
                          <a:spcPts val="0"/>
                        </a:spcBef>
                        <a:spcAft>
                          <a:spcPts val="0"/>
                        </a:spcAft>
                      </a:pPr>
                      <a:r>
                        <a:rPr lang="en-US" sz="1400">
                          <a:effectLst/>
                          <a:latin typeface="Tahoma" pitchFamily="34" charset="0"/>
                          <a:ea typeface="Tahoma" pitchFamily="34" charset="0"/>
                          <a:cs typeface="Tahoma" pitchFamily="34" charset="0"/>
                        </a:rPr>
                        <a:t>5.4 </a:t>
                      </a:r>
                      <a:r>
                        <a:rPr lang="en-US" sz="1400" u="sng">
                          <a:effectLst/>
                          <a:latin typeface="Tahoma" pitchFamily="34" charset="0"/>
                          <a:ea typeface="Tahoma" pitchFamily="34" charset="0"/>
                          <a:cs typeface="Tahoma" pitchFamily="34" charset="0"/>
                        </a:rPr>
                        <a:t>+</a:t>
                      </a:r>
                      <a:r>
                        <a:rPr lang="en-US" sz="1400">
                          <a:effectLst/>
                          <a:latin typeface="Tahoma" pitchFamily="34" charset="0"/>
                          <a:ea typeface="Tahoma" pitchFamily="34" charset="0"/>
                          <a:cs typeface="Tahoma" pitchFamily="34" charset="0"/>
                        </a:rPr>
                        <a:t> 1.8</a:t>
                      </a:r>
                    </a:p>
                  </a:txBody>
                  <a:tcPr marL="57501" marR="57501" marT="0" marB="0"/>
                </a:tc>
                <a:tc>
                  <a:txBody>
                    <a:bodyPr/>
                    <a:lstStyle/>
                    <a:p>
                      <a:pPr marL="0" marR="0" algn="ctr">
                        <a:lnSpc>
                          <a:spcPct val="115000"/>
                        </a:lnSpc>
                        <a:spcBef>
                          <a:spcPts val="0"/>
                        </a:spcBef>
                        <a:spcAft>
                          <a:spcPts val="0"/>
                        </a:spcAft>
                      </a:pPr>
                      <a:r>
                        <a:rPr lang="en-US" sz="1400" dirty="0">
                          <a:solidFill>
                            <a:schemeClr val="tx1"/>
                          </a:solidFill>
                          <a:effectLst/>
                          <a:latin typeface="Tahoma" pitchFamily="34" charset="0"/>
                          <a:ea typeface="Tahoma" pitchFamily="34" charset="0"/>
                          <a:cs typeface="Tahoma" pitchFamily="34" charset="0"/>
                        </a:rPr>
                        <a:t>5.9 </a:t>
                      </a:r>
                      <a:r>
                        <a:rPr lang="en-US" sz="1400" u="sng" dirty="0">
                          <a:solidFill>
                            <a:schemeClr val="tx1"/>
                          </a:solidFill>
                          <a:effectLst/>
                          <a:latin typeface="Tahoma" pitchFamily="34" charset="0"/>
                          <a:ea typeface="Tahoma" pitchFamily="34" charset="0"/>
                          <a:cs typeface="Tahoma" pitchFamily="34" charset="0"/>
                        </a:rPr>
                        <a:t>+</a:t>
                      </a:r>
                      <a:r>
                        <a:rPr lang="en-US" sz="1400" dirty="0">
                          <a:solidFill>
                            <a:schemeClr val="tx1"/>
                          </a:solidFill>
                          <a:effectLst/>
                          <a:latin typeface="Tahoma" pitchFamily="34" charset="0"/>
                          <a:ea typeface="Tahoma" pitchFamily="34" charset="0"/>
                          <a:cs typeface="Tahoma" pitchFamily="34" charset="0"/>
                        </a:rPr>
                        <a:t> 1.7</a:t>
                      </a:r>
                    </a:p>
                  </a:txBody>
                  <a:tcPr marL="57501" marR="57501" marT="0" marB="0"/>
                </a:tc>
                <a:tc>
                  <a:txBody>
                    <a:bodyPr/>
                    <a:lstStyle/>
                    <a:p>
                      <a:pPr marL="0" marR="0" algn="ctr">
                        <a:lnSpc>
                          <a:spcPct val="115000"/>
                        </a:lnSpc>
                        <a:spcBef>
                          <a:spcPts val="0"/>
                        </a:spcBef>
                        <a:spcAft>
                          <a:spcPts val="0"/>
                        </a:spcAft>
                      </a:pPr>
                      <a:r>
                        <a:rPr lang="en-US" sz="1400" dirty="0">
                          <a:solidFill>
                            <a:schemeClr val="tx1"/>
                          </a:solidFill>
                          <a:effectLst/>
                          <a:latin typeface="Tahoma" pitchFamily="34" charset="0"/>
                          <a:ea typeface="Tahoma" pitchFamily="34" charset="0"/>
                          <a:cs typeface="Tahoma" pitchFamily="34" charset="0"/>
                        </a:rPr>
                        <a:t>5.3 </a:t>
                      </a:r>
                      <a:r>
                        <a:rPr lang="en-US" sz="1400" u="sng" dirty="0">
                          <a:solidFill>
                            <a:schemeClr val="tx1"/>
                          </a:solidFill>
                          <a:effectLst/>
                          <a:latin typeface="Tahoma" pitchFamily="34" charset="0"/>
                          <a:ea typeface="Tahoma" pitchFamily="34" charset="0"/>
                          <a:cs typeface="Tahoma" pitchFamily="34" charset="0"/>
                        </a:rPr>
                        <a:t>+</a:t>
                      </a:r>
                      <a:r>
                        <a:rPr lang="en-US" sz="1400" dirty="0">
                          <a:solidFill>
                            <a:schemeClr val="tx1"/>
                          </a:solidFill>
                          <a:effectLst/>
                          <a:latin typeface="Tahoma" pitchFamily="34" charset="0"/>
                          <a:ea typeface="Tahoma" pitchFamily="34" charset="0"/>
                          <a:cs typeface="Tahoma" pitchFamily="34" charset="0"/>
                        </a:rPr>
                        <a:t> 1.8</a:t>
                      </a:r>
                    </a:p>
                  </a:txBody>
                  <a:tcPr marL="57501" marR="57501" marT="0" marB="0"/>
                </a:tc>
              </a:tr>
              <a:tr h="510575">
                <a:tc>
                  <a:txBody>
                    <a:bodyPr/>
                    <a:lstStyle/>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Lack of family support in caregiving (5-25)</a:t>
                      </a:r>
                    </a:p>
                  </a:txBody>
                  <a:tcPr marL="57501" marR="57501" marT="0" marB="0"/>
                </a:tc>
                <a:tc>
                  <a:txBody>
                    <a:bodyPr/>
                    <a:lstStyle/>
                    <a:p>
                      <a:pPr marL="0" marR="0" algn="ctr">
                        <a:lnSpc>
                          <a:spcPct val="115000"/>
                        </a:lnSpc>
                        <a:spcBef>
                          <a:spcPts val="0"/>
                        </a:spcBef>
                        <a:spcAft>
                          <a:spcPts val="0"/>
                        </a:spcAft>
                      </a:pPr>
                      <a:r>
                        <a:rPr lang="en-US" sz="1400">
                          <a:effectLst/>
                          <a:latin typeface="Tahoma" pitchFamily="34" charset="0"/>
                          <a:ea typeface="Tahoma" pitchFamily="34" charset="0"/>
                          <a:cs typeface="Tahoma" pitchFamily="34" charset="0"/>
                        </a:rPr>
                        <a:t>10.7 </a:t>
                      </a:r>
                      <a:r>
                        <a:rPr lang="en-US" sz="1400" u="sng">
                          <a:effectLst/>
                          <a:latin typeface="Tahoma" pitchFamily="34" charset="0"/>
                          <a:ea typeface="Tahoma" pitchFamily="34" charset="0"/>
                          <a:cs typeface="Tahoma" pitchFamily="34" charset="0"/>
                        </a:rPr>
                        <a:t>+</a:t>
                      </a:r>
                      <a:r>
                        <a:rPr lang="en-US" sz="1400">
                          <a:effectLst/>
                          <a:latin typeface="Tahoma" pitchFamily="34" charset="0"/>
                          <a:ea typeface="Tahoma" pitchFamily="34" charset="0"/>
                          <a:cs typeface="Tahoma" pitchFamily="34" charset="0"/>
                        </a:rPr>
                        <a:t> 3.2</a:t>
                      </a:r>
                    </a:p>
                  </a:txBody>
                  <a:tcPr marL="57501" marR="57501" marT="0" marB="0"/>
                </a:tc>
                <a:tc>
                  <a:txBody>
                    <a:bodyPr/>
                    <a:lstStyle/>
                    <a:p>
                      <a:pPr marL="0" marR="0" algn="ctr">
                        <a:lnSpc>
                          <a:spcPct val="115000"/>
                        </a:lnSpc>
                        <a:spcBef>
                          <a:spcPts val="0"/>
                        </a:spcBef>
                        <a:spcAft>
                          <a:spcPts val="0"/>
                        </a:spcAft>
                      </a:pPr>
                      <a:r>
                        <a:rPr lang="en-US" sz="1400">
                          <a:effectLst/>
                          <a:latin typeface="Tahoma" pitchFamily="34" charset="0"/>
                          <a:ea typeface="Tahoma" pitchFamily="34" charset="0"/>
                          <a:cs typeface="Tahoma" pitchFamily="34" charset="0"/>
                        </a:rPr>
                        <a:t>10.8 </a:t>
                      </a:r>
                      <a:r>
                        <a:rPr lang="en-US" sz="1400" u="sng">
                          <a:effectLst/>
                          <a:latin typeface="Tahoma" pitchFamily="34" charset="0"/>
                          <a:ea typeface="Tahoma" pitchFamily="34" charset="0"/>
                          <a:cs typeface="Tahoma" pitchFamily="34" charset="0"/>
                        </a:rPr>
                        <a:t>+</a:t>
                      </a:r>
                      <a:r>
                        <a:rPr lang="en-US" sz="1400">
                          <a:effectLst/>
                          <a:latin typeface="Tahoma" pitchFamily="34" charset="0"/>
                          <a:ea typeface="Tahoma" pitchFamily="34" charset="0"/>
                          <a:cs typeface="Tahoma" pitchFamily="34" charset="0"/>
                        </a:rPr>
                        <a:t> 3.1</a:t>
                      </a:r>
                    </a:p>
                  </a:txBody>
                  <a:tcPr marL="57501" marR="57501" marT="0" marB="0"/>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10.7 </a:t>
                      </a:r>
                      <a:r>
                        <a:rPr lang="en-US" sz="1400" u="sng" dirty="0">
                          <a:effectLst/>
                          <a:latin typeface="Tahoma" pitchFamily="34" charset="0"/>
                          <a:ea typeface="Tahoma" pitchFamily="34" charset="0"/>
                          <a:cs typeface="Tahoma" pitchFamily="34" charset="0"/>
                        </a:rPr>
                        <a:t>+</a:t>
                      </a:r>
                      <a:r>
                        <a:rPr lang="en-US" sz="1400" dirty="0">
                          <a:effectLst/>
                          <a:latin typeface="Tahoma" pitchFamily="34" charset="0"/>
                          <a:ea typeface="Tahoma" pitchFamily="34" charset="0"/>
                          <a:cs typeface="Tahoma" pitchFamily="34" charset="0"/>
                        </a:rPr>
                        <a:t> 3.2</a:t>
                      </a:r>
                    </a:p>
                  </a:txBody>
                  <a:tcPr marL="57501" marR="57501" marT="0" marB="0"/>
                </a:tc>
              </a:tr>
            </a:tbl>
          </a:graphicData>
        </a:graphic>
      </p:graphicFrame>
      <p:sp>
        <p:nvSpPr>
          <p:cNvPr id="4" name="Title 3"/>
          <p:cNvSpPr>
            <a:spLocks noGrp="1"/>
          </p:cNvSpPr>
          <p:nvPr>
            <p:ph type="title"/>
          </p:nvPr>
        </p:nvSpPr>
        <p:spPr>
          <a:xfrm>
            <a:off x="152400" y="533400"/>
            <a:ext cx="8991600" cy="609600"/>
          </a:xfrm>
        </p:spPr>
        <p:txBody>
          <a:bodyPr>
            <a:normAutofit fontScale="90000"/>
          </a:bodyPr>
          <a:lstStyle/>
          <a:p>
            <a:pPr fontAlgn="auto">
              <a:spcAft>
                <a:spcPts val="0"/>
              </a:spcAft>
              <a:defRPr/>
            </a:pP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Table 1 (contd.): </a:t>
            </a:r>
            <a:r>
              <a:rPr lang="en-US" sz="2500" dirty="0">
                <a:latin typeface="Tahoma" pitchFamily="34" charset="0"/>
                <a:ea typeface="Tahoma" pitchFamily="34" charset="0"/>
                <a:cs typeface="Tahoma" pitchFamily="34" charset="0"/>
              </a:rPr>
              <a:t>Caregiver</a:t>
            </a:r>
            <a:r>
              <a:rPr lang="en-US" sz="2500" dirty="0" smtClean="0">
                <a:latin typeface="Tahoma" pitchFamily="34" charset="0"/>
                <a:ea typeface="Tahoma" pitchFamily="34" charset="0"/>
                <a:cs typeface="Tahoma" pitchFamily="34" charset="0"/>
              </a:rPr>
              <a:t> characteristics</a:t>
            </a:r>
            <a:r>
              <a:rPr lang="en-US" sz="2500" dirty="0">
                <a:latin typeface="Tahoma" pitchFamily="34" charset="0"/>
                <a:ea typeface="Tahoma" pitchFamily="34" charset="0"/>
                <a:cs typeface="Tahoma" pitchFamily="34" charset="0"/>
              </a:rPr>
              <a:t>,</a:t>
            </a:r>
            <a:r>
              <a:rPr lang="en-US" sz="2500" dirty="0" smtClean="0">
                <a:latin typeface="Tahoma" pitchFamily="34" charset="0"/>
                <a:ea typeface="Tahoma" pitchFamily="34" charset="0"/>
                <a:cs typeface="Tahoma" pitchFamily="34" charset="0"/>
              </a:rPr>
              <a:t> by </a:t>
            </a:r>
            <a:r>
              <a:rPr lang="en-US" sz="2500" dirty="0">
                <a:latin typeface="Tahoma" pitchFamily="34" charset="0"/>
                <a:ea typeface="Tahoma" pitchFamily="34" charset="0"/>
                <a:cs typeface="Tahoma" pitchFamily="34" charset="0"/>
              </a:rPr>
              <a:t>type of caregiver</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676400"/>
          <a:ext cx="8610599" cy="4242428"/>
        </p:xfrm>
        <a:graphic>
          <a:graphicData uri="http://schemas.openxmlformats.org/drawingml/2006/table">
            <a:tbl>
              <a:tblPr firstRow="1" firstCol="1" bandRow="1">
                <a:tableStyleId>{5C22544A-7EE6-4342-B048-85BDC9FD1C3A}</a:tableStyleId>
              </a:tblPr>
              <a:tblGrid>
                <a:gridCol w="3519880"/>
                <a:gridCol w="1511864"/>
                <a:gridCol w="1650411"/>
                <a:gridCol w="1928444"/>
              </a:tblGrid>
              <a:tr h="1438268">
                <a:tc>
                  <a:txBody>
                    <a:bodyPr/>
                    <a:lstStyle/>
                    <a:p>
                      <a:pPr marL="0" marR="0">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Caregiver characteristics (Contd..)</a:t>
                      </a:r>
                      <a:endParaRPr lang="en-US" sz="20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Total</a:t>
                      </a:r>
                      <a:endParaRPr lang="en-US" sz="20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Spouse</a:t>
                      </a:r>
                    </a:p>
                  </a:txBody>
                  <a:tcPr marL="68580" marR="68580" marT="0" marB="0" anchor="ctr"/>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Adult child</a:t>
                      </a:r>
                      <a:r>
                        <a:rPr lang="en-US" sz="2000" dirty="0" smtClean="0">
                          <a:effectLst/>
                          <a:latin typeface="Tahoma" pitchFamily="34" charset="0"/>
                          <a:ea typeface="Tahoma" pitchFamily="34" charset="0"/>
                          <a:cs typeface="Tahoma" pitchFamily="34" charset="0"/>
                        </a:rPr>
                        <a:t> </a:t>
                      </a:r>
                    </a:p>
                  </a:txBody>
                  <a:tcPr marL="68580" marR="68580" marT="0" marB="0" anchor="ctr"/>
                </a:tc>
              </a:tr>
              <a:tr h="28765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Self-esteem (11-30)</a:t>
                      </a: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23.1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3.5</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23.1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3.8</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27.1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3.8</a:t>
                      </a:r>
                    </a:p>
                  </a:txBody>
                  <a:tcPr marL="68580" marR="68580" marT="0" marB="0"/>
                </a:tc>
              </a:tr>
              <a:tr h="575307">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Perceived emotional support (9-67)</a:t>
                      </a: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24.6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3.7</a:t>
                      </a: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24.3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4.5</a:t>
                      </a: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24.7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3.5</a:t>
                      </a:r>
                    </a:p>
                  </a:txBody>
                  <a:tcPr marL="68580" marR="68580" marT="0" marB="0"/>
                </a:tc>
              </a:tr>
              <a:tr h="575307">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Number of chronic diseases (0-18)</a:t>
                      </a:r>
                      <a:r>
                        <a:rPr lang="en-US" sz="2000" b="0" baseline="30000" dirty="0">
                          <a:effectLst/>
                          <a:latin typeface="Tahoma" pitchFamily="34" charset="0"/>
                          <a:ea typeface="Tahoma" pitchFamily="34" charset="0"/>
                          <a:cs typeface="Tahoma" pitchFamily="34" charset="0"/>
                        </a:rPr>
                        <a:t>a</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1.1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1.5</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2.4</a:t>
                      </a:r>
                      <a:r>
                        <a:rPr lang="en-US" sz="2000" dirty="0">
                          <a:effectLst/>
                          <a:latin typeface="Tahoma" pitchFamily="34" charset="0"/>
                          <a:ea typeface="Tahoma" pitchFamily="34" charset="0"/>
                          <a:cs typeface="Tahoma" pitchFamily="34" charset="0"/>
                        </a:rPr>
                        <a:t>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1.6 </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0.8</a:t>
                      </a:r>
                      <a:r>
                        <a:rPr lang="en-US" sz="2000" dirty="0">
                          <a:effectLst/>
                          <a:latin typeface="Tahoma" pitchFamily="34" charset="0"/>
                          <a:ea typeface="Tahoma" pitchFamily="34" charset="0"/>
                          <a:cs typeface="Tahoma" pitchFamily="34" charset="0"/>
                        </a:rPr>
                        <a:t>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1.3</a:t>
                      </a:r>
                    </a:p>
                  </a:txBody>
                  <a:tcPr marL="68580" marR="68580" marT="0" marB="0"/>
                </a:tc>
              </a:tr>
              <a:tr h="575307">
                <a:tc>
                  <a:txBody>
                    <a:bodyPr/>
                    <a:lstStyle/>
                    <a:p>
                      <a:pPr marL="0" marR="0">
                        <a:lnSpc>
                          <a:spcPct val="115000"/>
                        </a:lnSpc>
                        <a:spcBef>
                          <a:spcPts val="0"/>
                        </a:spcBef>
                        <a:spcAft>
                          <a:spcPts val="0"/>
                        </a:spcAft>
                      </a:pPr>
                      <a:r>
                        <a:rPr lang="en-US" sz="2000" b="0">
                          <a:effectLst/>
                          <a:latin typeface="Tahoma" pitchFamily="34" charset="0"/>
                          <a:ea typeface="Tahoma" pitchFamily="34" charset="0"/>
                          <a:cs typeface="Tahoma" pitchFamily="34" charset="0"/>
                        </a:rPr>
                        <a:t>Help received from a foreign domestic worker/maid</a:t>
                      </a:r>
                    </a:p>
                  </a:txBody>
                  <a:tcPr marL="68580" marR="68580"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53.2</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37.4</a:t>
                      </a: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56.3</a:t>
                      </a:r>
                    </a:p>
                  </a:txBody>
                  <a:tcPr marL="68580" marR="68580" marT="0" marB="0"/>
                </a:tc>
              </a:tr>
              <a:tr h="28765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Stress (1-10)</a:t>
                      </a:r>
                    </a:p>
                  </a:txBody>
                  <a:tcPr marL="68580" marR="68580"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4.2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2.2</a:t>
                      </a:r>
                    </a:p>
                  </a:txBody>
                  <a:tcPr marL="68580" marR="68580"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4.2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2.3</a:t>
                      </a:r>
                    </a:p>
                  </a:txBody>
                  <a:tcPr marL="68580" marR="68580"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4.2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2.2</a:t>
                      </a:r>
                    </a:p>
                  </a:txBody>
                  <a:tcPr marL="68580" marR="68580" marT="0" marB="0"/>
                </a:tc>
              </a:tr>
            </a:tbl>
          </a:graphicData>
        </a:graphic>
      </p:graphicFrame>
      <p:sp>
        <p:nvSpPr>
          <p:cNvPr id="29734" name="TextBox 1"/>
          <p:cNvSpPr txBox="1">
            <a:spLocks noChangeArrowheads="1"/>
          </p:cNvSpPr>
          <p:nvPr/>
        </p:nvSpPr>
        <p:spPr bwMode="auto">
          <a:xfrm>
            <a:off x="533400" y="5181600"/>
            <a:ext cx="8153400" cy="204788"/>
          </a:xfrm>
          <a:prstGeom prst="rect">
            <a:avLst/>
          </a:prstGeom>
          <a:noFill/>
          <a:ln w="9525">
            <a:noFill/>
            <a:miter lim="800000"/>
            <a:headEnd/>
            <a:tailEnd/>
          </a:ln>
        </p:spPr>
        <p:txBody>
          <a:bodyPr>
            <a:spAutoFit/>
          </a:bodyPr>
          <a:lstStyle/>
          <a:p>
            <a:r>
              <a:rPr lang="en-US" sz="1100" baseline="30000">
                <a:latin typeface="Tahoma" pitchFamily="34" charset="0"/>
                <a:cs typeface="Tahoma" pitchFamily="34" charset="0"/>
              </a:rPr>
              <a:t>a</a:t>
            </a:r>
            <a:endParaRPr lang="en-US"/>
          </a:p>
        </p:txBody>
      </p:sp>
      <p:sp>
        <p:nvSpPr>
          <p:cNvPr id="7" name="Title 3"/>
          <p:cNvSpPr>
            <a:spLocks noGrp="1"/>
          </p:cNvSpPr>
          <p:nvPr>
            <p:ph type="title"/>
          </p:nvPr>
        </p:nvSpPr>
        <p:spPr>
          <a:xfrm>
            <a:off x="114300" y="457200"/>
            <a:ext cx="8991600" cy="609600"/>
          </a:xfrm>
        </p:spPr>
        <p:txBody>
          <a:bodyPr>
            <a:normAutofit fontScale="90000"/>
          </a:bodyPr>
          <a:lstStyle/>
          <a:p>
            <a:pPr fontAlgn="auto">
              <a:spcAft>
                <a:spcPts val="0"/>
              </a:spcAft>
              <a:defRPr/>
            </a:pP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Table 1 (contd.): </a:t>
            </a:r>
            <a:r>
              <a:rPr lang="en-US" sz="2500" dirty="0">
                <a:latin typeface="Tahoma" pitchFamily="34" charset="0"/>
                <a:ea typeface="Tahoma" pitchFamily="34" charset="0"/>
                <a:cs typeface="Tahoma" pitchFamily="34" charset="0"/>
              </a:rPr>
              <a:t>Caregiver</a:t>
            </a:r>
            <a:r>
              <a:rPr lang="en-US" sz="2500" dirty="0" smtClean="0">
                <a:latin typeface="Tahoma" pitchFamily="34" charset="0"/>
                <a:ea typeface="Tahoma" pitchFamily="34" charset="0"/>
                <a:cs typeface="Tahoma" pitchFamily="34" charset="0"/>
              </a:rPr>
              <a:t> characteristics</a:t>
            </a:r>
            <a:r>
              <a:rPr lang="en-US" sz="2500" dirty="0">
                <a:latin typeface="Tahoma" pitchFamily="34" charset="0"/>
                <a:ea typeface="Tahoma" pitchFamily="34" charset="0"/>
                <a:cs typeface="Tahoma" pitchFamily="34" charset="0"/>
              </a:rPr>
              <a:t>,</a:t>
            </a:r>
            <a:r>
              <a:rPr lang="en-US" sz="2500" dirty="0" smtClean="0">
                <a:latin typeface="Tahoma" pitchFamily="34" charset="0"/>
                <a:ea typeface="Tahoma" pitchFamily="34" charset="0"/>
                <a:cs typeface="Tahoma" pitchFamily="34" charset="0"/>
              </a:rPr>
              <a:t> by </a:t>
            </a:r>
            <a:r>
              <a:rPr lang="en-US" sz="2500" dirty="0">
                <a:latin typeface="Tahoma" pitchFamily="34" charset="0"/>
                <a:ea typeface="Tahoma" pitchFamily="34" charset="0"/>
                <a:cs typeface="Tahoma" pitchFamily="34" charset="0"/>
              </a:rPr>
              <a:t>type of caregiver</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304800" y="1371600"/>
          <a:ext cx="8534400" cy="5354630"/>
        </p:xfrm>
        <a:graphic>
          <a:graphicData uri="http://schemas.openxmlformats.org/drawingml/2006/table">
            <a:tbl>
              <a:tblPr firstRow="1" firstCol="1" bandRow="1">
                <a:tableStyleId>{5C22544A-7EE6-4342-B048-85BDC9FD1C3A}</a:tableStyleId>
              </a:tblPr>
              <a:tblGrid>
                <a:gridCol w="3845497"/>
                <a:gridCol w="1392530"/>
                <a:gridCol w="1520142"/>
                <a:gridCol w="1776231"/>
              </a:tblGrid>
              <a:tr h="1070650">
                <a:tc>
                  <a:txBody>
                    <a:bodyPr/>
                    <a:lstStyle/>
                    <a:p>
                      <a:pPr marL="0" marR="0">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Care-recipient characteristics</a:t>
                      </a:r>
                      <a:endParaRPr lang="en-US" sz="2000" dirty="0">
                        <a:effectLst/>
                        <a:latin typeface="Tahoma" pitchFamily="34" charset="0"/>
                        <a:ea typeface="Tahoma" pitchFamily="34" charset="0"/>
                        <a:cs typeface="Tahoma" pitchFamily="34" charset="0"/>
                      </a:endParaRPr>
                    </a:p>
                  </a:txBody>
                  <a:tcPr marL="63251" marR="63251" marT="0" marB="0" anchor="ctr"/>
                </a:tc>
                <a:tc>
                  <a:txBody>
                    <a:bodyPr/>
                    <a:lstStyle/>
                    <a:p>
                      <a:pPr marL="0" marR="0">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Total</a:t>
                      </a:r>
                    </a:p>
                  </a:txBody>
                  <a:tcPr marL="63251" marR="63251" marT="0" marB="0" anchor="ctr"/>
                </a:tc>
                <a:tc>
                  <a:txBody>
                    <a:bodyPr/>
                    <a:lstStyle/>
                    <a:p>
                      <a:pPr marL="0" marR="0">
                        <a:lnSpc>
                          <a:spcPct val="115000"/>
                        </a:lnSpc>
                        <a:spcBef>
                          <a:spcPts val="0"/>
                        </a:spcBef>
                        <a:spcAft>
                          <a:spcPts val="0"/>
                        </a:spcAft>
                      </a:pPr>
                      <a:r>
                        <a:rPr lang="en-US" sz="2000" dirty="0" smtClean="0">
                          <a:effectLst/>
                          <a:latin typeface="Tahoma" pitchFamily="34" charset="0"/>
                          <a:ea typeface="Tahoma" pitchFamily="34" charset="0"/>
                          <a:cs typeface="Tahoma" pitchFamily="34" charset="0"/>
                        </a:rPr>
                        <a:t>Spouse</a:t>
                      </a:r>
                    </a:p>
                  </a:txBody>
                  <a:tcPr marL="63251" marR="63251" marT="0" marB="0" anchor="ctr"/>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Adult child</a:t>
                      </a:r>
                      <a:r>
                        <a:rPr lang="en-US" sz="2000" dirty="0" smtClean="0">
                          <a:effectLst/>
                          <a:latin typeface="Tahoma" pitchFamily="34" charset="0"/>
                          <a:ea typeface="Tahoma" pitchFamily="34" charset="0"/>
                          <a:cs typeface="Tahoma" pitchFamily="34" charset="0"/>
                        </a:rPr>
                        <a:t> </a:t>
                      </a:r>
                    </a:p>
                  </a:txBody>
                  <a:tcPr marL="63251" marR="63251" marT="0" marB="0" anchor="ctr"/>
                </a:tc>
              </a:tr>
              <a:tr h="856520">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Age (in years)</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75-79</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80-84</a:t>
                      </a:r>
                    </a:p>
                    <a:p>
                      <a:pPr marL="0" marR="0">
                        <a:lnSpc>
                          <a:spcPct val="115000"/>
                        </a:lnSpc>
                        <a:spcBef>
                          <a:spcPts val="0"/>
                        </a:spcBef>
                        <a:spcAft>
                          <a:spcPts val="0"/>
                        </a:spcAft>
                      </a:pPr>
                      <a:r>
                        <a:rPr lang="en-US" sz="2000" b="0" u="sng" dirty="0">
                          <a:effectLst/>
                          <a:latin typeface="Tahoma" pitchFamily="34" charset="0"/>
                          <a:ea typeface="Tahoma" pitchFamily="34" charset="0"/>
                          <a:cs typeface="Tahoma" pitchFamily="34" charset="0"/>
                        </a:rPr>
                        <a:t>&gt;</a:t>
                      </a:r>
                      <a:r>
                        <a:rPr lang="en-US" sz="2000" b="0" dirty="0">
                          <a:effectLst/>
                          <a:latin typeface="Tahoma" pitchFamily="34" charset="0"/>
                          <a:ea typeface="Tahoma" pitchFamily="34" charset="0"/>
                          <a:cs typeface="Tahoma" pitchFamily="34" charset="0"/>
                        </a:rPr>
                        <a:t>85</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83.5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5.5</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29.7</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32.1</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38.2</a:t>
                      </a:r>
                    </a:p>
                  </a:txBody>
                  <a:tcPr marL="63251" marR="63251"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81.0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4.3</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47.4</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31.6</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21.1</a:t>
                      </a:r>
                    </a:p>
                  </a:txBody>
                  <a:tcPr marL="63251" marR="63251" marT="0" marB="0"/>
                </a:tc>
                <a:tc>
                  <a:txBody>
                    <a:bodyPr/>
                    <a:lstStyle/>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84.0 </a:t>
                      </a:r>
                      <a:r>
                        <a:rPr lang="en-US" sz="2000" u="sng" dirty="0">
                          <a:solidFill>
                            <a:srgbClr val="FF0000"/>
                          </a:solidFill>
                          <a:effectLst/>
                          <a:latin typeface="Tahoma" pitchFamily="34" charset="0"/>
                          <a:ea typeface="Tahoma" pitchFamily="34" charset="0"/>
                          <a:cs typeface="Tahoma" pitchFamily="34" charset="0"/>
                        </a:rPr>
                        <a:t>+</a:t>
                      </a:r>
                      <a:r>
                        <a:rPr lang="en-US" sz="2000" dirty="0">
                          <a:solidFill>
                            <a:srgbClr val="FF0000"/>
                          </a:solidFill>
                          <a:effectLst/>
                          <a:latin typeface="Tahoma" pitchFamily="34" charset="0"/>
                          <a:ea typeface="Tahoma" pitchFamily="34" charset="0"/>
                          <a:cs typeface="Tahoma" pitchFamily="34" charset="0"/>
                        </a:rPr>
                        <a:t> 5.6</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26.2</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32.2</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41.6</a:t>
                      </a:r>
                    </a:p>
                  </a:txBody>
                  <a:tcPr marL="63251" marR="63251" marT="0" marB="0"/>
                </a:tc>
              </a:tr>
              <a:tr h="642389">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Gender</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Males</a:t>
                      </a:r>
                    </a:p>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Females</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31.9</a:t>
                      </a:r>
                    </a:p>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68.1</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73.2</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26.8</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23.7</a:t>
                      </a:r>
                    </a:p>
                    <a:p>
                      <a:pPr marL="0" marR="0" algn="ct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76.3</a:t>
                      </a:r>
                    </a:p>
                  </a:txBody>
                  <a:tcPr marL="63251" marR="63251" marT="0" marB="0"/>
                </a:tc>
              </a:tr>
              <a:tr h="214130">
                <a:tc>
                  <a:txBody>
                    <a:bodyPr/>
                    <a:lstStyle/>
                    <a:p>
                      <a:pPr marL="0" marR="0">
                        <a:lnSpc>
                          <a:spcPct val="115000"/>
                        </a:lnSpc>
                        <a:spcBef>
                          <a:spcPts val="0"/>
                        </a:spcBef>
                        <a:spcAft>
                          <a:spcPts val="0"/>
                        </a:spcAft>
                      </a:pPr>
                      <a:r>
                        <a:rPr lang="en-US" sz="2000" b="0">
                          <a:effectLst/>
                          <a:latin typeface="Tahoma" pitchFamily="34" charset="0"/>
                          <a:ea typeface="Tahoma" pitchFamily="34" charset="0"/>
                          <a:cs typeface="Tahoma" pitchFamily="34" charset="0"/>
                        </a:rPr>
                        <a:t>ADL limitations (0-13)</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5.4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4.4</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4.7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4.3</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5.5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4.4</a:t>
                      </a:r>
                    </a:p>
                  </a:txBody>
                  <a:tcPr marL="63251" marR="63251" marT="0" marB="0"/>
                </a:tc>
              </a:tr>
              <a:tr h="214130">
                <a:tc>
                  <a:txBody>
                    <a:bodyPr/>
                    <a:lstStyle/>
                    <a:p>
                      <a:pPr marL="0" marR="0">
                        <a:lnSpc>
                          <a:spcPct val="115000"/>
                        </a:lnSpc>
                        <a:spcBef>
                          <a:spcPts val="0"/>
                        </a:spcBef>
                        <a:spcAft>
                          <a:spcPts val="0"/>
                        </a:spcAft>
                      </a:pPr>
                      <a:r>
                        <a:rPr lang="en-US" sz="2000" b="0">
                          <a:effectLst/>
                          <a:latin typeface="Tahoma" pitchFamily="34" charset="0"/>
                          <a:ea typeface="Tahoma" pitchFamily="34" charset="0"/>
                          <a:cs typeface="Tahoma" pitchFamily="34" charset="0"/>
                        </a:rPr>
                        <a:t>Memory score (0-28)</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7.3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7.0</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6.8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6.8</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7.4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7.1</a:t>
                      </a:r>
                    </a:p>
                  </a:txBody>
                  <a:tcPr marL="63251" marR="63251" marT="0" marB="0"/>
                </a:tc>
              </a:tr>
              <a:tr h="428260">
                <a:tc>
                  <a:txBody>
                    <a:bodyPr/>
                    <a:lstStyle/>
                    <a:p>
                      <a:pPr marL="0" marR="0">
                        <a:lnSpc>
                          <a:spcPct val="115000"/>
                        </a:lnSpc>
                        <a:spcBef>
                          <a:spcPts val="0"/>
                        </a:spcBef>
                        <a:spcAft>
                          <a:spcPts val="0"/>
                        </a:spcAft>
                      </a:pPr>
                      <a:r>
                        <a:rPr lang="en-US" sz="2000" b="0">
                          <a:effectLst/>
                          <a:latin typeface="Tahoma" pitchFamily="34" charset="0"/>
                          <a:ea typeface="Tahoma" pitchFamily="34" charset="0"/>
                          <a:cs typeface="Tahoma" pitchFamily="34" charset="0"/>
                        </a:rPr>
                        <a:t>Disruptive behavior score (0-36)</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2.4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4.0</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2.1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3.1 </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2.5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4.2</a:t>
                      </a:r>
                    </a:p>
                  </a:txBody>
                  <a:tcPr marL="63251" marR="63251" marT="0" marB="0"/>
                </a:tc>
              </a:tr>
              <a:tr h="428260">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Depressive symptoms score (0-32)</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3.7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4.8</a:t>
                      </a:r>
                    </a:p>
                  </a:txBody>
                  <a:tcPr marL="63251" marR="63251" marT="0" marB="0"/>
                </a:tc>
                <a:tc>
                  <a:txBody>
                    <a:bodyPr/>
                    <a:lstStyle/>
                    <a:p>
                      <a:pPr marL="0" marR="0" algn="ctr">
                        <a:lnSpc>
                          <a:spcPct val="115000"/>
                        </a:lnSpc>
                        <a:spcBef>
                          <a:spcPts val="0"/>
                        </a:spcBef>
                        <a:spcAft>
                          <a:spcPts val="0"/>
                        </a:spcAft>
                      </a:pPr>
                      <a:r>
                        <a:rPr lang="en-US" sz="2000">
                          <a:effectLst/>
                          <a:latin typeface="Tahoma" pitchFamily="34" charset="0"/>
                          <a:ea typeface="Tahoma" pitchFamily="34" charset="0"/>
                          <a:cs typeface="Tahoma" pitchFamily="34" charset="0"/>
                        </a:rPr>
                        <a:t>3.3 </a:t>
                      </a:r>
                      <a:r>
                        <a:rPr lang="en-US" sz="2000" u="sng">
                          <a:effectLst/>
                          <a:latin typeface="Tahoma" pitchFamily="34" charset="0"/>
                          <a:ea typeface="Tahoma" pitchFamily="34" charset="0"/>
                          <a:cs typeface="Tahoma" pitchFamily="34" charset="0"/>
                        </a:rPr>
                        <a:t>+</a:t>
                      </a:r>
                      <a:r>
                        <a:rPr lang="en-US" sz="2000">
                          <a:effectLst/>
                          <a:latin typeface="Tahoma" pitchFamily="34" charset="0"/>
                          <a:ea typeface="Tahoma" pitchFamily="34" charset="0"/>
                          <a:cs typeface="Tahoma" pitchFamily="34" charset="0"/>
                        </a:rPr>
                        <a:t> 4.3</a:t>
                      </a:r>
                    </a:p>
                  </a:txBody>
                  <a:tcPr marL="63251" marR="63251" marT="0" marB="0"/>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3.8 </a:t>
                      </a:r>
                      <a:r>
                        <a:rPr lang="en-US" sz="2000" u="sng" dirty="0">
                          <a:effectLst/>
                          <a:latin typeface="Tahoma" pitchFamily="34" charset="0"/>
                          <a:ea typeface="Tahoma" pitchFamily="34" charset="0"/>
                          <a:cs typeface="Tahoma" pitchFamily="34" charset="0"/>
                        </a:rPr>
                        <a:t>+</a:t>
                      </a:r>
                      <a:r>
                        <a:rPr lang="en-US" sz="2000" dirty="0">
                          <a:effectLst/>
                          <a:latin typeface="Tahoma" pitchFamily="34" charset="0"/>
                          <a:ea typeface="Tahoma" pitchFamily="34" charset="0"/>
                          <a:cs typeface="Tahoma" pitchFamily="34" charset="0"/>
                        </a:rPr>
                        <a:t> 4.9</a:t>
                      </a:r>
                    </a:p>
                  </a:txBody>
                  <a:tcPr marL="63251" marR="63251" marT="0" marB="0"/>
                </a:tc>
              </a:tr>
            </a:tbl>
          </a:graphicData>
        </a:graphic>
      </p:graphicFrame>
      <p:sp>
        <p:nvSpPr>
          <p:cNvPr id="4" name="Title 3"/>
          <p:cNvSpPr>
            <a:spLocks noGrp="1"/>
          </p:cNvSpPr>
          <p:nvPr>
            <p:ph type="title"/>
          </p:nvPr>
        </p:nvSpPr>
        <p:spPr>
          <a:xfrm>
            <a:off x="76200" y="381000"/>
            <a:ext cx="8991600" cy="609600"/>
          </a:xfrm>
        </p:spPr>
        <p:txBody>
          <a:bodyPr>
            <a:normAutofit fontScale="90000"/>
          </a:bodyPr>
          <a:lstStyle/>
          <a:p>
            <a:pPr fontAlgn="auto">
              <a:spcAft>
                <a:spcPts val="0"/>
              </a:spcAft>
              <a:defRPr/>
            </a:pP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Table 2: Care </a:t>
            </a:r>
            <a:r>
              <a:rPr lang="en-US" sz="2500" dirty="0">
                <a:latin typeface="Tahoma" pitchFamily="34" charset="0"/>
                <a:ea typeface="Tahoma" pitchFamily="34" charset="0"/>
                <a:cs typeface="Tahoma" pitchFamily="34" charset="0"/>
              </a:rPr>
              <a:t>recipient characteristics,</a:t>
            </a:r>
            <a:r>
              <a:rPr lang="en-US" sz="2500" dirty="0" smtClean="0">
                <a:latin typeface="Tahoma" pitchFamily="34" charset="0"/>
                <a:ea typeface="Tahoma" pitchFamily="34" charset="0"/>
                <a:cs typeface="Tahoma" pitchFamily="34" charset="0"/>
              </a:rPr>
              <a:t> by </a:t>
            </a:r>
            <a:r>
              <a:rPr lang="en-US" sz="2500" dirty="0">
                <a:latin typeface="Tahoma" pitchFamily="34" charset="0"/>
                <a:ea typeface="Tahoma" pitchFamily="34" charset="0"/>
                <a:cs typeface="Tahoma" pitchFamily="34" charset="0"/>
              </a:rPr>
              <a:t>type of caregiver</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838200"/>
          </a:xfrm>
        </p:spPr>
        <p:txBody>
          <a:bodyPr>
            <a:normAutofit fontScale="90000"/>
          </a:bodyPr>
          <a:lstStyle/>
          <a:p>
            <a:pPr fontAlgn="auto">
              <a:spcAft>
                <a:spcPts val="0"/>
              </a:spcAft>
              <a:defRPr/>
            </a:pPr>
            <a:r>
              <a:rPr lang="en-US" sz="2300" dirty="0">
                <a:latin typeface="Tahoma" pitchFamily="34" charset="0"/>
                <a:ea typeface="Tahoma" pitchFamily="34" charset="0"/>
                <a:cs typeface="Tahoma" pitchFamily="34" charset="0"/>
              </a:rPr>
              <a:t>Table 2: Standardized regression estimates for stress scores on various caregiver and care-recipient characteristics (N=1150)</a:t>
            </a: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152400" y="1447800"/>
          <a:ext cx="8763000" cy="4994275"/>
        </p:xfrm>
        <a:graphic>
          <a:graphicData uri="http://schemas.openxmlformats.org/drawingml/2006/table">
            <a:tbl>
              <a:tblPr firstRow="1" firstCol="1" bandRow="1">
                <a:tableStyleId>{5C22544A-7EE6-4342-B048-85BDC9FD1C3A}</a:tableStyleId>
              </a:tblPr>
              <a:tblGrid>
                <a:gridCol w="4151136"/>
                <a:gridCol w="1468863"/>
                <a:gridCol w="1532726"/>
                <a:gridCol w="1610275"/>
              </a:tblGrid>
              <a:tr h="67168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a:effectLst/>
                          <a:latin typeface="Tahoma" pitchFamily="34" charset="0"/>
                          <a:ea typeface="Tahoma" pitchFamily="34" charset="0"/>
                          <a:cs typeface="Tahoma" pitchFamily="34" charset="0"/>
                        </a:rPr>
                        <a:t> </a:t>
                      </a:r>
                      <a:r>
                        <a:rPr lang="en-US" sz="1400" dirty="0" smtClean="0">
                          <a:effectLst/>
                          <a:latin typeface="Tahoma" pitchFamily="34" charset="0"/>
                          <a:ea typeface="Tahoma" pitchFamily="34" charset="0"/>
                          <a:cs typeface="Tahoma" pitchFamily="34" charset="0"/>
                        </a:rPr>
                        <a:t>Caregiver characteristics</a:t>
                      </a:r>
                    </a:p>
                    <a:p>
                      <a:pPr marL="0" marR="0">
                        <a:lnSpc>
                          <a:spcPct val="115000"/>
                        </a:lnSpc>
                        <a:spcBef>
                          <a:spcPts val="0"/>
                        </a:spcBef>
                        <a:spcAft>
                          <a:spcPts val="0"/>
                        </a:spcAft>
                      </a:pPr>
                      <a:endParaRPr lang="en-US" sz="14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Unadjusted estimates</a:t>
                      </a:r>
                    </a:p>
                  </a:txBody>
                  <a:tcPr marL="68580" marR="68580" marT="0" marB="0" anchor="ctr"/>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Model </a:t>
                      </a:r>
                      <a:r>
                        <a:rPr lang="en-US" sz="1400" dirty="0" smtClean="0">
                          <a:effectLst/>
                          <a:latin typeface="Tahoma" pitchFamily="34" charset="0"/>
                          <a:ea typeface="Tahoma" pitchFamily="34" charset="0"/>
                          <a:cs typeface="Tahoma" pitchFamily="34" charset="0"/>
                        </a:rPr>
                        <a:t>1</a:t>
                      </a:r>
                    </a:p>
                    <a:p>
                      <a:pPr marL="0" marR="0" algn="ctr">
                        <a:lnSpc>
                          <a:spcPct val="115000"/>
                        </a:lnSpc>
                        <a:spcBef>
                          <a:spcPts val="0"/>
                        </a:spcBef>
                        <a:spcAft>
                          <a:spcPts val="0"/>
                        </a:spcAft>
                      </a:pPr>
                      <a:r>
                        <a:rPr lang="en-US" sz="1400" dirty="0" smtClean="0">
                          <a:effectLst/>
                          <a:latin typeface="Tahoma" pitchFamily="34" charset="0"/>
                          <a:ea typeface="Tahoma" pitchFamily="34" charset="0"/>
                          <a:cs typeface="Tahoma" pitchFamily="34" charset="0"/>
                        </a:rPr>
                        <a:t>(Main effects model)</a:t>
                      </a:r>
                      <a:endParaRPr lang="en-US" sz="14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latin typeface="Tahoma" pitchFamily="34" charset="0"/>
                          <a:ea typeface="Tahoma" pitchFamily="34" charset="0"/>
                          <a:cs typeface="Tahoma" pitchFamily="34" charset="0"/>
                        </a:rPr>
                        <a:t>Model </a:t>
                      </a:r>
                      <a:r>
                        <a:rPr lang="en-US" sz="1400" dirty="0" smtClean="0">
                          <a:effectLst/>
                          <a:latin typeface="Tahoma" pitchFamily="34" charset="0"/>
                          <a:ea typeface="Tahoma" pitchFamily="34" charset="0"/>
                          <a:cs typeface="Tahoma" pitchFamily="34" charset="0"/>
                        </a:rPr>
                        <a:t>2</a:t>
                      </a:r>
                    </a:p>
                    <a:p>
                      <a:pPr marL="0" marR="0" algn="ctr">
                        <a:lnSpc>
                          <a:spcPct val="115000"/>
                        </a:lnSpc>
                        <a:spcBef>
                          <a:spcPts val="0"/>
                        </a:spcBef>
                        <a:spcAft>
                          <a:spcPts val="0"/>
                        </a:spcAft>
                      </a:pPr>
                      <a:r>
                        <a:rPr lang="en-US" sz="1400" dirty="0" smtClean="0">
                          <a:effectLst/>
                          <a:latin typeface="Tahoma" pitchFamily="34" charset="0"/>
                          <a:ea typeface="Tahoma" pitchFamily="34" charset="0"/>
                          <a:cs typeface="Tahoma" pitchFamily="34" charset="0"/>
                        </a:rPr>
                        <a:t>(Interaction</a:t>
                      </a:r>
                      <a:r>
                        <a:rPr lang="en-US" sz="1400" baseline="0" dirty="0" smtClean="0">
                          <a:effectLst/>
                          <a:latin typeface="Tahoma" pitchFamily="34" charset="0"/>
                          <a:ea typeface="Tahoma" pitchFamily="34" charset="0"/>
                          <a:cs typeface="Tahoma" pitchFamily="34" charset="0"/>
                        </a:rPr>
                        <a:t> model)</a:t>
                      </a:r>
                      <a:endParaRPr lang="en-US" sz="1400" dirty="0">
                        <a:effectLst/>
                        <a:latin typeface="Tahoma" pitchFamily="34" charset="0"/>
                        <a:ea typeface="Tahoma" pitchFamily="34" charset="0"/>
                        <a:cs typeface="Tahoma" pitchFamily="34" charset="0"/>
                      </a:endParaRPr>
                    </a:p>
                  </a:txBody>
                  <a:tcPr marL="68580" marR="68580" marT="0" marB="0" anchor="ctr"/>
                </a:tc>
              </a:tr>
              <a:tr h="271682">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Age (in years)</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-0.12*</a:t>
                      </a:r>
                    </a:p>
                  </a:txBody>
                  <a:tcPr marL="68580" marR="68580" marT="0" marB="0"/>
                </a:tc>
                <a:tc>
                  <a:txBody>
                    <a:bodyPr/>
                    <a:lstStyle/>
                    <a:p>
                      <a:pPr marL="0" marR="0">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-0.11 *</a:t>
                      </a:r>
                    </a:p>
                  </a:txBody>
                  <a:tcPr marL="68580" marR="68580" marT="0" marB="0"/>
                </a:tc>
              </a:tr>
              <a:tr h="574172">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Gender(ref: males)</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Females</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0.04 </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-0.01 </a:t>
                      </a:r>
                    </a:p>
                  </a:txBody>
                  <a:tcPr marL="68580" marR="68580" marT="0" marB="0"/>
                </a:tc>
              </a:tr>
              <a:tr h="762000">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Ethnicity (ref: Indians &amp; others)</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Chinese</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Malays</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-0.06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-0.16 **</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-0.06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-0.06</a:t>
                      </a:r>
                    </a:p>
                  </a:txBody>
                  <a:tcPr marL="68580" marR="68580" marT="0" marB="0"/>
                </a:tc>
                <a:tc>
                  <a:txBody>
                    <a:bodyPr/>
                    <a:lstStyle/>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-0.06</a:t>
                      </a:r>
                    </a:p>
                    <a:p>
                      <a:pPr marL="0" marR="0">
                        <a:lnSpc>
                          <a:spcPct val="115000"/>
                        </a:lnSpc>
                        <a:spcBef>
                          <a:spcPts val="0"/>
                        </a:spcBef>
                        <a:spcAft>
                          <a:spcPts val="0"/>
                        </a:spcAft>
                      </a:pPr>
                      <a:r>
                        <a:rPr lang="en-US" sz="1400">
                          <a:effectLst/>
                          <a:latin typeface="Tahoma" pitchFamily="34" charset="0"/>
                          <a:ea typeface="Tahoma" pitchFamily="34" charset="0"/>
                          <a:cs typeface="Tahoma" pitchFamily="34" charset="0"/>
                        </a:rPr>
                        <a:t>-0.06</a:t>
                      </a:r>
                    </a:p>
                  </a:txBody>
                  <a:tcPr marL="68580" marR="68580" marT="0" marB="0"/>
                </a:tc>
              </a:tr>
              <a:tr h="1178488">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Educational status(ref: greater than secondary education)</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Primary education or lower</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Lower secondary/secondary</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-0.01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-0.04 </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-0.03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-0.01 </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-0.03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-0.02 </a:t>
                      </a:r>
                    </a:p>
                  </a:txBody>
                  <a:tcPr marL="68580" marR="68580" marT="0" marB="0"/>
                </a:tc>
              </a:tr>
              <a:tr h="1178488">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Type of housing (ref: 1-2 room public housing)</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3-4 room public housing</a:t>
                      </a:r>
                    </a:p>
                    <a:p>
                      <a:pPr marL="0" marR="0">
                        <a:lnSpc>
                          <a:spcPct val="115000"/>
                        </a:lnSpc>
                        <a:spcBef>
                          <a:spcPts val="0"/>
                        </a:spcBef>
                        <a:spcAft>
                          <a:spcPts val="0"/>
                        </a:spcAft>
                      </a:pPr>
                      <a:r>
                        <a:rPr lang="en-US" sz="1400" b="0" u="sng" dirty="0">
                          <a:effectLst/>
                          <a:latin typeface="Tahoma" pitchFamily="34" charset="0"/>
                          <a:ea typeface="Tahoma" pitchFamily="34" charset="0"/>
                          <a:cs typeface="Tahoma" pitchFamily="34" charset="0"/>
                        </a:rPr>
                        <a:t>&gt;</a:t>
                      </a:r>
                      <a:r>
                        <a:rPr lang="en-US" sz="1400" b="0" dirty="0">
                          <a:effectLst/>
                          <a:latin typeface="Tahoma" pitchFamily="34" charset="0"/>
                          <a:ea typeface="Tahoma" pitchFamily="34" charset="0"/>
                          <a:cs typeface="Tahoma" pitchFamily="34" charset="0"/>
                        </a:rPr>
                        <a:t> 5 room public housing</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Private apartments</a:t>
                      </a:r>
                    </a:p>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Bungalow/semi-detached/terrace house</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endParaRPr lang="en-US" sz="1400" dirty="0" smtClean="0">
                        <a:effectLst/>
                        <a:latin typeface="Tahoma" pitchFamily="34" charset="0"/>
                        <a:ea typeface="Tahoma" pitchFamily="34" charset="0"/>
                        <a:cs typeface="Tahoma" pitchFamily="34" charset="0"/>
                      </a:endParaRPr>
                    </a:p>
                    <a:p>
                      <a:pPr marL="0" marR="0">
                        <a:lnSpc>
                          <a:spcPct val="115000"/>
                        </a:lnSpc>
                        <a:spcBef>
                          <a:spcPts val="0"/>
                        </a:spcBef>
                        <a:spcAft>
                          <a:spcPts val="0"/>
                        </a:spcAft>
                      </a:pPr>
                      <a:r>
                        <a:rPr lang="en-US" sz="1400" dirty="0" smtClean="0">
                          <a:effectLst/>
                          <a:latin typeface="Tahoma" pitchFamily="34" charset="0"/>
                          <a:ea typeface="Tahoma" pitchFamily="34" charset="0"/>
                          <a:cs typeface="Tahoma" pitchFamily="34" charset="0"/>
                        </a:rPr>
                        <a:t>-</a:t>
                      </a:r>
                      <a:r>
                        <a:rPr lang="en-US" sz="1400" dirty="0">
                          <a:effectLst/>
                          <a:latin typeface="Tahoma" pitchFamily="34" charset="0"/>
                          <a:ea typeface="Tahoma" pitchFamily="34" charset="0"/>
                          <a:cs typeface="Tahoma" pitchFamily="34" charset="0"/>
                        </a:rPr>
                        <a:t>0.10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-0.09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-0.05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-0.13**</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endParaRPr lang="en-US" sz="1400" dirty="0" smtClean="0">
                        <a:effectLst/>
                        <a:latin typeface="Tahoma" pitchFamily="34" charset="0"/>
                        <a:ea typeface="Tahoma" pitchFamily="34" charset="0"/>
                        <a:cs typeface="Tahoma" pitchFamily="34" charset="0"/>
                      </a:endParaRPr>
                    </a:p>
                    <a:p>
                      <a:pPr marL="0" marR="0">
                        <a:lnSpc>
                          <a:spcPct val="115000"/>
                        </a:lnSpc>
                        <a:spcBef>
                          <a:spcPts val="0"/>
                        </a:spcBef>
                        <a:spcAft>
                          <a:spcPts val="0"/>
                        </a:spcAft>
                      </a:pPr>
                      <a:r>
                        <a:rPr lang="en-US" sz="1400" dirty="0" smtClean="0">
                          <a:effectLst/>
                          <a:latin typeface="Tahoma" pitchFamily="34" charset="0"/>
                          <a:ea typeface="Tahoma" pitchFamily="34" charset="0"/>
                          <a:cs typeface="Tahoma" pitchFamily="34" charset="0"/>
                        </a:rPr>
                        <a:t>-</a:t>
                      </a:r>
                      <a:r>
                        <a:rPr lang="en-US" sz="1400" dirty="0">
                          <a:effectLst/>
                          <a:latin typeface="Tahoma" pitchFamily="34" charset="0"/>
                          <a:ea typeface="Tahoma" pitchFamily="34" charset="0"/>
                          <a:cs typeface="Tahoma" pitchFamily="34" charset="0"/>
                        </a:rPr>
                        <a:t>0.08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-0.09</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-0.04 </a:t>
                      </a:r>
                    </a:p>
                    <a:p>
                      <a:pPr marL="0" marR="0">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-0.12 *</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endParaRPr lang="en-US" sz="1400" dirty="0" smtClean="0">
                        <a:effectLst/>
                        <a:latin typeface="Tahoma" pitchFamily="34" charset="0"/>
                        <a:ea typeface="Tahoma" pitchFamily="34" charset="0"/>
                        <a:cs typeface="Tahoma" pitchFamily="34" charset="0"/>
                      </a:endParaRPr>
                    </a:p>
                    <a:p>
                      <a:pPr marL="0" marR="0">
                        <a:lnSpc>
                          <a:spcPct val="115000"/>
                        </a:lnSpc>
                        <a:spcBef>
                          <a:spcPts val="0"/>
                        </a:spcBef>
                        <a:spcAft>
                          <a:spcPts val="0"/>
                        </a:spcAft>
                      </a:pPr>
                      <a:r>
                        <a:rPr lang="en-US" sz="1400" dirty="0" smtClean="0">
                          <a:effectLst/>
                          <a:latin typeface="Tahoma" pitchFamily="34" charset="0"/>
                          <a:ea typeface="Tahoma" pitchFamily="34" charset="0"/>
                          <a:cs typeface="Tahoma" pitchFamily="34" charset="0"/>
                        </a:rPr>
                        <a:t>-</a:t>
                      </a:r>
                      <a:r>
                        <a:rPr lang="en-US" sz="1400" dirty="0">
                          <a:effectLst/>
                          <a:latin typeface="Tahoma" pitchFamily="34" charset="0"/>
                          <a:ea typeface="Tahoma" pitchFamily="34" charset="0"/>
                          <a:cs typeface="Tahoma" pitchFamily="34" charset="0"/>
                        </a:rPr>
                        <a:t>0.08</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-0.09 </a:t>
                      </a:r>
                    </a:p>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-0.05 </a:t>
                      </a:r>
                    </a:p>
                    <a:p>
                      <a:pPr marL="0" marR="0">
                        <a:lnSpc>
                          <a:spcPct val="115000"/>
                        </a:lnSpc>
                        <a:spcBef>
                          <a:spcPts val="0"/>
                        </a:spcBef>
                        <a:spcAft>
                          <a:spcPts val="0"/>
                        </a:spcAft>
                      </a:pPr>
                      <a:r>
                        <a:rPr lang="en-US" sz="1400" dirty="0">
                          <a:solidFill>
                            <a:srgbClr val="FF0000"/>
                          </a:solidFill>
                          <a:effectLst/>
                          <a:latin typeface="Tahoma" pitchFamily="34" charset="0"/>
                          <a:ea typeface="Tahoma" pitchFamily="34" charset="0"/>
                          <a:cs typeface="Tahoma" pitchFamily="34" charset="0"/>
                        </a:rPr>
                        <a:t>-0.12* </a:t>
                      </a:r>
                    </a:p>
                  </a:txBody>
                  <a:tcPr marL="68580" marR="68580" marT="0" marB="0"/>
                </a:tc>
              </a:tr>
            </a:tbl>
          </a:graphicData>
        </a:graphic>
      </p:graphicFrame>
      <p:sp>
        <p:nvSpPr>
          <p:cNvPr id="32807" name="Rectangle 1"/>
          <p:cNvSpPr>
            <a:spLocks noChangeArrowheads="1"/>
          </p:cNvSpPr>
          <p:nvPr/>
        </p:nvSpPr>
        <p:spPr bwMode="auto">
          <a:xfrm>
            <a:off x="990600" y="6477000"/>
            <a:ext cx="1849438" cy="307975"/>
          </a:xfrm>
          <a:prstGeom prst="rect">
            <a:avLst/>
          </a:prstGeom>
          <a:noFill/>
          <a:ln w="9525">
            <a:noFill/>
            <a:miter lim="800000"/>
            <a:headEnd/>
            <a:tailEnd/>
          </a:ln>
        </p:spPr>
        <p:txBody>
          <a:bodyPr wrap="none" anchor="ctr">
            <a:spAutoFit/>
          </a:bodyPr>
          <a:lstStyle/>
          <a:p>
            <a:r>
              <a:rPr lang="en-US" sz="1400">
                <a:latin typeface="Tahoma" pitchFamily="34" charset="0"/>
                <a:cs typeface="Tahoma" pitchFamily="34" charset="0"/>
              </a:rPr>
              <a:t>**p&lt;0.001; *p&lt;0.05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457200"/>
            <a:ext cx="8534400" cy="838200"/>
          </a:xfrm>
        </p:spPr>
        <p:txBody>
          <a:bodyPr>
            <a:normAutofit fontScale="90000"/>
          </a:bodyPr>
          <a:lstStyle/>
          <a:p>
            <a:pPr fontAlgn="auto">
              <a:spcAft>
                <a:spcPts val="0"/>
              </a:spcAft>
              <a:defRPr/>
            </a:pPr>
            <a:r>
              <a:rPr lang="en-US" sz="2300" dirty="0">
                <a:latin typeface="Tahoma" pitchFamily="34" charset="0"/>
                <a:ea typeface="Tahoma" pitchFamily="34" charset="0"/>
                <a:cs typeface="Tahoma" pitchFamily="34" charset="0"/>
              </a:rPr>
              <a:t>Table </a:t>
            </a:r>
            <a:r>
              <a:rPr lang="en-US" sz="2300" dirty="0" smtClean="0">
                <a:latin typeface="Tahoma" pitchFamily="34" charset="0"/>
                <a:ea typeface="Tahoma" pitchFamily="34" charset="0"/>
                <a:cs typeface="Tahoma" pitchFamily="34" charset="0"/>
              </a:rPr>
              <a:t>2 (contd.): </a:t>
            </a:r>
            <a:r>
              <a:rPr lang="en-US" sz="2300" dirty="0">
                <a:latin typeface="Tahoma" pitchFamily="34" charset="0"/>
                <a:ea typeface="Tahoma" pitchFamily="34" charset="0"/>
                <a:cs typeface="Tahoma" pitchFamily="34" charset="0"/>
              </a:rPr>
              <a:t>Standardized regression estimates for stress scores on various caregiver and care-recipient characteristics (N=1150)</a:t>
            </a: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228600" y="1371600"/>
          <a:ext cx="8839200" cy="5030788"/>
        </p:xfrm>
        <a:graphic>
          <a:graphicData uri="http://schemas.openxmlformats.org/drawingml/2006/table">
            <a:tbl>
              <a:tblPr firstRow="1" firstCol="1" bandRow="1">
                <a:tableStyleId>{5C22544A-7EE6-4342-B048-85BDC9FD1C3A}</a:tableStyleId>
              </a:tblPr>
              <a:tblGrid>
                <a:gridCol w="4224618"/>
                <a:gridCol w="1494866"/>
                <a:gridCol w="1559858"/>
                <a:gridCol w="1559858"/>
              </a:tblGrid>
              <a:tr h="63056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a:effectLst/>
                          <a:latin typeface="Tahoma" pitchFamily="34" charset="0"/>
                          <a:ea typeface="Tahoma" pitchFamily="34" charset="0"/>
                          <a:cs typeface="Tahoma" pitchFamily="34" charset="0"/>
                        </a:rPr>
                        <a:t> </a:t>
                      </a:r>
                      <a:r>
                        <a:rPr lang="en-US" sz="1800" dirty="0" smtClean="0">
                          <a:effectLst/>
                          <a:latin typeface="Tahoma" pitchFamily="34" charset="0"/>
                          <a:ea typeface="Tahoma" pitchFamily="34" charset="0"/>
                          <a:cs typeface="Tahoma" pitchFamily="34" charset="0"/>
                        </a:rPr>
                        <a:t>Caregiver characteristics</a:t>
                      </a:r>
                    </a:p>
                    <a:p>
                      <a:pPr marL="0" marR="0">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Unadjusted estimates</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Model </a:t>
                      </a:r>
                      <a:r>
                        <a:rPr lang="en-US" sz="1800" dirty="0" smtClean="0">
                          <a:effectLst/>
                          <a:latin typeface="Tahoma" pitchFamily="34" charset="0"/>
                          <a:ea typeface="Tahoma" pitchFamily="34" charset="0"/>
                          <a:cs typeface="Tahoma" pitchFamily="34" charset="0"/>
                        </a:rPr>
                        <a:t>1</a:t>
                      </a:r>
                    </a:p>
                    <a:p>
                      <a:pPr marL="0" marR="0" algn="ctr">
                        <a:lnSpc>
                          <a:spcPct val="115000"/>
                        </a:lnSpc>
                        <a:spcBef>
                          <a:spcPts val="0"/>
                        </a:spcBef>
                        <a:spcAft>
                          <a:spcPts val="0"/>
                        </a:spcAft>
                      </a:pPr>
                      <a:r>
                        <a:rPr lang="en-US" sz="1800" dirty="0" smtClean="0">
                          <a:effectLst/>
                          <a:latin typeface="Tahoma" pitchFamily="34" charset="0"/>
                          <a:ea typeface="Tahoma" pitchFamily="34" charset="0"/>
                          <a:cs typeface="Tahoma" pitchFamily="34" charset="0"/>
                        </a:rPr>
                        <a:t>(Main effects model)</a:t>
                      </a: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Model </a:t>
                      </a:r>
                      <a:r>
                        <a:rPr lang="en-US" sz="1800" dirty="0" smtClean="0">
                          <a:effectLst/>
                          <a:latin typeface="Tahoma" pitchFamily="34" charset="0"/>
                          <a:ea typeface="Tahoma" pitchFamily="34" charset="0"/>
                          <a:cs typeface="Tahoma" pitchFamily="34" charset="0"/>
                        </a:rPr>
                        <a:t>2</a:t>
                      </a:r>
                    </a:p>
                    <a:p>
                      <a:pPr marL="0" marR="0" algn="ctr">
                        <a:lnSpc>
                          <a:spcPct val="115000"/>
                        </a:lnSpc>
                        <a:spcBef>
                          <a:spcPts val="0"/>
                        </a:spcBef>
                        <a:spcAft>
                          <a:spcPts val="0"/>
                        </a:spcAft>
                      </a:pPr>
                      <a:r>
                        <a:rPr lang="en-US" sz="1800" dirty="0" smtClean="0">
                          <a:effectLst/>
                          <a:latin typeface="Tahoma" pitchFamily="34" charset="0"/>
                          <a:ea typeface="Tahoma" pitchFamily="34" charset="0"/>
                          <a:cs typeface="Tahoma" pitchFamily="34" charset="0"/>
                        </a:rPr>
                        <a:t>(Interaction</a:t>
                      </a:r>
                      <a:r>
                        <a:rPr lang="en-US" sz="1800" baseline="0" dirty="0" smtClean="0">
                          <a:effectLst/>
                          <a:latin typeface="Tahoma" pitchFamily="34" charset="0"/>
                          <a:ea typeface="Tahoma" pitchFamily="34" charset="0"/>
                          <a:cs typeface="Tahoma" pitchFamily="34" charset="0"/>
                        </a:rPr>
                        <a:t> model)</a:t>
                      </a:r>
                      <a:endParaRPr lang="en-US" sz="1800" dirty="0">
                        <a:effectLst/>
                        <a:latin typeface="Tahoma" pitchFamily="34" charset="0"/>
                        <a:ea typeface="Tahoma" pitchFamily="34" charset="0"/>
                        <a:cs typeface="Tahoma" pitchFamily="34" charset="0"/>
                      </a:endParaRPr>
                    </a:p>
                  </a:txBody>
                  <a:tcPr marL="68580" marR="68580" marT="0" marB="0" anchor="ctr"/>
                </a:tc>
              </a:tr>
              <a:tr h="762000">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Relationship with care-recipient (ref: adult child)</a:t>
                      </a:r>
                    </a:p>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Spouse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0.002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-0.01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-0.18 </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Amount of care provided (in hours) </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0.004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-0.02 </a:t>
                      </a:r>
                    </a:p>
                  </a:txBody>
                  <a:tcPr marL="68580" marR="68580" marT="0" marB="0"/>
                </a:tc>
              </a:tr>
              <a:tr h="337027">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Disrupted schedule and health </a:t>
                      </a:r>
                      <a:r>
                        <a:rPr lang="en-US" sz="1800" b="0" dirty="0" smtClean="0">
                          <a:effectLst/>
                          <a:latin typeface="Tahoma" pitchFamily="34" charset="0"/>
                          <a:ea typeface="Tahoma" pitchFamily="34" charset="0"/>
                          <a:cs typeface="Tahoma" pitchFamily="34" charset="0"/>
                        </a:rPr>
                        <a:t>problems due </a:t>
                      </a:r>
                      <a:r>
                        <a:rPr lang="en-US" sz="1800" b="0" dirty="0">
                          <a:effectLst/>
                          <a:latin typeface="Tahoma" pitchFamily="34" charset="0"/>
                          <a:ea typeface="Tahoma" pitchFamily="34" charset="0"/>
                          <a:cs typeface="Tahoma" pitchFamily="34" charset="0"/>
                        </a:rPr>
                        <a:t>to caregiving</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0.41**</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0.29**</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0.26**</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Financial problems due to caregiving</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0.33**</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0.15**</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0.14**</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Lack of family support in caregiving</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0.26**</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0.02</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0.02</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Self-esteem </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-0.09*</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-0.07* </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-0.07* </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Perceived emotional support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-0.16**</a:t>
                      </a:r>
                    </a:p>
                  </a:txBody>
                  <a:tcPr marL="68580" marR="68580" marT="0" marB="0"/>
                </a:tc>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-0.02 </a:t>
                      </a:r>
                    </a:p>
                  </a:txBody>
                  <a:tcPr marL="68580" marR="68580" marT="0" marB="0"/>
                </a:tc>
              </a:tr>
              <a:tr h="298481">
                <a:tc>
                  <a:txBody>
                    <a:bodyPr/>
                    <a:lstStyle/>
                    <a:p>
                      <a:pPr marL="0" marR="0">
                        <a:lnSpc>
                          <a:spcPct val="115000"/>
                        </a:lnSpc>
                        <a:spcBef>
                          <a:spcPts val="0"/>
                        </a:spcBef>
                        <a:spcAft>
                          <a:spcPts val="0"/>
                        </a:spcAft>
                      </a:pPr>
                      <a:r>
                        <a:rPr lang="en-US" sz="1800" b="0" dirty="0">
                          <a:effectLst/>
                          <a:latin typeface="Tahoma" pitchFamily="34" charset="0"/>
                          <a:ea typeface="Tahoma" pitchFamily="34" charset="0"/>
                          <a:cs typeface="Tahoma" pitchFamily="34" charset="0"/>
                        </a:rPr>
                        <a:t>Number of chronic diseases</a:t>
                      </a:r>
                    </a:p>
                  </a:txBody>
                  <a:tcPr marL="68580" marR="68580" marT="0" marB="0"/>
                </a:tc>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0.16** </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0.13** </a:t>
                      </a:r>
                    </a:p>
                  </a:txBody>
                  <a:tcPr marL="68580" marR="68580" marT="0" marB="0"/>
                </a:tc>
                <a:tc>
                  <a:txBody>
                    <a:bodyPr/>
                    <a:lstStyle/>
                    <a:p>
                      <a:pPr marL="0" marR="0">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 0.13** </a:t>
                      </a:r>
                    </a:p>
                  </a:txBody>
                  <a:tcPr marL="68580" marR="68580" marT="0" marB="0"/>
                </a:tc>
              </a:tr>
              <a:tr h="298481">
                <a:tc>
                  <a:txBody>
                    <a:bodyPr/>
                    <a:lstStyle/>
                    <a:p>
                      <a:pPr marL="0" marR="0">
                        <a:lnSpc>
                          <a:spcPct val="115000"/>
                        </a:lnSpc>
                        <a:spcBef>
                          <a:spcPts val="0"/>
                        </a:spcBef>
                        <a:spcAft>
                          <a:spcPts val="0"/>
                        </a:spcAft>
                      </a:pPr>
                      <a:r>
                        <a:rPr lang="en-US" sz="1400" b="0" dirty="0">
                          <a:effectLst/>
                          <a:latin typeface="Tahoma" pitchFamily="34" charset="0"/>
                          <a:ea typeface="Tahoma" pitchFamily="34" charset="0"/>
                          <a:cs typeface="Tahoma" pitchFamily="34" charset="0"/>
                        </a:rPr>
                        <a:t>Help received from a foreign domestic worker/maid</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0.04</a:t>
                      </a:r>
                    </a:p>
                  </a:txBody>
                  <a:tcPr marL="68580" marR="68580" marT="0" marB="0"/>
                </a:tc>
                <a:tc>
                  <a:txBody>
                    <a:bodyPr/>
                    <a:lstStyle/>
                    <a:p>
                      <a:pPr marL="0" marR="0">
                        <a:lnSpc>
                          <a:spcPct val="115000"/>
                        </a:lnSpc>
                        <a:spcBef>
                          <a:spcPts val="0"/>
                        </a:spcBef>
                        <a:spcAft>
                          <a:spcPts val="0"/>
                        </a:spcAft>
                      </a:pPr>
                      <a:r>
                        <a:rPr lang="en-US" sz="1400" dirty="0">
                          <a:effectLst/>
                          <a:latin typeface="Tahoma" pitchFamily="34" charset="0"/>
                          <a:ea typeface="Tahoma" pitchFamily="34" charset="0"/>
                          <a:cs typeface="Tahoma" pitchFamily="34" charset="0"/>
                        </a:rPr>
                        <a:t>0.04 </a:t>
                      </a:r>
                    </a:p>
                  </a:txBody>
                  <a:tcPr marL="68580" marR="68580" marT="0" marB="0"/>
                </a:tc>
              </a:tr>
            </a:tbl>
          </a:graphicData>
        </a:graphic>
      </p:graphicFrame>
      <p:sp>
        <p:nvSpPr>
          <p:cNvPr id="33851" name="Rectangle 1"/>
          <p:cNvSpPr>
            <a:spLocks noChangeArrowheads="1"/>
          </p:cNvSpPr>
          <p:nvPr/>
        </p:nvSpPr>
        <p:spPr bwMode="auto">
          <a:xfrm>
            <a:off x="304800" y="6550025"/>
            <a:ext cx="1849438" cy="307975"/>
          </a:xfrm>
          <a:prstGeom prst="rect">
            <a:avLst/>
          </a:prstGeom>
          <a:noFill/>
          <a:ln w="9525">
            <a:noFill/>
            <a:miter lim="800000"/>
            <a:headEnd/>
            <a:tailEnd/>
          </a:ln>
        </p:spPr>
        <p:txBody>
          <a:bodyPr wrap="none" anchor="ctr">
            <a:spAutoFit/>
          </a:bodyPr>
          <a:lstStyle/>
          <a:p>
            <a:r>
              <a:rPr lang="en-US" sz="1400">
                <a:latin typeface="Tahoma" pitchFamily="34" charset="0"/>
                <a:cs typeface="Tahoma" pitchFamily="34" charset="0"/>
              </a:rPr>
              <a:t>**p&lt;0.001; *p&lt;0.05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 y="457200"/>
            <a:ext cx="8534400" cy="838200"/>
          </a:xfrm>
        </p:spPr>
        <p:txBody>
          <a:bodyPr>
            <a:normAutofit fontScale="90000"/>
          </a:bodyPr>
          <a:lstStyle/>
          <a:p>
            <a:pPr fontAlgn="auto">
              <a:spcAft>
                <a:spcPts val="0"/>
              </a:spcAft>
              <a:defRPr/>
            </a:pPr>
            <a:r>
              <a:rPr lang="en-US" sz="2300" dirty="0">
                <a:latin typeface="Tahoma" pitchFamily="34" charset="0"/>
                <a:ea typeface="Tahoma" pitchFamily="34" charset="0"/>
                <a:cs typeface="Tahoma" pitchFamily="34" charset="0"/>
              </a:rPr>
              <a:t>Table </a:t>
            </a:r>
            <a:r>
              <a:rPr lang="en-US" sz="2300" dirty="0" smtClean="0">
                <a:latin typeface="Tahoma" pitchFamily="34" charset="0"/>
                <a:ea typeface="Tahoma" pitchFamily="34" charset="0"/>
                <a:cs typeface="Tahoma" pitchFamily="34" charset="0"/>
              </a:rPr>
              <a:t>2 (contd.): </a:t>
            </a:r>
            <a:r>
              <a:rPr lang="en-US" sz="2300" dirty="0">
                <a:latin typeface="Tahoma" pitchFamily="34" charset="0"/>
                <a:ea typeface="Tahoma" pitchFamily="34" charset="0"/>
                <a:cs typeface="Tahoma" pitchFamily="34" charset="0"/>
              </a:rPr>
              <a:t>Standardized regression estimates for stress scores on various caregiver and care-recipient characteristics (N=1150)</a:t>
            </a: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381000" y="1524000"/>
          <a:ext cx="8610600" cy="4189413"/>
        </p:xfrm>
        <a:graphic>
          <a:graphicData uri="http://schemas.openxmlformats.org/drawingml/2006/table">
            <a:tbl>
              <a:tblPr firstRow="1" firstCol="1" bandRow="1">
                <a:tableStyleId>{5C22544A-7EE6-4342-B048-85BDC9FD1C3A}</a:tableStyleId>
              </a:tblPr>
              <a:tblGrid>
                <a:gridCol w="3581400"/>
                <a:gridCol w="1600200"/>
                <a:gridCol w="1676400"/>
                <a:gridCol w="1752599"/>
              </a:tblGrid>
              <a:tr h="88162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a:effectLst/>
                          <a:latin typeface="Tahoma" pitchFamily="34" charset="0"/>
                          <a:ea typeface="Tahoma" pitchFamily="34" charset="0"/>
                          <a:cs typeface="Tahoma" pitchFamily="34" charset="0"/>
                        </a:rPr>
                        <a:t> </a:t>
                      </a:r>
                      <a:r>
                        <a:rPr lang="en-US" sz="2000" dirty="0" smtClean="0">
                          <a:effectLst/>
                          <a:latin typeface="Tahoma" pitchFamily="34" charset="0"/>
                          <a:ea typeface="Tahoma" pitchFamily="34" charset="0"/>
                          <a:cs typeface="Tahoma" pitchFamily="34" charset="0"/>
                        </a:rPr>
                        <a:t>Care-recipient characteristics</a:t>
                      </a:r>
                    </a:p>
                    <a:p>
                      <a:pPr marL="0" marR="0">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latin typeface="Tahoma" pitchFamily="34" charset="0"/>
                          <a:ea typeface="Tahoma" pitchFamily="34" charset="0"/>
                          <a:cs typeface="Tahoma" pitchFamily="34" charset="0"/>
                        </a:rPr>
                        <a:t>Unadjusted estimates</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Model </a:t>
                      </a:r>
                      <a:r>
                        <a:rPr lang="en-US" sz="1800" dirty="0" smtClean="0">
                          <a:effectLst/>
                          <a:latin typeface="Tahoma" pitchFamily="34" charset="0"/>
                          <a:ea typeface="Tahoma" pitchFamily="34" charset="0"/>
                          <a:cs typeface="Tahoma" pitchFamily="34" charset="0"/>
                        </a:rPr>
                        <a:t>1</a:t>
                      </a:r>
                    </a:p>
                    <a:p>
                      <a:pPr marL="0" marR="0" algn="ctr">
                        <a:lnSpc>
                          <a:spcPct val="115000"/>
                        </a:lnSpc>
                        <a:spcBef>
                          <a:spcPts val="0"/>
                        </a:spcBef>
                        <a:spcAft>
                          <a:spcPts val="0"/>
                        </a:spcAft>
                      </a:pPr>
                      <a:r>
                        <a:rPr lang="en-US" sz="1800" dirty="0" smtClean="0">
                          <a:effectLst/>
                          <a:latin typeface="Tahoma" pitchFamily="34" charset="0"/>
                          <a:ea typeface="Tahoma" pitchFamily="34" charset="0"/>
                          <a:cs typeface="Tahoma" pitchFamily="34" charset="0"/>
                        </a:rPr>
                        <a:t>(Main effects model)</a:t>
                      </a: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Model </a:t>
                      </a:r>
                      <a:r>
                        <a:rPr lang="en-US" sz="1800" dirty="0" smtClean="0">
                          <a:effectLst/>
                          <a:latin typeface="Tahoma" pitchFamily="34" charset="0"/>
                          <a:ea typeface="Tahoma" pitchFamily="34" charset="0"/>
                          <a:cs typeface="Tahoma" pitchFamily="34" charset="0"/>
                        </a:rPr>
                        <a:t>2</a:t>
                      </a:r>
                    </a:p>
                    <a:p>
                      <a:pPr marL="0" marR="0" algn="ctr">
                        <a:lnSpc>
                          <a:spcPct val="115000"/>
                        </a:lnSpc>
                        <a:spcBef>
                          <a:spcPts val="0"/>
                        </a:spcBef>
                        <a:spcAft>
                          <a:spcPts val="0"/>
                        </a:spcAft>
                      </a:pPr>
                      <a:r>
                        <a:rPr lang="en-US" sz="1800" dirty="0" smtClean="0">
                          <a:effectLst/>
                          <a:latin typeface="Tahoma" pitchFamily="34" charset="0"/>
                          <a:ea typeface="Tahoma" pitchFamily="34" charset="0"/>
                          <a:cs typeface="Tahoma" pitchFamily="34" charset="0"/>
                        </a:rPr>
                        <a:t>(Interaction</a:t>
                      </a:r>
                      <a:r>
                        <a:rPr lang="en-US" sz="1800" baseline="0" dirty="0" smtClean="0">
                          <a:effectLst/>
                          <a:latin typeface="Tahoma" pitchFamily="34" charset="0"/>
                          <a:ea typeface="Tahoma" pitchFamily="34" charset="0"/>
                          <a:cs typeface="Tahoma" pitchFamily="34" charset="0"/>
                        </a:rPr>
                        <a:t> model)</a:t>
                      </a:r>
                      <a:endParaRPr lang="en-US" sz="1800" dirty="0">
                        <a:effectLst/>
                        <a:latin typeface="Tahoma" pitchFamily="34" charset="0"/>
                        <a:ea typeface="Tahoma" pitchFamily="34" charset="0"/>
                        <a:cs typeface="Tahoma" pitchFamily="34" charset="0"/>
                      </a:endParaRPr>
                    </a:p>
                  </a:txBody>
                  <a:tcPr marL="68580" marR="68580" marT="0" marB="0" anchor="ctr"/>
                </a:tc>
              </a:tr>
              <a:tr h="41732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Age (in years)</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0.02 </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0.02 </a:t>
                      </a:r>
                    </a:p>
                  </a:txBody>
                  <a:tcPr marL="68580" marR="68580" marT="0" marB="0"/>
                </a:tc>
              </a:tr>
              <a:tr h="41732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ADL limitations</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0.12**</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0.04</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0.04 </a:t>
                      </a:r>
                    </a:p>
                  </a:txBody>
                  <a:tcPr marL="68580" marR="68580" marT="0" marB="0"/>
                </a:tc>
              </a:tr>
              <a:tr h="41732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Memory score </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0.12**</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-0.005 </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-0.006</a:t>
                      </a:r>
                    </a:p>
                  </a:txBody>
                  <a:tcPr marL="68580" marR="68580" marT="0" marB="0"/>
                </a:tc>
              </a:tr>
              <a:tr h="41732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Disruptive behavior score </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0.22**</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0.05</a:t>
                      </a:r>
                    </a:p>
                  </a:txBody>
                  <a:tcPr marL="68580" marR="68580" marT="0" marB="0"/>
                </a:tc>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0.06</a:t>
                      </a:r>
                    </a:p>
                  </a:txBody>
                  <a:tcPr marL="68580" marR="68580" marT="0" marB="0"/>
                </a:tc>
              </a:tr>
              <a:tr h="417323">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Depressive symptoms score </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0.28 **</a:t>
                      </a:r>
                    </a:p>
                  </a:txBody>
                  <a:tcPr marL="68580" marR="68580" marT="0" marB="0"/>
                </a:tc>
                <a:tc>
                  <a:txBody>
                    <a:bodyPr/>
                    <a:lstStyle/>
                    <a:p>
                      <a:pPr marL="0" marR="0">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0.15**</a:t>
                      </a:r>
                    </a:p>
                  </a:txBody>
                  <a:tcPr marL="68580" marR="68580" marT="0" marB="0"/>
                </a:tc>
                <a:tc>
                  <a:txBody>
                    <a:bodyPr/>
                    <a:lstStyle/>
                    <a:p>
                      <a:pPr marL="0" marR="0">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0.15 **</a:t>
                      </a:r>
                    </a:p>
                  </a:txBody>
                  <a:tcPr marL="68580" marR="68580" marT="0" marB="0"/>
                </a:tc>
              </a:tr>
              <a:tr h="881629">
                <a:tc>
                  <a:txBody>
                    <a:bodyPr/>
                    <a:lstStyle/>
                    <a:p>
                      <a:pPr marL="0" marR="0">
                        <a:lnSpc>
                          <a:spcPct val="115000"/>
                        </a:lnSpc>
                        <a:spcBef>
                          <a:spcPts val="0"/>
                        </a:spcBef>
                        <a:spcAft>
                          <a:spcPts val="0"/>
                        </a:spcAft>
                      </a:pPr>
                      <a:r>
                        <a:rPr lang="en-US" sz="2000" b="0" dirty="0">
                          <a:effectLst/>
                          <a:latin typeface="Tahoma" pitchFamily="34" charset="0"/>
                          <a:ea typeface="Tahoma" pitchFamily="34" charset="0"/>
                          <a:cs typeface="Tahoma" pitchFamily="34" charset="0"/>
                        </a:rPr>
                        <a:t>Spouse caregiver X Disrupted schedule and </a:t>
                      </a:r>
                      <a:r>
                        <a:rPr lang="en-US" sz="2000" b="0" dirty="0" smtClean="0">
                          <a:effectLst/>
                          <a:latin typeface="Tahoma" pitchFamily="34" charset="0"/>
                          <a:ea typeface="Tahoma" pitchFamily="34" charset="0"/>
                          <a:cs typeface="Tahoma" pitchFamily="34" charset="0"/>
                        </a:rPr>
                        <a:t>health problems </a:t>
                      </a:r>
                      <a:r>
                        <a:rPr lang="en-US" sz="2000" b="0" dirty="0">
                          <a:effectLst/>
                          <a:latin typeface="Tahoma" pitchFamily="34" charset="0"/>
                          <a:ea typeface="Tahoma" pitchFamily="34" charset="0"/>
                          <a:cs typeface="Tahoma" pitchFamily="34" charset="0"/>
                        </a:rPr>
                        <a:t>due to caregiving</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a:t>
                      </a:r>
                    </a:p>
                  </a:txBody>
                  <a:tcPr marL="68580" marR="68580" marT="0" marB="0"/>
                </a:tc>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a:t>
                      </a:r>
                    </a:p>
                  </a:txBody>
                  <a:tcPr marL="68580" marR="68580" marT="0" marB="0"/>
                </a:tc>
                <a:tc>
                  <a:txBody>
                    <a:bodyPr/>
                    <a:lstStyle/>
                    <a:p>
                      <a:pPr marL="0" marR="0">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0.30 *</a:t>
                      </a:r>
                    </a:p>
                  </a:txBody>
                  <a:tcPr marL="68580" marR="68580" marT="0" marB="0"/>
                </a:tc>
              </a:tr>
            </a:tbl>
          </a:graphicData>
        </a:graphic>
      </p:graphicFrame>
      <p:sp>
        <p:nvSpPr>
          <p:cNvPr id="34860" name="Rectangle 1"/>
          <p:cNvSpPr>
            <a:spLocks noChangeArrowheads="1"/>
          </p:cNvSpPr>
          <p:nvPr/>
        </p:nvSpPr>
        <p:spPr bwMode="auto">
          <a:xfrm>
            <a:off x="533400" y="6248400"/>
            <a:ext cx="1849438" cy="307975"/>
          </a:xfrm>
          <a:prstGeom prst="rect">
            <a:avLst/>
          </a:prstGeom>
          <a:noFill/>
          <a:ln w="9525">
            <a:noFill/>
            <a:miter lim="800000"/>
            <a:headEnd/>
            <a:tailEnd/>
          </a:ln>
        </p:spPr>
        <p:txBody>
          <a:bodyPr wrap="none" anchor="ctr">
            <a:spAutoFit/>
          </a:bodyPr>
          <a:lstStyle/>
          <a:p>
            <a:r>
              <a:rPr lang="en-US" sz="1400">
                <a:latin typeface="Tahoma" pitchFamily="34" charset="0"/>
                <a:cs typeface="Tahoma" pitchFamily="34" charset="0"/>
              </a:rPr>
              <a:t>**p&lt;0.001; *p&lt;0.05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SUMMARY</a:t>
            </a:r>
            <a:endParaRPr lang="en-US" dirty="0"/>
          </a:p>
        </p:txBody>
      </p:sp>
      <p:sp>
        <p:nvSpPr>
          <p:cNvPr id="3" name="Content Placeholder 2"/>
          <p:cNvSpPr>
            <a:spLocks noGrp="1"/>
          </p:cNvSpPr>
          <p:nvPr>
            <p:ph idx="1"/>
          </p:nvPr>
        </p:nvSpPr>
        <p:spPr/>
        <p:txBody>
          <a:bodyPr rtlCol="0">
            <a:normAutofit lnSpcReduction="10000"/>
          </a:bodyPr>
          <a:lstStyle/>
          <a:p>
            <a:pPr marL="182880" indent="-182880" fontAlgn="auto">
              <a:spcAft>
                <a:spcPts val="0"/>
              </a:spcAft>
              <a:buFont typeface="Arial" pitchFamily="34" charset="0"/>
              <a:buChar char="•"/>
              <a:defRPr/>
            </a:pPr>
            <a:r>
              <a:rPr lang="en-US" sz="3200" dirty="0" smtClean="0">
                <a:solidFill>
                  <a:srgbClr val="3366FF"/>
                </a:solidFill>
              </a:rPr>
              <a:t>Lower caregiver stress:</a:t>
            </a:r>
          </a:p>
          <a:p>
            <a:pPr lvl="1" indent="-182880" fontAlgn="auto">
              <a:spcAft>
                <a:spcPts val="0"/>
              </a:spcAft>
              <a:buFont typeface="Arial" pitchFamily="34" charset="0"/>
              <a:buChar char="•"/>
              <a:defRPr/>
            </a:pPr>
            <a:r>
              <a:rPr lang="en-US" sz="2800" dirty="0" smtClean="0">
                <a:solidFill>
                  <a:srgbClr val="3366FF"/>
                </a:solidFill>
              </a:rPr>
              <a:t>Caregivers are older, have higher SES and self</a:t>
            </a:r>
            <a:r>
              <a:rPr lang="en-US" sz="2800" dirty="0">
                <a:solidFill>
                  <a:srgbClr val="3366FF"/>
                </a:solidFill>
              </a:rPr>
              <a:t>-</a:t>
            </a:r>
            <a:r>
              <a:rPr lang="en-US" sz="2800" dirty="0" smtClean="0">
                <a:solidFill>
                  <a:srgbClr val="3366FF"/>
                </a:solidFill>
              </a:rPr>
              <a:t>esteem </a:t>
            </a:r>
          </a:p>
          <a:p>
            <a:pPr marL="182880" indent="-182880" fontAlgn="auto">
              <a:spcAft>
                <a:spcPts val="0"/>
              </a:spcAft>
              <a:buFont typeface="Arial" pitchFamily="34" charset="0"/>
              <a:buChar char="•"/>
              <a:defRPr/>
            </a:pPr>
            <a:r>
              <a:rPr lang="en-US" sz="3200" dirty="0" smtClean="0">
                <a:solidFill>
                  <a:srgbClr val="FF0000"/>
                </a:solidFill>
              </a:rPr>
              <a:t>Higher caregiver stress: </a:t>
            </a:r>
          </a:p>
          <a:p>
            <a:pPr lvl="1" indent="-182880" fontAlgn="auto">
              <a:spcAft>
                <a:spcPts val="0"/>
              </a:spcAft>
              <a:buFont typeface="Arial" pitchFamily="34" charset="0"/>
              <a:buChar char="•"/>
              <a:defRPr/>
            </a:pPr>
            <a:r>
              <a:rPr lang="en-US" sz="2800" dirty="0" smtClean="0">
                <a:solidFill>
                  <a:srgbClr val="FF0000"/>
                </a:solidFill>
              </a:rPr>
              <a:t>Caregiver disrupted schedule and health problems </a:t>
            </a:r>
          </a:p>
          <a:p>
            <a:pPr lvl="1" indent="-182880" fontAlgn="auto">
              <a:spcAft>
                <a:spcPts val="0"/>
              </a:spcAft>
              <a:buFont typeface="Arial" pitchFamily="34" charset="0"/>
              <a:buChar char="•"/>
              <a:defRPr/>
            </a:pPr>
            <a:r>
              <a:rPr lang="en-US" sz="2800" dirty="0" smtClean="0">
                <a:solidFill>
                  <a:srgbClr val="FF0000"/>
                </a:solidFill>
              </a:rPr>
              <a:t>Depressed care recipient</a:t>
            </a:r>
          </a:p>
          <a:p>
            <a:pPr marL="182880" indent="-182880" fontAlgn="auto">
              <a:spcAft>
                <a:spcPts val="0"/>
              </a:spcAft>
              <a:buFont typeface="Arial" pitchFamily="34" charset="0"/>
              <a:buChar char="•"/>
              <a:defRPr/>
            </a:pPr>
            <a:r>
              <a:rPr lang="en-US" sz="3200" dirty="0" smtClean="0">
                <a:solidFill>
                  <a:srgbClr val="C134FF"/>
                </a:solidFill>
              </a:rPr>
              <a:t>Spousal caregivers more stressed due to disrupted schedule and health problems compared to adult child caregivers</a:t>
            </a:r>
          </a:p>
          <a:p>
            <a:pPr marL="182880" indent="-182880" fontAlgn="auto">
              <a:spcAft>
                <a:spcPts val="0"/>
              </a:spcAft>
              <a:buFont typeface="Arial" pitchFamily="34" charset="0"/>
              <a:buChar char="•"/>
              <a:defRPr/>
            </a:pPr>
            <a:endParaRPr lang="en-US" dirty="0" smtClean="0"/>
          </a:p>
          <a:p>
            <a:pPr marL="182880" indent="-182880" fontAlgn="auto">
              <a:spcAft>
                <a:spcPts val="0"/>
              </a:spcAft>
              <a:buFont typeface="Arial" pitchFamily="34" charset="0"/>
              <a:buChar char="•"/>
              <a:defRPr/>
            </a:pPr>
            <a:endParaRPr lang="en-US"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CONCLUSION</a:t>
            </a:r>
            <a:endParaRPr lang="en-US" dirty="0"/>
          </a:p>
        </p:txBody>
      </p:sp>
      <p:sp>
        <p:nvSpPr>
          <p:cNvPr id="36866" name="Content Placeholder 2"/>
          <p:cNvSpPr>
            <a:spLocks noGrp="1"/>
          </p:cNvSpPr>
          <p:nvPr>
            <p:ph idx="1"/>
          </p:nvPr>
        </p:nvSpPr>
        <p:spPr/>
        <p:txBody>
          <a:bodyPr/>
          <a:lstStyle/>
          <a:p>
            <a:r>
              <a:rPr lang="en-US" smtClean="0"/>
              <a:t>Caregiver stress can be identified in several ways: self-reported stress, depression, health care utilization and labor force participation </a:t>
            </a:r>
          </a:p>
          <a:p>
            <a:r>
              <a:rPr lang="en-US" smtClean="0"/>
              <a:t>Spousal caregivers are under particular stress and will require caregiving support to manage their schedules and health</a:t>
            </a:r>
          </a:p>
          <a:p>
            <a:r>
              <a:rPr lang="en-US" smtClean="0"/>
              <a:t>Lower fertility </a:t>
            </a:r>
            <a:r>
              <a:rPr lang="en-US" smtClean="0">
                <a:sym typeface="Wingdings" pitchFamily="2" charset="2"/>
              </a:rPr>
              <a:t> increasing number of spousal caregivers</a:t>
            </a:r>
          </a:p>
          <a:p>
            <a:r>
              <a:rPr lang="en-US" smtClean="0">
                <a:sym typeface="Wingdings" pitchFamily="2" charset="2"/>
              </a:rPr>
              <a:t>Reliance on foreign domestic care workers is not sustainable</a:t>
            </a:r>
          </a:p>
          <a:p>
            <a:r>
              <a:rPr lang="en-US" smtClean="0">
                <a:sym typeface="Wingdings" pitchFamily="2" charset="2"/>
              </a:rPr>
              <a:t>Promote caregiving in the community</a:t>
            </a:r>
          </a:p>
          <a:p>
            <a:r>
              <a:rPr lang="en-US" smtClean="0">
                <a:sym typeface="Wingdings" pitchFamily="2" charset="2"/>
              </a:rPr>
              <a:t>Need to understand the dynamics of use of LTC services in Singaporean community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Introduction</a:t>
            </a:r>
            <a:endParaRPr lang="en-US" dirty="0"/>
          </a:p>
        </p:txBody>
      </p:sp>
      <p:sp>
        <p:nvSpPr>
          <p:cNvPr id="15362" name="Content Placeholder 2"/>
          <p:cNvSpPr>
            <a:spLocks noGrp="1"/>
          </p:cNvSpPr>
          <p:nvPr>
            <p:ph idx="1"/>
          </p:nvPr>
        </p:nvSpPr>
        <p:spPr/>
        <p:txBody>
          <a:bodyPr/>
          <a:lstStyle/>
          <a:p>
            <a:r>
              <a:rPr lang="en-US" sz="2800" smtClean="0"/>
              <a:t>Singapore is one of the most rapidly aging countries in Asia, by 2030, 19% of the population will be aged 65+</a:t>
            </a:r>
          </a:p>
          <a:p>
            <a:r>
              <a:rPr lang="en-US" sz="2800" smtClean="0"/>
              <a:t>Caregiving is primarily provided by the family</a:t>
            </a:r>
          </a:p>
          <a:p>
            <a:r>
              <a:rPr lang="en-US" sz="2800" smtClean="0"/>
              <a:t>Use of institutional care very low</a:t>
            </a:r>
          </a:p>
          <a:p>
            <a:r>
              <a:rPr lang="en-US" sz="2800" smtClean="0"/>
              <a:t>Caregiving causes chronic stress</a:t>
            </a:r>
          </a:p>
          <a:p>
            <a:r>
              <a:rPr lang="en-US" sz="2800" smtClean="0"/>
              <a:t>How is “stress” defined?</a:t>
            </a:r>
          </a:p>
          <a:p>
            <a:pPr lvl="1"/>
            <a:r>
              <a:rPr lang="en-US" sz="2400" smtClean="0"/>
              <a:t>(Revised Pearlin et. Al. 1990)</a:t>
            </a:r>
          </a:p>
          <a:p>
            <a:r>
              <a:rPr lang="en-US" sz="2800" smtClean="0"/>
              <a:t>Self-reported stress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6000" dirty="0" smtClean="0"/>
              <a:t>Objectives</a:t>
            </a:r>
            <a:endParaRPr lang="en-US" sz="6000" dirty="0"/>
          </a:p>
        </p:txBody>
      </p:sp>
      <p:sp>
        <p:nvSpPr>
          <p:cNvPr id="16386" name="Content Placeholder 2"/>
          <p:cNvSpPr>
            <a:spLocks noGrp="1"/>
          </p:cNvSpPr>
          <p:nvPr>
            <p:ph idx="1"/>
          </p:nvPr>
        </p:nvSpPr>
        <p:spPr/>
        <p:txBody>
          <a:bodyPr/>
          <a:lstStyle/>
          <a:p>
            <a:r>
              <a:rPr lang="en-US" sz="4000" smtClean="0"/>
              <a:t>To identify the predictors of self-reported stress among family caregivers of older adults with ADL limitations</a:t>
            </a:r>
          </a:p>
          <a:p>
            <a:r>
              <a:rPr lang="en-US" sz="4000" smtClean="0"/>
              <a:t>To assess whether predictors of stress vary by type of caregiver (spouse or adult child)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methods</a:t>
            </a:r>
            <a:endParaRPr lang="en-US" dirty="0"/>
          </a:p>
        </p:txBody>
      </p:sp>
      <p:sp>
        <p:nvSpPr>
          <p:cNvPr id="17410" name="Text Placeholder 4"/>
          <p:cNvSpPr>
            <a:spLocks noGrp="1"/>
          </p:cNvSpPr>
          <p:nvPr>
            <p:ph type="body" idx="1"/>
          </p:nvPr>
        </p:nvSpPr>
        <p:spPr>
          <a:xfrm>
            <a:off x="722313" y="4627563"/>
            <a:ext cx="7772400" cy="1500187"/>
          </a:xfrm>
        </p:spPr>
        <p:txBody>
          <a:bodyPr/>
          <a:lstStyle/>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Dataset</a:t>
            </a:r>
            <a:endParaRPr lang="en-US" dirty="0"/>
          </a:p>
        </p:txBody>
      </p:sp>
      <p:sp>
        <p:nvSpPr>
          <p:cNvPr id="18434" name="Content Placeholder 2"/>
          <p:cNvSpPr>
            <a:spLocks noGrp="1"/>
          </p:cNvSpPr>
          <p:nvPr>
            <p:ph idx="1"/>
          </p:nvPr>
        </p:nvSpPr>
        <p:spPr/>
        <p:txBody>
          <a:bodyPr/>
          <a:lstStyle/>
          <a:p>
            <a:r>
              <a:rPr lang="en-US" sz="3600" smtClean="0"/>
              <a:t>Singapore Survey on Informal Caregiving (N=1,290 dyads)</a:t>
            </a:r>
          </a:p>
          <a:p>
            <a:r>
              <a:rPr lang="en-US" sz="3600" smtClean="0"/>
              <a:t>National survey of community dwelling Singaporeans </a:t>
            </a:r>
            <a:r>
              <a:rPr lang="en-US" sz="3600" u="sng" smtClean="0"/>
              <a:t>&gt;</a:t>
            </a:r>
            <a:r>
              <a:rPr lang="en-US" sz="3600" smtClean="0"/>
              <a:t>75 years </a:t>
            </a:r>
            <a:r>
              <a:rPr lang="en-US" sz="3600" u="sng" smtClean="0"/>
              <a:t>receiving human assistance for at least 1 ADL limitation</a:t>
            </a:r>
            <a:r>
              <a:rPr lang="en-US" sz="3600" smtClean="0"/>
              <a:t> and their self-identified primary caregiver</a:t>
            </a:r>
          </a:p>
          <a:p>
            <a:endParaRPr lang="en-US" sz="3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n-US" dirty="0" smtClean="0"/>
              <a:t>Sampling</a:t>
            </a:r>
            <a:endParaRPr lang="en-US" dirty="0"/>
          </a:p>
        </p:txBody>
      </p:sp>
      <p:sp>
        <p:nvSpPr>
          <p:cNvPr id="3" name="Content Placeholder 2"/>
          <p:cNvSpPr>
            <a:spLocks noGrp="1"/>
          </p:cNvSpPr>
          <p:nvPr>
            <p:ph idx="1"/>
          </p:nvPr>
        </p:nvSpPr>
        <p:spPr>
          <a:xfrm>
            <a:off x="457200" y="1295400"/>
            <a:ext cx="8229600" cy="5257800"/>
          </a:xfrm>
        </p:spPr>
        <p:txBody>
          <a:bodyPr rtlCol="0">
            <a:normAutofit fontScale="25000" lnSpcReduction="20000"/>
          </a:bodyPr>
          <a:lstStyle/>
          <a:p>
            <a:pPr marL="182880" indent="-182880" fontAlgn="auto">
              <a:spcAft>
                <a:spcPts val="0"/>
              </a:spcAft>
              <a:buFont typeface="Arial" pitchFamily="34" charset="0"/>
              <a:buChar char="•"/>
              <a:defRPr/>
            </a:pPr>
            <a:r>
              <a:rPr lang="en-US" sz="11200" dirty="0" smtClean="0"/>
              <a:t>Sampling</a:t>
            </a:r>
          </a:p>
          <a:p>
            <a:pPr lvl="1" indent="-182880" fontAlgn="auto">
              <a:spcAft>
                <a:spcPts val="0"/>
              </a:spcAft>
              <a:buFont typeface="Arial" pitchFamily="34" charset="0"/>
              <a:buChar char="•"/>
              <a:defRPr/>
            </a:pPr>
            <a:r>
              <a:rPr lang="en-US" sz="9600" dirty="0" smtClean="0"/>
              <a:t>Target sample: 1500 care recipient caregiver dyads</a:t>
            </a:r>
          </a:p>
          <a:p>
            <a:pPr lvl="1" indent="-182880" fontAlgn="auto">
              <a:spcAft>
                <a:spcPts val="0"/>
              </a:spcAft>
              <a:buFont typeface="Arial" pitchFamily="34" charset="0"/>
              <a:buChar char="•"/>
              <a:defRPr/>
            </a:pPr>
            <a:r>
              <a:rPr lang="en-US" sz="9600" dirty="0" smtClean="0"/>
              <a:t>Random sample of 20,000 Singaporeans </a:t>
            </a:r>
            <a:r>
              <a:rPr lang="en-US" sz="9600" u="sng" dirty="0" smtClean="0"/>
              <a:t>&gt;</a:t>
            </a:r>
            <a:r>
              <a:rPr lang="en-US" sz="9600" dirty="0" smtClean="0"/>
              <a:t>75 years drawn from national database of dwellings</a:t>
            </a:r>
          </a:p>
          <a:p>
            <a:pPr lvl="1" indent="-182880" fontAlgn="auto">
              <a:spcAft>
                <a:spcPts val="0"/>
              </a:spcAft>
              <a:buFont typeface="Arial" pitchFamily="34" charset="0"/>
              <a:buChar char="•"/>
              <a:defRPr/>
            </a:pPr>
            <a:r>
              <a:rPr lang="en-US" sz="9600" dirty="0" smtClean="0"/>
              <a:t>5,613 administered ADL screener</a:t>
            </a:r>
          </a:p>
          <a:p>
            <a:pPr lvl="1" indent="-182880" fontAlgn="auto">
              <a:spcAft>
                <a:spcPts val="0"/>
              </a:spcAft>
              <a:buFont typeface="Arial" pitchFamily="34" charset="0"/>
              <a:buChar char="•"/>
              <a:defRPr/>
            </a:pPr>
            <a:r>
              <a:rPr lang="en-US" sz="9600" dirty="0" smtClean="0"/>
              <a:t>1211 met the criteria of being a care recipient and identified a caregiver</a:t>
            </a:r>
          </a:p>
          <a:p>
            <a:pPr lvl="1" indent="-182880" fontAlgn="auto">
              <a:spcAft>
                <a:spcPts val="0"/>
              </a:spcAft>
              <a:buFont typeface="Arial" pitchFamily="34" charset="0"/>
              <a:buChar char="•"/>
              <a:defRPr/>
            </a:pPr>
            <a:r>
              <a:rPr lang="en-US" sz="9600" b="1" dirty="0" smtClean="0"/>
              <a:t>1190 caregivers </a:t>
            </a:r>
            <a:r>
              <a:rPr lang="en-US" sz="9600" dirty="0" smtClean="0"/>
              <a:t>also gave consent for survey</a:t>
            </a:r>
          </a:p>
          <a:p>
            <a:pPr lvl="1" indent="-182880" fontAlgn="auto">
              <a:spcAft>
                <a:spcPts val="0"/>
              </a:spcAft>
              <a:buFont typeface="Arial" pitchFamily="34" charset="0"/>
              <a:buChar char="•"/>
              <a:defRPr/>
            </a:pPr>
            <a:r>
              <a:rPr lang="en-US" sz="9600" dirty="0" smtClean="0"/>
              <a:t>655 (55%) care recipients used a proxy due to health reasons</a:t>
            </a:r>
            <a:br>
              <a:rPr lang="en-US" sz="9600" dirty="0" smtClean="0"/>
            </a:br>
            <a:endParaRPr lang="en-US" sz="9600" dirty="0" smtClean="0"/>
          </a:p>
          <a:p>
            <a:pPr marL="182880" indent="-182880"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fontAlgn="auto">
              <a:spcAft>
                <a:spcPts val="0"/>
              </a:spcAft>
              <a:defRPr/>
            </a:pPr>
            <a:r>
              <a:rPr lang="en-US" dirty="0" smtClean="0"/>
              <a:t>Measures</a:t>
            </a:r>
            <a:endParaRPr lang="en-US" dirty="0"/>
          </a:p>
        </p:txBody>
      </p:sp>
      <p:sp>
        <p:nvSpPr>
          <p:cNvPr id="3" name="Content Placeholder 2"/>
          <p:cNvSpPr>
            <a:spLocks noGrp="1"/>
          </p:cNvSpPr>
          <p:nvPr>
            <p:ph idx="1"/>
          </p:nvPr>
        </p:nvSpPr>
        <p:spPr>
          <a:xfrm>
            <a:off x="457200" y="1219200"/>
            <a:ext cx="8229600" cy="4830763"/>
          </a:xfrm>
        </p:spPr>
        <p:txBody>
          <a:bodyPr rtlCol="0">
            <a:normAutofit/>
          </a:bodyPr>
          <a:lstStyle/>
          <a:p>
            <a:pPr marL="182880" indent="-182880" fontAlgn="auto">
              <a:spcAft>
                <a:spcPts val="0"/>
              </a:spcAft>
              <a:buFont typeface="Arial" pitchFamily="34" charset="0"/>
              <a:buChar char="•"/>
              <a:defRPr/>
            </a:pPr>
            <a:r>
              <a:rPr lang="en-US" i="1" dirty="0" smtClean="0"/>
              <a:t>Dependent variable</a:t>
            </a:r>
            <a:r>
              <a:rPr lang="en-US" dirty="0" smtClean="0"/>
              <a:t> – Caregiver stress</a:t>
            </a:r>
          </a:p>
          <a:p>
            <a:pPr lvl="1" indent="-182880" fontAlgn="auto">
              <a:spcAft>
                <a:spcPts val="0"/>
              </a:spcAft>
              <a:buFont typeface="Arial" pitchFamily="34" charset="0"/>
              <a:buChar char="•"/>
              <a:defRPr/>
            </a:pPr>
            <a:r>
              <a:rPr lang="en-US" dirty="0" smtClean="0"/>
              <a:t>“On a scale of 1 to 10 where 1 is not much stress at all, and 10 is a great deal of stress, how much stress do you have in your daily life?”</a:t>
            </a:r>
          </a:p>
          <a:p>
            <a:pPr marL="514350" indent="-457200" fontAlgn="auto">
              <a:spcAft>
                <a:spcPts val="0"/>
              </a:spcAft>
              <a:buFont typeface="Arial" pitchFamily="34" charset="0"/>
              <a:buChar char="•"/>
              <a:defRPr/>
            </a:pPr>
            <a:r>
              <a:rPr lang="en-US" i="1" dirty="0" smtClean="0"/>
              <a:t>Independent variables</a:t>
            </a:r>
          </a:p>
          <a:p>
            <a:pPr marL="914400" lvl="1" indent="-457200" fontAlgn="auto">
              <a:spcAft>
                <a:spcPts val="0"/>
              </a:spcAft>
              <a:buFont typeface="Arial" pitchFamily="34" charset="0"/>
              <a:buChar char="•"/>
              <a:defRPr/>
            </a:pPr>
            <a:r>
              <a:rPr lang="en-US" dirty="0" smtClean="0">
                <a:solidFill>
                  <a:srgbClr val="FF0000"/>
                </a:solidFill>
              </a:rPr>
              <a:t>Caregiver characteristics</a:t>
            </a:r>
          </a:p>
          <a:p>
            <a:pPr marL="1314450" lvl="2" indent="-457200" fontAlgn="auto">
              <a:spcAft>
                <a:spcPts val="0"/>
              </a:spcAft>
              <a:buFont typeface="Arial" pitchFamily="34" charset="0"/>
              <a:buChar char="•"/>
              <a:defRPr/>
            </a:pPr>
            <a:r>
              <a:rPr lang="en-US" dirty="0" smtClean="0"/>
              <a:t>Demographics: Age, gender, ethnicity, educational status, type of housing</a:t>
            </a:r>
          </a:p>
          <a:p>
            <a:pPr marL="1314450" lvl="2" indent="-457200" fontAlgn="auto">
              <a:spcAft>
                <a:spcPts val="0"/>
              </a:spcAft>
              <a:buFont typeface="Arial" pitchFamily="34" charset="0"/>
              <a:buChar char="•"/>
              <a:defRPr/>
            </a:pPr>
            <a:r>
              <a:rPr lang="en-US" dirty="0" smtClean="0"/>
              <a:t>Amount of care provided (in hours)</a:t>
            </a:r>
          </a:p>
          <a:p>
            <a:pPr marL="1314450" lvl="2" indent="-457200" fontAlgn="auto">
              <a:spcAft>
                <a:spcPts val="0"/>
              </a:spcAft>
              <a:buFont typeface="Arial" pitchFamily="34" charset="0"/>
              <a:buChar char="•"/>
              <a:defRPr/>
            </a:pPr>
            <a:r>
              <a:rPr lang="en-US" dirty="0" smtClean="0"/>
              <a:t>Caregiver </a:t>
            </a:r>
            <a:r>
              <a:rPr lang="en-US" dirty="0"/>
              <a:t>Reaction Assessment Scale (Given et al)</a:t>
            </a:r>
          </a:p>
          <a:p>
            <a:pPr lvl="7">
              <a:defRPr/>
            </a:pPr>
            <a:r>
              <a:rPr lang="en-US" sz="1600" dirty="0"/>
              <a:t>Disrupted schedule and health problems due to caregiving</a:t>
            </a:r>
          </a:p>
          <a:p>
            <a:pPr lvl="7">
              <a:defRPr/>
            </a:pPr>
            <a:r>
              <a:rPr lang="en-US" sz="1600" dirty="0"/>
              <a:t>Financial Problems due to caregiving</a:t>
            </a:r>
          </a:p>
          <a:p>
            <a:pPr lvl="7">
              <a:defRPr/>
            </a:pPr>
            <a:r>
              <a:rPr lang="en-US" sz="1600" dirty="0"/>
              <a:t>Lack of family support in caregiving</a:t>
            </a:r>
          </a:p>
          <a:p>
            <a:pPr lvl="7">
              <a:defRPr/>
            </a:pPr>
            <a:r>
              <a:rPr lang="en-US" sz="1600" dirty="0"/>
              <a:t>Self-esteem of the caregiver</a:t>
            </a:r>
          </a:p>
          <a:p>
            <a:pPr marL="1314450" lvl="2" indent="-457200" fontAlgn="auto">
              <a:spcAft>
                <a:spcPts val="0"/>
              </a:spcAft>
              <a:buFont typeface="Arial" pitchFamily="34" charset="0"/>
              <a:buChar char="•"/>
              <a:defRPr/>
            </a:pPr>
            <a:endParaRPr lang="en-US" dirty="0" smtClean="0"/>
          </a:p>
          <a:p>
            <a:pPr marL="1314450" lvl="2" indent="-457200" fontAlgn="auto">
              <a:spcAft>
                <a:spcPts val="0"/>
              </a:spcAft>
              <a:buFont typeface="Arial" pitchFamily="34" charset="0"/>
              <a:buChar char="•"/>
              <a:defRPr/>
            </a:pPr>
            <a:endParaRPr lang="en-US" dirty="0" smtClean="0"/>
          </a:p>
          <a:p>
            <a:pPr marL="1314450" lvl="2" indent="-457200" fontAlgn="auto">
              <a:spcAft>
                <a:spcPts val="0"/>
              </a:spcAft>
              <a:buFont typeface="Arial" pitchFamily="34" charset="0"/>
              <a:buChar char="•"/>
              <a:defRPr/>
            </a:pPr>
            <a:endParaRPr lang="en-US" dirty="0" smtClean="0"/>
          </a:p>
          <a:p>
            <a:pPr marL="1314450" lvl="2" indent="-457200" fontAlgn="auto">
              <a:spcAft>
                <a:spcPts val="0"/>
              </a:spcAft>
              <a:buFont typeface="Arial" pitchFamily="34" charset="0"/>
              <a:buChar char="•"/>
              <a:defRPr/>
            </a:pPr>
            <a:endParaRPr lang="en-US" dirty="0" smtClean="0"/>
          </a:p>
          <a:p>
            <a:pPr lvl="1" indent="-182880"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n-US" dirty="0" smtClean="0"/>
              <a:t>Measures</a:t>
            </a:r>
            <a:endParaRPr lang="en-US" dirty="0"/>
          </a:p>
        </p:txBody>
      </p:sp>
      <p:sp>
        <p:nvSpPr>
          <p:cNvPr id="3" name="Content Placeholder 2"/>
          <p:cNvSpPr>
            <a:spLocks noGrp="1"/>
          </p:cNvSpPr>
          <p:nvPr>
            <p:ph idx="1"/>
          </p:nvPr>
        </p:nvSpPr>
        <p:spPr>
          <a:xfrm>
            <a:off x="457200" y="1219200"/>
            <a:ext cx="8229600" cy="4906963"/>
          </a:xfrm>
        </p:spPr>
        <p:txBody>
          <a:bodyPr rtlCol="0">
            <a:normAutofit/>
          </a:bodyPr>
          <a:lstStyle/>
          <a:p>
            <a:pPr lvl="1" indent="-182880" fontAlgn="auto">
              <a:spcAft>
                <a:spcPts val="0"/>
              </a:spcAft>
              <a:buFont typeface="Arial" pitchFamily="34" charset="0"/>
              <a:buChar char="•"/>
              <a:defRPr/>
            </a:pPr>
            <a:r>
              <a:rPr lang="en-US" dirty="0">
                <a:solidFill>
                  <a:srgbClr val="FF0000"/>
                </a:solidFill>
              </a:rPr>
              <a:t>Caregiver </a:t>
            </a:r>
            <a:r>
              <a:rPr lang="en-US" dirty="0" smtClean="0">
                <a:solidFill>
                  <a:srgbClr val="FF0000"/>
                </a:solidFill>
              </a:rPr>
              <a:t>characteristics (contd.)</a:t>
            </a:r>
            <a:endParaRPr lang="en-US" dirty="0">
              <a:solidFill>
                <a:srgbClr val="FF0000"/>
              </a:solidFill>
            </a:endParaRPr>
          </a:p>
          <a:p>
            <a:pPr marL="731520" lvl="2" indent="-182880" fontAlgn="auto">
              <a:spcAft>
                <a:spcPts val="0"/>
              </a:spcAft>
              <a:buFont typeface="Arial" pitchFamily="34" charset="0"/>
              <a:buChar char="•"/>
              <a:defRPr/>
            </a:pPr>
            <a:r>
              <a:rPr lang="en-US" dirty="0" smtClean="0"/>
              <a:t>Perceived emotional support</a:t>
            </a:r>
          </a:p>
          <a:p>
            <a:pPr marL="731520" lvl="2" indent="-182880" fontAlgn="auto">
              <a:spcAft>
                <a:spcPts val="0"/>
              </a:spcAft>
              <a:buFont typeface="Arial" pitchFamily="34" charset="0"/>
              <a:buChar char="•"/>
              <a:defRPr/>
            </a:pPr>
            <a:r>
              <a:rPr lang="en-US" dirty="0" smtClean="0"/>
              <a:t>Number of chronic diseases</a:t>
            </a:r>
          </a:p>
          <a:p>
            <a:pPr marL="731520" lvl="2" indent="-182880" fontAlgn="auto">
              <a:spcAft>
                <a:spcPts val="0"/>
              </a:spcAft>
              <a:buFont typeface="Arial" pitchFamily="34" charset="0"/>
              <a:buChar char="•"/>
              <a:defRPr/>
            </a:pPr>
            <a:r>
              <a:rPr lang="en-US" dirty="0" smtClean="0"/>
              <a:t>Help received from a foreign domestic worker/maid</a:t>
            </a:r>
          </a:p>
          <a:p>
            <a:pPr marL="548640" lvl="2" indent="0" fontAlgn="auto">
              <a:spcAft>
                <a:spcPts val="0"/>
              </a:spcAft>
              <a:buFont typeface="Arial" pitchFamily="34" charset="0"/>
              <a:buNone/>
              <a:defRPr/>
            </a:pPr>
            <a:endParaRPr lang="en-US" dirty="0" smtClean="0"/>
          </a:p>
          <a:p>
            <a:pPr lvl="1" indent="-182880" fontAlgn="auto">
              <a:spcAft>
                <a:spcPts val="0"/>
              </a:spcAft>
              <a:buFont typeface="Arial" pitchFamily="34" charset="0"/>
              <a:buChar char="•"/>
              <a:defRPr/>
            </a:pPr>
            <a:r>
              <a:rPr lang="en-US" dirty="0" smtClean="0">
                <a:solidFill>
                  <a:srgbClr val="FF0000"/>
                </a:solidFill>
              </a:rPr>
              <a:t>Care recipient characteristics</a:t>
            </a:r>
          </a:p>
          <a:p>
            <a:pPr marL="731520" lvl="2" indent="-182880" fontAlgn="auto">
              <a:spcAft>
                <a:spcPts val="0"/>
              </a:spcAft>
              <a:buFont typeface="Arial" pitchFamily="34" charset="0"/>
              <a:buChar char="•"/>
              <a:defRPr/>
            </a:pPr>
            <a:r>
              <a:rPr lang="en-US" dirty="0" smtClean="0"/>
              <a:t>Demographics – age, gender</a:t>
            </a:r>
          </a:p>
          <a:p>
            <a:pPr marL="731520" lvl="2" indent="-182880" fontAlgn="auto">
              <a:spcAft>
                <a:spcPts val="0"/>
              </a:spcAft>
              <a:buFont typeface="Arial" pitchFamily="34" charset="0"/>
              <a:buChar char="•"/>
              <a:defRPr/>
            </a:pPr>
            <a:r>
              <a:rPr lang="en-US" dirty="0" smtClean="0"/>
              <a:t>ADL limitations</a:t>
            </a:r>
          </a:p>
          <a:p>
            <a:pPr marL="731520" lvl="2" indent="-182880" fontAlgn="auto">
              <a:spcAft>
                <a:spcPts val="0"/>
              </a:spcAft>
              <a:buFont typeface="Arial" pitchFamily="34" charset="0"/>
              <a:buChar char="•"/>
              <a:defRPr/>
            </a:pPr>
            <a:r>
              <a:rPr lang="en-US" dirty="0"/>
              <a:t>Revised Behavior and Memory Checklist </a:t>
            </a:r>
            <a:endParaRPr lang="en-US" dirty="0" smtClean="0"/>
          </a:p>
          <a:p>
            <a:pPr marL="1005840" lvl="3" indent="-182880" fontAlgn="auto">
              <a:spcAft>
                <a:spcPts val="0"/>
              </a:spcAft>
              <a:buFont typeface="Arial" pitchFamily="34" charset="0"/>
              <a:buChar char="•"/>
              <a:defRPr/>
            </a:pPr>
            <a:r>
              <a:rPr lang="en-US" dirty="0" smtClean="0"/>
              <a:t>Memory problems</a:t>
            </a:r>
          </a:p>
          <a:p>
            <a:pPr marL="1005840" lvl="3" indent="-182880" fontAlgn="auto">
              <a:spcAft>
                <a:spcPts val="0"/>
              </a:spcAft>
              <a:buFont typeface="Arial" pitchFamily="34" charset="0"/>
              <a:buChar char="•"/>
              <a:defRPr/>
            </a:pPr>
            <a:r>
              <a:rPr lang="en-US" dirty="0" smtClean="0"/>
              <a:t>Problem behaviors</a:t>
            </a:r>
          </a:p>
          <a:p>
            <a:pPr marL="1005840" lvl="3" indent="-182880" fontAlgn="auto">
              <a:spcAft>
                <a:spcPts val="0"/>
              </a:spcAft>
              <a:buFont typeface="Arial" pitchFamily="34" charset="0"/>
              <a:buChar char="•"/>
              <a:defRPr/>
            </a:pPr>
            <a:r>
              <a:rPr lang="en-US" dirty="0" smtClean="0"/>
              <a:t>Depressive symptoms</a:t>
            </a:r>
          </a:p>
          <a:p>
            <a:pPr marL="731520" lvl="2" indent="-182880" fontAlgn="auto">
              <a:spcAft>
                <a:spcPts val="0"/>
              </a:spcAft>
              <a:buFont typeface="Arial" pitchFamily="34" charset="0"/>
              <a:buChar char="•"/>
              <a:defRPr/>
            </a:pPr>
            <a:endParaRPr lang="en-US" dirty="0" smtClean="0"/>
          </a:p>
          <a:p>
            <a:pPr marL="1005840" lvl="3" indent="-182880" fontAlgn="auto">
              <a:spcAft>
                <a:spcPts val="0"/>
              </a:spcAft>
              <a:buFont typeface="Arial" pitchFamily="34" charset="0"/>
              <a:buChar char="•"/>
              <a:defRPr/>
            </a:pPr>
            <a:endParaRPr lang="en-US" dirty="0" smtClean="0"/>
          </a:p>
          <a:p>
            <a:pPr marL="1005840" lvl="3" indent="-182880" fontAlgn="auto">
              <a:spcAft>
                <a:spcPts val="0"/>
              </a:spcAft>
              <a:buFont typeface="Arial" pitchFamily="34" charset="0"/>
              <a:buChar char="•"/>
              <a:defRPr/>
            </a:pPr>
            <a:endParaRPr lang="en-US" dirty="0" smtClean="0"/>
          </a:p>
          <a:p>
            <a:pPr marL="1005840" lvl="3" indent="-182880"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Statistical analysis</a:t>
            </a:r>
            <a:endParaRPr lang="en-US" dirty="0"/>
          </a:p>
        </p:txBody>
      </p:sp>
      <p:sp>
        <p:nvSpPr>
          <p:cNvPr id="24578" name="Content Placeholder 2"/>
          <p:cNvSpPr>
            <a:spLocks noGrp="1"/>
          </p:cNvSpPr>
          <p:nvPr>
            <p:ph idx="1"/>
          </p:nvPr>
        </p:nvSpPr>
        <p:spPr/>
        <p:txBody>
          <a:bodyPr/>
          <a:lstStyle/>
          <a:p>
            <a:r>
              <a:rPr lang="en-US" sz="3200" smtClean="0"/>
              <a:t>Descriptive statistics – overall sample and by type of caregiver (spousal/ adult child)</a:t>
            </a:r>
          </a:p>
          <a:p>
            <a:pPr lvl="1"/>
            <a:r>
              <a:rPr lang="en-US" sz="2800" smtClean="0"/>
              <a:t>39 other caregivers excluded (other than spouse or adult child)</a:t>
            </a:r>
          </a:p>
          <a:p>
            <a:r>
              <a:rPr lang="en-US" sz="3200" smtClean="0"/>
              <a:t>Ordinary least squares regression model</a:t>
            </a:r>
          </a:p>
          <a:p>
            <a:pPr lvl="1"/>
            <a:r>
              <a:rPr lang="en-US" sz="2800" smtClean="0"/>
              <a:t>Unadjusted estimates</a:t>
            </a:r>
          </a:p>
          <a:p>
            <a:pPr lvl="1"/>
            <a:r>
              <a:rPr lang="en-US" sz="2800" smtClean="0"/>
              <a:t>Main effects model</a:t>
            </a:r>
          </a:p>
          <a:p>
            <a:pPr lvl="1"/>
            <a:r>
              <a:rPr lang="en-US" sz="2800" smtClean="0"/>
              <a:t>Interaction of type of caregiver (spousal/adult child) with other independent variables</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1538</TotalTime>
  <Words>1254</Words>
  <Application>Microsoft Office PowerPoint</Application>
  <PresentationFormat>On-screen Show (4:3)</PresentationFormat>
  <Paragraphs>385</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Health Impacts of Caregiving: FINDINGS FROM THE SINGAPORE INFORMAL CARE SURVEY</vt:lpstr>
      <vt:lpstr>Introduction</vt:lpstr>
      <vt:lpstr>Objectives</vt:lpstr>
      <vt:lpstr>methods</vt:lpstr>
      <vt:lpstr>Dataset</vt:lpstr>
      <vt:lpstr>Sampling</vt:lpstr>
      <vt:lpstr>Measures</vt:lpstr>
      <vt:lpstr>Measures</vt:lpstr>
      <vt:lpstr>Statistical analysis</vt:lpstr>
      <vt:lpstr>results</vt:lpstr>
      <vt:lpstr>  Table 1: Caregiver characteristics, by type of caregiver (N=1,151, Mean &amp; SD) </vt:lpstr>
      <vt:lpstr>  Table 1 (contd.): Caregiver characteristics, by type of caregiver </vt:lpstr>
      <vt:lpstr>  Table 1 (contd.): Caregiver characteristics, by type of caregiver </vt:lpstr>
      <vt:lpstr>  Table 2: Care recipient characteristics, by type of caregiver </vt:lpstr>
      <vt:lpstr>Table 2: Standardized regression estimates for stress scores on various caregiver and care-recipient characteristics (N=1150) </vt:lpstr>
      <vt:lpstr>Table 2 (contd.): Standardized regression estimates for stress scores on various caregiver and care-recipient characteristics (N=1150) </vt:lpstr>
      <vt:lpstr>Table 2 (contd.): Standardized regression estimates for stress scores on various caregiver and care-recipient characteristics (N=1150) </vt:lpstr>
      <vt:lpstr>SUMMARY</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Predictors of stress among spousal and adult child caregivers of older adults: Findings from the Singapore National Caregiving Survey</dc:title>
  <dc:creator>Mara Kumagai Fink</dc:creator>
  <cp:lastModifiedBy>PIT9</cp:lastModifiedBy>
  <cp:revision>36</cp:revision>
  <dcterms:created xsi:type="dcterms:W3CDTF">2011-10-23T21:40:29Z</dcterms:created>
  <dcterms:modified xsi:type="dcterms:W3CDTF">2012-05-31T06:45:53Z</dcterms:modified>
</cp:coreProperties>
</file>