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8" r:id="rId1"/>
  </p:sldMasterIdLst>
  <p:notesMasterIdLst>
    <p:notesMasterId r:id="rId18"/>
  </p:notesMasterIdLst>
  <p:sldIdLst>
    <p:sldId id="256" r:id="rId2"/>
    <p:sldId id="292" r:id="rId3"/>
    <p:sldId id="280" r:id="rId4"/>
    <p:sldId id="293" r:id="rId5"/>
    <p:sldId id="294" r:id="rId6"/>
    <p:sldId id="295" r:id="rId7"/>
    <p:sldId id="296" r:id="rId8"/>
    <p:sldId id="297" r:id="rId9"/>
    <p:sldId id="291" r:id="rId10"/>
    <p:sldId id="290" r:id="rId11"/>
    <p:sldId id="278" r:id="rId12"/>
    <p:sldId id="277" r:id="rId13"/>
    <p:sldId id="269" r:id="rId14"/>
    <p:sldId id="286" r:id="rId15"/>
    <p:sldId id="28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5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-1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A7003-5FB0-DA41-9D53-730E5A1FF30A}" type="datetimeFigureOut">
              <a:rPr lang="en-US" smtClean="0"/>
              <a:pPr/>
              <a:t>12-05-31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D9759-A07A-5842-9AC0-1B5405284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6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66572-A9F2-BC47-9054-BC947EEC4A8E}" type="slidenum">
              <a:rPr lang="en-US"/>
              <a:pPr/>
              <a:t>10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05C1-FBD5-F849-880E-91FD5753BCFF}" type="datetimeFigureOut">
              <a:rPr lang="en-US" smtClean="0"/>
              <a:pPr/>
              <a:t>12-05-31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21A05C1-FBD5-F849-880E-91FD5753BCFF}" type="datetimeFigureOut">
              <a:rPr lang="en-US" smtClean="0"/>
              <a:pPr/>
              <a:t>12-05-31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42ED-62DD-8E43-8434-E8237A8F0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05C1-FBD5-F849-880E-91FD5753BCFF}" type="datetimeFigureOut">
              <a:rPr lang="en-US" smtClean="0"/>
              <a:pPr/>
              <a:t>12-05-31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21A05C1-FBD5-F849-880E-91FD5753BCFF}" type="datetimeFigureOut">
              <a:rPr lang="en-US" smtClean="0"/>
              <a:pPr/>
              <a:t>12-05-31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21A05C1-FBD5-F849-880E-91FD5753BCFF}" type="datetimeFigureOut">
              <a:rPr lang="en-US" smtClean="0"/>
              <a:pPr/>
              <a:t>12-05-31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05C1-FBD5-F849-880E-91FD5753BCFF}" type="datetimeFigureOut">
              <a:rPr lang="en-US" smtClean="0"/>
              <a:pPr/>
              <a:t>12-05-31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42ED-62DD-8E43-8434-E8237A8F0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05C1-FBD5-F849-880E-91FD5753BCFF}" type="datetimeFigureOut">
              <a:rPr lang="en-US" smtClean="0"/>
              <a:pPr/>
              <a:t>12-05-31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42ED-62DD-8E43-8434-E8237A8F0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05C1-FBD5-F849-880E-91FD5753BCFF}" type="datetimeFigureOut">
              <a:rPr lang="en-US" smtClean="0"/>
              <a:pPr/>
              <a:t>12-05-31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42ED-62DD-8E43-8434-E8237A8F0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05C1-FBD5-F849-880E-91FD5753BCFF}" type="datetimeFigureOut">
              <a:rPr lang="en-US" smtClean="0"/>
              <a:pPr/>
              <a:t>12-05-31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05C1-FBD5-F849-880E-91FD5753BCFF}" type="datetimeFigureOut">
              <a:rPr lang="en-US" smtClean="0"/>
              <a:pPr/>
              <a:t>12-05-31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21A05C1-FBD5-F849-880E-91FD5753BCFF}" type="datetimeFigureOut">
              <a:rPr lang="en-US" smtClean="0"/>
              <a:pPr/>
              <a:t>12-05-31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42ED-62DD-8E43-8434-E8237A8F0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21A05C1-FBD5-F849-880E-91FD5753BCFF}" type="datetimeFigureOut">
              <a:rPr lang="en-US" smtClean="0"/>
              <a:pPr/>
              <a:t>12-05-31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42ED-62DD-8E43-8434-E8237A8F09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05C1-FBD5-F849-880E-91FD5753BCFF}" type="datetimeFigureOut">
              <a:rPr lang="en-US" smtClean="0"/>
              <a:pPr/>
              <a:t>12-05-31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42ED-62DD-8E43-8434-E8237A8F0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05C1-FBD5-F849-880E-91FD5753BCFF}" type="datetimeFigureOut">
              <a:rPr lang="en-US" smtClean="0"/>
              <a:pPr/>
              <a:t>12-05-31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42ED-62DD-8E43-8434-E8237A8F0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21A05C1-FBD5-F849-880E-91FD5753BCFF}" type="datetimeFigureOut">
              <a:rPr lang="en-US" smtClean="0"/>
              <a:pPr/>
              <a:t>12-05-31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21A05C1-FBD5-F849-880E-91FD5753BCFF}" type="datetimeFigureOut">
              <a:rPr lang="en-US" smtClean="0"/>
              <a:pPr/>
              <a:t>12-05-31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4F742ED-62DD-8E43-8434-E8237A8F09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watts@bcli.org" TargetMode="External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cli.org/cce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8915400" cy="2209800"/>
          </a:xfrm>
        </p:spPr>
        <p:txBody>
          <a:bodyPr>
            <a:normAutofit fontScale="90000"/>
          </a:bodyPr>
          <a:lstStyle/>
          <a:p>
            <a:r>
              <a:rPr lang="en-US" sz="3111" b="1" dirty="0" smtClean="0"/>
              <a:t/>
            </a:r>
            <a:br>
              <a:rPr lang="en-US" sz="3111" b="1" dirty="0" smtClean="0"/>
            </a:br>
            <a:r>
              <a:rPr lang="en-US" sz="3111" dirty="0" smtClean="0"/>
              <a:t>Moving From Elder Abuse to Elder Rights </a:t>
            </a:r>
            <a:br>
              <a:rPr lang="en-US" sz="3111" dirty="0" smtClean="0"/>
            </a:br>
            <a:r>
              <a:rPr lang="en-US" sz="3111" dirty="0" smtClean="0"/>
              <a:t/>
            </a:r>
            <a:br>
              <a:rPr lang="en-US" sz="3111" dirty="0" smtClean="0"/>
            </a:br>
            <a:r>
              <a:rPr lang="en-US" sz="3111" dirty="0" smtClean="0"/>
              <a:t>Les Mauvais Traitements Envers les Aines et la Justices pour les Aines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029200"/>
            <a:ext cx="8040624" cy="1447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     </a:t>
            </a:r>
            <a:r>
              <a:rPr lang="en-US" sz="2800" b="1" dirty="0" smtClean="0"/>
              <a:t>Elder Rights as a Social Movement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124200"/>
            <a:ext cx="1332896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099" y="3352800"/>
            <a:ext cx="1527407" cy="1013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www.knowledgemobilization.net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3BC8-8F0E-C54C-8358-04F1400529E0}" type="slidenum">
              <a:rPr lang="en-US"/>
              <a:pPr/>
              <a:t>10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3385"/>
            <a:ext cx="9144000" cy="1656415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Century Gothic" charset="0"/>
              </a:rPr>
              <a:t/>
            </a:r>
            <a:br>
              <a:rPr lang="fr-CA" dirty="0" smtClean="0">
                <a:latin typeface="Century Gothic" charset="0"/>
              </a:rPr>
            </a:br>
            <a:r>
              <a:rPr lang="fr-CA" dirty="0" smtClean="0">
                <a:latin typeface="Century Gothic" charset="0"/>
              </a:rPr>
              <a:t/>
            </a:r>
            <a:br>
              <a:rPr lang="fr-CA" dirty="0" smtClean="0">
                <a:latin typeface="Century Gothic" charset="0"/>
              </a:rPr>
            </a:br>
            <a:r>
              <a:rPr lang="fr-CA" dirty="0" smtClean="0">
                <a:latin typeface="Century Gothic" charset="0"/>
              </a:rPr>
              <a:t/>
            </a:r>
            <a:br>
              <a:rPr lang="fr-CA" dirty="0" smtClean="0">
                <a:latin typeface="Century Gothic" charset="0"/>
              </a:rPr>
            </a:br>
            <a:r>
              <a:rPr lang="fr-CA" dirty="0" smtClean="0">
                <a:latin typeface="Century Gothic" charset="0"/>
              </a:rPr>
              <a:t>Important </a:t>
            </a:r>
            <a:r>
              <a:rPr lang="fr-CA" dirty="0" err="1" smtClean="0">
                <a:latin typeface="Century Gothic" charset="0"/>
              </a:rPr>
              <a:t>Considerations</a:t>
            </a:r>
            <a:r>
              <a:rPr lang="fr-CA" dirty="0" smtClean="0">
                <a:latin typeface="Century Gothic" charset="0"/>
              </a:rPr>
              <a:t> for Expansion</a:t>
            </a:r>
            <a:br>
              <a:rPr lang="fr-CA" dirty="0" smtClean="0">
                <a:latin typeface="Century Gothic" charset="0"/>
              </a:rPr>
            </a:br>
            <a:r>
              <a:rPr lang="fr-CA" dirty="0" smtClean="0">
                <a:latin typeface="Century Gothic" charset="0"/>
              </a:rPr>
              <a:t/>
            </a:r>
            <a:br>
              <a:rPr lang="fr-CA" dirty="0" smtClean="0">
                <a:latin typeface="Century Gothic" charset="0"/>
              </a:rPr>
            </a:br>
            <a:r>
              <a:rPr lang="fr-CA" dirty="0" smtClean="0">
                <a:latin typeface="Century Gothic" charset="0"/>
              </a:rPr>
              <a:t>Les </a:t>
            </a:r>
            <a:r>
              <a:rPr lang="fr-CA" dirty="0" err="1" smtClean="0">
                <a:latin typeface="Century Gothic" charset="0"/>
              </a:rPr>
              <a:t>Considerants</a:t>
            </a:r>
            <a:r>
              <a:rPr lang="fr-CA" dirty="0" smtClean="0">
                <a:latin typeface="Century Gothic" charset="0"/>
              </a:rPr>
              <a:t> Importants </a:t>
            </a:r>
            <a:br>
              <a:rPr lang="fr-CA" dirty="0" smtClean="0">
                <a:latin typeface="Century Gothic" charset="0"/>
              </a:rPr>
            </a:br>
            <a:r>
              <a:rPr lang="fr-CA" dirty="0" smtClean="0">
                <a:latin typeface="Century Gothic" charset="0"/>
              </a:rPr>
              <a:t/>
            </a:r>
            <a:br>
              <a:rPr lang="fr-CA" dirty="0" smtClean="0">
                <a:latin typeface="Century Gothic" charset="0"/>
              </a:rPr>
            </a:br>
            <a:r>
              <a:rPr lang="fr-CA" dirty="0" smtClean="0">
                <a:latin typeface="Century Gothic" charset="0"/>
              </a:rPr>
              <a:t/>
            </a:r>
            <a:br>
              <a:rPr lang="fr-CA" dirty="0" smtClean="0">
                <a:latin typeface="Century Gothic" charset="0"/>
              </a:rPr>
            </a:br>
            <a:endParaRPr lang="en-US" dirty="0">
              <a:solidFill>
                <a:schemeClr val="tx1"/>
              </a:solidFill>
              <a:latin typeface="Century Gothic" charset="0"/>
            </a:endParaRPr>
          </a:p>
        </p:txBody>
      </p:sp>
      <p:grpSp>
        <p:nvGrpSpPr>
          <p:cNvPr id="2" name="Group 3"/>
          <p:cNvGrpSpPr>
            <a:grpSpLocks noGrp="1" noChangeAspect="1"/>
          </p:cNvGrpSpPr>
          <p:nvPr/>
        </p:nvGrpSpPr>
        <p:grpSpPr bwMode="auto">
          <a:xfrm>
            <a:off x="228600" y="2465387"/>
            <a:ext cx="7165876" cy="4103688"/>
            <a:chOff x="356" y="1126"/>
            <a:chExt cx="4590" cy="2585"/>
          </a:xfrm>
        </p:grpSpPr>
        <p:sp>
          <p:nvSpPr>
            <p:cNvPr id="87044" name="AutoShape 4"/>
            <p:cNvSpPr>
              <a:spLocks noChangeAspect="1" noChangeArrowheads="1" noTextEdit="1"/>
            </p:cNvSpPr>
            <p:nvPr/>
          </p:nvSpPr>
          <p:spPr bwMode="auto">
            <a:xfrm>
              <a:off x="516" y="1126"/>
              <a:ext cx="3838" cy="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45" name="_s87045"/>
            <p:cNvSpPr>
              <a:spLocks noChangeArrowheads="1" noTextEdit="1"/>
            </p:cNvSpPr>
            <p:nvPr/>
          </p:nvSpPr>
          <p:spPr bwMode="auto">
            <a:xfrm>
              <a:off x="2659" y="1565"/>
              <a:ext cx="969" cy="96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46" name="_s87046"/>
            <p:cNvSpPr>
              <a:spLocks noChangeArrowheads="1"/>
            </p:cNvSpPr>
            <p:nvPr/>
          </p:nvSpPr>
          <p:spPr bwMode="auto">
            <a:xfrm>
              <a:off x="2717" y="1226"/>
              <a:ext cx="85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CA" sz="2400" dirty="0" smtClean="0"/>
                <a:t>Contexte / Context</a:t>
              </a:r>
              <a:endParaRPr lang="en-US" dirty="0"/>
            </a:p>
          </p:txBody>
        </p:sp>
        <p:sp>
          <p:nvSpPr>
            <p:cNvPr id="87047" name="_s87047"/>
            <p:cNvSpPr>
              <a:spLocks noChangeArrowheads="1" noTextEdit="1"/>
            </p:cNvSpPr>
            <p:nvPr/>
          </p:nvSpPr>
          <p:spPr bwMode="auto">
            <a:xfrm>
              <a:off x="3028" y="1934"/>
              <a:ext cx="969" cy="969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48" name="_s87048"/>
            <p:cNvSpPr>
              <a:spLocks noChangeArrowheads="1"/>
            </p:cNvSpPr>
            <p:nvPr/>
          </p:nvSpPr>
          <p:spPr bwMode="auto">
            <a:xfrm>
              <a:off x="4093" y="2297"/>
              <a:ext cx="85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CA" sz="2400"/>
                <a:t>Culture</a:t>
              </a:r>
              <a:endParaRPr lang="en-US" sz="2400"/>
            </a:p>
          </p:txBody>
        </p:sp>
        <p:sp>
          <p:nvSpPr>
            <p:cNvPr id="87049" name="_s87049"/>
            <p:cNvSpPr>
              <a:spLocks noChangeArrowheads="1" noTextEdit="1"/>
            </p:cNvSpPr>
            <p:nvPr/>
          </p:nvSpPr>
          <p:spPr bwMode="auto">
            <a:xfrm>
              <a:off x="2659" y="2303"/>
              <a:ext cx="969" cy="969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0" name="_s87050"/>
            <p:cNvSpPr>
              <a:spLocks noChangeArrowheads="1"/>
            </p:cNvSpPr>
            <p:nvPr/>
          </p:nvSpPr>
          <p:spPr bwMode="auto">
            <a:xfrm>
              <a:off x="2290" y="3368"/>
              <a:ext cx="205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CA" sz="2400" dirty="0" smtClean="0"/>
                <a:t>Contenu / Continuity</a:t>
              </a:r>
              <a:endParaRPr lang="en-US" sz="2400" dirty="0"/>
            </a:p>
          </p:txBody>
        </p:sp>
        <p:sp>
          <p:nvSpPr>
            <p:cNvPr id="87051" name="_s87051"/>
            <p:cNvSpPr>
              <a:spLocks noChangeArrowheads="1" noTextEdit="1"/>
            </p:cNvSpPr>
            <p:nvPr/>
          </p:nvSpPr>
          <p:spPr bwMode="auto">
            <a:xfrm>
              <a:off x="2233" y="1934"/>
              <a:ext cx="969" cy="969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2" name="_s87052"/>
            <p:cNvSpPr>
              <a:spLocks noChangeArrowheads="1"/>
            </p:cNvSpPr>
            <p:nvPr/>
          </p:nvSpPr>
          <p:spPr bwMode="auto">
            <a:xfrm>
              <a:off x="356" y="2297"/>
              <a:ext cx="183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fr-CA" sz="2400" dirty="0" smtClean="0"/>
                <a:t>Capacité /</a:t>
              </a:r>
              <a:br>
                <a:rPr lang="fr-CA" sz="2400" dirty="0" smtClean="0"/>
              </a:br>
              <a:r>
                <a:rPr lang="fr-CA" sz="2400" dirty="0" smtClean="0"/>
                <a:t>Capacity</a:t>
              </a:r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7630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Appropriate Intervention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Intervention </a:t>
            </a:r>
            <a:r>
              <a:rPr lang="en-US" dirty="0" err="1" smtClean="0"/>
              <a:t>Appropriée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514600"/>
            <a:ext cx="7612064" cy="373828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/>
          </a:p>
        </p:txBody>
      </p:sp>
      <p:pic>
        <p:nvPicPr>
          <p:cNvPr id="5" name="Picture 4" descr="illiter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5330825" cy="350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1" y="3124200"/>
            <a:ext cx="228123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Analphabete</a:t>
            </a:r>
            <a:r>
              <a:rPr lang="en-US" b="1" dirty="0" smtClean="0"/>
              <a:t>?  </a:t>
            </a:r>
          </a:p>
          <a:p>
            <a:r>
              <a:rPr lang="en-US" b="1" dirty="0" err="1" smtClean="0"/>
              <a:t>Ecrivez</a:t>
            </a:r>
            <a:r>
              <a:rPr lang="en-US" b="1" dirty="0" smtClean="0"/>
              <a:t> pour de </a:t>
            </a:r>
            <a:r>
              <a:rPr lang="en-US" b="1" dirty="0" err="1" smtClean="0"/>
              <a:t>l’aide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dirty="0" smtClean="0"/>
              <a:t>123 Rue </a:t>
            </a:r>
            <a:r>
              <a:rPr lang="en-US" dirty="0" err="1" smtClean="0"/>
              <a:t>Principale</a:t>
            </a:r>
            <a:endParaRPr lang="en-US" dirty="0" smtClean="0"/>
          </a:p>
          <a:p>
            <a:r>
              <a:rPr lang="en-US" dirty="0" err="1" smtClean="0"/>
              <a:t>Nulpart</a:t>
            </a:r>
            <a:endParaRPr lang="en-US" dirty="0"/>
          </a:p>
        </p:txBody>
      </p:sp>
      <p:pic>
        <p:nvPicPr>
          <p:cNvPr id="9" name="Picture 8" descr="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61947"/>
            <a:ext cx="1443039" cy="1924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3.  What it all Means?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     Ca </a:t>
            </a:r>
            <a:r>
              <a:rPr lang="en-US" dirty="0" err="1" smtClean="0">
                <a:solidFill>
                  <a:srgbClr val="FFFFFF"/>
                </a:solidFill>
              </a:rPr>
              <a:t>va</a:t>
            </a:r>
            <a:r>
              <a:rPr lang="en-US" dirty="0" smtClean="0">
                <a:solidFill>
                  <a:srgbClr val="FFFFFF"/>
                </a:solidFill>
              </a:rPr>
              <a:t> dire Quoi?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382000" cy="3962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Working Together</a:t>
            </a:r>
            <a:br>
              <a:rPr lang="en-US" sz="2400" dirty="0" smtClean="0"/>
            </a:br>
            <a:r>
              <a:rPr lang="en-US" sz="2400" dirty="0" err="1" smtClean="0"/>
              <a:t>Travailler</a:t>
            </a:r>
            <a:r>
              <a:rPr lang="en-US" sz="2400" dirty="0" smtClean="0"/>
              <a:t> Ensemble</a:t>
            </a:r>
          </a:p>
          <a:p>
            <a:r>
              <a:rPr lang="en-US" sz="2400" dirty="0" smtClean="0"/>
              <a:t>Many Contributions, Many Talents</a:t>
            </a:r>
            <a:br>
              <a:rPr lang="en-US" sz="2400" dirty="0" smtClean="0"/>
            </a:br>
            <a:r>
              <a:rPr lang="en-US" sz="2400" dirty="0" err="1" smtClean="0"/>
              <a:t>Nombreuses</a:t>
            </a:r>
            <a:r>
              <a:rPr lang="en-US" sz="2400" dirty="0" smtClean="0"/>
              <a:t> </a:t>
            </a:r>
            <a:r>
              <a:rPr lang="en-US" sz="2400" dirty="0" err="1" smtClean="0"/>
              <a:t>Contributations</a:t>
            </a:r>
            <a:r>
              <a:rPr lang="en-US" sz="2400" dirty="0" smtClean="0"/>
              <a:t>, </a:t>
            </a:r>
            <a:r>
              <a:rPr lang="en-US" sz="2400" dirty="0" err="1" smtClean="0"/>
              <a:t>Plusieurs</a:t>
            </a:r>
            <a:r>
              <a:rPr lang="en-US" sz="2400" dirty="0" smtClean="0"/>
              <a:t> Talents</a:t>
            </a:r>
          </a:p>
          <a:p>
            <a:r>
              <a:rPr lang="en-US" sz="2400" dirty="0" smtClean="0"/>
              <a:t>Respecting our Past, Celebrating our Current, Visioning our Future</a:t>
            </a:r>
            <a:br>
              <a:rPr lang="en-US" sz="2400" dirty="0" smtClean="0"/>
            </a:br>
            <a:r>
              <a:rPr lang="en-US" sz="2400" dirty="0" smtClean="0"/>
              <a:t>Respecter </a:t>
            </a:r>
            <a:r>
              <a:rPr lang="en-US" sz="2400" dirty="0" err="1" smtClean="0"/>
              <a:t>notre</a:t>
            </a:r>
            <a:r>
              <a:rPr lang="en-US" sz="2400" dirty="0" smtClean="0"/>
              <a:t> </a:t>
            </a:r>
            <a:r>
              <a:rPr lang="en-US" sz="2400" dirty="0" err="1" smtClean="0"/>
              <a:t>passe</a:t>
            </a:r>
            <a:r>
              <a:rPr lang="en-US" sz="2400" dirty="0" smtClean="0"/>
              <a:t>, </a:t>
            </a:r>
            <a:r>
              <a:rPr lang="en-US" sz="2400" dirty="0" err="1" smtClean="0"/>
              <a:t>Celebrer</a:t>
            </a:r>
            <a:r>
              <a:rPr lang="en-US" sz="2400" dirty="0" smtClean="0"/>
              <a:t> </a:t>
            </a:r>
            <a:r>
              <a:rPr lang="en-US" sz="2400" dirty="0" err="1" smtClean="0"/>
              <a:t>notre</a:t>
            </a:r>
            <a:r>
              <a:rPr lang="en-US" sz="2400" dirty="0" smtClean="0"/>
              <a:t> present, Imaginer </a:t>
            </a:r>
            <a:r>
              <a:rPr lang="en-US" sz="2400" dirty="0" err="1" smtClean="0"/>
              <a:t>notre</a:t>
            </a:r>
            <a:r>
              <a:rPr lang="en-US" sz="2400" dirty="0" smtClean="0"/>
              <a:t> </a:t>
            </a:r>
            <a:r>
              <a:rPr lang="en-US" sz="2400" dirty="0" err="1" smtClean="0"/>
              <a:t>avenir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33400"/>
            <a:ext cx="1921858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13813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Big Tent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Le Grand </a:t>
            </a:r>
            <a:r>
              <a:rPr lang="en-US" dirty="0" err="1" smtClean="0">
                <a:solidFill>
                  <a:srgbClr val="FFFFFF"/>
                </a:solidFill>
              </a:rPr>
              <a:t>Chapiteau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7612064" cy="343348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3360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12383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 Answer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La </a:t>
            </a:r>
            <a:r>
              <a:rPr lang="en-US" dirty="0" err="1" smtClean="0">
                <a:solidFill>
                  <a:srgbClr val="FFFFFF"/>
                </a:solidFill>
              </a:rPr>
              <a:t>Reponse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0846"/>
            <a:ext cx="8305799" cy="418203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59809"/>
            <a:ext cx="5359400" cy="3567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Laura Watts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Canadian </a:t>
            </a:r>
            <a:r>
              <a:rPr lang="en-US" dirty="0" smtClean="0"/>
              <a:t>Centre for Elder Law</a:t>
            </a:r>
            <a:br>
              <a:rPr lang="en-US" dirty="0" smtClean="0"/>
            </a:br>
            <a:r>
              <a:rPr lang="en-US" dirty="0" smtClean="0"/>
              <a:t>1822 East Mall, UBC</a:t>
            </a:r>
            <a:br>
              <a:rPr lang="en-US" dirty="0" smtClean="0"/>
            </a:br>
            <a:r>
              <a:rPr lang="en-US" dirty="0" smtClean="0"/>
              <a:t>Faculty of Law, Annex 1</a:t>
            </a:r>
            <a:br>
              <a:rPr lang="en-US" dirty="0" smtClean="0"/>
            </a:br>
            <a:r>
              <a:rPr lang="en-US" dirty="0" smtClean="0"/>
              <a:t>Vancouver, BC   V6T 1Z1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www.bcli.org</a:t>
            </a:r>
            <a:r>
              <a:rPr lang="en-US" dirty="0" smtClean="0">
                <a:hlinkClick r:id="rId2"/>
              </a:rPr>
              <a:t>/ccel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lwatts@bcli.org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604</a:t>
            </a:r>
            <a:r>
              <a:rPr lang="en-US" dirty="0" smtClean="0"/>
              <a:t>-822-</a:t>
            </a:r>
            <a:r>
              <a:rPr lang="en-US" dirty="0" smtClean="0"/>
              <a:t>0142 - Vancouver</a:t>
            </a:r>
            <a:br>
              <a:rPr lang="en-US" dirty="0" smtClean="0"/>
            </a:br>
            <a:r>
              <a:rPr lang="en-US" dirty="0" smtClean="0"/>
              <a:t>647-969-6793 - Toronto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00033.1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115741"/>
            <a:ext cx="1720850" cy="2579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2. </a:t>
            </a:r>
            <a:r>
              <a:rPr lang="en-US" sz="2800" dirty="0" smtClean="0"/>
              <a:t>Alex and </a:t>
            </a:r>
            <a:r>
              <a:rPr lang="en-US" sz="2800" dirty="0" err="1" smtClean="0"/>
              <a:t>Issi</a:t>
            </a:r>
            <a:r>
              <a:rPr lang="en-US" sz="2800" dirty="0" smtClean="0"/>
              <a:t> – Setting the Context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 Le Context</a:t>
            </a:r>
            <a:br>
              <a:rPr lang="en-US" sz="2800" dirty="0" smtClean="0"/>
            </a:br>
            <a:r>
              <a:rPr lang="en-US" sz="2800" dirty="0" smtClean="0"/>
              <a:t>3.  Discussion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667000"/>
            <a:ext cx="8148639" cy="358588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8" name="Picture 7" descr="Picture 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4287247" cy="367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562600" y="4419599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“Je ne peux pas dire </a:t>
            </a:r>
            <a:r>
              <a:rPr lang="en-US" dirty="0" err="1" smtClean="0"/>
              <a:t>dans</a:t>
            </a:r>
            <a:r>
              <a:rPr lang="en-US" dirty="0" smtClean="0"/>
              <a:t> la language de M. Tout le Monde.  Je ne </a:t>
            </a:r>
            <a:r>
              <a:rPr lang="en-US" dirty="0" err="1" smtClean="0"/>
              <a:t>connais</a:t>
            </a:r>
            <a:r>
              <a:rPr lang="en-US" dirty="0" smtClean="0"/>
              <a:t> pas ce language la!”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2438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 can’t put it into layman’s language for you.  I don’t know any layman’s language”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13813" cy="14286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Point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4" y="2595562"/>
            <a:ext cx="6880102" cy="387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533400"/>
            <a:ext cx="8150226" cy="1676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This Morning…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/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Ce </a:t>
            </a:r>
            <a:r>
              <a:rPr lang="en-US" sz="3200" dirty="0" err="1" smtClean="0">
                <a:solidFill>
                  <a:srgbClr val="FFFFFF"/>
                </a:solidFill>
              </a:rPr>
              <a:t>Matin</a:t>
            </a:r>
            <a:r>
              <a:rPr lang="en-US" sz="3200" dirty="0" smtClean="0">
                <a:solidFill>
                  <a:srgbClr val="FFFFFF"/>
                </a:solidFill>
              </a:rPr>
              <a:t>…</a:t>
            </a:r>
            <a:r>
              <a:rPr lang="en-US" sz="3200" b="1" dirty="0" smtClean="0">
                <a:solidFill>
                  <a:srgbClr val="FFFFFF"/>
                </a:solidFill>
              </a:rPr>
              <a:t>	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7543800" cy="3814481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n-US" sz="2800" dirty="0" smtClean="0"/>
              <a:t>1.  Social Movement of Elder </a:t>
            </a:r>
            <a:r>
              <a:rPr lang="en-US" sz="2800" dirty="0" smtClean="0"/>
              <a:t>Rights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</a:t>
            </a:r>
            <a:r>
              <a:rPr lang="en-US" sz="2800" dirty="0" err="1" smtClean="0"/>
              <a:t>Mouvements</a:t>
            </a:r>
            <a:r>
              <a:rPr lang="en-US" sz="2800" dirty="0" smtClean="0"/>
              <a:t> </a:t>
            </a:r>
            <a:r>
              <a:rPr lang="en-US" sz="2800" dirty="0" err="1" smtClean="0"/>
              <a:t>Sociaux</a:t>
            </a:r>
            <a:r>
              <a:rPr lang="en-US" sz="2800" dirty="0" smtClean="0"/>
              <a:t> des “</a:t>
            </a:r>
            <a:r>
              <a:rPr lang="en-US" sz="2800" dirty="0" err="1" smtClean="0"/>
              <a:t>Droits</a:t>
            </a:r>
            <a:r>
              <a:rPr lang="en-US" sz="2800" dirty="0" smtClean="0"/>
              <a:t> des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dirty="0" err="1" smtClean="0"/>
              <a:t>Aines</a:t>
            </a:r>
            <a:r>
              <a:rPr lang="en-US" sz="2800" dirty="0" smtClean="0"/>
              <a:t>”</a:t>
            </a:r>
            <a:br>
              <a:rPr lang="en-US" sz="2800" dirty="0" smtClean="0"/>
            </a:br>
            <a:r>
              <a:rPr lang="en-US" sz="2800" dirty="0" smtClean="0"/>
              <a:t>	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2.   </a:t>
            </a:r>
            <a:r>
              <a:rPr lang="en-US" sz="2800" dirty="0" err="1" smtClean="0"/>
              <a:t>Issi</a:t>
            </a:r>
            <a:r>
              <a:rPr lang="en-US" sz="2800" dirty="0" smtClean="0"/>
              <a:t> and Alex – the context</a:t>
            </a:r>
            <a:br>
              <a:rPr lang="en-US" sz="2800" dirty="0" smtClean="0"/>
            </a:br>
            <a:r>
              <a:rPr lang="en-US" sz="2800" dirty="0" smtClean="0"/>
              <a:t>      “le context” 	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3.  What is all Means/ Discussion</a:t>
            </a:r>
            <a:br>
              <a:rPr lang="en-US" sz="2800" dirty="0" smtClean="0"/>
            </a:br>
            <a:r>
              <a:rPr lang="en-US" sz="2800" dirty="0" smtClean="0"/>
              <a:t>      </a:t>
            </a:r>
            <a:r>
              <a:rPr lang="en-US" sz="2800" dirty="0" err="1" smtClean="0"/>
              <a:t>Ca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 Dire Quoi? / Discussion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04800"/>
            <a:ext cx="142730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3813" cy="15048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Movement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Mouvement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71800"/>
            <a:ext cx="3313113" cy="3448050"/>
          </a:xfrm>
        </p:spPr>
        <p:txBody>
          <a:bodyPr>
            <a:normAutofit/>
          </a:bodyPr>
          <a:lstStyle/>
          <a:p>
            <a:r>
              <a:rPr lang="en-US" dirty="0" smtClean="0"/>
              <a:t>Expansion</a:t>
            </a:r>
          </a:p>
          <a:p>
            <a:r>
              <a:rPr lang="en-US" dirty="0" smtClean="0"/>
              <a:t>Attenuation</a:t>
            </a:r>
          </a:p>
          <a:p>
            <a:r>
              <a:rPr lang="en-US" dirty="0" smtClean="0"/>
              <a:t>Repetition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Fluid Growth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Croissance </a:t>
            </a:r>
            <a:r>
              <a:rPr lang="en-US" dirty="0" err="1" smtClean="0"/>
              <a:t>Fluide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713" y="2286001"/>
            <a:ext cx="53721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92" y="228601"/>
            <a:ext cx="9024507" cy="8952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Women’s Rights	Droits des 				                Femmes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600" y="2595563"/>
            <a:ext cx="8763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" y="2819400"/>
            <a:ext cx="1266825" cy="1900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02" y="4983162"/>
            <a:ext cx="158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400" y="2819400"/>
            <a:ext cx="1587500" cy="119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400" y="4912695"/>
            <a:ext cx="1587500" cy="1506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1371600"/>
            <a:ext cx="1864674" cy="1075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7400" y="1371600"/>
            <a:ext cx="1689100" cy="909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002" y="1371600"/>
            <a:ext cx="1881010" cy="9543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0" y="2819400"/>
            <a:ext cx="3810000" cy="3022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33800" y="617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 Years Ago…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3813" cy="15048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Disability Rights   	Droits Lies a 			                     	</a:t>
            </a:r>
            <a:r>
              <a:rPr lang="en-US" dirty="0" err="1" smtClean="0"/>
              <a:t>L’incapacite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595562"/>
            <a:ext cx="1333500" cy="161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46165"/>
            <a:ext cx="15367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124" y="2038256"/>
            <a:ext cx="4130676" cy="4130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4" y="5129866"/>
            <a:ext cx="2159000" cy="1385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600" y="4451164"/>
            <a:ext cx="1511300" cy="21485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626632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 years ago…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smtClean="0"/>
              <a:t>Green / Eco		</a:t>
            </a:r>
            <a:r>
              <a:rPr lang="en-US" dirty="0" err="1" smtClean="0"/>
              <a:t>Vert</a:t>
            </a:r>
            <a:r>
              <a:rPr lang="en-US" dirty="0" smtClean="0"/>
              <a:t> / Eco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38" y="1741469"/>
            <a:ext cx="2005159" cy="2646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0" y="3907759"/>
            <a:ext cx="2044094" cy="2358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38" y="4874558"/>
            <a:ext cx="2079658" cy="1391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900" y="1974489"/>
            <a:ext cx="1905000" cy="1435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1741469"/>
            <a:ext cx="1409700" cy="161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3571404"/>
            <a:ext cx="2379091" cy="26063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1400" y="626632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 years ago…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3813" cy="762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Our Path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La Route a </a:t>
            </a:r>
            <a:r>
              <a:rPr lang="en-US" sz="2400" b="1" dirty="0" err="1" smtClean="0"/>
              <a:t>Suivre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1927 then 1952 </a:t>
            </a:r>
            <a:r>
              <a:rPr lang="en-US" dirty="0" smtClean="0"/>
              <a:t>Old Age Security       </a:t>
            </a:r>
            <a:br>
              <a:rPr lang="en-US" dirty="0" smtClean="0"/>
            </a:br>
            <a:r>
              <a:rPr lang="en-US" dirty="0" smtClean="0"/>
              <a:t>Pension de </a:t>
            </a:r>
            <a:r>
              <a:rPr lang="en-US" dirty="0" err="1" smtClean="0"/>
              <a:t>Viellesse</a:t>
            </a:r>
            <a:endParaRPr lang="en-US" dirty="0" smtClean="0"/>
          </a:p>
          <a:p>
            <a:r>
              <a:rPr lang="en-US" b="1" dirty="0" smtClean="0"/>
              <a:t>1960s</a:t>
            </a:r>
            <a:r>
              <a:rPr lang="en-US" dirty="0" smtClean="0"/>
              <a:t> US Legislation – Great Society</a:t>
            </a:r>
            <a:br>
              <a:rPr lang="en-US" dirty="0" smtClean="0"/>
            </a:br>
            <a:r>
              <a:rPr lang="en-US" dirty="0" smtClean="0"/>
              <a:t>Grande </a:t>
            </a:r>
            <a:r>
              <a:rPr lang="en-US" dirty="0" err="1" smtClean="0"/>
              <a:t>Société</a:t>
            </a:r>
            <a:endParaRPr lang="en-US" dirty="0" smtClean="0"/>
          </a:p>
          <a:p>
            <a:r>
              <a:rPr lang="en-US" b="1" dirty="0" smtClean="0"/>
              <a:t>1970s</a:t>
            </a:r>
            <a:r>
              <a:rPr lang="en-US" dirty="0" smtClean="0"/>
              <a:t> Grassroots Local Development </a:t>
            </a:r>
            <a:br>
              <a:rPr lang="en-US" dirty="0" smtClean="0"/>
            </a:br>
            <a:r>
              <a:rPr lang="en-US" dirty="0" smtClean="0"/>
              <a:t>Les </a:t>
            </a:r>
            <a:r>
              <a:rPr lang="en-US" dirty="0" err="1" smtClean="0"/>
              <a:t>Racines</a:t>
            </a:r>
            <a:r>
              <a:rPr lang="en-US" dirty="0" smtClean="0"/>
              <a:t> du </a:t>
            </a:r>
            <a:r>
              <a:rPr lang="en-US" dirty="0" err="1" smtClean="0"/>
              <a:t>Développement</a:t>
            </a:r>
            <a:r>
              <a:rPr lang="en-US" dirty="0" smtClean="0"/>
              <a:t> Local</a:t>
            </a:r>
          </a:p>
          <a:p>
            <a:r>
              <a:rPr lang="en-US" b="1" dirty="0" smtClean="0"/>
              <a:t>1980s</a:t>
            </a:r>
            <a:r>
              <a:rPr lang="en-US" dirty="0" smtClean="0"/>
              <a:t> Literature, Leaders, Organizations</a:t>
            </a:r>
            <a:br>
              <a:rPr lang="en-US" dirty="0" smtClean="0"/>
            </a:br>
            <a:r>
              <a:rPr lang="en-US" dirty="0" smtClean="0"/>
              <a:t>La Literature, Les Leaders, Les </a:t>
            </a:r>
            <a:r>
              <a:rPr lang="en-US" dirty="0" err="1" smtClean="0"/>
              <a:t>Organismes</a:t>
            </a:r>
            <a:endParaRPr lang="en-US" dirty="0" smtClean="0"/>
          </a:p>
          <a:p>
            <a:r>
              <a:rPr lang="en-US" b="1" dirty="0" smtClean="0"/>
              <a:t>1990s</a:t>
            </a:r>
            <a:r>
              <a:rPr lang="en-US" dirty="0" smtClean="0"/>
              <a:t> Broad Network </a:t>
            </a:r>
            <a:r>
              <a:rPr lang="en-US" dirty="0" smtClean="0"/>
              <a:t>Development (</a:t>
            </a:r>
            <a:r>
              <a:rPr lang="en-US" dirty="0"/>
              <a:t>I</a:t>
            </a:r>
            <a:r>
              <a:rPr lang="en-US" dirty="0" smtClean="0"/>
              <a:t>NPEA </a:t>
            </a:r>
            <a:r>
              <a:rPr lang="en-US" dirty="0" err="1" smtClean="0"/>
              <a:t>etc</a:t>
            </a:r>
            <a:r>
              <a:rPr lang="en-US" dirty="0" smtClean="0"/>
              <a:t>), New </a:t>
            </a:r>
            <a:r>
              <a:rPr lang="en-US" dirty="0" smtClean="0"/>
              <a:t>Adult Guardianship / Protection Laws</a:t>
            </a:r>
            <a:br>
              <a:rPr lang="en-US" dirty="0" smtClean="0"/>
            </a:br>
            <a:r>
              <a:rPr lang="en-US" dirty="0" smtClean="0"/>
              <a:t>Les </a:t>
            </a:r>
            <a:r>
              <a:rPr lang="en-US" dirty="0" err="1" smtClean="0"/>
              <a:t>Développements</a:t>
            </a:r>
            <a:r>
              <a:rPr lang="en-US" dirty="0" smtClean="0"/>
              <a:t> a Grande </a:t>
            </a:r>
            <a:r>
              <a:rPr lang="en-US" dirty="0" err="1" smtClean="0"/>
              <a:t>Escelle</a:t>
            </a:r>
            <a:r>
              <a:rPr lang="en-US" dirty="0" smtClean="0"/>
              <a:t> des </a:t>
            </a:r>
            <a:r>
              <a:rPr lang="en-US" dirty="0" err="1" smtClean="0"/>
              <a:t>Reseaux</a:t>
            </a:r>
            <a:r>
              <a:rPr lang="en-US" dirty="0" smtClean="0"/>
              <a:t>, </a:t>
            </a:r>
            <a:r>
              <a:rPr lang="en-US" dirty="0" err="1" smtClean="0"/>
              <a:t>Curateur</a:t>
            </a:r>
            <a:r>
              <a:rPr lang="en-US" dirty="0" smtClean="0"/>
              <a:t> pours les </a:t>
            </a:r>
            <a:r>
              <a:rPr lang="en-US" dirty="0" err="1" smtClean="0"/>
              <a:t>adultes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2000s</a:t>
            </a:r>
            <a:r>
              <a:rPr lang="en-US" dirty="0" smtClean="0"/>
              <a:t> Research, Inter-disciplinary Networks, Consciousness Raising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Recherche</a:t>
            </a:r>
            <a:r>
              <a:rPr lang="en-US" dirty="0" smtClean="0"/>
              <a:t>, </a:t>
            </a:r>
            <a:r>
              <a:rPr lang="en-US" dirty="0" err="1" smtClean="0"/>
              <a:t>L’interdisciplinarite</a:t>
            </a:r>
            <a:r>
              <a:rPr lang="en-US" dirty="0" smtClean="0"/>
              <a:t>, La </a:t>
            </a:r>
            <a:r>
              <a:rPr lang="en-US" dirty="0" err="1" smtClean="0"/>
              <a:t>Conscienitsation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575" y="1600200"/>
            <a:ext cx="1996225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13813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Areas of Growth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 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95562"/>
            <a:ext cx="8572500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Legislation / Législation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Case law / Jurisprudence</a:t>
            </a:r>
            <a:br>
              <a:rPr lang="en-US" sz="2800" dirty="0" smtClean="0"/>
            </a:br>
            <a:r>
              <a:rPr lang="en-US" sz="2800" dirty="0" smtClean="0"/>
              <a:t>Civil and Criminal</a:t>
            </a:r>
            <a:br>
              <a:rPr lang="en-US" sz="2800" dirty="0" smtClean="0"/>
            </a:br>
            <a:r>
              <a:rPr lang="en-US" sz="2800" dirty="0" err="1" smtClean="0"/>
              <a:t>Civile</a:t>
            </a:r>
            <a:r>
              <a:rPr lang="en-US" sz="2800" dirty="0" smtClean="0"/>
              <a:t> et </a:t>
            </a:r>
            <a:r>
              <a:rPr lang="en-US" sz="2800" dirty="0" err="1" smtClean="0"/>
              <a:t>Criminelle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Policies / Les </a:t>
            </a:r>
            <a:r>
              <a:rPr lang="en-US" sz="2800" dirty="0" err="1" smtClean="0"/>
              <a:t>Politiques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895600"/>
            <a:ext cx="1942302" cy="2427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2111</TotalTime>
  <Words>151</Words>
  <Application>Microsoft Macintosh PowerPoint</Application>
  <PresentationFormat>On-screen Show (4:3)</PresentationFormat>
  <Paragraphs>58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Perspective</vt:lpstr>
      <vt:lpstr> Moving From Elder Abuse to Elder Rights   Les Mauvais Traitements Envers les Aines et la Justices pour les Aines </vt:lpstr>
      <vt:lpstr>The Point  Le Point</vt:lpstr>
      <vt:lpstr>This Morning…  Ce Matin… </vt:lpstr>
      <vt:lpstr>Social Movement  Mouvement Social</vt:lpstr>
      <vt:lpstr> Women’s Rights Droits des                     Femmes</vt:lpstr>
      <vt:lpstr>Disability Rights    Droits Lies a                          L’incapacite</vt:lpstr>
      <vt:lpstr>Green / Eco  Vert / Eco</vt:lpstr>
      <vt:lpstr>Our Path La Route a Suivre</vt:lpstr>
      <vt:lpstr>Areas of Growth  La Progression</vt:lpstr>
      <vt:lpstr>   Important Considerations for Expansion  Les Considerants Importants    </vt:lpstr>
      <vt:lpstr>  Appropriate Intervention  Intervention Appropriée  </vt:lpstr>
      <vt:lpstr>3.  What it all Means?      Ca va dire Quoi?</vt:lpstr>
      <vt:lpstr> Big Tent Le Grand Chapiteau </vt:lpstr>
      <vt:lpstr>The Answer La Reponse</vt:lpstr>
      <vt:lpstr>Laura Watts</vt:lpstr>
      <vt:lpstr>2. Alex and Issi – Setting the Context     Le Context 3.  Discussion </vt:lpstr>
    </vt:vector>
  </TitlesOfParts>
  <Company>Law Institute of 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Elder and Guardianship Mediation </dc:title>
  <dc:creator>Laura Watts</dc:creator>
  <cp:lastModifiedBy>Laura Watts</cp:lastModifiedBy>
  <cp:revision>183</cp:revision>
  <dcterms:created xsi:type="dcterms:W3CDTF">2009-11-04T13:10:21Z</dcterms:created>
  <dcterms:modified xsi:type="dcterms:W3CDTF">2012-05-31T07:20:33Z</dcterms:modified>
</cp:coreProperties>
</file>