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8" r:id="rId6"/>
    <p:sldId id="261" r:id="rId7"/>
    <p:sldId id="262" r:id="rId8"/>
    <p:sldId id="258" r:id="rId9"/>
    <p:sldId id="263" r:id="rId10"/>
    <p:sldId id="266" r:id="rId11"/>
    <p:sldId id="267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8FA05-305F-48CD-B775-3455ADF6DE0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C9C21-D5B6-47BF-9D60-88AD24D4E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51C19-657E-422B-BDD5-6545BA6A38FD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23313-8BBB-438B-9216-50B40B7C5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FA715E-C883-4D4B-A950-F08953D26BCF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DE97E0-A158-4065-96B1-A6519B776F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600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                                                                                       </a:t>
            </a:r>
            <a:r>
              <a:rPr lang="en-US" sz="3600" dirty="0" smtClean="0"/>
              <a:t>VALUES-BASED DECISION-MAKING RELATED </a:t>
            </a:r>
            <a:br>
              <a:rPr lang="en-US" sz="3600" dirty="0" smtClean="0"/>
            </a:br>
            <a:r>
              <a:rPr lang="en-US" sz="3600" dirty="0" smtClean="0"/>
              <a:t>              TO CARE-GIVING SITUATIONS: </a:t>
            </a:r>
            <a:br>
              <a:rPr lang="en-US" sz="3600" dirty="0" smtClean="0"/>
            </a:br>
            <a:r>
              <a:rPr lang="en-US" sz="3600" dirty="0" smtClean="0"/>
              <a:t>         TOOLS FOR RESOLVING DILEMMAS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Mary E. McCall</a:t>
            </a:r>
          </a:p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Saint Mary’s College of California </a:t>
            </a:r>
          </a:p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Fielding Graduate University</a:t>
            </a:r>
          </a:p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International Federation on Ageing </a:t>
            </a:r>
          </a:p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Prague, 2012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Creativity is needed in living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of man who has a wife with dementia who can no longer care for her in their home, even though she says to him, “Promise you won’t leave me.” </a:t>
            </a:r>
          </a:p>
          <a:p>
            <a:r>
              <a:rPr lang="en-US" sz="3200" dirty="0" smtClean="0"/>
              <a:t>In small groups of three, using map, identify what values might be in play here. </a:t>
            </a:r>
          </a:p>
          <a:p>
            <a:r>
              <a:rPr lang="en-US" sz="3200" dirty="0" smtClean="0"/>
              <a:t>How would you advise this man?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7200" dirty="0" smtClean="0"/>
              <a:t>DISCUSSION AND SUGGESTIONS  ON CASE SITUATION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small groups of 3, each share a decision that either you or someone you know is facing, and having a difficult time with. </a:t>
            </a:r>
            <a:endParaRPr lang="en-US" dirty="0"/>
          </a:p>
          <a:p>
            <a:r>
              <a:rPr lang="en-US" dirty="0" smtClean="0"/>
              <a:t>Describe the elements and possible “conflicts” that seem at play here. </a:t>
            </a:r>
          </a:p>
          <a:p>
            <a:r>
              <a:rPr lang="en-US" dirty="0" smtClean="0"/>
              <a:t>Identify what values you have (from the list) or what values you know about the other person.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how some of these might seem in conflict and contributing to the difficulty. </a:t>
            </a:r>
          </a:p>
          <a:p>
            <a:r>
              <a:rPr lang="en-US" dirty="0" smtClean="0"/>
              <a:t>Identify and discuss what value(s) is taking highest priority and why.</a:t>
            </a:r>
          </a:p>
          <a:p>
            <a:r>
              <a:rPr lang="en-US" dirty="0" smtClean="0"/>
              <a:t>Discuss what it means to prioritize values – it doesn’t mean the others aren’t still important, but they may not be the primary values in action in this particular situation.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Values as fundamental basis for decision-making 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“Values are the ideals that give significance to our lives, that are reflected through the priorities we choose, and that we act on consistently and repeatedly.” </a:t>
            </a:r>
            <a:r>
              <a:rPr lang="en-US" dirty="0" err="1" smtClean="0"/>
              <a:t>B.P.</a:t>
            </a:r>
            <a:r>
              <a:rPr lang="en-US" dirty="0" smtClean="0"/>
              <a:t> Hall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people’s values differ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33CC"/>
                </a:solidFill>
              </a:rPr>
              <a:t>World Views, which come from: </a:t>
            </a:r>
          </a:p>
          <a:p>
            <a:r>
              <a:rPr lang="en-US" sz="4400" dirty="0" smtClean="0">
                <a:solidFill>
                  <a:srgbClr val="FF33CC"/>
                </a:solidFill>
              </a:rPr>
              <a:t>Life experiences, which are influenced by:</a:t>
            </a:r>
          </a:p>
          <a:p>
            <a:r>
              <a:rPr lang="en-US" sz="4400" dirty="0" smtClean="0">
                <a:solidFill>
                  <a:srgbClr val="FF33CC"/>
                </a:solidFill>
              </a:rPr>
              <a:t>Family, friends, society, culture, gender, race/ethnicity, social class, religion/spirituality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Hall-</a:t>
            </a:r>
            <a:r>
              <a:rPr lang="en-US" dirty="0" err="1" smtClean="0"/>
              <a:t>Tonna</a:t>
            </a:r>
            <a:r>
              <a:rPr lang="en-US" dirty="0" smtClean="0"/>
              <a:t> “map” of human development and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World views in different Phases range from: 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SURVIVING: “The world is a mystery over which I have no control.” 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BELONGING: “The world is a problem with which I must cope.” 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SELF-INITIATING: “The world is a creative project in which I want to participate.” 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INTERDEPENDENT: “The world is a mystery for which we care on a global scale.” 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1028700"/>
          <a:ext cx="8839200" cy="5829300"/>
        </p:xfrm>
        <a:graphic>
          <a:graphicData uri="http://schemas.openxmlformats.org/presentationml/2006/ole">
            <p:oleObj spid="_x0000_s1026" name="Acrobat Document" r:id="rId3" imgW="7543775" imgH="582930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Values can be either </a:t>
            </a:r>
            <a:r>
              <a:rPr lang="en-US" i="1" dirty="0" smtClean="0"/>
              <a:t>goal values</a:t>
            </a:r>
            <a:r>
              <a:rPr lang="en-US" dirty="0" smtClean="0"/>
              <a:t> or </a:t>
            </a:r>
            <a:r>
              <a:rPr lang="en-US" i="1" dirty="0" smtClean="0"/>
              <a:t>means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GOAL VALUES: </a:t>
            </a:r>
            <a:r>
              <a:rPr lang="en-US" dirty="0" smtClean="0"/>
              <a:t>these values are about how we want “to be” in the world, such as </a:t>
            </a:r>
            <a:r>
              <a:rPr lang="en-US" dirty="0" smtClean="0">
                <a:solidFill>
                  <a:srgbClr val="00B0F0"/>
                </a:solidFill>
              </a:rPr>
              <a:t>“able to experience sensory delight”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50"/>
                </a:solidFill>
              </a:rPr>
              <a:t>“balancing intimacy and solitude.” 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MEANS VALUES: </a:t>
            </a:r>
            <a:r>
              <a:rPr lang="en-US" dirty="0" smtClean="0"/>
              <a:t>these values are about the ways in which or skills we need to achieve our Goal Values, such as </a:t>
            </a:r>
            <a:r>
              <a:rPr lang="en-US" dirty="0" smtClean="0">
                <a:solidFill>
                  <a:srgbClr val="00B0F0"/>
                </a:solidFill>
              </a:rPr>
              <a:t>“having physical affection”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50"/>
                </a:solidFill>
              </a:rPr>
              <a:t>“time for solitude”</a:t>
            </a:r>
            <a:endParaRPr lang="en-US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Hall-</a:t>
            </a:r>
            <a:r>
              <a:rPr lang="en-US" dirty="0" err="1" smtClean="0">
                <a:solidFill>
                  <a:srgbClr val="7030A0"/>
                </a:solidFill>
              </a:rPr>
              <a:t>Tonna</a:t>
            </a:r>
            <a:r>
              <a:rPr lang="en-US" dirty="0" smtClean="0">
                <a:solidFill>
                  <a:srgbClr val="7030A0"/>
                </a:solidFill>
              </a:rPr>
              <a:t> Values Inventory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125-item survey that “maps” out phases, stages and values associated with each one. </a:t>
            </a:r>
          </a:p>
          <a:p>
            <a:r>
              <a:rPr lang="en-US" sz="3200" dirty="0" smtClean="0"/>
              <a:t>“discernment” questions about the meaning of your profile of values and how you feel you are or are not able to live them out in your life at any particular time. </a:t>
            </a:r>
          </a:p>
          <a:p>
            <a:r>
              <a:rPr lang="en-US" sz="3200" dirty="0" smtClean="0"/>
              <a:t>Applications to personal development, leadership development, and organizational development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Reflecting on Values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What values do I want to live my life by? </a:t>
            </a:r>
          </a:p>
          <a:p>
            <a:r>
              <a:rPr lang="en-US" sz="4400" dirty="0" smtClean="0">
                <a:solidFill>
                  <a:srgbClr val="7030A0"/>
                </a:solidFill>
              </a:rPr>
              <a:t>What values would I be proud to see expressed in my family? </a:t>
            </a:r>
          </a:p>
          <a:p>
            <a:r>
              <a:rPr lang="en-US" sz="4400" dirty="0" smtClean="0">
                <a:solidFill>
                  <a:srgbClr val="7030A0"/>
                </a:solidFill>
              </a:rPr>
              <a:t>What values am I proud to see exercised in my work role? </a:t>
            </a:r>
          </a:p>
          <a:p>
            <a:r>
              <a:rPr lang="en-US" sz="4400" dirty="0" smtClean="0">
                <a:solidFill>
                  <a:srgbClr val="7030A0"/>
                </a:solidFill>
              </a:rPr>
              <a:t>What values come to bear in </a:t>
            </a:r>
            <a:r>
              <a:rPr lang="en-US" sz="4400" smtClean="0">
                <a:solidFill>
                  <a:srgbClr val="7030A0"/>
                </a:solidFill>
              </a:rPr>
              <a:t>care-giving situations? 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these to decision-making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 bringing unconscious values to awareness through this process of identification and articulation of values, one can more clearly and intentionally make decisions that support and enact one’s values. </a:t>
            </a:r>
          </a:p>
          <a:p>
            <a:r>
              <a:rPr lang="en-US" sz="3200" dirty="0" smtClean="0"/>
              <a:t>It doesn’t mean that different values might not be at play, but knowing that, one can make an informed and value-based decision.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621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Adobe Acrobat Document</vt:lpstr>
      <vt:lpstr>                                                                                                       VALUES-BASED DECISION-MAKING RELATED                TO CARE-GIVING SITUATIONS:           TOOLS FOR RESOLVING DILEMMAS </vt:lpstr>
      <vt:lpstr>Values as fundamental basis for decision-making  </vt:lpstr>
      <vt:lpstr>Why people’s values differ</vt:lpstr>
      <vt:lpstr>Hall-Tonna “map” of human development and values </vt:lpstr>
      <vt:lpstr>Slide 5</vt:lpstr>
      <vt:lpstr>Values can be either goal values or means values</vt:lpstr>
      <vt:lpstr>The Hall-Tonna Values Inventory </vt:lpstr>
      <vt:lpstr>Reflecting on Values </vt:lpstr>
      <vt:lpstr>Applying these to decision-making </vt:lpstr>
      <vt:lpstr>Creativity is needed in living values</vt:lpstr>
      <vt:lpstr>Slide 11</vt:lpstr>
      <vt:lpstr>CASE SCENARIOS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Decision-Making in Midlife and Late Life: The Role of Personal and Cultural Values</dc:title>
  <dc:creator>Windows User</dc:creator>
  <cp:lastModifiedBy>Windows User</cp:lastModifiedBy>
  <cp:revision>15</cp:revision>
  <dcterms:created xsi:type="dcterms:W3CDTF">2012-03-08T10:49:56Z</dcterms:created>
  <dcterms:modified xsi:type="dcterms:W3CDTF">2012-05-07T13:55:13Z</dcterms:modified>
</cp:coreProperties>
</file>