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365" r:id="rId4"/>
    <p:sldId id="367" r:id="rId5"/>
    <p:sldId id="368" r:id="rId6"/>
    <p:sldId id="299" r:id="rId7"/>
    <p:sldId id="297" r:id="rId8"/>
    <p:sldId id="360" r:id="rId9"/>
    <p:sldId id="336" r:id="rId10"/>
    <p:sldId id="298" r:id="rId11"/>
    <p:sldId id="370" r:id="rId12"/>
    <p:sldId id="361" r:id="rId13"/>
    <p:sldId id="311" r:id="rId14"/>
    <p:sldId id="319" r:id="rId15"/>
    <p:sldId id="359" r:id="rId16"/>
    <p:sldId id="371" r:id="rId17"/>
    <p:sldId id="372" r:id="rId18"/>
    <p:sldId id="362" r:id="rId19"/>
    <p:sldId id="355" r:id="rId20"/>
    <p:sldId id="375" r:id="rId21"/>
    <p:sldId id="364" r:id="rId22"/>
    <p:sldId id="295" r:id="rId2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75396" autoAdjust="0"/>
  </p:normalViewPr>
  <p:slideViewPr>
    <p:cSldViewPr snapToGrid="0">
      <p:cViewPr>
        <p:scale>
          <a:sx n="66" d="100"/>
          <a:sy n="66" d="100"/>
        </p:scale>
        <p:origin x="-203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C65B-14F8-4FDA-BF49-B4D393337FAD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E45CE-F1C8-4101-BC4F-AF5C81BA4F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81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8A56-4465-4595-BDBB-AE62DAB33A55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E587A-7A42-4FEE-8208-800EE8C2401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56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frailty elements, are fatigue, resistance and ambulation,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we have validated in our centre.  Fatigue is based on feeling worn out, feeling tired or not having a lot of energy.  Resistance is ability to climb a flight of stairs, ambulation is ability to walk 100m.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average participant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age was 84 years with women being slightly older than men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women lived alone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 is higher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women than in men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Indigestion/heartburn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more common in men, 36% of men reported “Never” having indigestion/heartburn compared to 47% of women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Frailty and its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elements are higher in women than in men.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Heartburn is more frequent in men than</a:t>
            </a:r>
            <a:r>
              <a:rPr lang="en-US" baseline="0" dirty="0" smtClean="0"/>
              <a:t> women,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49%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40%)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E587A-7A42-4FEE-8208-800EE8C24016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4C887-FEDD-4B2F-8F7B-AAF4D2F3A767}" type="datetimeFigureOut">
              <a:rPr lang="en-US" smtClean="0"/>
              <a:pPr/>
              <a:t>31/05/12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417F-9E2A-4AA4-B0CE-591A6AFE0ED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358246" cy="450059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Gender differences in the impact of gastrointestinal problems and their association with frailty</a:t>
            </a:r>
          </a:p>
          <a:p>
            <a:endParaRPr lang="en-A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Derrick Lopez</a:t>
            </a:r>
            <a:r>
              <a:rPr lang="en-US" sz="2400" b="1" baseline="30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Leon Flicker</a:t>
            </a:r>
            <a:r>
              <a:rPr lang="en-US" sz="2400" b="1" baseline="30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&amp; Annette Dobson</a:t>
            </a:r>
            <a:r>
              <a:rPr lang="en-US" sz="2400" b="1" baseline="30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</a:t>
            </a:r>
          </a:p>
          <a:p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AU" sz="2000" b="1" baseline="30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en-AU" sz="2000" b="1" dirty="0" smtClean="0">
                <a:solidFill>
                  <a:schemeClr val="tx1"/>
                </a:solidFill>
                <a:cs typeface="Arial" pitchFamily="34" charset="0"/>
              </a:rPr>
              <a:t>University </a:t>
            </a:r>
            <a:r>
              <a:rPr lang="en-AU" sz="2000" b="1" dirty="0">
                <a:solidFill>
                  <a:schemeClr val="tx1"/>
                </a:solidFill>
                <a:cs typeface="Arial" pitchFamily="34" charset="0"/>
              </a:rPr>
              <a:t>of </a:t>
            </a:r>
            <a:r>
              <a:rPr lang="en-AU" sz="2000" b="1" dirty="0" smtClean="0">
                <a:solidFill>
                  <a:schemeClr val="tx1"/>
                </a:solidFill>
                <a:cs typeface="Arial" pitchFamily="34" charset="0"/>
              </a:rPr>
              <a:t>Western Australia, Australia</a:t>
            </a:r>
          </a:p>
          <a:p>
            <a:r>
              <a:rPr lang="en-AU" sz="2000" b="1" baseline="30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en-AU" sz="2000" b="1" dirty="0" smtClean="0">
                <a:solidFill>
                  <a:schemeClr val="tx1"/>
                </a:solidFill>
                <a:cs typeface="Arial" pitchFamily="34" charset="0"/>
              </a:rPr>
              <a:t>University of Queensland, Australia</a:t>
            </a:r>
          </a:p>
          <a:p>
            <a:endParaRPr lang="en-AU" sz="2000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en-AU" sz="2000" b="1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AU" sz="2000" b="1" dirty="0" smtClean="0">
                <a:solidFill>
                  <a:schemeClr val="tx1"/>
                </a:solidFill>
              </a:rPr>
              <a:t>NHMRC/ARC </a:t>
            </a:r>
            <a:r>
              <a:rPr lang="en-AU" sz="2000" b="1" dirty="0">
                <a:solidFill>
                  <a:schemeClr val="tx1"/>
                </a:solidFill>
              </a:rPr>
              <a:t>Ageing Well</a:t>
            </a:r>
            <a:r>
              <a:rPr lang="en-AU" sz="2000" b="1" dirty="0" smtClean="0">
                <a:solidFill>
                  <a:schemeClr val="tx1"/>
                </a:solidFill>
              </a:rPr>
              <a:t>, Ageing Productively Grant</a:t>
            </a:r>
          </a:p>
          <a:p>
            <a:endParaRPr lang="en-A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AU" sz="21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22504" y="1843138"/>
            <a:ext cx="8069947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>
              <a:buSzPts val="2400"/>
            </a:pPr>
            <a:r>
              <a:rPr lang="en-US" sz="3000" b="1" dirty="0" smtClean="0"/>
              <a:t>Elements of the FRAIL scale</a:t>
            </a:r>
            <a:r>
              <a:rPr lang="en-US" sz="3000" b="1" baseline="30000" dirty="0" smtClean="0"/>
              <a:t>1,2</a:t>
            </a:r>
            <a:endParaRPr lang="en-US" sz="3000" b="1" dirty="0" smtClean="0"/>
          </a:p>
          <a:p>
            <a:pPr marL="446088" indent="-446088">
              <a:buSzPts val="2400"/>
            </a:pPr>
            <a:endParaRPr lang="en-US" sz="3000" b="1" baseline="30000" dirty="0" smtClean="0"/>
          </a:p>
          <a:p>
            <a:pPr marL="446088" indent="-446088">
              <a:buSzPts val="2400"/>
            </a:pPr>
            <a:r>
              <a:rPr lang="en-US" sz="2800" u="sng" dirty="0" smtClean="0">
                <a:solidFill>
                  <a:srgbClr val="000000"/>
                </a:solidFill>
              </a:rPr>
              <a:t>F</a:t>
            </a:r>
            <a:r>
              <a:rPr lang="en-US" sz="2800" dirty="0" smtClean="0">
                <a:solidFill>
                  <a:srgbClr val="000000"/>
                </a:solidFill>
              </a:rPr>
              <a:t>atigue - feel worn out, feel tired, </a:t>
            </a:r>
            <a:r>
              <a:rPr lang="en-US" sz="2800" dirty="0" smtClean="0"/>
              <a:t>have a lot of energy</a:t>
            </a:r>
          </a:p>
          <a:p>
            <a:r>
              <a:rPr lang="en-US" sz="2800" u="sng" dirty="0" smtClean="0"/>
              <a:t>R</a:t>
            </a:r>
            <a:r>
              <a:rPr lang="en-US" sz="2800" dirty="0" smtClean="0"/>
              <a:t>esistance - ability to climb a flight of stairs</a:t>
            </a:r>
          </a:p>
          <a:p>
            <a:r>
              <a:rPr lang="en-US" sz="2800" u="sng" dirty="0" smtClean="0"/>
              <a:t>A</a:t>
            </a:r>
            <a:r>
              <a:rPr lang="en-US" sz="2800" dirty="0" smtClean="0"/>
              <a:t>mbulation - ability to walk 100m</a:t>
            </a:r>
          </a:p>
          <a:p>
            <a:r>
              <a:rPr lang="en-US" sz="2800" u="sng" dirty="0" smtClean="0"/>
              <a:t>I</a:t>
            </a:r>
            <a:r>
              <a:rPr lang="en-US" sz="2800" dirty="0" smtClean="0"/>
              <a:t>llness &gt; 5</a:t>
            </a:r>
          </a:p>
          <a:p>
            <a:r>
              <a:rPr lang="en-US" sz="2800" u="sng" dirty="0" smtClean="0"/>
              <a:t>L</a:t>
            </a:r>
            <a:r>
              <a:rPr lang="en-US" sz="2800" dirty="0" smtClean="0"/>
              <a:t>oss of weight &gt;5%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000" dirty="0" smtClean="0"/>
              <a:t>1. Hyde et al  </a:t>
            </a:r>
            <a:r>
              <a:rPr lang="en-US" sz="2000" i="1" dirty="0" err="1" smtClean="0"/>
              <a:t>Endocrinol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Metab</a:t>
            </a:r>
            <a:r>
              <a:rPr lang="en-US" sz="2000" dirty="0" smtClean="0"/>
              <a:t> 2010;95:3165-72</a:t>
            </a:r>
          </a:p>
          <a:p>
            <a:r>
              <a:rPr lang="en-US" sz="2000" dirty="0" smtClean="0"/>
              <a:t>2. Lopez et al  </a:t>
            </a:r>
            <a:r>
              <a:rPr lang="en-US" sz="2000" i="1" dirty="0" smtClean="0"/>
              <a:t>J Am </a:t>
            </a:r>
            <a:r>
              <a:rPr lang="en-US" sz="2000" i="1" dirty="0" err="1" smtClean="0"/>
              <a:t>Geriatr</a:t>
            </a:r>
            <a:r>
              <a:rPr lang="en-US" sz="2000" i="1" dirty="0" smtClean="0"/>
              <a:t> Soc</a:t>
            </a:r>
            <a:r>
              <a:rPr lang="en-US" sz="2000" dirty="0" smtClean="0"/>
              <a:t> 2012; 60:171-3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378850" y="1915708"/>
            <a:ext cx="6415293" cy="47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>
              <a:buSzPts val="2400"/>
            </a:pPr>
            <a:r>
              <a:rPr lang="en-US" sz="3200" b="1" dirty="0" smtClean="0"/>
              <a:t>FRAIL scale</a:t>
            </a:r>
            <a:r>
              <a:rPr lang="en-US" sz="3200" b="1" baseline="30000" dirty="0" smtClean="0"/>
              <a:t>1,2</a:t>
            </a:r>
            <a:endParaRPr lang="en-US" sz="3200" b="1" dirty="0" smtClean="0"/>
          </a:p>
          <a:p>
            <a:pPr marL="446088" indent="-446088">
              <a:buSzPts val="2400"/>
            </a:pPr>
            <a:endParaRPr lang="en-US" sz="3200" b="1" baseline="30000" dirty="0" smtClean="0"/>
          </a:p>
          <a:p>
            <a:pPr marL="446088" indent="-446088">
              <a:buSzPts val="24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Accumulation of deficits</a:t>
            </a:r>
          </a:p>
          <a:p>
            <a:pPr marL="446088" indent="-446088">
              <a:buSzPts val="2400"/>
              <a:buFont typeface="Arial" pitchFamily="34" charset="0"/>
              <a:buChar char="•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446088" indent="-446088">
              <a:buSzPts val="24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Scored 0 (not frail) to 5 (most frail)</a:t>
            </a:r>
          </a:p>
          <a:p>
            <a:pPr marL="446088" indent="-446088">
              <a:buSzPts val="2400"/>
              <a:buFont typeface="Arial" pitchFamily="34" charset="0"/>
              <a:buChar char="•"/>
            </a:pPr>
            <a:endParaRPr lang="en-US" sz="3200" u="sng" dirty="0" smtClean="0">
              <a:solidFill>
                <a:srgbClr val="000000"/>
              </a:solidFill>
            </a:endParaRPr>
          </a:p>
          <a:p>
            <a:pPr marL="446088" indent="-446088">
              <a:buSzPts val="24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0-2: not frail; 3-5 frail</a:t>
            </a:r>
          </a:p>
          <a:p>
            <a:pPr marL="446088" indent="-446088">
              <a:buSzPts val="2400"/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000" dirty="0" smtClean="0"/>
              <a:t>1. Hyde et al  </a:t>
            </a:r>
            <a:r>
              <a:rPr lang="en-US" sz="2000" i="1" dirty="0" err="1" smtClean="0"/>
              <a:t>Endocrinol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Metab</a:t>
            </a:r>
            <a:r>
              <a:rPr lang="en-US" sz="2000" dirty="0" smtClean="0"/>
              <a:t> 2010;95:3165-72</a:t>
            </a:r>
          </a:p>
          <a:p>
            <a:r>
              <a:rPr lang="en-US" sz="2000" dirty="0" smtClean="0"/>
              <a:t>2. Lopez et al  </a:t>
            </a:r>
            <a:r>
              <a:rPr lang="en-US" sz="2000" i="1" dirty="0" smtClean="0"/>
              <a:t>J Am </a:t>
            </a:r>
            <a:r>
              <a:rPr lang="en-US" sz="2000" i="1" dirty="0" err="1" smtClean="0"/>
              <a:t>Geriatr</a:t>
            </a:r>
            <a:r>
              <a:rPr lang="en-US" sz="2000" i="1" dirty="0" smtClean="0"/>
              <a:t> Soc</a:t>
            </a:r>
            <a:r>
              <a:rPr lang="en-US" sz="2000" dirty="0" smtClean="0"/>
              <a:t> 2012; 60:171-3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85028" y="3052760"/>
            <a:ext cx="2283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 algn="ctr">
              <a:buSzPts val="2400"/>
            </a:pPr>
            <a:r>
              <a:rPr lang="en-US" sz="4000" b="1" dirty="0" smtClean="0">
                <a:solidFill>
                  <a:srgbClr val="000000"/>
                </a:solidFill>
              </a:rPr>
              <a:t>RESULTS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pic>
        <p:nvPicPr>
          <p:cNvPr id="8" name="Picture 7" descr="iStock_000004517134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35118"/>
            <a:ext cx="2423886" cy="162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3674" y="1628800"/>
            <a:ext cx="7888288" cy="107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700"/>
              </a:spcAft>
            </a:pPr>
            <a:r>
              <a:rPr lang="en-US" sz="3200" b="1" dirty="0" smtClean="0">
                <a:latin typeface="+mj-lt"/>
              </a:rPr>
              <a:t>Demographics</a:t>
            </a:r>
            <a:endParaRPr lang="en-US" sz="3200" b="1" dirty="0">
              <a:latin typeface="+mj-lt"/>
            </a:endParaRPr>
          </a:p>
          <a:p>
            <a:endParaRPr lang="en-AU" sz="2400" dirty="0">
              <a:solidFill>
                <a:srgbClr val="0A418E"/>
              </a:solidFill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3568" y="2239104"/>
          <a:ext cx="7776864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4416"/>
                <a:gridCol w="1800200"/>
                <a:gridCol w="2232248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Men (n=1085)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Women (n=1916)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 </a:t>
                      </a:r>
                      <a:r>
                        <a:rPr lang="en-US" sz="2000" i="1" dirty="0" smtClean="0"/>
                        <a:t>years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83.9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84.2*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Living alone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57.7*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Educational level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sz="2000" dirty="0" smtClean="0"/>
                        <a:t>	Primary</a:t>
                      </a:r>
                      <a:r>
                        <a:rPr lang="en-US" sz="2000" baseline="0" dirty="0" smtClean="0"/>
                        <a:t> school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25.2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sz="2000" dirty="0" smtClean="0"/>
                        <a:t>	Some</a:t>
                      </a:r>
                      <a:r>
                        <a:rPr lang="en-US" sz="2000" baseline="0" dirty="0" smtClean="0"/>
                        <a:t> high school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36.9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sz="2000" dirty="0" smtClean="0"/>
                        <a:t>	Completed high school/tertiary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34.6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5949280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p&lt;0.05</a:t>
            </a:r>
            <a:endParaRPr lang="en-US" sz="2000" dirty="0"/>
          </a:p>
        </p:txBody>
      </p:sp>
      <p:sp>
        <p:nvSpPr>
          <p:cNvPr id="8" name="Right Brace 7"/>
          <p:cNvSpPr/>
          <p:nvPr/>
        </p:nvSpPr>
        <p:spPr>
          <a:xfrm>
            <a:off x="7740352" y="4797152"/>
            <a:ext cx="216024" cy="8640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31502" y="508518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*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5536" y="1733781"/>
            <a:ext cx="7888288" cy="107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1700"/>
              </a:spcAft>
            </a:pPr>
            <a:r>
              <a:rPr lang="en-US" sz="3200" b="1" dirty="0" smtClean="0"/>
              <a:t>Self-reported medical conditions</a:t>
            </a:r>
            <a:endParaRPr lang="en-US" sz="3200" b="1" dirty="0"/>
          </a:p>
          <a:p>
            <a:endParaRPr lang="en-AU" sz="2400" dirty="0">
              <a:solidFill>
                <a:srgbClr val="0A418E"/>
              </a:solidFill>
              <a:latin typeface="Bembo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4" y="2276872"/>
          <a:ext cx="8208911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6"/>
                <a:gridCol w="2448272"/>
                <a:gridCol w="2376263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Men % (n=1085)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Women % (n=1916)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Alzheimer’s disease/dementia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2.5*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COPD 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25.0*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dirty="0" smtClean="0"/>
                        <a:t>Diabetes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14.8*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dirty="0" smtClean="0"/>
                        <a:t>Heart attack/angina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27.3*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dirty="0" smtClean="0"/>
                        <a:t>Stroke</a:t>
                      </a:r>
                      <a:endParaRPr lang="en-A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10.8*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 smtClean="0"/>
                        <a:t>Arthritis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58.2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73.0*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Osteoporosis</a:t>
                      </a:r>
                      <a:endParaRPr lang="en-AU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77.5*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5877272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p&lt;0.05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00433" y="1733781"/>
            <a:ext cx="6442205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700"/>
              </a:spcAft>
            </a:pPr>
            <a:r>
              <a:rPr lang="en-US" sz="3200" b="1" dirty="0" smtClean="0"/>
              <a:t>Frequency of indigestion/heartburn</a:t>
            </a:r>
            <a:endParaRPr lang="en-AU" sz="3200" dirty="0">
              <a:solidFill>
                <a:srgbClr val="0A418E"/>
              </a:solidFill>
              <a:latin typeface="Bembo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68877" y="2405736"/>
          <a:ext cx="7404272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4329"/>
                <a:gridCol w="2583537"/>
                <a:gridCol w="2946406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Men % (n=1085)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Women % (n=1916)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0" u="none" dirty="0" smtClean="0"/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392 (36%)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906 (47%)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US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none" dirty="0" smtClean="0"/>
                        <a:t>Rarely</a:t>
                      </a:r>
                      <a:endParaRPr lang="en-US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281 (26%)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383 (20%)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none" dirty="0" smtClean="0"/>
                        <a:t>Sometimes</a:t>
                      </a:r>
                      <a:endParaRPr lang="en-AU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274 (25%)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405 (21%)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none" dirty="0" smtClean="0"/>
                        <a:t>Often</a:t>
                      </a:r>
                      <a:endParaRPr lang="en-AU" sz="24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 (5%)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126 (7%)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81471" y="4262451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p&lt;0.05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>
            <a:off x="7609722" y="3026411"/>
            <a:ext cx="184449" cy="29244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81126" y="1646697"/>
            <a:ext cx="3771566" cy="49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700"/>
              </a:spcAft>
            </a:pPr>
            <a:r>
              <a:rPr lang="en-US" sz="3200" b="1" dirty="0" smtClean="0"/>
              <a:t>FRAIL scale</a:t>
            </a:r>
            <a:endParaRPr lang="en-AU" sz="3200" dirty="0">
              <a:solidFill>
                <a:srgbClr val="0A418E"/>
              </a:solidFill>
              <a:latin typeface="Bembo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5042" y="2217786"/>
          <a:ext cx="8042901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61301"/>
                <a:gridCol w="2423886"/>
                <a:gridCol w="2757714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Men % (n=1085)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Women % (n=1916)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0" u="sng" dirty="0" smtClean="0"/>
                        <a:t>F</a:t>
                      </a:r>
                      <a:r>
                        <a:rPr lang="en-US" sz="2400" i="0" dirty="0" smtClean="0"/>
                        <a:t>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65.3*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sng" dirty="0" smtClean="0"/>
                        <a:t>R</a:t>
                      </a:r>
                      <a:r>
                        <a:rPr lang="en-US" sz="2400" i="0" dirty="0" smtClean="0"/>
                        <a:t>esistance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53.5*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sng" dirty="0" smtClean="0"/>
                        <a:t>A</a:t>
                      </a:r>
                      <a:r>
                        <a:rPr lang="en-US" sz="2400" i="0" dirty="0" smtClean="0"/>
                        <a:t>mbulation</a:t>
                      </a:r>
                      <a:endParaRPr lang="en-AU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37.7*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sng" dirty="0" smtClean="0"/>
                        <a:t>I</a:t>
                      </a:r>
                      <a:r>
                        <a:rPr lang="en-US" sz="2400" i="0" dirty="0" smtClean="0"/>
                        <a:t>llness &gt; 5</a:t>
                      </a:r>
                      <a:endParaRPr lang="en-AU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18.3*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u="sng" dirty="0" smtClean="0"/>
                        <a:t>L</a:t>
                      </a:r>
                      <a:r>
                        <a:rPr lang="en-US" sz="2400" i="0" dirty="0" smtClean="0"/>
                        <a:t>oss of weight &gt;5%</a:t>
                      </a:r>
                      <a:endParaRPr lang="en-AU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27.5*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400" i="0" dirty="0" smtClean="0"/>
                        <a:t>Frail (FRAIL scale &gt; 2)</a:t>
                      </a:r>
                      <a:endParaRPr lang="en-AU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38.6*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4052" y="6076736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p&lt;0.05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11752" y="1646697"/>
            <a:ext cx="8009734" cy="44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1700"/>
              </a:spcAft>
            </a:pPr>
            <a:r>
              <a:rPr lang="en-US" sz="2800" b="1" dirty="0" smtClean="0"/>
              <a:t>Association between GI symptoms and frailty</a:t>
            </a:r>
            <a:endParaRPr lang="en-AU" sz="2800" dirty="0">
              <a:solidFill>
                <a:srgbClr val="0A418E"/>
              </a:solidFill>
              <a:latin typeface="Bembo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1154" y="2217786"/>
          <a:ext cx="7839701" cy="3962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415"/>
                <a:gridCol w="2062898"/>
                <a:gridCol w="2263294"/>
                <a:gridCol w="2060094"/>
              </a:tblGrid>
              <a:tr h="370840">
                <a:tc>
                  <a:txBody>
                    <a:bodyPr/>
                    <a:lstStyle/>
                    <a:p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OR (95% CI)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M:W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</a:rPr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u="none" dirty="0" smtClean="0"/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1.00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1.00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-</a:t>
                      </a:r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US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u="none" dirty="0" smtClean="0"/>
                        <a:t>Rarely</a:t>
                      </a:r>
                      <a:endParaRPr lang="en-US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2.09 (1.45-3.01)*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2.05 (1.59-2.65)*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1.02 (0.65-1.59)</a:t>
                      </a:r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u="none" dirty="0" smtClean="0"/>
                        <a:t>Sometimes</a:t>
                      </a:r>
                      <a:endParaRPr lang="en-AU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1.96 (1.35-2.84)*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1.55 (1.20-2.01)*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1.26 (0.80-1.98)</a:t>
                      </a:r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endParaRPr lang="en-AU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52000" indent="-252000"/>
                      <a:r>
                        <a:rPr lang="en-US" sz="2000" i="0" u="none" dirty="0" smtClean="0"/>
                        <a:t>Often</a:t>
                      </a:r>
                      <a:endParaRPr lang="en-AU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2.01 (1.05-3.87)*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3.96 (2.60-6.03)*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0.51 (0.23-1.11)</a:t>
                      </a:r>
                      <a:endParaRPr lang="en-US" sz="200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4678" y="6323474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p&lt;0.05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9597" y="3067274"/>
            <a:ext cx="28448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 algn="ctr">
              <a:buSzPts val="2400"/>
            </a:pPr>
            <a:r>
              <a:rPr lang="en-US" sz="4000" b="1" dirty="0" smtClean="0">
                <a:solidFill>
                  <a:srgbClr val="000000"/>
                </a:solidFill>
              </a:rPr>
              <a:t>DISCUSSION</a:t>
            </a:r>
          </a:p>
        </p:txBody>
      </p:sp>
      <p:pic>
        <p:nvPicPr>
          <p:cNvPr id="8" name="Picture 7" descr="iStock_000004517134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35118"/>
            <a:ext cx="2423886" cy="162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16160" y="1966188"/>
            <a:ext cx="7888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2800" dirty="0">
              <a:solidFill>
                <a:srgbClr val="0A418E"/>
              </a:solidFill>
              <a:latin typeface="Bembo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62850" y="1570182"/>
            <a:ext cx="85634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>
              <a:buSzPts val="2400"/>
            </a:pPr>
            <a:r>
              <a:rPr lang="en-US" sz="2800" b="1" dirty="0" smtClean="0">
                <a:solidFill>
                  <a:srgbClr val="000000"/>
                </a:solidFill>
              </a:rPr>
              <a:t>Indigestion/heartburn and frailty</a:t>
            </a:r>
          </a:p>
          <a:p>
            <a:pPr marL="449263" indent="-449263">
              <a:buSzPts val="2400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29% of old adults reported  sometimes/often had indigestion/heartburn in the last 12 months</a:t>
            </a:r>
          </a:p>
          <a:p>
            <a:pPr marL="449263" indent="-449263">
              <a:buSzPts val="2400"/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Associated with frailty in both men and women</a:t>
            </a:r>
          </a:p>
          <a:p>
            <a:pPr marL="449263" indent="-449263">
              <a:buSzPts val="2400"/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More specifically associated with fatigue, resistance, ambulation and illness &gt; 5</a:t>
            </a:r>
          </a:p>
          <a:p>
            <a:pPr marL="449263" indent="-449263">
              <a:buSzPts val="2400"/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Not associated with loss of weight &gt; %5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9934" y="1672342"/>
            <a:ext cx="822961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indent="-354013">
              <a:defRPr/>
            </a:pPr>
            <a:r>
              <a:rPr lang="en-US" sz="3200" b="1" dirty="0" smtClean="0">
                <a:latin typeface="+mj-lt"/>
              </a:rPr>
              <a:t>GI problems in the elderly</a:t>
            </a:r>
          </a:p>
          <a:p>
            <a:pPr marL="354013" indent="-354013">
              <a:defRPr/>
            </a:pPr>
            <a:endParaRPr lang="en-US" sz="2400" dirty="0" smtClean="0">
              <a:latin typeface="+mj-lt"/>
            </a:endParaRPr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Common in old people</a:t>
            </a:r>
          </a:p>
          <a:p>
            <a:pPr marL="354013" indent="9525">
              <a:defRPr/>
            </a:pPr>
            <a:r>
              <a:rPr lang="en-US" sz="2400" dirty="0" smtClean="0">
                <a:latin typeface="+mj-lt"/>
              </a:rPr>
              <a:t>GERD in 80-84 </a:t>
            </a:r>
            <a:r>
              <a:rPr lang="en-US" sz="2400" dirty="0" err="1" smtClean="0">
                <a:latin typeface="+mj-lt"/>
              </a:rPr>
              <a:t>yo</a:t>
            </a:r>
            <a:r>
              <a:rPr lang="en-US" sz="2400" dirty="0" smtClean="0">
                <a:latin typeface="+mj-lt"/>
              </a:rPr>
              <a:t>: 190/100,000 men, 169/100,000 women</a:t>
            </a:r>
            <a:r>
              <a:rPr lang="en-US" sz="2400" baseline="30000" dirty="0" smtClean="0">
                <a:latin typeface="+mj-lt"/>
              </a:rPr>
              <a:t>1</a:t>
            </a:r>
          </a:p>
          <a:p>
            <a:pPr marL="354013" indent="9525">
              <a:defRPr/>
            </a:pPr>
            <a:r>
              <a:rPr lang="en-US" sz="2400" dirty="0" smtClean="0">
                <a:latin typeface="+mj-lt"/>
              </a:rPr>
              <a:t>Dyspepsia in 80-84 </a:t>
            </a:r>
            <a:r>
              <a:rPr lang="en-US" sz="2400" dirty="0" err="1" smtClean="0">
                <a:latin typeface="+mj-lt"/>
              </a:rPr>
              <a:t>yo</a:t>
            </a:r>
            <a:r>
              <a:rPr lang="en-US" sz="2400" dirty="0" smtClean="0">
                <a:latin typeface="+mj-lt"/>
              </a:rPr>
              <a:t>: 84/100,000 men 79/100,000 women </a:t>
            </a:r>
            <a:r>
              <a:rPr lang="en-US" sz="2400" baseline="30000" dirty="0" smtClean="0">
                <a:latin typeface="+mj-lt"/>
              </a:rPr>
              <a:t>1</a:t>
            </a:r>
          </a:p>
          <a:p>
            <a:pPr marL="354013" indent="9525">
              <a:defRPr/>
            </a:pPr>
            <a:endParaRPr lang="en-US" sz="2400" dirty="0" smtClean="0">
              <a:latin typeface="+mj-lt"/>
            </a:endParaRP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Adverse effects due to their multiple co-morbidities and low physiological reserves</a:t>
            </a:r>
          </a:p>
          <a:p>
            <a:pPr marL="354013" indent="-354013">
              <a:defRPr/>
            </a:pPr>
            <a:endParaRPr lang="en-US" sz="2400" dirty="0" smtClean="0">
              <a:latin typeface="+mj-lt"/>
            </a:endParaRPr>
          </a:p>
          <a:p>
            <a:pPr marL="354013">
              <a:defRPr/>
            </a:pPr>
            <a:r>
              <a:rPr lang="en-US" sz="2400" dirty="0" smtClean="0">
                <a:latin typeface="+mj-lt"/>
              </a:rPr>
              <a:t>(GERD=</a:t>
            </a:r>
            <a:r>
              <a:rPr lang="en-US" sz="2400" dirty="0" err="1" smtClean="0">
                <a:latin typeface="+mj-lt"/>
              </a:rPr>
              <a:t>gastroesophageal</a:t>
            </a:r>
            <a:r>
              <a:rPr lang="en-US" sz="2400" dirty="0" smtClean="0">
                <a:latin typeface="+mj-lt"/>
              </a:rPr>
              <a:t> reflux disease)</a:t>
            </a:r>
          </a:p>
          <a:p>
            <a:pPr marL="354013" indent="-354013">
              <a:defRPr/>
            </a:pPr>
            <a:endParaRPr lang="en-US" sz="2400" dirty="0" smtClean="0">
              <a:latin typeface="+mj-lt"/>
            </a:endParaRPr>
          </a:p>
          <a:p>
            <a:pPr marL="354013" indent="-354013">
              <a:defRPr/>
            </a:pPr>
            <a:endParaRPr lang="en-US" sz="2400" dirty="0" smtClean="0">
              <a:latin typeface="+mj-lt"/>
            </a:endParaRPr>
          </a:p>
          <a:p>
            <a:pPr marL="354013" indent="-354013">
              <a:defRPr/>
            </a:pPr>
            <a:r>
              <a:rPr lang="en-US" baseline="30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Goldacre </a:t>
            </a:r>
            <a:r>
              <a:rPr lang="en-US" i="1" dirty="0" smtClean="0">
                <a:latin typeface="+mj-lt"/>
              </a:rPr>
              <a:t>Best </a:t>
            </a:r>
            <a:r>
              <a:rPr lang="en-US" i="1" dirty="0" err="1" smtClean="0">
                <a:latin typeface="+mj-lt"/>
              </a:rPr>
              <a:t>Pract</a:t>
            </a:r>
            <a:r>
              <a:rPr lang="en-US" i="1" dirty="0" smtClean="0">
                <a:latin typeface="+mj-lt"/>
              </a:rPr>
              <a:t> Res </a:t>
            </a:r>
            <a:r>
              <a:rPr lang="en-US" i="1" dirty="0" err="1" smtClean="0">
                <a:latin typeface="+mj-lt"/>
              </a:rPr>
              <a:t>Clin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Gastroenterol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(2009), 23(6): 793-804</a:t>
            </a:r>
            <a:endParaRPr lang="en-US" b="1" dirty="0" smtClean="0">
              <a:latin typeface="+mj-lt"/>
            </a:endParaRPr>
          </a:p>
          <a:p>
            <a:pPr marL="354013" indent="-354013">
              <a:defRPr/>
            </a:pPr>
            <a:endParaRPr lang="en-US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16160" y="1966188"/>
            <a:ext cx="7888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2800" dirty="0">
              <a:solidFill>
                <a:srgbClr val="0A418E"/>
              </a:solidFill>
              <a:latin typeface="Bembo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4794" y="1541154"/>
            <a:ext cx="8563436" cy="483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>
              <a:buSzPts val="2400"/>
            </a:pPr>
            <a:r>
              <a:rPr lang="en-US" sz="2800" b="1" dirty="0" smtClean="0">
                <a:solidFill>
                  <a:srgbClr val="000000"/>
                </a:solidFill>
              </a:rPr>
              <a:t>Indigestion/heartburn and frailty</a:t>
            </a:r>
          </a:p>
          <a:p>
            <a:pPr marL="449263" indent="-449263">
              <a:buSzPts val="2400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Resistance, ambulation possibly indicative of muscle weakness and/or low physiological reserves</a:t>
            </a:r>
          </a:p>
          <a:p>
            <a:pPr marL="449263" indent="-449263">
              <a:buSzPts val="2400"/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Fatigue may be due to poor sleep</a:t>
            </a:r>
          </a:p>
          <a:p>
            <a:pPr marL="449263" indent="-449263">
              <a:buSzPts val="2400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49263" indent="-449263">
              <a:buSzPts val="24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Patients with indigestion/heartburn are more likely to have multiple co-morbidities</a:t>
            </a:r>
          </a:p>
          <a:p>
            <a:pPr marL="449263" indent="-449263">
              <a:buSzPts val="2400"/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SzPts val="2400"/>
            </a:pPr>
            <a:endParaRPr 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53137" y="1875538"/>
            <a:ext cx="786674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 algn="just">
              <a:buSzPts val="2400"/>
            </a:pPr>
            <a:r>
              <a:rPr lang="en-US" sz="3200" b="1" dirty="0" smtClean="0">
                <a:solidFill>
                  <a:srgbClr val="000000"/>
                </a:solidFill>
              </a:rPr>
              <a:t>Conclusion </a:t>
            </a:r>
          </a:p>
          <a:p>
            <a:pPr marL="446088" indent="-446088" algn="just">
              <a:buSzPts val="2400"/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SzPts val="2400"/>
            </a:pPr>
            <a:r>
              <a:rPr lang="en-US" sz="2800" dirty="0" smtClean="0">
                <a:solidFill>
                  <a:srgbClr val="000000"/>
                </a:solidFill>
              </a:rPr>
              <a:t>In addition to common investigations for indigestion/heartburn in older adults, healthcare professionals should consider assessing for frailty in patients who present with these symptoms.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19298" cy="4594262"/>
          </a:xfrm>
        </p:spPr>
        <p:txBody>
          <a:bodyPr>
            <a:normAutofit fontScale="92500"/>
          </a:bodyPr>
          <a:lstStyle/>
          <a:p>
            <a:pPr marL="0" lvl="1"/>
            <a:r>
              <a:rPr lang="en-US" sz="4000" b="1" dirty="0" smtClean="0"/>
              <a:t>Please visit our website for more details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A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A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3600" b="1" dirty="0" smtClean="0">
                <a:solidFill>
                  <a:schemeClr val="bg1">
                    <a:lumMod val="50000"/>
                  </a:schemeClr>
                </a:solidFill>
              </a:rPr>
              <a:t>http://www.wacha.org.au</a:t>
            </a:r>
          </a:p>
          <a:p>
            <a:endParaRPr lang="en-A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A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AU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AU" sz="3600" b="1" dirty="0" smtClean="0">
              <a:solidFill>
                <a:schemeClr val="tx1"/>
              </a:solidFill>
            </a:endParaRPr>
          </a:p>
          <a:p>
            <a:pPr algn="l"/>
            <a:endParaRPr lang="en-AU" sz="4000" dirty="0" smtClean="0"/>
          </a:p>
          <a:p>
            <a:pPr algn="l">
              <a:buFont typeface="Wingdings" pitchFamily="2" charset="2"/>
              <a:buChar char="Ø"/>
            </a:pPr>
            <a:endParaRPr lang="en-AU" sz="2800" dirty="0" smtClean="0"/>
          </a:p>
          <a:p>
            <a:pPr algn="l">
              <a:buFont typeface="Wingdings" pitchFamily="2" charset="2"/>
              <a:buChar char="Ø"/>
            </a:pPr>
            <a:endParaRPr lang="en-AU" sz="2800" dirty="0"/>
          </a:p>
          <a:p>
            <a:pPr lvl="1" algn="l">
              <a:buFont typeface="Wingdings" pitchFamily="2" charset="2"/>
              <a:buChar char="Ø"/>
            </a:pPr>
            <a:endParaRPr lang="en-AU" sz="2000" dirty="0" smtClean="0"/>
          </a:p>
          <a:p>
            <a:endParaRPr lang="en-AU" sz="21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3794" name="Picture 2" descr="C:\Users\uqjleun2\Desktop\oral presentation\home_im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852936"/>
            <a:ext cx="2590800" cy="20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90286" y="1831996"/>
            <a:ext cx="86650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indent="-354013">
              <a:defRPr/>
            </a:pPr>
            <a:r>
              <a:rPr lang="en-US" sz="2400" b="1" dirty="0" smtClean="0">
                <a:latin typeface="+mj-lt"/>
              </a:rPr>
              <a:t>GI symptoms and their impact on quality of life (</a:t>
            </a:r>
            <a:r>
              <a:rPr lang="en-US" sz="2400" b="1" dirty="0" err="1" smtClean="0">
                <a:latin typeface="+mj-lt"/>
              </a:rPr>
              <a:t>QoL</a:t>
            </a:r>
            <a:r>
              <a:rPr lang="en-US" sz="2400" b="1" dirty="0" smtClean="0">
                <a:latin typeface="+mj-lt"/>
              </a:rPr>
              <a:t>)</a:t>
            </a:r>
            <a:endParaRPr lang="en-US" sz="2400" dirty="0" smtClean="0">
              <a:latin typeface="+mj-lt"/>
            </a:endParaRP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>
              <a:latin typeface="+mj-lt"/>
            </a:endParaRPr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Physical functioning – eating, walking, bending (e.g. dyspepsia associated with reduction in lower limb mobility)</a:t>
            </a:r>
            <a:r>
              <a:rPr lang="en-US" sz="2400" baseline="30000" dirty="0" smtClean="0"/>
              <a:t>1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baseline="300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Social functioning – relationships, embarrassing symptoms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Body pain – abdominal pain/discomfort, chest pain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Mental health – anxiety, frustration, depression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Lack of vitality, sleeping problems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24102" y="1628800"/>
            <a:ext cx="7953843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indent="-354013">
              <a:defRPr/>
            </a:pPr>
            <a:r>
              <a:rPr lang="en-US" sz="2400" b="1" dirty="0" smtClean="0">
                <a:latin typeface="+mj-lt"/>
              </a:rPr>
              <a:t>Gender differences GI symptoms and outcomes </a:t>
            </a:r>
          </a:p>
          <a:p>
            <a:pPr marL="354013" indent="-354013">
              <a:defRPr/>
            </a:pPr>
            <a:endParaRPr lang="en-US" sz="2400" b="1" dirty="0" smtClean="0">
              <a:latin typeface="+mj-lt"/>
            </a:endParaRPr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Men and women with GI problems may differ in their pattern of symptoms and pain perception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Heartburn more frequent in men (49% </a:t>
            </a:r>
            <a:r>
              <a:rPr lang="en-US" sz="2400" dirty="0" err="1" smtClean="0"/>
              <a:t>vs</a:t>
            </a:r>
            <a:r>
              <a:rPr lang="en-US" sz="2400" dirty="0" smtClean="0"/>
              <a:t> 40%)</a:t>
            </a:r>
            <a:r>
              <a:rPr lang="en-US" sz="2400" baseline="30000" dirty="0" smtClean="0"/>
              <a:t>1</a:t>
            </a:r>
          </a:p>
          <a:p>
            <a:pPr marL="354013" indent="-354013"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Heartburn associated with poor physical health in men</a:t>
            </a:r>
          </a:p>
          <a:p>
            <a:pPr marL="354013" indent="-354013"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Among dyspeptics, women (PCS=46.4; MCS=44.7) had poorer physical and mental well-being than men (PCS=47.9, MCS=47.5) - p &lt; 0.05</a:t>
            </a:r>
            <a:r>
              <a:rPr lang="en-US" sz="2400" baseline="30000" dirty="0" smtClean="0"/>
              <a:t> 1</a:t>
            </a:r>
            <a:endParaRPr lang="en-US" sz="2400" dirty="0" smtClean="0"/>
          </a:p>
          <a:p>
            <a:pPr marL="354013" indent="-354013">
              <a:defRPr/>
            </a:pPr>
            <a:endParaRPr lang="en-US" sz="2400" dirty="0" smtClean="0"/>
          </a:p>
          <a:p>
            <a:pPr marL="354013" indent="-354013">
              <a:defRPr/>
            </a:pPr>
            <a:r>
              <a:rPr lang="en-US" sz="2000" baseline="30000" dirty="0" smtClean="0"/>
              <a:t>1  </a:t>
            </a:r>
            <a:r>
              <a:rPr lang="en-US" sz="2000" dirty="0" smtClean="0"/>
              <a:t>Westbrook et al </a:t>
            </a:r>
            <a:r>
              <a:rPr lang="en-US" sz="2000" i="1" dirty="0" err="1" smtClean="0"/>
              <a:t>Qual</a:t>
            </a:r>
            <a:r>
              <a:rPr lang="en-US" sz="2000" i="1" dirty="0" smtClean="0"/>
              <a:t> Life Res</a:t>
            </a:r>
            <a:r>
              <a:rPr lang="en-US" sz="2000" dirty="0" smtClean="0"/>
              <a:t> 2002, 11: 283-91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38628" y="1890052"/>
            <a:ext cx="780868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4013" indent="-354013">
              <a:defRPr/>
            </a:pPr>
            <a:r>
              <a:rPr lang="en-US" sz="2400" b="1" dirty="0" smtClean="0">
                <a:latin typeface="+mj-lt"/>
              </a:rPr>
              <a:t>Frailty</a:t>
            </a:r>
          </a:p>
          <a:p>
            <a:pPr marL="354013" indent="-354013"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State where there is increased vulnerability to stressors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Increasing levels of frailty associated with disability and mortality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Markers of frailty include low activity, declines in strength, endurance, lean body mass</a:t>
            </a:r>
          </a:p>
          <a:p>
            <a:pPr marL="354013" indent="-354013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54013" indent="-354013">
              <a:buFont typeface="Arial" pitchFamily="34" charset="0"/>
              <a:buChar char="•"/>
              <a:defRPr/>
            </a:pPr>
            <a:r>
              <a:rPr lang="en-US" sz="2400" dirty="0" smtClean="0"/>
              <a:t>Many of these may be associated with GI problems</a:t>
            </a:r>
          </a:p>
          <a:p>
            <a:pPr marL="354013" indent="-354013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5426" y="1883870"/>
            <a:ext cx="82731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ts val="2400"/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Aims</a:t>
            </a:r>
          </a:p>
          <a:p>
            <a:pPr marL="514350" indent="-514350">
              <a:lnSpc>
                <a:spcPct val="150000"/>
              </a:lnSpc>
              <a:buSzPts val="24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To determine the prevalence and frequency of indigestion/heartburn in old adults.</a:t>
            </a:r>
          </a:p>
          <a:p>
            <a:pPr marL="514350" indent="-514350">
              <a:lnSpc>
                <a:spcPct val="150000"/>
              </a:lnSpc>
              <a:buSzPts val="24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To determine if there is an association between indigestion/heartburn and frailty, and if there is any gender differences in this association.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309256" y="3067274"/>
            <a:ext cx="25109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 algn="ctr">
              <a:buSzPts val="2400"/>
            </a:pPr>
            <a:r>
              <a:rPr lang="en-US" sz="4000" b="1" dirty="0" smtClean="0">
                <a:solidFill>
                  <a:srgbClr val="000000"/>
                </a:solidFill>
              </a:rPr>
              <a:t>METHODS</a:t>
            </a:r>
          </a:p>
        </p:txBody>
      </p:sp>
      <p:pic>
        <p:nvPicPr>
          <p:cNvPr id="8" name="Picture 7" descr="iStock_000004517134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35118"/>
            <a:ext cx="2423886" cy="162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8683" y="1859338"/>
            <a:ext cx="881017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>
              <a:spcAft>
                <a:spcPts val="3000"/>
              </a:spcAft>
              <a:buSzPts val="2400"/>
            </a:pPr>
            <a:r>
              <a:rPr lang="en-US" sz="3000" b="1" dirty="0" smtClean="0">
                <a:solidFill>
                  <a:srgbClr val="000000"/>
                </a:solidFill>
              </a:rPr>
              <a:t>Study </a:t>
            </a:r>
            <a:r>
              <a:rPr lang="en-US" sz="3000" b="1" dirty="0" smtClean="0">
                <a:solidFill>
                  <a:srgbClr val="000000"/>
                </a:solidFill>
              </a:rPr>
              <a:t>participants</a:t>
            </a:r>
            <a:endParaRPr lang="en-US" sz="3000" dirty="0" smtClean="0">
              <a:solidFill>
                <a:srgbClr val="000000"/>
              </a:solidFill>
            </a:endParaRPr>
          </a:p>
          <a:p>
            <a:pPr marL="261938" indent="-261938">
              <a:spcAft>
                <a:spcPts val="3000"/>
              </a:spcAft>
              <a:buSzPts val="2400"/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Limit to age 82-87 years and urban residents</a:t>
            </a:r>
          </a:p>
          <a:p>
            <a:pPr marL="261938" indent="-261938">
              <a:spcAft>
                <a:spcPts val="3000"/>
              </a:spcAft>
              <a:buSzPts val="2400"/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1085 men who responded to HIMS 3 survey (2008)</a:t>
            </a:r>
            <a:endParaRPr lang="en-US" sz="3000" u="sng" dirty="0" smtClean="0">
              <a:solidFill>
                <a:srgbClr val="000000"/>
              </a:solidFill>
            </a:endParaRPr>
          </a:p>
          <a:p>
            <a:pPr marL="261938" indent="-261938">
              <a:spcAft>
                <a:spcPts val="3000"/>
              </a:spcAft>
              <a:buSzPts val="2400"/>
              <a:buFont typeface="Arial"/>
              <a:buChar char="•"/>
            </a:pPr>
            <a:r>
              <a:rPr lang="en-US" sz="3000" dirty="0" smtClean="0">
                <a:solidFill>
                  <a:srgbClr val="000000"/>
                </a:solidFill>
              </a:rPr>
              <a:t>1916 women from ALSWH old cohort Survey 5 (2008)</a:t>
            </a:r>
            <a:endParaRPr lang="en-US" sz="3000" u="sng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1"/>
            <a:ext cx="6929486" cy="1214421"/>
          </a:xfrm>
        </p:spPr>
        <p:txBody>
          <a:bodyPr/>
          <a:lstStyle/>
          <a:p>
            <a:r>
              <a:rPr lang="en-AU" b="1" dirty="0" smtClean="0">
                <a:solidFill>
                  <a:srgbClr val="FFC000"/>
                </a:solidFill>
              </a:rPr>
              <a:t>Men, Women and Ageing</a:t>
            </a:r>
            <a:endParaRPr lang="en-AU" b="1" dirty="0">
              <a:solidFill>
                <a:srgbClr val="FFC000"/>
              </a:solidFill>
            </a:endParaRPr>
          </a:p>
        </p:txBody>
      </p:sp>
      <p:pic>
        <p:nvPicPr>
          <p:cNvPr id="5" name="Picture 2" descr="C:\Users\uqdmcla2\Documents\Marriage Website\agei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97030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4422"/>
            <a:ext cx="914400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56330" y="2003354"/>
            <a:ext cx="740229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8" indent="-446088">
              <a:buSzPts val="2400"/>
            </a:pPr>
            <a:r>
              <a:rPr lang="en-US" sz="3200" b="1" dirty="0" smtClean="0"/>
              <a:t>Exposure variable: indigestion/heartburn</a:t>
            </a:r>
          </a:p>
          <a:p>
            <a:pPr marL="446088" indent="-446088">
              <a:buSzPts val="2400"/>
            </a:pPr>
            <a:endParaRPr lang="en-US" sz="3200" u="sng" dirty="0" smtClean="0">
              <a:solidFill>
                <a:srgbClr val="000000"/>
              </a:solidFill>
            </a:endParaRPr>
          </a:p>
          <a:p>
            <a:pPr>
              <a:buSzPts val="2400"/>
            </a:pPr>
            <a:r>
              <a:rPr lang="en-US" sz="3200" u="sng" dirty="0" smtClean="0">
                <a:solidFill>
                  <a:srgbClr val="000000"/>
                </a:solidFill>
              </a:rPr>
              <a:t>Question:</a:t>
            </a:r>
          </a:p>
          <a:p>
            <a:pPr>
              <a:buSzPts val="2400"/>
            </a:pPr>
            <a:r>
              <a:rPr lang="en-US" sz="3200" dirty="0" smtClean="0">
                <a:solidFill>
                  <a:srgbClr val="000000"/>
                </a:solidFill>
              </a:rPr>
              <a:t>Have you had indigestion/heartburn in the LAST 12 MONTHS?</a:t>
            </a:r>
          </a:p>
          <a:p>
            <a:pPr marL="446088" indent="-446088">
              <a:buSzPts val="2400"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446088" indent="-446088">
              <a:buSzPts val="2400"/>
            </a:pPr>
            <a:r>
              <a:rPr lang="en-US" sz="3200" u="sng" dirty="0" smtClean="0">
                <a:solidFill>
                  <a:srgbClr val="000000"/>
                </a:solidFill>
              </a:rPr>
              <a:t>Choice of responses:</a:t>
            </a:r>
          </a:p>
          <a:p>
            <a:pPr marL="446088" indent="-446088">
              <a:buSzPts val="2400"/>
            </a:pPr>
            <a:r>
              <a:rPr lang="en-US" sz="3200" dirty="0" smtClean="0">
                <a:solidFill>
                  <a:srgbClr val="000000"/>
                </a:solidFill>
              </a:rPr>
              <a:t>Never, Rarely, Sometimes, Often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1263</Words>
  <Application>Microsoft Macintosh PowerPoint</Application>
  <PresentationFormat>On-screen Show (4:3)</PresentationFormat>
  <Paragraphs>285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  <vt:lpstr>Men, Women and Ageing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2010-11-15T05:15:50Z</dcterms:created>
  <dcterms:modified xsi:type="dcterms:W3CDTF">2012-05-30T17:29:26Z</dcterms:modified>
</cp:coreProperties>
</file>