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60" r:id="rId1"/>
  </p:sldMasterIdLst>
  <p:notesMasterIdLst>
    <p:notesMasterId r:id="rId10"/>
  </p:notesMasterIdLst>
  <p:sldIdLst>
    <p:sldId id="256" r:id="rId2"/>
    <p:sldId id="316" r:id="rId3"/>
    <p:sldId id="326" r:id="rId4"/>
    <p:sldId id="328" r:id="rId5"/>
    <p:sldId id="327" r:id="rId6"/>
    <p:sldId id="317" r:id="rId7"/>
    <p:sldId id="322" r:id="rId8"/>
    <p:sldId id="325" r:id="rId9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0000"/>
    <a:srgbClr val="8C0610"/>
    <a:srgbClr val="FFFFFF"/>
    <a:srgbClr val="DE0000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050" autoAdjust="0"/>
  </p:normalViewPr>
  <p:slideViewPr>
    <p:cSldViewPr>
      <p:cViewPr varScale="1">
        <p:scale>
          <a:sx n="59" d="100"/>
          <a:sy n="59" d="100"/>
        </p:scale>
        <p:origin x="-7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6"/>
  <c:chart>
    <c:title>
      <c:tx>
        <c:rich>
          <a:bodyPr/>
          <a:lstStyle/>
          <a:p>
            <a:pPr>
              <a:defRPr/>
            </a:pPr>
            <a:r>
              <a:rPr lang="en-US" sz="1200" dirty="0"/>
              <a:t>Old-Age Dependency Ratio</a:t>
            </a:r>
          </a:p>
        </c:rich>
      </c:tx>
      <c:layout>
        <c:manualLayout>
          <c:xMode val="edge"/>
          <c:yMode val="edge"/>
          <c:x val="0.29206960096221274"/>
          <c:y val="8.7500000000000064E-2"/>
        </c:manualLayout>
      </c:layout>
    </c:title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Old-Age Dependency Ratio</c:v>
                </c:pt>
              </c:strCache>
            </c:strRef>
          </c:tx>
          <c:marker>
            <c:symbol val="none"/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1950</c:v>
                </c:pt>
                <c:pt idx="1">
                  <c:v>1960</c:v>
                </c:pt>
                <c:pt idx="2">
                  <c:v>1970</c:v>
                </c:pt>
                <c:pt idx="3">
                  <c:v>1980</c:v>
                </c:pt>
                <c:pt idx="4">
                  <c:v>1990</c:v>
                </c:pt>
                <c:pt idx="5">
                  <c:v>2000</c:v>
                </c:pt>
                <c:pt idx="6">
                  <c:v>2010</c:v>
                </c:pt>
                <c:pt idx="7">
                  <c:v>2020</c:v>
                </c:pt>
                <c:pt idx="8">
                  <c:v>2030</c:v>
                </c:pt>
                <c:pt idx="9">
                  <c:v>2040</c:v>
                </c:pt>
                <c:pt idx="10">
                  <c:v>2050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9</c:v>
                </c:pt>
                <c:pt idx="1">
                  <c:v>9</c:v>
                </c:pt>
                <c:pt idx="2">
                  <c:v>9</c:v>
                </c:pt>
                <c:pt idx="3">
                  <c:v>10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14</c:v>
                </c:pt>
                <c:pt idx="8">
                  <c:v>18</c:v>
                </c:pt>
                <c:pt idx="9">
                  <c:v>22</c:v>
                </c:pt>
                <c:pt idx="10">
                  <c:v>26</c:v>
                </c:pt>
              </c:numCache>
            </c:numRef>
          </c:val>
        </c:ser>
        <c:marker val="1"/>
        <c:axId val="45681280"/>
        <c:axId val="45687168"/>
      </c:lineChart>
      <c:dateAx>
        <c:axId val="4568128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45687168"/>
        <c:crosses val="autoZero"/>
        <c:lblOffset val="100"/>
        <c:baseTimeUnit val="days"/>
        <c:majorUnit val="10"/>
        <c:majorTimeUnit val="days"/>
      </c:dateAx>
      <c:valAx>
        <c:axId val="4568716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45681280"/>
        <c:crosses val="autoZero"/>
        <c:crossBetween val="between"/>
      </c:valAx>
    </c:plotArea>
    <c:plotVisOnly val="1"/>
  </c:chart>
  <c:txPr>
    <a:bodyPr/>
    <a:lstStyle/>
    <a:p>
      <a:pPr>
        <a:defRPr sz="13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plotArea>
      <c:layout>
        <c:manualLayout>
          <c:layoutTarget val="inner"/>
          <c:xMode val="edge"/>
          <c:yMode val="edge"/>
          <c:x val="9.0251701111087726E-2"/>
          <c:y val="4.6256718969489866E-2"/>
          <c:w val="0.86640602900508745"/>
          <c:h val="0.81001576967256406"/>
        </c:manualLayout>
      </c:layout>
      <c:areaChart>
        <c:grouping val="stacked"/>
        <c:ser>
          <c:idx val="3"/>
          <c:order val="0"/>
          <c:tx>
            <c:strRef>
              <c:f>Sheet1!$A$4</c:f>
              <c:strCache>
                <c:ptCount val="1"/>
                <c:pt idx="0">
                  <c:v>Europe</c:v>
                </c:pt>
              </c:strCache>
            </c:strRef>
          </c:tx>
          <c:spPr>
            <a:solidFill>
              <a:srgbClr val="0BD0D9"/>
            </a:solidFill>
            <a:ln>
              <a:solidFill>
                <a:schemeClr val="accent2"/>
              </a:solidFill>
            </a:ln>
          </c:spPr>
          <c:cat>
            <c:numRef>
              <c:f>Sheet1!$B$1:$V$1</c:f>
              <c:numCache>
                <c:formatCode>General</c:formatCode>
                <c:ptCount val="21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  <c:pt idx="7">
                  <c:v>1985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2005</c:v>
                </c:pt>
                <c:pt idx="12">
                  <c:v>2010</c:v>
                </c:pt>
                <c:pt idx="13">
                  <c:v>2015</c:v>
                </c:pt>
                <c:pt idx="14">
                  <c:v>2020</c:v>
                </c:pt>
                <c:pt idx="15">
                  <c:v>2025</c:v>
                </c:pt>
                <c:pt idx="16">
                  <c:v>2030</c:v>
                </c:pt>
                <c:pt idx="17">
                  <c:v>2035</c:v>
                </c:pt>
                <c:pt idx="18">
                  <c:v>2040</c:v>
                </c:pt>
                <c:pt idx="19">
                  <c:v>2045</c:v>
                </c:pt>
                <c:pt idx="20">
                  <c:v>2050</c:v>
                </c:pt>
              </c:numCache>
            </c:numRef>
          </c:cat>
          <c:val>
            <c:numRef>
              <c:f>Sheet1!$B$4:$V$4</c:f>
              <c:numCache>
                <c:formatCode>General</c:formatCode>
                <c:ptCount val="21"/>
                <c:pt idx="0">
                  <c:v>44916.2</c:v>
                </c:pt>
                <c:pt idx="1">
                  <c:v>49376.6</c:v>
                </c:pt>
                <c:pt idx="2">
                  <c:v>53614.9</c:v>
                </c:pt>
                <c:pt idx="3">
                  <c:v>59916.4</c:v>
                </c:pt>
                <c:pt idx="4">
                  <c:v>68898.5</c:v>
                </c:pt>
                <c:pt idx="5">
                  <c:v>77848.5</c:v>
                </c:pt>
                <c:pt idx="6">
                  <c:v>86034.4</c:v>
                </c:pt>
                <c:pt idx="7">
                  <c:v>84512</c:v>
                </c:pt>
                <c:pt idx="8">
                  <c:v>91880.7</c:v>
                </c:pt>
                <c:pt idx="9">
                  <c:v>101721</c:v>
                </c:pt>
                <c:pt idx="10">
                  <c:v>107319.8</c:v>
                </c:pt>
                <c:pt idx="11">
                  <c:v>116100.9</c:v>
                </c:pt>
                <c:pt idx="12">
                  <c:v>119150.3</c:v>
                </c:pt>
                <c:pt idx="13">
                  <c:v>128025.4</c:v>
                </c:pt>
                <c:pt idx="14">
                  <c:v>139117</c:v>
                </c:pt>
                <c:pt idx="15">
                  <c:v>151573.79999999999</c:v>
                </c:pt>
                <c:pt idx="16">
                  <c:v>163618.6</c:v>
                </c:pt>
                <c:pt idx="17">
                  <c:v>172724.1</c:v>
                </c:pt>
                <c:pt idx="18">
                  <c:v>179548.3</c:v>
                </c:pt>
                <c:pt idx="19">
                  <c:v>184547.4</c:v>
                </c:pt>
                <c:pt idx="20">
                  <c:v>189145.4</c:v>
                </c:pt>
              </c:numCache>
            </c:numRef>
          </c:val>
        </c:ser>
        <c:ser>
          <c:idx val="5"/>
          <c:order val="1"/>
          <c:tx>
            <c:strRef>
              <c:f>Sheet1!$A$6</c:f>
              <c:strCache>
                <c:ptCount val="1"/>
                <c:pt idx="0">
                  <c:v>Northern America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</c:spPr>
          <c:cat>
            <c:numRef>
              <c:f>Sheet1!$B$1:$V$1</c:f>
              <c:numCache>
                <c:formatCode>General</c:formatCode>
                <c:ptCount val="21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  <c:pt idx="7">
                  <c:v>1985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2005</c:v>
                </c:pt>
                <c:pt idx="12">
                  <c:v>2010</c:v>
                </c:pt>
                <c:pt idx="13">
                  <c:v>2015</c:v>
                </c:pt>
                <c:pt idx="14">
                  <c:v>2020</c:v>
                </c:pt>
                <c:pt idx="15">
                  <c:v>2025</c:v>
                </c:pt>
                <c:pt idx="16">
                  <c:v>2030</c:v>
                </c:pt>
                <c:pt idx="17">
                  <c:v>2035</c:v>
                </c:pt>
                <c:pt idx="18">
                  <c:v>2040</c:v>
                </c:pt>
                <c:pt idx="19">
                  <c:v>2045</c:v>
                </c:pt>
                <c:pt idx="20">
                  <c:v>2050</c:v>
                </c:pt>
              </c:numCache>
            </c:numRef>
          </c:cat>
          <c:val>
            <c:numRef>
              <c:f>Sheet1!$B$6:$V$6</c:f>
              <c:numCache>
                <c:formatCode>General</c:formatCode>
                <c:ptCount val="21"/>
                <c:pt idx="0">
                  <c:v>14108.2</c:v>
                </c:pt>
                <c:pt idx="1">
                  <c:v>16310.7</c:v>
                </c:pt>
                <c:pt idx="2">
                  <c:v>18472</c:v>
                </c:pt>
                <c:pt idx="3">
                  <c:v>20472.3</c:v>
                </c:pt>
                <c:pt idx="4">
                  <c:v>22333.7</c:v>
                </c:pt>
                <c:pt idx="5">
                  <c:v>24898.3</c:v>
                </c:pt>
                <c:pt idx="6">
                  <c:v>28046</c:v>
                </c:pt>
                <c:pt idx="7">
                  <c:v>31100.7</c:v>
                </c:pt>
                <c:pt idx="8">
                  <c:v>34580.199999999997</c:v>
                </c:pt>
                <c:pt idx="9">
                  <c:v>37254.400000000001</c:v>
                </c:pt>
                <c:pt idx="10">
                  <c:v>39514.400000000001</c:v>
                </c:pt>
                <c:pt idx="11">
                  <c:v>41750.5</c:v>
                </c:pt>
                <c:pt idx="12">
                  <c:v>45967.1</c:v>
                </c:pt>
                <c:pt idx="13">
                  <c:v>53321.5</c:v>
                </c:pt>
                <c:pt idx="14">
                  <c:v>62491.3</c:v>
                </c:pt>
                <c:pt idx="15">
                  <c:v>72905.3</c:v>
                </c:pt>
                <c:pt idx="16">
                  <c:v>82260</c:v>
                </c:pt>
                <c:pt idx="17">
                  <c:v>88184.9</c:v>
                </c:pt>
                <c:pt idx="18">
                  <c:v>92042.3</c:v>
                </c:pt>
                <c:pt idx="19">
                  <c:v>94972.6</c:v>
                </c:pt>
                <c:pt idx="20">
                  <c:v>98515</c:v>
                </c:pt>
              </c:numCache>
            </c:numRef>
          </c:val>
        </c:ser>
        <c:ser>
          <c:idx val="4"/>
          <c:order val="2"/>
          <c:tx>
            <c:strRef>
              <c:f>Sheet1!$A$5</c:f>
              <c:strCache>
                <c:ptCount val="1"/>
                <c:pt idx="0">
                  <c:v>Latin America and the Caribbean</c:v>
                </c:pt>
              </c:strCache>
            </c:strRef>
          </c:tx>
          <c:spPr>
            <a:solidFill>
              <a:srgbClr val="0BD0D9"/>
            </a:solidFill>
            <a:ln>
              <a:solidFill>
                <a:srgbClr val="AFD7D8"/>
              </a:solidFill>
            </a:ln>
          </c:spPr>
          <c:cat>
            <c:numRef>
              <c:f>Sheet1!$B$1:$V$1</c:f>
              <c:numCache>
                <c:formatCode>General</c:formatCode>
                <c:ptCount val="21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  <c:pt idx="7">
                  <c:v>1985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2005</c:v>
                </c:pt>
                <c:pt idx="12">
                  <c:v>2010</c:v>
                </c:pt>
                <c:pt idx="13">
                  <c:v>2015</c:v>
                </c:pt>
                <c:pt idx="14">
                  <c:v>2020</c:v>
                </c:pt>
                <c:pt idx="15">
                  <c:v>2025</c:v>
                </c:pt>
                <c:pt idx="16">
                  <c:v>2030</c:v>
                </c:pt>
                <c:pt idx="17">
                  <c:v>2035</c:v>
                </c:pt>
                <c:pt idx="18">
                  <c:v>2040</c:v>
                </c:pt>
                <c:pt idx="19">
                  <c:v>2045</c:v>
                </c:pt>
                <c:pt idx="20">
                  <c:v>2050</c:v>
                </c:pt>
              </c:numCache>
            </c:numRef>
          </c:cat>
          <c:val>
            <c:numRef>
              <c:f>Sheet1!$B$5:$V$5</c:f>
              <c:numCache>
                <c:formatCode>General</c:formatCode>
                <c:ptCount val="21"/>
                <c:pt idx="0">
                  <c:v>5877.5</c:v>
                </c:pt>
                <c:pt idx="1">
                  <c:v>6849.6</c:v>
                </c:pt>
                <c:pt idx="2">
                  <c:v>8154.7</c:v>
                </c:pt>
                <c:pt idx="3">
                  <c:v>9843.9</c:v>
                </c:pt>
                <c:pt idx="4">
                  <c:v>11734.1</c:v>
                </c:pt>
                <c:pt idx="5">
                  <c:v>13871.3</c:v>
                </c:pt>
                <c:pt idx="6">
                  <c:v>16325.5</c:v>
                </c:pt>
                <c:pt idx="7">
                  <c:v>18592.599999999948</c:v>
                </c:pt>
                <c:pt idx="8">
                  <c:v>21734.9</c:v>
                </c:pt>
                <c:pt idx="9">
                  <c:v>25688.3</c:v>
                </c:pt>
                <c:pt idx="10">
                  <c:v>30043.8</c:v>
                </c:pt>
                <c:pt idx="11">
                  <c:v>34959.300000000003</c:v>
                </c:pt>
                <c:pt idx="12">
                  <c:v>40761.9</c:v>
                </c:pt>
                <c:pt idx="13">
                  <c:v>48432.800000000003</c:v>
                </c:pt>
                <c:pt idx="14">
                  <c:v>58663.1</c:v>
                </c:pt>
                <c:pt idx="15">
                  <c:v>70653.600000000006</c:v>
                </c:pt>
                <c:pt idx="16">
                  <c:v>84687.3</c:v>
                </c:pt>
                <c:pt idx="17">
                  <c:v>98953</c:v>
                </c:pt>
                <c:pt idx="18">
                  <c:v>113451.8</c:v>
                </c:pt>
                <c:pt idx="19">
                  <c:v>128061.6</c:v>
                </c:pt>
                <c:pt idx="20">
                  <c:v>142097.5</c:v>
                </c:pt>
              </c:numCache>
            </c:numRef>
          </c:val>
        </c:ser>
        <c:ser>
          <c:idx val="0"/>
          <c:order val="3"/>
          <c:tx>
            <c:strRef>
              <c:f>Sheet1!$A$7</c:f>
              <c:strCache>
                <c:ptCount val="1"/>
                <c:pt idx="0">
                  <c:v>Oceania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</c:spPr>
          <c:cat>
            <c:numRef>
              <c:f>Sheet1!$B$1:$V$1</c:f>
              <c:numCache>
                <c:formatCode>General</c:formatCode>
                <c:ptCount val="21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  <c:pt idx="7">
                  <c:v>1985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2005</c:v>
                </c:pt>
                <c:pt idx="12">
                  <c:v>2010</c:v>
                </c:pt>
                <c:pt idx="13">
                  <c:v>2015</c:v>
                </c:pt>
                <c:pt idx="14">
                  <c:v>2020</c:v>
                </c:pt>
                <c:pt idx="15">
                  <c:v>2025</c:v>
                </c:pt>
                <c:pt idx="16">
                  <c:v>2030</c:v>
                </c:pt>
                <c:pt idx="17">
                  <c:v>2035</c:v>
                </c:pt>
                <c:pt idx="18">
                  <c:v>2040</c:v>
                </c:pt>
                <c:pt idx="19">
                  <c:v>2045</c:v>
                </c:pt>
                <c:pt idx="20">
                  <c:v>2050</c:v>
                </c:pt>
              </c:numCache>
            </c:numRef>
          </c:cat>
          <c:val>
            <c:numRef>
              <c:f>Sheet1!$B$7:$V$7</c:f>
              <c:numCache>
                <c:formatCode>General</c:formatCode>
                <c:ptCount val="21"/>
                <c:pt idx="0">
                  <c:v>945.3</c:v>
                </c:pt>
                <c:pt idx="1">
                  <c:v>1057.4000000000001</c:v>
                </c:pt>
                <c:pt idx="2">
                  <c:v>1161.3</c:v>
                </c:pt>
                <c:pt idx="3">
                  <c:v>1280.2</c:v>
                </c:pt>
                <c:pt idx="4">
                  <c:v>1403.1</c:v>
                </c:pt>
                <c:pt idx="5">
                  <c:v>1567.3</c:v>
                </c:pt>
                <c:pt idx="6">
                  <c:v>1848</c:v>
                </c:pt>
                <c:pt idx="7">
                  <c:v>2123.5</c:v>
                </c:pt>
                <c:pt idx="8">
                  <c:v>2475.1999999999998</c:v>
                </c:pt>
                <c:pt idx="9">
                  <c:v>2825.7</c:v>
                </c:pt>
                <c:pt idx="10">
                  <c:v>3094.9</c:v>
                </c:pt>
                <c:pt idx="11">
                  <c:v>3421.2</c:v>
                </c:pt>
                <c:pt idx="12">
                  <c:v>3881.8</c:v>
                </c:pt>
                <c:pt idx="13">
                  <c:v>4598</c:v>
                </c:pt>
                <c:pt idx="14">
                  <c:v>5363.3</c:v>
                </c:pt>
                <c:pt idx="15">
                  <c:v>6229.6</c:v>
                </c:pt>
                <c:pt idx="16">
                  <c:v>7133</c:v>
                </c:pt>
                <c:pt idx="17">
                  <c:v>7887.9</c:v>
                </c:pt>
                <c:pt idx="18">
                  <c:v>8578.7000000000007</c:v>
                </c:pt>
                <c:pt idx="19">
                  <c:v>9056.1</c:v>
                </c:pt>
                <c:pt idx="20">
                  <c:v>9599.7000000000007</c:v>
                </c:pt>
              </c:numCache>
            </c:numRef>
          </c:val>
        </c:ser>
        <c:ser>
          <c:idx val="1"/>
          <c:order val="4"/>
          <c:tx>
            <c:strRef>
              <c:f>Sheet1!$A$2</c:f>
              <c:strCache>
                <c:ptCount val="1"/>
                <c:pt idx="0">
                  <c:v>Africa</c:v>
                </c:pt>
              </c:strCache>
            </c:strRef>
          </c:tx>
          <c:spPr>
            <a:solidFill>
              <a:srgbClr val="0BD0D9"/>
            </a:solidFill>
            <a:ln>
              <a:noFill/>
            </a:ln>
          </c:spPr>
          <c:cat>
            <c:numRef>
              <c:f>Sheet1!$B$1:$V$1</c:f>
              <c:numCache>
                <c:formatCode>General</c:formatCode>
                <c:ptCount val="21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  <c:pt idx="7">
                  <c:v>1985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2005</c:v>
                </c:pt>
                <c:pt idx="12">
                  <c:v>2010</c:v>
                </c:pt>
                <c:pt idx="13">
                  <c:v>2015</c:v>
                </c:pt>
                <c:pt idx="14">
                  <c:v>2020</c:v>
                </c:pt>
                <c:pt idx="15">
                  <c:v>2025</c:v>
                </c:pt>
                <c:pt idx="16">
                  <c:v>2030</c:v>
                </c:pt>
                <c:pt idx="17">
                  <c:v>2035</c:v>
                </c:pt>
                <c:pt idx="18">
                  <c:v>2040</c:v>
                </c:pt>
                <c:pt idx="19">
                  <c:v>2045</c:v>
                </c:pt>
                <c:pt idx="20">
                  <c:v>2050</c:v>
                </c:pt>
              </c:numCache>
            </c:numRef>
          </c:cat>
          <c:val>
            <c:numRef>
              <c:f>Sheet1!$B$2:$V$2</c:f>
              <c:numCache>
                <c:formatCode>General</c:formatCode>
                <c:ptCount val="21"/>
                <c:pt idx="0">
                  <c:v>7396.3</c:v>
                </c:pt>
                <c:pt idx="1">
                  <c:v>8004.2</c:v>
                </c:pt>
                <c:pt idx="2">
                  <c:v>8870.1</c:v>
                </c:pt>
                <c:pt idx="3">
                  <c:v>9999.1</c:v>
                </c:pt>
                <c:pt idx="4">
                  <c:v>11478.1</c:v>
                </c:pt>
                <c:pt idx="5">
                  <c:v>12961.1</c:v>
                </c:pt>
                <c:pt idx="6">
                  <c:v>14936.1</c:v>
                </c:pt>
                <c:pt idx="7">
                  <c:v>17091.099999999948</c:v>
                </c:pt>
                <c:pt idx="8">
                  <c:v>19660.099999999948</c:v>
                </c:pt>
                <c:pt idx="9">
                  <c:v>22919.200000000001</c:v>
                </c:pt>
                <c:pt idx="10">
                  <c:v>26666.3</c:v>
                </c:pt>
                <c:pt idx="11">
                  <c:v>30868.400000000001</c:v>
                </c:pt>
                <c:pt idx="12">
                  <c:v>35484.400000000001</c:v>
                </c:pt>
                <c:pt idx="13">
                  <c:v>41571.599999999999</c:v>
                </c:pt>
                <c:pt idx="14">
                  <c:v>49281.9</c:v>
                </c:pt>
                <c:pt idx="15">
                  <c:v>58646.2</c:v>
                </c:pt>
                <c:pt idx="16">
                  <c:v>69352.5</c:v>
                </c:pt>
                <c:pt idx="17">
                  <c:v>81539.899999999994</c:v>
                </c:pt>
                <c:pt idx="18">
                  <c:v>96584.5</c:v>
                </c:pt>
                <c:pt idx="19">
                  <c:v>116488.2</c:v>
                </c:pt>
                <c:pt idx="20">
                  <c:v>141545.1</c:v>
                </c:pt>
              </c:numCache>
            </c:numRef>
          </c:val>
        </c:ser>
        <c:ser>
          <c:idx val="2"/>
          <c:order val="5"/>
          <c:tx>
            <c:v>Asia</c:v>
          </c:tx>
          <c:spPr>
            <a:solidFill>
              <a:schemeClr val="accent3"/>
            </a:solidFill>
            <a:ln w="25400">
              <a:noFill/>
            </a:ln>
          </c:spPr>
          <c:val>
            <c:numRef>
              <c:f>Sheet1!$B$11:$V$11</c:f>
              <c:numCache>
                <c:formatCode>0.0</c:formatCode>
                <c:ptCount val="21"/>
                <c:pt idx="0">
                  <c:v>57334.1</c:v>
                </c:pt>
                <c:pt idx="1">
                  <c:v>63405.099999999991</c:v>
                </c:pt>
                <c:pt idx="2">
                  <c:v>69684.100000000006</c:v>
                </c:pt>
                <c:pt idx="3">
                  <c:v>74916</c:v>
                </c:pt>
                <c:pt idx="4">
                  <c:v>85109</c:v>
                </c:pt>
                <c:pt idx="5">
                  <c:v>98365.1</c:v>
                </c:pt>
                <c:pt idx="6">
                  <c:v>114173.4</c:v>
                </c:pt>
                <c:pt idx="7">
                  <c:v>131368.5</c:v>
                </c:pt>
                <c:pt idx="8">
                  <c:v>151603.79999999999</c:v>
                </c:pt>
                <c:pt idx="9">
                  <c:v>178209.2</c:v>
                </c:pt>
                <c:pt idx="10">
                  <c:v>210654.7</c:v>
                </c:pt>
                <c:pt idx="11">
                  <c:v>245543.2</c:v>
                </c:pt>
                <c:pt idx="12">
                  <c:v>278288.7</c:v>
                </c:pt>
                <c:pt idx="13">
                  <c:v>325298.40000000002</c:v>
                </c:pt>
                <c:pt idx="14">
                  <c:v>399008.7</c:v>
                </c:pt>
                <c:pt idx="15">
                  <c:v>472394.9</c:v>
                </c:pt>
                <c:pt idx="16">
                  <c:v>562475.4</c:v>
                </c:pt>
                <c:pt idx="17">
                  <c:v>666691.19999999774</c:v>
                </c:pt>
                <c:pt idx="18">
                  <c:v>761668.9</c:v>
                </c:pt>
                <c:pt idx="19">
                  <c:v>830845</c:v>
                </c:pt>
                <c:pt idx="20">
                  <c:v>906070.3</c:v>
                </c:pt>
              </c:numCache>
            </c:numRef>
          </c:val>
        </c:ser>
        <c:axId val="47047040"/>
        <c:axId val="47048576"/>
      </c:areaChart>
      <c:catAx>
        <c:axId val="47047040"/>
        <c:scaling>
          <c:orientation val="minMax"/>
        </c:scaling>
        <c:axPos val="b"/>
        <c:numFmt formatCode="General" sourceLinked="0"/>
        <c:majorTickMark val="cross"/>
        <c:minorTickMark val="out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7048576"/>
        <c:crosses val="autoZero"/>
        <c:auto val="1"/>
        <c:lblAlgn val="ctr"/>
        <c:lblOffset val="100"/>
        <c:tickLblSkip val="2"/>
        <c:tickMarkSkip val="2"/>
      </c:catAx>
      <c:valAx>
        <c:axId val="47048576"/>
        <c:scaling>
          <c:orientation val="minMax"/>
          <c:max val="1500000"/>
          <c:min val="0"/>
        </c:scaling>
        <c:axPos val="l"/>
        <c:majorGridlines/>
        <c:numFmt formatCode="#,##0.00;;0" sourceLinked="0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7047040"/>
        <c:crosses val="autoZero"/>
        <c:crossBetween val="midCat"/>
        <c:majorUnit val="250000"/>
        <c:minorUnit val="40000"/>
        <c:dispUnits>
          <c:builtInUnit val="millions"/>
        </c:dispUnits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2"/>
  <c:chart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Under 14</c:v>
                </c:pt>
              </c:strCache>
            </c:strRef>
          </c:tx>
          <c:marker>
            <c:symbol val="none"/>
          </c:marker>
          <c:cat>
            <c:numRef>
              <c:f>Sheet1!$A$2:$A$10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8.7306219691181089E-2</c:v>
                </c:pt>
                <c:pt idx="1">
                  <c:v>0.2577532543982276</c:v>
                </c:pt>
                <c:pt idx="2">
                  <c:v>0.24906223813195827</c:v>
                </c:pt>
                <c:pt idx="3">
                  <c:v>0.23919121107167859</c:v>
                </c:pt>
                <c:pt idx="4">
                  <c:v>0.22919623908534459</c:v>
                </c:pt>
                <c:pt idx="5">
                  <c:v>0.22057458620761317</c:v>
                </c:pt>
                <c:pt idx="6">
                  <c:v>0.21406887797791341</c:v>
                </c:pt>
                <c:pt idx="7">
                  <c:v>0.20918697360268532</c:v>
                </c:pt>
                <c:pt idx="8">
                  <c:v>0.20499954438623749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Over 65</c:v>
                </c:pt>
              </c:strCache>
            </c:strRef>
          </c:tx>
          <c:marker>
            <c:symbol val="none"/>
          </c:marker>
          <c:cat>
            <c:numRef>
              <c:f>Sheet1!$A$2:$A$10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7.6040087072167195E-2</c:v>
                </c:pt>
                <c:pt idx="1">
                  <c:v>8.2689116422506689E-2</c:v>
                </c:pt>
                <c:pt idx="2">
                  <c:v>9.3749542873741223E-2</c:v>
                </c:pt>
                <c:pt idx="3">
                  <c:v>0.1049781718755198</c:v>
                </c:pt>
                <c:pt idx="4">
                  <c:v>0.1173015773825976</c:v>
                </c:pt>
                <c:pt idx="5">
                  <c:v>0.13082378072025497</c:v>
                </c:pt>
                <c:pt idx="6">
                  <c:v>0.14281667168317116</c:v>
                </c:pt>
                <c:pt idx="7">
                  <c:v>0.15178955594343171</c:v>
                </c:pt>
                <c:pt idx="8">
                  <c:v>0.16231960273918433</c:v>
                </c:pt>
              </c:numCache>
            </c:numRef>
          </c:val>
        </c:ser>
        <c:marker val="1"/>
        <c:axId val="45519232"/>
        <c:axId val="45520768"/>
      </c:lineChart>
      <c:catAx>
        <c:axId val="45519232"/>
        <c:scaling>
          <c:orientation val="minMax"/>
        </c:scaling>
        <c:axPos val="b"/>
        <c:numFmt formatCode="General" sourceLinked="1"/>
        <c:tickLblPos val="nextTo"/>
        <c:crossAx val="45520768"/>
        <c:crosses val="autoZero"/>
        <c:auto val="1"/>
        <c:lblAlgn val="ctr"/>
        <c:lblOffset val="100"/>
      </c:catAx>
      <c:valAx>
        <c:axId val="45520768"/>
        <c:scaling>
          <c:orientation val="minMax"/>
        </c:scaling>
        <c:axPos val="l"/>
        <c:majorGridlines/>
        <c:numFmt formatCode="0%" sourceLinked="0"/>
        <c:tickLblPos val="nextTo"/>
        <c:crossAx val="4551923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2"/>
  <c:chart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Under 14</c:v>
                </c:pt>
              </c:strCache>
            </c:strRef>
          </c:tx>
          <c:marker>
            <c:symbol val="none"/>
          </c:marker>
          <c:cat>
            <c:numRef>
              <c:f>Sheet1!$A$2:$A$10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0.27614855570839064</c:v>
                </c:pt>
                <c:pt idx="1">
                  <c:v>0.28012167123610482</c:v>
                </c:pt>
                <c:pt idx="2">
                  <c:v>0.28016811170382044</c:v>
                </c:pt>
                <c:pt idx="3">
                  <c:v>0.27553373294817363</c:v>
                </c:pt>
                <c:pt idx="4">
                  <c:v>0.26982637766388207</c:v>
                </c:pt>
                <c:pt idx="5">
                  <c:v>0.26670817973880673</c:v>
                </c:pt>
                <c:pt idx="6">
                  <c:v>0.26851176652880732</c:v>
                </c:pt>
                <c:pt idx="7">
                  <c:v>0.27344124535480713</c:v>
                </c:pt>
                <c:pt idx="8">
                  <c:v>0.27775969310781068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Over 65</c:v>
                </c:pt>
              </c:strCache>
            </c:strRef>
          </c:tx>
          <c:marker>
            <c:symbol val="none"/>
          </c:marker>
          <c:cat>
            <c:numRef>
              <c:f>Sheet1!$A$2:$A$10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0.31870620600372196</c:v>
                </c:pt>
                <c:pt idx="1">
                  <c:v>0.34799135787137425</c:v>
                </c:pt>
                <c:pt idx="2">
                  <c:v>0.37983523356831383</c:v>
                </c:pt>
                <c:pt idx="3">
                  <c:v>0.41396506983933934</c:v>
                </c:pt>
                <c:pt idx="4">
                  <c:v>0.44694384413416055</c:v>
                </c:pt>
                <c:pt idx="5">
                  <c:v>0.46990980504468488</c:v>
                </c:pt>
                <c:pt idx="6">
                  <c:v>0.48823882744082331</c:v>
                </c:pt>
                <c:pt idx="7">
                  <c:v>0.50018702918265556</c:v>
                </c:pt>
                <c:pt idx="8">
                  <c:v>0.51266608778781386</c:v>
                </c:pt>
              </c:numCache>
            </c:numRef>
          </c:val>
        </c:ser>
        <c:marker val="1"/>
        <c:axId val="49228416"/>
        <c:axId val="49254784"/>
      </c:lineChart>
      <c:dateAx>
        <c:axId val="4922841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9254784"/>
        <c:crosses val="autoZero"/>
        <c:lblOffset val="100"/>
        <c:baseTimeUnit val="days"/>
        <c:majorUnit val="10"/>
        <c:majorTimeUnit val="days"/>
      </c:dateAx>
      <c:valAx>
        <c:axId val="49254784"/>
        <c:scaling>
          <c:orientation val="minMax"/>
          <c:max val="0.55000000000000004"/>
          <c:min val="0"/>
        </c:scaling>
        <c:axPos val="l"/>
        <c:majorGridlines/>
        <c:numFmt formatCode="0%" sourceLinked="0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9228416"/>
        <c:crosses val="autoZero"/>
        <c:crossBetween val="between"/>
        <c:majorUnit val="0.1"/>
      </c:valAx>
    </c:plotArea>
    <c:legend>
      <c:legendPos val="r"/>
      <c:layout/>
      <c:txPr>
        <a:bodyPr/>
        <a:lstStyle/>
        <a:p>
          <a:pPr>
            <a:defRPr sz="1400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2"/>
  <c:chart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Under 14</c:v>
                </c:pt>
              </c:strCache>
            </c:strRef>
          </c:tx>
          <c:marker>
            <c:symbol val="none"/>
          </c:marker>
          <c:cat>
            <c:numRef>
              <c:f>Sheet1!$A$2:$A$10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0.29023536971538283</c:v>
                </c:pt>
                <c:pt idx="1">
                  <c:v>0.27666517808857283</c:v>
                </c:pt>
                <c:pt idx="2">
                  <c:v>0.26519166503866731</c:v>
                </c:pt>
                <c:pt idx="3">
                  <c:v>0.25323577674945752</c:v>
                </c:pt>
                <c:pt idx="4">
                  <c:v>0.2414617759551563</c:v>
                </c:pt>
                <c:pt idx="5">
                  <c:v>0.23111466266965774</c:v>
                </c:pt>
                <c:pt idx="6">
                  <c:v>0.22324437344756803</c:v>
                </c:pt>
                <c:pt idx="7">
                  <c:v>0.21685975978140834</c:v>
                </c:pt>
                <c:pt idx="8">
                  <c:v>0.21134477059370471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Over 65</c:v>
                </c:pt>
              </c:strCache>
            </c:strRef>
          </c:tx>
          <c:marker>
            <c:symbol val="none"/>
          </c:marker>
          <c:cat>
            <c:numRef>
              <c:f>Sheet1!$A$2:$A$10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5.7830677762801534E-2</c:v>
                </c:pt>
                <c:pt idx="1">
                  <c:v>6.3638206513336501E-2</c:v>
                </c:pt>
                <c:pt idx="2">
                  <c:v>7.4534602290521404E-2</c:v>
                </c:pt>
                <c:pt idx="3">
                  <c:v>8.5392881343263727E-2</c:v>
                </c:pt>
                <c:pt idx="4">
                  <c:v>9.7659598393803754E-2</c:v>
                </c:pt>
                <c:pt idx="5">
                  <c:v>0.11220558215804249</c:v>
                </c:pt>
                <c:pt idx="6">
                  <c:v>0.1252442793567359</c:v>
                </c:pt>
                <c:pt idx="7">
                  <c:v>0.13518048718417724</c:v>
                </c:pt>
                <c:pt idx="8">
                  <c:v>0.14677217055895522</c:v>
                </c:pt>
              </c:numCache>
            </c:numRef>
          </c:val>
        </c:ser>
        <c:marker val="1"/>
        <c:axId val="49269376"/>
        <c:axId val="90722688"/>
      </c:lineChart>
      <c:dateAx>
        <c:axId val="49269376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90722688"/>
        <c:crosses val="autoZero"/>
        <c:lblOffset val="100"/>
        <c:baseTimeUnit val="days"/>
        <c:majorUnit val="10"/>
        <c:majorTimeUnit val="days"/>
      </c:dateAx>
      <c:valAx>
        <c:axId val="90722688"/>
        <c:scaling>
          <c:orientation val="minMax"/>
        </c:scaling>
        <c:axPos val="l"/>
        <c:majorGridlines/>
        <c:numFmt formatCode="0%" sourceLinked="0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9269376"/>
        <c:crosses val="autoZero"/>
        <c:crossBetween val="between"/>
        <c:majorUnit val="0.1"/>
      </c:valAx>
    </c:plotArea>
    <c:legend>
      <c:legendPos val="r"/>
      <c:layout/>
      <c:txPr>
        <a:bodyPr/>
        <a:lstStyle/>
        <a:p>
          <a:pPr>
            <a:defRPr sz="1400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CF5F72-F2AC-4FF9-A9C8-4E02FA510C9A}" type="datetimeFigureOut">
              <a:rPr lang="en-US" smtClean="0"/>
              <a:pPr/>
              <a:t>5/30/2012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7DB821-C16D-4F5B-AC5E-392896FD831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29057" indent="-280406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21626" indent="-224325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570276" indent="-224325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18927" indent="-224325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467577" indent="-224325" defTabSz="448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16227" indent="-224325" defTabSz="448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364878" indent="-224325" defTabSz="448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13528" indent="-224325" defTabSz="448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fld id="{54B921ED-DD65-40EE-9D3A-A0BB681AC689}" type="slidenum">
              <a:rPr lang="en-US" sz="1200">
                <a:solidFill>
                  <a:prstClr val="black"/>
                </a:solidFill>
                <a:latin typeface="Calibri" pitchFamily="34" charset="0"/>
              </a:rPr>
              <a:pPr eaLnBrk="1" hangingPunct="1"/>
              <a:t>3</a:t>
            </a:fld>
            <a:endParaRPr lang="en-US" sz="120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29057" indent="-280406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21626" indent="-224325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570276" indent="-224325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18927" indent="-224325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467577" indent="-224325" defTabSz="448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16227" indent="-224325" defTabSz="448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364878" indent="-224325" defTabSz="448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13528" indent="-224325" defTabSz="448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fld id="{54B921ED-DD65-40EE-9D3A-A0BB681AC689}" type="slidenum">
              <a:rPr lang="en-US" sz="1200">
                <a:solidFill>
                  <a:prstClr val="black"/>
                </a:solidFill>
                <a:latin typeface="Calibri" pitchFamily="34" charset="0"/>
              </a:rPr>
              <a:pPr eaLnBrk="1" hangingPunct="1"/>
              <a:t>4</a:t>
            </a:fld>
            <a:endParaRPr lang="en-US" sz="120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29057" indent="-280406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21626" indent="-224325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570276" indent="-224325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18927" indent="-224325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467577" indent="-224325" defTabSz="448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16227" indent="-224325" defTabSz="448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364878" indent="-224325" defTabSz="448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13528" indent="-224325" defTabSz="448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fld id="{54B921ED-DD65-40EE-9D3A-A0BB681AC689}" type="slidenum">
              <a:rPr lang="en-US" sz="1200">
                <a:solidFill>
                  <a:prstClr val="black"/>
                </a:solidFill>
                <a:latin typeface="Calibri" pitchFamily="34" charset="0"/>
              </a:rPr>
              <a:pPr eaLnBrk="1" hangingPunct="1"/>
              <a:t>5</a:t>
            </a:fld>
            <a:endParaRPr lang="en-US" sz="120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29057" indent="-280406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21626" indent="-224325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570276" indent="-224325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18927" indent="-224325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467577" indent="-224325" defTabSz="448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16227" indent="-224325" defTabSz="448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364878" indent="-224325" defTabSz="448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13528" indent="-224325" defTabSz="448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fld id="{54B921ED-DD65-40EE-9D3A-A0BB681AC689}" type="slidenum">
              <a:rPr lang="en-US" sz="1200">
                <a:solidFill>
                  <a:prstClr val="black"/>
                </a:solidFill>
                <a:latin typeface="Calibri" pitchFamily="34" charset="0"/>
              </a:rPr>
              <a:pPr eaLnBrk="1" hangingPunct="1"/>
              <a:t>7</a:t>
            </a:fld>
            <a:endParaRPr lang="en-US" sz="120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29057" indent="-280406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21626" indent="-224325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570276" indent="-224325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18927" indent="-224325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467577" indent="-224325" defTabSz="448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16227" indent="-224325" defTabSz="448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364878" indent="-224325" defTabSz="448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13528" indent="-224325" defTabSz="448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fld id="{54B921ED-DD65-40EE-9D3A-A0BB681AC689}" type="slidenum">
              <a:rPr lang="en-US" sz="1200">
                <a:solidFill>
                  <a:prstClr val="black"/>
                </a:solidFill>
                <a:latin typeface="Calibri" pitchFamily="34" charset="0"/>
              </a:rPr>
              <a:pPr eaLnBrk="1" hangingPunct="1"/>
              <a:t>8</a:t>
            </a:fld>
            <a:endParaRPr lang="en-US" sz="120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F003C-56B3-4C33-8CEB-760D7B3D56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F003C-56B3-4C33-8CEB-760D7B3D56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F003C-56B3-4C33-8CEB-760D7B3D56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F2A3E-794B-4E8E-84B6-DD8B6606078D}" type="datetime1">
              <a:rPr lang="en-US" smtClean="0"/>
              <a:pPr>
                <a:defRPr/>
              </a:pPr>
              <a:t>5/30/2012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8539A-CCA2-4067-BDDE-7B2A49DC5A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05977"/>
            <a:ext cx="2143125" cy="652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F003C-56B3-4C33-8CEB-760D7B3D56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F003C-56B3-4C33-8CEB-760D7B3D56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F003C-56B3-4C33-8CEB-760D7B3D56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F003C-56B3-4C33-8CEB-760D7B3D56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F003C-56B3-4C33-8CEB-760D7B3D56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F003C-56B3-4C33-8CEB-760D7B3D56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1AF003C-56B3-4C33-8CEB-760D7B3D56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1AF003C-56B3-4C33-8CEB-760D7B3D56A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143000"/>
            <a:ext cx="9144000" cy="502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884021"/>
            <a:ext cx="4484558" cy="136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2104" y="3276600"/>
            <a:ext cx="7854696" cy="2895600"/>
          </a:xfrm>
        </p:spPr>
        <p:txBody>
          <a:bodyPr>
            <a:normAutofit/>
          </a:bodyPr>
          <a:lstStyle/>
          <a:p>
            <a:endParaRPr lang="en-US" sz="2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Michael Hodin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Executive Director, Global Coalition on Aging</a:t>
            </a:r>
          </a:p>
          <a:p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International Federation on Ageing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31 May 2012</a:t>
            </a:r>
          </a:p>
          <a:p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8001000" cy="1828800"/>
          </a:xfrm>
        </p:spPr>
        <p:txBody>
          <a:bodyPr>
            <a:noAutofit/>
          </a:bodyPr>
          <a:lstStyle/>
          <a:p>
            <a:r>
              <a:rPr lang="en-GB" sz="4400" dirty="0" smtClean="0"/>
              <a:t>Adult Vaccination: </a:t>
            </a:r>
            <a:br>
              <a:rPr lang="en-GB" sz="4400" dirty="0" smtClean="0"/>
            </a:br>
            <a:r>
              <a:rPr lang="en-GB" sz="4400" dirty="0" smtClean="0"/>
              <a:t>A Central Driver of Prevention and Wellness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8153400" cy="59131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The Facts on Population Aging…</a:t>
            </a:r>
            <a:endParaRPr lang="en-US" sz="3600" dirty="0"/>
          </a:p>
        </p:txBody>
      </p:sp>
      <p:grpSp>
        <p:nvGrpSpPr>
          <p:cNvPr id="3" name="Group 35"/>
          <p:cNvGrpSpPr/>
          <p:nvPr/>
        </p:nvGrpSpPr>
        <p:grpSpPr>
          <a:xfrm>
            <a:off x="179512" y="1196752"/>
            <a:ext cx="8784976" cy="1944216"/>
            <a:chOff x="179512" y="1196752"/>
            <a:chExt cx="8784976" cy="1944216"/>
          </a:xfrm>
        </p:grpSpPr>
        <p:grpSp>
          <p:nvGrpSpPr>
            <p:cNvPr id="4" name="Group 17"/>
            <p:cNvGrpSpPr/>
            <p:nvPr/>
          </p:nvGrpSpPr>
          <p:grpSpPr>
            <a:xfrm>
              <a:off x="179512" y="1196752"/>
              <a:ext cx="8784976" cy="1944216"/>
              <a:chOff x="-430830" y="1268760"/>
              <a:chExt cx="7211217" cy="2244249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-371722" y="1484784"/>
                <a:ext cx="177325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500" dirty="0" smtClean="0"/>
                  <a:t>Over the past 50 years, life spans have been increasing as birth rates have been declining…</a:t>
                </a:r>
              </a:p>
              <a:p>
                <a:endParaRPr lang="en-US" sz="1500" dirty="0" smtClean="0"/>
              </a:p>
            </p:txBody>
          </p:sp>
          <p:sp>
            <p:nvSpPr>
              <p:cNvPr id="19" name="Rounded Rectangle 18"/>
              <p:cNvSpPr/>
              <p:nvPr/>
            </p:nvSpPr>
            <p:spPr bwMode="auto">
              <a:xfrm>
                <a:off x="-430830" y="1268760"/>
                <a:ext cx="7211217" cy="2244249"/>
              </a:xfrm>
              <a:prstGeom prst="roundRect">
                <a:avLst/>
              </a:prstGeom>
              <a:solidFill>
                <a:srgbClr val="DAEEFE"/>
              </a:solidFill>
              <a:ln w="28575" cap="flat" cmpd="sng" algn="ctr">
                <a:solidFill>
                  <a:srgbClr val="0094B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1" charset="0"/>
                </a:endParaRPr>
              </a:p>
            </p:txBody>
          </p:sp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/>
            <a:srcRect l="53380" t="54112" r="17650" b="15856"/>
            <a:stretch>
              <a:fillRect/>
            </a:stretch>
          </p:blipFill>
          <p:spPr bwMode="auto">
            <a:xfrm>
              <a:off x="2987824" y="1238890"/>
              <a:ext cx="5688632" cy="1902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12700"/>
            </a:effectLst>
          </p:spPr>
        </p:pic>
        <p:sp>
          <p:nvSpPr>
            <p:cNvPr id="29" name="Rectangle 28"/>
            <p:cNvSpPr/>
            <p:nvPr/>
          </p:nvSpPr>
          <p:spPr>
            <a:xfrm>
              <a:off x="323528" y="1340768"/>
              <a:ext cx="2664296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 smtClean="0"/>
                <a:t>Over the past 50 years, life spans have been increasing and birth rates have been declining…</a:t>
              </a:r>
              <a:endParaRPr lang="en-US" sz="2000" dirty="0"/>
            </a:p>
          </p:txBody>
        </p:sp>
      </p:grpSp>
      <p:grpSp>
        <p:nvGrpSpPr>
          <p:cNvPr id="6" name="Group 36"/>
          <p:cNvGrpSpPr/>
          <p:nvPr/>
        </p:nvGrpSpPr>
        <p:grpSpPr>
          <a:xfrm>
            <a:off x="179512" y="3212976"/>
            <a:ext cx="8784976" cy="1728192"/>
            <a:chOff x="179512" y="3212976"/>
            <a:chExt cx="8784976" cy="1728192"/>
          </a:xfrm>
        </p:grpSpPr>
        <p:sp>
          <p:nvSpPr>
            <p:cNvPr id="32" name="Rounded Rectangle 31"/>
            <p:cNvSpPr/>
            <p:nvPr/>
          </p:nvSpPr>
          <p:spPr bwMode="auto">
            <a:xfrm>
              <a:off x="179512" y="3212976"/>
              <a:ext cx="8784976" cy="1728192"/>
            </a:xfrm>
            <a:prstGeom prst="roundRect">
              <a:avLst/>
            </a:prstGeom>
            <a:solidFill>
              <a:srgbClr val="DAEEFE"/>
            </a:solidFill>
            <a:ln w="28575" cap="flat" cmpd="sng" algn="ctr">
              <a:solidFill>
                <a:srgbClr val="0094B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dirty="0" smtClean="0">
                <a:latin typeface="Verdana" pitchFamily="1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/>
            <a:srcRect l="82266" t="54112" r="2639" b="14719"/>
            <a:stretch>
              <a:fillRect/>
            </a:stretch>
          </p:blipFill>
          <p:spPr bwMode="auto">
            <a:xfrm>
              <a:off x="611560" y="3268130"/>
              <a:ext cx="3024336" cy="1673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12700"/>
            </a:effectLst>
          </p:spPr>
        </p:pic>
        <p:sp>
          <p:nvSpPr>
            <p:cNvPr id="33" name="TextBox 32"/>
            <p:cNvSpPr txBox="1"/>
            <p:nvPr/>
          </p:nvSpPr>
          <p:spPr>
            <a:xfrm>
              <a:off x="3779912" y="3645024"/>
              <a:ext cx="4896544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…Which is resulting in the rapid “ageing” of the global population…</a:t>
              </a:r>
            </a:p>
            <a:p>
              <a:endParaRPr lang="en-US" dirty="0"/>
            </a:p>
          </p:txBody>
        </p:sp>
      </p:grpSp>
      <p:sp>
        <p:nvSpPr>
          <p:cNvPr id="40" name="Rectangle 39"/>
          <p:cNvSpPr/>
          <p:nvPr/>
        </p:nvSpPr>
        <p:spPr bwMode="auto">
          <a:xfrm>
            <a:off x="7956376" y="6093296"/>
            <a:ext cx="1187624" cy="764704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1" charset="0"/>
            </a:endParaRPr>
          </a:p>
        </p:txBody>
      </p:sp>
      <p:grpSp>
        <p:nvGrpSpPr>
          <p:cNvPr id="7" name="Group 38"/>
          <p:cNvGrpSpPr/>
          <p:nvPr/>
        </p:nvGrpSpPr>
        <p:grpSpPr>
          <a:xfrm>
            <a:off x="179512" y="4869160"/>
            <a:ext cx="8784976" cy="1884754"/>
            <a:chOff x="179512" y="4869160"/>
            <a:chExt cx="8784976" cy="1884754"/>
          </a:xfrm>
        </p:grpSpPr>
        <p:sp>
          <p:nvSpPr>
            <p:cNvPr id="34" name="Rounded Rectangle 33"/>
            <p:cNvSpPr/>
            <p:nvPr/>
          </p:nvSpPr>
          <p:spPr bwMode="auto">
            <a:xfrm>
              <a:off x="179512" y="5013176"/>
              <a:ext cx="8784976" cy="1728192"/>
            </a:xfrm>
            <a:prstGeom prst="roundRect">
              <a:avLst/>
            </a:prstGeom>
            <a:solidFill>
              <a:srgbClr val="DAEEFE"/>
            </a:solidFill>
            <a:ln w="28575" cap="flat" cmpd="sng" algn="ctr">
              <a:solidFill>
                <a:srgbClr val="0094B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dirty="0" smtClean="0">
                <a:latin typeface="Verdana" pitchFamily="1" charset="0"/>
              </a:endParaRPr>
            </a:p>
          </p:txBody>
        </p:sp>
        <p:graphicFrame>
          <p:nvGraphicFramePr>
            <p:cNvPr id="15" name="Chart 14"/>
            <p:cNvGraphicFramePr/>
            <p:nvPr/>
          </p:nvGraphicFramePr>
          <p:xfrm>
            <a:off x="4499992" y="4869160"/>
            <a:ext cx="4248472" cy="188475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5" name="Rectangle 34"/>
            <p:cNvSpPr/>
            <p:nvPr/>
          </p:nvSpPr>
          <p:spPr>
            <a:xfrm>
              <a:off x="395536" y="5301208"/>
              <a:ext cx="3816424" cy="11387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 smtClean="0"/>
                <a:t>…Leading to a sharp increase in the old-age dependency ratio</a:t>
              </a:r>
            </a:p>
            <a:p>
              <a:pPr algn="ctr"/>
              <a:r>
                <a:rPr lang="en-US" sz="1400" i="1" dirty="0" smtClean="0"/>
                <a:t>(the ratio of the population aged 65 years or over to the population aged 15-64)</a:t>
              </a:r>
              <a:endParaRPr lang="en-US" sz="1400" i="1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1642229" y="628773"/>
            <a:ext cx="7344816" cy="4896544"/>
          </a:xfrm>
          <a:prstGeom prst="rect">
            <a:avLst/>
          </a:prstGeom>
          <a:ln>
            <a:noFill/>
          </a:ln>
        </p:spPr>
      </p:sp>
      <p:graphicFrame>
        <p:nvGraphicFramePr>
          <p:cNvPr id="67" name="Content Placeholder 5"/>
          <p:cNvGraphicFramePr>
            <a:graphicFrameLocks noGrp="1"/>
          </p:cNvGraphicFramePr>
          <p:nvPr>
            <p:ph idx="1"/>
          </p:nvPr>
        </p:nvGraphicFramePr>
        <p:xfrm>
          <a:off x="699803" y="2087562"/>
          <a:ext cx="7105650" cy="4389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3" name="TextBox 72"/>
          <p:cNvSpPr txBox="1"/>
          <p:nvPr/>
        </p:nvSpPr>
        <p:spPr>
          <a:xfrm>
            <a:off x="381000" y="6243935"/>
            <a:ext cx="4460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latin typeface="+mj-lt"/>
              </a:rPr>
              <a:t>Source: United Nations, World Population Prospects 2008 Revision, Medium Variant Forecast</a:t>
            </a:r>
            <a:endParaRPr lang="en-US" sz="1200" i="1" dirty="0">
              <a:latin typeface="+mj-lt"/>
            </a:endParaRPr>
          </a:p>
        </p:txBody>
      </p:sp>
      <p:cxnSp>
        <p:nvCxnSpPr>
          <p:cNvPr id="74" name="Straight Connector 73"/>
          <p:cNvCxnSpPr/>
          <p:nvPr/>
        </p:nvCxnSpPr>
        <p:spPr>
          <a:xfrm rot="16200000" flipV="1">
            <a:off x="3135761" y="3889379"/>
            <a:ext cx="3657600" cy="0"/>
          </a:xfrm>
          <a:prstGeom prst="line">
            <a:avLst/>
          </a:prstGeom>
          <a:ln>
            <a:solidFill>
              <a:schemeClr val="tx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 rot="16200000">
            <a:off x="-429201" y="3405680"/>
            <a:ext cx="20900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+mj-lt"/>
              </a:rPr>
              <a:t>Billions</a:t>
            </a:r>
            <a:endParaRPr lang="en-US" sz="1400" b="1" dirty="0">
              <a:latin typeface="+mj-lt"/>
            </a:endParaRPr>
          </a:p>
        </p:txBody>
      </p:sp>
      <p:sp>
        <p:nvSpPr>
          <p:cNvPr id="78" name="Content Placeholder 2"/>
          <p:cNvSpPr txBox="1">
            <a:spLocks/>
          </p:cNvSpPr>
          <p:nvPr/>
        </p:nvSpPr>
        <p:spPr bwMode="auto">
          <a:xfrm>
            <a:off x="0" y="1651595"/>
            <a:ext cx="9144000" cy="648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228600" marR="0" lvl="0" indent="-2286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B99AF"/>
              </a:buClr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18A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Global 65+ Population, 1950-2050</a:t>
            </a:r>
          </a:p>
        </p:txBody>
      </p:sp>
      <p:sp>
        <p:nvSpPr>
          <p:cNvPr id="18" name="Rounded Rectangle 17"/>
          <p:cNvSpPr/>
          <p:nvPr/>
        </p:nvSpPr>
        <p:spPr bwMode="auto">
          <a:xfrm>
            <a:off x="7380312" y="1363562"/>
            <a:ext cx="1440160" cy="864096"/>
          </a:xfrm>
          <a:prstGeom prst="roundRect">
            <a:avLst/>
          </a:prstGeom>
          <a:solidFill>
            <a:srgbClr val="DAEEFE"/>
          </a:solidFill>
          <a:ln w="28575" cap="flat" cmpd="sng" algn="ctr">
            <a:solidFill>
              <a:srgbClr val="0094B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1" charset="0"/>
              </a:rPr>
              <a:t>1.5 billion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1" charset="0"/>
              </a:rPr>
              <a:t> people over 65 by 2050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1" charset="0"/>
            </a:endParaRPr>
          </a:p>
        </p:txBody>
      </p:sp>
      <p:grpSp>
        <p:nvGrpSpPr>
          <p:cNvPr id="2" name="Group 23"/>
          <p:cNvGrpSpPr/>
          <p:nvPr/>
        </p:nvGrpSpPr>
        <p:grpSpPr>
          <a:xfrm>
            <a:off x="323528" y="2947738"/>
            <a:ext cx="8352928" cy="2088232"/>
            <a:chOff x="395536" y="2780928"/>
            <a:chExt cx="8352928" cy="2088232"/>
          </a:xfrm>
        </p:grpSpPr>
        <p:grpSp>
          <p:nvGrpSpPr>
            <p:cNvPr id="3" name="Group 13"/>
            <p:cNvGrpSpPr/>
            <p:nvPr/>
          </p:nvGrpSpPr>
          <p:grpSpPr>
            <a:xfrm>
              <a:off x="395536" y="2780928"/>
              <a:ext cx="8352928" cy="2088232"/>
              <a:chOff x="539552" y="2276872"/>
              <a:chExt cx="1440160" cy="4644515"/>
            </a:xfrm>
          </p:grpSpPr>
          <p:sp>
            <p:nvSpPr>
              <p:cNvPr id="15" name="Rounded Rectangle 14"/>
              <p:cNvSpPr/>
              <p:nvPr/>
            </p:nvSpPr>
            <p:spPr bwMode="auto">
              <a:xfrm>
                <a:off x="539552" y="2276872"/>
                <a:ext cx="1440160" cy="4644515"/>
              </a:xfrm>
              <a:prstGeom prst="roundRect">
                <a:avLst/>
              </a:prstGeom>
              <a:solidFill>
                <a:srgbClr val="0070C0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Verdana" pitchFamily="1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562599" y="2373317"/>
                <a:ext cx="1379483" cy="431258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2400" dirty="0" smtClean="0">
                    <a:solidFill>
                      <a:schemeClr val="bg1"/>
                    </a:solidFill>
                  </a:rPr>
                  <a:t>This dramatic ageing of the global population will require a new way of thinking across all sectors. </a:t>
                </a:r>
              </a:p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  <a:p>
                <a:pPr algn="ctr"/>
                <a:r>
                  <a:rPr lang="en-US" sz="2400" dirty="0" smtClean="0">
                    <a:solidFill>
                      <a:schemeClr val="bg1"/>
                    </a:solidFill>
                  </a:rPr>
                  <a:t>Adult immunization programs will be an essential part of keeping our populations healthy and active.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20" name="Straight Connector 19"/>
            <p:cNvCxnSpPr/>
            <p:nvPr/>
          </p:nvCxnSpPr>
          <p:spPr bwMode="auto">
            <a:xfrm>
              <a:off x="1979712" y="3789040"/>
              <a:ext cx="5184576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09600" y="733425"/>
            <a:ext cx="8458200" cy="1019175"/>
          </a:xfrm>
        </p:spPr>
        <p:txBody>
          <a:bodyPr>
            <a:noAutofit/>
          </a:bodyPr>
          <a:lstStyle/>
          <a:p>
            <a:r>
              <a:rPr lang="en-GB" sz="3200" dirty="0" smtClean="0"/>
              <a:t>The Growing Proportion of 65+ Population Will Lead to Skyrocketing Health Needs</a:t>
            </a:r>
            <a:endParaRPr lang="en-US" sz="3200" dirty="0" smtClean="0"/>
          </a:p>
        </p:txBody>
      </p:sp>
    </p:spTree>
    <p:extLst>
      <p:ext uri="{BB962C8B-B14F-4D97-AF65-F5344CB8AC3E}">
        <p14:creationId xmlns="" xmlns:p14="http://schemas.microsoft.com/office/powerpoint/2010/main" val="7890851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457200" y="962025"/>
            <a:ext cx="8915400" cy="71437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 </a:t>
            </a:r>
            <a:r>
              <a:rPr lang="en-GB" sz="3600" dirty="0" smtClean="0"/>
              <a:t>A More Detailed View</a:t>
            </a:r>
            <a:br>
              <a:rPr lang="en-GB" sz="3600" dirty="0" smtClean="0"/>
            </a:br>
            <a:r>
              <a:rPr lang="en-GB" sz="2400" b="0" i="1" dirty="0" smtClean="0"/>
              <a:t>The “under 14” and “over 65” segments </a:t>
            </a:r>
            <a:endParaRPr lang="en-US" b="0" i="1" dirty="0" smtClean="0"/>
          </a:p>
        </p:txBody>
      </p:sp>
      <p:grpSp>
        <p:nvGrpSpPr>
          <p:cNvPr id="2" name="Group 2"/>
          <p:cNvGrpSpPr/>
          <p:nvPr/>
        </p:nvGrpSpPr>
        <p:grpSpPr>
          <a:xfrm>
            <a:off x="123274" y="628773"/>
            <a:ext cx="8863771" cy="6179321"/>
            <a:chOff x="123274" y="628773"/>
            <a:chExt cx="8863771" cy="6179321"/>
          </a:xfrm>
        </p:grpSpPr>
        <p:sp>
          <p:nvSpPr>
            <p:cNvPr id="45" name="Rectangle 44"/>
            <p:cNvSpPr/>
            <p:nvPr/>
          </p:nvSpPr>
          <p:spPr>
            <a:xfrm>
              <a:off x="1642229" y="628773"/>
              <a:ext cx="7344816" cy="4896544"/>
            </a:xfrm>
            <a:prstGeom prst="rect">
              <a:avLst/>
            </a:prstGeom>
            <a:ln>
              <a:noFill/>
            </a:ln>
          </p:spPr>
        </p:sp>
        <p:sp>
          <p:nvSpPr>
            <p:cNvPr id="39" name="TextBox 38"/>
            <p:cNvSpPr txBox="1"/>
            <p:nvPr/>
          </p:nvSpPr>
          <p:spPr>
            <a:xfrm>
              <a:off x="123274" y="6339383"/>
              <a:ext cx="452492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i="1" dirty="0" smtClean="0">
                  <a:solidFill>
                    <a:srgbClr val="0018A8"/>
                  </a:solidFill>
                </a:rPr>
                <a:t>Source</a:t>
              </a:r>
              <a:r>
                <a:rPr lang="en-US" sz="1000" i="1" dirty="0">
                  <a:solidFill>
                    <a:srgbClr val="0018A8"/>
                  </a:solidFill>
                </a:rPr>
                <a:t>: </a:t>
              </a:r>
              <a:r>
                <a:rPr lang="en-US" sz="1000" i="1" dirty="0" smtClean="0">
                  <a:solidFill>
                    <a:srgbClr val="0018A8"/>
                  </a:solidFill>
                </a:rPr>
                <a:t>United </a:t>
              </a:r>
              <a:r>
                <a:rPr lang="en-US" sz="1000" i="1" dirty="0">
                  <a:solidFill>
                    <a:srgbClr val="0018A8"/>
                  </a:solidFill>
                </a:rPr>
                <a:t>Nations </a:t>
              </a:r>
              <a:r>
                <a:rPr lang="en-US" sz="1000" i="1" dirty="0" smtClean="0">
                  <a:solidFill>
                    <a:srgbClr val="0018A8"/>
                  </a:solidFill>
                </a:rPr>
                <a:t>, World </a:t>
              </a:r>
              <a:r>
                <a:rPr lang="en-US" sz="1000" i="1" dirty="0">
                  <a:solidFill>
                    <a:srgbClr val="0018A8"/>
                  </a:solidFill>
                </a:rPr>
                <a:t>Population Prospects: The 2010 Revision</a:t>
              </a:r>
              <a:endParaRPr lang="en-US" sz="1000" dirty="0">
                <a:solidFill>
                  <a:srgbClr val="0018A8"/>
                </a:solidFill>
              </a:endParaRPr>
            </a:p>
          </p:txBody>
        </p:sp>
        <p:sp>
          <p:nvSpPr>
            <p:cNvPr id="4" name="Oval 3"/>
            <p:cNvSpPr/>
            <p:nvPr/>
          </p:nvSpPr>
          <p:spPr bwMode="auto">
            <a:xfrm>
              <a:off x="7592877" y="6629400"/>
              <a:ext cx="179523" cy="178694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1" charset="0"/>
              </a:endParaRPr>
            </a:p>
          </p:txBody>
        </p:sp>
      </p:grpSp>
      <p:graphicFrame>
        <p:nvGraphicFramePr>
          <p:cNvPr id="20" name="Chart 19"/>
          <p:cNvGraphicFramePr/>
          <p:nvPr/>
        </p:nvGraphicFramePr>
        <p:xfrm>
          <a:off x="381000" y="2209800"/>
          <a:ext cx="856895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1115616" y="1790329"/>
            <a:ext cx="7848872" cy="648071"/>
          </a:xfrm>
        </p:spPr>
        <p:txBody>
          <a:bodyPr anchor="ctr"/>
          <a:lstStyle/>
          <a:p>
            <a:pPr>
              <a:spcBef>
                <a:spcPts val="0"/>
              </a:spcBef>
              <a:buNone/>
            </a:pPr>
            <a:r>
              <a:rPr lang="en-US" sz="2000" b="1" dirty="0" smtClean="0"/>
              <a:t>Proportion of Total Global Population Under 14 and Over 65</a:t>
            </a:r>
          </a:p>
        </p:txBody>
      </p:sp>
    </p:spTree>
    <p:extLst>
      <p:ext uri="{BB962C8B-B14F-4D97-AF65-F5344CB8AC3E}">
        <p14:creationId xmlns:p14="http://schemas.microsoft.com/office/powerpoint/2010/main" xmlns="" val="495919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67544" y="628773"/>
            <a:ext cx="8519501" cy="6184603"/>
            <a:chOff x="467544" y="628773"/>
            <a:chExt cx="8519501" cy="6184603"/>
          </a:xfrm>
        </p:grpSpPr>
        <p:sp>
          <p:nvSpPr>
            <p:cNvPr id="45" name="Rectangle 44"/>
            <p:cNvSpPr/>
            <p:nvPr/>
          </p:nvSpPr>
          <p:spPr>
            <a:xfrm>
              <a:off x="1642229" y="628773"/>
              <a:ext cx="7344816" cy="4896544"/>
            </a:xfrm>
            <a:prstGeom prst="rect">
              <a:avLst/>
            </a:prstGeom>
            <a:ln>
              <a:noFill/>
            </a:ln>
          </p:spPr>
        </p:sp>
        <p:sp>
          <p:nvSpPr>
            <p:cNvPr id="39" name="TextBox 38"/>
            <p:cNvSpPr txBox="1"/>
            <p:nvPr/>
          </p:nvSpPr>
          <p:spPr>
            <a:xfrm>
              <a:off x="467544" y="6567155"/>
              <a:ext cx="452492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i="1" dirty="0" smtClean="0">
                  <a:solidFill>
                    <a:srgbClr val="0018A8"/>
                  </a:solidFill>
                </a:rPr>
                <a:t>Source</a:t>
              </a:r>
              <a:r>
                <a:rPr lang="en-US" sz="1000" i="1" dirty="0">
                  <a:solidFill>
                    <a:srgbClr val="0018A8"/>
                  </a:solidFill>
                </a:rPr>
                <a:t>: </a:t>
              </a:r>
              <a:r>
                <a:rPr lang="en-US" sz="1000" i="1" dirty="0" smtClean="0">
                  <a:solidFill>
                    <a:srgbClr val="0018A8"/>
                  </a:solidFill>
                </a:rPr>
                <a:t>United </a:t>
              </a:r>
              <a:r>
                <a:rPr lang="en-US" sz="1000" i="1" dirty="0">
                  <a:solidFill>
                    <a:srgbClr val="0018A8"/>
                  </a:solidFill>
                </a:rPr>
                <a:t>Nations </a:t>
              </a:r>
              <a:r>
                <a:rPr lang="en-US" sz="1000" i="1" dirty="0" smtClean="0">
                  <a:solidFill>
                    <a:srgbClr val="0018A8"/>
                  </a:solidFill>
                </a:rPr>
                <a:t>, World </a:t>
              </a:r>
              <a:r>
                <a:rPr lang="en-US" sz="1000" i="1" dirty="0">
                  <a:solidFill>
                    <a:srgbClr val="0018A8"/>
                  </a:solidFill>
                </a:rPr>
                <a:t>Population Prospects: The 2010 Revision</a:t>
              </a:r>
              <a:endParaRPr lang="en-US" sz="1000" dirty="0">
                <a:solidFill>
                  <a:srgbClr val="0018A8"/>
                </a:solidFill>
              </a:endParaRPr>
            </a:p>
          </p:txBody>
        </p:sp>
        <p:sp>
          <p:nvSpPr>
            <p:cNvPr id="4" name="Oval 3"/>
            <p:cNvSpPr/>
            <p:nvPr/>
          </p:nvSpPr>
          <p:spPr bwMode="auto">
            <a:xfrm>
              <a:off x="7592877" y="6629400"/>
              <a:ext cx="179523" cy="178694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1" charset="0"/>
              </a:endParaRPr>
            </a:p>
          </p:txBody>
        </p:sp>
      </p:grpSp>
      <p:graphicFrame>
        <p:nvGraphicFramePr>
          <p:cNvPr id="20" name="Chart 19"/>
          <p:cNvGraphicFramePr/>
          <p:nvPr/>
        </p:nvGraphicFramePr>
        <p:xfrm>
          <a:off x="2483768" y="1692424"/>
          <a:ext cx="6336704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2483768" y="4572744"/>
          <a:ext cx="6408712" cy="2132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059832" y="1492426"/>
            <a:ext cx="7848872" cy="648071"/>
          </a:xfrm>
        </p:spPr>
        <p:txBody>
          <a:bodyPr anchor="ctr"/>
          <a:lstStyle/>
          <a:p>
            <a:pPr>
              <a:spcBef>
                <a:spcPts val="0"/>
              </a:spcBef>
              <a:buNone/>
            </a:pPr>
            <a:r>
              <a:rPr lang="en-US" sz="2000" b="1" dirty="0" smtClean="0"/>
              <a:t>Developed World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059832" y="4228729"/>
            <a:ext cx="7848872" cy="648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274320" marR="0" lvl="0" indent="-274320" defTabSz="914400" fontAlgn="base">
              <a:lnSpc>
                <a:spcPct val="100000"/>
              </a:lnSpc>
              <a:spcAft>
                <a:spcPct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en-US" sz="2000" b="1" dirty="0" smtClean="0"/>
              <a:t>Developing World</a:t>
            </a: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2555776" y="4267200"/>
            <a:ext cx="568863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" name="Group 14"/>
          <p:cNvGrpSpPr/>
          <p:nvPr/>
        </p:nvGrpSpPr>
        <p:grpSpPr>
          <a:xfrm>
            <a:off x="611560" y="2276872"/>
            <a:ext cx="1440160" cy="3528392"/>
            <a:chOff x="539552" y="2276872"/>
            <a:chExt cx="1440160" cy="3242107"/>
          </a:xfrm>
        </p:grpSpPr>
        <p:sp>
          <p:nvSpPr>
            <p:cNvPr id="14" name="Rounded Rectangle 13"/>
            <p:cNvSpPr/>
            <p:nvPr/>
          </p:nvSpPr>
          <p:spPr bwMode="auto">
            <a:xfrm>
              <a:off x="539552" y="2276872"/>
              <a:ext cx="1440160" cy="3096344"/>
            </a:xfrm>
            <a:prstGeom prst="roundRect">
              <a:avLst/>
            </a:prstGeom>
            <a:solidFill>
              <a:srgbClr val="0070C0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1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11560" y="2348880"/>
              <a:ext cx="1296144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By 2050, the world median age is expected to have increased by 10 years to 36.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33400" y="885825"/>
            <a:ext cx="8610600" cy="71437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 </a:t>
            </a:r>
            <a:r>
              <a:rPr lang="en-GB" sz="3600" dirty="0" smtClean="0"/>
              <a:t>A More Detailed View</a:t>
            </a:r>
            <a:br>
              <a:rPr lang="en-GB" sz="3600" dirty="0" smtClean="0"/>
            </a:br>
            <a:r>
              <a:rPr lang="en-GB" sz="2400" b="0" i="1" dirty="0" smtClean="0"/>
              <a:t>The “under 14” and “over 65” segments </a:t>
            </a:r>
            <a:endParaRPr lang="en-US" b="0" i="1" dirty="0" smtClean="0"/>
          </a:p>
        </p:txBody>
      </p:sp>
    </p:spTree>
    <p:extLst>
      <p:ext uri="{BB962C8B-B14F-4D97-AF65-F5344CB8AC3E}">
        <p14:creationId xmlns:p14="http://schemas.microsoft.com/office/powerpoint/2010/main" xmlns="" val="495919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8534400" cy="66751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Most Seminal Issue of Our Time…</a:t>
            </a:r>
            <a:endParaRPr lang="en-US" sz="3200" dirty="0"/>
          </a:p>
        </p:txBody>
      </p:sp>
      <p:grpSp>
        <p:nvGrpSpPr>
          <p:cNvPr id="3" name="Group 6"/>
          <p:cNvGrpSpPr/>
          <p:nvPr/>
        </p:nvGrpSpPr>
        <p:grpSpPr>
          <a:xfrm>
            <a:off x="683569" y="1772816"/>
            <a:ext cx="7632848" cy="3713584"/>
            <a:chOff x="683569" y="2132856"/>
            <a:chExt cx="7632848" cy="3713584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683569" y="2132856"/>
              <a:ext cx="7632848" cy="3713584"/>
            </a:xfrm>
            <a:prstGeom prst="roundRect">
              <a:avLst/>
            </a:prstGeom>
            <a:solidFill>
              <a:srgbClr val="DAEEFE"/>
            </a:solidFill>
            <a:ln w="28575" cap="flat" cmpd="sng" algn="ctr">
              <a:solidFill>
                <a:srgbClr val="0094B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1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27584" y="2263512"/>
              <a:ext cx="7344816" cy="35394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 smtClean="0"/>
                <a:t>These demographic trends are leading to populations </a:t>
              </a:r>
              <a:r>
                <a:rPr lang="en-US" sz="2800" b="1" dirty="0" smtClean="0">
                  <a:solidFill>
                    <a:srgbClr val="0018A8"/>
                  </a:solidFill>
                </a:rPr>
                <a:t>far older </a:t>
              </a:r>
              <a:r>
                <a:rPr lang="en-US" sz="2800" dirty="0" smtClean="0"/>
                <a:t>than any the world has ever seen. This phenomenon presents a </a:t>
              </a:r>
              <a:r>
                <a:rPr lang="en-US" sz="2800" b="1" dirty="0" smtClean="0">
                  <a:solidFill>
                    <a:srgbClr val="0018A8"/>
                  </a:solidFill>
                </a:rPr>
                <a:t>unique opportunity</a:t>
              </a:r>
              <a:r>
                <a:rPr lang="en-US" sz="2800" dirty="0" smtClean="0"/>
                <a:t> for individuals, corporations, and governments to find new, smarter ways to live, work, and prepare for a future with a significantly greater proportion of the population over the age of 60.</a:t>
              </a:r>
              <a:endParaRPr lang="en-US" sz="28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1642229" y="628773"/>
            <a:ext cx="7344816" cy="4896544"/>
          </a:xfrm>
          <a:prstGeom prst="rect">
            <a:avLst/>
          </a:prstGeom>
          <a:ln>
            <a:noFill/>
          </a:ln>
        </p:spPr>
      </p:sp>
      <p:sp>
        <p:nvSpPr>
          <p:cNvPr id="22" name="Title 1"/>
          <p:cNvSpPr txBox="1">
            <a:spLocks/>
          </p:cNvSpPr>
          <p:nvPr/>
        </p:nvSpPr>
        <p:spPr>
          <a:xfrm>
            <a:off x="533400" y="990600"/>
            <a:ext cx="8382000" cy="714375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Pediatric</a:t>
            </a: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Vaccination Programs Have Shown Success</a:t>
            </a:r>
            <a:endParaRPr kumimoji="0" lang="en-US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296582" y="1544470"/>
            <a:ext cx="9159994" cy="2822119"/>
            <a:chOff x="813159" y="1224540"/>
            <a:chExt cx="9159994" cy="2822119"/>
          </a:xfrm>
        </p:grpSpPr>
        <p:grpSp>
          <p:nvGrpSpPr>
            <p:cNvPr id="36" name="Group 14"/>
            <p:cNvGrpSpPr/>
            <p:nvPr/>
          </p:nvGrpSpPr>
          <p:grpSpPr>
            <a:xfrm rot="21422266">
              <a:off x="813159" y="1224540"/>
              <a:ext cx="9159994" cy="2822119"/>
              <a:chOff x="-2349908" y="-529290"/>
              <a:chExt cx="7816737" cy="4410195"/>
            </a:xfrm>
          </p:grpSpPr>
          <p:pic>
            <p:nvPicPr>
              <p:cNvPr id="38" name="Picture 13" descr="Newspaper_Torn_Edges_narrow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14000"/>
              </a:blip>
              <a:srcRect t="33920"/>
              <a:stretch>
                <a:fillRect/>
              </a:stretch>
            </p:blipFill>
            <p:spPr bwMode="auto">
              <a:xfrm>
                <a:off x="-2349908" y="-529290"/>
                <a:ext cx="7816737" cy="4410195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sp>
            <p:nvSpPr>
              <p:cNvPr id="39" name="Content Placeholder 2"/>
              <p:cNvSpPr txBox="1">
                <a:spLocks/>
              </p:cNvSpPr>
              <p:nvPr/>
            </p:nvSpPr>
            <p:spPr>
              <a:xfrm>
                <a:off x="-2313298" y="-259406"/>
                <a:ext cx="7286947" cy="1834036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/>
              <a:p>
                <a:pPr lvl="0">
                  <a:buClr>
                    <a:schemeClr val="accent3"/>
                  </a:buClr>
                  <a:buSzPct val="95000"/>
                  <a:defRPr/>
                </a:pPr>
                <a:r>
                  <a:rPr lang="en-US" sz="1500" dirty="0" smtClean="0"/>
                  <a:t>"The rapid roll-out of new-generation pneumococcal vaccines shows how innovation and technology can be harnessed, at affordable prices, to save lives in the developing world. The payback, as measured </a:t>
                </a:r>
                <a:r>
                  <a:rPr lang="en-US" sz="1500" dirty="0" smtClean="0"/>
                  <a:t>by reduced </a:t>
                </a:r>
                <a:r>
                  <a:rPr lang="en-US" sz="1500" dirty="0" smtClean="0"/>
                  <a:t>childhood mortality, will be enormous.“</a:t>
                </a:r>
              </a:p>
              <a:p>
                <a:pPr marL="1766888" lvl="0" indent="-1704975" algn="r">
                  <a:spcBef>
                    <a:spcPct val="20000"/>
                  </a:spcBef>
                  <a:buClr>
                    <a:schemeClr val="accent3"/>
                  </a:buClr>
                  <a:buSzPct val="95000"/>
                  <a:defRPr/>
                </a:pPr>
                <a:r>
                  <a:rPr lang="en-US" sz="1500" b="1" dirty="0" smtClean="0"/>
                  <a:t>Dr. Margaret Chan</a:t>
                </a:r>
              </a:p>
              <a:p>
                <a:pPr lvl="0" algn="r">
                  <a:spcBef>
                    <a:spcPct val="20000"/>
                  </a:spcBef>
                  <a:buClr>
                    <a:schemeClr val="accent3"/>
                  </a:buClr>
                  <a:buSzPct val="95000"/>
                  <a:defRPr/>
                </a:pPr>
                <a:r>
                  <a:rPr lang="en-US" sz="1500" i="1" dirty="0" smtClean="0"/>
                  <a:t>Director-General </a:t>
                </a:r>
              </a:p>
              <a:p>
                <a:pPr lvl="0" algn="r">
                  <a:spcBef>
                    <a:spcPct val="20000"/>
                  </a:spcBef>
                  <a:buClr>
                    <a:schemeClr val="accent3"/>
                  </a:buClr>
                  <a:buSzPct val="95000"/>
                  <a:defRPr/>
                </a:pPr>
                <a:r>
                  <a:rPr lang="en-US" sz="1500" dirty="0" smtClean="0"/>
                  <a:t>World Health Organization </a:t>
                </a:r>
                <a:endParaRPr kumimoji="0" lang="en-US" sz="15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pic>
          <p:nvPicPr>
            <p:cNvPr id="43" name="Picture 42" descr="WHO Blue.png"/>
            <p:cNvPicPr>
              <a:picLocks noChangeAspect="1"/>
            </p:cNvPicPr>
            <p:nvPr/>
          </p:nvPicPr>
          <p:blipFill>
            <a:blip r:embed="rId4" cstate="print"/>
            <a:srcRect l="3178" t="12688" r="3605" b="18276"/>
            <a:stretch>
              <a:fillRect/>
            </a:stretch>
          </p:blipFill>
          <p:spPr>
            <a:xfrm rot="21371449">
              <a:off x="5256671" y="1952602"/>
              <a:ext cx="1906378" cy="535866"/>
            </a:xfrm>
            <a:prstGeom prst="rect">
              <a:avLst/>
            </a:prstGeom>
          </p:spPr>
        </p:pic>
      </p:grp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5" cstate="print"/>
          <a:srcRect l="9123" t="9778" r="60941" b="45778"/>
          <a:stretch>
            <a:fillRect/>
          </a:stretch>
        </p:blipFill>
        <p:spPr bwMode="auto">
          <a:xfrm rot="21262968">
            <a:off x="321147" y="2954809"/>
            <a:ext cx="4427217" cy="21081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152" name="Picture 8" descr="http://www.unicefusa.org/assets/images/campaigns/Zero_graph300x200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3689960"/>
            <a:ext cx="4343400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Group 14"/>
          <p:cNvGrpSpPr/>
          <p:nvPr/>
        </p:nvGrpSpPr>
        <p:grpSpPr>
          <a:xfrm rot="21293936">
            <a:off x="189139" y="5307635"/>
            <a:ext cx="4623003" cy="1660340"/>
            <a:chOff x="171092" y="255522"/>
            <a:chExt cx="5238750" cy="2164444"/>
          </a:xfrm>
        </p:grpSpPr>
        <p:pic>
          <p:nvPicPr>
            <p:cNvPr id="16" name="Picture 13" descr="Newspaper_Torn_Edges_narrow"/>
            <p:cNvPicPr>
              <a:picLocks noChangeAspect="1" noChangeArrowheads="1"/>
            </p:cNvPicPr>
            <p:nvPr/>
          </p:nvPicPr>
          <p:blipFill>
            <a:blip r:embed="rId3" cstate="print">
              <a:lum bright="14000"/>
            </a:blip>
            <a:srcRect t="33920"/>
            <a:stretch>
              <a:fillRect/>
            </a:stretch>
          </p:blipFill>
          <p:spPr bwMode="auto">
            <a:xfrm>
              <a:off x="171092" y="255522"/>
              <a:ext cx="5238750" cy="2164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Content Placeholder 2"/>
            <p:cNvSpPr txBox="1">
              <a:spLocks/>
            </p:cNvSpPr>
            <p:nvPr/>
          </p:nvSpPr>
          <p:spPr>
            <a:xfrm rot="21538975">
              <a:off x="2031965" y="382027"/>
              <a:ext cx="3239646" cy="1143000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lvl="0">
                <a:spcBef>
                  <a:spcPct val="20000"/>
                </a:spcBef>
                <a:buClr>
                  <a:schemeClr val="accent3"/>
                </a:buClr>
                <a:buSzPct val="95000"/>
                <a:defRPr/>
              </a:pPr>
              <a:r>
                <a:rPr lang="en-US" sz="1500" dirty="0" smtClean="0"/>
                <a:t>Since 2000, GAVI has prevented more than five and a half million future deaths</a:t>
              </a:r>
              <a:br>
                <a:rPr lang="en-US" sz="1500" dirty="0" smtClean="0"/>
              </a:br>
              <a:endParaRPr kumimoji="0" 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6148" name="Picture 4" descr="GAVI_ALLIANCE"/>
          <p:cNvPicPr>
            <a:picLocks noChangeAspect="1" noChangeArrowheads="1"/>
          </p:cNvPicPr>
          <p:nvPr/>
        </p:nvPicPr>
        <p:blipFill>
          <a:blip r:embed="rId7" cstate="print"/>
          <a:srcRect t="12592" b="18918"/>
          <a:stretch>
            <a:fillRect/>
          </a:stretch>
        </p:blipFill>
        <p:spPr bwMode="auto">
          <a:xfrm rot="21299165">
            <a:off x="344365" y="5615536"/>
            <a:ext cx="1381033" cy="682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95919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1642229" y="628773"/>
            <a:ext cx="7344816" cy="4896544"/>
          </a:xfrm>
          <a:prstGeom prst="rect">
            <a:avLst/>
          </a:prstGeom>
          <a:ln>
            <a:noFill/>
          </a:ln>
        </p:spPr>
      </p:sp>
      <p:sp>
        <p:nvSpPr>
          <p:cNvPr id="22" name="Title 1"/>
          <p:cNvSpPr txBox="1">
            <a:spLocks/>
          </p:cNvSpPr>
          <p:nvPr/>
        </p:nvSpPr>
        <p:spPr>
          <a:xfrm>
            <a:off x="457200" y="962025"/>
            <a:ext cx="8686800" cy="714375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Adult 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Vaccination Programs Will Be Essential for</a:t>
            </a:r>
            <a:r>
              <a:rPr lang="en-GB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Healthy and Active Ageing Enabling 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Fiscal Sustainability</a:t>
            </a:r>
            <a:endParaRPr kumimoji="0" lang="en-US" sz="2800" b="0" i="1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51" name="Group 50"/>
          <p:cNvGrpSpPr/>
          <p:nvPr/>
        </p:nvGrpSpPr>
        <p:grpSpPr>
          <a:xfrm rot="21322285">
            <a:off x="153949" y="1857806"/>
            <a:ext cx="8007471" cy="2013390"/>
            <a:chOff x="597118" y="1271662"/>
            <a:chExt cx="8007471" cy="2013390"/>
          </a:xfrm>
        </p:grpSpPr>
        <p:grpSp>
          <p:nvGrpSpPr>
            <p:cNvPr id="28" name="Group 14"/>
            <p:cNvGrpSpPr/>
            <p:nvPr/>
          </p:nvGrpSpPr>
          <p:grpSpPr>
            <a:xfrm rot="2294">
              <a:off x="597118" y="1271662"/>
              <a:ext cx="8007471" cy="2013390"/>
              <a:chOff x="515262" y="255528"/>
              <a:chExt cx="8007471" cy="3146375"/>
            </a:xfrm>
          </p:grpSpPr>
          <p:pic>
            <p:nvPicPr>
              <p:cNvPr id="29" name="Picture 13" descr="Newspaper_Torn_Edges_narrow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14000"/>
              </a:blip>
              <a:srcRect t="33920"/>
              <a:stretch>
                <a:fillRect/>
              </a:stretch>
            </p:blipFill>
            <p:spPr bwMode="auto">
              <a:xfrm>
                <a:off x="515262" y="255528"/>
                <a:ext cx="8007471" cy="3146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0" name="Content Placeholder 2"/>
              <p:cNvSpPr txBox="1">
                <a:spLocks/>
              </p:cNvSpPr>
              <p:nvPr/>
            </p:nvSpPr>
            <p:spPr>
              <a:xfrm>
                <a:off x="2075341" y="398375"/>
                <a:ext cx="5976407" cy="1143001"/>
              </a:xfrm>
              <a:prstGeom prst="rect">
                <a:avLst/>
              </a:prstGeom>
            </p:spPr>
            <p:txBody>
              <a:bodyPr vert="horz">
                <a:normAutofit lnSpcReduction="1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accent3"/>
                  </a:buClr>
                  <a:buSzPct val="95000"/>
                  <a:buFont typeface="Wingdings 2"/>
                  <a:buNone/>
                  <a:tabLst/>
                  <a:defRPr/>
                </a:pPr>
                <a:r>
                  <a:rPr kumimoji="0" lang="en-US" sz="145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“No other force is likely to shape the future of national economic health, public finances, and policymaking as the irreversible rate at which the world’s population is aging.”</a:t>
                </a:r>
                <a:endParaRPr kumimoji="0" lang="en-US" sz="145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pic>
          <p:nvPicPr>
            <p:cNvPr id="32" name="Picture 2" descr="http://3.bp.blogspot.com/-YBxyS_LBl_I/T34XhRoVmmI/AAAAAAAAKsc/0kpmhjsHQWI/s1600/s-p-logo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5878">
              <a:off x="715617" y="1403182"/>
              <a:ext cx="1455468" cy="636248"/>
            </a:xfrm>
            <a:prstGeom prst="rect">
              <a:avLst/>
            </a:prstGeom>
            <a:noFill/>
          </p:spPr>
        </p:pic>
      </p:grpSp>
      <p:grpSp>
        <p:nvGrpSpPr>
          <p:cNvPr id="48" name="Group 47"/>
          <p:cNvGrpSpPr/>
          <p:nvPr/>
        </p:nvGrpSpPr>
        <p:grpSpPr>
          <a:xfrm rot="120000">
            <a:off x="2001838" y="2568280"/>
            <a:ext cx="7484245" cy="2360870"/>
            <a:chOff x="688454" y="4596720"/>
            <a:chExt cx="7484245" cy="2360870"/>
          </a:xfrm>
        </p:grpSpPr>
        <p:pic>
          <p:nvPicPr>
            <p:cNvPr id="41" name="Picture 13" descr="Newspaper_Torn_Edges_narrow"/>
            <p:cNvPicPr>
              <a:picLocks noChangeAspect="1" noChangeArrowheads="1"/>
            </p:cNvPicPr>
            <p:nvPr/>
          </p:nvPicPr>
          <p:blipFill>
            <a:blip r:embed="rId3" cstate="print">
              <a:lum bright="14000"/>
            </a:blip>
            <a:srcRect t="33920"/>
            <a:stretch>
              <a:fillRect/>
            </a:stretch>
          </p:blipFill>
          <p:spPr bwMode="auto">
            <a:xfrm rot="21583983">
              <a:off x="688454" y="4842927"/>
              <a:ext cx="7484245" cy="2114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41" descr="un_logo_blue_100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21558447">
              <a:off x="904226" y="5039633"/>
              <a:ext cx="771526" cy="771526"/>
            </a:xfrm>
            <a:prstGeom prst="rect">
              <a:avLst/>
            </a:prstGeom>
          </p:spPr>
        </p:pic>
        <p:sp>
          <p:nvSpPr>
            <p:cNvPr id="46" name="Content Placeholder 2"/>
            <p:cNvSpPr txBox="1">
              <a:spLocks/>
            </p:cNvSpPr>
            <p:nvPr/>
          </p:nvSpPr>
          <p:spPr>
            <a:xfrm rot="21583983">
              <a:off x="1043435" y="4596720"/>
              <a:ext cx="6696671" cy="1574814"/>
            </a:xfrm>
            <a:prstGeom prst="rect">
              <a:avLst/>
            </a:prstGeom>
          </p:spPr>
          <p:txBody>
            <a:bodyPr vert="horz">
              <a:normAutofit fontScale="92500" lnSpcReduction="20000"/>
            </a:bodyPr>
            <a:lstStyle/>
            <a:p>
              <a:endParaRPr lang="en-US" dirty="0" smtClean="0"/>
            </a:p>
            <a:p>
              <a:endParaRPr lang="en-US" dirty="0" smtClean="0"/>
            </a:p>
            <a:p>
              <a:pPr marL="682625"/>
              <a:r>
                <a:rPr lang="en-US" sz="1600" dirty="0" smtClean="0"/>
                <a:t>“I urge governments, civil society, and the private sector to commit attention and resources to ensuring that people everywhere have the chance to grow older in good health.”</a:t>
              </a:r>
            </a:p>
            <a:p>
              <a:pPr marL="857250" algn="r"/>
              <a:endParaRPr lang="en-US" sz="1600" dirty="0" smtClean="0"/>
            </a:p>
            <a:p>
              <a:pPr marL="857250" algn="r"/>
              <a:r>
                <a:rPr lang="en-US" sz="1600" i="1" dirty="0" smtClean="0"/>
                <a:t>- UN Secretary-General Ban </a:t>
              </a:r>
              <a:r>
                <a:rPr lang="en-US" sz="1600" i="1" dirty="0" err="1" smtClean="0"/>
                <a:t>Ki</a:t>
              </a:r>
              <a:r>
                <a:rPr lang="en-US" sz="1600" i="1" dirty="0" smtClean="0"/>
                <a:t>-moon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 rot="21441765">
            <a:off x="72666" y="3679785"/>
            <a:ext cx="6105435" cy="1775849"/>
            <a:chOff x="379125" y="3946099"/>
            <a:chExt cx="6105435" cy="1775849"/>
          </a:xfrm>
        </p:grpSpPr>
        <p:grpSp>
          <p:nvGrpSpPr>
            <p:cNvPr id="35" name="Group 26"/>
            <p:cNvGrpSpPr/>
            <p:nvPr/>
          </p:nvGrpSpPr>
          <p:grpSpPr>
            <a:xfrm>
              <a:off x="379125" y="3946099"/>
              <a:ext cx="6105435" cy="1775849"/>
              <a:chOff x="453585" y="3413412"/>
              <a:chExt cx="4963887" cy="1775849"/>
            </a:xfrm>
          </p:grpSpPr>
          <p:pic>
            <p:nvPicPr>
              <p:cNvPr id="36" name="Picture 13" descr="Newspaper_Torn_Edges_narrow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14000"/>
              </a:blip>
              <a:srcRect t="33920"/>
              <a:stretch>
                <a:fillRect/>
              </a:stretch>
            </p:blipFill>
            <p:spPr bwMode="auto">
              <a:xfrm>
                <a:off x="453585" y="3413412"/>
                <a:ext cx="4963887" cy="17758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7" name="Content Placeholder 2"/>
              <p:cNvSpPr txBox="1">
                <a:spLocks/>
              </p:cNvSpPr>
              <p:nvPr/>
            </p:nvSpPr>
            <p:spPr>
              <a:xfrm>
                <a:off x="1874164" y="3549904"/>
                <a:ext cx="3364904" cy="1187055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/>
              <a:p>
                <a:r>
                  <a:rPr lang="en-US" sz="1450" dirty="0" smtClean="0"/>
                  <a:t>“In almost every country, the proportion of people aged over 60 years is growing faster than any other age group.” </a:t>
                </a:r>
              </a:p>
            </p:txBody>
          </p:sp>
        </p:grpSp>
        <p:pic>
          <p:nvPicPr>
            <p:cNvPr id="40" name="Picture 39" descr="WHO Blue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3575" y="4017554"/>
              <a:ext cx="1638095" cy="621741"/>
            </a:xfrm>
            <a:prstGeom prst="rect">
              <a:avLst/>
            </a:prstGeom>
          </p:spPr>
        </p:pic>
      </p:grpSp>
      <p:grpSp>
        <p:nvGrpSpPr>
          <p:cNvPr id="52" name="Group 51"/>
          <p:cNvGrpSpPr/>
          <p:nvPr/>
        </p:nvGrpSpPr>
        <p:grpSpPr>
          <a:xfrm rot="177457">
            <a:off x="1359926" y="4723153"/>
            <a:ext cx="7701824" cy="2699948"/>
            <a:chOff x="1110817" y="2364771"/>
            <a:chExt cx="7701824" cy="2699948"/>
          </a:xfrm>
        </p:grpSpPr>
        <p:grpSp>
          <p:nvGrpSpPr>
            <p:cNvPr id="50" name="Group 49"/>
            <p:cNvGrpSpPr/>
            <p:nvPr/>
          </p:nvGrpSpPr>
          <p:grpSpPr>
            <a:xfrm>
              <a:off x="1110817" y="2364771"/>
              <a:ext cx="7701824" cy="2699948"/>
              <a:chOff x="1110817" y="2364771"/>
              <a:chExt cx="7701824" cy="2699948"/>
            </a:xfrm>
          </p:grpSpPr>
          <p:pic>
            <p:nvPicPr>
              <p:cNvPr id="33" name="Picture 13" descr="Newspaper_Torn_Edges_narrow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14000"/>
              </a:blip>
              <a:srcRect t="33920"/>
              <a:stretch>
                <a:fillRect/>
              </a:stretch>
            </p:blipFill>
            <p:spPr bwMode="auto">
              <a:xfrm rot="21587452">
                <a:off x="1110817" y="2364771"/>
                <a:ext cx="7701824" cy="26999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" name="Picture 3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l="87155" t="22679" r="2338" b="55481"/>
              <a:stretch>
                <a:fillRect/>
              </a:stretch>
            </p:blipFill>
            <p:spPr bwMode="auto">
              <a:xfrm rot="21549480">
                <a:off x="1335645" y="2603384"/>
                <a:ext cx="1269404" cy="846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4" name="Content Placeholder 2"/>
              <p:cNvSpPr txBox="1">
                <a:spLocks/>
              </p:cNvSpPr>
              <p:nvPr/>
            </p:nvSpPr>
            <p:spPr>
              <a:xfrm>
                <a:off x="3691696" y="2517903"/>
                <a:ext cx="3659826" cy="358538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accent3"/>
                  </a:buClr>
                  <a:buSzPct val="95000"/>
                  <a:buFont typeface="Wingdings 2"/>
                  <a:buNone/>
                  <a:tabLst/>
                  <a:defRPr/>
                </a:pPr>
                <a:r>
                  <a:rPr kumimoji="0" lang="en-US" sz="1500" b="1" i="1" u="sng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Global Population Ageing: Peril of Promise?</a:t>
                </a:r>
              </a:p>
            </p:txBody>
          </p:sp>
        </p:grpSp>
        <p:sp>
          <p:nvSpPr>
            <p:cNvPr id="47" name="Content Placeholder 2"/>
            <p:cNvSpPr txBox="1">
              <a:spLocks/>
            </p:cNvSpPr>
            <p:nvPr/>
          </p:nvSpPr>
          <p:spPr>
            <a:xfrm rot="21587452">
              <a:off x="2777558" y="2778557"/>
              <a:ext cx="5667894" cy="1898216"/>
            </a:xfrm>
            <a:prstGeom prst="rect">
              <a:avLst/>
            </a:prstGeom>
          </p:spPr>
          <p:txBody>
            <a:bodyPr vert="horz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3"/>
                </a:buClr>
                <a:buSzPct val="95000"/>
                <a:buFont typeface="Wingdings 2"/>
                <a:buNone/>
                <a:tabLst/>
                <a:defRPr/>
              </a:pPr>
              <a:r>
                <a:rPr kumimoji="0" lang="en-US" sz="145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“Of all global issues,</a:t>
              </a:r>
              <a:r>
                <a:rPr kumimoji="0" lang="en-US" sz="145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population ageing is one of the most amenable to risk management in terms of identification, measurement, and mitigation of possible consequences”</a:t>
              </a:r>
            </a:p>
            <a:p>
              <a:pPr lvl="0" algn="r">
                <a:spcBef>
                  <a:spcPct val="20000"/>
                </a:spcBef>
                <a:buClr>
                  <a:schemeClr val="accent3"/>
                </a:buClr>
                <a:buSzPct val="95000"/>
                <a:defRPr/>
              </a:pPr>
              <a:r>
                <a:rPr lang="en-US" sz="1450" dirty="0" smtClean="0"/>
                <a:t>                - </a:t>
              </a:r>
              <a:r>
                <a:rPr lang="en-US" sz="1450" i="1" dirty="0" smtClean="0"/>
                <a:t>Klaus Schwab, Founder and Chairman</a:t>
              </a:r>
            </a:p>
            <a:p>
              <a:pPr lvl="0" algn="r">
                <a:spcBef>
                  <a:spcPct val="20000"/>
                </a:spcBef>
                <a:buClr>
                  <a:schemeClr val="accent3"/>
                </a:buClr>
                <a:buSzPct val="95000"/>
                <a:defRPr/>
              </a:pPr>
              <a:r>
                <a:rPr lang="en-US" sz="1450" i="1" dirty="0" smtClean="0"/>
                <a:t>World Economic Forum </a:t>
              </a:r>
              <a:endParaRPr kumimoji="0" lang="en-US" sz="145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3"/>
                </a:buClr>
                <a:buSzPct val="95000"/>
                <a:buFont typeface="Wingdings 2"/>
                <a:buNone/>
                <a:tabLst/>
                <a:defRPr/>
              </a:pPr>
              <a:endParaRPr kumimoji="0" lang="en-US" sz="14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95919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13811</TotalTime>
  <Words>548</Words>
  <Application>Microsoft Office PowerPoint</Application>
  <PresentationFormat>On-screen Show (4:3)</PresentationFormat>
  <Paragraphs>55</Paragraphs>
  <Slides>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Flow</vt:lpstr>
      <vt:lpstr>Adult Vaccination:  A Central Driver of Prevention and Wellness</vt:lpstr>
      <vt:lpstr>The Facts on Population Aging…</vt:lpstr>
      <vt:lpstr>The Growing Proportion of 65+ Population Will Lead to Skyrocketing Health Needs</vt:lpstr>
      <vt:lpstr> A More Detailed View The “under 14” and “over 65” segments </vt:lpstr>
      <vt:lpstr> A More Detailed View The “under 14” and “over 65” segments </vt:lpstr>
      <vt:lpstr>The Most Seminal Issue of Our Time…</vt:lpstr>
      <vt:lpstr>Slide 7</vt:lpstr>
      <vt:lpstr>Slide 8</vt:lpstr>
    </vt:vector>
  </TitlesOfParts>
  <Company>ssa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NCDs and Alzheimer’s</dc:title>
  <dc:creator>mmitchell</dc:creator>
  <cp:lastModifiedBy>Melissa G. Mitchell</cp:lastModifiedBy>
  <cp:revision>529</cp:revision>
  <dcterms:created xsi:type="dcterms:W3CDTF">2011-03-25T14:00:25Z</dcterms:created>
  <dcterms:modified xsi:type="dcterms:W3CDTF">2012-05-30T23:18:30Z</dcterms:modified>
</cp:coreProperties>
</file>