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9" r:id="rId4"/>
    <p:sldId id="260" r:id="rId5"/>
    <p:sldId id="262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93AB2-312B-4D3F-8635-29A5B2576E6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E4225-3D4F-4581-8FCA-2A7F1AB28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3CC88E-8579-4F60-817D-5314C76999D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4B34C-0FD8-4C28-9F13-5CE41A3F568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5CCEE3-69CA-406C-A8AD-2706B66EF06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C1C7B-228B-4C47-A5E6-A681214640A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E679-90C4-4F78-B48B-5C6E1F191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E679-90C4-4F78-B48B-5C6E1F191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E679-90C4-4F78-B48B-5C6E1F191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E679-90C4-4F78-B48B-5C6E1F191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9525">
            <a:solidFill>
              <a:srgbClr val="FF7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 baseline="-25000">
              <a:solidFill>
                <a:srgbClr val="000000"/>
              </a:solidFill>
              <a:latin typeface="Times"/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0" y="5181600"/>
            <a:ext cx="9144000" cy="0"/>
          </a:xfrm>
          <a:prstGeom prst="line">
            <a:avLst/>
          </a:prstGeom>
          <a:noFill/>
          <a:ln w="9525">
            <a:solidFill>
              <a:srgbClr val="FF7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 baseline="-25000">
              <a:solidFill>
                <a:srgbClr val="000000"/>
              </a:solidFill>
              <a:latin typeface="Time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E679-90C4-4F78-B48B-5C6E1F191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E679-90C4-4F78-B48B-5C6E1F191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E679-90C4-4F78-B48B-5C6E1F191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E679-90C4-4F78-B48B-5C6E1F191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E679-90C4-4F78-B48B-5C6E1F191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E679-90C4-4F78-B48B-5C6E1F191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E679-90C4-4F78-B48B-5C6E1F191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BE679-90C4-4F78-B48B-5C6E1F191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agefriendlyworld.org/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Adult Immunization: 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Prevention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Wellness Across the Life Course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8486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Jane Barratt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Secretary General, International Federation on Ageing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31 May 2012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28" t="45714" r="72926" b="20000"/>
          <a:stretch>
            <a:fillRect/>
          </a:stretch>
        </p:blipFill>
        <p:spPr bwMode="auto">
          <a:xfrm>
            <a:off x="3886200" y="5248835"/>
            <a:ext cx="1524000" cy="10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133600" y="152400"/>
            <a:ext cx="447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srgbClr val="FFFFFF"/>
                </a:solidFill>
              </a:rPr>
              <a:t>Linear Lifeplan</a:t>
            </a:r>
            <a:endParaRPr lang="en-US" sz="5400">
              <a:solidFill>
                <a:srgbClr val="FFFFFF"/>
              </a:solidFill>
              <a:latin typeface="Times" pitchFamily="1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533400" y="4598988"/>
            <a:ext cx="612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</a:rPr>
              <a:t>Age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371600" y="5172075"/>
            <a:ext cx="306388" cy="306388"/>
          </a:xfrm>
          <a:prstGeom prst="rect">
            <a:avLst/>
          </a:prstGeom>
          <a:solidFill>
            <a:srgbClr val="5DA31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038600" y="5157788"/>
            <a:ext cx="320675" cy="320675"/>
          </a:xfrm>
          <a:prstGeom prst="rect">
            <a:avLst/>
          </a:prstGeom>
          <a:solidFill>
            <a:srgbClr val="C65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738313" y="5037138"/>
            <a:ext cx="17319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FFFF"/>
                </a:solidFill>
              </a:rPr>
              <a:t>Education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435475" y="5037138"/>
            <a:ext cx="1052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FFFF"/>
                </a:solidFill>
              </a:rPr>
              <a:t>Work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6521450" y="5037138"/>
            <a:ext cx="13287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FFFF"/>
                </a:solidFill>
              </a:rPr>
              <a:t>Leisure</a:t>
            </a:r>
          </a:p>
        </p:txBody>
      </p:sp>
      <p:sp>
        <p:nvSpPr>
          <p:cNvPr id="61449" name="Rectangle 10"/>
          <p:cNvSpPr>
            <a:spLocks noChangeArrowheads="1"/>
          </p:cNvSpPr>
          <p:nvPr/>
        </p:nvSpPr>
        <p:spPr bwMode="auto">
          <a:xfrm>
            <a:off x="6172200" y="5181600"/>
            <a:ext cx="296863" cy="296863"/>
          </a:xfrm>
          <a:prstGeom prst="rect">
            <a:avLst/>
          </a:prstGeom>
          <a:solidFill>
            <a:srgbClr val="D4A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685800" y="1130300"/>
            <a:ext cx="6172200" cy="2755900"/>
            <a:chOff x="762000" y="1130300"/>
            <a:chExt cx="6172200" cy="2755900"/>
          </a:xfrm>
        </p:grpSpPr>
        <p:sp>
          <p:nvSpPr>
            <p:cNvPr id="61474" name="Rectangle 9"/>
            <p:cNvSpPr>
              <a:spLocks noChangeArrowheads="1"/>
            </p:cNvSpPr>
            <p:nvPr/>
          </p:nvSpPr>
          <p:spPr bwMode="auto">
            <a:xfrm>
              <a:off x="762000" y="1295400"/>
              <a:ext cx="1676400" cy="2590800"/>
            </a:xfrm>
            <a:prstGeom prst="rect">
              <a:avLst/>
            </a:prstGeom>
            <a:gradFill rotWithShape="0">
              <a:gsLst>
                <a:gs pos="0">
                  <a:srgbClr val="5DA31E"/>
                </a:gs>
                <a:gs pos="100000">
                  <a:srgbClr val="2B4B0E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5DA31E"/>
              </a:extrusion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75" name="Rectangle 11"/>
            <p:cNvSpPr>
              <a:spLocks noChangeArrowheads="1"/>
            </p:cNvSpPr>
            <p:nvPr/>
          </p:nvSpPr>
          <p:spPr bwMode="auto">
            <a:xfrm>
              <a:off x="2438400" y="1295400"/>
              <a:ext cx="3581400" cy="2590800"/>
            </a:xfrm>
            <a:prstGeom prst="rect">
              <a:avLst/>
            </a:prstGeom>
            <a:gradFill rotWithShape="0">
              <a:gsLst>
                <a:gs pos="0">
                  <a:srgbClr val="FF7F00"/>
                </a:gs>
                <a:gs pos="100000">
                  <a:srgbClr val="763B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F00"/>
              </a:extrusion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76" name="Rectangle 12"/>
            <p:cNvSpPr>
              <a:spLocks noChangeArrowheads="1"/>
            </p:cNvSpPr>
            <p:nvPr/>
          </p:nvSpPr>
          <p:spPr bwMode="auto">
            <a:xfrm>
              <a:off x="6019800" y="1295400"/>
              <a:ext cx="762000" cy="2590800"/>
            </a:xfrm>
            <a:prstGeom prst="rect">
              <a:avLst/>
            </a:prstGeom>
            <a:gradFill rotWithShape="0">
              <a:gsLst>
                <a:gs pos="0">
                  <a:srgbClr val="FFCC18"/>
                </a:gs>
                <a:gs pos="100000">
                  <a:srgbClr val="765E0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18"/>
              </a:extrusion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77" name="Line 13"/>
            <p:cNvSpPr>
              <a:spLocks noChangeShapeType="1"/>
            </p:cNvSpPr>
            <p:nvPr/>
          </p:nvSpPr>
          <p:spPr bwMode="auto">
            <a:xfrm>
              <a:off x="2438400" y="12954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78" name="Line 14"/>
            <p:cNvSpPr>
              <a:spLocks noChangeShapeType="1"/>
            </p:cNvSpPr>
            <p:nvPr/>
          </p:nvSpPr>
          <p:spPr bwMode="auto">
            <a:xfrm>
              <a:off x="6019800" y="12954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79" name="Line 15"/>
            <p:cNvSpPr>
              <a:spLocks noChangeShapeType="1"/>
            </p:cNvSpPr>
            <p:nvPr/>
          </p:nvSpPr>
          <p:spPr bwMode="auto">
            <a:xfrm>
              <a:off x="6781800" y="12954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80" name="Line 16"/>
            <p:cNvSpPr>
              <a:spLocks noChangeShapeType="1"/>
            </p:cNvSpPr>
            <p:nvPr/>
          </p:nvSpPr>
          <p:spPr bwMode="auto">
            <a:xfrm>
              <a:off x="762000" y="12954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81" name="Line 17"/>
            <p:cNvSpPr>
              <a:spLocks noChangeShapeType="1"/>
            </p:cNvSpPr>
            <p:nvPr/>
          </p:nvSpPr>
          <p:spPr bwMode="auto">
            <a:xfrm>
              <a:off x="6934200" y="11430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82" name="Line 19"/>
            <p:cNvSpPr>
              <a:spLocks noChangeShapeType="1"/>
            </p:cNvSpPr>
            <p:nvPr/>
          </p:nvSpPr>
          <p:spPr bwMode="auto">
            <a:xfrm flipV="1">
              <a:off x="762000" y="11303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83" name="Line 20"/>
            <p:cNvSpPr>
              <a:spLocks noChangeShapeType="1"/>
            </p:cNvSpPr>
            <p:nvPr/>
          </p:nvSpPr>
          <p:spPr bwMode="auto">
            <a:xfrm flipV="1">
              <a:off x="2438400" y="11430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84" name="Line 21"/>
            <p:cNvSpPr>
              <a:spLocks noChangeShapeType="1"/>
            </p:cNvSpPr>
            <p:nvPr/>
          </p:nvSpPr>
          <p:spPr bwMode="auto">
            <a:xfrm flipV="1">
              <a:off x="6019800" y="11430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85" name="Line 22"/>
            <p:cNvSpPr>
              <a:spLocks noChangeShapeType="1"/>
            </p:cNvSpPr>
            <p:nvPr/>
          </p:nvSpPr>
          <p:spPr bwMode="auto">
            <a:xfrm flipV="1">
              <a:off x="6781800" y="11430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86" name="Line 23"/>
            <p:cNvSpPr>
              <a:spLocks noChangeShapeType="1"/>
            </p:cNvSpPr>
            <p:nvPr/>
          </p:nvSpPr>
          <p:spPr bwMode="auto">
            <a:xfrm flipV="1">
              <a:off x="6781800" y="37338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87" name="Line 45"/>
            <p:cNvSpPr>
              <a:spLocks noChangeShapeType="1"/>
            </p:cNvSpPr>
            <p:nvPr/>
          </p:nvSpPr>
          <p:spPr bwMode="auto">
            <a:xfrm flipV="1">
              <a:off x="914400" y="1143000"/>
              <a:ext cx="6019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531813" y="3881438"/>
            <a:ext cx="8154987" cy="769937"/>
            <a:chOff x="531992" y="3881438"/>
            <a:chExt cx="8154808" cy="769997"/>
          </a:xfrm>
        </p:grpSpPr>
        <p:sp>
          <p:nvSpPr>
            <p:cNvPr id="61452" name="Line 18"/>
            <p:cNvSpPr>
              <a:spLocks noChangeShapeType="1"/>
            </p:cNvSpPr>
            <p:nvPr/>
          </p:nvSpPr>
          <p:spPr bwMode="auto">
            <a:xfrm>
              <a:off x="682804" y="3881438"/>
              <a:ext cx="6019800" cy="4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53" name="Line 25"/>
            <p:cNvSpPr>
              <a:spLocks noChangeShapeType="1"/>
            </p:cNvSpPr>
            <p:nvPr/>
          </p:nvSpPr>
          <p:spPr bwMode="auto">
            <a:xfrm>
              <a:off x="685980" y="4256088"/>
              <a:ext cx="777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54" name="Line 26"/>
            <p:cNvSpPr>
              <a:spLocks noChangeShapeType="1"/>
            </p:cNvSpPr>
            <p:nvPr/>
          </p:nvSpPr>
          <p:spPr bwMode="auto">
            <a:xfrm flipV="1">
              <a:off x="685980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55" name="Line 27"/>
            <p:cNvSpPr>
              <a:spLocks noChangeShapeType="1"/>
            </p:cNvSpPr>
            <p:nvPr/>
          </p:nvSpPr>
          <p:spPr bwMode="auto">
            <a:xfrm flipV="1">
              <a:off x="7172505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56" name="Line 28"/>
            <p:cNvSpPr>
              <a:spLocks noChangeShapeType="1"/>
            </p:cNvSpPr>
            <p:nvPr/>
          </p:nvSpPr>
          <p:spPr bwMode="auto">
            <a:xfrm flipV="1">
              <a:off x="2521130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57" name="Line 29"/>
            <p:cNvSpPr>
              <a:spLocks noChangeShapeType="1"/>
            </p:cNvSpPr>
            <p:nvPr/>
          </p:nvSpPr>
          <p:spPr bwMode="auto">
            <a:xfrm flipV="1">
              <a:off x="3451405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58" name="Line 30"/>
            <p:cNvSpPr>
              <a:spLocks noChangeShapeType="1"/>
            </p:cNvSpPr>
            <p:nvPr/>
          </p:nvSpPr>
          <p:spPr bwMode="auto">
            <a:xfrm flipV="1">
              <a:off x="4381680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59" name="Line 31"/>
            <p:cNvSpPr>
              <a:spLocks noChangeShapeType="1"/>
            </p:cNvSpPr>
            <p:nvPr/>
          </p:nvSpPr>
          <p:spPr bwMode="auto">
            <a:xfrm flipV="1">
              <a:off x="5311955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60" name="Line 32"/>
            <p:cNvSpPr>
              <a:spLocks noChangeShapeType="1"/>
            </p:cNvSpPr>
            <p:nvPr/>
          </p:nvSpPr>
          <p:spPr bwMode="auto">
            <a:xfrm flipV="1">
              <a:off x="6242230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61" name="Line 33"/>
            <p:cNvSpPr>
              <a:spLocks noChangeShapeType="1"/>
            </p:cNvSpPr>
            <p:nvPr/>
          </p:nvSpPr>
          <p:spPr bwMode="auto">
            <a:xfrm flipV="1">
              <a:off x="7998004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62" name="Text Box 34"/>
            <p:cNvSpPr txBox="1">
              <a:spLocks noChangeArrowheads="1"/>
            </p:cNvSpPr>
            <p:nvPr/>
          </p:nvSpPr>
          <p:spPr bwMode="auto">
            <a:xfrm>
              <a:off x="531992" y="4240213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1463" name="Text Box 35"/>
            <p:cNvSpPr txBox="1">
              <a:spLocks noChangeArrowheads="1"/>
            </p:cNvSpPr>
            <p:nvPr/>
          </p:nvSpPr>
          <p:spPr bwMode="auto">
            <a:xfrm>
              <a:off x="1462267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10</a:t>
              </a:r>
            </a:p>
          </p:txBody>
        </p:sp>
        <p:sp>
          <p:nvSpPr>
            <p:cNvPr id="61464" name="Text Box 36"/>
            <p:cNvSpPr txBox="1">
              <a:spLocks noChangeArrowheads="1"/>
            </p:cNvSpPr>
            <p:nvPr/>
          </p:nvSpPr>
          <p:spPr bwMode="auto">
            <a:xfrm>
              <a:off x="2314755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61465" name="Text Box 37"/>
            <p:cNvSpPr txBox="1">
              <a:spLocks noChangeArrowheads="1"/>
            </p:cNvSpPr>
            <p:nvPr/>
          </p:nvSpPr>
          <p:spPr bwMode="auto">
            <a:xfrm>
              <a:off x="3218042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30</a:t>
              </a:r>
            </a:p>
          </p:txBody>
        </p:sp>
        <p:sp>
          <p:nvSpPr>
            <p:cNvPr id="61466" name="Text Box 38"/>
            <p:cNvSpPr txBox="1">
              <a:spLocks noChangeArrowheads="1"/>
            </p:cNvSpPr>
            <p:nvPr/>
          </p:nvSpPr>
          <p:spPr bwMode="auto">
            <a:xfrm>
              <a:off x="4148317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61467" name="Text Box 39"/>
            <p:cNvSpPr txBox="1">
              <a:spLocks noChangeArrowheads="1"/>
            </p:cNvSpPr>
            <p:nvPr/>
          </p:nvSpPr>
          <p:spPr bwMode="auto">
            <a:xfrm>
              <a:off x="5078592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50</a:t>
              </a:r>
            </a:p>
          </p:txBody>
        </p:sp>
        <p:sp>
          <p:nvSpPr>
            <p:cNvPr id="61468" name="Text Box 40"/>
            <p:cNvSpPr txBox="1">
              <a:spLocks noChangeArrowheads="1"/>
            </p:cNvSpPr>
            <p:nvPr/>
          </p:nvSpPr>
          <p:spPr bwMode="auto">
            <a:xfrm>
              <a:off x="6008867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61469" name="Text Box 41"/>
            <p:cNvSpPr txBox="1">
              <a:spLocks noChangeArrowheads="1"/>
            </p:cNvSpPr>
            <p:nvPr/>
          </p:nvSpPr>
          <p:spPr bwMode="auto">
            <a:xfrm>
              <a:off x="6964542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70</a:t>
              </a:r>
            </a:p>
          </p:txBody>
        </p:sp>
        <p:sp>
          <p:nvSpPr>
            <p:cNvPr id="61470" name="Line 43"/>
            <p:cNvSpPr>
              <a:spLocks noChangeShapeType="1"/>
            </p:cNvSpPr>
            <p:nvPr/>
          </p:nvSpPr>
          <p:spPr bwMode="auto">
            <a:xfrm flipV="1">
              <a:off x="1590855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71" name="Text Box 44"/>
            <p:cNvSpPr txBox="1">
              <a:spLocks noChangeArrowheads="1"/>
            </p:cNvSpPr>
            <p:nvPr/>
          </p:nvSpPr>
          <p:spPr bwMode="auto">
            <a:xfrm>
              <a:off x="7788454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80</a:t>
              </a:r>
            </a:p>
          </p:txBody>
        </p:sp>
        <p:sp>
          <p:nvSpPr>
            <p:cNvPr id="61472" name="Line 33"/>
            <p:cNvSpPr>
              <a:spLocks noChangeShapeType="1"/>
            </p:cNvSpPr>
            <p:nvPr/>
          </p:nvSpPr>
          <p:spPr bwMode="auto">
            <a:xfrm flipV="1">
              <a:off x="8455204" y="4096512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1473" name="Text Box 44"/>
            <p:cNvSpPr txBox="1">
              <a:spLocks noChangeArrowheads="1"/>
            </p:cNvSpPr>
            <p:nvPr/>
          </p:nvSpPr>
          <p:spPr bwMode="auto">
            <a:xfrm>
              <a:off x="8245654" y="4251325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85</a:t>
              </a:r>
            </a:p>
          </p:txBody>
        </p:sp>
      </p:grpSp>
      <p:sp>
        <p:nvSpPr>
          <p:cNvPr id="48" name="Rectangle 47"/>
          <p:cNvSpPr/>
          <p:nvPr/>
        </p:nvSpPr>
        <p:spPr bwMode="auto">
          <a:xfrm>
            <a:off x="6629400" y="5791200"/>
            <a:ext cx="1828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rPr>
              <a:t>Thanks to Ken </a:t>
            </a:r>
            <a:r>
              <a:rPr kumimoji="0" lang="en-US" sz="32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rPr>
              <a:t>Dychtwald</a:t>
            </a:r>
            <a:endParaRPr kumimoji="0" lang="en-US" sz="32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BE679-90C4-4F78-B48B-5C6E1F1910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6372225" y="1219200"/>
            <a:ext cx="2009775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133600" y="152400"/>
            <a:ext cx="447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srgbClr val="FFFFFF"/>
                </a:solidFill>
              </a:rPr>
              <a:t>Linear Lifeplan</a:t>
            </a:r>
            <a:endParaRPr lang="en-US" sz="5400">
              <a:solidFill>
                <a:srgbClr val="FFFFFF"/>
              </a:solidFill>
              <a:latin typeface="Times" pitchFamily="1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371600" y="5172075"/>
            <a:ext cx="306388" cy="306388"/>
          </a:xfrm>
          <a:prstGeom prst="rect">
            <a:avLst/>
          </a:prstGeom>
          <a:solidFill>
            <a:srgbClr val="5DA31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038600" y="5157788"/>
            <a:ext cx="320675" cy="320675"/>
          </a:xfrm>
          <a:prstGeom prst="rect">
            <a:avLst/>
          </a:prstGeom>
          <a:solidFill>
            <a:srgbClr val="C65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738313" y="5037138"/>
            <a:ext cx="17319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FFFF"/>
                </a:solidFill>
              </a:rPr>
              <a:t>Education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4435475" y="5037138"/>
            <a:ext cx="1052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FFFF"/>
                </a:solidFill>
              </a:rPr>
              <a:t>Work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521450" y="5037138"/>
            <a:ext cx="13287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FFFF"/>
                </a:solidFill>
              </a:rPr>
              <a:t>Leisure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57225" y="1295400"/>
            <a:ext cx="1676400" cy="2590800"/>
          </a:xfrm>
          <a:prstGeom prst="rect">
            <a:avLst/>
          </a:prstGeom>
          <a:gradFill rotWithShape="0">
            <a:gsLst>
              <a:gs pos="0">
                <a:srgbClr val="5DA31E"/>
              </a:gs>
              <a:gs pos="100000">
                <a:srgbClr val="2B4B0E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DA31E"/>
            </a:extrusionClr>
          </a:sp3d>
        </p:spPr>
        <p:txBody>
          <a:bodyPr wrap="none" anchor="ctr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6172200" y="5181600"/>
            <a:ext cx="296863" cy="296863"/>
          </a:xfrm>
          <a:prstGeom prst="rect">
            <a:avLst/>
          </a:prstGeom>
          <a:solidFill>
            <a:srgbClr val="D4A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2333625" y="1295400"/>
            <a:ext cx="3581400" cy="2590800"/>
          </a:xfrm>
          <a:prstGeom prst="rect">
            <a:avLst/>
          </a:prstGeom>
          <a:gradFill rotWithShape="0">
            <a:gsLst>
              <a:gs pos="0">
                <a:srgbClr val="FF7F00"/>
              </a:gs>
              <a:gs pos="100000">
                <a:srgbClr val="763B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7F00"/>
            </a:extrusionClr>
          </a:sp3d>
        </p:spPr>
        <p:txBody>
          <a:bodyPr wrap="none" anchor="ctr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5915025" y="1295400"/>
            <a:ext cx="762000" cy="2590800"/>
          </a:xfrm>
          <a:prstGeom prst="rect">
            <a:avLst/>
          </a:prstGeom>
          <a:gradFill rotWithShape="0">
            <a:gsLst>
              <a:gs pos="0">
                <a:srgbClr val="FFCC18"/>
              </a:gs>
              <a:gs pos="100000">
                <a:srgbClr val="765E0B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18"/>
            </a:extrusionClr>
          </a:sp3d>
        </p:spPr>
        <p:txBody>
          <a:bodyPr wrap="none" anchor="ctr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2333625" y="1295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>
            <a:off x="5915025" y="1295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6677025" y="1295400"/>
            <a:ext cx="5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>
            <a:off x="657225" y="1295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>
            <a:off x="6648450" y="1295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2482" name="Line 18"/>
          <p:cNvSpPr>
            <a:spLocks noChangeShapeType="1"/>
          </p:cNvSpPr>
          <p:nvPr/>
        </p:nvSpPr>
        <p:spPr bwMode="auto">
          <a:xfrm flipV="1">
            <a:off x="657225" y="11303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 flipV="1">
            <a:off x="2301875" y="1143000"/>
            <a:ext cx="136525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2484" name="Line 21"/>
          <p:cNvSpPr>
            <a:spLocks noChangeShapeType="1"/>
          </p:cNvSpPr>
          <p:nvPr/>
        </p:nvSpPr>
        <p:spPr bwMode="auto">
          <a:xfrm flipV="1">
            <a:off x="6677025" y="1143000"/>
            <a:ext cx="1793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3408926" name="Rectangle 30"/>
          <p:cNvSpPr>
            <a:spLocks noChangeArrowheads="1"/>
          </p:cNvSpPr>
          <p:nvPr/>
        </p:nvSpPr>
        <p:spPr bwMode="auto">
          <a:xfrm>
            <a:off x="6683375" y="1295400"/>
            <a:ext cx="1698625" cy="2590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 baseline="-25000">
              <a:solidFill>
                <a:srgbClr val="000000"/>
              </a:solidFill>
              <a:latin typeface="Times"/>
            </a:endParaRPr>
          </a:p>
        </p:txBody>
      </p:sp>
      <p:sp>
        <p:nvSpPr>
          <p:cNvPr id="62486" name="Line 31"/>
          <p:cNvSpPr>
            <a:spLocks noChangeShapeType="1"/>
          </p:cNvSpPr>
          <p:nvPr/>
        </p:nvSpPr>
        <p:spPr bwMode="auto">
          <a:xfrm flipV="1">
            <a:off x="809625" y="1133475"/>
            <a:ext cx="7724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2487" name="Line 32"/>
          <p:cNvSpPr>
            <a:spLocks noChangeShapeType="1"/>
          </p:cNvSpPr>
          <p:nvPr/>
        </p:nvSpPr>
        <p:spPr bwMode="auto">
          <a:xfrm>
            <a:off x="8382000" y="12954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2488" name="Line 34"/>
          <p:cNvSpPr>
            <a:spLocks noChangeShapeType="1"/>
          </p:cNvSpPr>
          <p:nvPr/>
        </p:nvSpPr>
        <p:spPr bwMode="auto">
          <a:xfrm>
            <a:off x="8534400" y="11430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2489" name="Rectangle 37"/>
          <p:cNvSpPr>
            <a:spLocks noChangeArrowheads="1"/>
          </p:cNvSpPr>
          <p:nvPr/>
        </p:nvSpPr>
        <p:spPr bwMode="auto">
          <a:xfrm>
            <a:off x="6767513" y="2309813"/>
            <a:ext cx="1503362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“Longevity Bonus”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54025" y="3881438"/>
            <a:ext cx="8232775" cy="1054100"/>
            <a:chOff x="454204" y="3881438"/>
            <a:chExt cx="8232596" cy="1054100"/>
          </a:xfrm>
        </p:grpSpPr>
        <p:sp>
          <p:nvSpPr>
            <p:cNvPr id="62494" name="Text Box 3"/>
            <p:cNvSpPr txBox="1">
              <a:spLocks noChangeArrowheads="1"/>
            </p:cNvSpPr>
            <p:nvPr/>
          </p:nvSpPr>
          <p:spPr bwMode="auto">
            <a:xfrm>
              <a:off x="454204" y="4598988"/>
              <a:ext cx="5222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FFFF"/>
                  </a:solidFill>
                </a:rPr>
                <a:t>Age</a:t>
              </a:r>
            </a:p>
          </p:txBody>
        </p:sp>
        <p:sp>
          <p:nvSpPr>
            <p:cNvPr id="62495" name="Line 18"/>
            <p:cNvSpPr>
              <a:spLocks noChangeShapeType="1"/>
            </p:cNvSpPr>
            <p:nvPr/>
          </p:nvSpPr>
          <p:spPr bwMode="auto">
            <a:xfrm>
              <a:off x="682804" y="3881438"/>
              <a:ext cx="6019800" cy="4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2496" name="Line 25"/>
            <p:cNvSpPr>
              <a:spLocks noChangeShapeType="1"/>
            </p:cNvSpPr>
            <p:nvPr/>
          </p:nvSpPr>
          <p:spPr bwMode="auto">
            <a:xfrm>
              <a:off x="685980" y="4256088"/>
              <a:ext cx="777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2497" name="Line 26"/>
            <p:cNvSpPr>
              <a:spLocks noChangeShapeType="1"/>
            </p:cNvSpPr>
            <p:nvPr/>
          </p:nvSpPr>
          <p:spPr bwMode="auto">
            <a:xfrm flipV="1">
              <a:off x="685980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2498" name="Line 27"/>
            <p:cNvSpPr>
              <a:spLocks noChangeShapeType="1"/>
            </p:cNvSpPr>
            <p:nvPr/>
          </p:nvSpPr>
          <p:spPr bwMode="auto">
            <a:xfrm flipV="1">
              <a:off x="7172505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2499" name="Line 28"/>
            <p:cNvSpPr>
              <a:spLocks noChangeShapeType="1"/>
            </p:cNvSpPr>
            <p:nvPr/>
          </p:nvSpPr>
          <p:spPr bwMode="auto">
            <a:xfrm flipV="1">
              <a:off x="2521130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2500" name="Line 29"/>
            <p:cNvSpPr>
              <a:spLocks noChangeShapeType="1"/>
            </p:cNvSpPr>
            <p:nvPr/>
          </p:nvSpPr>
          <p:spPr bwMode="auto">
            <a:xfrm flipV="1">
              <a:off x="3451405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2501" name="Line 30"/>
            <p:cNvSpPr>
              <a:spLocks noChangeShapeType="1"/>
            </p:cNvSpPr>
            <p:nvPr/>
          </p:nvSpPr>
          <p:spPr bwMode="auto">
            <a:xfrm flipV="1">
              <a:off x="4381680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2502" name="Line 31"/>
            <p:cNvSpPr>
              <a:spLocks noChangeShapeType="1"/>
            </p:cNvSpPr>
            <p:nvPr/>
          </p:nvSpPr>
          <p:spPr bwMode="auto">
            <a:xfrm flipV="1">
              <a:off x="5311955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2503" name="Line 32"/>
            <p:cNvSpPr>
              <a:spLocks noChangeShapeType="1"/>
            </p:cNvSpPr>
            <p:nvPr/>
          </p:nvSpPr>
          <p:spPr bwMode="auto">
            <a:xfrm flipV="1">
              <a:off x="6242230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2504" name="Line 33"/>
            <p:cNvSpPr>
              <a:spLocks noChangeShapeType="1"/>
            </p:cNvSpPr>
            <p:nvPr/>
          </p:nvSpPr>
          <p:spPr bwMode="auto">
            <a:xfrm flipV="1">
              <a:off x="7998004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2505" name="Text Box 34"/>
            <p:cNvSpPr txBox="1">
              <a:spLocks noChangeArrowheads="1"/>
            </p:cNvSpPr>
            <p:nvPr/>
          </p:nvSpPr>
          <p:spPr bwMode="auto">
            <a:xfrm>
              <a:off x="531992" y="4240213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2506" name="Text Box 35"/>
            <p:cNvSpPr txBox="1">
              <a:spLocks noChangeArrowheads="1"/>
            </p:cNvSpPr>
            <p:nvPr/>
          </p:nvSpPr>
          <p:spPr bwMode="auto">
            <a:xfrm>
              <a:off x="1462267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10</a:t>
              </a:r>
            </a:p>
          </p:txBody>
        </p:sp>
        <p:sp>
          <p:nvSpPr>
            <p:cNvPr id="62507" name="Text Box 36"/>
            <p:cNvSpPr txBox="1">
              <a:spLocks noChangeArrowheads="1"/>
            </p:cNvSpPr>
            <p:nvPr/>
          </p:nvSpPr>
          <p:spPr bwMode="auto">
            <a:xfrm>
              <a:off x="2314755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62508" name="Text Box 37"/>
            <p:cNvSpPr txBox="1">
              <a:spLocks noChangeArrowheads="1"/>
            </p:cNvSpPr>
            <p:nvPr/>
          </p:nvSpPr>
          <p:spPr bwMode="auto">
            <a:xfrm>
              <a:off x="3218042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30</a:t>
              </a:r>
            </a:p>
          </p:txBody>
        </p:sp>
        <p:sp>
          <p:nvSpPr>
            <p:cNvPr id="62509" name="Text Box 38"/>
            <p:cNvSpPr txBox="1">
              <a:spLocks noChangeArrowheads="1"/>
            </p:cNvSpPr>
            <p:nvPr/>
          </p:nvSpPr>
          <p:spPr bwMode="auto">
            <a:xfrm>
              <a:off x="4148317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62510" name="Text Box 39"/>
            <p:cNvSpPr txBox="1">
              <a:spLocks noChangeArrowheads="1"/>
            </p:cNvSpPr>
            <p:nvPr/>
          </p:nvSpPr>
          <p:spPr bwMode="auto">
            <a:xfrm>
              <a:off x="5078592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50</a:t>
              </a:r>
            </a:p>
          </p:txBody>
        </p:sp>
        <p:sp>
          <p:nvSpPr>
            <p:cNvPr id="62511" name="Text Box 40"/>
            <p:cNvSpPr txBox="1">
              <a:spLocks noChangeArrowheads="1"/>
            </p:cNvSpPr>
            <p:nvPr/>
          </p:nvSpPr>
          <p:spPr bwMode="auto">
            <a:xfrm>
              <a:off x="6008867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62512" name="Text Box 41"/>
            <p:cNvSpPr txBox="1">
              <a:spLocks noChangeArrowheads="1"/>
            </p:cNvSpPr>
            <p:nvPr/>
          </p:nvSpPr>
          <p:spPr bwMode="auto">
            <a:xfrm>
              <a:off x="6964542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70</a:t>
              </a:r>
            </a:p>
          </p:txBody>
        </p:sp>
        <p:sp>
          <p:nvSpPr>
            <p:cNvPr id="62513" name="Line 43"/>
            <p:cNvSpPr>
              <a:spLocks noChangeShapeType="1"/>
            </p:cNvSpPr>
            <p:nvPr/>
          </p:nvSpPr>
          <p:spPr bwMode="auto">
            <a:xfrm flipV="1">
              <a:off x="1590855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2514" name="Text Box 44"/>
            <p:cNvSpPr txBox="1">
              <a:spLocks noChangeArrowheads="1"/>
            </p:cNvSpPr>
            <p:nvPr/>
          </p:nvSpPr>
          <p:spPr bwMode="auto">
            <a:xfrm>
              <a:off x="7788454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80</a:t>
              </a:r>
            </a:p>
          </p:txBody>
        </p:sp>
        <p:sp>
          <p:nvSpPr>
            <p:cNvPr id="62515" name="Line 33"/>
            <p:cNvSpPr>
              <a:spLocks noChangeShapeType="1"/>
            </p:cNvSpPr>
            <p:nvPr/>
          </p:nvSpPr>
          <p:spPr bwMode="auto">
            <a:xfrm flipV="1">
              <a:off x="8455204" y="4096512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2516" name="Text Box 44"/>
            <p:cNvSpPr txBox="1">
              <a:spLocks noChangeArrowheads="1"/>
            </p:cNvSpPr>
            <p:nvPr/>
          </p:nvSpPr>
          <p:spPr bwMode="auto">
            <a:xfrm>
              <a:off x="8245654" y="4251325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85</a:t>
              </a:r>
            </a:p>
          </p:txBody>
        </p:sp>
      </p:grpSp>
      <p:sp>
        <p:nvSpPr>
          <p:cNvPr id="62491" name="Line 19"/>
          <p:cNvSpPr>
            <a:spLocks noChangeShapeType="1"/>
          </p:cNvSpPr>
          <p:nvPr/>
        </p:nvSpPr>
        <p:spPr bwMode="auto">
          <a:xfrm flipV="1">
            <a:off x="6629400" y="1158875"/>
            <a:ext cx="136525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2492" name="Line 19"/>
          <p:cNvSpPr>
            <a:spLocks noChangeShapeType="1"/>
          </p:cNvSpPr>
          <p:nvPr/>
        </p:nvSpPr>
        <p:spPr bwMode="auto">
          <a:xfrm flipV="1">
            <a:off x="5888038" y="1143000"/>
            <a:ext cx="138112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2493" name="Line 19"/>
          <p:cNvSpPr>
            <a:spLocks noChangeShapeType="1"/>
          </p:cNvSpPr>
          <p:nvPr/>
        </p:nvSpPr>
        <p:spPr bwMode="auto">
          <a:xfrm flipV="1">
            <a:off x="8382000" y="1143000"/>
            <a:ext cx="136525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629400" y="5791200"/>
            <a:ext cx="1828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rPr>
              <a:t>Thanks to Ken </a:t>
            </a:r>
            <a:r>
              <a:rPr kumimoji="0" lang="en-US" sz="32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rPr>
              <a:t>Dychtwald</a:t>
            </a:r>
            <a:endParaRPr kumimoji="0" lang="en-US" sz="32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BE679-90C4-4F78-B48B-5C6E1F1910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886200" y="1143000"/>
            <a:ext cx="2895600" cy="274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133600" y="152400"/>
            <a:ext cx="447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>
                <a:solidFill>
                  <a:srgbClr val="FFFFFF"/>
                </a:solidFill>
              </a:rPr>
              <a:t>Cyclic Lifeplan</a:t>
            </a:r>
            <a:endParaRPr lang="en-US" sz="5400">
              <a:solidFill>
                <a:srgbClr val="FFFFFF"/>
              </a:solidFill>
              <a:latin typeface="Times" pitchFamily="1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1371600" y="5172075"/>
            <a:ext cx="306388" cy="306388"/>
          </a:xfrm>
          <a:prstGeom prst="rect">
            <a:avLst/>
          </a:prstGeom>
          <a:solidFill>
            <a:srgbClr val="5DA31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4038600" y="5157788"/>
            <a:ext cx="320675" cy="320675"/>
          </a:xfrm>
          <a:prstGeom prst="rect">
            <a:avLst/>
          </a:prstGeom>
          <a:solidFill>
            <a:srgbClr val="C65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738313" y="5037138"/>
            <a:ext cx="17319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FFFF"/>
                </a:solidFill>
              </a:rPr>
              <a:t>Education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4435475" y="5037138"/>
            <a:ext cx="1052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FFFF"/>
                </a:solidFill>
              </a:rPr>
              <a:t>Work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6521450" y="5037138"/>
            <a:ext cx="13287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FFFF"/>
                </a:solidFill>
              </a:rPr>
              <a:t>Leisure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6172200" y="5181600"/>
            <a:ext cx="296863" cy="296863"/>
          </a:xfrm>
          <a:prstGeom prst="rect">
            <a:avLst/>
          </a:prstGeom>
          <a:solidFill>
            <a:srgbClr val="D4A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762000" y="1295400"/>
            <a:ext cx="1600200" cy="2590800"/>
          </a:xfrm>
          <a:prstGeom prst="rect">
            <a:avLst/>
          </a:prstGeom>
          <a:gradFill rotWithShape="0">
            <a:gsLst>
              <a:gs pos="0">
                <a:srgbClr val="5DA31E"/>
              </a:gs>
              <a:gs pos="100000">
                <a:srgbClr val="2B4B0E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DA31E"/>
            </a:extrusionClr>
          </a:sp3d>
        </p:spPr>
        <p:txBody>
          <a:bodyPr wrap="none" anchor="ctr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2362200" y="1295400"/>
            <a:ext cx="533400" cy="2590800"/>
          </a:xfrm>
          <a:prstGeom prst="rect">
            <a:avLst/>
          </a:prstGeom>
          <a:gradFill rotWithShape="0">
            <a:gsLst>
              <a:gs pos="0">
                <a:srgbClr val="FF7F00"/>
              </a:gs>
              <a:gs pos="100000">
                <a:srgbClr val="763B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7F00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2895600" y="1295400"/>
            <a:ext cx="381000" cy="2590800"/>
          </a:xfrm>
          <a:prstGeom prst="rect">
            <a:avLst/>
          </a:prstGeom>
          <a:gradFill rotWithShape="0">
            <a:gsLst>
              <a:gs pos="0">
                <a:srgbClr val="FFCD17"/>
              </a:gs>
              <a:gs pos="100000">
                <a:srgbClr val="765F0B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D17"/>
            </a:extrusionClr>
          </a:sp3d>
        </p:spPr>
        <p:txBody>
          <a:bodyPr wrap="none" anchor="ctr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3276600" y="1295400"/>
            <a:ext cx="533400" cy="2590800"/>
          </a:xfrm>
          <a:prstGeom prst="rect">
            <a:avLst/>
          </a:prstGeom>
          <a:gradFill rotWithShape="0">
            <a:gsLst>
              <a:gs pos="0">
                <a:srgbClr val="5DA31E"/>
              </a:gs>
              <a:gs pos="100000">
                <a:srgbClr val="2B4B0E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DA31E"/>
            </a:extrusionClr>
          </a:sp3d>
        </p:spPr>
        <p:txBody>
          <a:bodyPr wrap="none" anchor="ctr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362200" y="1143000"/>
            <a:ext cx="152400" cy="2743200"/>
            <a:chOff x="1824" y="720"/>
            <a:chExt cx="96" cy="1728"/>
          </a:xfrm>
        </p:grpSpPr>
        <p:sp>
          <p:nvSpPr>
            <p:cNvPr id="64618" name="Line 15"/>
            <p:cNvSpPr>
              <a:spLocks noChangeShapeType="1"/>
            </p:cNvSpPr>
            <p:nvPr/>
          </p:nvSpPr>
          <p:spPr bwMode="auto">
            <a:xfrm>
              <a:off x="1824" y="81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619" name="Line 16"/>
            <p:cNvSpPr>
              <a:spLocks noChangeShapeType="1"/>
            </p:cNvSpPr>
            <p:nvPr/>
          </p:nvSpPr>
          <p:spPr bwMode="auto">
            <a:xfrm flipV="1">
              <a:off x="1824" y="7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895600" y="1143000"/>
            <a:ext cx="152400" cy="2743200"/>
            <a:chOff x="1824" y="720"/>
            <a:chExt cx="96" cy="1728"/>
          </a:xfrm>
        </p:grpSpPr>
        <p:sp>
          <p:nvSpPr>
            <p:cNvPr id="64616" name="Line 18"/>
            <p:cNvSpPr>
              <a:spLocks noChangeShapeType="1"/>
            </p:cNvSpPr>
            <p:nvPr/>
          </p:nvSpPr>
          <p:spPr bwMode="auto">
            <a:xfrm>
              <a:off x="1824" y="81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617" name="Line 19"/>
            <p:cNvSpPr>
              <a:spLocks noChangeShapeType="1"/>
            </p:cNvSpPr>
            <p:nvPr/>
          </p:nvSpPr>
          <p:spPr bwMode="auto">
            <a:xfrm flipV="1">
              <a:off x="1824" y="7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276600" y="1143000"/>
            <a:ext cx="152400" cy="2743200"/>
            <a:chOff x="1824" y="720"/>
            <a:chExt cx="96" cy="1728"/>
          </a:xfrm>
        </p:grpSpPr>
        <p:sp>
          <p:nvSpPr>
            <p:cNvPr id="64614" name="Line 21"/>
            <p:cNvSpPr>
              <a:spLocks noChangeShapeType="1"/>
            </p:cNvSpPr>
            <p:nvPr/>
          </p:nvSpPr>
          <p:spPr bwMode="auto">
            <a:xfrm>
              <a:off x="1824" y="81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615" name="Line 22"/>
            <p:cNvSpPr>
              <a:spLocks noChangeShapeType="1"/>
            </p:cNvSpPr>
            <p:nvPr/>
          </p:nvSpPr>
          <p:spPr bwMode="auto">
            <a:xfrm flipV="1">
              <a:off x="1824" y="7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</p:grpSp>
      <p:sp>
        <p:nvSpPr>
          <p:cNvPr id="64529" name="Rectangle 23"/>
          <p:cNvSpPr>
            <a:spLocks noChangeArrowheads="1"/>
          </p:cNvSpPr>
          <p:nvPr/>
        </p:nvSpPr>
        <p:spPr bwMode="auto">
          <a:xfrm>
            <a:off x="6108700" y="57991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3413023" name="Rectangle 31"/>
          <p:cNvSpPr>
            <a:spLocks noChangeArrowheads="1"/>
          </p:cNvSpPr>
          <p:nvPr/>
        </p:nvSpPr>
        <p:spPr bwMode="auto">
          <a:xfrm>
            <a:off x="3810000" y="1295400"/>
            <a:ext cx="457200" cy="2590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 baseline="-25000">
              <a:solidFill>
                <a:srgbClr val="000000"/>
              </a:solidFill>
              <a:latin typeface="Times"/>
            </a:endParaRPr>
          </a:p>
        </p:txBody>
      </p:sp>
      <p:sp>
        <p:nvSpPr>
          <p:cNvPr id="64531" name="Rectangle 32"/>
          <p:cNvSpPr>
            <a:spLocks noChangeArrowheads="1"/>
          </p:cNvSpPr>
          <p:nvPr/>
        </p:nvSpPr>
        <p:spPr bwMode="auto">
          <a:xfrm>
            <a:off x="4267200" y="1295400"/>
            <a:ext cx="304800" cy="2590800"/>
          </a:xfrm>
          <a:prstGeom prst="rect">
            <a:avLst/>
          </a:prstGeom>
          <a:gradFill rotWithShape="0">
            <a:gsLst>
              <a:gs pos="0">
                <a:srgbClr val="5DA31E"/>
              </a:gs>
              <a:gs pos="100000">
                <a:srgbClr val="2B4B0E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DA31E"/>
            </a:extrusionClr>
          </a:sp3d>
        </p:spPr>
        <p:txBody>
          <a:bodyPr wrap="none" anchor="ctr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267200" y="1143000"/>
            <a:ext cx="152400" cy="2743200"/>
            <a:chOff x="1824" y="720"/>
            <a:chExt cx="96" cy="1728"/>
          </a:xfrm>
        </p:grpSpPr>
        <p:sp>
          <p:nvSpPr>
            <p:cNvPr id="64612" name="Line 34"/>
            <p:cNvSpPr>
              <a:spLocks noChangeShapeType="1"/>
            </p:cNvSpPr>
            <p:nvPr/>
          </p:nvSpPr>
          <p:spPr bwMode="auto">
            <a:xfrm>
              <a:off x="1824" y="81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613" name="Line 35"/>
            <p:cNvSpPr>
              <a:spLocks noChangeShapeType="1"/>
            </p:cNvSpPr>
            <p:nvPr/>
          </p:nvSpPr>
          <p:spPr bwMode="auto">
            <a:xfrm flipV="1">
              <a:off x="1824" y="7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</p:grpSp>
      <p:sp>
        <p:nvSpPr>
          <p:cNvPr id="3413028" name="Rectangle 36"/>
          <p:cNvSpPr>
            <a:spLocks noChangeArrowheads="1"/>
          </p:cNvSpPr>
          <p:nvPr/>
        </p:nvSpPr>
        <p:spPr bwMode="auto">
          <a:xfrm>
            <a:off x="4572000" y="1295400"/>
            <a:ext cx="304800" cy="2590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 baseline="-25000">
              <a:solidFill>
                <a:srgbClr val="000000"/>
              </a:solidFill>
              <a:latin typeface="Times"/>
            </a:endParaRPr>
          </a:p>
        </p:txBody>
      </p:sp>
      <p:sp>
        <p:nvSpPr>
          <p:cNvPr id="64534" name="Rectangle 37"/>
          <p:cNvSpPr>
            <a:spLocks noChangeArrowheads="1"/>
          </p:cNvSpPr>
          <p:nvPr/>
        </p:nvSpPr>
        <p:spPr bwMode="auto">
          <a:xfrm>
            <a:off x="4876800" y="1295400"/>
            <a:ext cx="685800" cy="2590800"/>
          </a:xfrm>
          <a:prstGeom prst="rect">
            <a:avLst/>
          </a:prstGeom>
          <a:gradFill rotWithShape="0">
            <a:gsLst>
              <a:gs pos="0">
                <a:srgbClr val="FF7F00"/>
              </a:gs>
              <a:gs pos="100000">
                <a:srgbClr val="763B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7F00"/>
            </a:extrusionClr>
          </a:sp3d>
        </p:spPr>
        <p:txBody>
          <a:bodyPr wrap="none" anchor="ctr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3413030" name="Rectangle 38"/>
          <p:cNvSpPr>
            <a:spLocks noChangeArrowheads="1"/>
          </p:cNvSpPr>
          <p:nvPr/>
        </p:nvSpPr>
        <p:spPr bwMode="auto">
          <a:xfrm>
            <a:off x="5562600" y="1295400"/>
            <a:ext cx="1219200" cy="25908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 baseline="-25000">
              <a:solidFill>
                <a:srgbClr val="000000"/>
              </a:solidFill>
              <a:latin typeface="Times"/>
            </a:endParaRPr>
          </a:p>
        </p:txBody>
      </p:sp>
      <p:sp>
        <p:nvSpPr>
          <p:cNvPr id="64536" name="Rectangle 39"/>
          <p:cNvSpPr>
            <a:spLocks noChangeArrowheads="1"/>
          </p:cNvSpPr>
          <p:nvPr/>
        </p:nvSpPr>
        <p:spPr bwMode="auto">
          <a:xfrm>
            <a:off x="6781800" y="1295400"/>
            <a:ext cx="304800" cy="2590800"/>
          </a:xfrm>
          <a:prstGeom prst="rect">
            <a:avLst/>
          </a:prstGeom>
          <a:gradFill rotWithShape="0">
            <a:gsLst>
              <a:gs pos="0">
                <a:srgbClr val="FF7F00"/>
              </a:gs>
              <a:gs pos="100000">
                <a:srgbClr val="763B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7F00"/>
            </a:extrusionClr>
          </a:sp3d>
        </p:spPr>
        <p:txBody>
          <a:bodyPr wrap="none" anchor="ctr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4537" name="Rectangle 40"/>
          <p:cNvSpPr>
            <a:spLocks noChangeArrowheads="1"/>
          </p:cNvSpPr>
          <p:nvPr/>
        </p:nvSpPr>
        <p:spPr bwMode="auto">
          <a:xfrm>
            <a:off x="7086600" y="1295400"/>
            <a:ext cx="381000" cy="2590800"/>
          </a:xfrm>
          <a:prstGeom prst="rect">
            <a:avLst/>
          </a:prstGeom>
          <a:gradFill rotWithShape="0">
            <a:gsLst>
              <a:gs pos="0">
                <a:srgbClr val="FFCC18"/>
              </a:gs>
              <a:gs pos="100000">
                <a:srgbClr val="765E0B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18"/>
            </a:extrusionClr>
          </a:sp3d>
        </p:spPr>
        <p:txBody>
          <a:bodyPr wrap="none" anchor="ctr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7086600" y="1143000"/>
            <a:ext cx="152400" cy="2743200"/>
            <a:chOff x="1824" y="720"/>
            <a:chExt cx="96" cy="1728"/>
          </a:xfrm>
        </p:grpSpPr>
        <p:sp>
          <p:nvSpPr>
            <p:cNvPr id="64610" name="Line 42"/>
            <p:cNvSpPr>
              <a:spLocks noChangeShapeType="1"/>
            </p:cNvSpPr>
            <p:nvPr/>
          </p:nvSpPr>
          <p:spPr bwMode="auto">
            <a:xfrm>
              <a:off x="1824" y="81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611" name="Line 43"/>
            <p:cNvSpPr>
              <a:spLocks noChangeShapeType="1"/>
            </p:cNvSpPr>
            <p:nvPr/>
          </p:nvSpPr>
          <p:spPr bwMode="auto">
            <a:xfrm flipV="1">
              <a:off x="1824" y="7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6781800" y="1143000"/>
            <a:ext cx="152400" cy="2743200"/>
            <a:chOff x="1824" y="720"/>
            <a:chExt cx="96" cy="1728"/>
          </a:xfrm>
        </p:grpSpPr>
        <p:sp>
          <p:nvSpPr>
            <p:cNvPr id="64608" name="Line 45"/>
            <p:cNvSpPr>
              <a:spLocks noChangeShapeType="1"/>
            </p:cNvSpPr>
            <p:nvPr/>
          </p:nvSpPr>
          <p:spPr bwMode="auto">
            <a:xfrm>
              <a:off x="1824" y="81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609" name="Line 46"/>
            <p:cNvSpPr>
              <a:spLocks noChangeShapeType="1"/>
            </p:cNvSpPr>
            <p:nvPr/>
          </p:nvSpPr>
          <p:spPr bwMode="auto">
            <a:xfrm flipV="1">
              <a:off x="1824" y="7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5562600" y="1143000"/>
            <a:ext cx="152400" cy="2743200"/>
            <a:chOff x="1824" y="720"/>
            <a:chExt cx="96" cy="1728"/>
          </a:xfrm>
        </p:grpSpPr>
        <p:sp>
          <p:nvSpPr>
            <p:cNvPr id="64606" name="Line 48"/>
            <p:cNvSpPr>
              <a:spLocks noChangeShapeType="1"/>
            </p:cNvSpPr>
            <p:nvPr/>
          </p:nvSpPr>
          <p:spPr bwMode="auto">
            <a:xfrm>
              <a:off x="1824" y="81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607" name="Line 49"/>
            <p:cNvSpPr>
              <a:spLocks noChangeShapeType="1"/>
            </p:cNvSpPr>
            <p:nvPr/>
          </p:nvSpPr>
          <p:spPr bwMode="auto">
            <a:xfrm flipV="1">
              <a:off x="1824" y="7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7620000" y="1143000"/>
            <a:ext cx="152400" cy="2743200"/>
            <a:chOff x="1824" y="720"/>
            <a:chExt cx="96" cy="1728"/>
          </a:xfrm>
        </p:grpSpPr>
        <p:sp>
          <p:nvSpPr>
            <p:cNvPr id="64604" name="Line 51"/>
            <p:cNvSpPr>
              <a:spLocks noChangeShapeType="1"/>
            </p:cNvSpPr>
            <p:nvPr/>
          </p:nvSpPr>
          <p:spPr bwMode="auto">
            <a:xfrm>
              <a:off x="1824" y="81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605" name="Line 52"/>
            <p:cNvSpPr>
              <a:spLocks noChangeShapeType="1"/>
            </p:cNvSpPr>
            <p:nvPr/>
          </p:nvSpPr>
          <p:spPr bwMode="auto">
            <a:xfrm flipV="1">
              <a:off x="1824" y="7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</p:grpSp>
      <p:sp>
        <p:nvSpPr>
          <p:cNvPr id="3413045" name="Rectangle 53"/>
          <p:cNvSpPr>
            <a:spLocks noChangeArrowheads="1"/>
          </p:cNvSpPr>
          <p:nvPr/>
        </p:nvSpPr>
        <p:spPr bwMode="auto">
          <a:xfrm>
            <a:off x="7467600" y="1295400"/>
            <a:ext cx="152400" cy="2590800"/>
          </a:xfrm>
          <a:prstGeom prst="rect">
            <a:avLst/>
          </a:prstGeom>
          <a:gradFill rotWithShape="0">
            <a:gsLst>
              <a:gs pos="0">
                <a:schemeClr val="bg1">
                  <a:alpha val="57001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 baseline="-25000">
              <a:solidFill>
                <a:srgbClr val="000000"/>
              </a:solidFill>
              <a:latin typeface="Times"/>
            </a:endParaRPr>
          </a:p>
        </p:txBody>
      </p:sp>
      <p:sp>
        <p:nvSpPr>
          <p:cNvPr id="64543" name="Rectangle 54"/>
          <p:cNvSpPr>
            <a:spLocks noChangeArrowheads="1"/>
          </p:cNvSpPr>
          <p:nvPr/>
        </p:nvSpPr>
        <p:spPr bwMode="auto">
          <a:xfrm>
            <a:off x="7620000" y="1295400"/>
            <a:ext cx="228600" cy="2590800"/>
          </a:xfrm>
          <a:prstGeom prst="rect">
            <a:avLst/>
          </a:prstGeom>
          <a:gradFill rotWithShape="0">
            <a:gsLst>
              <a:gs pos="0">
                <a:srgbClr val="FF7F00"/>
              </a:gs>
              <a:gs pos="100000">
                <a:srgbClr val="763B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7F00"/>
            </a:extrusionClr>
          </a:sp3d>
        </p:spPr>
        <p:txBody>
          <a:bodyPr wrap="none" anchor="ctr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4544" name="Rectangle 55"/>
          <p:cNvSpPr>
            <a:spLocks noChangeArrowheads="1"/>
          </p:cNvSpPr>
          <p:nvPr/>
        </p:nvSpPr>
        <p:spPr bwMode="auto">
          <a:xfrm>
            <a:off x="7848600" y="1295400"/>
            <a:ext cx="381000" cy="2590800"/>
          </a:xfrm>
          <a:prstGeom prst="rect">
            <a:avLst/>
          </a:prstGeom>
          <a:gradFill rotWithShape="0">
            <a:gsLst>
              <a:gs pos="0">
                <a:srgbClr val="FFCC18"/>
              </a:gs>
              <a:gs pos="100000">
                <a:srgbClr val="765E0B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18"/>
            </a:extrusionClr>
          </a:sp3d>
        </p:spPr>
        <p:txBody>
          <a:bodyPr wrap="none" anchor="ctr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7848600" y="1143000"/>
            <a:ext cx="152400" cy="2743200"/>
            <a:chOff x="1824" y="720"/>
            <a:chExt cx="96" cy="1728"/>
          </a:xfrm>
        </p:grpSpPr>
        <p:sp>
          <p:nvSpPr>
            <p:cNvPr id="64602" name="Line 57"/>
            <p:cNvSpPr>
              <a:spLocks noChangeShapeType="1"/>
            </p:cNvSpPr>
            <p:nvPr/>
          </p:nvSpPr>
          <p:spPr bwMode="auto">
            <a:xfrm>
              <a:off x="1824" y="81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603" name="Line 58"/>
            <p:cNvSpPr>
              <a:spLocks noChangeShapeType="1"/>
            </p:cNvSpPr>
            <p:nvPr/>
          </p:nvSpPr>
          <p:spPr bwMode="auto">
            <a:xfrm flipV="1">
              <a:off x="1824" y="7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</p:grp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7467600" y="1143000"/>
            <a:ext cx="152400" cy="2743200"/>
            <a:chOff x="1824" y="720"/>
            <a:chExt cx="96" cy="1728"/>
          </a:xfrm>
        </p:grpSpPr>
        <p:sp>
          <p:nvSpPr>
            <p:cNvPr id="64600" name="Line 60"/>
            <p:cNvSpPr>
              <a:spLocks noChangeShapeType="1"/>
            </p:cNvSpPr>
            <p:nvPr/>
          </p:nvSpPr>
          <p:spPr bwMode="auto">
            <a:xfrm>
              <a:off x="1824" y="81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601" name="Line 61"/>
            <p:cNvSpPr>
              <a:spLocks noChangeShapeType="1"/>
            </p:cNvSpPr>
            <p:nvPr/>
          </p:nvSpPr>
          <p:spPr bwMode="auto">
            <a:xfrm flipV="1">
              <a:off x="1824" y="7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</p:grpSp>
      <p:grpSp>
        <p:nvGrpSpPr>
          <p:cNvPr id="12" name="Group 62"/>
          <p:cNvGrpSpPr>
            <a:grpSpLocks/>
          </p:cNvGrpSpPr>
          <p:nvPr/>
        </p:nvGrpSpPr>
        <p:grpSpPr bwMode="auto">
          <a:xfrm>
            <a:off x="7620000" y="1143000"/>
            <a:ext cx="152400" cy="2743200"/>
            <a:chOff x="1824" y="720"/>
            <a:chExt cx="96" cy="1728"/>
          </a:xfrm>
        </p:grpSpPr>
        <p:sp>
          <p:nvSpPr>
            <p:cNvPr id="64598" name="Line 63"/>
            <p:cNvSpPr>
              <a:spLocks noChangeShapeType="1"/>
            </p:cNvSpPr>
            <p:nvPr/>
          </p:nvSpPr>
          <p:spPr bwMode="auto">
            <a:xfrm>
              <a:off x="1824" y="81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599" name="Line 64"/>
            <p:cNvSpPr>
              <a:spLocks noChangeShapeType="1"/>
            </p:cNvSpPr>
            <p:nvPr/>
          </p:nvSpPr>
          <p:spPr bwMode="auto">
            <a:xfrm flipV="1">
              <a:off x="1824" y="7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</p:grpSp>
      <p:grpSp>
        <p:nvGrpSpPr>
          <p:cNvPr id="13" name="Group 65"/>
          <p:cNvGrpSpPr>
            <a:grpSpLocks/>
          </p:cNvGrpSpPr>
          <p:nvPr/>
        </p:nvGrpSpPr>
        <p:grpSpPr bwMode="auto">
          <a:xfrm>
            <a:off x="4572000" y="1143000"/>
            <a:ext cx="152400" cy="2743200"/>
            <a:chOff x="1824" y="720"/>
            <a:chExt cx="96" cy="1728"/>
          </a:xfrm>
        </p:grpSpPr>
        <p:sp>
          <p:nvSpPr>
            <p:cNvPr id="64596" name="Line 66"/>
            <p:cNvSpPr>
              <a:spLocks noChangeShapeType="1"/>
            </p:cNvSpPr>
            <p:nvPr/>
          </p:nvSpPr>
          <p:spPr bwMode="auto">
            <a:xfrm>
              <a:off x="1824" y="81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597" name="Line 67"/>
            <p:cNvSpPr>
              <a:spLocks noChangeShapeType="1"/>
            </p:cNvSpPr>
            <p:nvPr/>
          </p:nvSpPr>
          <p:spPr bwMode="auto">
            <a:xfrm flipV="1">
              <a:off x="1824" y="7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4876800" y="1143000"/>
            <a:ext cx="152400" cy="2743200"/>
            <a:chOff x="1824" y="720"/>
            <a:chExt cx="96" cy="1728"/>
          </a:xfrm>
        </p:grpSpPr>
        <p:sp>
          <p:nvSpPr>
            <p:cNvPr id="64594" name="Line 69"/>
            <p:cNvSpPr>
              <a:spLocks noChangeShapeType="1"/>
            </p:cNvSpPr>
            <p:nvPr/>
          </p:nvSpPr>
          <p:spPr bwMode="auto">
            <a:xfrm>
              <a:off x="1824" y="81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595" name="Line 70"/>
            <p:cNvSpPr>
              <a:spLocks noChangeShapeType="1"/>
            </p:cNvSpPr>
            <p:nvPr/>
          </p:nvSpPr>
          <p:spPr bwMode="auto">
            <a:xfrm flipV="1">
              <a:off x="1824" y="7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</p:grpSp>
      <p:grpSp>
        <p:nvGrpSpPr>
          <p:cNvPr id="15" name="Group 71"/>
          <p:cNvGrpSpPr>
            <a:grpSpLocks/>
          </p:cNvGrpSpPr>
          <p:nvPr/>
        </p:nvGrpSpPr>
        <p:grpSpPr bwMode="auto">
          <a:xfrm>
            <a:off x="3810000" y="1143000"/>
            <a:ext cx="152400" cy="2743200"/>
            <a:chOff x="1824" y="720"/>
            <a:chExt cx="96" cy="1728"/>
          </a:xfrm>
        </p:grpSpPr>
        <p:sp>
          <p:nvSpPr>
            <p:cNvPr id="64592" name="Line 72"/>
            <p:cNvSpPr>
              <a:spLocks noChangeShapeType="1"/>
            </p:cNvSpPr>
            <p:nvPr/>
          </p:nvSpPr>
          <p:spPr bwMode="auto">
            <a:xfrm>
              <a:off x="1824" y="81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593" name="Line 73"/>
            <p:cNvSpPr>
              <a:spLocks noChangeShapeType="1"/>
            </p:cNvSpPr>
            <p:nvPr/>
          </p:nvSpPr>
          <p:spPr bwMode="auto">
            <a:xfrm flipV="1">
              <a:off x="1824" y="7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</p:grp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762000" y="1130300"/>
            <a:ext cx="7620000" cy="2755900"/>
            <a:chOff x="480" y="712"/>
            <a:chExt cx="4752" cy="1736"/>
          </a:xfrm>
        </p:grpSpPr>
        <p:sp>
          <p:nvSpPr>
            <p:cNvPr id="64583" name="Line 75"/>
            <p:cNvSpPr>
              <a:spLocks noChangeShapeType="1"/>
            </p:cNvSpPr>
            <p:nvPr/>
          </p:nvSpPr>
          <p:spPr bwMode="auto">
            <a:xfrm>
              <a:off x="5136" y="816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grpSp>
          <p:nvGrpSpPr>
            <p:cNvPr id="17" name="Group 76"/>
            <p:cNvGrpSpPr>
              <a:grpSpLocks/>
            </p:cNvGrpSpPr>
            <p:nvPr/>
          </p:nvGrpSpPr>
          <p:grpSpPr bwMode="auto">
            <a:xfrm>
              <a:off x="480" y="712"/>
              <a:ext cx="4752" cy="1736"/>
              <a:chOff x="480" y="712"/>
              <a:chExt cx="4752" cy="1736"/>
            </a:xfrm>
          </p:grpSpPr>
          <p:sp>
            <p:nvSpPr>
              <p:cNvPr id="64585" name="Line 77"/>
              <p:cNvSpPr>
                <a:spLocks noChangeShapeType="1"/>
              </p:cNvSpPr>
              <p:nvPr/>
            </p:nvSpPr>
            <p:spPr bwMode="auto">
              <a:xfrm>
                <a:off x="480" y="816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  <p:sp>
            <p:nvSpPr>
              <p:cNvPr id="64586" name="Line 78"/>
              <p:cNvSpPr>
                <a:spLocks noChangeShapeType="1"/>
              </p:cNvSpPr>
              <p:nvPr/>
            </p:nvSpPr>
            <p:spPr bwMode="auto">
              <a:xfrm>
                <a:off x="480" y="2445"/>
                <a:ext cx="46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  <p:sp>
            <p:nvSpPr>
              <p:cNvPr id="64587" name="Line 79"/>
              <p:cNvSpPr>
                <a:spLocks noChangeShapeType="1"/>
              </p:cNvSpPr>
              <p:nvPr/>
            </p:nvSpPr>
            <p:spPr bwMode="auto">
              <a:xfrm flipV="1">
                <a:off x="480" y="71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  <p:sp>
            <p:nvSpPr>
              <p:cNvPr id="64588" name="Line 80"/>
              <p:cNvSpPr>
                <a:spLocks noChangeShapeType="1"/>
              </p:cNvSpPr>
              <p:nvPr/>
            </p:nvSpPr>
            <p:spPr bwMode="auto">
              <a:xfrm flipV="1">
                <a:off x="5136" y="72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  <p:sp>
            <p:nvSpPr>
              <p:cNvPr id="64589" name="Line 81"/>
              <p:cNvSpPr>
                <a:spLocks noChangeShapeType="1"/>
              </p:cNvSpPr>
              <p:nvPr/>
            </p:nvSpPr>
            <p:spPr bwMode="auto">
              <a:xfrm flipV="1">
                <a:off x="5136" y="235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  <p:sp>
            <p:nvSpPr>
              <p:cNvPr id="64590" name="Line 82"/>
              <p:cNvSpPr>
                <a:spLocks noChangeShapeType="1"/>
              </p:cNvSpPr>
              <p:nvPr/>
            </p:nvSpPr>
            <p:spPr bwMode="auto">
              <a:xfrm>
                <a:off x="576" y="712"/>
                <a:ext cx="46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  <p:sp>
            <p:nvSpPr>
              <p:cNvPr id="64591" name="Line 83"/>
              <p:cNvSpPr>
                <a:spLocks noChangeShapeType="1"/>
              </p:cNvSpPr>
              <p:nvPr/>
            </p:nvSpPr>
            <p:spPr bwMode="auto">
              <a:xfrm>
                <a:off x="5232" y="720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</p:grpSp>
      </p:grpSp>
      <p:sp>
        <p:nvSpPr>
          <p:cNvPr id="64552" name="Rectangle 84"/>
          <p:cNvSpPr>
            <a:spLocks noChangeArrowheads="1"/>
          </p:cNvSpPr>
          <p:nvPr/>
        </p:nvSpPr>
        <p:spPr bwMode="auto">
          <a:xfrm>
            <a:off x="5551488" y="2286000"/>
            <a:ext cx="12811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  <a:cs typeface="Arial" charset="0"/>
              </a:rPr>
              <a:t>“Longevity Bonus”</a:t>
            </a:r>
            <a:endParaRPr lang="en-US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553" name="AutoShape 85"/>
          <p:cNvSpPr>
            <a:spLocks noChangeArrowheads="1"/>
          </p:cNvSpPr>
          <p:nvPr/>
        </p:nvSpPr>
        <p:spPr bwMode="auto">
          <a:xfrm>
            <a:off x="2362200" y="1524000"/>
            <a:ext cx="1371600" cy="1066800"/>
          </a:xfrm>
          <a:prstGeom prst="rightArrow">
            <a:avLst>
              <a:gd name="adj1" fmla="val 50000"/>
              <a:gd name="adj2" fmla="val 32143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4554" name="Rectangle 86"/>
          <p:cNvSpPr>
            <a:spLocks noChangeArrowheads="1"/>
          </p:cNvSpPr>
          <p:nvPr/>
        </p:nvSpPr>
        <p:spPr bwMode="auto">
          <a:xfrm>
            <a:off x="2300288" y="1776413"/>
            <a:ext cx="1281112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  <a:cs typeface="Arial" charset="0"/>
              </a:rPr>
              <a:t>“Longevity Bonus”</a:t>
            </a:r>
            <a:endParaRPr lang="en-US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555" name="AutoShape 87"/>
          <p:cNvSpPr>
            <a:spLocks noChangeArrowheads="1"/>
          </p:cNvSpPr>
          <p:nvPr/>
        </p:nvSpPr>
        <p:spPr bwMode="auto">
          <a:xfrm>
            <a:off x="7696200" y="990600"/>
            <a:ext cx="1295400" cy="1143000"/>
          </a:xfrm>
          <a:prstGeom prst="leftArrow">
            <a:avLst>
              <a:gd name="adj1" fmla="val 50000"/>
              <a:gd name="adj2" fmla="val 28333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4556" name="Rectangle 88"/>
          <p:cNvSpPr>
            <a:spLocks noChangeArrowheads="1"/>
          </p:cNvSpPr>
          <p:nvPr/>
        </p:nvSpPr>
        <p:spPr bwMode="auto">
          <a:xfrm>
            <a:off x="7772400" y="1319213"/>
            <a:ext cx="128111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  <a:cs typeface="Arial" charset="0"/>
              </a:rPr>
              <a:t>“Longevity Bonus”</a:t>
            </a:r>
            <a:endParaRPr lang="en-US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557" name="AutoShape 89"/>
          <p:cNvSpPr>
            <a:spLocks noChangeArrowheads="1"/>
          </p:cNvSpPr>
          <p:nvPr/>
        </p:nvSpPr>
        <p:spPr bwMode="auto">
          <a:xfrm>
            <a:off x="3200400" y="3048000"/>
            <a:ext cx="1371600" cy="1066800"/>
          </a:xfrm>
          <a:prstGeom prst="rightArrow">
            <a:avLst>
              <a:gd name="adj1" fmla="val 50000"/>
              <a:gd name="adj2" fmla="val 32143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4558" name="Rectangle 90"/>
          <p:cNvSpPr>
            <a:spLocks noChangeArrowheads="1"/>
          </p:cNvSpPr>
          <p:nvPr/>
        </p:nvSpPr>
        <p:spPr bwMode="auto">
          <a:xfrm>
            <a:off x="3200400" y="3300413"/>
            <a:ext cx="128111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  <a:cs typeface="Arial" charset="0"/>
              </a:rPr>
              <a:t>“Longevity Bonus”</a:t>
            </a:r>
            <a:endParaRPr lang="en-US" sz="16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8" name="Group 91"/>
          <p:cNvGrpSpPr>
            <a:grpSpLocks/>
          </p:cNvGrpSpPr>
          <p:nvPr/>
        </p:nvGrpSpPr>
        <p:grpSpPr bwMode="auto">
          <a:xfrm>
            <a:off x="454025" y="3881438"/>
            <a:ext cx="8232775" cy="1054100"/>
            <a:chOff x="454204" y="3881438"/>
            <a:chExt cx="8232596" cy="1054100"/>
          </a:xfrm>
        </p:grpSpPr>
        <p:sp>
          <p:nvSpPr>
            <p:cNvPr id="64560" name="Text Box 3"/>
            <p:cNvSpPr txBox="1">
              <a:spLocks noChangeArrowheads="1"/>
            </p:cNvSpPr>
            <p:nvPr/>
          </p:nvSpPr>
          <p:spPr bwMode="auto">
            <a:xfrm>
              <a:off x="454204" y="4598988"/>
              <a:ext cx="5222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FFFF"/>
                  </a:solidFill>
                </a:rPr>
                <a:t>Age</a:t>
              </a:r>
            </a:p>
          </p:txBody>
        </p:sp>
        <p:sp>
          <p:nvSpPr>
            <p:cNvPr id="64561" name="Line 18"/>
            <p:cNvSpPr>
              <a:spLocks noChangeShapeType="1"/>
            </p:cNvSpPr>
            <p:nvPr/>
          </p:nvSpPr>
          <p:spPr bwMode="auto">
            <a:xfrm>
              <a:off x="682804" y="3881438"/>
              <a:ext cx="6019800" cy="4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562" name="Line 25"/>
            <p:cNvSpPr>
              <a:spLocks noChangeShapeType="1"/>
            </p:cNvSpPr>
            <p:nvPr/>
          </p:nvSpPr>
          <p:spPr bwMode="auto">
            <a:xfrm>
              <a:off x="685980" y="4256088"/>
              <a:ext cx="777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563" name="Line 26"/>
            <p:cNvSpPr>
              <a:spLocks noChangeShapeType="1"/>
            </p:cNvSpPr>
            <p:nvPr/>
          </p:nvSpPr>
          <p:spPr bwMode="auto">
            <a:xfrm flipV="1">
              <a:off x="685980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564" name="Line 27"/>
            <p:cNvSpPr>
              <a:spLocks noChangeShapeType="1"/>
            </p:cNvSpPr>
            <p:nvPr/>
          </p:nvSpPr>
          <p:spPr bwMode="auto">
            <a:xfrm flipV="1">
              <a:off x="7172505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565" name="Line 28"/>
            <p:cNvSpPr>
              <a:spLocks noChangeShapeType="1"/>
            </p:cNvSpPr>
            <p:nvPr/>
          </p:nvSpPr>
          <p:spPr bwMode="auto">
            <a:xfrm flipV="1">
              <a:off x="2521130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566" name="Line 29"/>
            <p:cNvSpPr>
              <a:spLocks noChangeShapeType="1"/>
            </p:cNvSpPr>
            <p:nvPr/>
          </p:nvSpPr>
          <p:spPr bwMode="auto">
            <a:xfrm flipV="1">
              <a:off x="3451405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567" name="Line 30"/>
            <p:cNvSpPr>
              <a:spLocks noChangeShapeType="1"/>
            </p:cNvSpPr>
            <p:nvPr/>
          </p:nvSpPr>
          <p:spPr bwMode="auto">
            <a:xfrm flipV="1">
              <a:off x="4381680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568" name="Line 31"/>
            <p:cNvSpPr>
              <a:spLocks noChangeShapeType="1"/>
            </p:cNvSpPr>
            <p:nvPr/>
          </p:nvSpPr>
          <p:spPr bwMode="auto">
            <a:xfrm flipV="1">
              <a:off x="5311955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569" name="Line 32"/>
            <p:cNvSpPr>
              <a:spLocks noChangeShapeType="1"/>
            </p:cNvSpPr>
            <p:nvPr/>
          </p:nvSpPr>
          <p:spPr bwMode="auto">
            <a:xfrm flipV="1">
              <a:off x="6242230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570" name="Line 33"/>
            <p:cNvSpPr>
              <a:spLocks noChangeShapeType="1"/>
            </p:cNvSpPr>
            <p:nvPr/>
          </p:nvSpPr>
          <p:spPr bwMode="auto">
            <a:xfrm flipV="1">
              <a:off x="7998004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571" name="Text Box 34"/>
            <p:cNvSpPr txBox="1">
              <a:spLocks noChangeArrowheads="1"/>
            </p:cNvSpPr>
            <p:nvPr/>
          </p:nvSpPr>
          <p:spPr bwMode="auto">
            <a:xfrm>
              <a:off x="531992" y="4240213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4572" name="Text Box 35"/>
            <p:cNvSpPr txBox="1">
              <a:spLocks noChangeArrowheads="1"/>
            </p:cNvSpPr>
            <p:nvPr/>
          </p:nvSpPr>
          <p:spPr bwMode="auto">
            <a:xfrm>
              <a:off x="1462267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10</a:t>
              </a:r>
            </a:p>
          </p:txBody>
        </p:sp>
        <p:sp>
          <p:nvSpPr>
            <p:cNvPr id="64573" name="Text Box 36"/>
            <p:cNvSpPr txBox="1">
              <a:spLocks noChangeArrowheads="1"/>
            </p:cNvSpPr>
            <p:nvPr/>
          </p:nvSpPr>
          <p:spPr bwMode="auto">
            <a:xfrm>
              <a:off x="2314755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64574" name="Text Box 37"/>
            <p:cNvSpPr txBox="1">
              <a:spLocks noChangeArrowheads="1"/>
            </p:cNvSpPr>
            <p:nvPr/>
          </p:nvSpPr>
          <p:spPr bwMode="auto">
            <a:xfrm>
              <a:off x="3218042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30</a:t>
              </a:r>
            </a:p>
          </p:txBody>
        </p:sp>
        <p:sp>
          <p:nvSpPr>
            <p:cNvPr id="64575" name="Text Box 38"/>
            <p:cNvSpPr txBox="1">
              <a:spLocks noChangeArrowheads="1"/>
            </p:cNvSpPr>
            <p:nvPr/>
          </p:nvSpPr>
          <p:spPr bwMode="auto">
            <a:xfrm>
              <a:off x="4148317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64576" name="Text Box 39"/>
            <p:cNvSpPr txBox="1">
              <a:spLocks noChangeArrowheads="1"/>
            </p:cNvSpPr>
            <p:nvPr/>
          </p:nvSpPr>
          <p:spPr bwMode="auto">
            <a:xfrm>
              <a:off x="5078592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50</a:t>
              </a:r>
            </a:p>
          </p:txBody>
        </p:sp>
        <p:sp>
          <p:nvSpPr>
            <p:cNvPr id="64577" name="Text Box 40"/>
            <p:cNvSpPr txBox="1">
              <a:spLocks noChangeArrowheads="1"/>
            </p:cNvSpPr>
            <p:nvPr/>
          </p:nvSpPr>
          <p:spPr bwMode="auto">
            <a:xfrm>
              <a:off x="6008867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64578" name="Text Box 41"/>
            <p:cNvSpPr txBox="1">
              <a:spLocks noChangeArrowheads="1"/>
            </p:cNvSpPr>
            <p:nvPr/>
          </p:nvSpPr>
          <p:spPr bwMode="auto">
            <a:xfrm>
              <a:off x="6964542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70</a:t>
              </a:r>
            </a:p>
          </p:txBody>
        </p:sp>
        <p:sp>
          <p:nvSpPr>
            <p:cNvPr id="64579" name="Line 43"/>
            <p:cNvSpPr>
              <a:spLocks noChangeShapeType="1"/>
            </p:cNvSpPr>
            <p:nvPr/>
          </p:nvSpPr>
          <p:spPr bwMode="auto">
            <a:xfrm flipV="1">
              <a:off x="1590855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580" name="Text Box 44"/>
            <p:cNvSpPr txBox="1">
              <a:spLocks noChangeArrowheads="1"/>
            </p:cNvSpPr>
            <p:nvPr/>
          </p:nvSpPr>
          <p:spPr bwMode="auto">
            <a:xfrm>
              <a:off x="7788454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80</a:t>
              </a:r>
            </a:p>
          </p:txBody>
        </p:sp>
        <p:sp>
          <p:nvSpPr>
            <p:cNvPr id="64581" name="Line 33"/>
            <p:cNvSpPr>
              <a:spLocks noChangeShapeType="1"/>
            </p:cNvSpPr>
            <p:nvPr/>
          </p:nvSpPr>
          <p:spPr bwMode="auto">
            <a:xfrm flipV="1">
              <a:off x="8455204" y="4096512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4582" name="Text Box 44"/>
            <p:cNvSpPr txBox="1">
              <a:spLocks noChangeArrowheads="1"/>
            </p:cNvSpPr>
            <p:nvPr/>
          </p:nvSpPr>
          <p:spPr bwMode="auto">
            <a:xfrm>
              <a:off x="8245654" y="4251325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85</a:t>
              </a:r>
            </a:p>
          </p:txBody>
        </p:sp>
      </p:grpSp>
      <p:sp>
        <p:nvSpPr>
          <p:cNvPr id="108" name="Rectangle 107"/>
          <p:cNvSpPr/>
          <p:nvPr/>
        </p:nvSpPr>
        <p:spPr bwMode="auto">
          <a:xfrm>
            <a:off x="6629400" y="5791200"/>
            <a:ext cx="1828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rPr>
              <a:t>Thanks to Ken </a:t>
            </a:r>
            <a:r>
              <a:rPr kumimoji="0" lang="en-US" sz="32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rPr>
              <a:t>Dychtwald</a:t>
            </a:r>
            <a:endParaRPr kumimoji="0" lang="en-US" sz="32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10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BE679-90C4-4F78-B48B-5C6E1F1910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2133600" y="152400"/>
            <a:ext cx="447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rgbClr val="FFFFFF"/>
                </a:solidFill>
              </a:rPr>
              <a:t>Cyclic </a:t>
            </a:r>
            <a:r>
              <a:rPr lang="en-US" sz="5400" dirty="0" err="1">
                <a:solidFill>
                  <a:srgbClr val="FFFFFF"/>
                </a:solidFill>
              </a:rPr>
              <a:t>Lifeplan</a:t>
            </a:r>
            <a:endParaRPr lang="en-US" sz="5400" dirty="0">
              <a:solidFill>
                <a:srgbClr val="FFFFFF"/>
              </a:solidFill>
              <a:latin typeface="Times" pitchFamily="1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371600" y="5172075"/>
            <a:ext cx="306388" cy="306388"/>
          </a:xfrm>
          <a:prstGeom prst="rect">
            <a:avLst/>
          </a:prstGeom>
          <a:solidFill>
            <a:srgbClr val="5DA31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038600" y="5157788"/>
            <a:ext cx="320675" cy="320675"/>
          </a:xfrm>
          <a:prstGeom prst="rect">
            <a:avLst/>
          </a:prstGeom>
          <a:solidFill>
            <a:srgbClr val="C65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738313" y="5037138"/>
            <a:ext cx="17319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FFFF"/>
                </a:solidFill>
              </a:rPr>
              <a:t>Education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4435475" y="5037138"/>
            <a:ext cx="1052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FFFF"/>
                </a:solidFill>
              </a:rPr>
              <a:t>Work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6521450" y="5037138"/>
            <a:ext cx="13287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>
                <a:solidFill>
                  <a:srgbClr val="FFFFFF"/>
                </a:solidFill>
              </a:rPr>
              <a:t>Leisure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6172200" y="5181600"/>
            <a:ext cx="296863" cy="296863"/>
          </a:xfrm>
          <a:prstGeom prst="rect">
            <a:avLst/>
          </a:prstGeom>
          <a:solidFill>
            <a:srgbClr val="D4A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 baseline="-25000">
              <a:solidFill>
                <a:srgbClr val="000000"/>
              </a:solidFill>
              <a:latin typeface="Times" pitchFamily="1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62000" y="1143000"/>
            <a:ext cx="7772400" cy="2743200"/>
            <a:chOff x="480" y="712"/>
            <a:chExt cx="4752" cy="1736"/>
          </a:xfrm>
        </p:grpSpPr>
        <p:sp>
          <p:nvSpPr>
            <p:cNvPr id="65570" name="Rectangle 31"/>
            <p:cNvSpPr>
              <a:spLocks noChangeArrowheads="1"/>
            </p:cNvSpPr>
            <p:nvPr/>
          </p:nvSpPr>
          <p:spPr bwMode="auto">
            <a:xfrm>
              <a:off x="480" y="816"/>
              <a:ext cx="1008" cy="1632"/>
            </a:xfrm>
            <a:prstGeom prst="rect">
              <a:avLst/>
            </a:prstGeom>
            <a:gradFill rotWithShape="0">
              <a:gsLst>
                <a:gs pos="0">
                  <a:srgbClr val="5DA31E"/>
                </a:gs>
                <a:gs pos="100000">
                  <a:srgbClr val="2B4B0E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5DA31E"/>
              </a:extrusion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71" name="Rectangle 32"/>
            <p:cNvSpPr>
              <a:spLocks noChangeArrowheads="1"/>
            </p:cNvSpPr>
            <p:nvPr/>
          </p:nvSpPr>
          <p:spPr bwMode="auto">
            <a:xfrm>
              <a:off x="1488" y="816"/>
              <a:ext cx="336" cy="1632"/>
            </a:xfrm>
            <a:prstGeom prst="rect">
              <a:avLst/>
            </a:prstGeom>
            <a:gradFill rotWithShape="0">
              <a:gsLst>
                <a:gs pos="0">
                  <a:srgbClr val="FF7F00"/>
                </a:gs>
                <a:gs pos="100000">
                  <a:srgbClr val="763B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F00"/>
              </a:extrusion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72" name="Rectangle 33"/>
            <p:cNvSpPr>
              <a:spLocks noChangeArrowheads="1"/>
            </p:cNvSpPr>
            <p:nvPr/>
          </p:nvSpPr>
          <p:spPr bwMode="auto">
            <a:xfrm>
              <a:off x="1824" y="816"/>
              <a:ext cx="240" cy="1632"/>
            </a:xfrm>
            <a:prstGeom prst="rect">
              <a:avLst/>
            </a:prstGeom>
            <a:gradFill rotWithShape="0">
              <a:gsLst>
                <a:gs pos="0">
                  <a:srgbClr val="FFCD17"/>
                </a:gs>
                <a:gs pos="100000">
                  <a:srgbClr val="765F0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D17"/>
              </a:extrusion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73" name="Rectangle 34"/>
            <p:cNvSpPr>
              <a:spLocks noChangeArrowheads="1"/>
            </p:cNvSpPr>
            <p:nvPr/>
          </p:nvSpPr>
          <p:spPr bwMode="auto">
            <a:xfrm>
              <a:off x="2064" y="816"/>
              <a:ext cx="336" cy="1632"/>
            </a:xfrm>
            <a:prstGeom prst="rect">
              <a:avLst/>
            </a:prstGeom>
            <a:gradFill rotWithShape="0">
              <a:gsLst>
                <a:gs pos="0">
                  <a:srgbClr val="5DA31E"/>
                </a:gs>
                <a:gs pos="100000">
                  <a:srgbClr val="2B4B0E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5DA31E"/>
              </a:extrusion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74" name="Rectangle 35"/>
            <p:cNvSpPr>
              <a:spLocks noChangeArrowheads="1"/>
            </p:cNvSpPr>
            <p:nvPr/>
          </p:nvSpPr>
          <p:spPr bwMode="auto">
            <a:xfrm>
              <a:off x="2400" y="816"/>
              <a:ext cx="240" cy="1632"/>
            </a:xfrm>
            <a:prstGeom prst="rect">
              <a:avLst/>
            </a:prstGeom>
            <a:gradFill rotWithShape="0">
              <a:gsLst>
                <a:gs pos="0">
                  <a:srgbClr val="FF8F17"/>
                </a:gs>
                <a:gs pos="100000">
                  <a:srgbClr val="76420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8F17"/>
              </a:extrusion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75" name="Rectangle 36"/>
            <p:cNvSpPr>
              <a:spLocks noChangeArrowheads="1"/>
            </p:cNvSpPr>
            <p:nvPr/>
          </p:nvSpPr>
          <p:spPr bwMode="auto">
            <a:xfrm>
              <a:off x="2640" y="816"/>
              <a:ext cx="48" cy="1632"/>
            </a:xfrm>
            <a:prstGeom prst="rect">
              <a:avLst/>
            </a:prstGeom>
            <a:gradFill rotWithShape="0">
              <a:gsLst>
                <a:gs pos="0">
                  <a:srgbClr val="FFCD17"/>
                </a:gs>
                <a:gs pos="100000">
                  <a:srgbClr val="765F0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D17"/>
              </a:extrusion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76" name="Rectangle 37"/>
            <p:cNvSpPr>
              <a:spLocks noChangeArrowheads="1"/>
            </p:cNvSpPr>
            <p:nvPr/>
          </p:nvSpPr>
          <p:spPr bwMode="auto">
            <a:xfrm>
              <a:off x="2688" y="816"/>
              <a:ext cx="192" cy="1632"/>
            </a:xfrm>
            <a:prstGeom prst="rect">
              <a:avLst/>
            </a:prstGeom>
            <a:gradFill rotWithShape="0">
              <a:gsLst>
                <a:gs pos="0">
                  <a:srgbClr val="5DA31E"/>
                </a:gs>
                <a:gs pos="100000">
                  <a:srgbClr val="2B4B0E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5DA31E"/>
              </a:extrusion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77" name="Rectangle 38"/>
            <p:cNvSpPr>
              <a:spLocks noChangeArrowheads="1"/>
            </p:cNvSpPr>
            <p:nvPr/>
          </p:nvSpPr>
          <p:spPr bwMode="auto">
            <a:xfrm>
              <a:off x="2880" y="816"/>
              <a:ext cx="624" cy="1632"/>
            </a:xfrm>
            <a:prstGeom prst="rect">
              <a:avLst/>
            </a:prstGeom>
            <a:gradFill rotWithShape="0">
              <a:gsLst>
                <a:gs pos="0">
                  <a:srgbClr val="FF7F00"/>
                </a:gs>
                <a:gs pos="100000">
                  <a:srgbClr val="763B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F00"/>
              </a:extrusion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78" name="Rectangle 39"/>
            <p:cNvSpPr>
              <a:spLocks noChangeArrowheads="1"/>
            </p:cNvSpPr>
            <p:nvPr/>
          </p:nvSpPr>
          <p:spPr bwMode="auto">
            <a:xfrm>
              <a:off x="3504" y="816"/>
              <a:ext cx="288" cy="1632"/>
            </a:xfrm>
            <a:prstGeom prst="rect">
              <a:avLst/>
            </a:prstGeom>
            <a:gradFill rotWithShape="0">
              <a:gsLst>
                <a:gs pos="0">
                  <a:srgbClr val="FFCC18"/>
                </a:gs>
                <a:gs pos="100000">
                  <a:srgbClr val="765E0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18"/>
              </a:extrusion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79" name="Rectangle 40"/>
            <p:cNvSpPr>
              <a:spLocks noChangeArrowheads="1"/>
            </p:cNvSpPr>
            <p:nvPr/>
          </p:nvSpPr>
          <p:spPr bwMode="auto">
            <a:xfrm>
              <a:off x="3792" y="816"/>
              <a:ext cx="144" cy="1632"/>
            </a:xfrm>
            <a:prstGeom prst="rect">
              <a:avLst/>
            </a:prstGeom>
            <a:gradFill rotWithShape="0">
              <a:gsLst>
                <a:gs pos="0">
                  <a:srgbClr val="5DA31E"/>
                </a:gs>
                <a:gs pos="100000">
                  <a:srgbClr val="2B4B0E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5DA31E"/>
              </a:extrusion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80" name="Rectangle 41"/>
            <p:cNvSpPr>
              <a:spLocks noChangeArrowheads="1"/>
            </p:cNvSpPr>
            <p:nvPr/>
          </p:nvSpPr>
          <p:spPr bwMode="auto">
            <a:xfrm>
              <a:off x="3936" y="816"/>
              <a:ext cx="528" cy="1632"/>
            </a:xfrm>
            <a:prstGeom prst="rect">
              <a:avLst/>
            </a:prstGeom>
            <a:gradFill rotWithShape="0">
              <a:gsLst>
                <a:gs pos="0">
                  <a:srgbClr val="FF7F00"/>
                </a:gs>
                <a:gs pos="100000">
                  <a:srgbClr val="763B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F00"/>
              </a:extrusion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1488" y="720"/>
              <a:ext cx="96" cy="1728"/>
              <a:chOff x="1824" y="720"/>
              <a:chExt cx="96" cy="1728"/>
            </a:xfrm>
          </p:grpSpPr>
          <p:sp>
            <p:nvSpPr>
              <p:cNvPr id="65635" name="Line 43"/>
              <p:cNvSpPr>
                <a:spLocks noChangeShapeType="1"/>
              </p:cNvSpPr>
              <p:nvPr/>
            </p:nvSpPr>
            <p:spPr bwMode="auto">
              <a:xfrm>
                <a:off x="1824" y="816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  <p:sp>
            <p:nvSpPr>
              <p:cNvPr id="65636" name="Line 44"/>
              <p:cNvSpPr>
                <a:spLocks noChangeShapeType="1"/>
              </p:cNvSpPr>
              <p:nvPr/>
            </p:nvSpPr>
            <p:spPr bwMode="auto">
              <a:xfrm flipV="1">
                <a:off x="1824" y="72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</p:grpSp>
        <p:sp>
          <p:nvSpPr>
            <p:cNvPr id="65582" name="Rectangle 45"/>
            <p:cNvSpPr>
              <a:spLocks noChangeArrowheads="1"/>
            </p:cNvSpPr>
            <p:nvPr/>
          </p:nvSpPr>
          <p:spPr bwMode="auto">
            <a:xfrm>
              <a:off x="4464" y="816"/>
              <a:ext cx="240" cy="1632"/>
            </a:xfrm>
            <a:prstGeom prst="rect">
              <a:avLst/>
            </a:prstGeom>
            <a:gradFill rotWithShape="0">
              <a:gsLst>
                <a:gs pos="0">
                  <a:srgbClr val="FFCC18"/>
                </a:gs>
                <a:gs pos="100000">
                  <a:srgbClr val="765E0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18"/>
              </a:extrusion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83" name="Rectangle 46"/>
            <p:cNvSpPr>
              <a:spLocks noChangeArrowheads="1"/>
            </p:cNvSpPr>
            <p:nvPr/>
          </p:nvSpPr>
          <p:spPr bwMode="auto">
            <a:xfrm>
              <a:off x="4704" y="816"/>
              <a:ext cx="96" cy="1632"/>
            </a:xfrm>
            <a:prstGeom prst="rect">
              <a:avLst/>
            </a:prstGeom>
            <a:gradFill rotWithShape="0">
              <a:gsLst>
                <a:gs pos="0">
                  <a:srgbClr val="5DA31E"/>
                </a:gs>
                <a:gs pos="100000">
                  <a:srgbClr val="2B4B0E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5DA31E"/>
              </a:extrusion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84" name="Rectangle 47"/>
            <p:cNvSpPr>
              <a:spLocks noChangeArrowheads="1"/>
            </p:cNvSpPr>
            <p:nvPr/>
          </p:nvSpPr>
          <p:spPr bwMode="auto">
            <a:xfrm>
              <a:off x="4800" y="816"/>
              <a:ext cx="144" cy="1632"/>
            </a:xfrm>
            <a:prstGeom prst="rect">
              <a:avLst/>
            </a:prstGeom>
            <a:gradFill rotWithShape="0">
              <a:gsLst>
                <a:gs pos="0">
                  <a:srgbClr val="FF7F00"/>
                </a:gs>
                <a:gs pos="100000">
                  <a:srgbClr val="763B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F00"/>
              </a:extrusion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85" name="Rectangle 48"/>
            <p:cNvSpPr>
              <a:spLocks noChangeArrowheads="1"/>
            </p:cNvSpPr>
            <p:nvPr/>
          </p:nvSpPr>
          <p:spPr bwMode="auto">
            <a:xfrm>
              <a:off x="4944" y="816"/>
              <a:ext cx="192" cy="1632"/>
            </a:xfrm>
            <a:prstGeom prst="rect">
              <a:avLst/>
            </a:prstGeom>
            <a:gradFill rotWithShape="0">
              <a:gsLst>
                <a:gs pos="0">
                  <a:srgbClr val="FFCC18"/>
                </a:gs>
                <a:gs pos="100000">
                  <a:srgbClr val="765E0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18"/>
              </a:extrusionClr>
            </a:sp3d>
          </p:spPr>
          <p:txBody>
            <a:bodyPr wrap="none" anchor="ctr">
              <a:flatTx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480" y="712"/>
              <a:ext cx="4752" cy="1736"/>
              <a:chOff x="480" y="712"/>
              <a:chExt cx="4752" cy="1736"/>
            </a:xfrm>
          </p:grpSpPr>
          <p:sp>
            <p:nvSpPr>
              <p:cNvPr id="65626" name="Line 50"/>
              <p:cNvSpPr>
                <a:spLocks noChangeShapeType="1"/>
              </p:cNvSpPr>
              <p:nvPr/>
            </p:nvSpPr>
            <p:spPr bwMode="auto">
              <a:xfrm>
                <a:off x="5136" y="816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  <p:grpSp>
            <p:nvGrpSpPr>
              <p:cNvPr id="5" name="Group 51"/>
              <p:cNvGrpSpPr>
                <a:grpSpLocks/>
              </p:cNvGrpSpPr>
              <p:nvPr/>
            </p:nvGrpSpPr>
            <p:grpSpPr bwMode="auto">
              <a:xfrm>
                <a:off x="480" y="712"/>
                <a:ext cx="4752" cy="1736"/>
                <a:chOff x="480" y="712"/>
                <a:chExt cx="4752" cy="1736"/>
              </a:xfrm>
            </p:grpSpPr>
            <p:sp>
              <p:nvSpPr>
                <p:cNvPr id="65628" name="Line 52"/>
                <p:cNvSpPr>
                  <a:spLocks noChangeShapeType="1"/>
                </p:cNvSpPr>
                <p:nvPr/>
              </p:nvSpPr>
              <p:spPr bwMode="auto">
                <a:xfrm>
                  <a:off x="480" y="816"/>
                  <a:ext cx="0" cy="16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i="1" baseline="-25000">
                    <a:solidFill>
                      <a:srgbClr val="000000"/>
                    </a:solidFill>
                    <a:latin typeface="Times" pitchFamily="1" charset="0"/>
                  </a:endParaRPr>
                </a:p>
              </p:txBody>
            </p:sp>
            <p:sp>
              <p:nvSpPr>
                <p:cNvPr id="65629" name="Line 53"/>
                <p:cNvSpPr>
                  <a:spLocks noChangeShapeType="1"/>
                </p:cNvSpPr>
                <p:nvPr/>
              </p:nvSpPr>
              <p:spPr bwMode="auto">
                <a:xfrm>
                  <a:off x="480" y="2445"/>
                  <a:ext cx="46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i="1" baseline="-25000">
                    <a:solidFill>
                      <a:srgbClr val="000000"/>
                    </a:solidFill>
                    <a:latin typeface="Times" pitchFamily="1" charset="0"/>
                  </a:endParaRPr>
                </a:p>
              </p:txBody>
            </p:sp>
            <p:sp>
              <p:nvSpPr>
                <p:cNvPr id="65630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480" y="71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i="1" baseline="-25000">
                    <a:solidFill>
                      <a:srgbClr val="000000"/>
                    </a:solidFill>
                    <a:latin typeface="Times" pitchFamily="1" charset="0"/>
                  </a:endParaRPr>
                </a:p>
              </p:txBody>
            </p:sp>
            <p:sp>
              <p:nvSpPr>
                <p:cNvPr id="6563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5136" y="72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i="1" baseline="-25000">
                    <a:solidFill>
                      <a:srgbClr val="000000"/>
                    </a:solidFill>
                    <a:latin typeface="Times" pitchFamily="1" charset="0"/>
                  </a:endParaRPr>
                </a:p>
              </p:txBody>
            </p:sp>
            <p:sp>
              <p:nvSpPr>
                <p:cNvPr id="65632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5136" y="235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i="1" baseline="-25000">
                    <a:solidFill>
                      <a:srgbClr val="000000"/>
                    </a:solidFill>
                    <a:latin typeface="Times" pitchFamily="1" charset="0"/>
                  </a:endParaRPr>
                </a:p>
              </p:txBody>
            </p:sp>
            <p:sp>
              <p:nvSpPr>
                <p:cNvPr id="65633" name="Line 57"/>
                <p:cNvSpPr>
                  <a:spLocks noChangeShapeType="1"/>
                </p:cNvSpPr>
                <p:nvPr/>
              </p:nvSpPr>
              <p:spPr bwMode="auto">
                <a:xfrm>
                  <a:off x="576" y="712"/>
                  <a:ext cx="465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i="1" baseline="-25000">
                    <a:solidFill>
                      <a:srgbClr val="000000"/>
                    </a:solidFill>
                    <a:latin typeface="Times" pitchFamily="1" charset="0"/>
                  </a:endParaRPr>
                </a:p>
              </p:txBody>
            </p:sp>
            <p:sp>
              <p:nvSpPr>
                <p:cNvPr id="65634" name="Line 58"/>
                <p:cNvSpPr>
                  <a:spLocks noChangeShapeType="1"/>
                </p:cNvSpPr>
                <p:nvPr/>
              </p:nvSpPr>
              <p:spPr bwMode="auto">
                <a:xfrm>
                  <a:off x="5232" y="720"/>
                  <a:ext cx="0" cy="16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i="1" baseline="-25000">
                    <a:solidFill>
                      <a:srgbClr val="000000"/>
                    </a:solidFill>
                    <a:latin typeface="Times" pitchFamily="1" charset="0"/>
                  </a:endParaRPr>
                </a:p>
              </p:txBody>
            </p:sp>
          </p:grpSp>
        </p:grpSp>
        <p:grpSp>
          <p:nvGrpSpPr>
            <p:cNvPr id="6" name="Group 59"/>
            <p:cNvGrpSpPr>
              <a:grpSpLocks/>
            </p:cNvGrpSpPr>
            <p:nvPr/>
          </p:nvGrpSpPr>
          <p:grpSpPr bwMode="auto">
            <a:xfrm>
              <a:off x="1824" y="720"/>
              <a:ext cx="96" cy="1728"/>
              <a:chOff x="1824" y="720"/>
              <a:chExt cx="96" cy="1728"/>
            </a:xfrm>
          </p:grpSpPr>
          <p:sp>
            <p:nvSpPr>
              <p:cNvPr id="65624" name="Line 60"/>
              <p:cNvSpPr>
                <a:spLocks noChangeShapeType="1"/>
              </p:cNvSpPr>
              <p:nvPr/>
            </p:nvSpPr>
            <p:spPr bwMode="auto">
              <a:xfrm>
                <a:off x="1824" y="816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  <p:sp>
            <p:nvSpPr>
              <p:cNvPr id="65625" name="Line 61"/>
              <p:cNvSpPr>
                <a:spLocks noChangeShapeType="1"/>
              </p:cNvSpPr>
              <p:nvPr/>
            </p:nvSpPr>
            <p:spPr bwMode="auto">
              <a:xfrm flipV="1">
                <a:off x="1824" y="72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</p:grpSp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2064" y="720"/>
              <a:ext cx="96" cy="1728"/>
              <a:chOff x="1824" y="720"/>
              <a:chExt cx="96" cy="1728"/>
            </a:xfrm>
          </p:grpSpPr>
          <p:sp>
            <p:nvSpPr>
              <p:cNvPr id="65622" name="Line 63"/>
              <p:cNvSpPr>
                <a:spLocks noChangeShapeType="1"/>
              </p:cNvSpPr>
              <p:nvPr/>
            </p:nvSpPr>
            <p:spPr bwMode="auto">
              <a:xfrm>
                <a:off x="1824" y="816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  <p:sp>
            <p:nvSpPr>
              <p:cNvPr id="65623" name="Line 64"/>
              <p:cNvSpPr>
                <a:spLocks noChangeShapeType="1"/>
              </p:cNvSpPr>
              <p:nvPr/>
            </p:nvSpPr>
            <p:spPr bwMode="auto">
              <a:xfrm flipV="1">
                <a:off x="1824" y="72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</p:grpSp>
        <p:grpSp>
          <p:nvGrpSpPr>
            <p:cNvPr id="8" name="Group 65"/>
            <p:cNvGrpSpPr>
              <a:grpSpLocks/>
            </p:cNvGrpSpPr>
            <p:nvPr/>
          </p:nvGrpSpPr>
          <p:grpSpPr bwMode="auto">
            <a:xfrm>
              <a:off x="2400" y="720"/>
              <a:ext cx="96" cy="1728"/>
              <a:chOff x="1824" y="720"/>
              <a:chExt cx="96" cy="1728"/>
            </a:xfrm>
          </p:grpSpPr>
          <p:sp>
            <p:nvSpPr>
              <p:cNvPr id="65620" name="Line 66"/>
              <p:cNvSpPr>
                <a:spLocks noChangeShapeType="1"/>
              </p:cNvSpPr>
              <p:nvPr/>
            </p:nvSpPr>
            <p:spPr bwMode="auto">
              <a:xfrm>
                <a:off x="1824" y="816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  <p:sp>
            <p:nvSpPr>
              <p:cNvPr id="65621" name="Line 67"/>
              <p:cNvSpPr>
                <a:spLocks noChangeShapeType="1"/>
              </p:cNvSpPr>
              <p:nvPr/>
            </p:nvSpPr>
            <p:spPr bwMode="auto">
              <a:xfrm flipV="1">
                <a:off x="1824" y="72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</p:grpSp>
        <p:grpSp>
          <p:nvGrpSpPr>
            <p:cNvPr id="9" name="Group 68"/>
            <p:cNvGrpSpPr>
              <a:grpSpLocks/>
            </p:cNvGrpSpPr>
            <p:nvPr/>
          </p:nvGrpSpPr>
          <p:grpSpPr bwMode="auto">
            <a:xfrm>
              <a:off x="2640" y="720"/>
              <a:ext cx="96" cy="1728"/>
              <a:chOff x="1824" y="720"/>
              <a:chExt cx="96" cy="1728"/>
            </a:xfrm>
          </p:grpSpPr>
          <p:sp>
            <p:nvSpPr>
              <p:cNvPr id="65618" name="Line 69"/>
              <p:cNvSpPr>
                <a:spLocks noChangeShapeType="1"/>
              </p:cNvSpPr>
              <p:nvPr/>
            </p:nvSpPr>
            <p:spPr bwMode="auto">
              <a:xfrm>
                <a:off x="1824" y="816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  <p:sp>
            <p:nvSpPr>
              <p:cNvPr id="65619" name="Line 70"/>
              <p:cNvSpPr>
                <a:spLocks noChangeShapeType="1"/>
              </p:cNvSpPr>
              <p:nvPr/>
            </p:nvSpPr>
            <p:spPr bwMode="auto">
              <a:xfrm flipV="1">
                <a:off x="1824" y="72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</p:grpSp>
        <p:grpSp>
          <p:nvGrpSpPr>
            <p:cNvPr id="10" name="Group 71"/>
            <p:cNvGrpSpPr>
              <a:grpSpLocks/>
            </p:cNvGrpSpPr>
            <p:nvPr/>
          </p:nvGrpSpPr>
          <p:grpSpPr bwMode="auto">
            <a:xfrm>
              <a:off x="2688" y="720"/>
              <a:ext cx="96" cy="1728"/>
              <a:chOff x="1824" y="720"/>
              <a:chExt cx="96" cy="1728"/>
            </a:xfrm>
          </p:grpSpPr>
          <p:sp>
            <p:nvSpPr>
              <p:cNvPr id="65616" name="Line 72"/>
              <p:cNvSpPr>
                <a:spLocks noChangeShapeType="1"/>
              </p:cNvSpPr>
              <p:nvPr/>
            </p:nvSpPr>
            <p:spPr bwMode="auto">
              <a:xfrm>
                <a:off x="1824" y="816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  <p:sp>
            <p:nvSpPr>
              <p:cNvPr id="65617" name="Line 73"/>
              <p:cNvSpPr>
                <a:spLocks noChangeShapeType="1"/>
              </p:cNvSpPr>
              <p:nvPr/>
            </p:nvSpPr>
            <p:spPr bwMode="auto">
              <a:xfrm flipV="1">
                <a:off x="1824" y="72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</p:grpSp>
        <p:grpSp>
          <p:nvGrpSpPr>
            <p:cNvPr id="11" name="Group 74"/>
            <p:cNvGrpSpPr>
              <a:grpSpLocks/>
            </p:cNvGrpSpPr>
            <p:nvPr/>
          </p:nvGrpSpPr>
          <p:grpSpPr bwMode="auto">
            <a:xfrm>
              <a:off x="2880" y="720"/>
              <a:ext cx="96" cy="1728"/>
              <a:chOff x="1824" y="720"/>
              <a:chExt cx="96" cy="1728"/>
            </a:xfrm>
          </p:grpSpPr>
          <p:sp>
            <p:nvSpPr>
              <p:cNvPr id="65614" name="Line 75"/>
              <p:cNvSpPr>
                <a:spLocks noChangeShapeType="1"/>
              </p:cNvSpPr>
              <p:nvPr/>
            </p:nvSpPr>
            <p:spPr bwMode="auto">
              <a:xfrm>
                <a:off x="1824" y="816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  <p:sp>
            <p:nvSpPr>
              <p:cNvPr id="65615" name="Line 76"/>
              <p:cNvSpPr>
                <a:spLocks noChangeShapeType="1"/>
              </p:cNvSpPr>
              <p:nvPr/>
            </p:nvSpPr>
            <p:spPr bwMode="auto">
              <a:xfrm flipV="1">
                <a:off x="1824" y="72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</p:grpSp>
        <p:grpSp>
          <p:nvGrpSpPr>
            <p:cNvPr id="12" name="Group 77"/>
            <p:cNvGrpSpPr>
              <a:grpSpLocks/>
            </p:cNvGrpSpPr>
            <p:nvPr/>
          </p:nvGrpSpPr>
          <p:grpSpPr bwMode="auto">
            <a:xfrm>
              <a:off x="3504" y="720"/>
              <a:ext cx="96" cy="1728"/>
              <a:chOff x="1824" y="720"/>
              <a:chExt cx="96" cy="1728"/>
            </a:xfrm>
          </p:grpSpPr>
          <p:sp>
            <p:nvSpPr>
              <p:cNvPr id="65612" name="Line 78"/>
              <p:cNvSpPr>
                <a:spLocks noChangeShapeType="1"/>
              </p:cNvSpPr>
              <p:nvPr/>
            </p:nvSpPr>
            <p:spPr bwMode="auto">
              <a:xfrm>
                <a:off x="1824" y="816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  <p:sp>
            <p:nvSpPr>
              <p:cNvPr id="65613" name="Line 79"/>
              <p:cNvSpPr>
                <a:spLocks noChangeShapeType="1"/>
              </p:cNvSpPr>
              <p:nvPr/>
            </p:nvSpPr>
            <p:spPr bwMode="auto">
              <a:xfrm flipV="1">
                <a:off x="1824" y="72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</p:grpSp>
        <p:grpSp>
          <p:nvGrpSpPr>
            <p:cNvPr id="13" name="Group 80"/>
            <p:cNvGrpSpPr>
              <a:grpSpLocks/>
            </p:cNvGrpSpPr>
            <p:nvPr/>
          </p:nvGrpSpPr>
          <p:grpSpPr bwMode="auto">
            <a:xfrm>
              <a:off x="3792" y="720"/>
              <a:ext cx="96" cy="1728"/>
              <a:chOff x="1824" y="720"/>
              <a:chExt cx="96" cy="1728"/>
            </a:xfrm>
          </p:grpSpPr>
          <p:sp>
            <p:nvSpPr>
              <p:cNvPr id="65610" name="Line 81"/>
              <p:cNvSpPr>
                <a:spLocks noChangeShapeType="1"/>
              </p:cNvSpPr>
              <p:nvPr/>
            </p:nvSpPr>
            <p:spPr bwMode="auto">
              <a:xfrm>
                <a:off x="1824" y="816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  <p:sp>
            <p:nvSpPr>
              <p:cNvPr id="65611" name="Line 82"/>
              <p:cNvSpPr>
                <a:spLocks noChangeShapeType="1"/>
              </p:cNvSpPr>
              <p:nvPr/>
            </p:nvSpPr>
            <p:spPr bwMode="auto">
              <a:xfrm flipV="1">
                <a:off x="1824" y="72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</p:grpSp>
        <p:grpSp>
          <p:nvGrpSpPr>
            <p:cNvPr id="14" name="Group 83"/>
            <p:cNvGrpSpPr>
              <a:grpSpLocks/>
            </p:cNvGrpSpPr>
            <p:nvPr/>
          </p:nvGrpSpPr>
          <p:grpSpPr bwMode="auto">
            <a:xfrm>
              <a:off x="3936" y="720"/>
              <a:ext cx="96" cy="1728"/>
              <a:chOff x="1824" y="720"/>
              <a:chExt cx="96" cy="1728"/>
            </a:xfrm>
          </p:grpSpPr>
          <p:sp>
            <p:nvSpPr>
              <p:cNvPr id="65608" name="Line 84"/>
              <p:cNvSpPr>
                <a:spLocks noChangeShapeType="1"/>
              </p:cNvSpPr>
              <p:nvPr/>
            </p:nvSpPr>
            <p:spPr bwMode="auto">
              <a:xfrm>
                <a:off x="1824" y="816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  <p:sp>
            <p:nvSpPr>
              <p:cNvPr id="65609" name="Line 85"/>
              <p:cNvSpPr>
                <a:spLocks noChangeShapeType="1"/>
              </p:cNvSpPr>
              <p:nvPr/>
            </p:nvSpPr>
            <p:spPr bwMode="auto">
              <a:xfrm flipV="1">
                <a:off x="1824" y="72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</p:grpSp>
        <p:grpSp>
          <p:nvGrpSpPr>
            <p:cNvPr id="15" name="Group 86"/>
            <p:cNvGrpSpPr>
              <a:grpSpLocks/>
            </p:cNvGrpSpPr>
            <p:nvPr/>
          </p:nvGrpSpPr>
          <p:grpSpPr bwMode="auto">
            <a:xfrm>
              <a:off x="4464" y="720"/>
              <a:ext cx="96" cy="1728"/>
              <a:chOff x="1824" y="720"/>
              <a:chExt cx="96" cy="1728"/>
            </a:xfrm>
          </p:grpSpPr>
          <p:sp>
            <p:nvSpPr>
              <p:cNvPr id="65606" name="Line 87"/>
              <p:cNvSpPr>
                <a:spLocks noChangeShapeType="1"/>
              </p:cNvSpPr>
              <p:nvPr/>
            </p:nvSpPr>
            <p:spPr bwMode="auto">
              <a:xfrm>
                <a:off x="1824" y="816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  <p:sp>
            <p:nvSpPr>
              <p:cNvPr id="65607" name="Line 88"/>
              <p:cNvSpPr>
                <a:spLocks noChangeShapeType="1"/>
              </p:cNvSpPr>
              <p:nvPr/>
            </p:nvSpPr>
            <p:spPr bwMode="auto">
              <a:xfrm flipV="1">
                <a:off x="1824" y="72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</p:grpSp>
        <p:grpSp>
          <p:nvGrpSpPr>
            <p:cNvPr id="16" name="Group 89"/>
            <p:cNvGrpSpPr>
              <a:grpSpLocks/>
            </p:cNvGrpSpPr>
            <p:nvPr/>
          </p:nvGrpSpPr>
          <p:grpSpPr bwMode="auto">
            <a:xfrm>
              <a:off x="4704" y="720"/>
              <a:ext cx="96" cy="1728"/>
              <a:chOff x="1824" y="720"/>
              <a:chExt cx="96" cy="1728"/>
            </a:xfrm>
          </p:grpSpPr>
          <p:sp>
            <p:nvSpPr>
              <p:cNvPr id="65604" name="Line 90"/>
              <p:cNvSpPr>
                <a:spLocks noChangeShapeType="1"/>
              </p:cNvSpPr>
              <p:nvPr/>
            </p:nvSpPr>
            <p:spPr bwMode="auto">
              <a:xfrm>
                <a:off x="1824" y="816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  <p:sp>
            <p:nvSpPr>
              <p:cNvPr id="65605" name="Line 91"/>
              <p:cNvSpPr>
                <a:spLocks noChangeShapeType="1"/>
              </p:cNvSpPr>
              <p:nvPr/>
            </p:nvSpPr>
            <p:spPr bwMode="auto">
              <a:xfrm flipV="1">
                <a:off x="1824" y="72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</p:grpSp>
        <p:grpSp>
          <p:nvGrpSpPr>
            <p:cNvPr id="17" name="Group 92"/>
            <p:cNvGrpSpPr>
              <a:grpSpLocks/>
            </p:cNvGrpSpPr>
            <p:nvPr/>
          </p:nvGrpSpPr>
          <p:grpSpPr bwMode="auto">
            <a:xfrm>
              <a:off x="4800" y="720"/>
              <a:ext cx="96" cy="1728"/>
              <a:chOff x="1824" y="720"/>
              <a:chExt cx="96" cy="1728"/>
            </a:xfrm>
          </p:grpSpPr>
          <p:sp>
            <p:nvSpPr>
              <p:cNvPr id="65602" name="Line 93"/>
              <p:cNvSpPr>
                <a:spLocks noChangeShapeType="1"/>
              </p:cNvSpPr>
              <p:nvPr/>
            </p:nvSpPr>
            <p:spPr bwMode="auto">
              <a:xfrm>
                <a:off x="1824" y="816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  <p:sp>
            <p:nvSpPr>
              <p:cNvPr id="65603" name="Line 94"/>
              <p:cNvSpPr>
                <a:spLocks noChangeShapeType="1"/>
              </p:cNvSpPr>
              <p:nvPr/>
            </p:nvSpPr>
            <p:spPr bwMode="auto">
              <a:xfrm flipV="1">
                <a:off x="1824" y="72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</p:grpSp>
        <p:grpSp>
          <p:nvGrpSpPr>
            <p:cNvPr id="18" name="Group 95"/>
            <p:cNvGrpSpPr>
              <a:grpSpLocks/>
            </p:cNvGrpSpPr>
            <p:nvPr/>
          </p:nvGrpSpPr>
          <p:grpSpPr bwMode="auto">
            <a:xfrm>
              <a:off x="4944" y="720"/>
              <a:ext cx="96" cy="1728"/>
              <a:chOff x="1824" y="720"/>
              <a:chExt cx="96" cy="1728"/>
            </a:xfrm>
          </p:grpSpPr>
          <p:sp>
            <p:nvSpPr>
              <p:cNvPr id="65600" name="Line 96"/>
              <p:cNvSpPr>
                <a:spLocks noChangeShapeType="1"/>
              </p:cNvSpPr>
              <p:nvPr/>
            </p:nvSpPr>
            <p:spPr bwMode="auto">
              <a:xfrm>
                <a:off x="1824" y="816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  <p:sp>
            <p:nvSpPr>
              <p:cNvPr id="65601" name="Line 97"/>
              <p:cNvSpPr>
                <a:spLocks noChangeShapeType="1"/>
              </p:cNvSpPr>
              <p:nvPr/>
            </p:nvSpPr>
            <p:spPr bwMode="auto">
              <a:xfrm flipV="1">
                <a:off x="1824" y="72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i="1" baseline="-25000">
                  <a:solidFill>
                    <a:srgbClr val="000000"/>
                  </a:solidFill>
                  <a:latin typeface="Times" pitchFamily="1" charset="0"/>
                </a:endParaRPr>
              </a:p>
            </p:txBody>
          </p:sp>
        </p:grpSp>
      </p:grpSp>
      <p:grpSp>
        <p:nvGrpSpPr>
          <p:cNvPr id="19" name="Group 97"/>
          <p:cNvGrpSpPr>
            <a:grpSpLocks/>
          </p:cNvGrpSpPr>
          <p:nvPr/>
        </p:nvGrpSpPr>
        <p:grpSpPr bwMode="auto">
          <a:xfrm>
            <a:off x="454025" y="3881438"/>
            <a:ext cx="8232775" cy="1054100"/>
            <a:chOff x="454204" y="3881438"/>
            <a:chExt cx="8232596" cy="1054100"/>
          </a:xfrm>
        </p:grpSpPr>
        <p:sp>
          <p:nvSpPr>
            <p:cNvPr id="65547" name="Text Box 3"/>
            <p:cNvSpPr txBox="1">
              <a:spLocks noChangeArrowheads="1"/>
            </p:cNvSpPr>
            <p:nvPr/>
          </p:nvSpPr>
          <p:spPr bwMode="auto">
            <a:xfrm>
              <a:off x="454204" y="4598988"/>
              <a:ext cx="5222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FFFF"/>
                  </a:solidFill>
                </a:rPr>
                <a:t>Age</a:t>
              </a:r>
            </a:p>
          </p:txBody>
        </p:sp>
        <p:sp>
          <p:nvSpPr>
            <p:cNvPr id="65548" name="Line 18"/>
            <p:cNvSpPr>
              <a:spLocks noChangeShapeType="1"/>
            </p:cNvSpPr>
            <p:nvPr/>
          </p:nvSpPr>
          <p:spPr bwMode="auto">
            <a:xfrm>
              <a:off x="682804" y="3881438"/>
              <a:ext cx="6019800" cy="4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49" name="Line 25"/>
            <p:cNvSpPr>
              <a:spLocks noChangeShapeType="1"/>
            </p:cNvSpPr>
            <p:nvPr/>
          </p:nvSpPr>
          <p:spPr bwMode="auto">
            <a:xfrm>
              <a:off x="685980" y="4256088"/>
              <a:ext cx="7772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50" name="Line 26"/>
            <p:cNvSpPr>
              <a:spLocks noChangeShapeType="1"/>
            </p:cNvSpPr>
            <p:nvPr/>
          </p:nvSpPr>
          <p:spPr bwMode="auto">
            <a:xfrm flipV="1">
              <a:off x="685980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51" name="Line 27"/>
            <p:cNvSpPr>
              <a:spLocks noChangeShapeType="1"/>
            </p:cNvSpPr>
            <p:nvPr/>
          </p:nvSpPr>
          <p:spPr bwMode="auto">
            <a:xfrm flipV="1">
              <a:off x="7172505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52" name="Line 28"/>
            <p:cNvSpPr>
              <a:spLocks noChangeShapeType="1"/>
            </p:cNvSpPr>
            <p:nvPr/>
          </p:nvSpPr>
          <p:spPr bwMode="auto">
            <a:xfrm flipV="1">
              <a:off x="2521130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53" name="Line 29"/>
            <p:cNvSpPr>
              <a:spLocks noChangeShapeType="1"/>
            </p:cNvSpPr>
            <p:nvPr/>
          </p:nvSpPr>
          <p:spPr bwMode="auto">
            <a:xfrm flipV="1">
              <a:off x="3451405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54" name="Line 30"/>
            <p:cNvSpPr>
              <a:spLocks noChangeShapeType="1"/>
            </p:cNvSpPr>
            <p:nvPr/>
          </p:nvSpPr>
          <p:spPr bwMode="auto">
            <a:xfrm flipV="1">
              <a:off x="4381680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55" name="Line 31"/>
            <p:cNvSpPr>
              <a:spLocks noChangeShapeType="1"/>
            </p:cNvSpPr>
            <p:nvPr/>
          </p:nvSpPr>
          <p:spPr bwMode="auto">
            <a:xfrm flipV="1">
              <a:off x="5311955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56" name="Line 32"/>
            <p:cNvSpPr>
              <a:spLocks noChangeShapeType="1"/>
            </p:cNvSpPr>
            <p:nvPr/>
          </p:nvSpPr>
          <p:spPr bwMode="auto">
            <a:xfrm flipV="1">
              <a:off x="6242230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57" name="Line 33"/>
            <p:cNvSpPr>
              <a:spLocks noChangeShapeType="1"/>
            </p:cNvSpPr>
            <p:nvPr/>
          </p:nvSpPr>
          <p:spPr bwMode="auto">
            <a:xfrm flipV="1">
              <a:off x="7998004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58" name="Text Box 34"/>
            <p:cNvSpPr txBox="1">
              <a:spLocks noChangeArrowheads="1"/>
            </p:cNvSpPr>
            <p:nvPr/>
          </p:nvSpPr>
          <p:spPr bwMode="auto">
            <a:xfrm>
              <a:off x="531992" y="4240213"/>
              <a:ext cx="311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5559" name="Text Box 35"/>
            <p:cNvSpPr txBox="1">
              <a:spLocks noChangeArrowheads="1"/>
            </p:cNvSpPr>
            <p:nvPr/>
          </p:nvSpPr>
          <p:spPr bwMode="auto">
            <a:xfrm>
              <a:off x="1462267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10</a:t>
              </a:r>
            </a:p>
          </p:txBody>
        </p:sp>
        <p:sp>
          <p:nvSpPr>
            <p:cNvPr id="65560" name="Text Box 36"/>
            <p:cNvSpPr txBox="1">
              <a:spLocks noChangeArrowheads="1"/>
            </p:cNvSpPr>
            <p:nvPr/>
          </p:nvSpPr>
          <p:spPr bwMode="auto">
            <a:xfrm>
              <a:off x="2314755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65561" name="Text Box 37"/>
            <p:cNvSpPr txBox="1">
              <a:spLocks noChangeArrowheads="1"/>
            </p:cNvSpPr>
            <p:nvPr/>
          </p:nvSpPr>
          <p:spPr bwMode="auto">
            <a:xfrm>
              <a:off x="3218042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30</a:t>
              </a:r>
            </a:p>
          </p:txBody>
        </p:sp>
        <p:sp>
          <p:nvSpPr>
            <p:cNvPr id="65562" name="Text Box 38"/>
            <p:cNvSpPr txBox="1">
              <a:spLocks noChangeArrowheads="1"/>
            </p:cNvSpPr>
            <p:nvPr/>
          </p:nvSpPr>
          <p:spPr bwMode="auto">
            <a:xfrm>
              <a:off x="4148317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65563" name="Text Box 39"/>
            <p:cNvSpPr txBox="1">
              <a:spLocks noChangeArrowheads="1"/>
            </p:cNvSpPr>
            <p:nvPr/>
          </p:nvSpPr>
          <p:spPr bwMode="auto">
            <a:xfrm>
              <a:off x="5078592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50</a:t>
              </a:r>
            </a:p>
          </p:txBody>
        </p:sp>
        <p:sp>
          <p:nvSpPr>
            <p:cNvPr id="65564" name="Text Box 40"/>
            <p:cNvSpPr txBox="1">
              <a:spLocks noChangeArrowheads="1"/>
            </p:cNvSpPr>
            <p:nvPr/>
          </p:nvSpPr>
          <p:spPr bwMode="auto">
            <a:xfrm>
              <a:off x="6008867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65565" name="Text Box 41"/>
            <p:cNvSpPr txBox="1">
              <a:spLocks noChangeArrowheads="1"/>
            </p:cNvSpPr>
            <p:nvPr/>
          </p:nvSpPr>
          <p:spPr bwMode="auto">
            <a:xfrm>
              <a:off x="6964542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70</a:t>
              </a:r>
            </a:p>
          </p:txBody>
        </p:sp>
        <p:sp>
          <p:nvSpPr>
            <p:cNvPr id="65566" name="Line 43"/>
            <p:cNvSpPr>
              <a:spLocks noChangeShapeType="1"/>
            </p:cNvSpPr>
            <p:nvPr/>
          </p:nvSpPr>
          <p:spPr bwMode="auto">
            <a:xfrm flipV="1">
              <a:off x="1590855" y="4100513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67" name="Text Box 44"/>
            <p:cNvSpPr txBox="1">
              <a:spLocks noChangeArrowheads="1"/>
            </p:cNvSpPr>
            <p:nvPr/>
          </p:nvSpPr>
          <p:spPr bwMode="auto">
            <a:xfrm>
              <a:off x="7788454" y="4240213"/>
              <a:ext cx="438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80</a:t>
              </a:r>
            </a:p>
          </p:txBody>
        </p:sp>
        <p:sp>
          <p:nvSpPr>
            <p:cNvPr id="65568" name="Line 33"/>
            <p:cNvSpPr>
              <a:spLocks noChangeShapeType="1"/>
            </p:cNvSpPr>
            <p:nvPr/>
          </p:nvSpPr>
          <p:spPr bwMode="auto">
            <a:xfrm flipV="1">
              <a:off x="8455204" y="4096512"/>
              <a:ext cx="0" cy="1555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i="1" baseline="-25000">
                <a:solidFill>
                  <a:srgbClr val="000000"/>
                </a:solidFill>
                <a:latin typeface="Times" pitchFamily="1" charset="0"/>
              </a:endParaRPr>
            </a:p>
          </p:txBody>
        </p:sp>
        <p:sp>
          <p:nvSpPr>
            <p:cNvPr id="65569" name="Text Box 44"/>
            <p:cNvSpPr txBox="1">
              <a:spLocks noChangeArrowheads="1"/>
            </p:cNvSpPr>
            <p:nvPr/>
          </p:nvSpPr>
          <p:spPr bwMode="auto">
            <a:xfrm>
              <a:off x="8245654" y="4251325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FFFFFF"/>
                  </a:solidFill>
                </a:rPr>
                <a:t>85</a:t>
              </a:r>
            </a:p>
          </p:txBody>
        </p:sp>
      </p:grpSp>
      <p:sp>
        <p:nvSpPr>
          <p:cNvPr id="101" name="Rectangle 100"/>
          <p:cNvSpPr/>
          <p:nvPr/>
        </p:nvSpPr>
        <p:spPr bwMode="auto">
          <a:xfrm>
            <a:off x="6629400" y="5791200"/>
            <a:ext cx="1828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rPr>
              <a:t>Thanks to Ken </a:t>
            </a:r>
            <a:r>
              <a:rPr kumimoji="0" lang="en-US" sz="32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</a:rPr>
              <a:t>Dychtwald</a:t>
            </a:r>
            <a:endParaRPr kumimoji="0" lang="en-US" sz="3200" b="0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03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BE679-90C4-4F78-B48B-5C6E1F1910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5410"/>
            <a:ext cx="3748608" cy="480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FCC Topic Areas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1828800"/>
            <a:ext cx="4191000" cy="41910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0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FFFFFF"/>
                </a:solidFill>
              </a:rPr>
              <a:t>WHO </a:t>
            </a:r>
            <a:r>
              <a:rPr lang="en-US" sz="4000" dirty="0" smtClean="0">
                <a:solidFill>
                  <a:srgbClr val="FFFFFF"/>
                </a:solidFill>
              </a:rPr>
              <a:t>Global Network of Age-friendly Cities and Communities</a:t>
            </a:r>
            <a:endParaRPr lang="en-US" sz="4000" dirty="0">
              <a:solidFill>
                <a:srgbClr val="FFFFFF"/>
              </a:solidFill>
              <a:latin typeface="Times" pitchFamily="1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 rot="20295831">
            <a:off x="4449352" y="3992170"/>
            <a:ext cx="2151608" cy="978199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BE679-90C4-4F78-B48B-5C6E1F1910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1371600"/>
            <a:ext cx="9144000" cy="548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0223" t="8287" r="6238" b="5524"/>
          <a:stretch>
            <a:fillRect/>
          </a:stretch>
        </p:blipFill>
        <p:spPr bwMode="auto">
          <a:xfrm>
            <a:off x="2971800" y="1625394"/>
            <a:ext cx="5806562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Mirta Nordet dances several times a month to keep healthy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0270">
            <a:off x="416027" y="1736781"/>
            <a:ext cx="23622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91005">
            <a:off x="755889" y="3503509"/>
            <a:ext cx="2146639" cy="300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05200" y="5816394"/>
            <a:ext cx="5562600" cy="8640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  <a:hlinkClick r:id="rId5"/>
              </a:rPr>
              <a:t>www.AgeFriendlyWorld.org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FFFFFF"/>
                </a:solidFill>
              </a:rPr>
              <a:t>New Outlets to Highlight Healthy Ageing</a:t>
            </a:r>
            <a:endParaRPr lang="en-US" sz="4000" dirty="0">
              <a:solidFill>
                <a:srgbClr val="FFFFFF"/>
              </a:solidFill>
              <a:latin typeface="Times" pitchFamily="1" charset="0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0BE679-90C4-4F78-B48B-5C6E1F1910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1802</TotalTime>
  <Words>140</Words>
  <Application>Microsoft Office PowerPoint</Application>
  <PresentationFormat>On-screen Show (4:3)</PresentationFormat>
  <Paragraphs>87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Blank</vt:lpstr>
      <vt:lpstr>Adult Immunization:  Prevention and Wellness Across the Life Course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Melissa G. Mitchell</dc:creator>
  <cp:lastModifiedBy>Melissa G. Mitchell</cp:lastModifiedBy>
  <cp:revision>62</cp:revision>
  <dcterms:created xsi:type="dcterms:W3CDTF">2012-05-24T15:24:55Z</dcterms:created>
  <dcterms:modified xsi:type="dcterms:W3CDTF">2012-05-30T20:58:58Z</dcterms:modified>
</cp:coreProperties>
</file>