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61" r:id="rId3"/>
    <p:sldId id="262" r:id="rId4"/>
    <p:sldId id="276" r:id="rId5"/>
    <p:sldId id="274" r:id="rId6"/>
    <p:sldId id="279" r:id="rId7"/>
    <p:sldId id="280" r:id="rId8"/>
    <p:sldId id="277" r:id="rId9"/>
    <p:sldId id="267" r:id="rId10"/>
  </p:sldIdLst>
  <p:sldSz cx="9144000" cy="6858000" type="screen4x3"/>
  <p:notesSz cx="6669088" cy="9926638"/>
  <p:defaultTextStyle>
    <a:defPPr>
      <a:defRPr lang="en-US"/>
    </a:defPPr>
    <a:lvl1pPr algn="l" rtl="0" fontAlgn="base">
      <a:spcBef>
        <a:spcPct val="0"/>
      </a:spcBef>
      <a:spcAft>
        <a:spcPct val="0"/>
      </a:spcAft>
      <a:defRPr sz="2000" kern="1200">
        <a:solidFill>
          <a:srgbClr val="00527B"/>
        </a:solidFill>
        <a:latin typeface="Verdana" pitchFamily="34" charset="0"/>
        <a:ea typeface="+mn-ea"/>
        <a:cs typeface="+mn-cs"/>
      </a:defRPr>
    </a:lvl1pPr>
    <a:lvl2pPr marL="457200" algn="l" rtl="0" fontAlgn="base">
      <a:spcBef>
        <a:spcPct val="0"/>
      </a:spcBef>
      <a:spcAft>
        <a:spcPct val="0"/>
      </a:spcAft>
      <a:defRPr sz="2000" kern="1200">
        <a:solidFill>
          <a:srgbClr val="00527B"/>
        </a:solidFill>
        <a:latin typeface="Verdana" pitchFamily="34" charset="0"/>
        <a:ea typeface="+mn-ea"/>
        <a:cs typeface="+mn-cs"/>
      </a:defRPr>
    </a:lvl2pPr>
    <a:lvl3pPr marL="914400" algn="l" rtl="0" fontAlgn="base">
      <a:spcBef>
        <a:spcPct val="0"/>
      </a:spcBef>
      <a:spcAft>
        <a:spcPct val="0"/>
      </a:spcAft>
      <a:defRPr sz="2000" kern="1200">
        <a:solidFill>
          <a:srgbClr val="00527B"/>
        </a:solidFill>
        <a:latin typeface="Verdana" pitchFamily="34" charset="0"/>
        <a:ea typeface="+mn-ea"/>
        <a:cs typeface="+mn-cs"/>
      </a:defRPr>
    </a:lvl3pPr>
    <a:lvl4pPr marL="1371600" algn="l" rtl="0" fontAlgn="base">
      <a:spcBef>
        <a:spcPct val="0"/>
      </a:spcBef>
      <a:spcAft>
        <a:spcPct val="0"/>
      </a:spcAft>
      <a:defRPr sz="2000" kern="1200">
        <a:solidFill>
          <a:srgbClr val="00527B"/>
        </a:solidFill>
        <a:latin typeface="Verdana" pitchFamily="34" charset="0"/>
        <a:ea typeface="+mn-ea"/>
        <a:cs typeface="+mn-cs"/>
      </a:defRPr>
    </a:lvl4pPr>
    <a:lvl5pPr marL="1828800" algn="l" rtl="0" fontAlgn="base">
      <a:spcBef>
        <a:spcPct val="0"/>
      </a:spcBef>
      <a:spcAft>
        <a:spcPct val="0"/>
      </a:spcAft>
      <a:defRPr sz="2000" kern="1200">
        <a:solidFill>
          <a:srgbClr val="00527B"/>
        </a:solidFill>
        <a:latin typeface="Verdana" pitchFamily="34" charset="0"/>
        <a:ea typeface="+mn-ea"/>
        <a:cs typeface="+mn-cs"/>
      </a:defRPr>
    </a:lvl5pPr>
    <a:lvl6pPr marL="2286000" algn="l" defTabSz="914400" rtl="0" eaLnBrk="1" latinLnBrk="0" hangingPunct="1">
      <a:defRPr sz="2000" kern="1200">
        <a:solidFill>
          <a:srgbClr val="00527B"/>
        </a:solidFill>
        <a:latin typeface="Verdana" pitchFamily="34" charset="0"/>
        <a:ea typeface="+mn-ea"/>
        <a:cs typeface="+mn-cs"/>
      </a:defRPr>
    </a:lvl6pPr>
    <a:lvl7pPr marL="2743200" algn="l" defTabSz="914400" rtl="0" eaLnBrk="1" latinLnBrk="0" hangingPunct="1">
      <a:defRPr sz="2000" kern="1200">
        <a:solidFill>
          <a:srgbClr val="00527B"/>
        </a:solidFill>
        <a:latin typeface="Verdana" pitchFamily="34" charset="0"/>
        <a:ea typeface="+mn-ea"/>
        <a:cs typeface="+mn-cs"/>
      </a:defRPr>
    </a:lvl7pPr>
    <a:lvl8pPr marL="3200400" algn="l" defTabSz="914400" rtl="0" eaLnBrk="1" latinLnBrk="0" hangingPunct="1">
      <a:defRPr sz="2000" kern="1200">
        <a:solidFill>
          <a:srgbClr val="00527B"/>
        </a:solidFill>
        <a:latin typeface="Verdana" pitchFamily="34" charset="0"/>
        <a:ea typeface="+mn-ea"/>
        <a:cs typeface="+mn-cs"/>
      </a:defRPr>
    </a:lvl8pPr>
    <a:lvl9pPr marL="3657600" algn="l" defTabSz="914400" rtl="0" eaLnBrk="1" latinLnBrk="0" hangingPunct="1">
      <a:defRPr sz="2000" kern="1200">
        <a:solidFill>
          <a:srgbClr val="00527B"/>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27B"/>
    <a:srgbClr val="003366"/>
    <a:srgbClr val="88D606"/>
    <a:srgbClr val="51DD02"/>
    <a:srgbClr val="57B402"/>
    <a:srgbClr val="33B006"/>
    <a:srgbClr val="38B600"/>
    <a:srgbClr val="64B5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71223" autoAdjust="0"/>
  </p:normalViewPr>
  <p:slideViewPr>
    <p:cSldViewPr>
      <p:cViewPr varScale="1">
        <p:scale>
          <a:sx n="51" d="100"/>
          <a:sy n="51" d="100"/>
        </p:scale>
        <p:origin x="-19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3" d="100"/>
          <a:sy n="33" d="100"/>
        </p:scale>
        <p:origin x="-1608" y="-96"/>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890838"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rgbClr val="003366"/>
                </a:solidFill>
              </a:defRPr>
            </a:lvl1pPr>
          </a:lstStyle>
          <a:p>
            <a:pPr>
              <a:defRPr/>
            </a:pPr>
            <a:endParaRPr lang="en-US"/>
          </a:p>
        </p:txBody>
      </p:sp>
      <p:sp>
        <p:nvSpPr>
          <p:cNvPr id="22531" name="Rectangle 3"/>
          <p:cNvSpPr>
            <a:spLocks noGrp="1" noChangeArrowheads="1"/>
          </p:cNvSpPr>
          <p:nvPr>
            <p:ph type="dt" sz="quarter" idx="1"/>
          </p:nvPr>
        </p:nvSpPr>
        <p:spPr bwMode="auto">
          <a:xfrm>
            <a:off x="3776663" y="0"/>
            <a:ext cx="289083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003366"/>
                </a:solidFill>
              </a:defRPr>
            </a:lvl1pPr>
          </a:lstStyle>
          <a:p>
            <a:pPr>
              <a:defRPr/>
            </a:pPr>
            <a:endParaRPr lang="en-US"/>
          </a:p>
        </p:txBody>
      </p:sp>
      <p:sp>
        <p:nvSpPr>
          <p:cNvPr id="22532" name="Rectangle 4"/>
          <p:cNvSpPr>
            <a:spLocks noGrp="1" noChangeArrowheads="1"/>
          </p:cNvSpPr>
          <p:nvPr>
            <p:ph type="ftr" sz="quarter" idx="2"/>
          </p:nvPr>
        </p:nvSpPr>
        <p:spPr bwMode="auto">
          <a:xfrm>
            <a:off x="0" y="9428163"/>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solidFill>
                  <a:srgbClr val="003366"/>
                </a:solidFill>
              </a:defRPr>
            </a:lvl1pPr>
          </a:lstStyle>
          <a:p>
            <a:pPr>
              <a:defRPr/>
            </a:pPr>
            <a:endParaRPr lang="en-US"/>
          </a:p>
        </p:txBody>
      </p:sp>
      <p:sp>
        <p:nvSpPr>
          <p:cNvPr id="22533" name="Rectangle 5"/>
          <p:cNvSpPr>
            <a:spLocks noGrp="1" noChangeArrowheads="1"/>
          </p:cNvSpPr>
          <p:nvPr>
            <p:ph type="sldNum" sz="quarter" idx="3"/>
          </p:nvPr>
        </p:nvSpPr>
        <p:spPr bwMode="auto">
          <a:xfrm>
            <a:off x="3776663" y="9428163"/>
            <a:ext cx="289083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a:solidFill>
                  <a:srgbClr val="003366"/>
                </a:solidFill>
              </a:defRPr>
            </a:lvl1pPr>
          </a:lstStyle>
          <a:p>
            <a:pPr>
              <a:defRPr/>
            </a:pPr>
            <a:fld id="{E3A764F9-A2ED-457D-8903-8D4E12535DED}" type="slidenum">
              <a:rPr lang="en-US"/>
              <a:pPr>
                <a:defRPr/>
              </a:pPr>
              <a:t>‹#›</a:t>
            </a:fld>
            <a:endParaRPr lang="en-US"/>
          </a:p>
        </p:txBody>
      </p:sp>
    </p:spTree>
    <p:extLst>
      <p:ext uri="{BB962C8B-B14F-4D97-AF65-F5344CB8AC3E}">
        <p14:creationId xmlns:p14="http://schemas.microsoft.com/office/powerpoint/2010/main" val="187805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14339" name="Rectangle 3"/>
          <p:cNvSpPr>
            <a:spLocks noGrp="1" noChangeArrowheads="1"/>
          </p:cNvSpPr>
          <p:nvPr>
            <p:ph type="dt" idx="1"/>
          </p:nvPr>
        </p:nvSpPr>
        <p:spPr bwMode="auto">
          <a:xfrm>
            <a:off x="3776663" y="0"/>
            <a:ext cx="289083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66750" y="4714875"/>
            <a:ext cx="5335588"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9428163"/>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776663" y="9428163"/>
            <a:ext cx="289083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2279D35F-4A12-4172-82D0-5D6CB6996C34}" type="slidenum">
              <a:rPr lang="en-US"/>
              <a:pPr>
                <a:defRPr/>
              </a:pPr>
              <a:t>‹#›</a:t>
            </a:fld>
            <a:endParaRPr lang="en-US"/>
          </a:p>
        </p:txBody>
      </p:sp>
    </p:spTree>
    <p:extLst>
      <p:ext uri="{BB962C8B-B14F-4D97-AF65-F5344CB8AC3E}">
        <p14:creationId xmlns:p14="http://schemas.microsoft.com/office/powerpoint/2010/main" val="42726231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miter lim="800000"/>
            <a:headEnd/>
            <a:tailEnd/>
          </a:ln>
        </p:spPr>
        <p:txBody>
          <a:bodyPr/>
          <a:lstStyle/>
          <a:p>
            <a:fld id="{1556F5F3-BAD7-40DF-A942-4C742B5641C0}" type="slidenum">
              <a:rPr lang="en-US" smtClean="0"/>
              <a:pPr/>
              <a:t>1</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miter lim="800000"/>
            <a:headEnd/>
            <a:tailEnd/>
          </a:ln>
        </p:spPr>
        <p:txBody>
          <a:bodyPr/>
          <a:lstStyle/>
          <a:p>
            <a:fld id="{42685641-B41C-4591-93A0-1FA06F12FD0D}" type="slidenum">
              <a:rPr lang="en-US" smtClean="0"/>
              <a:pPr/>
              <a:t>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r>
              <a:rPr lang="en-GB" smtClean="0"/>
              <a:t>In the next 8 minutes I will briefly introduce you to the International Alliance of Patients’ Organizations (or IAPO as we are more commonly known) and share some reflections on what patients want from healthcare.</a:t>
            </a:r>
          </a:p>
          <a:p>
            <a:pPr eaLnBrk="1" hangingPunct="1"/>
            <a:r>
              <a:rPr lang="en-GB" smtClean="0"/>
              <a:t> </a:t>
            </a:r>
          </a:p>
          <a:p>
            <a:pPr eaLnBrk="1" hangingPunct="1"/>
            <a:r>
              <a:rPr lang="en-GB" smtClean="0"/>
              <a:t>IAPO is a patient-led global alliance established in 1999 which promotes patient-centred healthcare around the world.  Our origins stem from the realization that patients all face some common issues regardless of their country of origin or disease area such as access to safe and quality treatment and care and the need for empowerment, support and information. </a:t>
            </a:r>
            <a:endParaRPr lang="nl-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miter lim="800000"/>
            <a:headEnd/>
            <a:tailEnd/>
          </a:ln>
        </p:spPr>
        <p:txBody>
          <a:bodyPr/>
          <a:lstStyle/>
          <a:p>
            <a:fld id="{78CDF98D-E1EA-4CDE-97BB-D280DE2F4E33}" type="slidenum">
              <a:rPr lang="en-US" smtClean="0"/>
              <a:pPr/>
              <a:t>3</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r>
              <a:rPr lang="en-GB" smtClean="0"/>
              <a:t>IAPO’s mission is built around the understanding that patients’ voices are amplified and heard effectively when patients’ organizations are linked and connect resources to share best practices and practical strategies.  We focus on three mission areas:</a:t>
            </a:r>
          </a:p>
          <a:p>
            <a:pPr eaLnBrk="1" hangingPunct="1"/>
            <a:r>
              <a:rPr lang="en-GB" smtClean="0"/>
              <a:t> </a:t>
            </a:r>
          </a:p>
          <a:p>
            <a:pPr eaLnBrk="1" hangingPunct="1"/>
            <a:r>
              <a:rPr lang="en-GB" smtClean="0"/>
              <a:t>Building the capacity of patients’ organizations through sharing training, tools and best practice; </a:t>
            </a:r>
          </a:p>
          <a:p>
            <a:pPr eaLnBrk="1" hangingPunct="1"/>
            <a:r>
              <a:rPr lang="en-GB" smtClean="0"/>
              <a:t> </a:t>
            </a:r>
          </a:p>
          <a:p>
            <a:pPr eaLnBrk="1" hangingPunct="1"/>
            <a:r>
              <a:rPr lang="en-GB" smtClean="0"/>
              <a:t>Bringing a strong patient voice to healthcare policy - we have always strived to be patient-centred and member led ourselves and to ensure that the global patient voice we share accurately reflects the diverse needs of patients worldwide.  Our Governing Board is composed of elected representatives of our member patients’ organizations, many of whom are patients themselves or family members or carers.  In representing the patient voice we consult frequently with and support the involvement of our members in many health policy initiatives.  But, we know that we can always do better and we continually assess and improve our systems and frameworks and our current strategic plan contains a number of objectives which focus on these areas of organizational improvement.</a:t>
            </a:r>
          </a:p>
          <a:p>
            <a:pPr eaLnBrk="1" hangingPunct="1"/>
            <a:r>
              <a:rPr lang="en-GB" smtClean="0"/>
              <a:t> </a:t>
            </a:r>
          </a:p>
          <a:p>
            <a:pPr eaLnBrk="1" hangingPunct="1"/>
            <a:r>
              <a:rPr lang="en-GB" smtClean="0"/>
              <a:t>The final strand of our mission is to work collaboratively – developing quality healthcare systems is a team effort which can’t be achieved by any of us working on our own and we work, as far as possible, in partnerships. </a:t>
            </a:r>
          </a:p>
          <a:p>
            <a:pPr eaLnBrk="1" hangingPunct="1"/>
            <a:endParaRPr lang="nl-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miter lim="800000"/>
            <a:headEnd/>
            <a:tailEnd/>
          </a:ln>
        </p:spPr>
        <p:txBody>
          <a:bodyPr/>
          <a:lstStyle/>
          <a:p>
            <a:fld id="{AABD2C78-95E4-47F4-8EFD-8C3590E32175}" type="slidenum">
              <a:rPr lang="en-US" smtClean="0"/>
              <a:pPr/>
              <a:t>4</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en-GB" smtClean="0"/>
              <a:t>Our 200  or so members span all world regions and over 50 countries and 50 disease areas.  They work at international, regional and national levels including, and to name just a few, Alzheimer’s Disease International, the European Organization for Rare Disorders and the American Diabetes Association. </a:t>
            </a:r>
            <a:endParaRPr lang="nl-N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miter lim="800000"/>
            <a:headEnd/>
            <a:tailEnd/>
          </a:ln>
        </p:spPr>
        <p:txBody>
          <a:bodyPr/>
          <a:lstStyle/>
          <a:p>
            <a:fld id="{22BA9D2D-C4BA-495B-B650-F127CE5226E3}" type="slidenum">
              <a:rPr lang="en-US" smtClean="0"/>
              <a:pPr/>
              <a:t>5</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en-GB" smtClean="0"/>
              <a:t>At the heart of IAPO’s position on any issue is the IAPO Declaration on Patient-Centred Healthcare. The principles outlined in the Declaration gives us a clear idea of what we need to consider when discussing issues such as transparency. So do the current proposals respect patients unique needs, preferences and values. Do they promote choice while empowering patients as partners and promote shared decision-making. Have patients been involved in developing the proposals. Will the proposals support access to safe, quality and appropriate services and how will we know. And finally, do the proposals lead to provision of information that is accurate, relevant and comprehensive?</a:t>
            </a:r>
          </a:p>
          <a:p>
            <a:pPr eaLnBrk="1" hangingPunct="1"/>
            <a:endParaRPr lang="en-GB" smtClean="0"/>
          </a:p>
          <a:p>
            <a:pPr eaLnBrk="1" hangingPunct="1"/>
            <a:r>
              <a:rPr lang="en-GB" smtClean="0"/>
              <a:t>All stakeholders should be asking themselves these questions when considering their perspective on this issue. </a:t>
            </a:r>
          </a:p>
          <a:p>
            <a:pPr eaLnBrk="1" hangingPunct="1"/>
            <a:endParaRPr lang="nl-N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miter lim="800000"/>
            <a:headEnd/>
            <a:tailEnd/>
          </a:ln>
        </p:spPr>
        <p:txBody>
          <a:bodyPr/>
          <a:lstStyle/>
          <a:p>
            <a:fld id="{6AE9C1B7-5351-4235-8465-DA572A83F673}" type="slidenum">
              <a:rPr lang="zh-TW" altLang="en-US" smtClean="0"/>
              <a:pPr/>
              <a:t>6</a:t>
            </a:fld>
            <a:endParaRPr lang="en-US" altLang="zh-TW"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r>
              <a:rPr lang="en-US" dirty="0" smtClean="0"/>
              <a:t>The prevention and control of non-communicable diseases is a key area of IAPO’s work and we believe that a patient-</a:t>
            </a:r>
            <a:r>
              <a:rPr lang="en-US" dirty="0" err="1" smtClean="0"/>
              <a:t>centred</a:t>
            </a:r>
            <a:r>
              <a:rPr lang="en-US" dirty="0" smtClean="0"/>
              <a:t> approach to NCDs is essential </a:t>
            </a:r>
          </a:p>
          <a:p>
            <a:endParaRPr lang="en-US" dirty="0" smtClean="0"/>
          </a:p>
          <a:p>
            <a:r>
              <a:rPr lang="en-US" dirty="0" smtClean="0"/>
              <a:t>As we all know, healthcare systems are under threat, partly because of the global economic crisis but this is compounded by a global healthcare crisis and the growing burden non communicable, or chronic diseases, such as cancer, diabetes and heart disease, are exerting on individuals, communities and healthcare systems.  </a:t>
            </a:r>
          </a:p>
          <a:p>
            <a:endParaRPr lang="en-US" dirty="0" smtClean="0"/>
          </a:p>
          <a:p>
            <a:r>
              <a:rPr lang="en-US" dirty="0" smtClean="0"/>
              <a:t>The World Health Organization (WHO) estimates that they cause 38 million deaths a year.  This represents 60% of </a:t>
            </a:r>
            <a:r>
              <a:rPr lang="en-US" i="1" dirty="0" smtClean="0"/>
              <a:t>all deaths globally </a:t>
            </a:r>
            <a:r>
              <a:rPr lang="en-US" dirty="0" smtClean="0"/>
              <a:t> and its increasing.  </a:t>
            </a:r>
            <a:r>
              <a:rPr lang="en-GB" dirty="0" smtClean="0"/>
              <a:t>This is placing an ever-increasing burden on health systems which were originally designed to address acute medical conditions.  </a:t>
            </a:r>
          </a:p>
          <a:p>
            <a:endParaRPr lang="en-US" dirty="0" smtClean="0"/>
          </a:p>
          <a:p>
            <a:r>
              <a:rPr lang="en-US" dirty="0" smtClean="0"/>
              <a:t>We need to rethink…</a:t>
            </a:r>
          </a:p>
          <a:p>
            <a:endParaRPr lang="en-US" dirty="0" smtClean="0"/>
          </a:p>
          <a:p>
            <a:r>
              <a:rPr lang="en-GB" dirty="0" smtClean="0"/>
              <a:t>There is no doubt that we have to work to do – we need to effectively use evaluation, measurement and accountability to ensure good quality, safety, less waste, less inefficiency and better health outcomes.  </a:t>
            </a:r>
          </a:p>
          <a:p>
            <a:endParaRPr lang="en-GB" dirty="0" smtClean="0"/>
          </a:p>
          <a:p>
            <a:r>
              <a:rPr lang="en-GB" dirty="0" smtClean="0"/>
              <a:t>We need to reorient healthcare systems so that they are able to address the </a:t>
            </a:r>
            <a:r>
              <a:rPr lang="en-GB" dirty="0" err="1" smtClean="0"/>
              <a:t>ongoing</a:t>
            </a:r>
            <a:r>
              <a:rPr lang="en-GB" dirty="0" smtClean="0"/>
              <a:t> needs of people with chronic conditions. This requires a different approach because chronic conditions require management on a long term basis. </a:t>
            </a:r>
          </a:p>
          <a:p>
            <a:endParaRPr lang="en-GB" dirty="0" smtClean="0"/>
          </a:p>
          <a:p>
            <a:r>
              <a:rPr lang="en-GB" dirty="0" smtClean="0"/>
              <a:t>It is increasingly recognised that bringing people and patients to the centre of healthcare with a focus on the whole person, not just the disease, and on the people that deliver healthcare is necessary to align healthcare systems with the needs of patients. </a:t>
            </a:r>
          </a:p>
          <a:p>
            <a:endParaRPr lang="en-US" dirty="0" smtClean="0"/>
          </a:p>
          <a:p>
            <a:r>
              <a:rPr lang="en-US" dirty="0" smtClean="0"/>
              <a:t> </a:t>
            </a:r>
            <a:r>
              <a:rPr lang="en-GB" dirty="0" smtClean="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93BB884C-E317-4180-8874-25CDA31E7E00}" type="slidenum">
              <a:rPr lang="zh-TW" altLang="en-US" smtClean="0"/>
              <a:pPr/>
              <a:t>7</a:t>
            </a:fld>
            <a:endParaRPr lang="en-US" altLang="zh-TW"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r>
              <a:rPr lang="en-US" smtClean="0"/>
              <a:t>IAPO has been working closely with WHO on NCDs for a number of years. At the UN High Level Meeting on NCDs in September last year, IAPO  developed a statement on a NCDs which called for initiatives prevent and manage NCDs to be implemented for the prevention and control of ALL chronic diseases and we believe that prevention programmes are an essential component of the global strategy to prevention and manage NCDs.</a:t>
            </a:r>
          </a:p>
          <a:p>
            <a:endParaRPr lang="en-US" smtClean="0"/>
          </a:p>
          <a:p>
            <a:r>
              <a:rPr lang="en-US" smtClean="0"/>
              <a:t>This year at the WHO’s World Health Assembly, on the agenda item on NCDs, IAPO urged WHO to instate a target on access to healthcare, including accessing to preventative treatments. Ensuring access to healthcare is essential if WHO is to meet its target of a 25% reduction in NCD mortality rate by 2025.</a:t>
            </a:r>
          </a:p>
          <a:p>
            <a:endParaRPr lang="en-US" smtClean="0"/>
          </a:p>
          <a:p>
            <a:r>
              <a:rPr lang="en-US" smtClean="0"/>
              <a:t>Adult immunization clearly has great potential in action to prevent non-communicable diseases and reduce the overall burden of NCDs. But how can we ensure a patient-centred approach to adult immunization? How can we ensure that access to preventative treatments, such as immunizations is equitable? How can we ensure the safety and quality of immunizations? </a:t>
            </a:r>
          </a:p>
          <a:p>
            <a:r>
              <a:rPr lang="en-US" smtClean="0"/>
              <a:t> </a:t>
            </a:r>
            <a:r>
              <a:rPr lang="en-GB" smtClean="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miter lim="800000"/>
            <a:headEnd/>
            <a:tailEnd/>
          </a:ln>
        </p:spPr>
        <p:txBody>
          <a:bodyPr/>
          <a:lstStyle/>
          <a:p>
            <a:fld id="{185EF8D9-82D2-4D99-98DD-6BF51135A5C6}" type="slidenum">
              <a:rPr lang="en-US" smtClean="0"/>
              <a:pPr/>
              <a:t>8</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nl-NL" smtClean="0"/>
              <a:t>These are just some of the questions important to patients when considering measures to prevent NCDs, and in particular when considering adult immmunization.</a:t>
            </a:r>
          </a:p>
          <a:p>
            <a:pPr eaLnBrk="1" hangingPunct="1"/>
            <a:endParaRPr lang="nl-NL" smtClean="0"/>
          </a:p>
          <a:p>
            <a:pPr eaLnBrk="1" hangingPunct="1"/>
            <a:r>
              <a:rPr lang="nl-NL" smtClean="0"/>
              <a:t>So, I’d like to hand the discussion over to the audience.</a:t>
            </a:r>
          </a:p>
          <a:p>
            <a:pPr eaLnBrk="1" hangingPunct="1"/>
            <a:r>
              <a:rPr lang="nl-NL" smtClean="0"/>
              <a:t/>
            </a:r>
            <a:br>
              <a:rPr lang="nl-NL" smtClean="0"/>
            </a:br>
            <a:r>
              <a:rPr lang="nl-NL" smtClean="0"/>
              <a:t>Thank you.</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606B671E-1FB2-4943-87CE-14CD354A2A84}" type="slidenum">
              <a:rPr lang="en-US" smtClean="0"/>
              <a:pPr/>
              <a:t>9</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3E9EE6-BC2D-4E2A-AE15-9763BC15799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3F49A6-9F35-4848-8137-1D1D7BFA75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64A931-1B6B-485B-B32A-3098CD720F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27E083-802C-4CEF-B171-E990E27DDB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19FBB4-F92E-4CA8-B57D-97D37E0FE28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3A9772-0498-4FB8-BBEE-F0F08F9EA0B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333473-856E-4292-BAD3-8784C69814D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9BBF691-1E80-410E-8D11-096ACA19C56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D69A6E-2C66-4611-849F-477496E0B4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D19F8D-0F47-40ED-90D9-DEE11C43C7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778BF7-D7E0-4DDA-9E14-2D8BEC62D91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pPr>
              <a:defRPr/>
            </a:pPr>
            <a:fld id="{17F5005D-34C4-4C77-A2DC-62F85D9D7AC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atientsorganizations.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patientsorganizations.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patientsorganizations.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mailto:info@patientsorganization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381000"/>
          </a:xfrm>
          <a:prstGeom prst="rect">
            <a:avLst/>
          </a:prstGeom>
          <a:solidFill>
            <a:srgbClr val="64B501"/>
          </a:solidFill>
          <a:ln w="9525">
            <a:noFill/>
            <a:miter lim="800000"/>
            <a:headEnd/>
            <a:tailEnd/>
          </a:ln>
          <a:effectLst/>
        </p:spPr>
        <p:txBody>
          <a:bodyPr wrap="none" anchor="ctr"/>
          <a:lstStyle/>
          <a:p>
            <a:endParaRPr lang="en-GB"/>
          </a:p>
        </p:txBody>
      </p:sp>
      <p:sp>
        <p:nvSpPr>
          <p:cNvPr id="2051" name="Text Box 3"/>
          <p:cNvSpPr txBox="1">
            <a:spLocks noChangeArrowheads="1"/>
          </p:cNvSpPr>
          <p:nvPr/>
        </p:nvSpPr>
        <p:spPr bwMode="auto">
          <a:xfrm>
            <a:off x="762000" y="0"/>
            <a:ext cx="184150" cy="457200"/>
          </a:xfrm>
          <a:prstGeom prst="rect">
            <a:avLst/>
          </a:prstGeom>
          <a:noFill/>
          <a:ln w="9525">
            <a:noFill/>
            <a:miter lim="800000"/>
            <a:headEnd/>
            <a:tailEnd/>
          </a:ln>
          <a:effectLst/>
        </p:spPr>
        <p:txBody>
          <a:bodyPr wrap="none">
            <a:spAutoFit/>
          </a:bodyPr>
          <a:lstStyle/>
          <a:p>
            <a:pPr eaLnBrk="0" hangingPunct="0"/>
            <a:endParaRPr lang="nl-NL" sz="2400">
              <a:solidFill>
                <a:schemeClr val="tx1"/>
              </a:solidFill>
              <a:latin typeface="Times" charset="0"/>
            </a:endParaRPr>
          </a:p>
        </p:txBody>
      </p:sp>
      <p:sp>
        <p:nvSpPr>
          <p:cNvPr id="2052" name="Text Box 4"/>
          <p:cNvSpPr txBox="1">
            <a:spLocks noChangeArrowheads="1"/>
          </p:cNvSpPr>
          <p:nvPr/>
        </p:nvSpPr>
        <p:spPr bwMode="auto">
          <a:xfrm>
            <a:off x="403225" y="619125"/>
            <a:ext cx="4397375" cy="457200"/>
          </a:xfrm>
          <a:prstGeom prst="rect">
            <a:avLst/>
          </a:prstGeom>
          <a:noFill/>
          <a:ln w="9525">
            <a:noFill/>
            <a:miter lim="800000"/>
            <a:headEnd/>
            <a:tailEnd/>
          </a:ln>
          <a:effectLst/>
        </p:spPr>
        <p:txBody>
          <a:bodyPr>
            <a:spAutoFit/>
          </a:bodyPr>
          <a:lstStyle/>
          <a:p>
            <a:pPr eaLnBrk="0" hangingPunct="0"/>
            <a:endParaRPr lang="nl-NL" sz="2400">
              <a:solidFill>
                <a:schemeClr val="tx1"/>
              </a:solidFill>
              <a:latin typeface="Times" charset="0"/>
            </a:endParaRPr>
          </a:p>
        </p:txBody>
      </p:sp>
      <p:sp>
        <p:nvSpPr>
          <p:cNvPr id="2053" name="Text Box 5"/>
          <p:cNvSpPr txBox="1">
            <a:spLocks noChangeArrowheads="1"/>
          </p:cNvSpPr>
          <p:nvPr/>
        </p:nvSpPr>
        <p:spPr bwMode="auto">
          <a:xfrm>
            <a:off x="381000" y="39688"/>
            <a:ext cx="7696200" cy="277812"/>
          </a:xfrm>
          <a:prstGeom prst="rect">
            <a:avLst/>
          </a:prstGeom>
          <a:noFill/>
          <a:ln w="9525">
            <a:noFill/>
            <a:miter lim="800000"/>
            <a:headEnd/>
            <a:tailEnd/>
          </a:ln>
          <a:effectLst/>
        </p:spPr>
        <p:txBody>
          <a:bodyPr>
            <a:spAutoFit/>
          </a:bodyPr>
          <a:lstStyle/>
          <a:p>
            <a:pPr eaLnBrk="0" hangingPunct="0">
              <a:spcBef>
                <a:spcPct val="50000"/>
              </a:spcBef>
            </a:pPr>
            <a:r>
              <a:rPr lang="en-GB" sz="1200" b="1">
                <a:solidFill>
                  <a:schemeClr val="bg1"/>
                </a:solidFill>
              </a:rPr>
              <a:t>Promoting patient-centred healthcare around the world</a:t>
            </a:r>
          </a:p>
        </p:txBody>
      </p:sp>
      <p:sp>
        <p:nvSpPr>
          <p:cNvPr id="2054" name="Rectangle 7"/>
          <p:cNvSpPr>
            <a:spLocks noChangeArrowheads="1"/>
          </p:cNvSpPr>
          <p:nvPr/>
        </p:nvSpPr>
        <p:spPr bwMode="auto">
          <a:xfrm>
            <a:off x="755650" y="3141663"/>
            <a:ext cx="6840538" cy="1235075"/>
          </a:xfrm>
          <a:prstGeom prst="rect">
            <a:avLst/>
          </a:prstGeom>
          <a:noFill/>
          <a:ln w="9525">
            <a:noFill/>
            <a:miter lim="800000"/>
            <a:headEnd/>
            <a:tailEnd/>
          </a:ln>
          <a:effectLst/>
        </p:spPr>
        <p:txBody>
          <a:bodyPr>
            <a:spAutoFit/>
          </a:bodyPr>
          <a:lstStyle/>
          <a:p>
            <a:pPr eaLnBrk="0" hangingPunct="0">
              <a:spcBef>
                <a:spcPct val="50000"/>
              </a:spcBef>
            </a:pPr>
            <a:r>
              <a:rPr lang="en-GB" sz="3000">
                <a:solidFill>
                  <a:srgbClr val="64B501"/>
                </a:solidFill>
              </a:rPr>
              <a:t>Stephen McMahon</a:t>
            </a:r>
          </a:p>
          <a:p>
            <a:pPr eaLnBrk="0" hangingPunct="0">
              <a:spcBef>
                <a:spcPct val="50000"/>
              </a:spcBef>
            </a:pPr>
            <a:r>
              <a:rPr lang="en-GB" sz="3000">
                <a:solidFill>
                  <a:srgbClr val="64B501"/>
                </a:solidFill>
              </a:rPr>
              <a:t>IAPO Governing Board Member</a:t>
            </a:r>
          </a:p>
        </p:txBody>
      </p:sp>
      <p:pic>
        <p:nvPicPr>
          <p:cNvPr id="2055" name="Picture 8"/>
          <p:cNvPicPr>
            <a:picLocks noChangeAspect="1" noChangeArrowheads="1"/>
          </p:cNvPicPr>
          <p:nvPr/>
        </p:nvPicPr>
        <p:blipFill>
          <a:blip r:embed="rId3" cstate="print"/>
          <a:srcRect/>
          <a:stretch>
            <a:fillRect/>
          </a:stretch>
        </p:blipFill>
        <p:spPr bwMode="auto">
          <a:xfrm>
            <a:off x="6019800" y="4989513"/>
            <a:ext cx="2743200" cy="1639887"/>
          </a:xfrm>
          <a:prstGeom prst="rect">
            <a:avLst/>
          </a:prstGeom>
          <a:noFill/>
          <a:ln w="9525">
            <a:noFill/>
            <a:miter lim="800000"/>
            <a:headEnd/>
            <a:tailEnd/>
          </a:ln>
        </p:spPr>
      </p:pic>
      <p:sp>
        <p:nvSpPr>
          <p:cNvPr id="2056" name="Rectangle 9"/>
          <p:cNvSpPr>
            <a:spLocks noChangeArrowheads="1"/>
          </p:cNvSpPr>
          <p:nvPr/>
        </p:nvSpPr>
        <p:spPr bwMode="auto">
          <a:xfrm>
            <a:off x="395288" y="5084763"/>
            <a:ext cx="4608512" cy="1200150"/>
          </a:xfrm>
          <a:prstGeom prst="rect">
            <a:avLst/>
          </a:prstGeom>
          <a:noFill/>
          <a:ln w="9525">
            <a:noFill/>
            <a:miter lim="800000"/>
            <a:headEnd/>
            <a:tailEnd/>
          </a:ln>
          <a:effectLst/>
        </p:spPr>
        <p:txBody>
          <a:bodyPr>
            <a:spAutoFit/>
          </a:bodyPr>
          <a:lstStyle/>
          <a:p>
            <a:pPr eaLnBrk="0" hangingPunct="0"/>
            <a:r>
              <a:rPr lang="en-GB" sz="1800">
                <a:solidFill>
                  <a:srgbClr val="64B501"/>
                </a:solidFill>
              </a:rPr>
              <a:t>Adult Immunization: A Central Driver of Prevention and Wellness</a:t>
            </a:r>
          </a:p>
          <a:p>
            <a:pPr eaLnBrk="0" hangingPunct="0"/>
            <a:r>
              <a:rPr lang="en-GB" sz="1800">
                <a:solidFill>
                  <a:srgbClr val="64B501"/>
                </a:solidFill>
              </a:rPr>
              <a:t>31 May 2012  </a:t>
            </a:r>
          </a:p>
          <a:p>
            <a:pPr eaLnBrk="0" hangingPunct="0"/>
            <a:r>
              <a:rPr lang="en-GB" sz="1800">
                <a:solidFill>
                  <a:srgbClr val="64B501"/>
                </a:solidFill>
              </a:rPr>
              <a:t>Prague, Czech Republic</a:t>
            </a:r>
          </a:p>
        </p:txBody>
      </p:sp>
      <p:sp>
        <p:nvSpPr>
          <p:cNvPr id="2057" name="Rectangle 10"/>
          <p:cNvSpPr>
            <a:spLocks noChangeArrowheads="1"/>
          </p:cNvSpPr>
          <p:nvPr/>
        </p:nvSpPr>
        <p:spPr bwMode="auto">
          <a:xfrm>
            <a:off x="381000" y="1341438"/>
            <a:ext cx="6651625" cy="1477962"/>
          </a:xfrm>
          <a:prstGeom prst="rect">
            <a:avLst/>
          </a:prstGeom>
          <a:noFill/>
          <a:ln w="9525">
            <a:noFill/>
            <a:miter lim="800000"/>
            <a:headEnd/>
            <a:tailEnd/>
          </a:ln>
          <a:effectLst/>
        </p:spPr>
        <p:txBody>
          <a:bodyPr wrap="none">
            <a:spAutoFit/>
          </a:bodyPr>
          <a:lstStyle/>
          <a:p>
            <a:pPr>
              <a:spcBef>
                <a:spcPct val="50000"/>
              </a:spcBef>
            </a:pPr>
            <a:r>
              <a:rPr lang="en-GB" sz="3600" b="1"/>
              <a:t>Adult Immunization: The</a:t>
            </a:r>
          </a:p>
          <a:p>
            <a:pPr>
              <a:spcBef>
                <a:spcPct val="50000"/>
              </a:spcBef>
            </a:pPr>
            <a:r>
              <a:rPr lang="en-GB" sz="3600" b="1"/>
              <a:t>Patient Perspective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381000"/>
          </a:xfrm>
          <a:prstGeom prst="rect">
            <a:avLst/>
          </a:prstGeom>
          <a:solidFill>
            <a:srgbClr val="64B501"/>
          </a:solidFill>
          <a:ln w="9525">
            <a:noFill/>
            <a:miter lim="800000"/>
            <a:headEnd/>
            <a:tailEnd/>
          </a:ln>
          <a:effectLst/>
        </p:spPr>
        <p:txBody>
          <a:bodyPr wrap="none" anchor="ctr"/>
          <a:lstStyle/>
          <a:p>
            <a:endParaRPr lang="en-GB"/>
          </a:p>
        </p:txBody>
      </p:sp>
      <p:sp>
        <p:nvSpPr>
          <p:cNvPr id="3075" name="Text Box 3"/>
          <p:cNvSpPr txBox="1">
            <a:spLocks noChangeArrowheads="1"/>
          </p:cNvSpPr>
          <p:nvPr/>
        </p:nvSpPr>
        <p:spPr bwMode="auto">
          <a:xfrm>
            <a:off x="762000" y="0"/>
            <a:ext cx="184150" cy="457200"/>
          </a:xfrm>
          <a:prstGeom prst="rect">
            <a:avLst/>
          </a:prstGeom>
          <a:noFill/>
          <a:ln w="9525">
            <a:noFill/>
            <a:miter lim="800000"/>
            <a:headEnd/>
            <a:tailEnd/>
          </a:ln>
          <a:effectLst/>
        </p:spPr>
        <p:txBody>
          <a:bodyPr wrap="none">
            <a:spAutoFit/>
          </a:bodyPr>
          <a:lstStyle/>
          <a:p>
            <a:pPr eaLnBrk="0" hangingPunct="0"/>
            <a:endParaRPr lang="nl-NL" sz="2400">
              <a:solidFill>
                <a:schemeClr val="tx1"/>
              </a:solidFill>
              <a:latin typeface="Times" charset="0"/>
            </a:endParaRPr>
          </a:p>
        </p:txBody>
      </p:sp>
      <p:sp>
        <p:nvSpPr>
          <p:cNvPr id="3076" name="Text Box 4"/>
          <p:cNvSpPr txBox="1">
            <a:spLocks noChangeArrowheads="1"/>
          </p:cNvSpPr>
          <p:nvPr/>
        </p:nvSpPr>
        <p:spPr bwMode="auto">
          <a:xfrm>
            <a:off x="403225" y="619125"/>
            <a:ext cx="4397375" cy="457200"/>
          </a:xfrm>
          <a:prstGeom prst="rect">
            <a:avLst/>
          </a:prstGeom>
          <a:noFill/>
          <a:ln w="9525">
            <a:noFill/>
            <a:miter lim="800000"/>
            <a:headEnd/>
            <a:tailEnd/>
          </a:ln>
          <a:effectLst/>
        </p:spPr>
        <p:txBody>
          <a:bodyPr>
            <a:spAutoFit/>
          </a:bodyPr>
          <a:lstStyle/>
          <a:p>
            <a:pPr eaLnBrk="0" hangingPunct="0"/>
            <a:endParaRPr lang="nl-NL" sz="2400">
              <a:solidFill>
                <a:schemeClr val="tx1"/>
              </a:solidFill>
              <a:latin typeface="Times" charset="0"/>
            </a:endParaRPr>
          </a:p>
        </p:txBody>
      </p:sp>
      <p:sp>
        <p:nvSpPr>
          <p:cNvPr id="3077" name="Text Box 5"/>
          <p:cNvSpPr txBox="1">
            <a:spLocks noChangeArrowheads="1"/>
          </p:cNvSpPr>
          <p:nvPr/>
        </p:nvSpPr>
        <p:spPr bwMode="auto">
          <a:xfrm>
            <a:off x="381000" y="39688"/>
            <a:ext cx="7696200" cy="277812"/>
          </a:xfrm>
          <a:prstGeom prst="rect">
            <a:avLst/>
          </a:prstGeom>
          <a:noFill/>
          <a:ln w="9525">
            <a:noFill/>
            <a:miter lim="800000"/>
            <a:headEnd/>
            <a:tailEnd/>
          </a:ln>
          <a:effectLst/>
        </p:spPr>
        <p:txBody>
          <a:bodyPr>
            <a:spAutoFit/>
          </a:bodyPr>
          <a:lstStyle/>
          <a:p>
            <a:pPr eaLnBrk="0" hangingPunct="0">
              <a:spcBef>
                <a:spcPct val="50000"/>
              </a:spcBef>
            </a:pPr>
            <a:r>
              <a:rPr lang="en-GB" sz="1200" b="1">
                <a:solidFill>
                  <a:schemeClr val="bg1"/>
                </a:solidFill>
              </a:rPr>
              <a:t>Promoting patient-centred healthcare around the world</a:t>
            </a:r>
          </a:p>
        </p:txBody>
      </p:sp>
      <p:sp>
        <p:nvSpPr>
          <p:cNvPr id="3078" name="Rectangle 6"/>
          <p:cNvSpPr>
            <a:spLocks noChangeArrowheads="1"/>
          </p:cNvSpPr>
          <p:nvPr/>
        </p:nvSpPr>
        <p:spPr bwMode="auto">
          <a:xfrm>
            <a:off x="755650" y="765175"/>
            <a:ext cx="2860675" cy="579438"/>
          </a:xfrm>
          <a:prstGeom prst="rect">
            <a:avLst/>
          </a:prstGeom>
          <a:noFill/>
          <a:ln w="9525">
            <a:noFill/>
            <a:miter lim="800000"/>
            <a:headEnd/>
            <a:tailEnd/>
          </a:ln>
          <a:effectLst/>
        </p:spPr>
        <p:txBody>
          <a:bodyPr wrap="none">
            <a:spAutoFit/>
          </a:bodyPr>
          <a:lstStyle/>
          <a:p>
            <a:pPr eaLnBrk="0" hangingPunct="0">
              <a:spcBef>
                <a:spcPct val="50000"/>
              </a:spcBef>
            </a:pPr>
            <a:r>
              <a:rPr lang="en-GB" sz="3200" b="1"/>
              <a:t>About IAPO</a:t>
            </a:r>
          </a:p>
        </p:txBody>
      </p:sp>
      <p:sp>
        <p:nvSpPr>
          <p:cNvPr id="3079" name="Rectangle 8"/>
          <p:cNvSpPr>
            <a:spLocks noChangeArrowheads="1"/>
          </p:cNvSpPr>
          <p:nvPr/>
        </p:nvSpPr>
        <p:spPr bwMode="auto">
          <a:xfrm>
            <a:off x="179388" y="1989138"/>
            <a:ext cx="7162800" cy="4770437"/>
          </a:xfrm>
          <a:prstGeom prst="rect">
            <a:avLst/>
          </a:prstGeom>
          <a:noFill/>
          <a:ln w="9525">
            <a:noFill/>
            <a:miter lim="800000"/>
            <a:headEnd/>
            <a:tailEnd/>
          </a:ln>
          <a:effectLst/>
        </p:spPr>
        <p:txBody>
          <a:bodyPr>
            <a:spAutoFit/>
          </a:bodyPr>
          <a:lstStyle/>
          <a:p>
            <a:pPr eaLnBrk="0" hangingPunct="0">
              <a:lnSpc>
                <a:spcPct val="130000"/>
              </a:lnSpc>
              <a:spcBef>
                <a:spcPct val="50000"/>
              </a:spcBef>
              <a:buClr>
                <a:schemeClr val="folHlink"/>
              </a:buClr>
              <a:buSzPct val="130000"/>
              <a:buFontTx/>
              <a:buChar char="•"/>
            </a:pPr>
            <a:r>
              <a:rPr lang="en-GB"/>
              <a:t> Unique global alliance of national, regional and international groups representing patients</a:t>
            </a:r>
          </a:p>
          <a:p>
            <a:pPr eaLnBrk="0" hangingPunct="0">
              <a:lnSpc>
                <a:spcPct val="130000"/>
              </a:lnSpc>
              <a:spcBef>
                <a:spcPct val="50000"/>
              </a:spcBef>
              <a:buClr>
                <a:schemeClr val="folHlink"/>
              </a:buClr>
              <a:buSzPct val="130000"/>
              <a:buFontTx/>
              <a:buChar char="•"/>
            </a:pPr>
            <a:r>
              <a:rPr lang="en-GB"/>
              <a:t> Established in 1999</a:t>
            </a:r>
          </a:p>
          <a:p>
            <a:pPr eaLnBrk="0" hangingPunct="0">
              <a:lnSpc>
                <a:spcPct val="130000"/>
              </a:lnSpc>
              <a:spcBef>
                <a:spcPct val="50000"/>
              </a:spcBef>
              <a:buClr>
                <a:schemeClr val="folHlink"/>
              </a:buClr>
              <a:buSzPct val="130000"/>
              <a:buFontTx/>
              <a:buChar char="•"/>
            </a:pPr>
            <a:r>
              <a:rPr lang="en-GB"/>
              <a:t> Crossing borders and diseases</a:t>
            </a:r>
          </a:p>
          <a:p>
            <a:pPr eaLnBrk="0" hangingPunct="0">
              <a:lnSpc>
                <a:spcPct val="130000"/>
              </a:lnSpc>
              <a:spcBef>
                <a:spcPct val="50000"/>
              </a:spcBef>
              <a:buClr>
                <a:schemeClr val="folHlink"/>
              </a:buClr>
              <a:buSzPct val="130000"/>
              <a:buFontTx/>
              <a:buChar char="•"/>
            </a:pPr>
            <a:r>
              <a:rPr lang="en-GB"/>
              <a:t> Vision: Patients throughout the world are </a:t>
            </a:r>
          </a:p>
          <a:p>
            <a:pPr eaLnBrk="0" hangingPunct="0">
              <a:lnSpc>
                <a:spcPct val="130000"/>
              </a:lnSpc>
              <a:spcBef>
                <a:spcPct val="50000"/>
              </a:spcBef>
              <a:buClr>
                <a:schemeClr val="folHlink"/>
              </a:buClr>
              <a:buSzPct val="130000"/>
            </a:pPr>
            <a:r>
              <a:rPr lang="en-GB"/>
              <a:t>at the centre of healthcare</a:t>
            </a:r>
          </a:p>
          <a:p>
            <a:pPr eaLnBrk="0" hangingPunct="0">
              <a:lnSpc>
                <a:spcPct val="130000"/>
              </a:lnSpc>
              <a:spcBef>
                <a:spcPct val="50000"/>
              </a:spcBef>
              <a:buClr>
                <a:schemeClr val="folHlink"/>
              </a:buClr>
              <a:buSzPct val="130000"/>
            </a:pPr>
            <a:endParaRPr lang="en-GB"/>
          </a:p>
          <a:p>
            <a:pPr eaLnBrk="0" hangingPunct="0">
              <a:lnSpc>
                <a:spcPct val="130000"/>
              </a:lnSpc>
              <a:spcBef>
                <a:spcPct val="50000"/>
              </a:spcBef>
              <a:buClr>
                <a:schemeClr val="folHlink"/>
              </a:buClr>
              <a:buSzPct val="130000"/>
            </a:pPr>
            <a:r>
              <a:rPr lang="en-GB">
                <a:hlinkClick r:id="rId3"/>
              </a:rPr>
              <a:t>www.patientsorganizations.org</a:t>
            </a:r>
            <a:endParaRPr lang="en-GB"/>
          </a:p>
          <a:p>
            <a:pPr eaLnBrk="0" hangingPunct="0">
              <a:lnSpc>
                <a:spcPct val="130000"/>
              </a:lnSpc>
              <a:spcBef>
                <a:spcPct val="50000"/>
              </a:spcBef>
              <a:buClr>
                <a:schemeClr val="folHlink"/>
              </a:buClr>
              <a:buSzPct val="130000"/>
            </a:pPr>
            <a:endParaRPr lang="en-GB"/>
          </a:p>
        </p:txBody>
      </p:sp>
      <p:pic>
        <p:nvPicPr>
          <p:cNvPr id="3080" name="Picture 10"/>
          <p:cNvPicPr>
            <a:picLocks noChangeAspect="1" noChangeArrowheads="1"/>
          </p:cNvPicPr>
          <p:nvPr/>
        </p:nvPicPr>
        <p:blipFill>
          <a:blip r:embed="rId4" cstate="print"/>
          <a:srcRect/>
          <a:stretch>
            <a:fillRect/>
          </a:stretch>
        </p:blipFill>
        <p:spPr bwMode="auto">
          <a:xfrm>
            <a:off x="6583363" y="782638"/>
            <a:ext cx="2336800" cy="57419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381000"/>
          </a:xfrm>
          <a:prstGeom prst="rect">
            <a:avLst/>
          </a:prstGeom>
          <a:solidFill>
            <a:srgbClr val="64B501"/>
          </a:solidFill>
          <a:ln w="9525">
            <a:noFill/>
            <a:miter lim="800000"/>
            <a:headEnd/>
            <a:tailEnd/>
          </a:ln>
          <a:effectLst/>
        </p:spPr>
        <p:txBody>
          <a:bodyPr wrap="none" anchor="ctr"/>
          <a:lstStyle/>
          <a:p>
            <a:endParaRPr lang="en-GB"/>
          </a:p>
        </p:txBody>
      </p:sp>
      <p:sp>
        <p:nvSpPr>
          <p:cNvPr id="4099" name="Text Box 3"/>
          <p:cNvSpPr txBox="1">
            <a:spLocks noChangeArrowheads="1"/>
          </p:cNvSpPr>
          <p:nvPr/>
        </p:nvSpPr>
        <p:spPr bwMode="auto">
          <a:xfrm>
            <a:off x="762000" y="0"/>
            <a:ext cx="184150" cy="457200"/>
          </a:xfrm>
          <a:prstGeom prst="rect">
            <a:avLst/>
          </a:prstGeom>
          <a:noFill/>
          <a:ln w="9525">
            <a:noFill/>
            <a:miter lim="800000"/>
            <a:headEnd/>
            <a:tailEnd/>
          </a:ln>
          <a:effectLst/>
        </p:spPr>
        <p:txBody>
          <a:bodyPr wrap="none">
            <a:spAutoFit/>
          </a:bodyPr>
          <a:lstStyle/>
          <a:p>
            <a:pPr eaLnBrk="0" hangingPunct="0"/>
            <a:endParaRPr lang="nl-NL" sz="2400">
              <a:solidFill>
                <a:schemeClr val="tx1"/>
              </a:solidFill>
              <a:latin typeface="Times" charset="0"/>
            </a:endParaRPr>
          </a:p>
        </p:txBody>
      </p:sp>
      <p:sp>
        <p:nvSpPr>
          <p:cNvPr id="4100" name="Text Box 4"/>
          <p:cNvSpPr txBox="1">
            <a:spLocks noChangeArrowheads="1"/>
          </p:cNvSpPr>
          <p:nvPr/>
        </p:nvSpPr>
        <p:spPr bwMode="auto">
          <a:xfrm>
            <a:off x="403225" y="619125"/>
            <a:ext cx="4397375" cy="457200"/>
          </a:xfrm>
          <a:prstGeom prst="rect">
            <a:avLst/>
          </a:prstGeom>
          <a:noFill/>
          <a:ln w="9525">
            <a:noFill/>
            <a:miter lim="800000"/>
            <a:headEnd/>
            <a:tailEnd/>
          </a:ln>
          <a:effectLst/>
        </p:spPr>
        <p:txBody>
          <a:bodyPr>
            <a:spAutoFit/>
          </a:bodyPr>
          <a:lstStyle/>
          <a:p>
            <a:pPr eaLnBrk="0" hangingPunct="0"/>
            <a:endParaRPr lang="nl-NL" sz="2400">
              <a:solidFill>
                <a:schemeClr val="tx1"/>
              </a:solidFill>
              <a:latin typeface="Times" charset="0"/>
            </a:endParaRPr>
          </a:p>
        </p:txBody>
      </p:sp>
      <p:sp>
        <p:nvSpPr>
          <p:cNvPr id="4101" name="Text Box 5"/>
          <p:cNvSpPr txBox="1">
            <a:spLocks noChangeArrowheads="1"/>
          </p:cNvSpPr>
          <p:nvPr/>
        </p:nvSpPr>
        <p:spPr bwMode="auto">
          <a:xfrm>
            <a:off x="381000" y="39688"/>
            <a:ext cx="7696200" cy="277812"/>
          </a:xfrm>
          <a:prstGeom prst="rect">
            <a:avLst/>
          </a:prstGeom>
          <a:noFill/>
          <a:ln w="9525">
            <a:noFill/>
            <a:miter lim="800000"/>
            <a:headEnd/>
            <a:tailEnd/>
          </a:ln>
          <a:effectLst/>
        </p:spPr>
        <p:txBody>
          <a:bodyPr>
            <a:spAutoFit/>
          </a:bodyPr>
          <a:lstStyle/>
          <a:p>
            <a:pPr eaLnBrk="0" hangingPunct="0">
              <a:spcBef>
                <a:spcPct val="50000"/>
              </a:spcBef>
            </a:pPr>
            <a:r>
              <a:rPr lang="en-GB" sz="1200" b="1">
                <a:solidFill>
                  <a:schemeClr val="bg1"/>
                </a:solidFill>
              </a:rPr>
              <a:t>Promoting patient-centred healthcare around the world</a:t>
            </a:r>
          </a:p>
        </p:txBody>
      </p:sp>
      <p:sp>
        <p:nvSpPr>
          <p:cNvPr id="4102" name="Rectangle 10"/>
          <p:cNvSpPr>
            <a:spLocks noChangeArrowheads="1"/>
          </p:cNvSpPr>
          <p:nvPr/>
        </p:nvSpPr>
        <p:spPr bwMode="auto">
          <a:xfrm>
            <a:off x="0" y="0"/>
            <a:ext cx="9144000" cy="381000"/>
          </a:xfrm>
          <a:prstGeom prst="rect">
            <a:avLst/>
          </a:prstGeom>
          <a:solidFill>
            <a:srgbClr val="64B501"/>
          </a:solidFill>
          <a:ln w="9525">
            <a:noFill/>
            <a:miter lim="800000"/>
            <a:headEnd/>
            <a:tailEnd/>
          </a:ln>
          <a:effectLst/>
        </p:spPr>
        <p:txBody>
          <a:bodyPr wrap="none" anchor="ctr"/>
          <a:lstStyle/>
          <a:p>
            <a:endParaRPr lang="en-GB"/>
          </a:p>
        </p:txBody>
      </p:sp>
      <p:sp>
        <p:nvSpPr>
          <p:cNvPr id="4103" name="Text Box 11"/>
          <p:cNvSpPr txBox="1">
            <a:spLocks noChangeArrowheads="1"/>
          </p:cNvSpPr>
          <p:nvPr/>
        </p:nvSpPr>
        <p:spPr bwMode="auto">
          <a:xfrm>
            <a:off x="762000" y="0"/>
            <a:ext cx="184150" cy="457200"/>
          </a:xfrm>
          <a:prstGeom prst="rect">
            <a:avLst/>
          </a:prstGeom>
          <a:noFill/>
          <a:ln w="9525">
            <a:noFill/>
            <a:miter lim="800000"/>
            <a:headEnd/>
            <a:tailEnd/>
          </a:ln>
          <a:effectLst/>
        </p:spPr>
        <p:txBody>
          <a:bodyPr wrap="none">
            <a:spAutoFit/>
          </a:bodyPr>
          <a:lstStyle/>
          <a:p>
            <a:pPr eaLnBrk="0" hangingPunct="0"/>
            <a:endParaRPr lang="nl-NL" sz="2400">
              <a:solidFill>
                <a:schemeClr val="tx1"/>
              </a:solidFill>
              <a:latin typeface="Times" charset="0"/>
            </a:endParaRPr>
          </a:p>
        </p:txBody>
      </p:sp>
      <p:sp>
        <p:nvSpPr>
          <p:cNvPr id="4104" name="Text Box 12"/>
          <p:cNvSpPr txBox="1">
            <a:spLocks noChangeArrowheads="1"/>
          </p:cNvSpPr>
          <p:nvPr/>
        </p:nvSpPr>
        <p:spPr bwMode="auto">
          <a:xfrm>
            <a:off x="403225" y="619125"/>
            <a:ext cx="4397375" cy="457200"/>
          </a:xfrm>
          <a:prstGeom prst="rect">
            <a:avLst/>
          </a:prstGeom>
          <a:noFill/>
          <a:ln w="9525">
            <a:noFill/>
            <a:miter lim="800000"/>
            <a:headEnd/>
            <a:tailEnd/>
          </a:ln>
          <a:effectLst/>
        </p:spPr>
        <p:txBody>
          <a:bodyPr>
            <a:spAutoFit/>
          </a:bodyPr>
          <a:lstStyle/>
          <a:p>
            <a:pPr eaLnBrk="0" hangingPunct="0"/>
            <a:endParaRPr lang="nl-NL" sz="2400">
              <a:solidFill>
                <a:schemeClr val="tx1"/>
              </a:solidFill>
              <a:latin typeface="Times" charset="0"/>
            </a:endParaRPr>
          </a:p>
        </p:txBody>
      </p:sp>
      <p:sp>
        <p:nvSpPr>
          <p:cNvPr id="4105" name="Text Box 13"/>
          <p:cNvSpPr txBox="1">
            <a:spLocks noChangeArrowheads="1"/>
          </p:cNvSpPr>
          <p:nvPr/>
        </p:nvSpPr>
        <p:spPr bwMode="auto">
          <a:xfrm>
            <a:off x="381000" y="39688"/>
            <a:ext cx="7696200" cy="277812"/>
          </a:xfrm>
          <a:prstGeom prst="rect">
            <a:avLst/>
          </a:prstGeom>
          <a:noFill/>
          <a:ln w="9525">
            <a:noFill/>
            <a:miter lim="800000"/>
            <a:headEnd/>
            <a:tailEnd/>
          </a:ln>
          <a:effectLst/>
        </p:spPr>
        <p:txBody>
          <a:bodyPr>
            <a:spAutoFit/>
          </a:bodyPr>
          <a:lstStyle/>
          <a:p>
            <a:pPr eaLnBrk="0" hangingPunct="0">
              <a:spcBef>
                <a:spcPct val="50000"/>
              </a:spcBef>
            </a:pPr>
            <a:r>
              <a:rPr lang="en-GB" sz="1200" b="1">
                <a:solidFill>
                  <a:schemeClr val="bg1"/>
                </a:solidFill>
              </a:rPr>
              <a:t>Promoting patient-centred healthcare around the world</a:t>
            </a:r>
          </a:p>
        </p:txBody>
      </p:sp>
      <p:sp>
        <p:nvSpPr>
          <p:cNvPr id="4106" name="Rectangle 14"/>
          <p:cNvSpPr>
            <a:spLocks noChangeArrowheads="1"/>
          </p:cNvSpPr>
          <p:nvPr/>
        </p:nvSpPr>
        <p:spPr bwMode="auto">
          <a:xfrm>
            <a:off x="900113" y="692150"/>
            <a:ext cx="3598862" cy="579438"/>
          </a:xfrm>
          <a:prstGeom prst="rect">
            <a:avLst/>
          </a:prstGeom>
          <a:noFill/>
          <a:ln w="9525">
            <a:noFill/>
            <a:miter lim="800000"/>
            <a:headEnd/>
            <a:tailEnd/>
          </a:ln>
          <a:effectLst/>
        </p:spPr>
        <p:txBody>
          <a:bodyPr wrap="none">
            <a:spAutoFit/>
          </a:bodyPr>
          <a:lstStyle/>
          <a:p>
            <a:pPr eaLnBrk="0" hangingPunct="0">
              <a:spcBef>
                <a:spcPct val="50000"/>
              </a:spcBef>
            </a:pPr>
            <a:r>
              <a:rPr lang="en-GB" sz="3200" b="1"/>
              <a:t>IAPO’s Mission</a:t>
            </a:r>
          </a:p>
        </p:txBody>
      </p:sp>
      <p:sp>
        <p:nvSpPr>
          <p:cNvPr id="4107" name="Rectangle 15"/>
          <p:cNvSpPr>
            <a:spLocks noChangeArrowheads="1"/>
          </p:cNvSpPr>
          <p:nvPr/>
        </p:nvSpPr>
        <p:spPr bwMode="auto">
          <a:xfrm>
            <a:off x="827088" y="2708275"/>
            <a:ext cx="7143750" cy="3786188"/>
          </a:xfrm>
          <a:prstGeom prst="rect">
            <a:avLst/>
          </a:prstGeom>
          <a:noFill/>
          <a:ln w="9525">
            <a:noFill/>
            <a:miter lim="800000"/>
            <a:headEnd/>
            <a:tailEnd/>
          </a:ln>
          <a:effectLst/>
        </p:spPr>
        <p:txBody>
          <a:bodyPr>
            <a:spAutoFit/>
          </a:bodyPr>
          <a:lstStyle/>
          <a:p>
            <a:pPr marL="342900" indent="-342900" eaLnBrk="0" hangingPunct="0">
              <a:spcBef>
                <a:spcPct val="50000"/>
              </a:spcBef>
              <a:buClr>
                <a:srgbClr val="003366"/>
              </a:buClr>
              <a:buSzPct val="80000"/>
              <a:buFontTx/>
              <a:buAutoNum type="arabicPeriod"/>
            </a:pPr>
            <a:r>
              <a:rPr lang="en-GB" sz="2400"/>
              <a:t> </a:t>
            </a:r>
            <a:r>
              <a:rPr lang="en-GB" sz="1800" b="1"/>
              <a:t>Realizing active partnerships with patients’ organizations</a:t>
            </a:r>
            <a:r>
              <a:rPr lang="en-GB" sz="1800"/>
              <a:t>, maximizing their impact through capacity building</a:t>
            </a:r>
          </a:p>
          <a:p>
            <a:pPr marL="342900" indent="-342900" eaLnBrk="0" hangingPunct="0">
              <a:spcBef>
                <a:spcPct val="50000"/>
              </a:spcBef>
              <a:buClr>
                <a:srgbClr val="003366"/>
              </a:buClr>
              <a:buSzPct val="80000"/>
              <a:buFontTx/>
              <a:buAutoNum type="arabicPeriod"/>
            </a:pPr>
            <a:r>
              <a:rPr lang="en-GB" sz="2400"/>
              <a:t> </a:t>
            </a:r>
            <a:r>
              <a:rPr lang="en-GB" sz="1800" b="1"/>
              <a:t>Advocating internationally</a:t>
            </a:r>
            <a:r>
              <a:rPr lang="en-GB" sz="1800"/>
              <a:t> with a strong patients’ voice on relevant aspects of healthcare policy, with the aim of influencing international, regional and national health agendas and policies</a:t>
            </a:r>
          </a:p>
          <a:p>
            <a:pPr marL="342900" indent="-342900" eaLnBrk="0" hangingPunct="0">
              <a:spcBef>
                <a:spcPct val="50000"/>
              </a:spcBef>
              <a:buClr>
                <a:srgbClr val="003366"/>
              </a:buClr>
              <a:buSzPct val="80000"/>
              <a:buFontTx/>
              <a:buAutoNum type="arabicPeriod"/>
            </a:pPr>
            <a:r>
              <a:rPr lang="en-GB" sz="2400"/>
              <a:t> </a:t>
            </a:r>
            <a:r>
              <a:rPr lang="en-GB" sz="1800" b="1"/>
              <a:t>Building cross-sector alliances</a:t>
            </a:r>
            <a:r>
              <a:rPr lang="en-GB" sz="1800"/>
              <a:t> and working collaboratively with like-minded medical and health professionals, policy makers, academics, researchers and industry representatives</a:t>
            </a:r>
          </a:p>
        </p:txBody>
      </p:sp>
      <p:sp>
        <p:nvSpPr>
          <p:cNvPr id="4108" name="Rectangle 16"/>
          <p:cNvSpPr>
            <a:spLocks noChangeArrowheads="1"/>
          </p:cNvSpPr>
          <p:nvPr/>
        </p:nvSpPr>
        <p:spPr bwMode="auto">
          <a:xfrm>
            <a:off x="838200" y="1638300"/>
            <a:ext cx="7162800" cy="762000"/>
          </a:xfrm>
          <a:prstGeom prst="rect">
            <a:avLst/>
          </a:prstGeom>
          <a:noFill/>
          <a:ln w="9525">
            <a:noFill/>
            <a:miter lim="800000"/>
            <a:headEnd/>
            <a:tailEnd/>
          </a:ln>
          <a:effectLst/>
        </p:spPr>
        <p:txBody>
          <a:bodyPr>
            <a:spAutoFit/>
          </a:bodyPr>
          <a:lstStyle/>
          <a:p>
            <a:pPr eaLnBrk="0" hangingPunct="0">
              <a:lnSpc>
                <a:spcPct val="110000"/>
              </a:lnSpc>
              <a:spcBef>
                <a:spcPct val="50000"/>
              </a:spcBef>
              <a:buClr>
                <a:schemeClr val="folHlink"/>
              </a:buClr>
              <a:buSzPct val="130000"/>
            </a:pPr>
            <a:r>
              <a:rPr lang="en-GB">
                <a:solidFill>
                  <a:srgbClr val="64B501"/>
                </a:solidFill>
              </a:rPr>
              <a:t>Our mission is to help build patient-centred healthcare in every country by:</a:t>
            </a:r>
            <a:endParaRPr lang="en-GB" sz="1800">
              <a:solidFill>
                <a:srgbClr val="64B501"/>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381000"/>
          </a:xfrm>
          <a:prstGeom prst="rect">
            <a:avLst/>
          </a:prstGeom>
          <a:solidFill>
            <a:srgbClr val="64B501"/>
          </a:solidFill>
          <a:ln w="9525">
            <a:noFill/>
            <a:miter lim="800000"/>
            <a:headEnd/>
            <a:tailEnd/>
          </a:ln>
          <a:effectLst/>
        </p:spPr>
        <p:txBody>
          <a:bodyPr wrap="none" anchor="ctr"/>
          <a:lstStyle/>
          <a:p>
            <a:endParaRPr lang="en-GB">
              <a:ea typeface="Verdana" pitchFamily="34" charset="0"/>
              <a:cs typeface="Verdana" pitchFamily="34" charset="0"/>
            </a:endParaRPr>
          </a:p>
        </p:txBody>
      </p:sp>
      <p:sp>
        <p:nvSpPr>
          <p:cNvPr id="5123" name="Text Box 3"/>
          <p:cNvSpPr txBox="1">
            <a:spLocks noChangeArrowheads="1"/>
          </p:cNvSpPr>
          <p:nvPr/>
        </p:nvSpPr>
        <p:spPr bwMode="auto">
          <a:xfrm>
            <a:off x="762000" y="0"/>
            <a:ext cx="184150" cy="457200"/>
          </a:xfrm>
          <a:prstGeom prst="rect">
            <a:avLst/>
          </a:prstGeom>
          <a:noFill/>
          <a:ln w="9525">
            <a:noFill/>
            <a:miter lim="800000"/>
            <a:headEnd/>
            <a:tailEnd/>
          </a:ln>
          <a:effectLst/>
        </p:spPr>
        <p:txBody>
          <a:bodyPr wrap="none">
            <a:spAutoFit/>
          </a:bodyPr>
          <a:lstStyle/>
          <a:p>
            <a:pPr eaLnBrk="0" hangingPunct="0"/>
            <a:endParaRPr lang="nl-NL" sz="2400">
              <a:ea typeface="Verdana" pitchFamily="34" charset="0"/>
              <a:cs typeface="Verdana" pitchFamily="34" charset="0"/>
            </a:endParaRPr>
          </a:p>
        </p:txBody>
      </p:sp>
      <p:sp>
        <p:nvSpPr>
          <p:cNvPr id="5124" name="Text Box 4"/>
          <p:cNvSpPr txBox="1">
            <a:spLocks noChangeArrowheads="1"/>
          </p:cNvSpPr>
          <p:nvPr/>
        </p:nvSpPr>
        <p:spPr bwMode="auto">
          <a:xfrm>
            <a:off x="1614488" y="608013"/>
            <a:ext cx="4397375" cy="584200"/>
          </a:xfrm>
          <a:prstGeom prst="rect">
            <a:avLst/>
          </a:prstGeom>
          <a:noFill/>
          <a:ln w="9525">
            <a:noFill/>
            <a:miter lim="800000"/>
            <a:headEnd/>
            <a:tailEnd/>
          </a:ln>
          <a:effectLst/>
        </p:spPr>
        <p:txBody>
          <a:bodyPr>
            <a:spAutoFit/>
          </a:bodyPr>
          <a:lstStyle/>
          <a:p>
            <a:pPr eaLnBrk="0" hangingPunct="0"/>
            <a:r>
              <a:rPr lang="nl-NL" sz="3200" b="1">
                <a:ea typeface="Verdana" pitchFamily="34" charset="0"/>
                <a:cs typeface="Verdana" pitchFamily="34" charset="0"/>
              </a:rPr>
              <a:t>IAPO Membership</a:t>
            </a:r>
          </a:p>
        </p:txBody>
      </p:sp>
      <p:sp>
        <p:nvSpPr>
          <p:cNvPr id="5125" name="Text Box 5"/>
          <p:cNvSpPr txBox="1">
            <a:spLocks noChangeArrowheads="1"/>
          </p:cNvSpPr>
          <p:nvPr/>
        </p:nvSpPr>
        <p:spPr bwMode="auto">
          <a:xfrm>
            <a:off x="381000" y="39688"/>
            <a:ext cx="7696200" cy="277812"/>
          </a:xfrm>
          <a:prstGeom prst="rect">
            <a:avLst/>
          </a:prstGeom>
          <a:noFill/>
          <a:ln w="9525">
            <a:noFill/>
            <a:miter lim="800000"/>
            <a:headEnd/>
            <a:tailEnd/>
          </a:ln>
          <a:effectLst/>
        </p:spPr>
        <p:txBody>
          <a:bodyPr>
            <a:spAutoFit/>
          </a:bodyPr>
          <a:lstStyle/>
          <a:p>
            <a:pPr eaLnBrk="0" hangingPunct="0">
              <a:spcBef>
                <a:spcPct val="50000"/>
              </a:spcBef>
            </a:pPr>
            <a:r>
              <a:rPr lang="en-GB" sz="1200" b="1">
                <a:ea typeface="Verdana" pitchFamily="34" charset="0"/>
                <a:cs typeface="Verdana" pitchFamily="34" charset="0"/>
              </a:rPr>
              <a:t>Promoting patient-centred healthcare around the world</a:t>
            </a:r>
          </a:p>
        </p:txBody>
      </p:sp>
      <p:sp>
        <p:nvSpPr>
          <p:cNvPr id="9" name="Rectangle 8"/>
          <p:cNvSpPr>
            <a:spLocks noGrp="1" noChangeArrowheads="1"/>
          </p:cNvSpPr>
          <p:nvPr/>
        </p:nvSpPr>
        <p:spPr bwMode="auto">
          <a:xfrm>
            <a:off x="457200" y="1204913"/>
            <a:ext cx="8229600" cy="444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rgbClr val="000074"/>
                </a:solidFill>
                <a:latin typeface="+mn-lt"/>
              </a:defRPr>
            </a:lvl6pPr>
            <a:lvl7pPr marL="2971800" indent="-228600" algn="l" rtl="0" fontAlgn="base">
              <a:spcBef>
                <a:spcPct val="20000"/>
              </a:spcBef>
              <a:spcAft>
                <a:spcPct val="0"/>
              </a:spcAft>
              <a:buChar char="»"/>
              <a:defRPr sz="2000">
                <a:solidFill>
                  <a:srgbClr val="000074"/>
                </a:solidFill>
                <a:latin typeface="+mn-lt"/>
              </a:defRPr>
            </a:lvl7pPr>
            <a:lvl8pPr marL="3429000" indent="-228600" algn="l" rtl="0" fontAlgn="base">
              <a:spcBef>
                <a:spcPct val="20000"/>
              </a:spcBef>
              <a:spcAft>
                <a:spcPct val="0"/>
              </a:spcAft>
              <a:buChar char="»"/>
              <a:defRPr sz="2000">
                <a:solidFill>
                  <a:srgbClr val="000074"/>
                </a:solidFill>
                <a:latin typeface="+mn-lt"/>
              </a:defRPr>
            </a:lvl8pPr>
            <a:lvl9pPr marL="3886200" indent="-228600" algn="l" rtl="0" fontAlgn="base">
              <a:spcBef>
                <a:spcPct val="20000"/>
              </a:spcBef>
              <a:spcAft>
                <a:spcPct val="0"/>
              </a:spcAft>
              <a:buChar char="»"/>
              <a:defRPr sz="2000">
                <a:solidFill>
                  <a:srgbClr val="000074"/>
                </a:solidFill>
                <a:latin typeface="+mn-lt"/>
              </a:defRPr>
            </a:lvl9pPr>
          </a:lstStyle>
          <a:p>
            <a:pPr>
              <a:spcBef>
                <a:spcPct val="50000"/>
              </a:spcBef>
              <a:buClr>
                <a:schemeClr val="folHlink"/>
              </a:buClr>
              <a:buSzPct val="130000"/>
              <a:defRPr/>
            </a:pPr>
            <a:r>
              <a:rPr lang="en-GB" sz="2800" dirty="0" smtClean="0">
                <a:solidFill>
                  <a:srgbClr val="00527B"/>
                </a:solidFill>
                <a:latin typeface="Verdana" pitchFamily="34" charset="0"/>
                <a:ea typeface="Verdana" pitchFamily="34" charset="0"/>
                <a:cs typeface="Verdana" pitchFamily="34" charset="0"/>
              </a:rPr>
              <a:t> </a:t>
            </a:r>
            <a:r>
              <a:rPr lang="en-GB" sz="2000" dirty="0" smtClean="0">
                <a:solidFill>
                  <a:srgbClr val="00527B"/>
                </a:solidFill>
                <a:latin typeface="Verdana" pitchFamily="34" charset="0"/>
                <a:ea typeface="Verdana" pitchFamily="34" charset="0"/>
                <a:cs typeface="Verdana" pitchFamily="34" charset="0"/>
              </a:rPr>
              <a:t>Over 200 member organizations</a:t>
            </a:r>
          </a:p>
          <a:p>
            <a:pPr>
              <a:spcBef>
                <a:spcPct val="50000"/>
              </a:spcBef>
              <a:buClr>
                <a:schemeClr val="folHlink"/>
              </a:buClr>
              <a:buSzPct val="130000"/>
              <a:defRPr/>
            </a:pPr>
            <a:r>
              <a:rPr lang="en-GB" sz="2000" dirty="0" smtClean="0">
                <a:solidFill>
                  <a:srgbClr val="00527B"/>
                </a:solidFill>
                <a:latin typeface="Verdana" pitchFamily="34" charset="0"/>
                <a:ea typeface="Verdana" pitchFamily="34" charset="0"/>
                <a:cs typeface="Verdana" pitchFamily="34" charset="0"/>
              </a:rPr>
              <a:t> Membership spans over 50 countries and all world regions</a:t>
            </a:r>
          </a:p>
          <a:p>
            <a:pPr>
              <a:spcBef>
                <a:spcPct val="50000"/>
              </a:spcBef>
              <a:buClr>
                <a:schemeClr val="folHlink"/>
              </a:buClr>
              <a:buSzPct val="130000"/>
              <a:defRPr/>
            </a:pPr>
            <a:r>
              <a:rPr lang="en-GB" sz="2000" dirty="0" smtClean="0">
                <a:solidFill>
                  <a:srgbClr val="00527B"/>
                </a:solidFill>
                <a:latin typeface="Verdana" pitchFamily="34" charset="0"/>
                <a:ea typeface="Verdana" pitchFamily="34" charset="0"/>
                <a:cs typeface="Verdana" pitchFamily="34" charset="0"/>
              </a:rPr>
              <a:t> Representing an estimated 365 million patients</a:t>
            </a:r>
          </a:p>
          <a:p>
            <a:pPr>
              <a:spcBef>
                <a:spcPct val="50000"/>
              </a:spcBef>
              <a:buClr>
                <a:schemeClr val="folHlink"/>
              </a:buClr>
              <a:buSzPct val="130000"/>
              <a:defRPr/>
            </a:pPr>
            <a:endParaRPr lang="en-GB" sz="2000" dirty="0" smtClean="0">
              <a:solidFill>
                <a:srgbClr val="00527B"/>
              </a:solidFill>
              <a:latin typeface="Verdana" pitchFamily="34" charset="0"/>
              <a:ea typeface="Verdana" pitchFamily="34" charset="0"/>
              <a:cs typeface="Verdana" pitchFamily="34" charset="0"/>
            </a:endParaRPr>
          </a:p>
          <a:p>
            <a:pPr>
              <a:spcBef>
                <a:spcPct val="50000"/>
              </a:spcBef>
              <a:buClr>
                <a:schemeClr val="folHlink"/>
              </a:buClr>
              <a:buSzPct val="130000"/>
              <a:defRPr/>
            </a:pPr>
            <a:endParaRPr lang="en-GB" sz="2000" dirty="0" smtClean="0">
              <a:solidFill>
                <a:srgbClr val="00527B"/>
              </a:solidFill>
              <a:latin typeface="Verdana" pitchFamily="34" charset="0"/>
              <a:ea typeface="Verdana" pitchFamily="34" charset="0"/>
              <a:cs typeface="Verdana" pitchFamily="34" charset="0"/>
            </a:endParaRPr>
          </a:p>
          <a:p>
            <a:pPr eaLnBrk="1" hangingPunct="1">
              <a:buFontTx/>
              <a:buNone/>
              <a:defRPr/>
            </a:pPr>
            <a:endParaRPr lang="en-US" sz="2000" dirty="0" smtClean="0">
              <a:solidFill>
                <a:srgbClr val="00527B"/>
              </a:solidFill>
              <a:latin typeface="Verdana" pitchFamily="34" charset="0"/>
              <a:ea typeface="Verdana" pitchFamily="34" charset="0"/>
              <a:cs typeface="Verdana" pitchFamily="34" charset="0"/>
            </a:endParaRPr>
          </a:p>
          <a:p>
            <a:pPr marL="0" indent="0" eaLnBrk="1" hangingPunct="1">
              <a:lnSpc>
                <a:spcPct val="90000"/>
              </a:lnSpc>
              <a:buFontTx/>
              <a:buNone/>
              <a:defRPr/>
            </a:pPr>
            <a:endParaRPr lang="en-US" dirty="0" smtClean="0">
              <a:solidFill>
                <a:srgbClr val="00527B"/>
              </a:solidFill>
              <a:latin typeface="Verdana" pitchFamily="34" charset="0"/>
              <a:ea typeface="Verdana" pitchFamily="34" charset="0"/>
              <a:cs typeface="Verdana" pitchFamily="34" charset="0"/>
            </a:endParaRPr>
          </a:p>
          <a:p>
            <a:pPr eaLnBrk="1" hangingPunct="1">
              <a:lnSpc>
                <a:spcPct val="90000"/>
              </a:lnSpc>
              <a:buFontTx/>
              <a:buNone/>
              <a:defRPr/>
            </a:pPr>
            <a:endParaRPr lang="en-US" dirty="0" smtClean="0">
              <a:solidFill>
                <a:srgbClr val="00527B"/>
              </a:solidFill>
              <a:latin typeface="Verdana" pitchFamily="34" charset="0"/>
              <a:ea typeface="Verdana" pitchFamily="34" charset="0"/>
              <a:cs typeface="Verdana" pitchFamily="34" charset="0"/>
            </a:endParaRPr>
          </a:p>
        </p:txBody>
      </p:sp>
      <p:sp>
        <p:nvSpPr>
          <p:cNvPr id="5127" name="Rectangle 9"/>
          <p:cNvSpPr>
            <a:spLocks noChangeArrowheads="1"/>
          </p:cNvSpPr>
          <p:nvPr/>
        </p:nvSpPr>
        <p:spPr bwMode="auto">
          <a:xfrm>
            <a:off x="239713" y="3141663"/>
            <a:ext cx="2376487" cy="3101975"/>
          </a:xfrm>
          <a:prstGeom prst="rect">
            <a:avLst/>
          </a:prstGeom>
          <a:noFill/>
          <a:ln w="9525">
            <a:solidFill>
              <a:srgbClr val="000080"/>
            </a:solidFill>
            <a:miter lim="800000"/>
            <a:headEnd/>
            <a:tailEnd/>
          </a:ln>
        </p:spPr>
        <p:txBody>
          <a:bodyPr>
            <a:spAutoFit/>
          </a:bodyPr>
          <a:lstStyle/>
          <a:p>
            <a:pPr eaLnBrk="0" hangingPunct="0">
              <a:lnSpc>
                <a:spcPct val="130000"/>
              </a:lnSpc>
              <a:spcBef>
                <a:spcPct val="50000"/>
              </a:spcBef>
              <a:buClr>
                <a:schemeClr val="folHlink"/>
              </a:buClr>
              <a:buSzPct val="130000"/>
            </a:pPr>
            <a:r>
              <a:rPr lang="en-GB">
                <a:ea typeface="Verdana" pitchFamily="34" charset="0"/>
                <a:cs typeface="Verdana" pitchFamily="34" charset="0"/>
              </a:rPr>
              <a:t>International</a:t>
            </a:r>
          </a:p>
          <a:p>
            <a:pPr eaLnBrk="0" hangingPunct="0">
              <a:lnSpc>
                <a:spcPct val="130000"/>
              </a:lnSpc>
              <a:spcBef>
                <a:spcPct val="50000"/>
              </a:spcBef>
              <a:buClr>
                <a:schemeClr val="folHlink"/>
              </a:buClr>
              <a:buSzPct val="130000"/>
              <a:buFontTx/>
              <a:buChar char="•"/>
            </a:pPr>
            <a:r>
              <a:rPr lang="en-GB" sz="1600">
                <a:ea typeface="Verdana" pitchFamily="34" charset="0"/>
                <a:cs typeface="Verdana" pitchFamily="34" charset="0"/>
              </a:rPr>
              <a:t> Alzheimer’s Disease International</a:t>
            </a:r>
          </a:p>
          <a:p>
            <a:pPr eaLnBrk="0" hangingPunct="0">
              <a:lnSpc>
                <a:spcPct val="130000"/>
              </a:lnSpc>
              <a:spcBef>
                <a:spcPct val="50000"/>
              </a:spcBef>
              <a:buClr>
                <a:schemeClr val="folHlink"/>
              </a:buClr>
              <a:buSzPct val="130000"/>
              <a:buFontTx/>
              <a:buChar char="•"/>
            </a:pPr>
            <a:r>
              <a:rPr lang="en-GB" sz="1600">
                <a:ea typeface="Verdana" pitchFamily="34" charset="0"/>
                <a:cs typeface="Verdana" pitchFamily="34" charset="0"/>
              </a:rPr>
              <a:t> Multiple Sclerosis International Federation</a:t>
            </a:r>
          </a:p>
          <a:p>
            <a:pPr eaLnBrk="0" hangingPunct="0">
              <a:lnSpc>
                <a:spcPct val="130000"/>
              </a:lnSpc>
              <a:spcBef>
                <a:spcPct val="50000"/>
              </a:spcBef>
              <a:buClr>
                <a:schemeClr val="folHlink"/>
              </a:buClr>
              <a:buSzPct val="130000"/>
              <a:buFontTx/>
              <a:buChar char="•"/>
            </a:pPr>
            <a:r>
              <a:rPr lang="en-GB" sz="1600">
                <a:ea typeface="Verdana" pitchFamily="34" charset="0"/>
                <a:cs typeface="Verdana" pitchFamily="34" charset="0"/>
              </a:rPr>
              <a:t> World Hemophilia Federation</a:t>
            </a:r>
          </a:p>
        </p:txBody>
      </p:sp>
      <p:sp>
        <p:nvSpPr>
          <p:cNvPr id="5128" name="Rectangle 10"/>
          <p:cNvSpPr>
            <a:spLocks noChangeArrowheads="1"/>
          </p:cNvSpPr>
          <p:nvPr/>
        </p:nvSpPr>
        <p:spPr bwMode="auto">
          <a:xfrm>
            <a:off x="2752725" y="3141663"/>
            <a:ext cx="2951163" cy="2978150"/>
          </a:xfrm>
          <a:prstGeom prst="rect">
            <a:avLst/>
          </a:prstGeom>
          <a:noFill/>
          <a:ln w="9525">
            <a:solidFill>
              <a:srgbClr val="000080"/>
            </a:solidFill>
            <a:miter lim="800000"/>
            <a:headEnd/>
            <a:tailEnd/>
          </a:ln>
        </p:spPr>
        <p:txBody>
          <a:bodyPr>
            <a:spAutoFit/>
          </a:bodyPr>
          <a:lstStyle/>
          <a:p>
            <a:pPr eaLnBrk="0" hangingPunct="0">
              <a:lnSpc>
                <a:spcPct val="130000"/>
              </a:lnSpc>
              <a:spcBef>
                <a:spcPct val="50000"/>
              </a:spcBef>
              <a:buClr>
                <a:schemeClr val="folHlink"/>
              </a:buClr>
              <a:buSzPct val="130000"/>
            </a:pPr>
            <a:r>
              <a:rPr lang="en-GB">
                <a:ea typeface="Verdana" pitchFamily="34" charset="0"/>
                <a:cs typeface="Verdana" pitchFamily="34" charset="0"/>
              </a:rPr>
              <a:t>Regional</a:t>
            </a:r>
          </a:p>
          <a:p>
            <a:pPr eaLnBrk="0" hangingPunct="0">
              <a:lnSpc>
                <a:spcPct val="130000"/>
              </a:lnSpc>
              <a:spcBef>
                <a:spcPct val="50000"/>
              </a:spcBef>
              <a:buClr>
                <a:schemeClr val="folHlink"/>
              </a:buClr>
              <a:buSzPct val="130000"/>
              <a:buFontTx/>
              <a:buChar char="•"/>
            </a:pPr>
            <a:r>
              <a:rPr lang="en-GB" sz="1600">
                <a:ea typeface="Verdana" pitchFamily="34" charset="0"/>
                <a:cs typeface="Verdana" pitchFamily="34" charset="0"/>
              </a:rPr>
              <a:t> European Organization for Rare Disorders (EURORDIS)</a:t>
            </a:r>
          </a:p>
          <a:p>
            <a:pPr eaLnBrk="0" hangingPunct="0">
              <a:lnSpc>
                <a:spcPct val="130000"/>
              </a:lnSpc>
              <a:spcBef>
                <a:spcPct val="50000"/>
              </a:spcBef>
              <a:buClr>
                <a:schemeClr val="folHlink"/>
              </a:buClr>
              <a:buSzPct val="130000"/>
              <a:buFontTx/>
              <a:buChar char="•"/>
            </a:pPr>
            <a:r>
              <a:rPr lang="en-GB" sz="1600">
                <a:ea typeface="Verdana" pitchFamily="34" charset="0"/>
                <a:cs typeface="Verdana" pitchFamily="34" charset="0"/>
              </a:rPr>
              <a:t> Community Health and Information Network CHAIN (Great Lakes Region of Africa)</a:t>
            </a:r>
          </a:p>
        </p:txBody>
      </p:sp>
      <p:sp>
        <p:nvSpPr>
          <p:cNvPr id="5129" name="Rectangle 11"/>
          <p:cNvSpPr>
            <a:spLocks noChangeArrowheads="1"/>
          </p:cNvSpPr>
          <p:nvPr/>
        </p:nvSpPr>
        <p:spPr bwMode="auto">
          <a:xfrm>
            <a:off x="6011863" y="3144838"/>
            <a:ext cx="3024187" cy="3101975"/>
          </a:xfrm>
          <a:prstGeom prst="rect">
            <a:avLst/>
          </a:prstGeom>
          <a:noFill/>
          <a:ln w="9525">
            <a:solidFill>
              <a:srgbClr val="000080"/>
            </a:solidFill>
            <a:miter lim="800000"/>
            <a:headEnd/>
            <a:tailEnd/>
          </a:ln>
        </p:spPr>
        <p:txBody>
          <a:bodyPr>
            <a:spAutoFit/>
          </a:bodyPr>
          <a:lstStyle/>
          <a:p>
            <a:pPr eaLnBrk="0" hangingPunct="0">
              <a:lnSpc>
                <a:spcPct val="130000"/>
              </a:lnSpc>
              <a:spcBef>
                <a:spcPct val="50000"/>
              </a:spcBef>
              <a:buClr>
                <a:schemeClr val="folHlink"/>
              </a:buClr>
              <a:buSzPct val="130000"/>
            </a:pPr>
            <a:r>
              <a:rPr lang="en-GB">
                <a:ea typeface="Verdana" pitchFamily="34" charset="0"/>
                <a:cs typeface="Verdana" pitchFamily="34" charset="0"/>
              </a:rPr>
              <a:t>National</a:t>
            </a:r>
          </a:p>
          <a:p>
            <a:pPr eaLnBrk="0" hangingPunct="0">
              <a:lnSpc>
                <a:spcPct val="130000"/>
              </a:lnSpc>
              <a:spcBef>
                <a:spcPct val="50000"/>
              </a:spcBef>
              <a:buClr>
                <a:schemeClr val="folHlink"/>
              </a:buClr>
              <a:buSzPct val="130000"/>
              <a:buFontTx/>
              <a:buChar char="•"/>
            </a:pPr>
            <a:r>
              <a:rPr lang="en-GB" sz="1600">
                <a:ea typeface="Verdana" pitchFamily="34" charset="0"/>
                <a:cs typeface="Verdana" pitchFamily="34" charset="0"/>
              </a:rPr>
              <a:t> Alliance for Patients’ Mutual Help Organizations (Hong Kong)</a:t>
            </a:r>
          </a:p>
          <a:p>
            <a:pPr eaLnBrk="0" hangingPunct="0">
              <a:lnSpc>
                <a:spcPct val="130000"/>
              </a:lnSpc>
              <a:spcBef>
                <a:spcPct val="50000"/>
              </a:spcBef>
              <a:buClr>
                <a:schemeClr val="folHlink"/>
              </a:buClr>
              <a:buSzPct val="130000"/>
              <a:buFontTx/>
              <a:buChar char="•"/>
            </a:pPr>
            <a:r>
              <a:rPr lang="en-GB" sz="1600">
                <a:ea typeface="Verdana" pitchFamily="34" charset="0"/>
                <a:cs typeface="Verdana" pitchFamily="34" charset="0"/>
              </a:rPr>
              <a:t> American Diabetes Association</a:t>
            </a:r>
          </a:p>
          <a:p>
            <a:pPr eaLnBrk="0" hangingPunct="0">
              <a:lnSpc>
                <a:spcPct val="130000"/>
              </a:lnSpc>
              <a:spcBef>
                <a:spcPct val="50000"/>
              </a:spcBef>
              <a:buClr>
                <a:schemeClr val="folHlink"/>
              </a:buClr>
              <a:buSzPct val="130000"/>
              <a:buFontTx/>
              <a:buChar char="•"/>
            </a:pPr>
            <a:r>
              <a:rPr lang="en-GB" sz="1600">
                <a:ea typeface="Verdana" pitchFamily="34" charset="0"/>
                <a:cs typeface="Verdana" pitchFamily="34" charset="0"/>
              </a:rPr>
              <a:t> Argentine Cystic Fibrosis Association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381000"/>
          </a:xfrm>
          <a:prstGeom prst="rect">
            <a:avLst/>
          </a:prstGeom>
          <a:solidFill>
            <a:srgbClr val="64B501"/>
          </a:solidFill>
          <a:ln w="9525">
            <a:noFill/>
            <a:miter lim="800000"/>
            <a:headEnd/>
            <a:tailEnd/>
          </a:ln>
          <a:effectLst/>
        </p:spPr>
        <p:txBody>
          <a:bodyPr wrap="none" anchor="ctr"/>
          <a:lstStyle/>
          <a:p>
            <a:endParaRPr lang="en-GB"/>
          </a:p>
        </p:txBody>
      </p:sp>
      <p:sp>
        <p:nvSpPr>
          <p:cNvPr id="6147" name="Text Box 3"/>
          <p:cNvSpPr txBox="1">
            <a:spLocks noChangeArrowheads="1"/>
          </p:cNvSpPr>
          <p:nvPr/>
        </p:nvSpPr>
        <p:spPr bwMode="auto">
          <a:xfrm>
            <a:off x="762000" y="0"/>
            <a:ext cx="184150" cy="457200"/>
          </a:xfrm>
          <a:prstGeom prst="rect">
            <a:avLst/>
          </a:prstGeom>
          <a:noFill/>
          <a:ln w="9525">
            <a:noFill/>
            <a:miter lim="800000"/>
            <a:headEnd/>
            <a:tailEnd/>
          </a:ln>
          <a:effectLst/>
        </p:spPr>
        <p:txBody>
          <a:bodyPr wrap="none">
            <a:spAutoFit/>
          </a:bodyPr>
          <a:lstStyle/>
          <a:p>
            <a:pPr eaLnBrk="0" hangingPunct="0"/>
            <a:endParaRPr lang="nl-NL" sz="2400">
              <a:solidFill>
                <a:schemeClr val="tx1"/>
              </a:solidFill>
              <a:latin typeface="Times" charset="0"/>
            </a:endParaRPr>
          </a:p>
        </p:txBody>
      </p:sp>
      <p:sp>
        <p:nvSpPr>
          <p:cNvPr id="50180" name="Text Box 4"/>
          <p:cNvSpPr txBox="1">
            <a:spLocks noChangeArrowheads="1"/>
          </p:cNvSpPr>
          <p:nvPr/>
        </p:nvSpPr>
        <p:spPr bwMode="auto">
          <a:xfrm>
            <a:off x="327025" y="457200"/>
            <a:ext cx="8418513" cy="655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defRPr/>
            </a:pPr>
            <a:r>
              <a:rPr lang="en-GB" sz="3200" b="1" dirty="0">
                <a:ea typeface="Verdana" pitchFamily="34" charset="0"/>
                <a:cs typeface="Verdana" pitchFamily="34" charset="0"/>
              </a:rPr>
              <a:t>What patients value in healthcare</a:t>
            </a:r>
          </a:p>
          <a:p>
            <a:pPr eaLnBrk="0" hangingPunct="0">
              <a:defRPr/>
            </a:pPr>
            <a:endParaRPr lang="en-GB" dirty="0">
              <a:ea typeface="Verdana" pitchFamily="34" charset="0"/>
              <a:cs typeface="Verdana" pitchFamily="34" charset="0"/>
            </a:endParaRPr>
          </a:p>
          <a:p>
            <a:pPr eaLnBrk="0" hangingPunct="0">
              <a:lnSpc>
                <a:spcPct val="150000"/>
              </a:lnSpc>
              <a:defRPr/>
            </a:pPr>
            <a:r>
              <a:rPr lang="en-GB" sz="1600" dirty="0">
                <a:ea typeface="Verdana" pitchFamily="34" charset="0"/>
                <a:cs typeface="Verdana" pitchFamily="34" charset="0"/>
              </a:rPr>
              <a:t>The essence of patient-centred healthcare is that the healthcare system is designed and delivered so that it can answer the needs and preferences of patients</a:t>
            </a:r>
          </a:p>
          <a:p>
            <a:pPr eaLnBrk="0" hangingPunct="0">
              <a:lnSpc>
                <a:spcPct val="150000"/>
              </a:lnSpc>
              <a:defRPr/>
            </a:pPr>
            <a:endParaRPr lang="en-GB" sz="1600" dirty="0">
              <a:ea typeface="Verdana" pitchFamily="34" charset="0"/>
              <a:cs typeface="Verdana" pitchFamily="34" charset="0"/>
            </a:endParaRPr>
          </a:p>
          <a:p>
            <a:pPr eaLnBrk="0" hangingPunct="0">
              <a:lnSpc>
                <a:spcPct val="150000"/>
              </a:lnSpc>
              <a:defRPr/>
            </a:pPr>
            <a:r>
              <a:rPr lang="en-GB" sz="1600" dirty="0">
                <a:ea typeface="Verdana" pitchFamily="34" charset="0"/>
                <a:cs typeface="Verdana" pitchFamily="34" charset="0"/>
              </a:rPr>
              <a:t>IAPO’s Declaration on Patient-Centred Healthcare Patient-Centred Healthcare Principles</a:t>
            </a:r>
          </a:p>
          <a:p>
            <a:pPr marL="342900" indent="-342900" eaLnBrk="0" hangingPunct="0">
              <a:lnSpc>
                <a:spcPct val="150000"/>
              </a:lnSpc>
              <a:buClr>
                <a:srgbClr val="88D606"/>
              </a:buClr>
              <a:buFont typeface="Arial" pitchFamily="34" charset="0"/>
              <a:buChar char="•"/>
              <a:defRPr/>
            </a:pPr>
            <a:endParaRPr lang="en-GB" sz="1600" dirty="0">
              <a:ea typeface="Verdana" pitchFamily="34" charset="0"/>
              <a:cs typeface="Verdana" pitchFamily="34" charset="0"/>
            </a:endParaRPr>
          </a:p>
          <a:p>
            <a:pPr marL="342900" indent="-342900" eaLnBrk="0" hangingPunct="0">
              <a:lnSpc>
                <a:spcPct val="150000"/>
              </a:lnSpc>
              <a:buClr>
                <a:srgbClr val="88D606"/>
              </a:buClr>
              <a:buFont typeface="Arial" pitchFamily="34" charset="0"/>
              <a:buChar char="•"/>
              <a:defRPr/>
            </a:pPr>
            <a:r>
              <a:rPr lang="en-GB" sz="1600" dirty="0">
                <a:ea typeface="Verdana" pitchFamily="34" charset="0"/>
                <a:cs typeface="Verdana" pitchFamily="34" charset="0"/>
              </a:rPr>
              <a:t>Respect and support for the individual patient, their wants, preferences, values, needs and rights</a:t>
            </a:r>
          </a:p>
          <a:p>
            <a:pPr marL="342900" indent="-342900" eaLnBrk="0" hangingPunct="0">
              <a:lnSpc>
                <a:spcPct val="150000"/>
              </a:lnSpc>
              <a:buClr>
                <a:srgbClr val="88D606"/>
              </a:buClr>
              <a:buFont typeface="Arial" pitchFamily="34" charset="0"/>
              <a:buChar char="•"/>
              <a:defRPr/>
            </a:pPr>
            <a:r>
              <a:rPr lang="en-GB" sz="1600" dirty="0">
                <a:ea typeface="Verdana" pitchFamily="34" charset="0"/>
                <a:cs typeface="Verdana" pitchFamily="34" charset="0"/>
              </a:rPr>
              <a:t>Choice and empowerment</a:t>
            </a:r>
          </a:p>
          <a:p>
            <a:pPr marL="342900" indent="-342900" eaLnBrk="0" hangingPunct="0">
              <a:lnSpc>
                <a:spcPct val="150000"/>
              </a:lnSpc>
              <a:buClr>
                <a:srgbClr val="88D606"/>
              </a:buClr>
              <a:buFont typeface="Arial" pitchFamily="34" charset="0"/>
              <a:buChar char="•"/>
              <a:defRPr/>
            </a:pPr>
            <a:r>
              <a:rPr lang="en-GB" sz="1600" dirty="0">
                <a:ea typeface="Verdana" pitchFamily="34" charset="0"/>
                <a:cs typeface="Verdana" pitchFamily="34" charset="0"/>
              </a:rPr>
              <a:t>Patient engagement in health policy</a:t>
            </a:r>
          </a:p>
          <a:p>
            <a:pPr marL="342900" indent="-342900" eaLnBrk="0" hangingPunct="0">
              <a:lnSpc>
                <a:spcPct val="150000"/>
              </a:lnSpc>
              <a:buClr>
                <a:srgbClr val="88D606"/>
              </a:buClr>
              <a:buFont typeface="Arial" pitchFamily="34" charset="0"/>
              <a:buChar char="•"/>
              <a:defRPr/>
            </a:pPr>
            <a:r>
              <a:rPr lang="en-GB" sz="1600" dirty="0">
                <a:ea typeface="Verdana" pitchFamily="34" charset="0"/>
                <a:cs typeface="Verdana" pitchFamily="34" charset="0"/>
              </a:rPr>
              <a:t>Access and support</a:t>
            </a:r>
          </a:p>
          <a:p>
            <a:pPr marL="342900" indent="-342900" eaLnBrk="0" hangingPunct="0">
              <a:lnSpc>
                <a:spcPct val="150000"/>
              </a:lnSpc>
              <a:buClr>
                <a:srgbClr val="88D606"/>
              </a:buClr>
              <a:buFont typeface="Arial" pitchFamily="34" charset="0"/>
              <a:buChar char="•"/>
              <a:defRPr/>
            </a:pPr>
            <a:r>
              <a:rPr lang="en-GB" sz="1600" dirty="0">
                <a:ea typeface="Verdana" pitchFamily="34" charset="0"/>
                <a:cs typeface="Verdana" pitchFamily="34" charset="0"/>
              </a:rPr>
              <a:t>Information that is accurate, relevant and comprehensive</a:t>
            </a:r>
          </a:p>
          <a:p>
            <a:pPr eaLnBrk="0" hangingPunct="0">
              <a:defRPr/>
            </a:pPr>
            <a:endParaRPr lang="en-GB" sz="1800" dirty="0">
              <a:ea typeface="Verdana" pitchFamily="34" charset="0"/>
              <a:cs typeface="Verdana" pitchFamily="34" charset="0"/>
              <a:hlinkClick r:id="rId3"/>
            </a:endParaRPr>
          </a:p>
          <a:p>
            <a:pPr eaLnBrk="0" hangingPunct="0">
              <a:defRPr/>
            </a:pPr>
            <a:r>
              <a:rPr lang="en-GB" sz="1600" dirty="0">
                <a:ea typeface="Verdana" pitchFamily="34" charset="0"/>
                <a:cs typeface="Verdana" pitchFamily="34" charset="0"/>
                <a:hlinkClick r:id="rId3"/>
              </a:rPr>
              <a:t>www.patientsorganizations.org</a:t>
            </a:r>
            <a:endParaRPr lang="en-GB" sz="1600" dirty="0">
              <a:ea typeface="Verdana" pitchFamily="34" charset="0"/>
              <a:cs typeface="Verdana" pitchFamily="34" charset="0"/>
            </a:endParaRPr>
          </a:p>
          <a:p>
            <a:pPr eaLnBrk="0" hangingPunct="0">
              <a:defRPr/>
            </a:pPr>
            <a:endParaRPr lang="nl-NL" sz="2400" dirty="0">
              <a:solidFill>
                <a:schemeClr val="tx1"/>
              </a:solidFill>
              <a:latin typeface="Times" charset="0"/>
            </a:endParaRPr>
          </a:p>
        </p:txBody>
      </p:sp>
      <p:sp>
        <p:nvSpPr>
          <p:cNvPr id="6149" name="Text Box 5"/>
          <p:cNvSpPr txBox="1">
            <a:spLocks noChangeArrowheads="1"/>
          </p:cNvSpPr>
          <p:nvPr/>
        </p:nvSpPr>
        <p:spPr bwMode="auto">
          <a:xfrm>
            <a:off x="381000" y="39688"/>
            <a:ext cx="7696200" cy="277812"/>
          </a:xfrm>
          <a:prstGeom prst="rect">
            <a:avLst/>
          </a:prstGeom>
          <a:noFill/>
          <a:ln w="9525">
            <a:noFill/>
            <a:miter lim="800000"/>
            <a:headEnd/>
            <a:tailEnd/>
          </a:ln>
          <a:effectLst/>
        </p:spPr>
        <p:txBody>
          <a:bodyPr>
            <a:spAutoFit/>
          </a:bodyPr>
          <a:lstStyle/>
          <a:p>
            <a:pPr eaLnBrk="0" hangingPunct="0">
              <a:spcBef>
                <a:spcPct val="50000"/>
              </a:spcBef>
            </a:pPr>
            <a:r>
              <a:rPr lang="en-GB" sz="1200" b="1">
                <a:solidFill>
                  <a:schemeClr val="bg1"/>
                </a:solidFill>
              </a:rPr>
              <a:t>Promoting patient-centred healthcare around the world</a:t>
            </a:r>
          </a:p>
        </p:txBody>
      </p:sp>
      <p:sp>
        <p:nvSpPr>
          <p:cNvPr id="6150" name="Rectangle 7"/>
          <p:cNvSpPr>
            <a:spLocks noChangeArrowheads="1"/>
          </p:cNvSpPr>
          <p:nvPr/>
        </p:nvSpPr>
        <p:spPr bwMode="auto">
          <a:xfrm>
            <a:off x="755650" y="1989138"/>
            <a:ext cx="7561263" cy="641350"/>
          </a:xfrm>
          <a:prstGeom prst="rect">
            <a:avLst/>
          </a:prstGeom>
          <a:noFill/>
          <a:ln w="9525">
            <a:noFill/>
            <a:miter lim="800000"/>
            <a:headEnd/>
            <a:tailEnd/>
          </a:ln>
          <a:effectLst/>
        </p:spPr>
        <p:txBody>
          <a:bodyPr>
            <a:spAutoFit/>
          </a:bodyPr>
          <a:lstStyle/>
          <a:p>
            <a:pPr eaLnBrk="0" hangingPunct="0">
              <a:lnSpc>
                <a:spcPct val="200000"/>
              </a:lnSpc>
              <a:buClr>
                <a:srgbClr val="64B501"/>
              </a:buClr>
              <a:buSzPct val="175000"/>
            </a:pPr>
            <a:endParaRPr lang="en-GB"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381000"/>
          </a:xfrm>
          <a:prstGeom prst="rect">
            <a:avLst/>
          </a:prstGeom>
          <a:solidFill>
            <a:srgbClr val="64B501"/>
          </a:solidFill>
          <a:ln w="9525">
            <a:noFill/>
            <a:miter lim="800000"/>
            <a:headEnd/>
            <a:tailEnd/>
          </a:ln>
        </p:spPr>
        <p:txBody>
          <a:bodyPr wrap="none" anchor="ctr"/>
          <a:lstStyle/>
          <a:p>
            <a:endParaRPr lang="en-GB"/>
          </a:p>
        </p:txBody>
      </p:sp>
      <p:sp>
        <p:nvSpPr>
          <p:cNvPr id="7171" name="Text Box 3"/>
          <p:cNvSpPr txBox="1">
            <a:spLocks noChangeArrowheads="1"/>
          </p:cNvSpPr>
          <p:nvPr/>
        </p:nvSpPr>
        <p:spPr bwMode="auto">
          <a:xfrm>
            <a:off x="762000" y="0"/>
            <a:ext cx="184150" cy="457200"/>
          </a:xfrm>
          <a:prstGeom prst="rect">
            <a:avLst/>
          </a:prstGeom>
          <a:noFill/>
          <a:ln w="9525">
            <a:noFill/>
            <a:miter lim="800000"/>
            <a:headEnd/>
            <a:tailEnd/>
          </a:ln>
        </p:spPr>
        <p:txBody>
          <a:bodyPr wrap="none">
            <a:spAutoFit/>
          </a:bodyPr>
          <a:lstStyle/>
          <a:p>
            <a:pPr eaLnBrk="0" hangingPunct="0"/>
            <a:endParaRPr lang="nl-NL" sz="2400">
              <a:solidFill>
                <a:schemeClr val="tx1"/>
              </a:solidFill>
              <a:latin typeface="Times" charset="0"/>
            </a:endParaRPr>
          </a:p>
        </p:txBody>
      </p:sp>
      <p:sp>
        <p:nvSpPr>
          <p:cNvPr id="7172" name="Text Box 4"/>
          <p:cNvSpPr txBox="1">
            <a:spLocks noChangeArrowheads="1"/>
          </p:cNvSpPr>
          <p:nvPr/>
        </p:nvSpPr>
        <p:spPr bwMode="auto">
          <a:xfrm>
            <a:off x="403225" y="619125"/>
            <a:ext cx="4397375" cy="457200"/>
          </a:xfrm>
          <a:prstGeom prst="rect">
            <a:avLst/>
          </a:prstGeom>
          <a:noFill/>
          <a:ln w="9525">
            <a:noFill/>
            <a:miter lim="800000"/>
            <a:headEnd/>
            <a:tailEnd/>
          </a:ln>
        </p:spPr>
        <p:txBody>
          <a:bodyPr>
            <a:spAutoFit/>
          </a:bodyPr>
          <a:lstStyle/>
          <a:p>
            <a:pPr eaLnBrk="0" hangingPunct="0"/>
            <a:endParaRPr lang="nl-NL" sz="2400">
              <a:solidFill>
                <a:schemeClr val="tx1"/>
              </a:solidFill>
              <a:latin typeface="Times" charset="0"/>
            </a:endParaRPr>
          </a:p>
        </p:txBody>
      </p:sp>
      <p:sp>
        <p:nvSpPr>
          <p:cNvPr id="7173" name="Text Box 5"/>
          <p:cNvSpPr txBox="1">
            <a:spLocks noChangeArrowheads="1"/>
          </p:cNvSpPr>
          <p:nvPr/>
        </p:nvSpPr>
        <p:spPr bwMode="auto">
          <a:xfrm>
            <a:off x="381000" y="39688"/>
            <a:ext cx="7696200" cy="277812"/>
          </a:xfrm>
          <a:prstGeom prst="rect">
            <a:avLst/>
          </a:prstGeom>
          <a:noFill/>
          <a:ln w="9525">
            <a:noFill/>
            <a:miter lim="800000"/>
            <a:headEnd/>
            <a:tailEnd/>
          </a:ln>
        </p:spPr>
        <p:txBody>
          <a:bodyPr>
            <a:spAutoFit/>
          </a:bodyPr>
          <a:lstStyle/>
          <a:p>
            <a:pPr eaLnBrk="0" hangingPunct="0">
              <a:spcBef>
                <a:spcPct val="50000"/>
              </a:spcBef>
            </a:pPr>
            <a:r>
              <a:rPr lang="en-GB" sz="1200" b="1">
                <a:solidFill>
                  <a:schemeClr val="bg1"/>
                </a:solidFill>
              </a:rPr>
              <a:t>Promoting patient-centred healthcare around the world</a:t>
            </a:r>
          </a:p>
        </p:txBody>
      </p:sp>
      <p:sp>
        <p:nvSpPr>
          <p:cNvPr id="7174" name="Rectangle 6"/>
          <p:cNvSpPr>
            <a:spLocks noChangeArrowheads="1"/>
          </p:cNvSpPr>
          <p:nvPr/>
        </p:nvSpPr>
        <p:spPr bwMode="auto">
          <a:xfrm>
            <a:off x="571500" y="642938"/>
            <a:ext cx="7561263" cy="461962"/>
          </a:xfrm>
          <a:prstGeom prst="rect">
            <a:avLst/>
          </a:prstGeom>
          <a:noFill/>
          <a:ln w="9525">
            <a:noFill/>
            <a:miter lim="800000"/>
            <a:headEnd/>
            <a:tailEnd/>
          </a:ln>
        </p:spPr>
        <p:txBody>
          <a:bodyPr>
            <a:spAutoFit/>
          </a:bodyPr>
          <a:lstStyle/>
          <a:p>
            <a:pPr marL="457200" indent="-457200" eaLnBrk="0" hangingPunct="0">
              <a:spcBef>
                <a:spcPct val="50000"/>
              </a:spcBef>
            </a:pPr>
            <a:r>
              <a:rPr lang="en-GB" sz="2400" b="1"/>
              <a:t>The Global Healthcare Crisis</a:t>
            </a:r>
            <a:endParaRPr lang="en-GB" sz="1600" b="1"/>
          </a:p>
        </p:txBody>
      </p:sp>
      <p:sp>
        <p:nvSpPr>
          <p:cNvPr id="4103" name="Rectangle 7"/>
          <p:cNvSpPr>
            <a:spLocks noChangeArrowheads="1"/>
          </p:cNvSpPr>
          <p:nvPr/>
        </p:nvSpPr>
        <p:spPr bwMode="auto">
          <a:xfrm>
            <a:off x="500063" y="1357313"/>
            <a:ext cx="8459787"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buClr>
                <a:srgbClr val="64B501"/>
              </a:buClr>
              <a:buSzPct val="175000"/>
              <a:defRPr/>
            </a:pPr>
            <a:r>
              <a:rPr lang="en-GB" dirty="0"/>
              <a:t>Non-communicable diseases present a growing economic and social challenge for many developed and developing countries</a:t>
            </a:r>
          </a:p>
          <a:p>
            <a:pPr marL="285750" indent="-285750" eaLnBrk="0" hangingPunct="0">
              <a:lnSpc>
                <a:spcPct val="200000"/>
              </a:lnSpc>
              <a:buClr>
                <a:srgbClr val="88D606"/>
              </a:buClr>
              <a:buSzPct val="175000"/>
              <a:buFont typeface="Arial" pitchFamily="34" charset="0"/>
              <a:buChar char="•"/>
              <a:defRPr/>
            </a:pPr>
            <a:r>
              <a:rPr lang="en-GB" sz="1800" dirty="0"/>
              <a:t>Non-communicable diseases cause 38 million deaths annually</a:t>
            </a:r>
          </a:p>
          <a:p>
            <a:pPr marL="285750" indent="-285750" eaLnBrk="0" hangingPunct="0">
              <a:lnSpc>
                <a:spcPct val="200000"/>
              </a:lnSpc>
              <a:buClr>
                <a:srgbClr val="88D606"/>
              </a:buClr>
              <a:buSzPct val="175000"/>
              <a:buFont typeface="Arial" pitchFamily="34" charset="0"/>
              <a:buChar char="•"/>
              <a:defRPr/>
            </a:pPr>
            <a:r>
              <a:rPr lang="en-GB" sz="1800" dirty="0"/>
              <a:t>WHO estimates that globally, deaths from non-communicable diseases are forecast to increase by 17% over the next 10 years</a:t>
            </a:r>
          </a:p>
          <a:p>
            <a:pPr marL="285750" indent="-285750" eaLnBrk="0" hangingPunct="0">
              <a:lnSpc>
                <a:spcPct val="200000"/>
              </a:lnSpc>
              <a:buClr>
                <a:srgbClr val="88D606"/>
              </a:buClr>
              <a:buSzPct val="175000"/>
              <a:buFont typeface="Arial" pitchFamily="34" charset="0"/>
              <a:buChar char="•"/>
              <a:defRPr/>
            </a:pPr>
            <a:r>
              <a:rPr lang="en-GB" sz="1800" dirty="0"/>
              <a:t>Deaths are projected to increase in the African Region by 27%</a:t>
            </a:r>
          </a:p>
          <a:p>
            <a:pPr marL="285750" indent="-285750" eaLnBrk="0" hangingPunct="0">
              <a:lnSpc>
                <a:spcPct val="200000"/>
              </a:lnSpc>
              <a:buClr>
                <a:srgbClr val="88D606"/>
              </a:buClr>
              <a:buSzPct val="175000"/>
              <a:buFont typeface="Arial" pitchFamily="34" charset="0"/>
              <a:buChar char="•"/>
              <a:defRPr/>
            </a:pPr>
            <a:r>
              <a:rPr lang="en-GB" sz="1800" dirty="0"/>
              <a:t>Deaths are projected to increase in the Eastern Mediterranean Region by 25%</a:t>
            </a:r>
          </a:p>
          <a:p>
            <a:pPr eaLnBrk="0" hangingPunct="0">
              <a:lnSpc>
                <a:spcPct val="200000"/>
              </a:lnSpc>
              <a:buClr>
                <a:srgbClr val="64B501"/>
              </a:buClr>
              <a:buSzPct val="175000"/>
              <a:defRPr/>
            </a:pPr>
            <a:r>
              <a:rPr lang="en-GB" sz="1800" i="1" dirty="0"/>
              <a:t>WHO 2008</a:t>
            </a:r>
          </a:p>
          <a:p>
            <a:pPr eaLnBrk="0" hangingPunct="0">
              <a:lnSpc>
                <a:spcPct val="200000"/>
              </a:lnSpc>
              <a:buClr>
                <a:srgbClr val="64B501"/>
              </a:buClr>
              <a:buSzPct val="175000"/>
              <a:defRPr/>
            </a:pPr>
            <a:endParaRPr lang="en-GB" sz="1600" i="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381000"/>
          </a:xfrm>
          <a:prstGeom prst="rect">
            <a:avLst/>
          </a:prstGeom>
          <a:solidFill>
            <a:srgbClr val="64B501"/>
          </a:solidFill>
          <a:ln w="9525">
            <a:noFill/>
            <a:miter lim="800000"/>
            <a:headEnd/>
            <a:tailEnd/>
          </a:ln>
        </p:spPr>
        <p:txBody>
          <a:bodyPr wrap="none" anchor="ctr"/>
          <a:lstStyle/>
          <a:p>
            <a:endParaRPr lang="en-GB"/>
          </a:p>
        </p:txBody>
      </p:sp>
      <p:sp>
        <p:nvSpPr>
          <p:cNvPr id="8195" name="Text Box 3"/>
          <p:cNvSpPr txBox="1">
            <a:spLocks noChangeArrowheads="1"/>
          </p:cNvSpPr>
          <p:nvPr/>
        </p:nvSpPr>
        <p:spPr bwMode="auto">
          <a:xfrm>
            <a:off x="762000" y="0"/>
            <a:ext cx="184150" cy="457200"/>
          </a:xfrm>
          <a:prstGeom prst="rect">
            <a:avLst/>
          </a:prstGeom>
          <a:noFill/>
          <a:ln w="9525">
            <a:noFill/>
            <a:miter lim="800000"/>
            <a:headEnd/>
            <a:tailEnd/>
          </a:ln>
        </p:spPr>
        <p:txBody>
          <a:bodyPr wrap="none">
            <a:spAutoFit/>
          </a:bodyPr>
          <a:lstStyle/>
          <a:p>
            <a:pPr eaLnBrk="0" hangingPunct="0"/>
            <a:endParaRPr lang="nl-NL" sz="2400">
              <a:solidFill>
                <a:schemeClr val="tx1"/>
              </a:solidFill>
              <a:latin typeface="Times" charset="0"/>
            </a:endParaRPr>
          </a:p>
        </p:txBody>
      </p:sp>
      <p:sp>
        <p:nvSpPr>
          <p:cNvPr id="8196" name="Text Box 4"/>
          <p:cNvSpPr txBox="1">
            <a:spLocks noChangeArrowheads="1"/>
          </p:cNvSpPr>
          <p:nvPr/>
        </p:nvSpPr>
        <p:spPr bwMode="auto">
          <a:xfrm>
            <a:off x="403225" y="619125"/>
            <a:ext cx="4397375" cy="457200"/>
          </a:xfrm>
          <a:prstGeom prst="rect">
            <a:avLst/>
          </a:prstGeom>
          <a:noFill/>
          <a:ln w="9525">
            <a:noFill/>
            <a:miter lim="800000"/>
            <a:headEnd/>
            <a:tailEnd/>
          </a:ln>
        </p:spPr>
        <p:txBody>
          <a:bodyPr>
            <a:spAutoFit/>
          </a:bodyPr>
          <a:lstStyle/>
          <a:p>
            <a:pPr eaLnBrk="0" hangingPunct="0"/>
            <a:endParaRPr lang="nl-NL" sz="2400">
              <a:solidFill>
                <a:schemeClr val="tx1"/>
              </a:solidFill>
              <a:latin typeface="Times" charset="0"/>
            </a:endParaRPr>
          </a:p>
        </p:txBody>
      </p:sp>
      <p:sp>
        <p:nvSpPr>
          <p:cNvPr id="8197" name="Text Box 5"/>
          <p:cNvSpPr txBox="1">
            <a:spLocks noChangeArrowheads="1"/>
          </p:cNvSpPr>
          <p:nvPr/>
        </p:nvSpPr>
        <p:spPr bwMode="auto">
          <a:xfrm>
            <a:off x="381000" y="39688"/>
            <a:ext cx="7696200" cy="277812"/>
          </a:xfrm>
          <a:prstGeom prst="rect">
            <a:avLst/>
          </a:prstGeom>
          <a:noFill/>
          <a:ln w="9525">
            <a:noFill/>
            <a:miter lim="800000"/>
            <a:headEnd/>
            <a:tailEnd/>
          </a:ln>
        </p:spPr>
        <p:txBody>
          <a:bodyPr>
            <a:spAutoFit/>
          </a:bodyPr>
          <a:lstStyle/>
          <a:p>
            <a:pPr eaLnBrk="0" hangingPunct="0">
              <a:spcBef>
                <a:spcPct val="50000"/>
              </a:spcBef>
            </a:pPr>
            <a:r>
              <a:rPr lang="en-GB" sz="1200" b="1">
                <a:solidFill>
                  <a:schemeClr val="bg1"/>
                </a:solidFill>
              </a:rPr>
              <a:t>Promoting patient-centred healthcare around the world</a:t>
            </a:r>
          </a:p>
        </p:txBody>
      </p:sp>
      <p:sp>
        <p:nvSpPr>
          <p:cNvPr id="8198" name="Rectangle 6"/>
          <p:cNvSpPr>
            <a:spLocks noChangeArrowheads="1"/>
          </p:cNvSpPr>
          <p:nvPr/>
        </p:nvSpPr>
        <p:spPr bwMode="auto">
          <a:xfrm>
            <a:off x="571500" y="642938"/>
            <a:ext cx="7561263" cy="461962"/>
          </a:xfrm>
          <a:prstGeom prst="rect">
            <a:avLst/>
          </a:prstGeom>
          <a:noFill/>
          <a:ln w="9525">
            <a:noFill/>
            <a:miter lim="800000"/>
            <a:headEnd/>
            <a:tailEnd/>
          </a:ln>
        </p:spPr>
        <p:txBody>
          <a:bodyPr>
            <a:spAutoFit/>
          </a:bodyPr>
          <a:lstStyle/>
          <a:p>
            <a:pPr marL="457200" indent="-457200" eaLnBrk="0" hangingPunct="0">
              <a:spcBef>
                <a:spcPct val="50000"/>
              </a:spcBef>
            </a:pPr>
            <a:r>
              <a:rPr lang="en-GB" sz="2400" b="1"/>
              <a:t>IAPO and Non-Communicable Diseases</a:t>
            </a:r>
            <a:endParaRPr lang="en-GB" sz="1600" b="1"/>
          </a:p>
        </p:txBody>
      </p:sp>
      <p:sp>
        <p:nvSpPr>
          <p:cNvPr id="4103" name="Rectangle 7"/>
          <p:cNvSpPr>
            <a:spLocks noChangeArrowheads="1"/>
          </p:cNvSpPr>
          <p:nvPr/>
        </p:nvSpPr>
        <p:spPr bwMode="auto">
          <a:xfrm>
            <a:off x="500063" y="1076325"/>
            <a:ext cx="8459787" cy="723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buClr>
                <a:srgbClr val="64B501"/>
              </a:buClr>
              <a:buSzPct val="175000"/>
              <a:defRPr/>
            </a:pPr>
            <a:endParaRPr lang="en-GB" sz="1800" dirty="0"/>
          </a:p>
          <a:p>
            <a:pPr marL="285750" indent="-285750" eaLnBrk="0" hangingPunct="0">
              <a:lnSpc>
                <a:spcPct val="200000"/>
              </a:lnSpc>
              <a:buClr>
                <a:srgbClr val="64B501"/>
              </a:buClr>
              <a:buSzPct val="175000"/>
              <a:buFont typeface="Arial" pitchFamily="34" charset="0"/>
              <a:buChar char="•"/>
              <a:defRPr/>
            </a:pPr>
            <a:r>
              <a:rPr lang="en-GB" sz="1800" dirty="0"/>
              <a:t>IAPO statement on NCDs - NCD initiatives to be implemented for the prevention and control of ALL chronic diseases </a:t>
            </a:r>
          </a:p>
          <a:p>
            <a:pPr marL="285750" indent="-285750" eaLnBrk="0" hangingPunct="0">
              <a:lnSpc>
                <a:spcPct val="200000"/>
              </a:lnSpc>
              <a:buClr>
                <a:srgbClr val="64B501"/>
              </a:buClr>
              <a:buSzPct val="175000"/>
              <a:buFont typeface="Arial" pitchFamily="34" charset="0"/>
              <a:buChar char="•"/>
              <a:defRPr/>
            </a:pPr>
            <a:r>
              <a:rPr lang="en-GB" sz="1800" dirty="0"/>
              <a:t>WHO target of 25% reduction in NCD mortality rate by 2025 agreed at the 65</a:t>
            </a:r>
            <a:r>
              <a:rPr lang="en-GB" sz="1800" baseline="30000" dirty="0"/>
              <a:t>th</a:t>
            </a:r>
            <a:r>
              <a:rPr lang="en-GB" sz="1800" dirty="0"/>
              <a:t> World Health Assembly</a:t>
            </a:r>
          </a:p>
          <a:p>
            <a:pPr marL="285750" indent="-285750" eaLnBrk="0" hangingPunct="0">
              <a:lnSpc>
                <a:spcPct val="200000"/>
              </a:lnSpc>
              <a:buClr>
                <a:srgbClr val="64B501"/>
              </a:buClr>
              <a:buSzPct val="175000"/>
              <a:buFont typeface="Arial" pitchFamily="34" charset="0"/>
              <a:buChar char="•"/>
              <a:defRPr/>
            </a:pPr>
            <a:r>
              <a:rPr lang="en-GB" sz="1800" dirty="0"/>
              <a:t>IAPO has urged WHO to instate a target on access to healthcare, including accessing to preventative treatments</a:t>
            </a:r>
          </a:p>
          <a:p>
            <a:pPr marL="285750" indent="-285750" eaLnBrk="0" hangingPunct="0">
              <a:lnSpc>
                <a:spcPct val="200000"/>
              </a:lnSpc>
              <a:buClr>
                <a:srgbClr val="64B501"/>
              </a:buClr>
              <a:buSzPct val="175000"/>
              <a:buFont typeface="Arial" pitchFamily="34" charset="0"/>
              <a:buChar char="•"/>
              <a:defRPr/>
            </a:pPr>
            <a:r>
              <a:rPr lang="en-GB" sz="1800" dirty="0"/>
              <a:t>Adult immunization has an important role  in the prevention of NCDs and reducing the overall burden of NCDs</a:t>
            </a:r>
          </a:p>
          <a:p>
            <a:pPr marL="285750" indent="-285750" eaLnBrk="0" hangingPunct="0">
              <a:lnSpc>
                <a:spcPct val="200000"/>
              </a:lnSpc>
              <a:buClr>
                <a:srgbClr val="64B501"/>
              </a:buClr>
              <a:buSzPct val="175000"/>
              <a:buFont typeface="Arial" pitchFamily="34" charset="0"/>
              <a:buChar char="•"/>
              <a:defRPr/>
            </a:pPr>
            <a:endParaRPr lang="en-GB" sz="1800" dirty="0"/>
          </a:p>
          <a:p>
            <a:pPr marL="285750" indent="-285750" eaLnBrk="0" hangingPunct="0">
              <a:lnSpc>
                <a:spcPct val="200000"/>
              </a:lnSpc>
              <a:buClr>
                <a:srgbClr val="64B501"/>
              </a:buClr>
              <a:buSzPct val="175000"/>
              <a:buFont typeface="Arial" pitchFamily="34" charset="0"/>
              <a:buChar char="•"/>
              <a:defRPr/>
            </a:pPr>
            <a:endParaRPr lang="en-GB" sz="1800" dirty="0"/>
          </a:p>
          <a:p>
            <a:pPr eaLnBrk="0" hangingPunct="0">
              <a:lnSpc>
                <a:spcPct val="200000"/>
              </a:lnSpc>
              <a:buClr>
                <a:srgbClr val="00527B"/>
              </a:buClr>
              <a:buSzPct val="175000"/>
              <a:buFont typeface="Arial" pitchFamily="34" charset="0"/>
              <a:buChar char="•"/>
              <a:defRPr/>
            </a:pPr>
            <a:endParaRPr lang="en-GB" sz="1800" dirty="0"/>
          </a:p>
          <a:p>
            <a:pPr eaLnBrk="0" hangingPunct="0">
              <a:lnSpc>
                <a:spcPct val="200000"/>
              </a:lnSpc>
              <a:buClr>
                <a:srgbClr val="00527B"/>
              </a:buClr>
              <a:buSzPct val="175000"/>
              <a:buFont typeface="Arial" pitchFamily="34" charset="0"/>
              <a:buChar char="•"/>
              <a:defRPr/>
            </a:pPr>
            <a:endParaRPr lang="en-GB" sz="1600" i="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381000"/>
          </a:xfrm>
          <a:prstGeom prst="rect">
            <a:avLst/>
          </a:prstGeom>
          <a:solidFill>
            <a:srgbClr val="64B501"/>
          </a:solidFill>
          <a:ln w="9525">
            <a:noFill/>
            <a:miter lim="800000"/>
            <a:headEnd/>
            <a:tailEnd/>
          </a:ln>
          <a:effectLst/>
        </p:spPr>
        <p:txBody>
          <a:bodyPr wrap="none" anchor="ctr"/>
          <a:lstStyle/>
          <a:p>
            <a:endParaRPr lang="en-GB"/>
          </a:p>
        </p:txBody>
      </p:sp>
      <p:sp>
        <p:nvSpPr>
          <p:cNvPr id="9219" name="Text Box 3"/>
          <p:cNvSpPr txBox="1">
            <a:spLocks noChangeArrowheads="1"/>
          </p:cNvSpPr>
          <p:nvPr/>
        </p:nvSpPr>
        <p:spPr bwMode="auto">
          <a:xfrm>
            <a:off x="762000" y="0"/>
            <a:ext cx="184150" cy="457200"/>
          </a:xfrm>
          <a:prstGeom prst="rect">
            <a:avLst/>
          </a:prstGeom>
          <a:noFill/>
          <a:ln w="9525">
            <a:noFill/>
            <a:miter lim="800000"/>
            <a:headEnd/>
            <a:tailEnd/>
          </a:ln>
          <a:effectLst/>
        </p:spPr>
        <p:txBody>
          <a:bodyPr wrap="none">
            <a:spAutoFit/>
          </a:bodyPr>
          <a:lstStyle/>
          <a:p>
            <a:pPr eaLnBrk="0" hangingPunct="0"/>
            <a:endParaRPr lang="nl-NL" sz="2400">
              <a:solidFill>
                <a:schemeClr val="tx1"/>
              </a:solidFill>
              <a:latin typeface="Times" charset="0"/>
            </a:endParaRPr>
          </a:p>
        </p:txBody>
      </p:sp>
      <p:sp>
        <p:nvSpPr>
          <p:cNvPr id="9220" name="Text Box 4"/>
          <p:cNvSpPr txBox="1">
            <a:spLocks noChangeArrowheads="1"/>
          </p:cNvSpPr>
          <p:nvPr/>
        </p:nvSpPr>
        <p:spPr bwMode="auto">
          <a:xfrm>
            <a:off x="403225" y="619125"/>
            <a:ext cx="4397375" cy="457200"/>
          </a:xfrm>
          <a:prstGeom prst="rect">
            <a:avLst/>
          </a:prstGeom>
          <a:noFill/>
          <a:ln w="9525">
            <a:noFill/>
            <a:miter lim="800000"/>
            <a:headEnd/>
            <a:tailEnd/>
          </a:ln>
          <a:effectLst/>
        </p:spPr>
        <p:txBody>
          <a:bodyPr>
            <a:spAutoFit/>
          </a:bodyPr>
          <a:lstStyle/>
          <a:p>
            <a:pPr eaLnBrk="0" hangingPunct="0"/>
            <a:endParaRPr lang="nl-NL" sz="2400">
              <a:solidFill>
                <a:schemeClr val="tx1"/>
              </a:solidFill>
              <a:latin typeface="Times" charset="0"/>
            </a:endParaRPr>
          </a:p>
        </p:txBody>
      </p:sp>
      <p:sp>
        <p:nvSpPr>
          <p:cNvPr id="9221" name="Text Box 5"/>
          <p:cNvSpPr txBox="1">
            <a:spLocks noChangeArrowheads="1"/>
          </p:cNvSpPr>
          <p:nvPr/>
        </p:nvSpPr>
        <p:spPr bwMode="auto">
          <a:xfrm>
            <a:off x="381000" y="39688"/>
            <a:ext cx="7696200" cy="277812"/>
          </a:xfrm>
          <a:prstGeom prst="rect">
            <a:avLst/>
          </a:prstGeom>
          <a:noFill/>
          <a:ln w="9525">
            <a:noFill/>
            <a:miter lim="800000"/>
            <a:headEnd/>
            <a:tailEnd/>
          </a:ln>
          <a:effectLst/>
        </p:spPr>
        <p:txBody>
          <a:bodyPr>
            <a:spAutoFit/>
          </a:bodyPr>
          <a:lstStyle/>
          <a:p>
            <a:pPr eaLnBrk="0" hangingPunct="0">
              <a:spcBef>
                <a:spcPct val="50000"/>
              </a:spcBef>
            </a:pPr>
            <a:r>
              <a:rPr lang="en-GB" sz="1200" b="1">
                <a:solidFill>
                  <a:schemeClr val="bg1"/>
                </a:solidFill>
              </a:rPr>
              <a:t>Promoting patient-centred healthcare around the world</a:t>
            </a:r>
          </a:p>
        </p:txBody>
      </p:sp>
      <p:sp>
        <p:nvSpPr>
          <p:cNvPr id="9222" name="Rectangle 6"/>
          <p:cNvSpPr>
            <a:spLocks noChangeArrowheads="1"/>
          </p:cNvSpPr>
          <p:nvPr/>
        </p:nvSpPr>
        <p:spPr bwMode="auto">
          <a:xfrm>
            <a:off x="827088" y="1052513"/>
            <a:ext cx="7491412" cy="519112"/>
          </a:xfrm>
          <a:prstGeom prst="rect">
            <a:avLst/>
          </a:prstGeom>
          <a:noFill/>
          <a:ln w="9525">
            <a:noFill/>
            <a:miter lim="800000"/>
            <a:headEnd/>
            <a:tailEnd/>
          </a:ln>
          <a:effectLst/>
        </p:spPr>
        <p:txBody>
          <a:bodyPr>
            <a:spAutoFit/>
          </a:bodyPr>
          <a:lstStyle/>
          <a:p>
            <a:pPr eaLnBrk="0" hangingPunct="0">
              <a:spcBef>
                <a:spcPct val="50000"/>
              </a:spcBef>
            </a:pPr>
            <a:r>
              <a:rPr lang="en-GB" sz="2800" b="1"/>
              <a:t>Questions</a:t>
            </a:r>
          </a:p>
        </p:txBody>
      </p:sp>
      <p:sp>
        <p:nvSpPr>
          <p:cNvPr id="52231" name="Rectangle 7"/>
          <p:cNvSpPr>
            <a:spLocks noChangeArrowheads="1"/>
          </p:cNvSpPr>
          <p:nvPr/>
        </p:nvSpPr>
        <p:spPr bwMode="auto">
          <a:xfrm>
            <a:off x="755650" y="1312863"/>
            <a:ext cx="7561263"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200000"/>
              </a:lnSpc>
              <a:buClr>
                <a:srgbClr val="64B501"/>
              </a:buClr>
              <a:buSzPct val="175000"/>
              <a:defRPr/>
            </a:pPr>
            <a:endParaRPr lang="en-GB" sz="1800" dirty="0"/>
          </a:p>
          <a:p>
            <a:pPr marL="285750" indent="-285750" eaLnBrk="0" hangingPunct="0">
              <a:lnSpc>
                <a:spcPct val="200000"/>
              </a:lnSpc>
              <a:buClr>
                <a:srgbClr val="64B501"/>
              </a:buClr>
              <a:buSzPct val="175000"/>
              <a:buFont typeface="Arial" pitchFamily="34" charset="0"/>
              <a:buChar char="•"/>
              <a:defRPr/>
            </a:pPr>
            <a:r>
              <a:rPr lang="en-GB" sz="1800" dirty="0"/>
              <a:t>What does a patient-centred approach to adult immunization look like?</a:t>
            </a:r>
          </a:p>
          <a:p>
            <a:pPr marL="285750" indent="-285750" eaLnBrk="0" hangingPunct="0">
              <a:lnSpc>
                <a:spcPct val="200000"/>
              </a:lnSpc>
              <a:buClr>
                <a:srgbClr val="64B501"/>
              </a:buClr>
              <a:buSzPct val="175000"/>
              <a:buFont typeface="Arial" pitchFamily="34" charset="0"/>
              <a:buChar char="•"/>
              <a:defRPr/>
            </a:pPr>
            <a:r>
              <a:rPr lang="en-GB" sz="1800" dirty="0"/>
              <a:t>How can patients be involved in immunization policy?</a:t>
            </a:r>
          </a:p>
          <a:p>
            <a:pPr marL="285750" indent="-285750" eaLnBrk="0" hangingPunct="0">
              <a:lnSpc>
                <a:spcPct val="200000"/>
              </a:lnSpc>
              <a:buClr>
                <a:srgbClr val="64B501"/>
              </a:buClr>
              <a:buSzPct val="175000"/>
              <a:buFont typeface="Arial" pitchFamily="34" charset="0"/>
              <a:buChar char="•"/>
              <a:defRPr/>
            </a:pPr>
            <a:r>
              <a:rPr lang="en-GB" sz="1800" dirty="0"/>
              <a:t>What evidence of efficacy in adult immunization?</a:t>
            </a:r>
          </a:p>
          <a:p>
            <a:pPr marL="285750" indent="-285750" eaLnBrk="0" hangingPunct="0">
              <a:lnSpc>
                <a:spcPct val="200000"/>
              </a:lnSpc>
              <a:buClr>
                <a:srgbClr val="64B501"/>
              </a:buClr>
              <a:buSzPct val="175000"/>
              <a:buFont typeface="Arial" pitchFamily="34" charset="0"/>
              <a:buChar char="•"/>
              <a:defRPr/>
            </a:pPr>
            <a:r>
              <a:rPr lang="en-GB" sz="1800" dirty="0"/>
              <a:t>What is the role of patient groups in promoting the benefits and challenges to adult immunization?</a:t>
            </a:r>
          </a:p>
          <a:p>
            <a:pPr marL="285750" indent="-285750" eaLnBrk="0" hangingPunct="0">
              <a:lnSpc>
                <a:spcPct val="200000"/>
              </a:lnSpc>
              <a:buClr>
                <a:srgbClr val="64B501"/>
              </a:buClr>
              <a:buSzPct val="175000"/>
              <a:buFont typeface="Arial" pitchFamily="34" charset="0"/>
              <a:buChar char="•"/>
              <a:defRPr/>
            </a:pPr>
            <a:r>
              <a:rPr lang="en-GB" sz="1800" dirty="0"/>
              <a:t>How can we ensure equity in access to immunizations</a:t>
            </a:r>
            <a:r>
              <a:rPr lang="en-GB" sz="1800" dirty="0" smtClean="0"/>
              <a:t>?</a:t>
            </a:r>
          </a:p>
          <a:p>
            <a:pPr marL="285750" indent="-285750" eaLnBrk="0" hangingPunct="0">
              <a:lnSpc>
                <a:spcPct val="200000"/>
              </a:lnSpc>
              <a:buClr>
                <a:srgbClr val="64B501"/>
              </a:buClr>
              <a:buSzPct val="175000"/>
              <a:buFont typeface="Arial" pitchFamily="34" charset="0"/>
              <a:buChar char="•"/>
              <a:defRPr/>
            </a:pPr>
            <a:r>
              <a:rPr lang="en-GB" sz="1800" dirty="0" smtClean="0"/>
              <a:t>Do we have to </a:t>
            </a:r>
            <a:r>
              <a:rPr lang="en-GB" sz="1800" smtClean="0"/>
              <a:t>re-focus society's </a:t>
            </a:r>
            <a:r>
              <a:rPr lang="en-GB" sz="1800" dirty="0" smtClean="0"/>
              <a:t>attention  on Nature ? </a:t>
            </a:r>
            <a:endParaRPr lang="en-GB" sz="1800" dirty="0"/>
          </a:p>
          <a:p>
            <a:pPr eaLnBrk="0" hangingPunct="0">
              <a:lnSpc>
                <a:spcPct val="200000"/>
              </a:lnSpc>
              <a:buClr>
                <a:srgbClr val="64B501"/>
              </a:buClr>
              <a:buSzPct val="175000"/>
              <a:defRPr/>
            </a:pPr>
            <a:endParaRPr lang="en-GB" sz="1800" dirty="0"/>
          </a:p>
          <a:p>
            <a:pPr eaLnBrk="0" hangingPunct="0">
              <a:lnSpc>
                <a:spcPct val="200000"/>
              </a:lnSpc>
              <a:buClr>
                <a:srgbClr val="64B501"/>
              </a:buClr>
              <a:buSzPct val="175000"/>
              <a:defRPr/>
            </a:pPr>
            <a:endParaRPr lang="en-GB"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838200" y="1028700"/>
            <a:ext cx="2598738" cy="579438"/>
          </a:xfrm>
          <a:prstGeom prst="rect">
            <a:avLst/>
          </a:prstGeom>
          <a:noFill/>
          <a:ln w="9525">
            <a:noFill/>
            <a:miter lim="800000"/>
            <a:headEnd/>
            <a:tailEnd/>
          </a:ln>
          <a:effectLst/>
        </p:spPr>
        <p:txBody>
          <a:bodyPr wrap="none">
            <a:spAutoFit/>
          </a:bodyPr>
          <a:lstStyle/>
          <a:p>
            <a:pPr eaLnBrk="0" hangingPunct="0">
              <a:spcBef>
                <a:spcPct val="50000"/>
              </a:spcBef>
            </a:pPr>
            <a:r>
              <a:rPr lang="en-GB" sz="3200" b="1">
                <a:solidFill>
                  <a:srgbClr val="64B501"/>
                </a:solidFill>
              </a:rPr>
              <a:t>Contact us</a:t>
            </a:r>
          </a:p>
        </p:txBody>
      </p:sp>
      <p:sp>
        <p:nvSpPr>
          <p:cNvPr id="10243" name="Rectangle 3"/>
          <p:cNvSpPr>
            <a:spLocks noChangeArrowheads="1"/>
          </p:cNvSpPr>
          <p:nvPr/>
        </p:nvSpPr>
        <p:spPr bwMode="auto">
          <a:xfrm>
            <a:off x="900113" y="1879600"/>
            <a:ext cx="7272337" cy="4489450"/>
          </a:xfrm>
          <a:prstGeom prst="rect">
            <a:avLst/>
          </a:prstGeom>
          <a:noFill/>
          <a:ln w="9525">
            <a:noFill/>
            <a:miter lim="800000"/>
            <a:headEnd/>
            <a:tailEnd/>
          </a:ln>
          <a:effectLst/>
        </p:spPr>
        <p:txBody>
          <a:bodyPr>
            <a:spAutoFit/>
          </a:bodyPr>
          <a:lstStyle/>
          <a:p>
            <a:pPr eaLnBrk="0" hangingPunct="0">
              <a:lnSpc>
                <a:spcPct val="120000"/>
              </a:lnSpc>
              <a:spcBef>
                <a:spcPct val="50000"/>
              </a:spcBef>
              <a:buClr>
                <a:schemeClr val="folHlink"/>
              </a:buClr>
              <a:buSzPct val="130000"/>
            </a:pPr>
            <a:r>
              <a:rPr lang="en-GB" b="1"/>
              <a:t>Please visit our website to find out more:  </a:t>
            </a:r>
            <a:r>
              <a:rPr lang="en-GB" b="1">
                <a:hlinkClick r:id="rId3"/>
              </a:rPr>
              <a:t>www.patientsorganizations.org</a:t>
            </a:r>
            <a:endParaRPr lang="en-GB" sz="1600" b="1"/>
          </a:p>
          <a:p>
            <a:endParaRPr lang="en-GB" sz="1600" b="1"/>
          </a:p>
          <a:p>
            <a:r>
              <a:rPr lang="en-GB" sz="1600"/>
              <a:t>If you would like to receive our </a:t>
            </a:r>
            <a:r>
              <a:rPr lang="en-GB" sz="1600" b="1"/>
              <a:t>free</a:t>
            </a:r>
            <a:r>
              <a:rPr lang="en-GB" sz="1600"/>
              <a:t> monthly email newsletter and details of other publications, please send your details to us:</a:t>
            </a:r>
          </a:p>
          <a:p>
            <a:endParaRPr lang="en-GB" sz="1600"/>
          </a:p>
          <a:p>
            <a:r>
              <a:rPr lang="en-GB" sz="1600"/>
              <a:t>International Alliance of Patients’ Organizations</a:t>
            </a:r>
          </a:p>
          <a:p>
            <a:r>
              <a:rPr lang="en-GB" sz="1600"/>
              <a:t>703 The Chandlery</a:t>
            </a:r>
          </a:p>
          <a:p>
            <a:r>
              <a:rPr lang="en-GB" sz="1600"/>
              <a:t>50 Westminster Bridge Road</a:t>
            </a:r>
          </a:p>
          <a:p>
            <a:r>
              <a:rPr lang="en-GB" sz="1600"/>
              <a:t>London SE1 7QY</a:t>
            </a:r>
          </a:p>
          <a:p>
            <a:r>
              <a:rPr lang="en-GB" sz="1600"/>
              <a:t>United Kingdom</a:t>
            </a:r>
          </a:p>
          <a:p>
            <a:endParaRPr lang="en-GB" sz="1600"/>
          </a:p>
          <a:p>
            <a:r>
              <a:rPr lang="en-GB" sz="1600"/>
              <a:t>Tel: +44 20 7721 7508</a:t>
            </a:r>
          </a:p>
          <a:p>
            <a:r>
              <a:rPr lang="en-GB" sz="1600"/>
              <a:t>Fax: +44 20 7721 7596</a:t>
            </a:r>
          </a:p>
          <a:p>
            <a:r>
              <a:rPr lang="en-GB" sz="1600"/>
              <a:t>Email: </a:t>
            </a:r>
            <a:r>
              <a:rPr lang="en-GB" sz="1600">
                <a:hlinkClick r:id="rId4"/>
              </a:rPr>
              <a:t>info@patientsorganizations.org</a:t>
            </a:r>
            <a:endParaRPr lang="en-GB" sz="1600"/>
          </a:p>
          <a:p>
            <a:r>
              <a:rPr lang="en-GB" sz="1600"/>
              <a:t>Website: </a:t>
            </a:r>
            <a:r>
              <a:rPr lang="en-GB" sz="1600">
                <a:hlinkClick r:id="rId3"/>
              </a:rPr>
              <a:t>www.patientsorganizations.org</a:t>
            </a:r>
            <a:endParaRPr lang="en-GB" sz="1600"/>
          </a:p>
          <a:p>
            <a:endParaRPr lang="en-GB" sz="1600"/>
          </a:p>
        </p:txBody>
      </p:sp>
      <p:pic>
        <p:nvPicPr>
          <p:cNvPr id="10244" name="Picture 4"/>
          <p:cNvPicPr>
            <a:picLocks noChangeAspect="1" noChangeArrowheads="1"/>
          </p:cNvPicPr>
          <p:nvPr/>
        </p:nvPicPr>
        <p:blipFill>
          <a:blip r:embed="rId5" cstate="print"/>
          <a:srcRect/>
          <a:stretch>
            <a:fillRect/>
          </a:stretch>
        </p:blipFill>
        <p:spPr bwMode="auto">
          <a:xfrm>
            <a:off x="6877050" y="620713"/>
            <a:ext cx="1963738" cy="1174750"/>
          </a:xfrm>
          <a:prstGeom prst="rect">
            <a:avLst/>
          </a:prstGeom>
          <a:noFill/>
          <a:ln w="9525">
            <a:noFill/>
            <a:miter lim="800000"/>
            <a:headEnd/>
            <a:tailEnd/>
          </a:ln>
        </p:spPr>
      </p:pic>
      <p:sp>
        <p:nvSpPr>
          <p:cNvPr id="10245" name="Rectangle 5"/>
          <p:cNvSpPr>
            <a:spLocks noChangeArrowheads="1"/>
          </p:cNvSpPr>
          <p:nvPr/>
        </p:nvSpPr>
        <p:spPr bwMode="auto">
          <a:xfrm>
            <a:off x="0" y="0"/>
            <a:ext cx="9144000" cy="381000"/>
          </a:xfrm>
          <a:prstGeom prst="rect">
            <a:avLst/>
          </a:prstGeom>
          <a:solidFill>
            <a:srgbClr val="64B501"/>
          </a:solidFill>
          <a:ln w="9525">
            <a:noFill/>
            <a:miter lim="800000"/>
            <a:headEnd/>
            <a:tailEnd/>
          </a:ln>
          <a:effectLst/>
        </p:spPr>
        <p:txBody>
          <a:bodyPr wrap="none" anchor="ctr"/>
          <a:lstStyle/>
          <a:p>
            <a:endParaRPr lang="en-GB"/>
          </a:p>
        </p:txBody>
      </p:sp>
      <p:sp>
        <p:nvSpPr>
          <p:cNvPr id="10246" name="Text Box 6"/>
          <p:cNvSpPr txBox="1">
            <a:spLocks noChangeArrowheads="1"/>
          </p:cNvSpPr>
          <p:nvPr/>
        </p:nvSpPr>
        <p:spPr bwMode="auto">
          <a:xfrm>
            <a:off x="381000" y="39688"/>
            <a:ext cx="7696200" cy="277812"/>
          </a:xfrm>
          <a:prstGeom prst="rect">
            <a:avLst/>
          </a:prstGeom>
          <a:noFill/>
          <a:ln w="9525">
            <a:noFill/>
            <a:miter lim="800000"/>
            <a:headEnd/>
            <a:tailEnd/>
          </a:ln>
          <a:effectLst/>
        </p:spPr>
        <p:txBody>
          <a:bodyPr>
            <a:spAutoFit/>
          </a:bodyPr>
          <a:lstStyle/>
          <a:p>
            <a:pPr eaLnBrk="0" hangingPunct="0">
              <a:spcBef>
                <a:spcPct val="50000"/>
              </a:spcBef>
            </a:pPr>
            <a:r>
              <a:rPr lang="en-GB" sz="1200" b="1">
                <a:solidFill>
                  <a:schemeClr val="bg1"/>
                </a:solidFill>
              </a:rPr>
              <a:t>Promoting patient-centred healthcare around the world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00527B"/>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00527B"/>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843</TotalTime>
  <Words>1422</Words>
  <Application>Microsoft Office PowerPoint</Application>
  <PresentationFormat>On-screen Show (4:3)</PresentationFormat>
  <Paragraphs>147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International Alliance of Patients' Organizations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IAPO</dc:creator>
  <cp:lastModifiedBy>PIT9</cp:lastModifiedBy>
  <cp:revision>45</cp:revision>
  <dcterms:created xsi:type="dcterms:W3CDTF">2003-10-16T10:20:07Z</dcterms:created>
  <dcterms:modified xsi:type="dcterms:W3CDTF">2012-05-31T07:39:45Z</dcterms:modified>
</cp:coreProperties>
</file>