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213"/>
            <a:ext cx="7772400" cy="5642189"/>
          </a:xfrm>
        </p:spPr>
        <p:txBody>
          <a:bodyPr/>
          <a:lstStyle/>
          <a:p>
            <a:r>
              <a:rPr lang="en-US" sz="3600" b="1" i="1" dirty="0">
                <a:effectLst/>
              </a:rPr>
              <a:t>IMMUNIZATION </a:t>
            </a:r>
            <a:r>
              <a:rPr lang="en-US" sz="3600" b="1" i="1" dirty="0" smtClean="0">
                <a:effectLst/>
              </a:rPr>
              <a:t>INITIATIVE</a:t>
            </a:r>
            <a:br>
              <a:rPr lang="en-US" sz="3600" b="1" i="1" dirty="0" smtClean="0">
                <a:effectLst/>
              </a:rPr>
            </a:br>
            <a:r>
              <a:rPr lang="en-US" sz="3600" b="1" i="1" dirty="0" smtClean="0">
                <a:effectLst/>
              </a:rPr>
              <a:t> </a:t>
            </a:r>
            <a:r>
              <a:rPr lang="en-US" sz="3600" b="1" i="1" dirty="0">
                <a:effectLst/>
              </a:rPr>
              <a:t>FOR THE AGING</a:t>
            </a:r>
            <a:r>
              <a:rPr lang="en-US" sz="3600" b="1" i="1" dirty="0" smtClean="0">
                <a:effectLst/>
              </a:rPr>
              <a:t>:</a:t>
            </a:r>
            <a:br>
              <a:rPr lang="en-US" sz="3600" b="1" i="1" dirty="0" smtClean="0">
                <a:effectLst/>
              </a:rPr>
            </a:br>
            <a:r>
              <a:rPr lang="en-US" sz="3600" b="1" i="1" dirty="0" smtClean="0">
                <a:effectLst/>
              </a:rPr>
              <a:t> </a:t>
            </a:r>
            <a:r>
              <a:rPr lang="en-US" sz="3600" b="1" i="1" dirty="0">
                <a:effectLst/>
              </a:rPr>
              <a:t>A TIME FOR ACTION</a:t>
            </a:r>
            <a:r>
              <a:rPr lang="en-US" sz="3600" b="1" i="1" dirty="0" smtClean="0">
                <a:effectLst/>
              </a:rPr>
              <a:t>?</a:t>
            </a:r>
            <a:r>
              <a:rPr lang="en-US" sz="3600" dirty="0">
                <a:effectLst/>
              </a:rPr>
              <a:t> 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 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 </a:t>
            </a:r>
            <a:br>
              <a:rPr lang="en-US" sz="3600" dirty="0">
                <a:effectLst/>
              </a:rPr>
            </a:br>
            <a:r>
              <a:rPr lang="en-US" sz="2000" dirty="0">
                <a:effectLst/>
              </a:rPr>
              <a:t>MICHAEL </a:t>
            </a:r>
            <a:r>
              <a:rPr lang="en-US" sz="2000" dirty="0" smtClean="0">
                <a:effectLst/>
              </a:rPr>
              <a:t>WALDHOLZ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PULITZER-PRIZE WINNING HEALTH JOURNALIST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 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1789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029"/>
            <a:ext cx="8229600" cy="1204171"/>
          </a:xfrm>
        </p:spPr>
        <p:txBody>
          <a:bodyPr/>
          <a:lstStyle/>
          <a:p>
            <a:r>
              <a:rPr lang="en-US" sz="2000" b="1" dirty="0" smtClean="0">
                <a:effectLst/>
              </a:rPr>
              <a:t/>
            </a:r>
            <a:br>
              <a:rPr lang="en-US" sz="2000" b="1" dirty="0" smtClean="0">
                <a:effectLst/>
              </a:rPr>
            </a:br>
            <a:r>
              <a:rPr lang="en-US" sz="2000" b="1" dirty="0" smtClean="0">
                <a:effectLst/>
              </a:rPr>
              <a:t/>
            </a:r>
            <a:br>
              <a:rPr lang="en-US" sz="2000" b="1" dirty="0" smtClean="0">
                <a:effectLst/>
              </a:rPr>
            </a:br>
            <a:r>
              <a:rPr lang="en-US" sz="2000" b="1" dirty="0">
                <a:effectLst/>
              </a:rPr>
              <a:t/>
            </a:r>
            <a:br>
              <a:rPr lang="en-US" sz="2000" b="1" dirty="0">
                <a:effectLst/>
              </a:rPr>
            </a:br>
            <a:r>
              <a:rPr lang="en-US" sz="2400" b="1" dirty="0" smtClean="0">
                <a:effectLst/>
              </a:rPr>
              <a:t>VACCINE </a:t>
            </a:r>
            <a:r>
              <a:rPr lang="en-US" sz="2400" b="1" dirty="0">
                <a:effectLst/>
              </a:rPr>
              <a:t>INITIATIVES ON THE RISE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endParaRPr lang="en-US" sz="1200" dirty="0" smtClean="0"/>
          </a:p>
          <a:p>
            <a:r>
              <a:rPr lang="en-US" sz="1800" dirty="0" smtClean="0"/>
              <a:t>VACCINES </a:t>
            </a:r>
            <a:r>
              <a:rPr lang="en-US" sz="1800" dirty="0"/>
              <a:t>AS GLOBAL TOOL FOR </a:t>
            </a:r>
            <a:r>
              <a:rPr lang="en-US" sz="1800" dirty="0" smtClean="0"/>
              <a:t>COST-EFFECTIVE </a:t>
            </a:r>
            <a:r>
              <a:rPr lang="en-US" sz="1800" dirty="0"/>
              <a:t>DISEASE </a:t>
            </a:r>
            <a:r>
              <a:rPr lang="en-US" sz="1800" dirty="0" smtClean="0"/>
              <a:t>PREVENTION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/>
              <a:t> THE DECADE OF VACCINES </a:t>
            </a:r>
            <a:r>
              <a:rPr lang="en-US" sz="1800" dirty="0" smtClean="0"/>
              <a:t>COLLABORATION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1700" dirty="0" smtClean="0"/>
              <a:t>10</a:t>
            </a:r>
            <a:r>
              <a:rPr lang="en-US" sz="1700" dirty="0"/>
              <a:t>-Year Global Vaccine Action Plan – 2012 World Health Assembly </a:t>
            </a:r>
            <a:r>
              <a:rPr lang="en-US" sz="1700" dirty="0" smtClean="0"/>
              <a:t>Presentation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800" dirty="0"/>
              <a:t>THE GAVI ALLIANCE MODEL FOR INCREASING VACCINE COVERAGE FOR CHILDREN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smtClean="0"/>
              <a:t>INDUSTRY INNOVATION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GROUP OF EIGHT (G8) REAFFIRMS SUPPORT FOR GAVI APPROACH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UN-WHO World Health Day on Aging, </a:t>
            </a:r>
            <a:r>
              <a:rPr lang="en-US" sz="1800" dirty="0" smtClean="0"/>
              <a:t>April </a:t>
            </a:r>
            <a:r>
              <a:rPr lang="en-US" sz="1800" dirty="0"/>
              <a:t>2012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1391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“In the same way that during my Microsoft career I talked about the magic of software, I now spend my time talking about the magic of vaccines. They are the most effective and cost-effective health tools ever invented. I like to say vaccines are a miracle’’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 algn="r">
              <a:buNone/>
            </a:pPr>
            <a:r>
              <a:rPr lang="en-US" b="1" i="1" dirty="0" smtClean="0"/>
              <a:t>Bill </a:t>
            </a:r>
            <a:r>
              <a:rPr lang="en-US" b="1" i="1" dirty="0"/>
              <a:t>Gates, The Bill &amp; Melinda Gates Foundation</a:t>
            </a:r>
          </a:p>
          <a:p>
            <a:endParaRPr lang="en-US" sz="1400" b="1" i="1" dirty="0"/>
          </a:p>
        </p:txBody>
      </p:sp>
    </p:spTree>
    <p:extLst>
      <p:ext uri="{BB962C8B-B14F-4D97-AF65-F5344CB8AC3E}">
        <p14:creationId xmlns="" xmlns:p14="http://schemas.microsoft.com/office/powerpoint/2010/main" val="7125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THE GAVI MODEL </a:t>
            </a:r>
            <a:r>
              <a:rPr lang="en-US" sz="3600" b="1" dirty="0" smtClean="0">
                <a:effectLst/>
              </a:rPr>
              <a:t>2000</a:t>
            </a:r>
            <a:r>
              <a:rPr lang="en-US" sz="3600" b="1" dirty="0">
                <a:effectLst/>
              </a:rPr>
              <a:t>-2012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/>
              <a:t>326 Million Additional Children Immunized</a:t>
            </a:r>
          </a:p>
          <a:p>
            <a:r>
              <a:rPr lang="en-US" sz="2600" dirty="0"/>
              <a:t>Prevented Death of 5 Million Children</a:t>
            </a:r>
          </a:p>
          <a:p>
            <a:r>
              <a:rPr lang="en-US" sz="2600" dirty="0"/>
              <a:t>Gates </a:t>
            </a:r>
            <a:r>
              <a:rPr lang="en-US" sz="2600" dirty="0" smtClean="0"/>
              <a:t>Commitment</a:t>
            </a:r>
            <a:endParaRPr lang="en-US" sz="1800" dirty="0"/>
          </a:p>
          <a:p>
            <a:pPr lvl="1"/>
            <a:r>
              <a:rPr lang="en-US" sz="2300" dirty="0"/>
              <a:t> </a:t>
            </a:r>
            <a:r>
              <a:rPr lang="en-US" sz="2600" dirty="0" smtClean="0"/>
              <a:t>$</a:t>
            </a:r>
            <a:r>
              <a:rPr lang="en-US" sz="2600" dirty="0"/>
              <a:t>10 Billion over Next 10 Years to Prevent 7.6 Million Additional</a:t>
            </a:r>
          </a:p>
          <a:p>
            <a:pPr marL="0" indent="0">
              <a:buNone/>
            </a:pPr>
            <a:r>
              <a:rPr lang="en-US" sz="2600" dirty="0"/>
              <a:t>              Deaths by 2019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r>
              <a:rPr lang="en-US" sz="2600" dirty="0" smtClean="0"/>
              <a:t>Unique Financing</a:t>
            </a:r>
          </a:p>
          <a:p>
            <a:pPr lvl="1"/>
            <a:r>
              <a:rPr lang="en-US" sz="2600" dirty="0" smtClean="0"/>
              <a:t>$</a:t>
            </a:r>
            <a:r>
              <a:rPr lang="en-US" sz="2600" dirty="0"/>
              <a:t>7.2 Billion Pledged  Since </a:t>
            </a:r>
            <a:r>
              <a:rPr lang="en-US" sz="2600" dirty="0" smtClean="0"/>
              <a:t>2000  </a:t>
            </a:r>
          </a:p>
          <a:p>
            <a:pPr lvl="1"/>
            <a:r>
              <a:rPr lang="en-US" sz="2600" dirty="0" smtClean="0"/>
              <a:t>$3.6 Billion Raised in Capital Markets </a:t>
            </a:r>
          </a:p>
          <a:p>
            <a:pPr marL="0" indent="0">
              <a:buNone/>
            </a:pPr>
            <a:r>
              <a:rPr lang="en-US" sz="2600" dirty="0" smtClean="0"/>
              <a:t>             </a:t>
            </a:r>
            <a:endParaRPr lang="en-US" sz="2600" dirty="0"/>
          </a:p>
          <a:p>
            <a:r>
              <a:rPr lang="en-US" sz="2600" dirty="0"/>
              <a:t>Innovative Vaccine Production Incentives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r>
              <a:rPr lang="en-US" sz="2600" dirty="0"/>
              <a:t>Low-Priced Vaccine Production by Additional Countries</a:t>
            </a:r>
          </a:p>
          <a:p>
            <a:pPr marL="0" indent="0">
              <a:buNone/>
            </a:pPr>
            <a:r>
              <a:rPr lang="en-US" sz="2600" dirty="0"/>
              <a:t>             China, Brazil, Russia, India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r>
              <a:rPr lang="en-US" sz="2600" dirty="0"/>
              <a:t>Vaccines Procured at Significant Discount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</a:rPr>
              <a:t> </a:t>
            </a:r>
            <a:br>
              <a:rPr lang="en-US" sz="3600" dirty="0">
                <a:effectLst/>
              </a:rPr>
            </a:br>
            <a:r>
              <a:rPr lang="en-US" sz="3600" b="1" dirty="0">
                <a:effectLst/>
              </a:rPr>
              <a:t>VACCINES FOR THE AGING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Influenza</a:t>
            </a:r>
          </a:p>
          <a:p>
            <a:r>
              <a:rPr lang="en-US" dirty="0" smtClean="0"/>
              <a:t>Pneumococcal </a:t>
            </a:r>
            <a:endParaRPr lang="en-US" dirty="0"/>
          </a:p>
          <a:p>
            <a:r>
              <a:rPr lang="en-US" dirty="0"/>
              <a:t>Shingles (Herpes Zoster)</a:t>
            </a:r>
          </a:p>
          <a:p>
            <a:r>
              <a:rPr lang="en-US" dirty="0"/>
              <a:t>Diphtheria  Tetanus  Pertussis   (DPT)</a:t>
            </a:r>
          </a:p>
          <a:p>
            <a:r>
              <a:rPr lang="en-US" dirty="0"/>
              <a:t>Yellow Fever</a:t>
            </a:r>
          </a:p>
          <a:p>
            <a:r>
              <a:rPr lang="en-US" dirty="0"/>
              <a:t>Malaria</a:t>
            </a:r>
          </a:p>
          <a:p>
            <a:r>
              <a:rPr lang="en-US" dirty="0"/>
              <a:t>Alzheimer’s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29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DEMOGRAPHIC EXPLOSION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2010-</a:t>
            </a:r>
            <a:r>
              <a:rPr lang="en-US" sz="2800" b="1" dirty="0" smtClean="0"/>
              <a:t>2040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In </a:t>
            </a:r>
            <a:r>
              <a:rPr lang="en-US" sz="1800" dirty="0"/>
              <a:t>Richer </a:t>
            </a:r>
            <a:r>
              <a:rPr lang="en-US" sz="1800" dirty="0" smtClean="0"/>
              <a:t>Nations</a:t>
            </a:r>
            <a:endParaRPr lang="en-US" sz="1800" dirty="0"/>
          </a:p>
          <a:p>
            <a:r>
              <a:rPr lang="en-US" sz="1800" dirty="0"/>
              <a:t>Aged 65-70 to Rise to 207 Million from 142 Million</a:t>
            </a:r>
          </a:p>
          <a:p>
            <a:r>
              <a:rPr lang="en-US" sz="1800" dirty="0"/>
              <a:t>Over Age 80 to Double to 105 Million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800" dirty="0"/>
              <a:t>In Developing </a:t>
            </a:r>
            <a:r>
              <a:rPr lang="en-US" sz="1800" dirty="0" smtClean="0"/>
              <a:t>Nations</a:t>
            </a:r>
            <a:endParaRPr lang="en-US" sz="1800" dirty="0"/>
          </a:p>
          <a:p>
            <a:r>
              <a:rPr lang="en-US" sz="1800" dirty="0"/>
              <a:t>Aged 65-70 to Triple to 752 million</a:t>
            </a:r>
          </a:p>
          <a:p>
            <a:r>
              <a:rPr lang="en-US" sz="1800" dirty="0"/>
              <a:t>Over Age 80 to Quadruple to 198 million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800" dirty="0" smtClean="0"/>
              <a:t>80% of World’s 60+ Population will </a:t>
            </a:r>
            <a:r>
              <a:rPr lang="en-US" sz="1800" dirty="0"/>
              <a:t>be in </a:t>
            </a:r>
            <a:r>
              <a:rPr lang="en-US" sz="1800" dirty="0" smtClean="0"/>
              <a:t>Lower/Middle-Income </a:t>
            </a:r>
            <a:r>
              <a:rPr lang="en-US" sz="1800" dirty="0"/>
              <a:t>Nations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8307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4600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2800" b="1" dirty="0">
                <a:effectLst/>
              </a:rPr>
              <a:t>NEED FOR INCREASED VACCINE COVERAGE 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1" dirty="0">
                <a:effectLst/>
              </a:rPr>
              <a:t>FOR </a:t>
            </a:r>
            <a:r>
              <a:rPr lang="en-US" sz="2800" b="1" dirty="0" smtClean="0">
                <a:effectLst/>
              </a:rPr>
              <a:t>AGING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473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Compromised health status of aging populations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Decreased </a:t>
            </a:r>
            <a:r>
              <a:rPr lang="en-US" sz="1900" dirty="0"/>
              <a:t>Immune </a:t>
            </a:r>
            <a:r>
              <a:rPr lang="en-US" sz="1900" dirty="0" smtClean="0"/>
              <a:t>Function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Co</a:t>
            </a:r>
            <a:r>
              <a:rPr lang="en-US" sz="1900" dirty="0"/>
              <a:t>-</a:t>
            </a:r>
            <a:r>
              <a:rPr lang="en-US" sz="1900" dirty="0" smtClean="0"/>
              <a:t>Morbidities</a:t>
            </a:r>
            <a:endParaRPr lang="en-US" sz="1900" dirty="0"/>
          </a:p>
          <a:p>
            <a:r>
              <a:rPr lang="en-US" sz="1900" dirty="0" smtClean="0"/>
              <a:t>Cost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  US: 2010 Pneumonia-Related </a:t>
            </a:r>
            <a:r>
              <a:rPr lang="en-US" sz="1900" dirty="0"/>
              <a:t>Costs at $5.5 </a:t>
            </a:r>
            <a:r>
              <a:rPr lang="en-US" sz="1900" dirty="0" smtClean="0"/>
              <a:t>Billion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  Europe: </a:t>
            </a:r>
            <a:r>
              <a:rPr lang="en-US" sz="1900" dirty="0"/>
              <a:t>Estimated at 10 Billion </a:t>
            </a:r>
            <a:r>
              <a:rPr lang="en-US" sz="1900" dirty="0" smtClean="0"/>
              <a:t>Euros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``</a:t>
            </a:r>
            <a:r>
              <a:rPr lang="en-US" sz="1900" i="1" dirty="0"/>
              <a:t>Little Progress In Improving Adult Coverage in Past Year Highlights Need for Efforts to Increase </a:t>
            </a:r>
            <a:r>
              <a:rPr lang="en-US" sz="1900" i="1" dirty="0" smtClean="0"/>
              <a:t>Coverage</a:t>
            </a:r>
            <a:r>
              <a:rPr lang="en-US" sz="1900" dirty="0" smtClean="0"/>
              <a:t>’’</a:t>
            </a:r>
          </a:p>
          <a:p>
            <a:pPr marL="0" indent="0" algn="r">
              <a:buNone/>
            </a:pPr>
            <a:r>
              <a:rPr lang="en-US" sz="1900" dirty="0" smtClean="0"/>
              <a:t> </a:t>
            </a:r>
            <a:r>
              <a:rPr lang="en-US" sz="1900" dirty="0"/>
              <a:t>2011 Report by US Centers for Disease Control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sz="1900" dirty="0"/>
              <a:t>Global Vaccine Action Plan Presented to World Health Assembly</a:t>
            </a:r>
          </a:p>
          <a:p>
            <a:pPr marL="0" indent="0">
              <a:buNone/>
            </a:pPr>
            <a:r>
              <a:rPr lang="en-US" sz="1900" dirty="0"/>
              <a:t>   </a:t>
            </a:r>
            <a:r>
              <a:rPr lang="en-US" sz="1900" dirty="0" smtClean="0"/>
              <a:t>  </a:t>
            </a:r>
            <a:r>
              <a:rPr lang="en-US" sz="19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900" dirty="0" smtClean="0"/>
              <a:t>     `</a:t>
            </a:r>
            <a:r>
              <a:rPr lang="en-US" sz="1900" dirty="0"/>
              <a:t>`Life Course’</a:t>
            </a:r>
            <a:r>
              <a:rPr lang="en-US" sz="1900" dirty="0" smtClean="0"/>
              <a:t>’ Approach </a:t>
            </a:r>
            <a:r>
              <a:rPr lang="en-US" sz="1900" dirty="0"/>
              <a:t>Recommended though Focus Mostly </a:t>
            </a:r>
            <a:r>
              <a:rPr lang="en-US" sz="1900" dirty="0" smtClean="0"/>
              <a:t>	 on Childhood Immunization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r>
              <a:rPr lang="en-US" sz="1900" dirty="0" smtClean="0"/>
              <a:t>Pneumococcal </a:t>
            </a:r>
            <a:r>
              <a:rPr lang="en-US" sz="1900" dirty="0"/>
              <a:t>Vaccine Coverage in US for Over 65 is </a:t>
            </a:r>
            <a:r>
              <a:rPr lang="en-US" sz="1900" dirty="0" smtClean="0"/>
              <a:t>60%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sz="1900" dirty="0"/>
              <a:t>Initiatives Aimed Mostly at Childhood Coverage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="" xmlns:p14="http://schemas.microsoft.com/office/powerpoint/2010/main" val="2492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65200"/>
          </a:xfrm>
        </p:spPr>
        <p:txBody>
          <a:bodyPr/>
          <a:lstStyle/>
          <a:p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2800" b="1" dirty="0" smtClean="0">
                <a:effectLst/>
              </a:rPr>
              <a:t>PROVEN BENEFIT OF VACCINE CAMPAIGNS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Seattle:  10</a:t>
            </a:r>
            <a:r>
              <a:rPr lang="en-US" dirty="0"/>
              <a:t>-YEAR Influenza </a:t>
            </a:r>
            <a:r>
              <a:rPr lang="en-US" dirty="0" smtClean="0"/>
              <a:t>Campaign  </a:t>
            </a:r>
            <a:endParaRPr lang="en-US" dirty="0"/>
          </a:p>
          <a:p>
            <a:pPr lvl="1"/>
            <a:r>
              <a:rPr lang="en-US" sz="1900" dirty="0" smtClean="0"/>
              <a:t>27% at risk </a:t>
            </a:r>
            <a:r>
              <a:rPr lang="en-US" sz="1900" smtClean="0"/>
              <a:t>of </a:t>
            </a:r>
            <a:r>
              <a:rPr lang="en-US" sz="1900" smtClean="0"/>
              <a:t>influenza </a:t>
            </a:r>
            <a:endParaRPr lang="en-US" sz="1900" dirty="0"/>
          </a:p>
          <a:p>
            <a:pPr lvl="1"/>
            <a:r>
              <a:rPr lang="en-US" sz="1900" dirty="0" smtClean="0"/>
              <a:t>Results:  48% </a:t>
            </a:r>
            <a:r>
              <a:rPr lang="en-US" sz="1900" dirty="0"/>
              <a:t>reduction in death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 smtClean="0"/>
              <a:t>Turkey: </a:t>
            </a:r>
            <a:r>
              <a:rPr lang="en-US" dirty="0"/>
              <a:t>Increased Coverage Rate to 40-</a:t>
            </a:r>
            <a:r>
              <a:rPr lang="en-US" dirty="0" smtClean="0"/>
              <a:t>60% from 2% </a:t>
            </a:r>
            <a:endParaRPr lang="en-US" dirty="0"/>
          </a:p>
          <a:p>
            <a:pPr lvl="1"/>
            <a:r>
              <a:rPr lang="en-US" sz="1900" dirty="0" smtClean="0"/>
              <a:t>Results:  </a:t>
            </a:r>
            <a:r>
              <a:rPr lang="en-US" sz="1900" dirty="0"/>
              <a:t>Gain in Life-</a:t>
            </a:r>
            <a:r>
              <a:rPr lang="en-US" sz="1900" dirty="0" smtClean="0"/>
              <a:t>Years, Reduced Hospitalizations</a:t>
            </a:r>
            <a:endParaRPr lang="en-US" sz="1900" dirty="0"/>
          </a:p>
          <a:p>
            <a:pPr marL="0" indent="0">
              <a:buNone/>
            </a:pPr>
            <a:endParaRPr lang="en-US" sz="2100" dirty="0"/>
          </a:p>
          <a:p>
            <a:r>
              <a:rPr lang="en-US" dirty="0" smtClean="0"/>
              <a:t>Spain: Influenza </a:t>
            </a:r>
            <a:r>
              <a:rPr lang="en-US" dirty="0"/>
              <a:t>Vaccine </a:t>
            </a:r>
            <a:r>
              <a:rPr lang="en-US" dirty="0" smtClean="0"/>
              <a:t>Campaign</a:t>
            </a:r>
            <a:endParaRPr lang="en-US" dirty="0"/>
          </a:p>
          <a:p>
            <a:pPr lvl="1"/>
            <a:r>
              <a:rPr lang="en-US" sz="1900" dirty="0" smtClean="0"/>
              <a:t>Results:  Employee </a:t>
            </a:r>
            <a:r>
              <a:rPr lang="en-US" sz="1900" dirty="0"/>
              <a:t>Absenteeism Reduced </a:t>
            </a:r>
            <a:r>
              <a:rPr lang="en-US" sz="1900" dirty="0" smtClean="0"/>
              <a:t>23%</a:t>
            </a:r>
            <a:endParaRPr lang="en-US" sz="1900" dirty="0"/>
          </a:p>
          <a:p>
            <a:pPr lvl="1"/>
            <a:r>
              <a:rPr lang="en-US" sz="1900" dirty="0" smtClean="0"/>
              <a:t>One </a:t>
            </a:r>
            <a:r>
              <a:rPr lang="en-US" sz="1900" dirty="0"/>
              <a:t>Euro Invested Saved Four Euros in </a:t>
            </a:r>
            <a:r>
              <a:rPr lang="en-US" sz="1900" dirty="0" smtClean="0"/>
              <a:t>Absenteeism Costs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dirty="0" smtClean="0"/>
              <a:t>Additional Benefits</a:t>
            </a:r>
          </a:p>
          <a:p>
            <a:pPr lvl="1"/>
            <a:r>
              <a:rPr lang="en-US" sz="2100" dirty="0" smtClean="0"/>
              <a:t>Herd Immunity  </a:t>
            </a:r>
          </a:p>
          <a:p>
            <a:pPr lvl="1"/>
            <a:r>
              <a:rPr lang="en-US" sz="2100" dirty="0" smtClean="0"/>
              <a:t>Innovation Encouraged</a:t>
            </a:r>
          </a:p>
          <a:p>
            <a:pPr lvl="1"/>
            <a:r>
              <a:rPr lang="en-US" sz="2100" dirty="0" smtClean="0"/>
              <a:t>Lower-Priced Vaccines</a:t>
            </a:r>
            <a:endParaRPr lang="en-US" sz="2100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4942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1600200"/>
          </a:xfrm>
        </p:spPr>
        <p:txBody>
          <a:bodyPr/>
          <a:lstStyle/>
          <a:p>
            <a:r>
              <a:rPr lang="en-US" sz="2800" b="1" dirty="0" smtClean="0">
                <a:effectLst/>
              </a:rPr>
              <a:t>POTENTIAL FUTURE INITIATIVES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7200" dirty="0" smtClean="0"/>
          </a:p>
          <a:p>
            <a:r>
              <a:rPr lang="en-US" sz="7200" dirty="0"/>
              <a:t>New Studies </a:t>
            </a:r>
            <a:r>
              <a:rPr lang="en-US" sz="7200" dirty="0" smtClean="0"/>
              <a:t>Needed to Show </a:t>
            </a:r>
            <a:r>
              <a:rPr lang="en-US" sz="7200" dirty="0"/>
              <a:t>Cost-Benefit and Mortality and Morbidity Benefit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r>
              <a:rPr lang="en-US" sz="7200" dirty="0"/>
              <a:t>Physician Outreach and </a:t>
            </a:r>
            <a:r>
              <a:rPr lang="en-US" sz="7200" dirty="0" smtClean="0"/>
              <a:t>Tracking</a:t>
            </a:r>
          </a:p>
          <a:p>
            <a:endParaRPr lang="en-US" sz="5500" dirty="0"/>
          </a:p>
          <a:p>
            <a:r>
              <a:rPr lang="en-US" sz="7200" dirty="0"/>
              <a:t>Health Department Initiatives</a:t>
            </a:r>
          </a:p>
          <a:p>
            <a:pPr marL="0" indent="0">
              <a:buNone/>
            </a:pPr>
            <a:r>
              <a:rPr lang="en-US" sz="5500" dirty="0"/>
              <a:t> </a:t>
            </a:r>
            <a:endParaRPr lang="en-US" sz="7200" dirty="0"/>
          </a:p>
          <a:p>
            <a:r>
              <a:rPr lang="en-US" sz="7200" dirty="0"/>
              <a:t>Public Awareness</a:t>
            </a:r>
          </a:p>
          <a:p>
            <a:pPr marL="0" indent="0">
              <a:buNone/>
            </a:pPr>
            <a:r>
              <a:rPr lang="en-US" sz="5500" dirty="0"/>
              <a:t> </a:t>
            </a:r>
          </a:p>
          <a:p>
            <a:r>
              <a:rPr lang="en-US" sz="7200" dirty="0"/>
              <a:t>GAVI-like Initiative and Gates-like Champion</a:t>
            </a:r>
          </a:p>
          <a:p>
            <a:pPr marL="0" indent="0">
              <a:buNone/>
            </a:pPr>
            <a:r>
              <a:rPr lang="en-US" sz="5500" dirty="0"/>
              <a:t> </a:t>
            </a:r>
          </a:p>
          <a:p>
            <a:r>
              <a:rPr lang="en-US" sz="7200" dirty="0"/>
              <a:t>Industry Action – Innovation, Pricing</a:t>
            </a:r>
          </a:p>
          <a:p>
            <a:endParaRPr lang="en-US" sz="5500" dirty="0"/>
          </a:p>
          <a:p>
            <a:r>
              <a:rPr lang="en-US" sz="7200" dirty="0"/>
              <a:t>Global-Regional Calls to </a:t>
            </a:r>
            <a:r>
              <a:rPr lang="en-US" sz="7200" dirty="0" smtClean="0"/>
              <a:t>Action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27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116</TotalTime>
  <Words>249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IMMUNIZATION INITIATIVE  FOR THE AGING:  A TIME FOR ACTION?      MICHAEL WALDHOLZ  PULITZER-PRIZE WINNING HEALTH JOURNALIST   </vt:lpstr>
      <vt:lpstr>   VACCINE INITIATIVES ON THE RISE </vt:lpstr>
      <vt:lpstr> </vt:lpstr>
      <vt:lpstr>THE GAVI MODEL 2000-2012 </vt:lpstr>
      <vt:lpstr>  VACCINES FOR THE AGING </vt:lpstr>
      <vt:lpstr>DEMOGRAPHIC EXPLOSION </vt:lpstr>
      <vt:lpstr>NEED FOR INCREASED VACCINE COVERAGE  FOR AGING</vt:lpstr>
      <vt:lpstr> PROVEN BENEFIT OF VACCINE CAMPAIGNS</vt:lpstr>
      <vt:lpstr>POTENTIAL FUTURE INITIATIVES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WALDHOLZ</dc:creator>
  <cp:lastModifiedBy>Kyra Rosow</cp:lastModifiedBy>
  <cp:revision>8</cp:revision>
  <dcterms:created xsi:type="dcterms:W3CDTF">2012-05-25T15:27:39Z</dcterms:created>
  <dcterms:modified xsi:type="dcterms:W3CDTF">2012-05-30T19:23:05Z</dcterms:modified>
</cp:coreProperties>
</file>