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264" r:id="rId6"/>
    <p:sldId id="298" r:id="rId7"/>
    <p:sldId id="299" r:id="rId8"/>
    <p:sldId id="300" r:id="rId9"/>
    <p:sldId id="301" r:id="rId10"/>
    <p:sldId id="302" r:id="rId11"/>
    <p:sldId id="269" r:id="rId12"/>
    <p:sldId id="272" r:id="rId13"/>
    <p:sldId id="271" r:id="rId14"/>
    <p:sldId id="295" r:id="rId15"/>
    <p:sldId id="267" r:id="rId16"/>
    <p:sldId id="277" r:id="rId17"/>
    <p:sldId id="285" r:id="rId18"/>
    <p:sldId id="297" r:id="rId19"/>
    <p:sldId id="296"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76543" autoAdjust="0"/>
  </p:normalViewPr>
  <p:slideViewPr>
    <p:cSldViewPr>
      <p:cViewPr>
        <p:scale>
          <a:sx n="75" d="100"/>
          <a:sy n="75"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7A5610-84E9-487E-A5B6-DD769011767B}" type="datetimeFigureOut">
              <a:rPr lang="en-US"/>
              <a:pPr>
                <a:defRPr/>
              </a:pPr>
              <a:t>5/31/2012</a:t>
            </a:fld>
            <a:endParaRPr lang="en-GB"/>
          </a:p>
        </p:txBody>
      </p:sp>
      <p:sp>
        <p:nvSpPr>
          <p:cNvPr id="4" name="Footer Placeholder 3"/>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C254D54-2AB6-4EC0-BACF-CBC5FDA26809}" type="slidenum">
              <a:rPr lang="en-GB"/>
              <a:pPr>
                <a:defRPr/>
              </a:pPr>
              <a:t>‹#›</a:t>
            </a:fld>
            <a:endParaRPr lang="en-GB"/>
          </a:p>
        </p:txBody>
      </p:sp>
    </p:spTree>
    <p:extLst>
      <p:ext uri="{BB962C8B-B14F-4D97-AF65-F5344CB8AC3E}">
        <p14:creationId xmlns:p14="http://schemas.microsoft.com/office/powerpoint/2010/main" val="521735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2048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0B024C6-D863-4EE9-9C6C-4FF2E3D81DFA}" type="datetimeFigureOut">
              <a:rPr lang="en-GB"/>
              <a:pPr>
                <a:defRPr/>
              </a:pPr>
              <a:t>31/05/2012</a:t>
            </a:fld>
            <a:endParaRPr lang="en-GB"/>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20487"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017C8DD-235B-49F1-A5A6-42E22CC2B16D}" type="slidenum">
              <a:rPr lang="en-GB"/>
              <a:pPr>
                <a:defRPr/>
              </a:pPr>
              <a:t>‹#›</a:t>
            </a:fld>
            <a:endParaRPr lang="en-GB"/>
          </a:p>
        </p:txBody>
      </p:sp>
    </p:spTree>
    <p:extLst>
      <p:ext uri="{BB962C8B-B14F-4D97-AF65-F5344CB8AC3E}">
        <p14:creationId xmlns:p14="http://schemas.microsoft.com/office/powerpoint/2010/main" val="994295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endParaRPr lang="en-GB" smtClean="0"/>
          </a:p>
        </p:txBody>
      </p:sp>
      <p:sp>
        <p:nvSpPr>
          <p:cNvPr id="6148" name="Slide Number Placeholder 3"/>
          <p:cNvSpPr>
            <a:spLocks noGrp="1"/>
          </p:cNvSpPr>
          <p:nvPr>
            <p:ph type="sldNum" sz="quarter" idx="5"/>
          </p:nvPr>
        </p:nvSpPr>
        <p:spPr>
          <a:noFill/>
        </p:spPr>
        <p:txBody>
          <a:bodyPr/>
          <a:lstStyle/>
          <a:p>
            <a:fld id="{3272BBF3-4B61-4684-B402-9B3CD8587592}"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17C8DD-235B-49F1-A5A6-42E22CC2B16D}" type="slidenum">
              <a:rPr lang="en-GB" smtClean="0"/>
              <a:pPr>
                <a:defRPr/>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0576714-381E-4FED-99DB-B608358E4F9C}"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Subject to this review were the advocacy arrangements of the Welsh Government (Minister for Health and Social Services &amp; Deputy Minister for Social Services and Children; Local Authorities and Local Health Boards in Wales)</a:t>
            </a:r>
            <a:endParaRPr lang="en-GB" dirty="0"/>
          </a:p>
        </p:txBody>
      </p:sp>
      <p:sp>
        <p:nvSpPr>
          <p:cNvPr id="4" name="Slide Number Placeholder 3"/>
          <p:cNvSpPr>
            <a:spLocks noGrp="1"/>
          </p:cNvSpPr>
          <p:nvPr>
            <p:ph type="sldNum" sz="quarter" idx="10"/>
          </p:nvPr>
        </p:nvSpPr>
        <p:spPr/>
        <p:txBody>
          <a:bodyPr/>
          <a:lstStyle/>
          <a:p>
            <a:fld id="{40576714-381E-4FED-99DB-B608358E4F9C}"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Times New Roman" pitchFamily="18" charset="0"/>
                <a:cs typeface="Times New Roman" pitchFamily="18" charset="0"/>
              </a:rPr>
              <a:t>The OPCW notified regulated bodies, services and persons (who may be subject to the review), of her intention to conduct a review of advocacy arrangements for older people in care homes in Wales.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pitchFamily="18" charset="0"/>
                <a:cs typeface="Times New Roman" pitchFamily="18" charset="0"/>
              </a:rPr>
              <a:t>These included all 22 local authorities; 7 Local Health Boards (where joint commissioning arrangements may exist) in Wales; the Care and Social Services Inspectorate for Wales (CSSIW); the Deputy Minister for Social Services and Children and all registered care homes for older people (N=703) in Wales.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Times New Roman" pitchFamily="18" charset="0"/>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pitchFamily="18" charset="0"/>
                <a:cs typeface="Times New Roman" pitchFamily="18" charset="0"/>
              </a:rPr>
              <a:t>The OPCW issued further notice requiring information from all 22 local authorities and 7 local health boards and a random selection of 5 care homes per local authority area (N=110) in relation to their advocacy arrangements.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pitchFamily="18" charset="0"/>
                <a:cs typeface="Times New Roman" pitchFamily="18" charset="0"/>
              </a:rPr>
              <a:t>16 care homes were selected for inclusion in the study including an independent care home chosen as a pilot site after having been brought to the attention of the OPCW via the Information and Enquiry team as an example of good practice with regard to the provision of independent advocacy services for older residents. </a:t>
            </a:r>
          </a:p>
          <a:p>
            <a:endParaRPr lang="en-GB" dirty="0"/>
          </a:p>
        </p:txBody>
      </p:sp>
      <p:sp>
        <p:nvSpPr>
          <p:cNvPr id="4" name="Slide Number Placeholder 3"/>
          <p:cNvSpPr>
            <a:spLocks noGrp="1"/>
          </p:cNvSpPr>
          <p:nvPr>
            <p:ph type="sldNum" sz="quarter" idx="10"/>
          </p:nvPr>
        </p:nvSpPr>
        <p:spPr/>
        <p:txBody>
          <a:bodyPr/>
          <a:lstStyle/>
          <a:p>
            <a:fld id="{40576714-381E-4FED-99DB-B608358E4F9C}"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GB" dirty="0" smtClean="0">
                <a:latin typeface="Times New Roman" pitchFamily="18" charset="0"/>
                <a:cs typeface="Times New Roman" pitchFamily="18" charset="0"/>
              </a:rPr>
              <a:t>One local authority area was selected on the basis that it had a proportionately high population of first language Welsh speakers and that it included both rural areas but also pockets of former industrial areas.  </a:t>
            </a:r>
          </a:p>
          <a:p>
            <a:pPr lvl="1"/>
            <a:r>
              <a:rPr lang="en-GB" dirty="0" smtClean="0">
                <a:latin typeface="Times New Roman" pitchFamily="18" charset="0"/>
                <a:cs typeface="Times New Roman" pitchFamily="18" charset="0"/>
              </a:rPr>
              <a:t>A neighbouring local authority area was selected to consider referrals to specialist provision across county borders and look at advocacy in the round. </a:t>
            </a:r>
          </a:p>
          <a:p>
            <a:r>
              <a:rPr lang="en-GB" dirty="0" smtClean="0">
                <a:latin typeface="Times New Roman" pitchFamily="18" charset="0"/>
                <a:cs typeface="Times New Roman" pitchFamily="18" charset="0"/>
              </a:rPr>
              <a:t>The third local authority area was a county which classically includes a mix of rural and urban communities and has been used in the past for pilots on digital inclusion and the census for this very reason. </a:t>
            </a:r>
          </a:p>
          <a:p>
            <a:r>
              <a:rPr lang="en-GB" dirty="0" smtClean="0">
                <a:latin typeface="Times New Roman" pitchFamily="18" charset="0"/>
                <a:cs typeface="Times New Roman" pitchFamily="18" charset="0"/>
              </a:rPr>
              <a:t>A fourth local authority area represented an inner city location with by far the greatest proportion of its citizens with minority ethnic backgrounds other than English or Welsh, and where the diversity of intake of care home residents was likely to be most varied.  </a:t>
            </a:r>
          </a:p>
          <a:p>
            <a:r>
              <a:rPr lang="en-GB" dirty="0" smtClean="0">
                <a:latin typeface="Times New Roman" pitchFamily="18" charset="0"/>
                <a:cs typeface="Times New Roman" pitchFamily="18" charset="0"/>
              </a:rPr>
              <a:t>The final area selected was adjacent to the previous local authority but with the characteristics of an urban area with some of the most economically deprived communities in Wales. </a:t>
            </a:r>
          </a:p>
          <a:p>
            <a:endParaRPr lang="en-GB" dirty="0"/>
          </a:p>
        </p:txBody>
      </p:sp>
      <p:sp>
        <p:nvSpPr>
          <p:cNvPr id="4" name="Slide Number Placeholder 3"/>
          <p:cNvSpPr>
            <a:spLocks noGrp="1"/>
          </p:cNvSpPr>
          <p:nvPr>
            <p:ph type="sldNum" sz="quarter" idx="10"/>
          </p:nvPr>
        </p:nvSpPr>
        <p:spPr/>
        <p:txBody>
          <a:bodyPr/>
          <a:lstStyle/>
          <a:p>
            <a:pPr>
              <a:defRPr/>
            </a:pPr>
            <a:fld id="{4017C8DD-235B-49F1-A5A6-42E22CC2B16D}" type="slidenum">
              <a:rPr lang="en-GB" smtClean="0"/>
              <a:pPr>
                <a:defRPr/>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0576714-381E-4FED-99DB-B608358E4F9C}"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Some managers and providers contacted the OPCW to seek reassurance that the visits were not part of a formal inspection process and conducted independently of the local authority or CSSIW. </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Within these care homes, interviews were conducted with care home management and staff and relatives. </a:t>
            </a:r>
            <a:endParaRPr lang="en-GB" dirty="0"/>
          </a:p>
        </p:txBody>
      </p:sp>
      <p:sp>
        <p:nvSpPr>
          <p:cNvPr id="4" name="Slide Number Placeholder 3"/>
          <p:cNvSpPr>
            <a:spLocks noGrp="1"/>
          </p:cNvSpPr>
          <p:nvPr>
            <p:ph type="sldNum" sz="quarter" idx="10"/>
          </p:nvPr>
        </p:nvSpPr>
        <p:spPr/>
        <p:txBody>
          <a:bodyPr/>
          <a:lstStyle/>
          <a:p>
            <a:fld id="{40576714-381E-4FED-99DB-B608358E4F9C}" type="slidenum">
              <a:rPr lang="en-GB" smtClean="0"/>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pitchFamily="18" charset="0"/>
                <a:cs typeface="Times New Roman" pitchFamily="18" charset="0"/>
              </a:rPr>
              <a:t>Older residents within care homes are experiencing implicit and institutional ageism. Older residents are at risk of being viewed as a homogeneous group; whose aspirations are to receive only basic comfort and care in their later life; and the constant physical presence of other older people at all times.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Times New Roman" pitchFamily="18" charset="0"/>
              <a:cs typeface="Times New Roman" pitchFamily="18"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pitchFamily="18" charset="0"/>
                <a:cs typeface="Times New Roman" pitchFamily="18" charset="0"/>
              </a:rPr>
              <a:t>A narrow view of advocacy has emerged which sees it synonymous with safeguarding, dispute resolution and complaints.  There is an implicit fear amongst care home managers that its presence may be perceived as poor care standards within the care home and potentially impact upon the commercial interests of the home.  This has resulted in gatekeeping practices amongst care home managers who determine the ‘need’ for advocacy in a way that lacks transparency and accountability. This may be partially addressed by training for care home managers and staff; Inspectors and commissioners but also requires a more comprehensive approach to assert advocacy as a basic right for older people.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Times New Roman" pitchFamily="18" charset="0"/>
              <a:cs typeface="Times New Roman" pitchFamily="18"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pitchFamily="18" charset="0"/>
                <a:cs typeface="Times New Roman" pitchFamily="18" charset="0"/>
              </a:rPr>
              <a:t>There is an explicit assumption amongst care home managers that they are best placed to determine the need for advocacy yet are engaging in gatekeeping practices which lack transparency and accountability and often more geared to the commercial interests of the home than the older person.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Times New Roman" pitchFamily="18" charset="0"/>
              <a:cs typeface="Times New Roman" pitchFamily="18"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Times New Roman" pitchFamily="18" charset="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fld id="{40576714-381E-4FED-99DB-B608358E4F9C}"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17C8DD-235B-49F1-A5A6-42E22CC2B16D}"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M:\OPC Logos\Jpeg\transparency.jpg"/>
          <p:cNvPicPr>
            <a:picLocks noChangeAspect="1" noChangeArrowheads="1"/>
          </p:cNvPicPr>
          <p:nvPr userDrawn="1"/>
        </p:nvPicPr>
        <p:blipFill>
          <a:blip r:embed="rId2" cstate="print"/>
          <a:srcRect/>
          <a:stretch>
            <a:fillRect/>
          </a:stretch>
        </p:blipFill>
        <p:spPr bwMode="auto">
          <a:xfrm>
            <a:off x="0" y="0"/>
            <a:ext cx="1739900" cy="14144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FC618DC6-A9B9-48F7-912D-12451DA34D8F}" type="datetimeFigureOut">
              <a:rPr lang="en-US"/>
              <a:pPr>
                <a:defRPr/>
              </a:pPr>
              <a:t>5/31/2012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CD5972C-7966-49F6-97A5-7FE11FEFF25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935150-34A6-4FB2-B8D4-7F54771536A1}" type="datetimeFigureOut">
              <a:rPr lang="en-US"/>
              <a:pPr>
                <a:defRPr/>
              </a:pPr>
              <a:t>5/31/2012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333BE50-5BDA-4D8C-906B-112726947B0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E6F32BA-54C4-4133-BBD2-050C61670ECF}" type="datetimeFigureOut">
              <a:rPr lang="en-US"/>
              <a:pPr>
                <a:defRPr/>
              </a:pPr>
              <a:t>5/31/2012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0B0AE4B-78D1-4153-8648-9D3E6D61059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FF32C3B-0902-4028-9A43-3FB9B08413DB}" type="datetimeFigureOut">
              <a:rPr lang="en-US"/>
              <a:pPr>
                <a:defRPr/>
              </a:pPr>
              <a:t>5/31/2012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4891661-321E-436E-B2D2-07D6218DB5A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30FA6B-2A67-4A5F-B0CE-B5FF0AC18A21}" type="datetimeFigureOut">
              <a:rPr lang="en-US"/>
              <a:pPr>
                <a:defRPr/>
              </a:pPr>
              <a:t>5/31/2012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E6514E-22E6-4226-9D55-3A2109F895F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943203A-DF6B-4203-B74B-F37D7A71C3E5}" type="datetimeFigureOut">
              <a:rPr lang="en-US"/>
              <a:pPr>
                <a:defRPr/>
              </a:pPr>
              <a:t>5/31/2012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2AD7E23-AD5F-4407-9B98-13C5C9869AA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294E9B5-4E09-4389-8BFA-A437AFD9D49E}" type="datetimeFigureOut">
              <a:rPr lang="en-US"/>
              <a:pPr>
                <a:defRPr/>
              </a:pPr>
              <a:t>5/31/2012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D957D88-7E46-456A-8C06-864711BCED0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7077FB5-023D-4699-B860-A60DA5690301}" type="datetimeFigureOut">
              <a:rPr lang="en-US"/>
              <a:pPr>
                <a:defRPr/>
              </a:pPr>
              <a:t>5/31/2012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A9A1532-F899-416B-A91F-C4C59286CC0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9EDE24-76ED-4020-8123-01E222EFCFCF}" type="datetimeFigureOut">
              <a:rPr lang="en-US"/>
              <a:pPr>
                <a:defRPr/>
              </a:pPr>
              <a:t>5/31/2012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B3ABF9D-1C2E-43E0-A913-EADDB4D377C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356437-6499-4C26-8134-08575F7B9B66}" type="datetimeFigureOut">
              <a:rPr lang="en-US"/>
              <a:pPr>
                <a:defRPr/>
              </a:pPr>
              <a:t>5/31/2012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03EC9E3-EA97-4BE2-9F71-FC06D544C0C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C30A60-216B-4301-8784-FEB0DA2CDAC9}" type="datetimeFigureOut">
              <a:rPr lang="en-US"/>
              <a:pPr>
                <a:defRPr/>
              </a:pPr>
              <a:t>5/31/2012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E7CEF38-A862-4D4A-93E1-339B8ADBFC9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15001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2857500"/>
            <a:ext cx="8229600" cy="3268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F12D9F-2F1C-4883-BD68-1AA805949091}" type="datetimeFigureOut">
              <a:rPr lang="en-US"/>
              <a:pPr>
                <a:defRPr/>
              </a:pPr>
              <a:t>5/31/2012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2EF47A-BA03-43F7-B657-14CCDCAF2898}" type="slidenum">
              <a:rPr lang="en-GB"/>
              <a:pPr>
                <a:defRPr/>
              </a:pPr>
              <a:t>‹#›</a:t>
            </a:fld>
            <a:endParaRPr lang="en-GB"/>
          </a:p>
        </p:txBody>
      </p:sp>
      <p:pic>
        <p:nvPicPr>
          <p:cNvPr id="1031" name="Picture 4"/>
          <p:cNvPicPr>
            <a:picLocks noChangeAspect="1" noChangeArrowheads="1"/>
          </p:cNvPicPr>
          <p:nvPr userDrawn="1"/>
        </p:nvPicPr>
        <p:blipFill>
          <a:blip r:embed="rId13" cstate="print"/>
          <a:srcRect/>
          <a:stretch>
            <a:fillRect/>
          </a:stretch>
        </p:blipFill>
        <p:spPr bwMode="auto">
          <a:xfrm>
            <a:off x="2379663" y="5643563"/>
            <a:ext cx="4384675" cy="998537"/>
          </a:xfrm>
          <a:prstGeom prst="rect">
            <a:avLst/>
          </a:prstGeom>
          <a:noFill/>
          <a:ln w="9525">
            <a:noFill/>
            <a:miter lim="800000"/>
            <a:headEnd/>
            <a:tailEnd/>
          </a:ln>
        </p:spPr>
      </p:pic>
      <p:pic>
        <p:nvPicPr>
          <p:cNvPr id="1032" name="Picture 5" descr="M:\OPC Logos\Jpeg\transparency.jpg"/>
          <p:cNvPicPr>
            <a:picLocks noChangeAspect="1" noChangeArrowheads="1"/>
          </p:cNvPicPr>
          <p:nvPr userDrawn="1"/>
        </p:nvPicPr>
        <p:blipFill>
          <a:blip r:embed="rId14" cstate="print"/>
          <a:srcRect/>
          <a:stretch>
            <a:fillRect/>
          </a:stretch>
        </p:blipFill>
        <p:spPr bwMode="auto">
          <a:xfrm>
            <a:off x="0" y="0"/>
            <a:ext cx="1739900" cy="1414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444500" indent="-4445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444500" indent="-4445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444500" indent="-4445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444500" indent="-4445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lderpeoplewale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ask@olderpeoplewale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971600" y="1340768"/>
            <a:ext cx="7586613" cy="1800200"/>
          </a:xfrm>
        </p:spPr>
        <p:txBody>
          <a:bodyPr/>
          <a:lstStyle/>
          <a:p>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smtClean="0">
                <a:latin typeface="Times New Roman" pitchFamily="18" charset="0"/>
                <a:cs typeface="Times New Roman" pitchFamily="18" charset="0"/>
              </a:rPr>
              <a:t> </a:t>
            </a:r>
            <a:br>
              <a:rPr lang="en-GB" b="1" dirty="0" smtClean="0">
                <a:latin typeface="Times New Roman" pitchFamily="18" charset="0"/>
                <a:cs typeface="Times New Roman" pitchFamily="18" charset="0"/>
              </a:rPr>
            </a:br>
            <a:r>
              <a:rPr lang="en-GB" sz="3600" b="1" dirty="0" smtClean="0">
                <a:latin typeface="Times New Roman" pitchFamily="18" charset="0"/>
                <a:cs typeface="Times New Roman" pitchFamily="18" charset="0"/>
              </a:rPr>
              <a:t>The Older People’s Commissioner for Wales’ Review of Advocacy Arrangements in Care Homes </a:t>
            </a:r>
            <a:r>
              <a:rPr lang="en-GB" sz="4000" dirty="0" smtClean="0"/>
              <a:t/>
            </a:r>
            <a:br>
              <a:rPr lang="en-GB" sz="4000" dirty="0" smtClean="0"/>
            </a:br>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dirty="0" smtClean="0"/>
              <a:t/>
            </a:r>
            <a:br>
              <a:rPr lang="en-GB" dirty="0" smtClean="0"/>
            </a:br>
            <a:endParaRPr lang="en-GB" dirty="0" smtClean="0">
              <a:latin typeface="Arial" charset="0"/>
              <a:cs typeface="Arial" charset="0"/>
            </a:endParaRPr>
          </a:p>
        </p:txBody>
      </p:sp>
      <p:pic>
        <p:nvPicPr>
          <p:cNvPr id="3075" name="Picture 5" descr="M:\OPC Logos\Jpeg\transparency.jpg"/>
          <p:cNvPicPr>
            <a:picLocks noChangeAspect="1" noChangeArrowheads="1"/>
          </p:cNvPicPr>
          <p:nvPr/>
        </p:nvPicPr>
        <p:blipFill>
          <a:blip r:embed="rId3" cstate="print"/>
          <a:srcRect/>
          <a:stretch>
            <a:fillRect/>
          </a:stretch>
        </p:blipFill>
        <p:spPr bwMode="auto">
          <a:xfrm>
            <a:off x="0" y="0"/>
            <a:ext cx="1739900" cy="1414463"/>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357438" y="5634038"/>
            <a:ext cx="4429125" cy="1008062"/>
          </a:xfrm>
          <a:prstGeom prst="rect">
            <a:avLst/>
          </a:prstGeom>
          <a:noFill/>
          <a:ln w="9525">
            <a:noFill/>
            <a:miter lim="800000"/>
            <a:headEnd/>
            <a:tailEnd/>
          </a:ln>
        </p:spPr>
      </p:pic>
      <p:sp>
        <p:nvSpPr>
          <p:cNvPr id="6" name="Subtitle 5"/>
          <p:cNvSpPr>
            <a:spLocks noGrp="1"/>
          </p:cNvSpPr>
          <p:nvPr>
            <p:ph type="subTitle" idx="1"/>
          </p:nvPr>
        </p:nvSpPr>
        <p:spPr>
          <a:xfrm>
            <a:off x="1115616" y="3284984"/>
            <a:ext cx="7272808" cy="2353816"/>
          </a:xfrm>
        </p:spPr>
        <p:txBody>
          <a:bodyPr/>
          <a:lstStyle/>
          <a:p>
            <a:pPr algn="l">
              <a:defRPr/>
            </a:pPr>
            <a:r>
              <a:rPr lang="en-GB" b="1" dirty="0" smtClean="0">
                <a:latin typeface="Times New Roman" pitchFamily="18" charset="0"/>
                <a:cs typeface="Times New Roman" pitchFamily="18" charset="0"/>
              </a:rPr>
              <a:t>Sarah Stone</a:t>
            </a:r>
          </a:p>
          <a:p>
            <a:pPr algn="l">
              <a:defRPr/>
            </a:pPr>
            <a:r>
              <a:rPr lang="en-GB" sz="2400" b="1" dirty="0" smtClean="0">
                <a:latin typeface="Times New Roman" pitchFamily="18" charset="0"/>
                <a:cs typeface="Times New Roman" pitchFamily="18" charset="0"/>
              </a:rPr>
              <a:t>Deputy Older People’s Commissioner for Wales</a:t>
            </a:r>
          </a:p>
          <a:p>
            <a:pPr algn="l">
              <a:defRPr/>
            </a:pPr>
            <a:r>
              <a:rPr lang="en-GB" b="1" dirty="0" smtClean="0">
                <a:latin typeface="Times New Roman" pitchFamily="18" charset="0"/>
                <a:cs typeface="Times New Roman" pitchFamily="18" charset="0"/>
              </a:rPr>
              <a:t>Christian Beech</a:t>
            </a:r>
          </a:p>
          <a:p>
            <a:pPr algn="l">
              <a:defRPr/>
            </a:pPr>
            <a:r>
              <a:rPr lang="en-GB" sz="2400" b="1" dirty="0" smtClean="0">
                <a:latin typeface="Times New Roman" pitchFamily="18" charset="0"/>
                <a:cs typeface="Times New Roman" pitchFamily="18" charset="0"/>
              </a:rPr>
              <a:t>Swansea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latin typeface="Times New Roman" pitchFamily="18" charset="0"/>
                <a:cs typeface="Times New Roman" pitchFamily="18" charset="0"/>
              </a:rPr>
              <a:t>Methods </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467544" y="1556792"/>
            <a:ext cx="8229600" cy="3268663"/>
          </a:xfrm>
        </p:spPr>
        <p:txBody>
          <a:bodyPr/>
          <a:lstStyle/>
          <a:p>
            <a:pPr>
              <a:buNone/>
            </a:pPr>
            <a:r>
              <a:rPr lang="en-GB" b="1" dirty="0" smtClean="0">
                <a:latin typeface="Times New Roman" pitchFamily="18" charset="0"/>
                <a:cs typeface="Times New Roman" pitchFamily="18" charset="0"/>
              </a:rPr>
              <a:t>Selecting the sample sites:</a:t>
            </a:r>
          </a:p>
          <a:p>
            <a:r>
              <a:rPr lang="en-GB" dirty="0" smtClean="0">
                <a:latin typeface="Times New Roman" pitchFamily="18" charset="0"/>
                <a:cs typeface="Times New Roman" pitchFamily="18" charset="0"/>
              </a:rPr>
              <a:t>Five local authority areas were selected for review which as far as reasonably possible represented the diverse cultural and demographic context of Wales.  </a:t>
            </a:r>
          </a:p>
          <a:p>
            <a:r>
              <a:rPr lang="en-GB" dirty="0" smtClean="0">
                <a:latin typeface="Times New Roman" pitchFamily="18" charset="0"/>
                <a:cs typeface="Times New Roman" pitchFamily="18" charset="0"/>
              </a:rPr>
              <a:t>Sixteen care homes were selected</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b="1" dirty="0" smtClean="0">
                <a:latin typeface="Times New Roman" pitchFamily="18" charset="0"/>
                <a:cs typeface="Times New Roman" pitchFamily="18" charset="0"/>
              </a:rPr>
              <a:t>Methods </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556792"/>
            <a:ext cx="8229600" cy="3960440"/>
          </a:xfrm>
        </p:spPr>
        <p:txBody>
          <a:bodyPr>
            <a:normAutofit/>
          </a:bodyPr>
          <a:lstStyle/>
          <a:p>
            <a:pPr lvl="1">
              <a:buNone/>
            </a:pPr>
            <a:r>
              <a:rPr lang="en-GB" b="1" dirty="0" smtClean="0">
                <a:latin typeface="Times New Roman" pitchFamily="18" charset="0"/>
                <a:cs typeface="Times New Roman" pitchFamily="18" charset="0"/>
              </a:rPr>
              <a:t>Obtaining views and experiences:</a:t>
            </a:r>
          </a:p>
          <a:p>
            <a:pPr lvl="1">
              <a:buFont typeface="Arial" pitchFamily="34" charset="0"/>
              <a:buChar char="•"/>
            </a:pPr>
            <a:r>
              <a:rPr lang="en-GB" dirty="0" smtClean="0">
                <a:latin typeface="Times New Roman" pitchFamily="18" charset="0"/>
                <a:cs typeface="Times New Roman" pitchFamily="18" charset="0"/>
              </a:rPr>
              <a:t>Interviews with older residents; relatives; care home providers, managers and staff.</a:t>
            </a:r>
          </a:p>
          <a:p>
            <a:pPr lvl="1">
              <a:buFont typeface="Arial" pitchFamily="34" charset="0"/>
              <a:buChar char="•"/>
            </a:pPr>
            <a:r>
              <a:rPr lang="en-GB" dirty="0" smtClean="0">
                <a:latin typeface="Times New Roman" pitchFamily="18" charset="0"/>
                <a:cs typeface="Times New Roman" pitchFamily="18" charset="0"/>
              </a:rPr>
              <a:t>Focus groups with Care and Social Services Inspectorate for Wales inspectors</a:t>
            </a:r>
          </a:p>
          <a:p>
            <a:pPr lvl="1">
              <a:buFont typeface="Arial" pitchFamily="34" charset="0"/>
              <a:buChar char="•"/>
            </a:pPr>
            <a:r>
              <a:rPr lang="en-GB" dirty="0" smtClean="0">
                <a:latin typeface="Times New Roman" pitchFamily="18" charset="0"/>
                <a:cs typeface="Times New Roman" pitchFamily="18" charset="0"/>
              </a:rPr>
              <a:t>Focus groups with independent advocacy providers</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smtClean="0">
                <a:latin typeface="Times New Roman" pitchFamily="18" charset="0"/>
                <a:cs typeface="Times New Roman" pitchFamily="18" charset="0"/>
              </a:rPr>
              <a:t>Methods </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84784"/>
            <a:ext cx="8229600" cy="4032448"/>
          </a:xfrm>
        </p:spPr>
        <p:txBody>
          <a:bodyPr>
            <a:normAutofit/>
          </a:bodyPr>
          <a:lstStyle/>
          <a:p>
            <a:r>
              <a:rPr lang="en-GB" b="1" dirty="0" smtClean="0">
                <a:latin typeface="Times New Roman" pitchFamily="18" charset="0"/>
                <a:cs typeface="Times New Roman" pitchFamily="18" charset="0"/>
              </a:rPr>
              <a:t>Sample and Response Rates</a:t>
            </a:r>
          </a:p>
          <a:p>
            <a:pPr lvl="1"/>
            <a:r>
              <a:rPr lang="en-GB" dirty="0" smtClean="0">
                <a:latin typeface="Times New Roman" pitchFamily="18" charset="0"/>
                <a:cs typeface="Times New Roman" pitchFamily="18" charset="0"/>
              </a:rPr>
              <a:t>Of the 16 care homes selected for inclusion in this review, </a:t>
            </a:r>
            <a:r>
              <a:rPr lang="en-GB" b="1" dirty="0" smtClean="0">
                <a:latin typeface="Times New Roman" pitchFamily="18" charset="0"/>
                <a:cs typeface="Times New Roman" pitchFamily="18" charset="0"/>
              </a:rPr>
              <a:t>none</a:t>
            </a:r>
            <a:r>
              <a:rPr lang="en-GB" dirty="0" smtClean="0">
                <a:latin typeface="Times New Roman" pitchFamily="18" charset="0"/>
                <a:cs typeface="Times New Roman" pitchFamily="18" charset="0"/>
              </a:rPr>
              <a:t> of the care home providers and managers refused entry to the research team.  </a:t>
            </a:r>
          </a:p>
          <a:p>
            <a:pPr lvl="1"/>
            <a:r>
              <a:rPr lang="en-GB" dirty="0" smtClean="0">
                <a:latin typeface="Times New Roman" pitchFamily="18" charset="0"/>
                <a:cs typeface="Times New Roman" pitchFamily="18" charset="0"/>
              </a:rPr>
              <a:t>The research team also visited 2 specialist care homes for older people with advanced dementia.  </a:t>
            </a:r>
          </a:p>
          <a:p>
            <a:pPr lvl="1"/>
            <a:r>
              <a:rPr lang="en-GB" dirty="0" smtClean="0">
                <a:latin typeface="Times New Roman" pitchFamily="18" charset="0"/>
                <a:cs typeface="Times New Roman" pitchFamily="18" charset="0"/>
              </a:rPr>
              <a:t>Additionally, 3 of the care homes selected were in the process or under threat of closure.</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smtClean="0">
                <a:latin typeface="Times New Roman" pitchFamily="18" charset="0"/>
                <a:cs typeface="Times New Roman" pitchFamily="18" charset="0"/>
              </a:rPr>
              <a:t>What we found…</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556792"/>
            <a:ext cx="8229600" cy="4104456"/>
          </a:xfrm>
        </p:spPr>
        <p:txBody>
          <a:bodyPr>
            <a:normAutofit fontScale="92500" lnSpcReduction="10000"/>
          </a:bodyPr>
          <a:lstStyle/>
          <a:p>
            <a:pPr lvl="0"/>
            <a:r>
              <a:rPr lang="en-GB" dirty="0" smtClean="0">
                <a:latin typeface="Times New Roman" pitchFamily="18" charset="0"/>
                <a:cs typeface="Times New Roman" pitchFamily="18" charset="0"/>
              </a:rPr>
              <a:t>Older residents are at risk of institutional ageism and viewed as homogeneous </a:t>
            </a:r>
          </a:p>
          <a:p>
            <a:pPr lvl="0"/>
            <a:r>
              <a:rPr lang="en-GB" dirty="0" smtClean="0">
                <a:latin typeface="Times New Roman" pitchFamily="18" charset="0"/>
                <a:cs typeface="Times New Roman" pitchFamily="18" charset="0"/>
              </a:rPr>
              <a:t>Advocacy has been ‘problematised’ within care homes</a:t>
            </a:r>
          </a:p>
          <a:p>
            <a:pPr lvl="0"/>
            <a:r>
              <a:rPr lang="en-GB" dirty="0" smtClean="0">
                <a:latin typeface="Times New Roman" pitchFamily="18" charset="0"/>
                <a:cs typeface="Times New Roman" pitchFamily="18" charset="0"/>
              </a:rPr>
              <a:t>The ‘gatekeeping’ role of care home providers and managers</a:t>
            </a:r>
          </a:p>
          <a:p>
            <a:pPr lvl="0"/>
            <a:r>
              <a:rPr lang="en-GB" dirty="0" smtClean="0">
                <a:latin typeface="Times New Roman" pitchFamily="18" charset="0"/>
                <a:cs typeface="Times New Roman" pitchFamily="18" charset="0"/>
              </a:rPr>
              <a:t>Older people are not receiving the right support at the right time to manage transitions into care settings</a:t>
            </a:r>
          </a:p>
          <a:p>
            <a:pPr lvl="0"/>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GB" b="1" dirty="0" smtClean="0">
                <a:latin typeface="Times New Roman" pitchFamily="18" charset="0"/>
                <a:cs typeface="Times New Roman" pitchFamily="18" charset="0"/>
              </a:rPr>
              <a:t>What next?</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844824"/>
            <a:ext cx="8229600" cy="3672408"/>
          </a:xfrm>
        </p:spPr>
        <p:txBody>
          <a:bodyPr/>
          <a:lstStyle/>
          <a:p>
            <a:r>
              <a:rPr lang="en-GB" sz="3600" dirty="0" smtClean="0">
                <a:latin typeface="Times New Roman" pitchFamily="18" charset="0"/>
                <a:cs typeface="Times New Roman" pitchFamily="18" charset="0"/>
              </a:rPr>
              <a:t>Publication of Review findings – 9</a:t>
            </a:r>
            <a:r>
              <a:rPr lang="en-GB" sz="3600" baseline="30000" dirty="0" smtClean="0">
                <a:latin typeface="Times New Roman" pitchFamily="18" charset="0"/>
                <a:cs typeface="Times New Roman" pitchFamily="18" charset="0"/>
              </a:rPr>
              <a:t>th</a:t>
            </a:r>
            <a:r>
              <a:rPr lang="en-GB" sz="3600" dirty="0" smtClean="0">
                <a:latin typeface="Times New Roman" pitchFamily="18" charset="0"/>
                <a:cs typeface="Times New Roman" pitchFamily="18" charset="0"/>
              </a:rPr>
              <a:t> June</a:t>
            </a:r>
          </a:p>
          <a:p>
            <a:r>
              <a:rPr lang="en-GB" sz="3600" dirty="0" smtClean="0">
                <a:latin typeface="Times New Roman" pitchFamily="18" charset="0"/>
                <a:cs typeface="Times New Roman" pitchFamily="18" charset="0"/>
              </a:rPr>
              <a:t>Follow up recommendations and work in partnership to monitor implementations</a:t>
            </a:r>
          </a:p>
          <a:p>
            <a:r>
              <a:rPr lang="en-GB" sz="3600" dirty="0" smtClean="0">
                <a:latin typeface="Times New Roman" pitchFamily="18" charset="0"/>
                <a:cs typeface="Times New Roman" pitchFamily="18" charset="0"/>
              </a:rPr>
              <a:t>Identify ongoing work and further research</a:t>
            </a:r>
            <a:endParaRPr lang="en-GB"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r>
              <a:rPr lang="en-GB" b="1" dirty="0" smtClean="0">
                <a:latin typeface="Times New Roman" pitchFamily="18" charset="0"/>
                <a:cs typeface="Times New Roman" pitchFamily="18" charset="0"/>
              </a:rPr>
              <a:t>For more information…</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700808"/>
            <a:ext cx="8229600" cy="3628703"/>
          </a:xfrm>
        </p:spPr>
        <p:txBody>
          <a:bodyPr/>
          <a:lstStyle/>
          <a:p>
            <a:r>
              <a:rPr lang="en-GB" b="1" dirty="0" smtClean="0">
                <a:latin typeface="Times New Roman" pitchFamily="18" charset="0"/>
                <a:cs typeface="Times New Roman" pitchFamily="18" charset="0"/>
              </a:rPr>
              <a:t>Older People’s Commissioner for Wales</a:t>
            </a:r>
            <a:endParaRPr lang="en-GB"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hlinkClick r:id="rId3"/>
              </a:rPr>
              <a:t>www.olderpeoplewales.com</a:t>
            </a:r>
            <a:r>
              <a:rPr lang="en-GB" dirty="0" smtClean="0">
                <a:latin typeface="Times New Roman" pitchFamily="18" charset="0"/>
                <a:cs typeface="Times New Roman" pitchFamily="18" charset="0"/>
              </a:rPr>
              <a:t> </a:t>
            </a:r>
          </a:p>
          <a:p>
            <a:pPr>
              <a:buNone/>
            </a:pPr>
            <a:r>
              <a:rPr lang="en-GB" dirty="0" smtClean="0">
                <a:latin typeface="Times New Roman" pitchFamily="18" charset="0"/>
                <a:cs typeface="Times New Roman" pitchFamily="18" charset="0"/>
              </a:rPr>
              <a:t>	</a:t>
            </a:r>
          </a:p>
          <a:p>
            <a:r>
              <a:rPr lang="en-GB" b="1" dirty="0" smtClean="0">
                <a:latin typeface="Times New Roman" pitchFamily="18" charset="0"/>
                <a:cs typeface="Times New Roman" pitchFamily="18" charset="0"/>
              </a:rPr>
              <a:t>Email us</a:t>
            </a:r>
          </a:p>
          <a:p>
            <a:pPr lvl="1"/>
            <a:r>
              <a:rPr lang="en-GB" dirty="0" smtClean="0">
                <a:latin typeface="Times New Roman" pitchFamily="18" charset="0"/>
                <a:cs typeface="Times New Roman" pitchFamily="18" charset="0"/>
                <a:hlinkClick r:id="rId4"/>
              </a:rPr>
              <a:t>ask@olderpeoplewales.com</a:t>
            </a: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6785" t="16428" r="10715" b="8571"/>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866539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6135" t="15714" r="14342" b="12857"/>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058009319"/>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l="27678" t="19287" r="12946" b="9464"/>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583750972"/>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boot.com/images/CTerry/welshassemblybuil473929a1.jpg"/>
          <p:cNvPicPr>
            <a:picLocks noChangeAspect="1" noChangeArrowheads="1"/>
          </p:cNvPicPr>
          <p:nvPr/>
        </p:nvPicPr>
        <p:blipFill>
          <a:blip r:embed="rId2"/>
          <a:srcRect/>
          <a:stretch>
            <a:fillRect/>
          </a:stretch>
        </p:blipFill>
        <p:spPr bwMode="auto">
          <a:xfrm>
            <a:off x="4429125" y="428625"/>
            <a:ext cx="4378325" cy="2568575"/>
          </a:xfrm>
          <a:prstGeom prst="rect">
            <a:avLst/>
          </a:prstGeom>
          <a:noFill/>
          <a:ln w="9525">
            <a:noFill/>
            <a:miter lim="800000"/>
            <a:headEnd/>
            <a:tailEnd/>
          </a:ln>
        </p:spPr>
      </p:pic>
      <p:pic>
        <p:nvPicPr>
          <p:cNvPr id="5123" name="Picture 4" descr="http://i.telegraph.co.uk/multimedia/archive/01012/millennium_1012123c.jpg"/>
          <p:cNvPicPr>
            <a:picLocks noChangeAspect="1" noChangeArrowheads="1"/>
          </p:cNvPicPr>
          <p:nvPr/>
        </p:nvPicPr>
        <p:blipFill>
          <a:blip r:embed="rId3"/>
          <a:srcRect/>
          <a:stretch>
            <a:fillRect/>
          </a:stretch>
        </p:blipFill>
        <p:spPr bwMode="auto">
          <a:xfrm>
            <a:off x="4691063" y="3143250"/>
            <a:ext cx="4381500" cy="2743200"/>
          </a:xfrm>
          <a:prstGeom prst="rect">
            <a:avLst/>
          </a:prstGeom>
          <a:noFill/>
          <a:ln w="9525">
            <a:noFill/>
            <a:miter lim="800000"/>
            <a:headEnd/>
            <a:tailEnd/>
          </a:ln>
        </p:spPr>
      </p:pic>
      <p:pic>
        <p:nvPicPr>
          <p:cNvPr id="5124" name="Picture 6" descr="http://www.millpondcottageanglesey.co.uk/Images/menai_bridge_ss.jpg"/>
          <p:cNvPicPr>
            <a:picLocks noChangeAspect="1" noChangeArrowheads="1"/>
          </p:cNvPicPr>
          <p:nvPr/>
        </p:nvPicPr>
        <p:blipFill>
          <a:blip r:embed="rId4"/>
          <a:srcRect/>
          <a:stretch>
            <a:fillRect/>
          </a:stretch>
        </p:blipFill>
        <p:spPr bwMode="auto">
          <a:xfrm>
            <a:off x="357188" y="785813"/>
            <a:ext cx="4267200" cy="3200400"/>
          </a:xfrm>
          <a:prstGeom prst="rect">
            <a:avLst/>
          </a:prstGeom>
          <a:noFill/>
          <a:ln w="9525">
            <a:noFill/>
            <a:miter lim="800000"/>
            <a:headEnd/>
            <a:tailEnd/>
          </a:ln>
        </p:spPr>
      </p:pic>
      <p:pic>
        <p:nvPicPr>
          <p:cNvPr id="5125" name="Picture 8" descr="http://www.aber.ac.uk/images/views/500x333/pier.jpg"/>
          <p:cNvPicPr>
            <a:picLocks noChangeAspect="1" noChangeArrowheads="1"/>
          </p:cNvPicPr>
          <p:nvPr/>
        </p:nvPicPr>
        <p:blipFill>
          <a:blip r:embed="rId5"/>
          <a:srcRect t="11261" b="14413"/>
          <a:stretch>
            <a:fillRect/>
          </a:stretch>
        </p:blipFill>
        <p:spPr bwMode="auto">
          <a:xfrm>
            <a:off x="357188" y="3929063"/>
            <a:ext cx="4762500" cy="2357437"/>
          </a:xfrm>
          <a:prstGeom prst="rect">
            <a:avLst/>
          </a:prstGeom>
          <a:noFill/>
          <a:ln w="9525">
            <a:noFill/>
            <a:miter lim="800000"/>
            <a:headEnd/>
            <a:tailEnd/>
          </a:ln>
        </p:spPr>
      </p:pic>
    </p:spTree>
    <p:extLst>
      <p:ext uri="{BB962C8B-B14F-4D97-AF65-F5344CB8AC3E}">
        <p14:creationId xmlns:p14="http://schemas.microsoft.com/office/powerpoint/2010/main" val="3864564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b="1" dirty="0" smtClean="0">
                <a:latin typeface="Times New Roman" pitchFamily="18" charset="0"/>
                <a:cs typeface="Times New Roman" pitchFamily="18" charset="0"/>
              </a:rPr>
              <a:t>Older people in Wales</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916832"/>
            <a:ext cx="8229600" cy="3268663"/>
          </a:xfrm>
        </p:spPr>
        <p:txBody>
          <a:bodyPr>
            <a:normAutofit lnSpcReduction="10000"/>
          </a:bodyPr>
          <a:lstStyle/>
          <a:p>
            <a:r>
              <a:rPr lang="en-GB" dirty="0" smtClean="0">
                <a:latin typeface="Times New Roman" pitchFamily="18" charset="0"/>
                <a:cs typeface="Times New Roman" pitchFamily="18" charset="0"/>
              </a:rPr>
              <a:t>Population of all ages: 3m</a:t>
            </a:r>
          </a:p>
          <a:p>
            <a:r>
              <a:rPr lang="en-GB" dirty="0" smtClean="0">
                <a:latin typeface="Times New Roman" pitchFamily="18" charset="0"/>
                <a:cs typeface="Times New Roman" pitchFamily="18" charset="0"/>
              </a:rPr>
              <a:t>Over 700,000 people aged over 60</a:t>
            </a:r>
          </a:p>
          <a:p>
            <a:r>
              <a:rPr lang="en-GB" dirty="0" smtClean="0">
                <a:latin typeface="Times New Roman" pitchFamily="18" charset="0"/>
                <a:cs typeface="Times New Roman" pitchFamily="18" charset="0"/>
              </a:rPr>
              <a:t>Nearly one in four people are aged over sixty, higher than in </a:t>
            </a:r>
            <a:r>
              <a:rPr lang="en-GB" dirty="0">
                <a:latin typeface="Times New Roman" pitchFamily="18" charset="0"/>
                <a:cs typeface="Times New Roman" pitchFamily="18" charset="0"/>
              </a:rPr>
              <a:t>E</a:t>
            </a:r>
            <a:r>
              <a:rPr lang="en-GB" dirty="0" smtClean="0">
                <a:latin typeface="Times New Roman" pitchFamily="18" charset="0"/>
                <a:cs typeface="Times New Roman" pitchFamily="18" charset="0"/>
              </a:rPr>
              <a:t>ngland, Scotland or Northern Ireland</a:t>
            </a:r>
          </a:p>
          <a:p>
            <a:r>
              <a:rPr lang="en-GB" dirty="0" smtClean="0">
                <a:latin typeface="Times New Roman" pitchFamily="18" charset="0"/>
                <a:cs typeface="Times New Roman" pitchFamily="18" charset="0"/>
              </a:rPr>
              <a:t>Life expectancy is 77 for men, 81 for women</a:t>
            </a:r>
          </a:p>
          <a:p>
            <a:endParaRPr lang="en-GB" dirty="0"/>
          </a:p>
        </p:txBody>
      </p:sp>
    </p:spTree>
    <p:extLst>
      <p:ext uri="{BB962C8B-B14F-4D97-AF65-F5344CB8AC3E}">
        <p14:creationId xmlns:p14="http://schemas.microsoft.com/office/powerpoint/2010/main" val="280509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smtClean="0">
                <a:latin typeface="Times New Roman" pitchFamily="18" charset="0"/>
                <a:cs typeface="Times New Roman" pitchFamily="18" charset="0"/>
              </a:rPr>
              <a:t>Basis for the Review</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12776"/>
            <a:ext cx="8229600" cy="4176464"/>
          </a:xfrm>
        </p:spPr>
        <p:txBody>
          <a:bodyPr>
            <a:normAutofit lnSpcReduction="10000"/>
          </a:bodyPr>
          <a:lstStyle/>
          <a:p>
            <a:r>
              <a:rPr lang="en-GB" sz="2400" dirty="0" smtClean="0">
                <a:latin typeface="Times New Roman" pitchFamily="18" charset="0"/>
                <a:cs typeface="Times New Roman" pitchFamily="18" charset="0"/>
              </a:rPr>
              <a:t>The Commissioner protects the rights and promotes the interests of older people</a:t>
            </a:r>
          </a:p>
          <a:p>
            <a:r>
              <a:rPr lang="en-GB" sz="2400" dirty="0" smtClean="0">
                <a:latin typeface="Times New Roman" pitchFamily="18" charset="0"/>
                <a:cs typeface="Times New Roman" pitchFamily="18" charset="0"/>
              </a:rPr>
              <a:t>The Commissioner supports the vital role of advocacy services in supporting and safeguarding older people</a:t>
            </a:r>
          </a:p>
          <a:p>
            <a:r>
              <a:rPr lang="en-GB" sz="2400" dirty="0" smtClean="0">
                <a:latin typeface="Times New Roman" pitchFamily="18" charset="0"/>
                <a:cs typeface="Times New Roman" pitchFamily="18" charset="0"/>
              </a:rPr>
              <a:t>Older people brought cases concerning their experiences of care home to the attention of the Commission</a:t>
            </a:r>
          </a:p>
          <a:p>
            <a:r>
              <a:rPr lang="en-GB" sz="2400" dirty="0" smtClean="0">
                <a:latin typeface="Times New Roman" pitchFamily="18" charset="0"/>
                <a:cs typeface="Times New Roman" pitchFamily="18" charset="0"/>
              </a:rPr>
              <a:t>Preliminary findings of research undertaken on behalf of the Commission:</a:t>
            </a:r>
          </a:p>
          <a:p>
            <a:pPr lvl="1"/>
            <a:r>
              <a:rPr lang="en-GB" sz="2000" dirty="0" smtClean="0">
                <a:latin typeface="Times New Roman" pitchFamily="18" charset="0"/>
                <a:cs typeface="Times New Roman" pitchFamily="18" charset="0"/>
              </a:rPr>
              <a:t>Inconsistent advocacy provision throughout Wales </a:t>
            </a:r>
          </a:p>
          <a:p>
            <a:pPr lvl="1"/>
            <a:r>
              <a:rPr lang="en-GB" sz="2000" dirty="0" smtClean="0">
                <a:latin typeface="Times New Roman" pitchFamily="18" charset="0"/>
                <a:cs typeface="Times New Roman" pitchFamily="18" charset="0"/>
              </a:rPr>
              <a:t>Lack of awareness and understanding of the importance, benefits and availability of advocacy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smtClean="0">
                <a:latin typeface="Times New Roman" pitchFamily="18" charset="0"/>
                <a:cs typeface="Times New Roman" pitchFamily="18" charset="0"/>
              </a:rPr>
              <a:t>Methods</a:t>
            </a: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700808"/>
            <a:ext cx="8229600" cy="3816424"/>
          </a:xfrm>
        </p:spPr>
        <p:txBody>
          <a:bodyPr>
            <a:normAutofit/>
          </a:bodyPr>
          <a:lstStyle/>
          <a:p>
            <a:r>
              <a:rPr lang="en-GB" b="1" dirty="0" smtClean="0">
                <a:latin typeface="Times New Roman" pitchFamily="18" charset="0"/>
                <a:cs typeface="Times New Roman" pitchFamily="18" charset="0"/>
              </a:rPr>
              <a:t>The Commissioner for Older People (Wales) Act 2006</a:t>
            </a:r>
          </a:p>
          <a:p>
            <a:pPr lvl="1"/>
            <a:r>
              <a:rPr lang="en-GB" dirty="0" smtClean="0">
                <a:latin typeface="Times New Roman" pitchFamily="18" charset="0"/>
                <a:cs typeface="Times New Roman" pitchFamily="18" charset="0"/>
              </a:rPr>
              <a:t>Section 5 allows the Commissioner to Review the arrangements for advocacy</a:t>
            </a:r>
          </a:p>
          <a:p>
            <a:r>
              <a:rPr lang="en-GB" dirty="0" smtClean="0">
                <a:latin typeface="Times New Roman" pitchFamily="18" charset="0"/>
                <a:cs typeface="Times New Roman" pitchFamily="18" charset="0"/>
              </a:rPr>
              <a:t>The Commissioner for Older People in Wales Regulations 2007 </a:t>
            </a:r>
          </a:p>
          <a:p>
            <a:pPr lvl="1"/>
            <a:r>
              <a:rPr lang="en-GB" dirty="0" smtClean="0">
                <a:latin typeface="Times New Roman" pitchFamily="18" charset="0"/>
                <a:cs typeface="Times New Roman" pitchFamily="18" charset="0"/>
              </a:rPr>
              <a:t>With respect to issuing guidance</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rmAutofit fontScale="90000"/>
          </a:bodyPr>
          <a:lstStyle/>
          <a:p>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smtClean="0">
                <a:latin typeface="Times New Roman" pitchFamily="18" charset="0"/>
                <a:cs typeface="Times New Roman" pitchFamily="18" charset="0"/>
              </a:rPr>
              <a:t>Methods</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endParaRPr lang="en-GB"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12776"/>
            <a:ext cx="8229600" cy="4032448"/>
          </a:xfrm>
        </p:spPr>
        <p:txBody>
          <a:bodyPr>
            <a:normAutofit/>
          </a:bodyPr>
          <a:lstStyle/>
          <a:p>
            <a:pPr>
              <a:buNone/>
            </a:pPr>
            <a:r>
              <a:rPr lang="en-GB" b="1" dirty="0" smtClean="0">
                <a:latin typeface="Times New Roman" pitchFamily="18" charset="0"/>
                <a:cs typeface="Times New Roman" pitchFamily="18" charset="0"/>
              </a:rPr>
              <a:t>	Obtained information about advocacy arrangements:</a:t>
            </a:r>
          </a:p>
          <a:p>
            <a:pPr lvl="1">
              <a:buFont typeface="Arial" pitchFamily="34" charset="0"/>
              <a:buChar char="•"/>
            </a:pPr>
            <a:r>
              <a:rPr lang="en-GB" dirty="0" smtClean="0">
                <a:latin typeface="Times New Roman" pitchFamily="18" charset="0"/>
                <a:cs typeface="Times New Roman" pitchFamily="18" charset="0"/>
              </a:rPr>
              <a:t>22 local authorities</a:t>
            </a:r>
          </a:p>
          <a:p>
            <a:pPr lvl="1">
              <a:buFont typeface="Arial" pitchFamily="34" charset="0"/>
              <a:buChar char="•"/>
            </a:pPr>
            <a:r>
              <a:rPr lang="en-GB" dirty="0" smtClean="0">
                <a:latin typeface="Times New Roman" pitchFamily="18" charset="0"/>
                <a:cs typeface="Times New Roman" pitchFamily="18" charset="0"/>
              </a:rPr>
              <a:t>7 local health boards</a:t>
            </a:r>
          </a:p>
          <a:p>
            <a:pPr lvl="1">
              <a:buFont typeface="Arial" pitchFamily="34" charset="0"/>
              <a:buChar char="•"/>
            </a:pPr>
            <a:r>
              <a:rPr lang="en-GB" dirty="0" smtClean="0">
                <a:latin typeface="Times New Roman" pitchFamily="18" charset="0"/>
                <a:cs typeface="Times New Roman" pitchFamily="18" charset="0"/>
              </a:rPr>
              <a:t>143 care homes</a:t>
            </a:r>
          </a:p>
          <a:p>
            <a:pPr algn="just">
              <a:buNone/>
            </a:pP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57632826F5D648A91FD322656FD1B6" ma:contentTypeVersion="1" ma:contentTypeDescription="Create a new document." ma:contentTypeScope="" ma:versionID="7e9c3943460591f2eab0b72a5feaff73">
  <xsd:schema xmlns:xsd="http://www.w3.org/2001/XMLSchema" xmlns:p="http://schemas.microsoft.com/office/2006/metadata/properties" xmlns:ns2="d75e4e1e-2cc7-46be-af7b-ccd2c81ab2ed" targetNamespace="http://schemas.microsoft.com/office/2006/metadata/properties" ma:root="true" ma:fieldsID="282a773e01743ed5035ed28538cf1544" ns2:_="">
    <xsd:import namespace="d75e4e1e-2cc7-46be-af7b-ccd2c81ab2ed"/>
    <xsd:element name="properties">
      <xsd:complexType>
        <xsd:sequence>
          <xsd:element name="documentManagement">
            <xsd:complexType>
              <xsd:all>
                <xsd:element ref="ns2:Info" minOccurs="0"/>
              </xsd:all>
            </xsd:complexType>
          </xsd:element>
        </xsd:sequence>
      </xsd:complexType>
    </xsd:element>
  </xsd:schema>
  <xsd:schema xmlns:xsd="http://www.w3.org/2001/XMLSchema" xmlns:dms="http://schemas.microsoft.com/office/2006/documentManagement/types" targetNamespace="d75e4e1e-2cc7-46be-af7b-ccd2c81ab2ed" elementFormDefault="qualified">
    <xsd:import namespace="http://schemas.microsoft.com/office/2006/documentManagement/types"/>
    <xsd:element name="Info" ma:index="8" nillable="true" ma:displayName="Info" ma:internalName="Info">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Info xmlns="d75e4e1e-2cc7-46be-af7b-ccd2c81ab2ed">Standard Powerpoint presentation</Info>
  </documentManagement>
</p:properties>
</file>

<file path=customXml/itemProps1.xml><?xml version="1.0" encoding="utf-8"?>
<ds:datastoreItem xmlns:ds="http://schemas.openxmlformats.org/officeDocument/2006/customXml" ds:itemID="{478281B1-FE96-493A-852B-D2CF13E5DBC4}">
  <ds:schemaRefs>
    <ds:schemaRef ds:uri="http://schemas.microsoft.com/office/2006/metadata/longProperties"/>
  </ds:schemaRefs>
</ds:datastoreItem>
</file>

<file path=customXml/itemProps2.xml><?xml version="1.0" encoding="utf-8"?>
<ds:datastoreItem xmlns:ds="http://schemas.openxmlformats.org/officeDocument/2006/customXml" ds:itemID="{7FDC1FBD-C122-4AB0-8694-86D49D3114E6}">
  <ds:schemaRefs>
    <ds:schemaRef ds:uri="http://schemas.microsoft.com/sharepoint/v3/contenttype/forms"/>
  </ds:schemaRefs>
</ds:datastoreItem>
</file>

<file path=customXml/itemProps3.xml><?xml version="1.0" encoding="utf-8"?>
<ds:datastoreItem xmlns:ds="http://schemas.openxmlformats.org/officeDocument/2006/customXml" ds:itemID="{5BA928C5-6BCF-40E8-BD3E-F8D9E9960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5e4e1e-2cc7-46be-af7b-ccd2c81ab2e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FF8232D1-7EB0-4151-9096-713375600FBF}">
  <ds:schemaRefs>
    <ds:schemaRef ds:uri="http://schemas.microsoft.com/office/2006/metadata/properties"/>
    <ds:schemaRef ds:uri="d75e4e1e-2cc7-46be-af7b-ccd2c81ab2ed"/>
  </ds:schemaRefs>
</ds:datastoreItem>
</file>

<file path=docProps/app.xml><?xml version="1.0" encoding="utf-8"?>
<Properties xmlns="http://schemas.openxmlformats.org/officeDocument/2006/extended-properties" xmlns:vt="http://schemas.openxmlformats.org/officeDocument/2006/docPropsVTypes">
  <TotalTime>5</TotalTime>
  <Words>1069</Words>
  <Application>Microsoft Office PowerPoint</Application>
  <PresentationFormat>Předvádění na obrazovce (4:3)</PresentationFormat>
  <Paragraphs>88</Paragraphs>
  <Slides>15</Slides>
  <Notes>10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Office Theme</vt:lpstr>
      <vt:lpstr>    The Older People’s Commissioner for Wales’ Review of Advocacy Arrangements in Care Homes    </vt:lpstr>
      <vt:lpstr>Prezentace aplikace PowerPoint</vt:lpstr>
      <vt:lpstr>Prezentace aplikace PowerPoint</vt:lpstr>
      <vt:lpstr>Prezentace aplikace PowerPoint</vt:lpstr>
      <vt:lpstr>Prezentace aplikace PowerPoint</vt:lpstr>
      <vt:lpstr>Older people in Wales</vt:lpstr>
      <vt:lpstr>Basis for the Review</vt:lpstr>
      <vt:lpstr>Methods</vt:lpstr>
      <vt:lpstr> Methods </vt:lpstr>
      <vt:lpstr>Methods </vt:lpstr>
      <vt:lpstr>Methods </vt:lpstr>
      <vt:lpstr>Methods </vt:lpstr>
      <vt:lpstr>What we found…</vt:lpstr>
      <vt:lpstr>What next?</vt:lpstr>
      <vt:lpstr>For more information…</vt:lpstr>
    </vt:vector>
  </TitlesOfParts>
  <Company>Older People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ruth.marks</dc:creator>
  <cp:lastModifiedBy>Pcnet</cp:lastModifiedBy>
  <cp:revision>255</cp:revision>
  <dcterms:created xsi:type="dcterms:W3CDTF">2010-06-04T16:13:25Z</dcterms:created>
  <dcterms:modified xsi:type="dcterms:W3CDTF">2012-05-31T11:13:00Z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