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sldIdLst>
    <p:sldId id="256" r:id="rId2"/>
    <p:sldId id="320" r:id="rId3"/>
    <p:sldId id="321" r:id="rId4"/>
    <p:sldId id="295" r:id="rId5"/>
    <p:sldId id="276" r:id="rId6"/>
    <p:sldId id="297" r:id="rId7"/>
    <p:sldId id="296" r:id="rId8"/>
    <p:sldId id="260" r:id="rId9"/>
    <p:sldId id="298" r:id="rId10"/>
    <p:sldId id="299" r:id="rId11"/>
    <p:sldId id="267" r:id="rId12"/>
    <p:sldId id="314" r:id="rId13"/>
    <p:sldId id="301" r:id="rId14"/>
    <p:sldId id="302" r:id="rId15"/>
    <p:sldId id="278" r:id="rId16"/>
    <p:sldId id="263" r:id="rId17"/>
    <p:sldId id="264" r:id="rId18"/>
    <p:sldId id="310" r:id="rId19"/>
    <p:sldId id="281" r:id="rId20"/>
    <p:sldId id="309" r:id="rId21"/>
    <p:sldId id="286" r:id="rId22"/>
    <p:sldId id="303" r:id="rId23"/>
    <p:sldId id="304" r:id="rId24"/>
    <p:sldId id="306" r:id="rId25"/>
    <p:sldId id="307" r:id="rId26"/>
    <p:sldId id="308" r:id="rId27"/>
    <p:sldId id="317" r:id="rId28"/>
    <p:sldId id="318" r:id="rId29"/>
    <p:sldId id="322" r:id="rId30"/>
    <p:sldId id="319" r:id="rId31"/>
    <p:sldId id="316" r:id="rId32"/>
    <p:sldId id="284" r:id="rId33"/>
    <p:sldId id="285" r:id="rId34"/>
    <p:sldId id="287" r:id="rId35"/>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679E18-8447-4C64-BBC5-6180DA2FB4E4}">
          <p14:sldIdLst>
            <p14:sldId id="256"/>
            <p14:sldId id="320"/>
            <p14:sldId id="321"/>
            <p14:sldId id="295"/>
            <p14:sldId id="276"/>
            <p14:sldId id="297"/>
            <p14:sldId id="296"/>
            <p14:sldId id="260"/>
            <p14:sldId id="298"/>
            <p14:sldId id="299"/>
            <p14:sldId id="267"/>
            <p14:sldId id="314"/>
            <p14:sldId id="301"/>
            <p14:sldId id="302"/>
            <p14:sldId id="278"/>
            <p14:sldId id="263"/>
            <p14:sldId id="264"/>
            <p14:sldId id="310"/>
            <p14:sldId id="281"/>
            <p14:sldId id="309"/>
            <p14:sldId id="286"/>
            <p14:sldId id="303"/>
            <p14:sldId id="304"/>
            <p14:sldId id="306"/>
            <p14:sldId id="307"/>
            <p14:sldId id="308"/>
            <p14:sldId id="317"/>
            <p14:sldId id="318"/>
            <p14:sldId id="322"/>
            <p14:sldId id="319"/>
            <p14:sldId id="316"/>
            <p14:sldId id="284"/>
            <p14:sldId id="285"/>
            <p14:sldId id="2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044" autoAdjust="0"/>
    <p:restoredTop sz="94660"/>
  </p:normalViewPr>
  <p:slideViewPr>
    <p:cSldViewPr>
      <p:cViewPr varScale="1">
        <p:scale>
          <a:sx n="63" d="100"/>
          <a:sy n="63" d="100"/>
        </p:scale>
        <p:origin x="-1572" y="-96"/>
      </p:cViewPr>
      <p:guideLst>
        <p:guide orient="horz" pos="2160"/>
        <p:guide pos="2880"/>
      </p:guideLst>
    </p:cSldViewPr>
  </p:slideViewPr>
  <p:notesTextViewPr>
    <p:cViewPr>
      <p:scale>
        <a:sx n="1" d="1"/>
        <a:sy n="1" d="1"/>
      </p:scale>
      <p:origin x="0" y="30"/>
    </p:cViewPr>
  </p:notesTextViewPr>
  <p:sorterViewPr>
    <p:cViewPr>
      <p:scale>
        <a:sx n="100" d="100"/>
        <a:sy n="100" d="100"/>
      </p:scale>
      <p:origin x="0" y="2460"/>
    </p:cViewPr>
  </p:sorterViewPr>
  <p:notesViewPr>
    <p:cSldViewPr>
      <p:cViewPr>
        <p:scale>
          <a:sx n="100" d="100"/>
          <a:sy n="100" d="100"/>
        </p:scale>
        <p:origin x="-1176" y="2467"/>
      </p:cViewPr>
      <p:guideLst>
        <p:guide orient="horz" pos="2952"/>
        <p:guide pos="223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014100" y="0"/>
            <a:ext cx="3070860" cy="468630"/>
          </a:xfrm>
          <a:prstGeom prst="rect">
            <a:avLst/>
          </a:prstGeom>
        </p:spPr>
        <p:txBody>
          <a:bodyPr vert="horz" lIns="91440" tIns="45720" rIns="91440" bIns="45720" rtlCol="0"/>
          <a:lstStyle>
            <a:lvl1pPr algn="r">
              <a:defRPr sz="1200"/>
            </a:lvl1pPr>
          </a:lstStyle>
          <a:p>
            <a:fld id="{923A466E-4847-44BE-8333-A4200A010F7A}" type="datetimeFigureOut">
              <a:rPr lang="en-AU" smtClean="0"/>
              <a:t>17/05/2012</a:t>
            </a:fld>
            <a:endParaRPr lang="en-AU"/>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902343"/>
            <a:ext cx="3070860" cy="46863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1440" tIns="45720" rIns="91440" bIns="45720" rtlCol="0" anchor="b"/>
          <a:lstStyle>
            <a:lvl1pPr algn="r">
              <a:defRPr sz="1200"/>
            </a:lvl1pPr>
          </a:lstStyle>
          <a:p>
            <a:fld id="{51F744AF-7E5C-46FB-B574-F31352CB5BEA}" type="slidenum">
              <a:rPr lang="en-AU" smtClean="0"/>
              <a:t>‹#›</a:t>
            </a:fld>
            <a:endParaRPr lang="en-AU"/>
          </a:p>
        </p:txBody>
      </p:sp>
    </p:spTree>
    <p:extLst>
      <p:ext uri="{BB962C8B-B14F-4D97-AF65-F5344CB8AC3E}">
        <p14:creationId xmlns:p14="http://schemas.microsoft.com/office/powerpoint/2010/main" val="4098495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pPr>
            <a:r>
              <a:rPr lang="en-AU" sz="1400" dirty="0">
                <a:solidFill>
                  <a:prstClr val="black"/>
                </a:solidFill>
              </a:rPr>
              <a:t>I would like to tell you a story about </a:t>
            </a:r>
            <a:r>
              <a:rPr lang="en-AU" sz="1400" dirty="0" smtClean="0">
                <a:solidFill>
                  <a:prstClr val="black"/>
                </a:solidFill>
              </a:rPr>
              <a:t>our journey in thinking about the issue of social </a:t>
            </a:r>
            <a:r>
              <a:rPr lang="en-AU" sz="1400" dirty="0">
                <a:solidFill>
                  <a:prstClr val="black"/>
                </a:solidFill>
              </a:rPr>
              <a:t>isolation in our local </a:t>
            </a:r>
            <a:r>
              <a:rPr lang="en-AU" sz="1400" dirty="0" smtClean="0">
                <a:solidFill>
                  <a:prstClr val="black"/>
                </a:solidFill>
              </a:rPr>
              <a:t>community, and how we discovered new ways of taking a strengths-based approach to building a more </a:t>
            </a:r>
            <a:r>
              <a:rPr lang="en-AU" sz="1400" dirty="0">
                <a:solidFill>
                  <a:prstClr val="black"/>
                </a:solidFill>
              </a:rPr>
              <a:t>inclusive community</a:t>
            </a:r>
            <a:r>
              <a:rPr lang="en-AU" sz="1400" dirty="0" smtClean="0">
                <a:solidFill>
                  <a:prstClr val="black"/>
                </a:solidFill>
              </a:rPr>
              <a:t>.</a:t>
            </a:r>
          </a:p>
          <a:p>
            <a:pPr lvl="0">
              <a:lnSpc>
                <a:spcPct val="150000"/>
              </a:lnSpc>
            </a:pPr>
            <a:endParaRPr lang="en-AU" sz="1400" dirty="0">
              <a:solidFill>
                <a:prstClr val="black"/>
              </a:solidFill>
            </a:endParaRPr>
          </a:p>
          <a:p>
            <a:pPr lvl="0">
              <a:lnSpc>
                <a:spcPct val="150000"/>
              </a:lnSpc>
            </a:pPr>
            <a:r>
              <a:rPr lang="en-AU" sz="1400" dirty="0" smtClean="0">
                <a:solidFill>
                  <a:prstClr val="black"/>
                </a:solidFill>
              </a:rPr>
              <a:t>I want to begin by introducing you to two older people who have been involved in this program.  Given their age and potential health issues, they could be considered as part of the group of older people who may be “at risk” of isolation.  However, drawing on their passion and strengths, they have been part of grass roots initiatives to build community and make connections between people. </a:t>
            </a:r>
            <a:endParaRPr lang="en-AU" sz="1400" dirty="0">
              <a:solidFill>
                <a:prstClr val="black"/>
              </a:solidFill>
            </a:endParaRPr>
          </a:p>
          <a:p>
            <a:endParaRPr lang="en-AU" dirty="0"/>
          </a:p>
        </p:txBody>
      </p:sp>
      <p:sp>
        <p:nvSpPr>
          <p:cNvPr id="4" name="Slide Number Placeholder 3"/>
          <p:cNvSpPr>
            <a:spLocks noGrp="1"/>
          </p:cNvSpPr>
          <p:nvPr>
            <p:ph type="sldNum" sz="quarter" idx="10"/>
          </p:nvPr>
        </p:nvSpPr>
        <p:spPr/>
        <p:txBody>
          <a:bodyPr/>
          <a:lstStyle/>
          <a:p>
            <a:fld id="{51F744AF-7E5C-46FB-B574-F31352CB5BEA}" type="slidenum">
              <a:rPr lang="en-AU" smtClean="0"/>
              <a:t>1</a:t>
            </a:fld>
            <a:endParaRPr lang="en-AU"/>
          </a:p>
        </p:txBody>
      </p:sp>
    </p:spTree>
    <p:extLst>
      <p:ext uri="{BB962C8B-B14F-4D97-AF65-F5344CB8AC3E}">
        <p14:creationId xmlns:p14="http://schemas.microsoft.com/office/powerpoint/2010/main" val="336913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However, opening up the opportunity more widely and moving to an approach based more on “Open Space” principles proved far more effective. These principles include:</a:t>
            </a:r>
          </a:p>
          <a:p>
            <a:r>
              <a:rPr lang="en-AU" sz="1400" i="1" dirty="0"/>
              <a:t>“All of the issues that are MOST important to the participants will be raised. </a:t>
            </a:r>
            <a:endParaRPr lang="en-AU" sz="1400" dirty="0"/>
          </a:p>
          <a:p>
            <a:r>
              <a:rPr lang="en-AU" sz="1400" i="1" dirty="0"/>
              <a:t>All of the issues raised will be addressed by those participants most qualified and capable of getting something done on each of them</a:t>
            </a:r>
            <a:r>
              <a:rPr lang="en-AU" sz="1400" i="1" dirty="0" smtClean="0"/>
              <a:t>.</a:t>
            </a:r>
          </a:p>
          <a:p>
            <a:endParaRPr lang="en-AU" sz="1400" i="1" dirty="0"/>
          </a:p>
          <a:p>
            <a:endParaRPr lang="en-AU" sz="1400" i="1" dirty="0" smtClean="0"/>
          </a:p>
          <a:p>
            <a:r>
              <a:rPr lang="en-AU" i="1" dirty="0" smtClean="0"/>
              <a:t/>
            </a:r>
            <a:br>
              <a:rPr lang="en-AU" i="1" dirty="0" smtClean="0"/>
            </a:br>
            <a:r>
              <a:rPr lang="en-AU" i="1" dirty="0" smtClean="0"/>
              <a:t/>
            </a:r>
            <a:br>
              <a:rPr lang="en-AU" i="1" dirty="0" smtClean="0"/>
            </a:br>
            <a:r>
              <a:rPr lang="en-AU" i="1" dirty="0" smtClean="0"/>
              <a:t/>
            </a:r>
            <a:br>
              <a:rPr lang="en-AU" i="1" dirty="0" smtClean="0"/>
            </a:br>
            <a:r>
              <a:rPr lang="en-AU" i="1" dirty="0" smtClean="0"/>
              <a:t/>
            </a:r>
            <a:br>
              <a:rPr lang="en-AU" i="1" dirty="0" smtClean="0"/>
            </a:br>
            <a:r>
              <a:rPr lang="en-AU" i="1" dirty="0" smtClean="0"/>
              <a:t/>
            </a:r>
            <a:br>
              <a:rPr lang="en-AU" i="1" dirty="0" smtClean="0"/>
            </a:br>
            <a:r>
              <a:rPr lang="en-AU" i="1" dirty="0" smtClean="0"/>
              <a:t/>
            </a:r>
            <a:br>
              <a:rPr lang="en-AU" i="1" dirty="0" smtClean="0"/>
            </a:br>
            <a:r>
              <a:rPr lang="en-AU" i="1" dirty="0" smtClean="0"/>
              <a:t/>
            </a:r>
            <a:br>
              <a:rPr lang="en-AU" i="1" dirty="0" smtClean="0"/>
            </a:br>
            <a:r>
              <a:rPr lang="en-AU" i="1" dirty="0" smtClean="0"/>
              <a:t/>
            </a:r>
            <a:br>
              <a:rPr lang="en-AU" i="1" dirty="0" smtClean="0"/>
            </a:br>
            <a:r>
              <a:rPr lang="en-AU" i="1" dirty="0" smtClean="0"/>
              <a:t/>
            </a:r>
            <a:br>
              <a:rPr lang="en-AU" i="1" dirty="0" smtClean="0"/>
            </a:br>
            <a:r>
              <a:rPr lang="en-AU" i="1" dirty="0" smtClean="0"/>
              <a:t/>
            </a:r>
            <a:br>
              <a:rPr lang="en-AU" i="1" dirty="0" smtClean="0"/>
            </a:br>
            <a:r>
              <a:rPr lang="en-AU" i="1" dirty="0" smtClean="0"/>
              <a:t/>
            </a:r>
            <a:br>
              <a:rPr lang="en-AU" i="1" dirty="0" smtClean="0"/>
            </a:br>
            <a:endParaRPr lang="en-AU" i="1" dirty="0"/>
          </a:p>
        </p:txBody>
      </p:sp>
      <p:sp>
        <p:nvSpPr>
          <p:cNvPr id="4" name="Slide Number Placeholder 3"/>
          <p:cNvSpPr>
            <a:spLocks noGrp="1"/>
          </p:cNvSpPr>
          <p:nvPr>
            <p:ph type="sldNum" sz="quarter" idx="10"/>
          </p:nvPr>
        </p:nvSpPr>
        <p:spPr/>
        <p:txBody>
          <a:bodyPr/>
          <a:lstStyle/>
          <a:p>
            <a:fld id="{51F744AF-7E5C-46FB-B574-F31352CB5BEA}" type="slidenum">
              <a:rPr lang="en-AU" smtClean="0"/>
              <a:t>10</a:t>
            </a:fld>
            <a:endParaRPr lang="en-AU"/>
          </a:p>
        </p:txBody>
      </p:sp>
    </p:spTree>
    <p:extLst>
      <p:ext uri="{BB962C8B-B14F-4D97-AF65-F5344CB8AC3E}">
        <p14:creationId xmlns:p14="http://schemas.microsoft.com/office/powerpoint/2010/main" val="4271579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 </a:t>
            </a:r>
          </a:p>
          <a:p>
            <a:r>
              <a:rPr lang="en-AU" sz="1400" dirty="0"/>
              <a:t>When we stopped looking for “needs” or for services to “meet needs” we found </a:t>
            </a:r>
            <a:r>
              <a:rPr lang="en-AU" sz="1400" dirty="0" smtClean="0"/>
              <a:t>a </a:t>
            </a:r>
            <a:r>
              <a:rPr lang="en-AU" sz="1400" dirty="0"/>
              <a:t>map that looks more like this one. </a:t>
            </a:r>
          </a:p>
          <a:p>
            <a:r>
              <a:rPr lang="en-AU" sz="1400" dirty="0" smtClean="0"/>
              <a:t>People  came forward who were passionate </a:t>
            </a:r>
            <a:r>
              <a:rPr lang="en-AU" sz="1400" dirty="0"/>
              <a:t>about inclusion and willing to act on the things they cared about. Some of these people came from human services but many came from other walks of life. In four years there has not been an issue with filling the program and people are often on a waiting list for the next year. </a:t>
            </a:r>
            <a:r>
              <a:rPr lang="en-AU" sz="1400" i="1" dirty="0"/>
              <a:t/>
            </a:r>
            <a:br>
              <a:rPr lang="en-AU" sz="1400" i="1" dirty="0"/>
            </a:br>
            <a:endParaRPr lang="en-AU" sz="1400" dirty="0"/>
          </a:p>
        </p:txBody>
      </p:sp>
      <p:sp>
        <p:nvSpPr>
          <p:cNvPr id="4" name="Slide Number Placeholder 3"/>
          <p:cNvSpPr>
            <a:spLocks noGrp="1"/>
          </p:cNvSpPr>
          <p:nvPr>
            <p:ph type="sldNum" sz="quarter" idx="10"/>
          </p:nvPr>
        </p:nvSpPr>
        <p:spPr/>
        <p:txBody>
          <a:bodyPr/>
          <a:lstStyle/>
          <a:p>
            <a:fld id="{51F744AF-7E5C-46FB-B574-F31352CB5BEA}" type="slidenum">
              <a:rPr lang="en-AU" smtClean="0"/>
              <a:t>11</a:t>
            </a:fld>
            <a:endParaRPr lang="en-AU"/>
          </a:p>
        </p:txBody>
      </p:sp>
    </p:spTree>
    <p:extLst>
      <p:ext uri="{BB962C8B-B14F-4D97-AF65-F5344CB8AC3E}">
        <p14:creationId xmlns:p14="http://schemas.microsoft.com/office/powerpoint/2010/main" val="339608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6956" y="4451985"/>
            <a:ext cx="6120680" cy="4217670"/>
          </a:xfrm>
        </p:spPr>
        <p:txBody>
          <a:bodyPr/>
          <a:lstStyle/>
          <a:p>
            <a:pPr>
              <a:lnSpc>
                <a:spcPct val="150000"/>
              </a:lnSpc>
            </a:pPr>
            <a:r>
              <a:rPr lang="en-AU" sz="1400" dirty="0" smtClean="0"/>
              <a:t> In the initial year the focus</a:t>
            </a:r>
            <a:r>
              <a:rPr lang="en-AU" sz="1400" baseline="0" dirty="0" smtClean="0"/>
              <a:t> was on the social isolation of older people. In subsequent years the focus has broadened to other groups but older people are still an important focus.  In one LGA 24% of people live</a:t>
            </a:r>
            <a:r>
              <a:rPr lang="en-AU" sz="1400" dirty="0" smtClean="0"/>
              <a:t> alone, many of these are older people. Participants each</a:t>
            </a:r>
            <a:r>
              <a:rPr lang="en-AU" sz="1400" baseline="0" dirty="0" smtClean="0"/>
              <a:t> year have been </a:t>
            </a:r>
            <a:r>
              <a:rPr lang="en-AU" sz="1400" dirty="0" smtClean="0"/>
              <a:t> </a:t>
            </a:r>
            <a:r>
              <a:rPr lang="en-AU" sz="1400" dirty="0"/>
              <a:t>extremely diverse in age, cultural background and life experiences. </a:t>
            </a:r>
            <a:r>
              <a:rPr lang="en-AU" sz="1400" dirty="0" smtClean="0"/>
              <a:t>In 2010 43% of participants  were 50 and over. </a:t>
            </a:r>
            <a:endParaRPr lang="en-AU" sz="1400" dirty="0"/>
          </a:p>
          <a:p>
            <a:r>
              <a:rPr lang="en-AU" sz="1400" dirty="0"/>
              <a:t>Applicants who demonstrated leadership capabilities and/or who were well connected in their community were selected to undertake the interview process, as it was viewed that these attributes would assist participants to establish responses within their local community aimed at reducing social isolation. Three to four applicants participated in each interview which was structured as a 2 hour workshop with the project manager, a steering committee representative and an independent person where possible. The workshops were constructed to promote conversations as opposed to strict question and answer format. Relevant topics such as: team work, leadership and personal strengths were explored and this provided opportunity for applicants to demonstrate their ability to engage with others and to meet with potential fellow group participants. </a:t>
            </a:r>
          </a:p>
        </p:txBody>
      </p:sp>
      <p:sp>
        <p:nvSpPr>
          <p:cNvPr id="4" name="Slide Number Placeholder 3"/>
          <p:cNvSpPr>
            <a:spLocks noGrp="1"/>
          </p:cNvSpPr>
          <p:nvPr>
            <p:ph type="sldNum" sz="quarter" idx="10"/>
          </p:nvPr>
        </p:nvSpPr>
        <p:spPr/>
        <p:txBody>
          <a:bodyPr/>
          <a:lstStyle/>
          <a:p>
            <a:fld id="{51F744AF-7E5C-46FB-B574-F31352CB5BEA}" type="slidenum">
              <a:rPr lang="en-AU" smtClean="0"/>
              <a:t>12</a:t>
            </a:fld>
            <a:endParaRPr lang="en-AU"/>
          </a:p>
        </p:txBody>
      </p:sp>
    </p:spTree>
    <p:extLst>
      <p:ext uri="{BB962C8B-B14F-4D97-AF65-F5344CB8AC3E}">
        <p14:creationId xmlns:p14="http://schemas.microsoft.com/office/powerpoint/2010/main" val="1786516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AU" sz="1400" dirty="0"/>
              <a:t>A visioning exercise was also included using Jeannie Baker’s picture book `Belonging’ as an example of how a socially inclusive community can develop over time. Applicants were encouraged to “dream” by drawing or describing the transformation of their own local community to a socially inclusive one and then to explore the commonalities of their vision with the other group members. People were finally selected based on their passion and ability to work with others in the program. </a:t>
            </a:r>
          </a:p>
          <a:p>
            <a:endParaRPr lang="en-AU" dirty="0"/>
          </a:p>
        </p:txBody>
      </p:sp>
      <p:sp>
        <p:nvSpPr>
          <p:cNvPr id="4" name="Slide Number Placeholder 3"/>
          <p:cNvSpPr>
            <a:spLocks noGrp="1"/>
          </p:cNvSpPr>
          <p:nvPr>
            <p:ph type="sldNum" sz="quarter" idx="10"/>
          </p:nvPr>
        </p:nvSpPr>
        <p:spPr/>
        <p:txBody>
          <a:bodyPr/>
          <a:lstStyle/>
          <a:p>
            <a:fld id="{51F744AF-7E5C-46FB-B574-F31352CB5BEA}" type="slidenum">
              <a:rPr lang="en-AU" smtClean="0"/>
              <a:t>13</a:t>
            </a:fld>
            <a:endParaRPr lang="en-AU"/>
          </a:p>
        </p:txBody>
      </p:sp>
    </p:spTree>
    <p:extLst>
      <p:ext uri="{BB962C8B-B14F-4D97-AF65-F5344CB8AC3E}">
        <p14:creationId xmlns:p14="http://schemas.microsoft.com/office/powerpoint/2010/main" val="154954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AU" sz="1400" dirty="0"/>
              <a:t>The Opening Doors Community Leadership Program offers participants (the future leaders) opportunities to develop their natural leadership skills and become aware of the many assets in their community. </a:t>
            </a:r>
          </a:p>
          <a:p>
            <a:pPr>
              <a:lnSpc>
                <a:spcPct val="150000"/>
              </a:lnSpc>
            </a:pPr>
            <a:r>
              <a:rPr lang="en-AU" sz="1400" dirty="0"/>
              <a:t>The program commences with a two day retreat, where participants explore the concept of leadership and discover their own leadership strengths.</a:t>
            </a:r>
            <a:r>
              <a:rPr lang="en-US" sz="1400" dirty="0"/>
              <a:t> </a:t>
            </a:r>
            <a:endParaRPr lang="en-AU" sz="1400" dirty="0"/>
          </a:p>
        </p:txBody>
      </p:sp>
      <p:sp>
        <p:nvSpPr>
          <p:cNvPr id="4" name="Slide Number Placeholder 3"/>
          <p:cNvSpPr>
            <a:spLocks noGrp="1"/>
          </p:cNvSpPr>
          <p:nvPr>
            <p:ph type="sldNum" sz="quarter" idx="10"/>
          </p:nvPr>
        </p:nvSpPr>
        <p:spPr/>
        <p:txBody>
          <a:bodyPr/>
          <a:lstStyle/>
          <a:p>
            <a:fld id="{51F744AF-7E5C-46FB-B574-F31352CB5BEA}" type="slidenum">
              <a:rPr lang="en-AU" smtClean="0"/>
              <a:t>14</a:t>
            </a:fld>
            <a:endParaRPr lang="en-AU"/>
          </a:p>
        </p:txBody>
      </p:sp>
    </p:spTree>
    <p:extLst>
      <p:ext uri="{BB962C8B-B14F-4D97-AF65-F5344CB8AC3E}">
        <p14:creationId xmlns:p14="http://schemas.microsoft.com/office/powerpoint/2010/main" val="2338951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AU" sz="1400" dirty="0"/>
              <a:t>During the program they are introduced to the Asset Based Community Development Approach which is based on Appreciative Inquiry Principles. </a:t>
            </a:r>
          </a:p>
          <a:p>
            <a:pPr>
              <a:lnSpc>
                <a:spcPct val="150000"/>
              </a:lnSpc>
            </a:pPr>
            <a:r>
              <a:rPr lang="en-AU" sz="1400" i="1" dirty="0"/>
              <a:t>Asset-Based Community Development (ABCD) is a growing movement that considers local assets as the primary building blocks of sustainable community development. Building on the skills of local residents, the power of local associations, and the supportive functions of local institutions, asset-based community development draws upon existing community strengths to build stronger, more sustainable communities for the future</a:t>
            </a:r>
            <a:r>
              <a:rPr lang="en-AU" sz="1400" dirty="0"/>
              <a:t>.</a:t>
            </a:r>
            <a:r>
              <a:rPr lang="en-AU" sz="1400" baseline="30000" dirty="0"/>
              <a:t> </a:t>
            </a:r>
            <a:endParaRPr lang="en-AU" sz="1400" dirty="0"/>
          </a:p>
          <a:p>
            <a:pPr>
              <a:lnSpc>
                <a:spcPct val="150000"/>
              </a:lnSpc>
            </a:pPr>
            <a:r>
              <a:rPr lang="en-AU" sz="1400" dirty="0"/>
              <a:t>Participants are encouraged and supported to engage in community conversations to help them to understand the kind of local community initiative that will engage potentially isolated people and help them to generate new sense of connectedness and belonging. </a:t>
            </a:r>
          </a:p>
          <a:p>
            <a:endParaRPr lang="en-AU" dirty="0"/>
          </a:p>
        </p:txBody>
      </p:sp>
      <p:sp>
        <p:nvSpPr>
          <p:cNvPr id="4" name="Slide Number Placeholder 3"/>
          <p:cNvSpPr>
            <a:spLocks noGrp="1"/>
          </p:cNvSpPr>
          <p:nvPr>
            <p:ph type="sldNum" sz="quarter" idx="10"/>
          </p:nvPr>
        </p:nvSpPr>
        <p:spPr/>
        <p:txBody>
          <a:bodyPr/>
          <a:lstStyle/>
          <a:p>
            <a:fld id="{51F744AF-7E5C-46FB-B574-F31352CB5BEA}" type="slidenum">
              <a:rPr lang="en-AU" smtClean="0"/>
              <a:t>15</a:t>
            </a:fld>
            <a:endParaRPr lang="en-AU"/>
          </a:p>
        </p:txBody>
      </p:sp>
    </p:spTree>
    <p:extLst>
      <p:ext uri="{BB962C8B-B14F-4D97-AF65-F5344CB8AC3E}">
        <p14:creationId xmlns:p14="http://schemas.microsoft.com/office/powerpoint/2010/main" val="3227404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1F744AF-7E5C-46FB-B574-F31352CB5BEA}" type="slidenum">
              <a:rPr lang="en-AU" smtClean="0"/>
              <a:t>16</a:t>
            </a:fld>
            <a:endParaRPr lang="en-AU"/>
          </a:p>
        </p:txBody>
      </p:sp>
    </p:spTree>
    <p:extLst>
      <p:ext uri="{BB962C8B-B14F-4D97-AF65-F5344CB8AC3E}">
        <p14:creationId xmlns:p14="http://schemas.microsoft.com/office/powerpoint/2010/main" val="1917858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1F744AF-7E5C-46FB-B574-F31352CB5BEA}" type="slidenum">
              <a:rPr lang="en-AU" smtClean="0"/>
              <a:t>17</a:t>
            </a:fld>
            <a:endParaRPr lang="en-AU"/>
          </a:p>
        </p:txBody>
      </p:sp>
    </p:spTree>
    <p:extLst>
      <p:ext uri="{BB962C8B-B14F-4D97-AF65-F5344CB8AC3E}">
        <p14:creationId xmlns:p14="http://schemas.microsoft.com/office/powerpoint/2010/main" val="883742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4948" y="4451985"/>
            <a:ext cx="6336704" cy="4217670"/>
          </a:xfrm>
        </p:spPr>
        <p:txBody>
          <a:bodyPr/>
          <a:lstStyle/>
          <a:p>
            <a:pPr>
              <a:lnSpc>
                <a:spcPct val="150000"/>
              </a:lnSpc>
            </a:pPr>
            <a:r>
              <a:rPr lang="en-US" sz="1400" dirty="0"/>
              <a:t>Following the retreat, participants attend workshops twice a month for six months in a variety of community venues.  These visits help them to become more familiar with the resources in their local communities.  Adult education principles underpin the program delivery and the content of workshops includes: community engagement training, case study presentations, group facilitation by experienced guest ‘leaders’ and participant reflection.  A key component of the program is participants designing and implementing projects aimed at enhancing </a:t>
            </a:r>
            <a:r>
              <a:rPr lang="en-GB" sz="1400" dirty="0"/>
              <a:t>social</a:t>
            </a:r>
            <a:r>
              <a:rPr lang="en-US" sz="1400" dirty="0"/>
              <a:t> inclusion in local </a:t>
            </a:r>
            <a:r>
              <a:rPr lang="en-US" sz="1400" dirty="0" err="1"/>
              <a:t>neighbourhoods</a:t>
            </a:r>
            <a:r>
              <a:rPr lang="en-US" sz="1400" dirty="0"/>
              <a:t>.  In most instances this required significant networking and linking with community groups and organizations. </a:t>
            </a:r>
            <a:endParaRPr lang="en-AU" sz="1400" dirty="0"/>
          </a:p>
          <a:p>
            <a:pPr>
              <a:lnSpc>
                <a:spcPct val="150000"/>
              </a:lnSpc>
            </a:pPr>
            <a:r>
              <a:rPr lang="en-US" sz="1400" dirty="0"/>
              <a:t>A Co-</a:t>
            </a:r>
            <a:r>
              <a:rPr lang="en-US" sz="1400" dirty="0" err="1"/>
              <a:t>ordinator</a:t>
            </a:r>
            <a:r>
              <a:rPr lang="en-US" sz="1400" dirty="0"/>
              <a:t> was appointed to facilitate the program who came with extensive experience in working within communities in a variety of roles.  When a second program was started in the Southern Region, an Opening Doors graduate was appointed to assist with facilitating the Inner East program. </a:t>
            </a:r>
            <a:endParaRPr lang="en-AU" sz="1400" dirty="0"/>
          </a:p>
          <a:p>
            <a:endParaRPr lang="en-AU" dirty="0"/>
          </a:p>
        </p:txBody>
      </p:sp>
      <p:sp>
        <p:nvSpPr>
          <p:cNvPr id="4" name="Slide Number Placeholder 3"/>
          <p:cNvSpPr>
            <a:spLocks noGrp="1"/>
          </p:cNvSpPr>
          <p:nvPr>
            <p:ph type="sldNum" sz="quarter" idx="10"/>
          </p:nvPr>
        </p:nvSpPr>
        <p:spPr/>
        <p:txBody>
          <a:bodyPr/>
          <a:lstStyle/>
          <a:p>
            <a:fld id="{51F744AF-7E5C-46FB-B574-F31352CB5BEA}" type="slidenum">
              <a:rPr lang="en-AU" smtClean="0"/>
              <a:t>18</a:t>
            </a:fld>
            <a:endParaRPr lang="en-AU"/>
          </a:p>
        </p:txBody>
      </p:sp>
    </p:spTree>
    <p:extLst>
      <p:ext uri="{BB962C8B-B14F-4D97-AF65-F5344CB8AC3E}">
        <p14:creationId xmlns:p14="http://schemas.microsoft.com/office/powerpoint/2010/main" val="72803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AU" sz="1400" dirty="0" smtClean="0"/>
              <a:t>The outcomes of the program bear witness to Margaret Wheatley’s quote</a:t>
            </a:r>
          </a:p>
          <a:p>
            <a:pPr>
              <a:lnSpc>
                <a:spcPct val="150000"/>
              </a:lnSpc>
            </a:pPr>
            <a:r>
              <a:rPr lang="en-AU" sz="1400" dirty="0" smtClean="0"/>
              <a:t>“There is no power for change like a community discovering what it cares about”</a:t>
            </a:r>
            <a:endParaRPr lang="en-AU" sz="1400" dirty="0"/>
          </a:p>
        </p:txBody>
      </p:sp>
      <p:sp>
        <p:nvSpPr>
          <p:cNvPr id="4" name="Slide Number Placeholder 3"/>
          <p:cNvSpPr>
            <a:spLocks noGrp="1"/>
          </p:cNvSpPr>
          <p:nvPr>
            <p:ph type="sldNum" sz="quarter" idx="10"/>
          </p:nvPr>
        </p:nvSpPr>
        <p:spPr/>
        <p:txBody>
          <a:bodyPr/>
          <a:lstStyle/>
          <a:p>
            <a:fld id="{51F744AF-7E5C-46FB-B574-F31352CB5BEA}" type="slidenum">
              <a:rPr lang="en-AU" smtClean="0"/>
              <a:t>19</a:t>
            </a:fld>
            <a:endParaRPr lang="en-AU"/>
          </a:p>
        </p:txBody>
      </p:sp>
    </p:spTree>
    <p:extLst>
      <p:ext uri="{BB962C8B-B14F-4D97-AF65-F5344CB8AC3E}">
        <p14:creationId xmlns:p14="http://schemas.microsoft.com/office/powerpoint/2010/main" val="57246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933950" algn="l"/>
              </a:tabLst>
            </a:pPr>
            <a:r>
              <a:rPr lang="en-AU" sz="1400" dirty="0"/>
              <a:t>To summarise the life of Krishna </a:t>
            </a:r>
            <a:r>
              <a:rPr lang="en-AU" sz="1400" dirty="0" err="1"/>
              <a:t>Arora</a:t>
            </a:r>
            <a:r>
              <a:rPr lang="en-AU" sz="1400" dirty="0"/>
              <a:t> </a:t>
            </a:r>
            <a:r>
              <a:rPr lang="en-AU" sz="1400" dirty="0" smtClean="0"/>
              <a:t>in one</a:t>
            </a:r>
            <a:r>
              <a:rPr lang="en-AU" sz="1400" dirty="0"/>
              <a:t>, short article is no mean feat, but </a:t>
            </a:r>
            <a:r>
              <a:rPr lang="en-AU" sz="1400" dirty="0" smtClean="0"/>
              <a:t>one thing </a:t>
            </a:r>
            <a:r>
              <a:rPr lang="en-AU" sz="1400" dirty="0"/>
              <a:t>is for sure: at 83 years young, she has </a:t>
            </a:r>
            <a:r>
              <a:rPr lang="en-AU" sz="1400" dirty="0" smtClean="0"/>
              <a:t>a tremendous </a:t>
            </a:r>
            <a:r>
              <a:rPr lang="en-AU" sz="1400" dirty="0"/>
              <a:t>appetite for life and working </a:t>
            </a:r>
            <a:r>
              <a:rPr lang="en-AU" sz="1400" dirty="0" smtClean="0"/>
              <a:t>with her </a:t>
            </a:r>
            <a:r>
              <a:rPr lang="en-AU" sz="1400" dirty="0"/>
              <a:t>community.</a:t>
            </a:r>
          </a:p>
          <a:p>
            <a:r>
              <a:rPr lang="en-AU" sz="1400" dirty="0"/>
              <a:t>Having studied both at home in </a:t>
            </a:r>
            <a:r>
              <a:rPr lang="en-AU" sz="1400" dirty="0" err="1"/>
              <a:t>Dehli</a:t>
            </a:r>
            <a:r>
              <a:rPr lang="en-AU" sz="1400" dirty="0"/>
              <a:t>, </a:t>
            </a:r>
            <a:r>
              <a:rPr lang="en-AU" sz="1400" dirty="0" smtClean="0"/>
              <a:t>and abroad </a:t>
            </a:r>
            <a:r>
              <a:rPr lang="en-AU" sz="1400" dirty="0"/>
              <a:t>in the UK, one of Krishna’s </a:t>
            </a:r>
            <a:r>
              <a:rPr lang="en-AU" sz="1400" dirty="0" smtClean="0"/>
              <a:t>first </a:t>
            </a:r>
            <a:r>
              <a:rPr lang="en-AU" sz="1400" dirty="0"/>
              <a:t>jobs </a:t>
            </a:r>
            <a:r>
              <a:rPr lang="en-AU" sz="1400" dirty="0" smtClean="0"/>
              <a:t>was teaching </a:t>
            </a:r>
            <a:r>
              <a:rPr lang="en-AU" sz="1400" dirty="0"/>
              <a:t>at a </a:t>
            </a:r>
            <a:r>
              <a:rPr lang="en-AU" sz="1400" dirty="0" smtClean="0"/>
              <a:t>finishing </a:t>
            </a:r>
            <a:r>
              <a:rPr lang="en-AU" sz="1400" dirty="0"/>
              <a:t>school in Mumbai (</a:t>
            </a:r>
            <a:r>
              <a:rPr lang="en-AU" sz="1400" dirty="0" smtClean="0"/>
              <a:t>then known </a:t>
            </a:r>
            <a:r>
              <a:rPr lang="en-AU" sz="1400" dirty="0"/>
              <a:t>as Bombay). Quickly </a:t>
            </a:r>
            <a:r>
              <a:rPr lang="en-AU" sz="1400" dirty="0" smtClean="0"/>
              <a:t>finding </a:t>
            </a:r>
            <a:r>
              <a:rPr lang="en-AU" sz="1400" dirty="0"/>
              <a:t>her passion </a:t>
            </a:r>
            <a:r>
              <a:rPr lang="en-AU" sz="1400" dirty="0" smtClean="0"/>
              <a:t>in life</a:t>
            </a:r>
            <a:r>
              <a:rPr lang="en-AU" sz="1400" dirty="0"/>
              <a:t>, Krishna turned her eye to hospitality. In </a:t>
            </a:r>
            <a:r>
              <a:rPr lang="en-AU" sz="1400" dirty="0" smtClean="0"/>
              <a:t>1986 she </a:t>
            </a:r>
            <a:r>
              <a:rPr lang="en-AU" sz="1400" dirty="0"/>
              <a:t>moved to Madras and opened the </a:t>
            </a:r>
            <a:r>
              <a:rPr lang="en-AU" sz="1400" dirty="0" smtClean="0"/>
              <a:t>Institute of </a:t>
            </a:r>
            <a:r>
              <a:rPr lang="en-AU" sz="1400" dirty="0"/>
              <a:t>Hotel Management, which she ran for </a:t>
            </a:r>
            <a:r>
              <a:rPr lang="en-AU" sz="1400" dirty="0" smtClean="0"/>
              <a:t>six years</a:t>
            </a:r>
            <a:r>
              <a:rPr lang="en-AU" sz="1400" dirty="0"/>
              <a:t>.</a:t>
            </a:r>
          </a:p>
          <a:p>
            <a:r>
              <a:rPr lang="en-AU" sz="1400" dirty="0"/>
              <a:t>Arriving in Australia in 1992 to help care for </a:t>
            </a:r>
            <a:r>
              <a:rPr lang="en-AU" sz="1400" dirty="0" smtClean="0"/>
              <a:t>her grandchildren</a:t>
            </a:r>
            <a:r>
              <a:rPr lang="en-AU" sz="1400" dirty="0"/>
              <a:t>, Krishna initially found </a:t>
            </a:r>
            <a:r>
              <a:rPr lang="en-AU" sz="1400" dirty="0" smtClean="0"/>
              <a:t>herself feeling </a:t>
            </a:r>
            <a:r>
              <a:rPr lang="en-AU" sz="1400" dirty="0"/>
              <a:t>isolated.</a:t>
            </a:r>
          </a:p>
          <a:p>
            <a:r>
              <a:rPr lang="en-AU" sz="1400" dirty="0"/>
              <a:t>“When I came to Melbourne I found lots </a:t>
            </a:r>
            <a:r>
              <a:rPr lang="en-AU" sz="1400" dirty="0" smtClean="0"/>
              <a:t>of seniors </a:t>
            </a:r>
            <a:r>
              <a:rPr lang="en-AU" sz="1400" dirty="0"/>
              <a:t>who were very lonely. Money was </a:t>
            </a:r>
            <a:r>
              <a:rPr lang="en-AU" sz="1400" dirty="0" smtClean="0"/>
              <a:t>a factor</a:t>
            </a:r>
            <a:r>
              <a:rPr lang="en-AU" sz="1400" dirty="0"/>
              <a:t>, but some of them didn’t even </a:t>
            </a:r>
            <a:r>
              <a:rPr lang="en-AU" sz="1400" dirty="0" smtClean="0"/>
              <a:t>know English</a:t>
            </a:r>
            <a:r>
              <a:rPr lang="en-AU" sz="1400" dirty="0"/>
              <a:t>, which was another barrier for them. </a:t>
            </a:r>
            <a:r>
              <a:rPr lang="en-AU" sz="1400" dirty="0" smtClean="0"/>
              <a:t>They were </a:t>
            </a:r>
            <a:r>
              <a:rPr lang="en-AU" sz="1400" dirty="0"/>
              <a:t>effectively excluded from the community</a:t>
            </a:r>
            <a:r>
              <a:rPr lang="en-AU" sz="1400" dirty="0" smtClean="0"/>
              <a:t>,” she said. Since </a:t>
            </a:r>
            <a:r>
              <a:rPr lang="en-AU" sz="1400" dirty="0"/>
              <a:t>then, she has worked tirelessly within </a:t>
            </a:r>
            <a:r>
              <a:rPr lang="en-AU" sz="1400" dirty="0" smtClean="0"/>
              <a:t>the Indian </a:t>
            </a:r>
            <a:r>
              <a:rPr lang="en-AU" sz="1400" dirty="0"/>
              <a:t>community to bring about change in </a:t>
            </a:r>
            <a:r>
              <a:rPr lang="en-AU" sz="1400" dirty="0" smtClean="0"/>
              <a:t>this area</a:t>
            </a:r>
            <a:r>
              <a:rPr lang="en-AU" sz="1400" dirty="0"/>
              <a:t>. She has been writing recipes for a </a:t>
            </a:r>
            <a:r>
              <a:rPr lang="en-AU" sz="1400" dirty="0" smtClean="0"/>
              <a:t>local Indian </a:t>
            </a:r>
            <a:r>
              <a:rPr lang="en-AU" sz="1400" dirty="0"/>
              <a:t>paper for 18 years, has published </a:t>
            </a:r>
            <a:r>
              <a:rPr lang="en-AU" sz="1400" dirty="0" smtClean="0"/>
              <a:t>two cookery </a:t>
            </a:r>
            <a:r>
              <a:rPr lang="en-AU" sz="1400" dirty="0"/>
              <a:t>books (which remain in print to this day</a:t>
            </a:r>
            <a:r>
              <a:rPr lang="en-AU" sz="1400" dirty="0" smtClean="0"/>
              <a:t>), has </a:t>
            </a:r>
            <a:r>
              <a:rPr lang="en-AU" sz="1400" dirty="0"/>
              <a:t>been President of the Indian Senior </a:t>
            </a:r>
            <a:r>
              <a:rPr lang="en-AU" sz="1400" dirty="0" smtClean="0"/>
              <a:t>Citizens Association </a:t>
            </a:r>
            <a:r>
              <a:rPr lang="en-AU" sz="1400" dirty="0"/>
              <a:t>and still works with the Federation of</a:t>
            </a:r>
          </a:p>
          <a:p>
            <a:r>
              <a:rPr lang="en-AU" sz="1400" dirty="0"/>
              <a:t>Indian Associations of Victoria</a:t>
            </a:r>
            <a:r>
              <a:rPr lang="en-AU" dirty="0"/>
              <a:t>.</a:t>
            </a:r>
          </a:p>
        </p:txBody>
      </p:sp>
      <p:sp>
        <p:nvSpPr>
          <p:cNvPr id="4" name="Slide Number Placeholder 3"/>
          <p:cNvSpPr>
            <a:spLocks noGrp="1"/>
          </p:cNvSpPr>
          <p:nvPr>
            <p:ph type="sldNum" sz="quarter" idx="10"/>
          </p:nvPr>
        </p:nvSpPr>
        <p:spPr/>
        <p:txBody>
          <a:bodyPr/>
          <a:lstStyle/>
          <a:p>
            <a:fld id="{51F744AF-7E5C-46FB-B574-F31352CB5BEA}" type="slidenum">
              <a:rPr lang="en-AU" smtClean="0"/>
              <a:t>2</a:t>
            </a:fld>
            <a:endParaRPr lang="en-AU"/>
          </a:p>
        </p:txBody>
      </p:sp>
    </p:spTree>
    <p:extLst>
      <p:ext uri="{BB962C8B-B14F-4D97-AF65-F5344CB8AC3E}">
        <p14:creationId xmlns:p14="http://schemas.microsoft.com/office/powerpoint/2010/main" val="2358469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4948" y="4451985"/>
            <a:ext cx="6120680" cy="4217670"/>
          </a:xfrm>
        </p:spPr>
        <p:txBody>
          <a:bodyPr/>
          <a:lstStyle/>
          <a:p>
            <a:pPr>
              <a:lnSpc>
                <a:spcPct val="150000"/>
              </a:lnSpc>
            </a:pPr>
            <a:r>
              <a:rPr lang="en-AU" sz="1400" dirty="0"/>
              <a:t>The Program is now in its fourth year, and between 2009 and 2011, The Opening Doors Program in the Inner East has assisted in fostering:</a:t>
            </a:r>
          </a:p>
          <a:p>
            <a:pPr lvl="0">
              <a:lnSpc>
                <a:spcPct val="150000"/>
              </a:lnSpc>
            </a:pPr>
            <a:r>
              <a:rPr lang="en-AU" sz="1400" b="1" dirty="0"/>
              <a:t>58 graduates </a:t>
            </a:r>
            <a:r>
              <a:rPr lang="en-AU" sz="1400" dirty="0"/>
              <a:t>who have the knowledge, skills and confidence to make a difference in their community;</a:t>
            </a:r>
          </a:p>
          <a:p>
            <a:pPr lvl="0">
              <a:lnSpc>
                <a:spcPct val="150000"/>
              </a:lnSpc>
            </a:pPr>
            <a:r>
              <a:rPr lang="en-AU" sz="1400" b="1" dirty="0"/>
              <a:t>45 grass-roots community projects </a:t>
            </a:r>
            <a:r>
              <a:rPr lang="en-AU" sz="1400" dirty="0"/>
              <a:t>that aim to address social isolation and make communities more inclusive;</a:t>
            </a:r>
          </a:p>
          <a:p>
            <a:pPr lvl="0">
              <a:lnSpc>
                <a:spcPct val="150000"/>
              </a:lnSpc>
            </a:pPr>
            <a:r>
              <a:rPr lang="en-AU" sz="1400" dirty="0"/>
              <a:t>Over </a:t>
            </a:r>
            <a:r>
              <a:rPr lang="en-AU" sz="1400" b="1" dirty="0"/>
              <a:t>4000 community members </a:t>
            </a:r>
            <a:r>
              <a:rPr lang="en-AU" sz="1400" dirty="0"/>
              <a:t>who are engaged with their communities in new and positive ways as a result of these projects;</a:t>
            </a:r>
          </a:p>
          <a:p>
            <a:pPr lvl="0">
              <a:lnSpc>
                <a:spcPct val="150000"/>
              </a:lnSpc>
            </a:pPr>
            <a:r>
              <a:rPr lang="en-AU" sz="1400" dirty="0"/>
              <a:t>A network of over </a:t>
            </a:r>
            <a:r>
              <a:rPr lang="en-AU" sz="1400" b="1" dirty="0"/>
              <a:t>50 different organisations, businesses and groups </a:t>
            </a:r>
            <a:r>
              <a:rPr lang="en-AU" sz="1400" dirty="0"/>
              <a:t>collaborating to promote social inclusion through their support of The Opening Doors Program.</a:t>
            </a:r>
          </a:p>
          <a:p>
            <a:pPr>
              <a:lnSpc>
                <a:spcPct val="150000"/>
              </a:lnSpc>
            </a:pPr>
            <a:r>
              <a:rPr lang="en-AU" sz="1400" dirty="0"/>
              <a:t>Two evaluations of the program have been conducted showing significant benefits to the participants and the community through the projects established.     </a:t>
            </a:r>
          </a:p>
        </p:txBody>
      </p:sp>
      <p:sp>
        <p:nvSpPr>
          <p:cNvPr id="4" name="Slide Number Placeholder 3"/>
          <p:cNvSpPr>
            <a:spLocks noGrp="1"/>
          </p:cNvSpPr>
          <p:nvPr>
            <p:ph type="sldNum" sz="quarter" idx="10"/>
          </p:nvPr>
        </p:nvSpPr>
        <p:spPr/>
        <p:txBody>
          <a:bodyPr/>
          <a:lstStyle/>
          <a:p>
            <a:fld id="{51F744AF-7E5C-46FB-B574-F31352CB5BEA}" type="slidenum">
              <a:rPr lang="en-AU" smtClean="0"/>
              <a:t>20</a:t>
            </a:fld>
            <a:endParaRPr lang="en-AU"/>
          </a:p>
        </p:txBody>
      </p:sp>
    </p:spTree>
    <p:extLst>
      <p:ext uri="{BB962C8B-B14F-4D97-AF65-F5344CB8AC3E}">
        <p14:creationId xmlns:p14="http://schemas.microsoft.com/office/powerpoint/2010/main" val="380179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AU" sz="1400" dirty="0"/>
              <a:t>The groups were united through their passion for social inclusion and desire to see their communities move towards their vision of inclusive communities. </a:t>
            </a:r>
          </a:p>
          <a:p>
            <a:endParaRPr lang="en-AU" dirty="0"/>
          </a:p>
        </p:txBody>
      </p:sp>
      <p:sp>
        <p:nvSpPr>
          <p:cNvPr id="4" name="Slide Number Placeholder 3"/>
          <p:cNvSpPr>
            <a:spLocks noGrp="1"/>
          </p:cNvSpPr>
          <p:nvPr>
            <p:ph type="sldNum" sz="quarter" idx="10"/>
          </p:nvPr>
        </p:nvSpPr>
        <p:spPr/>
        <p:txBody>
          <a:bodyPr/>
          <a:lstStyle/>
          <a:p>
            <a:fld id="{51F744AF-7E5C-46FB-B574-F31352CB5BEA}" type="slidenum">
              <a:rPr lang="en-AU" smtClean="0"/>
              <a:t>21</a:t>
            </a:fld>
            <a:endParaRPr lang="en-AU"/>
          </a:p>
        </p:txBody>
      </p:sp>
    </p:spTree>
    <p:extLst>
      <p:ext uri="{BB962C8B-B14F-4D97-AF65-F5344CB8AC3E}">
        <p14:creationId xmlns:p14="http://schemas.microsoft.com/office/powerpoint/2010/main" val="1548036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6956" y="4451985"/>
            <a:ext cx="6192688" cy="4217670"/>
          </a:xfrm>
        </p:spPr>
        <p:txBody>
          <a:bodyPr/>
          <a:lstStyle/>
          <a:p>
            <a:pPr>
              <a:lnSpc>
                <a:spcPct val="150000"/>
              </a:lnSpc>
            </a:pPr>
            <a:r>
              <a:rPr lang="en-AU" sz="1400" dirty="0"/>
              <a:t>An analysis was also conducted on the partnership itself to determine the factors that led to its success in getting the program off the ground and continuing over three years with uncertain funding from year to year. The strong relationships formed within the group, and the ability to draw on the strengths of each of the partners were identified as key success factors.  Partners came from a range of agencies and community groups and government, with people in a variety of roles including community development, health promotion and agency management. </a:t>
            </a:r>
            <a:r>
              <a:rPr lang="en-US" sz="1400" dirty="0"/>
              <a:t> Initially agencies were brought together under the auspice of the Inner East Primary Care Partnership, but as the Inner East Social inclusions Initiative (IESII) partnership matured, high levels of co-operation, trust and shared accountability were established and the partnership gained an identity of its own.  </a:t>
            </a:r>
            <a:endParaRPr lang="en-AU" sz="1400" dirty="0"/>
          </a:p>
          <a:p>
            <a:pPr>
              <a:lnSpc>
                <a:spcPct val="150000"/>
              </a:lnSpc>
            </a:pPr>
            <a:r>
              <a:rPr lang="en-AU" sz="1400" dirty="0" smtClean="0"/>
              <a:t>Primary </a:t>
            </a:r>
            <a:r>
              <a:rPr lang="en-AU" sz="1400" dirty="0"/>
              <a:t>Care Partnerships aim to improve their local service system and to support better health and wellbeing outcomes.</a:t>
            </a:r>
          </a:p>
          <a:p>
            <a:endParaRPr lang="en-AU" dirty="0"/>
          </a:p>
        </p:txBody>
      </p:sp>
      <p:sp>
        <p:nvSpPr>
          <p:cNvPr id="4" name="Slide Number Placeholder 3"/>
          <p:cNvSpPr>
            <a:spLocks noGrp="1"/>
          </p:cNvSpPr>
          <p:nvPr>
            <p:ph type="sldNum" sz="quarter" idx="10"/>
          </p:nvPr>
        </p:nvSpPr>
        <p:spPr/>
        <p:txBody>
          <a:bodyPr/>
          <a:lstStyle/>
          <a:p>
            <a:pPr>
              <a:defRPr/>
            </a:pPr>
            <a:fld id="{007C6FE4-0E08-4311-95A3-7AAB8499D622}" type="slidenum">
              <a:rPr lang="en-US" smtClean="0"/>
              <a:pPr>
                <a:defRPr/>
              </a:pPr>
              <a:t>22</a:t>
            </a:fld>
            <a:endParaRPr lang="en-US"/>
          </a:p>
        </p:txBody>
      </p:sp>
    </p:spTree>
    <p:extLst>
      <p:ext uri="{BB962C8B-B14F-4D97-AF65-F5344CB8AC3E}">
        <p14:creationId xmlns:p14="http://schemas.microsoft.com/office/powerpoint/2010/main" val="2605731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charset="0"/>
              </a:defRPr>
            </a:lvl1pPr>
            <a:lvl2pPr marL="742950" indent="-285750" defTabSz="939800">
              <a:defRPr>
                <a:solidFill>
                  <a:schemeClr val="tx1"/>
                </a:solidFill>
                <a:latin typeface="Arial" charset="0"/>
              </a:defRPr>
            </a:lvl2pPr>
            <a:lvl3pPr marL="1143000" indent="-228600" defTabSz="939800">
              <a:defRPr>
                <a:solidFill>
                  <a:schemeClr val="tx1"/>
                </a:solidFill>
                <a:latin typeface="Arial" charset="0"/>
              </a:defRPr>
            </a:lvl3pPr>
            <a:lvl4pPr marL="1600200" indent="-228600" defTabSz="939800">
              <a:defRPr>
                <a:solidFill>
                  <a:schemeClr val="tx1"/>
                </a:solidFill>
                <a:latin typeface="Arial" charset="0"/>
              </a:defRPr>
            </a:lvl4pPr>
            <a:lvl5pPr marL="2057400" indent="-228600" defTabSz="93980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fld id="{3923A238-07FA-4D68-B6ED-EF04FC2BC01F}"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a:lnSpc>
                <a:spcPct val="115000"/>
              </a:lnSpc>
              <a:spcBef>
                <a:spcPts val="0"/>
              </a:spcBef>
              <a:spcAft>
                <a:spcPts val="0"/>
              </a:spcAft>
              <a:defRPr/>
            </a:pPr>
            <a:r>
              <a:rPr lang="en-AU" dirty="0" smtClean="0">
                <a:latin typeface="Calibri"/>
                <a:ea typeface="Times New Roman"/>
                <a:cs typeface="Times New Roman"/>
              </a:rPr>
              <a:t>1.	The perceived </a:t>
            </a:r>
            <a:r>
              <a:rPr lang="en-AU" b="1" dirty="0" smtClean="0">
                <a:latin typeface="Calibri"/>
                <a:ea typeface="Times New Roman"/>
                <a:cs typeface="Times New Roman"/>
              </a:rPr>
              <a:t>social value</a:t>
            </a:r>
            <a:r>
              <a:rPr lang="en-AU" dirty="0" smtClean="0">
                <a:latin typeface="Calibri"/>
                <a:ea typeface="Times New Roman"/>
                <a:cs typeface="Times New Roman"/>
              </a:rPr>
              <a:t> of what the partnership aimed to achieve, and the commitment and passion of those partners who chose to be involved to address the issue of social isolation by building community capacity to promote social inclusion. </a:t>
            </a:r>
          </a:p>
          <a:p>
            <a:pPr marL="457200" indent="-457200" algn="just">
              <a:lnSpc>
                <a:spcPct val="115000"/>
              </a:lnSpc>
              <a:spcBef>
                <a:spcPts val="0"/>
              </a:spcBef>
              <a:spcAft>
                <a:spcPts val="0"/>
              </a:spcAft>
              <a:defRPr/>
            </a:pPr>
            <a:r>
              <a:rPr lang="en-AU" dirty="0" smtClean="0">
                <a:latin typeface="Calibri"/>
                <a:ea typeface="Times New Roman"/>
                <a:cs typeface="Times New Roman"/>
              </a:rPr>
              <a:t>2.	The </a:t>
            </a:r>
            <a:r>
              <a:rPr lang="en-AU" b="1" dirty="0" smtClean="0">
                <a:latin typeface="Calibri"/>
                <a:ea typeface="Times New Roman"/>
                <a:cs typeface="Times New Roman"/>
              </a:rPr>
              <a:t>common vision and goals</a:t>
            </a:r>
            <a:r>
              <a:rPr lang="en-AU" dirty="0" smtClean="0">
                <a:latin typeface="Calibri"/>
                <a:ea typeface="Times New Roman"/>
                <a:cs typeface="Times New Roman"/>
              </a:rPr>
              <a:t> that were agreed, and the time invested in planning an approach to achieve those goals, while retaining flexibility to respond to changing circumstances. </a:t>
            </a:r>
          </a:p>
          <a:p>
            <a:pPr marL="457200" indent="-457200" algn="just">
              <a:lnSpc>
                <a:spcPct val="115000"/>
              </a:lnSpc>
              <a:spcBef>
                <a:spcPts val="0"/>
              </a:spcBef>
              <a:spcAft>
                <a:spcPts val="0"/>
              </a:spcAft>
              <a:defRPr/>
            </a:pPr>
            <a:r>
              <a:rPr lang="en-AU" dirty="0" smtClean="0">
                <a:latin typeface="Calibri"/>
                <a:ea typeface="Times New Roman"/>
                <a:cs typeface="Times New Roman"/>
              </a:rPr>
              <a:t>3.	The </a:t>
            </a:r>
            <a:r>
              <a:rPr lang="en-AU" b="1" dirty="0" smtClean="0">
                <a:latin typeface="Calibri"/>
                <a:ea typeface="Times New Roman"/>
                <a:cs typeface="Times New Roman"/>
              </a:rPr>
              <a:t>diverse contributions</a:t>
            </a:r>
            <a:r>
              <a:rPr lang="en-AU" dirty="0" smtClean="0">
                <a:latin typeface="Calibri"/>
                <a:ea typeface="Times New Roman"/>
                <a:cs typeface="Times New Roman"/>
              </a:rPr>
              <a:t> brought by the partners and the respect and value placed on everyone’s contribution, including the significant input of</a:t>
            </a:r>
            <a:r>
              <a:rPr lang="en-AU" b="1" dirty="0" smtClean="0">
                <a:latin typeface="Calibri"/>
                <a:ea typeface="Times New Roman"/>
                <a:cs typeface="Times New Roman"/>
              </a:rPr>
              <a:t> time</a:t>
            </a:r>
            <a:r>
              <a:rPr lang="en-AU" dirty="0" smtClean="0">
                <a:latin typeface="Calibri"/>
                <a:ea typeface="Times New Roman"/>
                <a:cs typeface="Times New Roman"/>
              </a:rPr>
              <a:t>.</a:t>
            </a:r>
          </a:p>
          <a:p>
            <a:pPr marL="457200" indent="-457200" algn="just">
              <a:lnSpc>
                <a:spcPct val="115000"/>
              </a:lnSpc>
              <a:spcBef>
                <a:spcPts val="0"/>
              </a:spcBef>
              <a:spcAft>
                <a:spcPts val="0"/>
              </a:spcAft>
              <a:defRPr/>
            </a:pPr>
            <a:r>
              <a:rPr lang="en-AU" dirty="0" smtClean="0">
                <a:latin typeface="Calibri"/>
                <a:ea typeface="Times New Roman"/>
                <a:cs typeface="Times New Roman"/>
              </a:rPr>
              <a:t>4.	The </a:t>
            </a:r>
            <a:r>
              <a:rPr lang="en-AU" b="1" dirty="0" smtClean="0">
                <a:latin typeface="Calibri"/>
                <a:ea typeface="Times New Roman"/>
                <a:cs typeface="Times New Roman"/>
              </a:rPr>
              <a:t>structures</a:t>
            </a:r>
            <a:r>
              <a:rPr lang="en-AU" dirty="0" smtClean="0">
                <a:latin typeface="Calibri"/>
                <a:ea typeface="Times New Roman"/>
                <a:cs typeface="Times New Roman"/>
              </a:rPr>
              <a:t> put in place to manage the partnership including the Steering Committee, working groups and auspice arrangements to manage the resources and staff. </a:t>
            </a:r>
          </a:p>
          <a:p>
            <a:pPr marL="457200" indent="-457200" algn="just">
              <a:lnSpc>
                <a:spcPct val="115000"/>
              </a:lnSpc>
              <a:spcBef>
                <a:spcPts val="0"/>
              </a:spcBef>
              <a:spcAft>
                <a:spcPts val="0"/>
              </a:spcAft>
              <a:defRPr/>
            </a:pPr>
            <a:r>
              <a:rPr lang="en-AU" dirty="0" smtClean="0">
                <a:latin typeface="Calibri"/>
                <a:ea typeface="Times New Roman"/>
                <a:cs typeface="Times New Roman"/>
              </a:rPr>
              <a:t>5.	The </a:t>
            </a:r>
            <a:r>
              <a:rPr lang="en-AU" b="1" dirty="0" smtClean="0">
                <a:latin typeface="Calibri"/>
                <a:ea typeface="Times New Roman"/>
                <a:cs typeface="Times New Roman"/>
              </a:rPr>
              <a:t>relationships</a:t>
            </a:r>
            <a:r>
              <a:rPr lang="en-AU" dirty="0" smtClean="0">
                <a:latin typeface="Calibri"/>
                <a:ea typeface="Times New Roman"/>
                <a:cs typeface="Times New Roman"/>
              </a:rPr>
              <a:t> between the partners, and the partnership and Project managers, that were based on trust and mutual respect. </a:t>
            </a:r>
          </a:p>
          <a:p>
            <a:pPr marL="457200" indent="-457200" algn="just">
              <a:lnSpc>
                <a:spcPct val="115000"/>
              </a:lnSpc>
              <a:spcBef>
                <a:spcPts val="0"/>
              </a:spcBef>
              <a:spcAft>
                <a:spcPts val="0"/>
              </a:spcAft>
              <a:defRPr/>
            </a:pPr>
            <a:r>
              <a:rPr lang="en-AU" dirty="0" smtClean="0">
                <a:latin typeface="Calibri"/>
                <a:ea typeface="Times New Roman"/>
                <a:cs typeface="Times New Roman"/>
              </a:rPr>
              <a:t>6.	The </a:t>
            </a:r>
            <a:r>
              <a:rPr lang="en-AU" b="1" dirty="0" smtClean="0">
                <a:latin typeface="Calibri"/>
                <a:ea typeface="Times New Roman"/>
                <a:cs typeface="Times New Roman"/>
              </a:rPr>
              <a:t>roles</a:t>
            </a:r>
            <a:r>
              <a:rPr lang="en-AU" dirty="0" smtClean="0">
                <a:latin typeface="Calibri"/>
                <a:ea typeface="Times New Roman"/>
                <a:cs typeface="Times New Roman"/>
              </a:rPr>
              <a:t> played by all of the partners, which were not necessarily fixed but drew on people’s strengths and networks, and a willingness to step forward when something needed to get done.  Leadership roles were important but shared amongst partners, and the resourcing roles were also crucial. </a:t>
            </a:r>
          </a:p>
          <a:p>
            <a:pPr>
              <a:spcBef>
                <a:spcPts val="0"/>
              </a:spcBef>
              <a:spcAft>
                <a:spcPts val="0"/>
              </a:spcAft>
              <a:defRPr/>
            </a:pPr>
            <a:endParaRPr lang="en-AU" dirty="0"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charset="0"/>
              </a:defRPr>
            </a:lvl1pPr>
            <a:lvl2pPr marL="742950" indent="-285750" defTabSz="939800">
              <a:defRPr>
                <a:solidFill>
                  <a:schemeClr val="tx1"/>
                </a:solidFill>
                <a:latin typeface="Arial" charset="0"/>
              </a:defRPr>
            </a:lvl2pPr>
            <a:lvl3pPr marL="1143000" indent="-228600" defTabSz="939800">
              <a:defRPr>
                <a:solidFill>
                  <a:schemeClr val="tx1"/>
                </a:solidFill>
                <a:latin typeface="Arial" charset="0"/>
              </a:defRPr>
            </a:lvl3pPr>
            <a:lvl4pPr marL="1600200" indent="-228600" defTabSz="939800">
              <a:defRPr>
                <a:solidFill>
                  <a:schemeClr val="tx1"/>
                </a:solidFill>
                <a:latin typeface="Arial" charset="0"/>
              </a:defRPr>
            </a:lvl4pPr>
            <a:lvl5pPr marL="2057400" indent="-228600" defTabSz="93980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fld id="{D94A6DE4-E7AE-48F0-B703-33848CCDFAAE}"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007C6FE4-0E08-4311-95A3-7AAB8499D622}" type="slidenum">
              <a:rPr lang="en-US" smtClean="0"/>
              <a:pPr>
                <a:defRPr/>
              </a:pPr>
              <a:t>25</a:t>
            </a:fld>
            <a:endParaRPr lang="en-US"/>
          </a:p>
        </p:txBody>
      </p:sp>
    </p:spTree>
    <p:extLst>
      <p:ext uri="{BB962C8B-B14F-4D97-AF65-F5344CB8AC3E}">
        <p14:creationId xmlns:p14="http://schemas.microsoft.com/office/powerpoint/2010/main" val="3135745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t>The generative competence was reflected in the pride of the partners when attending the graduations each year. </a:t>
            </a:r>
          </a:p>
          <a:p>
            <a:endParaRPr lang="en-AU" dirty="0"/>
          </a:p>
          <a:p>
            <a:r>
              <a:rPr lang="en-AU" dirty="0" smtClean="0"/>
              <a:t>At the graduation participants also set up a display that describes the projects they are working on. </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charset="0"/>
              </a:defRPr>
            </a:lvl1pPr>
            <a:lvl2pPr marL="742950" indent="-285750" defTabSz="939800">
              <a:defRPr>
                <a:solidFill>
                  <a:schemeClr val="tx1"/>
                </a:solidFill>
                <a:latin typeface="Arial" charset="0"/>
              </a:defRPr>
            </a:lvl2pPr>
            <a:lvl3pPr marL="1143000" indent="-228600" defTabSz="939800">
              <a:defRPr>
                <a:solidFill>
                  <a:schemeClr val="tx1"/>
                </a:solidFill>
                <a:latin typeface="Arial" charset="0"/>
              </a:defRPr>
            </a:lvl3pPr>
            <a:lvl4pPr marL="1600200" indent="-228600" defTabSz="939800">
              <a:defRPr>
                <a:solidFill>
                  <a:schemeClr val="tx1"/>
                </a:solidFill>
                <a:latin typeface="Arial" charset="0"/>
              </a:defRPr>
            </a:lvl4pPr>
            <a:lvl5pPr marL="2057400" indent="-228600" defTabSz="93980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fld id="{5AB3036A-8AD2-42E7-810D-33A024F325D3}"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two evaluations of the program have also quantified a positive impact on individual’s leadership skills and their knowledge of Asset Based Community Development and approached to community building.</a:t>
            </a:r>
          </a:p>
          <a:p>
            <a:endParaRPr lang="en-AU" dirty="0"/>
          </a:p>
        </p:txBody>
      </p:sp>
      <p:sp>
        <p:nvSpPr>
          <p:cNvPr id="4" name="Slide Number Placeholder 3"/>
          <p:cNvSpPr>
            <a:spLocks noGrp="1"/>
          </p:cNvSpPr>
          <p:nvPr>
            <p:ph type="sldNum" sz="quarter" idx="10"/>
          </p:nvPr>
        </p:nvSpPr>
        <p:spPr/>
        <p:txBody>
          <a:bodyPr/>
          <a:lstStyle/>
          <a:p>
            <a:fld id="{51F744AF-7E5C-46FB-B574-F31352CB5BEA}" type="slidenum">
              <a:rPr lang="en-AU" smtClean="0"/>
              <a:t>27</a:t>
            </a:fld>
            <a:endParaRPr lang="en-AU"/>
          </a:p>
        </p:txBody>
      </p:sp>
    </p:spTree>
    <p:extLst>
      <p:ext uri="{BB962C8B-B14F-4D97-AF65-F5344CB8AC3E}">
        <p14:creationId xmlns:p14="http://schemas.microsoft.com/office/powerpoint/2010/main" val="145047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AU" sz="1400" dirty="0"/>
          </a:p>
        </p:txBody>
      </p:sp>
      <p:sp>
        <p:nvSpPr>
          <p:cNvPr id="4" name="Slide Number Placeholder 3"/>
          <p:cNvSpPr>
            <a:spLocks noGrp="1"/>
          </p:cNvSpPr>
          <p:nvPr>
            <p:ph type="sldNum" sz="quarter" idx="10"/>
          </p:nvPr>
        </p:nvSpPr>
        <p:spPr/>
        <p:txBody>
          <a:bodyPr/>
          <a:lstStyle/>
          <a:p>
            <a:fld id="{51F744AF-7E5C-46FB-B574-F31352CB5BEA}" type="slidenum">
              <a:rPr lang="en-AU" smtClean="0"/>
              <a:t>28</a:t>
            </a:fld>
            <a:endParaRPr lang="en-AU"/>
          </a:p>
        </p:txBody>
      </p:sp>
    </p:spTree>
    <p:extLst>
      <p:ext uri="{BB962C8B-B14F-4D97-AF65-F5344CB8AC3E}">
        <p14:creationId xmlns:p14="http://schemas.microsoft.com/office/powerpoint/2010/main" val="186170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Krishna believes that food is one of the great</a:t>
            </a:r>
            <a:r>
              <a:rPr lang="en-AU" sz="1200" b="0" i="0" u="none" strike="noStrike" kern="1200" dirty="0" smtClean="0">
                <a:solidFill>
                  <a:schemeClr val="tx1"/>
                </a:solidFill>
                <a:latin typeface="+mn-lt"/>
                <a:ea typeface="+mn-ea"/>
                <a:cs typeface="+mn-cs"/>
              </a:rPr>
              <a:t> </a:t>
            </a:r>
            <a:r>
              <a:rPr lang="en-AU" sz="1200" b="0" i="0" u="none" strike="noStrike" kern="1200" baseline="0" dirty="0" smtClean="0">
                <a:solidFill>
                  <a:schemeClr val="tx1"/>
                </a:solidFill>
                <a:latin typeface="+mn-lt"/>
                <a:ea typeface="+mn-ea"/>
                <a:cs typeface="+mn-cs"/>
              </a:rPr>
              <a:t>uniters in our society. “Food is a thing that no</a:t>
            </a:r>
            <a:r>
              <a:rPr lang="en-AU" sz="1200" b="0" i="0" u="none" strike="noStrike" kern="1200" dirty="0" smtClean="0">
                <a:solidFill>
                  <a:schemeClr val="tx1"/>
                </a:solidFill>
                <a:latin typeface="+mn-lt"/>
                <a:ea typeface="+mn-ea"/>
                <a:cs typeface="+mn-cs"/>
              </a:rPr>
              <a:t> </a:t>
            </a:r>
            <a:r>
              <a:rPr lang="en-AU" sz="1200" b="0" i="0" u="none" strike="noStrike" kern="1200" baseline="0" dirty="0" smtClean="0">
                <a:solidFill>
                  <a:schemeClr val="tx1"/>
                </a:solidFill>
                <a:latin typeface="+mn-lt"/>
                <a:ea typeface="+mn-ea"/>
                <a:cs typeface="+mn-cs"/>
              </a:rPr>
              <a:t>one can avoid… It brings people together</a:t>
            </a:r>
            <a:r>
              <a:rPr lang="en-AU" sz="1200" b="0" i="0" u="none" strike="noStrike" kern="1200" dirty="0" smtClean="0">
                <a:solidFill>
                  <a:schemeClr val="tx1"/>
                </a:solidFill>
                <a:latin typeface="+mn-lt"/>
                <a:ea typeface="+mn-ea"/>
                <a:cs typeface="+mn-cs"/>
              </a:rPr>
              <a:t> </a:t>
            </a:r>
            <a:r>
              <a:rPr lang="en-AU" sz="1200" b="0" i="0" u="none" strike="noStrike" kern="1200" baseline="0" dirty="0" smtClean="0">
                <a:solidFill>
                  <a:schemeClr val="tx1"/>
                </a:solidFill>
                <a:latin typeface="+mn-lt"/>
                <a:ea typeface="+mn-ea"/>
                <a:cs typeface="+mn-cs"/>
              </a:rPr>
              <a:t>because it’s the one thing that each and every</a:t>
            </a:r>
            <a:r>
              <a:rPr lang="en-AU" sz="1200" b="0" i="0" u="none" strike="noStrike" kern="1200" dirty="0" smtClean="0">
                <a:solidFill>
                  <a:schemeClr val="tx1"/>
                </a:solidFill>
                <a:latin typeface="+mn-lt"/>
                <a:ea typeface="+mn-ea"/>
                <a:cs typeface="+mn-cs"/>
              </a:rPr>
              <a:t> </a:t>
            </a:r>
            <a:r>
              <a:rPr lang="en-AU" sz="1200" b="0" i="0" u="none" strike="noStrike" kern="1200" baseline="0" dirty="0" smtClean="0">
                <a:solidFill>
                  <a:schemeClr val="tx1"/>
                </a:solidFill>
                <a:latin typeface="+mn-lt"/>
                <a:ea typeface="+mn-ea"/>
                <a:cs typeface="+mn-cs"/>
              </a:rPr>
              <a:t>one of us need.”</a:t>
            </a:r>
          </a:p>
          <a:p>
            <a:r>
              <a:rPr lang="en-AU" sz="1200" b="0" i="0" u="none" strike="noStrike" kern="1200" baseline="0" dirty="0" smtClean="0">
                <a:solidFill>
                  <a:schemeClr val="tx1"/>
                </a:solidFill>
                <a:latin typeface="+mn-lt"/>
                <a:ea typeface="+mn-ea"/>
                <a:cs typeface="+mn-cs"/>
              </a:rPr>
              <a:t>For her Opening Doors project, Krishna is</a:t>
            </a:r>
            <a:r>
              <a:rPr lang="en-AU" sz="1200" b="0" i="0" u="none" strike="noStrike" kern="1200" dirty="0" smtClean="0">
                <a:solidFill>
                  <a:schemeClr val="tx1"/>
                </a:solidFill>
                <a:latin typeface="+mn-lt"/>
                <a:ea typeface="+mn-ea"/>
                <a:cs typeface="+mn-cs"/>
              </a:rPr>
              <a:t> </a:t>
            </a:r>
            <a:r>
              <a:rPr lang="en-AU" sz="1200" b="0" i="0" u="none" strike="noStrike" kern="1200" baseline="0" dirty="0" smtClean="0">
                <a:solidFill>
                  <a:schemeClr val="tx1"/>
                </a:solidFill>
                <a:latin typeface="+mn-lt"/>
                <a:ea typeface="+mn-ea"/>
                <a:cs typeface="+mn-cs"/>
              </a:rPr>
              <a:t>developing a community kitchen where Indian</a:t>
            </a:r>
          </a:p>
          <a:p>
            <a:r>
              <a:rPr lang="en-AU" sz="1200" b="0" i="0" u="none" strike="noStrike" kern="1200" baseline="0" dirty="0" smtClean="0">
                <a:solidFill>
                  <a:schemeClr val="tx1"/>
                </a:solidFill>
                <a:latin typeface="+mn-lt"/>
                <a:ea typeface="+mn-ea"/>
                <a:cs typeface="+mn-cs"/>
              </a:rPr>
              <a:t>seniors come together, share recipes and cook</a:t>
            </a:r>
            <a:r>
              <a:rPr lang="en-AU" sz="1200" b="0" i="0" u="none" strike="noStrike" kern="1200" dirty="0" smtClean="0">
                <a:solidFill>
                  <a:schemeClr val="tx1"/>
                </a:solidFill>
                <a:latin typeface="+mn-lt"/>
                <a:ea typeface="+mn-ea"/>
                <a:cs typeface="+mn-cs"/>
              </a:rPr>
              <a:t> </a:t>
            </a:r>
            <a:r>
              <a:rPr lang="en-AU" sz="1200" b="0" i="0" u="none" strike="noStrike" kern="1200" baseline="0" dirty="0" smtClean="0">
                <a:solidFill>
                  <a:schemeClr val="tx1"/>
                </a:solidFill>
                <a:latin typeface="+mn-lt"/>
                <a:ea typeface="+mn-ea"/>
                <a:cs typeface="+mn-cs"/>
              </a:rPr>
              <a:t>delicious meals so anyone in the community</a:t>
            </a:r>
            <a:r>
              <a:rPr lang="en-AU" sz="1200" b="0" i="0" u="none" strike="noStrike" kern="1200" dirty="0" smtClean="0">
                <a:solidFill>
                  <a:schemeClr val="tx1"/>
                </a:solidFill>
                <a:latin typeface="+mn-lt"/>
                <a:ea typeface="+mn-ea"/>
                <a:cs typeface="+mn-cs"/>
              </a:rPr>
              <a:t> </a:t>
            </a:r>
            <a:r>
              <a:rPr lang="en-AU" sz="1200" b="0" i="0" u="none" strike="noStrike" kern="1200" baseline="0" dirty="0" smtClean="0">
                <a:solidFill>
                  <a:schemeClr val="tx1"/>
                </a:solidFill>
                <a:latin typeface="+mn-lt"/>
                <a:ea typeface="+mn-ea"/>
                <a:cs typeface="+mn-cs"/>
              </a:rPr>
              <a:t>can attend and enjoy some lunch at a nominal</a:t>
            </a:r>
            <a:r>
              <a:rPr lang="en-AU" sz="1200" b="0" i="0" u="none" strike="noStrike" kern="1200" dirty="0" smtClean="0">
                <a:solidFill>
                  <a:schemeClr val="tx1"/>
                </a:solidFill>
                <a:latin typeface="+mn-lt"/>
                <a:ea typeface="+mn-ea"/>
                <a:cs typeface="+mn-cs"/>
              </a:rPr>
              <a:t> </a:t>
            </a:r>
            <a:r>
              <a:rPr lang="en-AU" sz="1200" b="0" i="0" u="none" strike="noStrike" kern="1200" baseline="0" dirty="0" smtClean="0">
                <a:solidFill>
                  <a:schemeClr val="tx1"/>
                </a:solidFill>
                <a:latin typeface="+mn-lt"/>
                <a:ea typeface="+mn-ea"/>
                <a:cs typeface="+mn-cs"/>
              </a:rPr>
              <a:t>cost. Krishna believes this is a great way to bring</a:t>
            </a:r>
            <a:r>
              <a:rPr lang="en-AU" sz="1200" b="0" i="0" u="none" strike="noStrike" kern="1200" dirty="0" smtClean="0">
                <a:solidFill>
                  <a:schemeClr val="tx1"/>
                </a:solidFill>
                <a:latin typeface="+mn-lt"/>
                <a:ea typeface="+mn-ea"/>
                <a:cs typeface="+mn-cs"/>
              </a:rPr>
              <a:t> </a:t>
            </a:r>
            <a:r>
              <a:rPr lang="en-AU" sz="1200" b="0" i="0" u="none" strike="noStrike" kern="1200" baseline="0" dirty="0" smtClean="0">
                <a:solidFill>
                  <a:schemeClr val="tx1"/>
                </a:solidFill>
                <a:latin typeface="+mn-lt"/>
                <a:ea typeface="+mn-ea"/>
                <a:cs typeface="+mn-cs"/>
              </a:rPr>
              <a:t>people together through a shared passion, and</a:t>
            </a:r>
          </a:p>
          <a:p>
            <a:r>
              <a:rPr lang="en-AU" sz="1200" b="0" i="0" u="none" strike="noStrike" kern="1200" baseline="0" dirty="0" smtClean="0">
                <a:solidFill>
                  <a:schemeClr val="tx1"/>
                </a:solidFill>
                <a:latin typeface="+mn-lt"/>
                <a:ea typeface="+mn-ea"/>
                <a:cs typeface="+mn-cs"/>
              </a:rPr>
              <a:t>give back to the community in the process.</a:t>
            </a:r>
          </a:p>
          <a:p>
            <a:r>
              <a:rPr lang="en-AU" sz="1200" b="0" i="0" u="none" strike="noStrike" kern="1200" baseline="0" dirty="0" smtClean="0">
                <a:solidFill>
                  <a:schemeClr val="tx1"/>
                </a:solidFill>
                <a:latin typeface="+mn-lt"/>
                <a:ea typeface="+mn-ea"/>
                <a:cs typeface="+mn-cs"/>
              </a:rPr>
              <a:t>When asked how she has found Opening Doors</a:t>
            </a:r>
            <a:r>
              <a:rPr lang="en-AU" sz="1200" b="0" i="0" u="none" strike="noStrike" kern="1200" dirty="0" smtClean="0">
                <a:solidFill>
                  <a:schemeClr val="tx1"/>
                </a:solidFill>
                <a:latin typeface="+mn-lt"/>
                <a:ea typeface="+mn-ea"/>
                <a:cs typeface="+mn-cs"/>
              </a:rPr>
              <a:t> </a:t>
            </a:r>
            <a:r>
              <a:rPr lang="en-AU" sz="1200" b="0" i="0" u="none" strike="noStrike" kern="1200" baseline="0" dirty="0" smtClean="0">
                <a:solidFill>
                  <a:schemeClr val="tx1"/>
                </a:solidFill>
                <a:latin typeface="+mn-lt"/>
                <a:ea typeface="+mn-ea"/>
                <a:cs typeface="+mn-cs"/>
              </a:rPr>
              <a:t>this year, Krishna replies: “I’m already telling</a:t>
            </a:r>
            <a:r>
              <a:rPr lang="en-AU" sz="1200" b="0" i="0" u="none" strike="noStrike" kern="1200" dirty="0" smtClean="0">
                <a:solidFill>
                  <a:schemeClr val="tx1"/>
                </a:solidFill>
                <a:latin typeface="+mn-lt"/>
                <a:ea typeface="+mn-ea"/>
                <a:cs typeface="+mn-cs"/>
              </a:rPr>
              <a:t> </a:t>
            </a:r>
            <a:r>
              <a:rPr lang="en-AU" sz="1200" b="0" i="0" u="none" strike="noStrike" kern="1200" baseline="0" dirty="0" smtClean="0">
                <a:solidFill>
                  <a:schemeClr val="tx1"/>
                </a:solidFill>
                <a:latin typeface="+mn-lt"/>
                <a:ea typeface="+mn-ea"/>
                <a:cs typeface="+mn-cs"/>
              </a:rPr>
              <a:t>people they should join. It was a fantastic</a:t>
            </a:r>
            <a:r>
              <a:rPr lang="en-AU" sz="1200" b="0" i="0" u="none" strike="noStrike" kern="1200" dirty="0" smtClean="0">
                <a:solidFill>
                  <a:schemeClr val="tx1"/>
                </a:solidFill>
                <a:latin typeface="+mn-lt"/>
                <a:ea typeface="+mn-ea"/>
                <a:cs typeface="+mn-cs"/>
              </a:rPr>
              <a:t> </a:t>
            </a:r>
            <a:r>
              <a:rPr lang="en-AU" sz="1200" b="0" i="0" u="none" strike="noStrike" kern="1200" baseline="0" dirty="0" smtClean="0">
                <a:solidFill>
                  <a:schemeClr val="tx1"/>
                </a:solidFill>
                <a:latin typeface="+mn-lt"/>
                <a:ea typeface="+mn-ea"/>
                <a:cs typeface="+mn-cs"/>
              </a:rPr>
              <a:t>course. There is a time when I didn’t want to tell</a:t>
            </a:r>
            <a:r>
              <a:rPr lang="en-AU" sz="1200" b="0" i="0" u="none" strike="noStrike" kern="1200" dirty="0" smtClean="0">
                <a:solidFill>
                  <a:schemeClr val="tx1"/>
                </a:solidFill>
                <a:latin typeface="+mn-lt"/>
                <a:ea typeface="+mn-ea"/>
                <a:cs typeface="+mn-cs"/>
              </a:rPr>
              <a:t> </a:t>
            </a:r>
            <a:r>
              <a:rPr lang="en-AU" sz="1200" b="0" i="0" u="none" strike="noStrike" kern="1200" baseline="0" dirty="0" smtClean="0">
                <a:solidFill>
                  <a:schemeClr val="tx1"/>
                </a:solidFill>
                <a:latin typeface="+mn-lt"/>
                <a:ea typeface="+mn-ea"/>
                <a:cs typeface="+mn-cs"/>
              </a:rPr>
              <a:t>anyone my age, but I am not ashamed of that</a:t>
            </a:r>
            <a:r>
              <a:rPr lang="en-AU" sz="1200" b="0" i="0" u="none" strike="noStrike" kern="1200" dirty="0" smtClean="0">
                <a:solidFill>
                  <a:schemeClr val="tx1"/>
                </a:solidFill>
                <a:latin typeface="+mn-lt"/>
                <a:ea typeface="+mn-ea"/>
                <a:cs typeface="+mn-cs"/>
              </a:rPr>
              <a:t> </a:t>
            </a:r>
            <a:r>
              <a:rPr lang="en-AU" sz="1200" b="0" i="0" u="none" strike="noStrike" kern="1200" baseline="0" dirty="0" smtClean="0">
                <a:solidFill>
                  <a:schemeClr val="tx1"/>
                </a:solidFill>
                <a:latin typeface="+mn-lt"/>
                <a:ea typeface="+mn-ea"/>
                <a:cs typeface="+mn-cs"/>
              </a:rPr>
              <a:t>any more… You’re never too old to learn and</a:t>
            </a:r>
            <a:r>
              <a:rPr lang="en-AU" sz="1200" b="0" i="0" u="none" strike="noStrike" kern="1200" dirty="0" smtClean="0">
                <a:solidFill>
                  <a:schemeClr val="tx1"/>
                </a:solidFill>
                <a:latin typeface="+mn-lt"/>
                <a:ea typeface="+mn-ea"/>
                <a:cs typeface="+mn-cs"/>
              </a:rPr>
              <a:t> </a:t>
            </a:r>
            <a:r>
              <a:rPr lang="en-AU" sz="1200" b="0" i="0" u="none" strike="noStrike" kern="1200" baseline="0" dirty="0" smtClean="0">
                <a:solidFill>
                  <a:schemeClr val="tx1"/>
                </a:solidFill>
                <a:latin typeface="+mn-lt"/>
                <a:ea typeface="+mn-ea"/>
                <a:cs typeface="+mn-cs"/>
              </a:rPr>
              <a:t>never too old to try something new.”</a:t>
            </a:r>
            <a:endParaRPr lang="en-AU" dirty="0"/>
          </a:p>
        </p:txBody>
      </p:sp>
      <p:sp>
        <p:nvSpPr>
          <p:cNvPr id="4" name="Slide Number Placeholder 3"/>
          <p:cNvSpPr>
            <a:spLocks noGrp="1"/>
          </p:cNvSpPr>
          <p:nvPr>
            <p:ph type="sldNum" sz="quarter" idx="10"/>
          </p:nvPr>
        </p:nvSpPr>
        <p:spPr/>
        <p:txBody>
          <a:bodyPr/>
          <a:lstStyle/>
          <a:p>
            <a:fld id="{51F744AF-7E5C-46FB-B574-F31352CB5BEA}" type="slidenum">
              <a:rPr lang="en-AU" smtClean="0"/>
              <a:t>29</a:t>
            </a:fld>
            <a:endParaRPr lang="en-AU"/>
          </a:p>
        </p:txBody>
      </p:sp>
    </p:spTree>
    <p:extLst>
      <p:ext uri="{BB962C8B-B14F-4D97-AF65-F5344CB8AC3E}">
        <p14:creationId xmlns:p14="http://schemas.microsoft.com/office/powerpoint/2010/main" val="3148015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dirty="0"/>
              <a:t>In both years of the program, participants were drawn from across the four local government areas and from a range of ethnicities, backgrounds, ages and abilities.  Ages have ranged ranging from the 20’s to the 80’s and from 10 different ethnic groups.  </a:t>
            </a:r>
            <a:endParaRPr lang="en-US" sz="1400" dirty="0" smtClean="0"/>
          </a:p>
          <a:p>
            <a:pPr>
              <a:lnSpc>
                <a:spcPct val="150000"/>
              </a:lnSpc>
            </a:pPr>
            <a:r>
              <a:rPr lang="en-AU" sz="1400" dirty="0" smtClean="0"/>
              <a:t>These two </a:t>
            </a:r>
            <a:r>
              <a:rPr lang="en-AU" sz="1400" dirty="0"/>
              <a:t>woman in their  </a:t>
            </a:r>
            <a:r>
              <a:rPr lang="en-AU" sz="1400" dirty="0" smtClean="0"/>
              <a:t>late 70’s </a:t>
            </a:r>
            <a:r>
              <a:rPr lang="en-AU" sz="1400" dirty="0"/>
              <a:t>and  </a:t>
            </a:r>
            <a:r>
              <a:rPr lang="en-AU" sz="1400" dirty="0" smtClean="0"/>
              <a:t>late </a:t>
            </a:r>
            <a:r>
              <a:rPr lang="en-AU" sz="1400" dirty="0"/>
              <a:t>80’s passionate about life long learning </a:t>
            </a:r>
            <a:r>
              <a:rPr lang="en-AU" sz="1400" dirty="0" smtClean="0"/>
              <a:t>set </a:t>
            </a:r>
            <a:r>
              <a:rPr lang="en-AU" sz="1400" dirty="0"/>
              <a:t>up a new University of the Third Age (U3A) and to help young Korean mothers to learn English.</a:t>
            </a:r>
          </a:p>
          <a:p>
            <a:pPr>
              <a:lnSpc>
                <a:spcPct val="150000"/>
              </a:lnSpc>
            </a:pPr>
            <a:r>
              <a:rPr lang="en-AU" sz="1400" dirty="0"/>
              <a:t>The diversity of the group has been a key strength of the program, fostering strong, supportive relationships between people who may not have otherwise had the opportunity to meet. </a:t>
            </a:r>
          </a:p>
        </p:txBody>
      </p:sp>
      <p:sp>
        <p:nvSpPr>
          <p:cNvPr id="4" name="Slide Number Placeholder 3"/>
          <p:cNvSpPr>
            <a:spLocks noGrp="1"/>
          </p:cNvSpPr>
          <p:nvPr>
            <p:ph type="sldNum" sz="quarter" idx="10"/>
          </p:nvPr>
        </p:nvSpPr>
        <p:spPr/>
        <p:txBody>
          <a:bodyPr/>
          <a:lstStyle/>
          <a:p>
            <a:fld id="{51F744AF-7E5C-46FB-B574-F31352CB5BEA}" type="slidenum">
              <a:rPr lang="en-AU" smtClean="0"/>
              <a:t>3</a:t>
            </a:fld>
            <a:endParaRPr lang="en-AU"/>
          </a:p>
        </p:txBody>
      </p:sp>
    </p:spTree>
    <p:extLst>
      <p:ext uri="{BB962C8B-B14F-4D97-AF65-F5344CB8AC3E}">
        <p14:creationId xmlns:p14="http://schemas.microsoft.com/office/powerpoint/2010/main" val="2934827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1F744AF-7E5C-46FB-B574-F31352CB5BEA}" type="slidenum">
              <a:rPr lang="en-AU" smtClean="0"/>
              <a:t>30</a:t>
            </a:fld>
            <a:endParaRPr lang="en-AU"/>
          </a:p>
        </p:txBody>
      </p:sp>
    </p:spTree>
    <p:extLst>
      <p:ext uri="{BB962C8B-B14F-4D97-AF65-F5344CB8AC3E}">
        <p14:creationId xmlns:p14="http://schemas.microsoft.com/office/powerpoint/2010/main" val="3616703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6956" y="4398268"/>
            <a:ext cx="6120680" cy="4217670"/>
          </a:xfrm>
        </p:spPr>
        <p:txBody>
          <a:bodyPr/>
          <a:lstStyle/>
          <a:p>
            <a:r>
              <a:rPr lang="en-AU" sz="1300" b="1" i="1" dirty="0" smtClean="0"/>
              <a:t>What </a:t>
            </a:r>
            <a:r>
              <a:rPr lang="en-AU" sz="1300" b="1" i="1" dirty="0"/>
              <a:t>is life-giving for communities? What helps people to connect?</a:t>
            </a:r>
            <a:endParaRPr lang="en-AU" sz="1300" dirty="0"/>
          </a:p>
          <a:p>
            <a:r>
              <a:rPr lang="en-AU" sz="1300" dirty="0"/>
              <a:t>The projects developed by participants during their participation in the Opening Doors Program have been many and varied. The common theme has been to find what is life-giving for members of the community who may be at risk of social isolation. For some, this may mean meeting people in the same position, but for many it is about sharing a common interest, being able to contribute, finding out about the resources already available in the community, and having the confidence and skills to utilise them. The following are some examples of projects that have been initiated as a result of the program.</a:t>
            </a:r>
          </a:p>
          <a:p>
            <a:r>
              <a:rPr lang="en-AU" sz="1300" dirty="0" smtClean="0"/>
              <a:t>The ladies who I mentioned earlier  established the  </a:t>
            </a:r>
            <a:r>
              <a:rPr lang="en-AU" sz="1300" dirty="0"/>
              <a:t>Deepdene U3A </a:t>
            </a:r>
            <a:r>
              <a:rPr lang="en-AU" sz="1300" dirty="0" smtClean="0"/>
              <a:t>commenced </a:t>
            </a:r>
            <a:r>
              <a:rPr lang="en-AU" sz="1300" dirty="0"/>
              <a:t>with their Term 1 program in February 2010.  At this time there were 26 paid up members, all friends of the participants, Joan and Sadie. In Term 4 2010,  they had 228 paid up members. Their membership is now at 430 – their volunteer hours for last year </a:t>
            </a:r>
            <a:r>
              <a:rPr lang="en-AU" sz="1300" dirty="0" smtClean="0"/>
              <a:t>5642.</a:t>
            </a:r>
          </a:p>
          <a:p>
            <a:endParaRPr lang="en-AU" sz="1300" dirty="0"/>
          </a:p>
          <a:p>
            <a:r>
              <a:rPr lang="en-AU" sz="1300" dirty="0" smtClean="0"/>
              <a:t>The Cambodian elders expressed a wish to remain fit and by linking with a local community health service and the pool facility established a regular aqua-aerobics class which is now self-sufficient. </a:t>
            </a:r>
            <a:endParaRPr lang="en-AU" sz="1300" dirty="0"/>
          </a:p>
          <a:p>
            <a:r>
              <a:rPr lang="en-AU" sz="1300" dirty="0" smtClean="0"/>
              <a:t>Other projects include a soccer club for Sudanese young people and community gardens in areas with social housing, a knitting group linking people in the community with residents in a nursing home with dementia, neighbourhood BBQs on a public housing estate, and a community residents group and community newsletter. </a:t>
            </a:r>
          </a:p>
          <a:p>
            <a:endParaRPr lang="en-AU" dirty="0"/>
          </a:p>
          <a:p>
            <a:endParaRPr lang="en-AU" dirty="0"/>
          </a:p>
        </p:txBody>
      </p:sp>
      <p:sp>
        <p:nvSpPr>
          <p:cNvPr id="4" name="Slide Number Placeholder 3"/>
          <p:cNvSpPr>
            <a:spLocks noGrp="1"/>
          </p:cNvSpPr>
          <p:nvPr>
            <p:ph type="sldNum" sz="quarter" idx="10"/>
          </p:nvPr>
        </p:nvSpPr>
        <p:spPr/>
        <p:txBody>
          <a:bodyPr/>
          <a:lstStyle/>
          <a:p>
            <a:fld id="{51F744AF-7E5C-46FB-B574-F31352CB5BEA}" type="slidenum">
              <a:rPr lang="en-AU" smtClean="0"/>
              <a:t>31</a:t>
            </a:fld>
            <a:endParaRPr lang="en-AU"/>
          </a:p>
        </p:txBody>
      </p:sp>
    </p:spTree>
    <p:extLst>
      <p:ext uri="{BB962C8B-B14F-4D97-AF65-F5344CB8AC3E}">
        <p14:creationId xmlns:p14="http://schemas.microsoft.com/office/powerpoint/2010/main" val="933025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1F744AF-7E5C-46FB-B574-F31352CB5BEA}" type="slidenum">
              <a:rPr lang="en-AU" smtClean="0"/>
              <a:t>32</a:t>
            </a:fld>
            <a:endParaRPr lang="en-AU"/>
          </a:p>
        </p:txBody>
      </p:sp>
    </p:spTree>
    <p:extLst>
      <p:ext uri="{BB962C8B-B14F-4D97-AF65-F5344CB8AC3E}">
        <p14:creationId xmlns:p14="http://schemas.microsoft.com/office/powerpoint/2010/main" val="15452987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1F744AF-7E5C-46FB-B574-F31352CB5BEA}" type="slidenum">
              <a:rPr lang="en-AU" smtClean="0"/>
              <a:t>33</a:t>
            </a:fld>
            <a:endParaRPr lang="en-AU"/>
          </a:p>
        </p:txBody>
      </p:sp>
    </p:spTree>
    <p:extLst>
      <p:ext uri="{BB962C8B-B14F-4D97-AF65-F5344CB8AC3E}">
        <p14:creationId xmlns:p14="http://schemas.microsoft.com/office/powerpoint/2010/main" val="1132366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charset="0"/>
              </a:defRPr>
            </a:lvl1pPr>
            <a:lvl2pPr marL="742950" indent="-285750" defTabSz="939800">
              <a:defRPr>
                <a:solidFill>
                  <a:schemeClr val="tx1"/>
                </a:solidFill>
                <a:latin typeface="Arial" charset="0"/>
              </a:defRPr>
            </a:lvl2pPr>
            <a:lvl3pPr marL="1143000" indent="-228600" defTabSz="939800">
              <a:defRPr>
                <a:solidFill>
                  <a:schemeClr val="tx1"/>
                </a:solidFill>
                <a:latin typeface="Arial" charset="0"/>
              </a:defRPr>
            </a:lvl3pPr>
            <a:lvl4pPr marL="1600200" indent="-228600" defTabSz="939800">
              <a:defRPr>
                <a:solidFill>
                  <a:schemeClr val="tx1"/>
                </a:solidFill>
                <a:latin typeface="Arial" charset="0"/>
              </a:defRPr>
            </a:lvl4pPr>
            <a:lvl5pPr marL="2057400" indent="-228600" defTabSz="93980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fld id="{5224CE4D-5723-4117-AAB8-B379609C20CA}" type="slidenum">
              <a:rPr lang="en-US" smtClean="0"/>
              <a:pPr/>
              <a:t>34</a:t>
            </a:fld>
            <a:endParaRPr 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6956" y="4451985"/>
            <a:ext cx="6120680" cy="4217670"/>
          </a:xfrm>
        </p:spPr>
        <p:txBody>
          <a:bodyPr/>
          <a:lstStyle/>
          <a:p>
            <a:r>
              <a:rPr lang="en-AU" sz="1400" dirty="0"/>
              <a:t>A partnership of agencies working in the area of health and aged care in the inner east of Melbourne, Australia, identified the potential health impact of social isolation on our community, particularly on vulnerable groups such as older people, people with disabilities, and people from diverse cultural backgrounds. In making an assessment of the current responses to isolation, the group noticed that human service agencies were struggling to engage with people who were potentially isolated and connect them with the vast resources available in the community. Research has shown that potentially isolated people are less likely to access relevant health and community services.</a:t>
            </a:r>
          </a:p>
          <a:p>
            <a:r>
              <a:rPr lang="en-AU" sz="1400" dirty="0"/>
              <a:t>This project then started on a journey to address </a:t>
            </a:r>
            <a:r>
              <a:rPr lang="en-AU" sz="1400" dirty="0" smtClean="0"/>
              <a:t>these 3  </a:t>
            </a:r>
            <a:r>
              <a:rPr lang="en-AU" sz="1400" dirty="0"/>
              <a:t>key </a:t>
            </a:r>
            <a:r>
              <a:rPr lang="en-AU" sz="1400" dirty="0" smtClean="0"/>
              <a:t>questions :</a:t>
            </a:r>
          </a:p>
          <a:p>
            <a:pPr marL="285750" lvl="0" indent="-285750">
              <a:buFont typeface="Arial" pitchFamily="34" charset="0"/>
              <a:buChar char="•"/>
            </a:pPr>
            <a:r>
              <a:rPr lang="en-AU" sz="1400" dirty="0"/>
              <a:t>How do we engage with people who are at risk of isolation in our community?</a:t>
            </a:r>
          </a:p>
          <a:p>
            <a:pPr marL="285750" lvl="0" indent="-285750">
              <a:buFont typeface="Arial" pitchFamily="34" charset="0"/>
              <a:buChar char="•"/>
            </a:pPr>
            <a:r>
              <a:rPr lang="en-AU" sz="1400" dirty="0"/>
              <a:t>How can we build sustainable initiatives that will foster community inclusion?</a:t>
            </a:r>
          </a:p>
          <a:p>
            <a:pPr marL="285750" lvl="0" indent="-285750">
              <a:buFont typeface="Arial" pitchFamily="34" charset="0"/>
              <a:buChar char="•"/>
            </a:pPr>
            <a:r>
              <a:rPr lang="en-AU" sz="1400" dirty="0"/>
              <a:t>If you were socially isolated, what would it take for you to take a risk and become more engaged in your community?</a:t>
            </a:r>
          </a:p>
          <a:p>
            <a:r>
              <a:rPr lang="en-AU" sz="1400" dirty="0" smtClean="0"/>
              <a:t>For </a:t>
            </a:r>
            <a:r>
              <a:rPr lang="en-AU" sz="1400" dirty="0"/>
              <a:t>example, a group of Cambodian elders in our local community had come to Australia as refugees and experienced torture and trauma in their own country. As this violence was aimed at dismantling the social connections between families and the wider community, such refugee communities may be divided, with little sense of community beyond a shared </a:t>
            </a:r>
            <a:r>
              <a:rPr lang="en-AU" sz="1400" dirty="0" smtClean="0"/>
              <a:t>national </a:t>
            </a:r>
            <a:r>
              <a:rPr lang="en-AU" sz="1400" dirty="0"/>
              <a:t>identity. This experience also leads to a distrust of government and formal services. Community leaders were concerned about the isolation of this group, but were unsure of how to address it. </a:t>
            </a:r>
          </a:p>
        </p:txBody>
      </p:sp>
      <p:sp>
        <p:nvSpPr>
          <p:cNvPr id="4" name="Slide Number Placeholder 3"/>
          <p:cNvSpPr>
            <a:spLocks noGrp="1"/>
          </p:cNvSpPr>
          <p:nvPr>
            <p:ph type="sldNum" sz="quarter" idx="10"/>
          </p:nvPr>
        </p:nvSpPr>
        <p:spPr/>
        <p:txBody>
          <a:bodyPr/>
          <a:lstStyle/>
          <a:p>
            <a:fld id="{51F744AF-7E5C-46FB-B574-F31352CB5BEA}" type="slidenum">
              <a:rPr lang="en-AU" smtClean="0"/>
              <a:t>4</a:t>
            </a:fld>
            <a:endParaRPr lang="en-AU"/>
          </a:p>
        </p:txBody>
      </p:sp>
    </p:spTree>
    <p:extLst>
      <p:ext uri="{BB962C8B-B14F-4D97-AF65-F5344CB8AC3E}">
        <p14:creationId xmlns:p14="http://schemas.microsoft.com/office/powerpoint/2010/main" val="1099087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Instead of looking to more “service” solutions, the partnership chose to use a </a:t>
            </a:r>
            <a:r>
              <a:rPr lang="en-AU" sz="1400" dirty="0" smtClean="0"/>
              <a:t>community </a:t>
            </a:r>
            <a:r>
              <a:rPr lang="en-AU" sz="1400" dirty="0"/>
              <a:t>building approach, identifying grass roots community leaders who are passionate about everyone having the opportunity to participate in their community</a:t>
            </a:r>
            <a:r>
              <a:rPr lang="en-AU" sz="1400" dirty="0" smtClean="0"/>
              <a:t>. These community members were invited to participate in the Opening Doors Community Leadership Program for Social Inclusion . The program provides these existing and emerging leaders the opportunity to build their capabilities to develop local responses to increase social inclusion. The Program is now in its 4</a:t>
            </a:r>
            <a:r>
              <a:rPr lang="en-AU" sz="1400" baseline="30000" dirty="0" smtClean="0"/>
              <a:t>th</a:t>
            </a:r>
            <a:r>
              <a:rPr lang="en-AU" sz="1400" dirty="0" smtClean="0"/>
              <a:t> year in the inner east, and has since been replicated in the south, running for the second year there this year. </a:t>
            </a:r>
            <a:endParaRPr lang="en-AU" sz="1400" dirty="0"/>
          </a:p>
          <a:p>
            <a:r>
              <a:rPr lang="en-AU" sz="1400" dirty="0" smtClean="0"/>
              <a:t>Each year around 20 community members participate in a 6 month leadership development program where they develop their personal leadership skills, learn about community development and how to develop a local project, and then use their ideas and new found skills to start or support a local project that promotes connectedness. </a:t>
            </a:r>
          </a:p>
          <a:p>
            <a:r>
              <a:rPr lang="en-AU" sz="1400" dirty="0"/>
              <a:t>The core approach of the program is to build on the strengths of the participants and their local communities. Asset Based Community Development (ABCD) approaches (based on Appreciative Inquiry) are shared with participants and are utilized in developing the local projects that are worked up during the program and continue to foster social inclusion in local communities.</a:t>
            </a:r>
          </a:p>
          <a:p>
            <a:endParaRPr lang="en-AU" sz="1400" dirty="0"/>
          </a:p>
        </p:txBody>
      </p:sp>
      <p:sp>
        <p:nvSpPr>
          <p:cNvPr id="4" name="Slide Number Placeholder 3"/>
          <p:cNvSpPr>
            <a:spLocks noGrp="1"/>
          </p:cNvSpPr>
          <p:nvPr>
            <p:ph type="sldNum" sz="quarter" idx="10"/>
          </p:nvPr>
        </p:nvSpPr>
        <p:spPr/>
        <p:txBody>
          <a:bodyPr/>
          <a:lstStyle/>
          <a:p>
            <a:fld id="{51F744AF-7E5C-46FB-B574-F31352CB5BEA}" type="slidenum">
              <a:rPr lang="en-AU" smtClean="0"/>
              <a:t>5</a:t>
            </a:fld>
            <a:endParaRPr lang="en-AU"/>
          </a:p>
        </p:txBody>
      </p:sp>
    </p:spTree>
    <p:extLst>
      <p:ext uri="{BB962C8B-B14F-4D97-AF65-F5344CB8AC3E}">
        <p14:creationId xmlns:p14="http://schemas.microsoft.com/office/powerpoint/2010/main" val="3541316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Paper will describe the program, the partnership and outcomes for participants and the community. </a:t>
            </a:r>
          </a:p>
          <a:p>
            <a:r>
              <a:rPr lang="en-AU" sz="1400" dirty="0" smtClean="0"/>
              <a:t>The use of </a:t>
            </a:r>
            <a:r>
              <a:rPr lang="en-AU" sz="1400" dirty="0"/>
              <a:t>Appreciative Inquiry </a:t>
            </a:r>
            <a:r>
              <a:rPr lang="en-AU" sz="1400" dirty="0" smtClean="0"/>
              <a:t>and strengths based approaches such as Asset Based Community Development </a:t>
            </a:r>
            <a:r>
              <a:rPr lang="en-AU" sz="1400" dirty="0"/>
              <a:t>was prompted by the realization that traditional “problem solving” approaches were not working to address social isolation, and that our efforts were likely to be much more productive using a strengths-based approach. </a:t>
            </a:r>
          </a:p>
          <a:p>
            <a:endParaRPr lang="en-AU" sz="1400" dirty="0"/>
          </a:p>
          <a:p>
            <a:endParaRPr lang="en-AU" sz="1400" dirty="0"/>
          </a:p>
        </p:txBody>
      </p:sp>
      <p:sp>
        <p:nvSpPr>
          <p:cNvPr id="4" name="Slide Number Placeholder 3"/>
          <p:cNvSpPr>
            <a:spLocks noGrp="1"/>
          </p:cNvSpPr>
          <p:nvPr>
            <p:ph type="sldNum" sz="quarter" idx="10"/>
          </p:nvPr>
        </p:nvSpPr>
        <p:spPr/>
        <p:txBody>
          <a:bodyPr/>
          <a:lstStyle/>
          <a:p>
            <a:fld id="{51F744AF-7E5C-46FB-B574-F31352CB5BEA}" type="slidenum">
              <a:rPr lang="en-AU" smtClean="0"/>
              <a:t>6</a:t>
            </a:fld>
            <a:endParaRPr lang="en-AU"/>
          </a:p>
        </p:txBody>
      </p:sp>
    </p:spTree>
    <p:extLst>
      <p:ext uri="{BB962C8B-B14F-4D97-AF65-F5344CB8AC3E}">
        <p14:creationId xmlns:p14="http://schemas.microsoft.com/office/powerpoint/2010/main" val="2497510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Agencies in the Inner East of Melbourne are engaged in a coalition called the “Primary Care Partnership” (PCP) to proactively address the health issues affecting the population in the catchment of four local government areas.  Social isolation was identified as a key issue for a number of groups in the community, with an initial focus on older people. The research confirms that social isolation has a major impact on the health and well-being of those who experience it. </a:t>
            </a:r>
          </a:p>
          <a:p>
            <a:r>
              <a:rPr lang="en-AU" sz="1400" dirty="0"/>
              <a:t> </a:t>
            </a:r>
          </a:p>
          <a:p>
            <a:r>
              <a:rPr lang="en-AU" sz="1400" dirty="0"/>
              <a:t>Research shows:</a:t>
            </a:r>
          </a:p>
          <a:p>
            <a:pPr marL="171450" lvl="0" indent="-171450">
              <a:buFont typeface="Arial" pitchFamily="34" charset="0"/>
              <a:buChar char="•"/>
            </a:pPr>
            <a:r>
              <a:rPr lang="en-AU" sz="1400" dirty="0"/>
              <a:t>Social isolation is a signiﬁcant risk factor for morbidity (illness) and mortality  (death);</a:t>
            </a:r>
          </a:p>
          <a:p>
            <a:pPr marL="171450" lvl="0" indent="-171450">
              <a:buFont typeface="Arial" pitchFamily="34" charset="0"/>
              <a:buChar char="•"/>
            </a:pPr>
            <a:r>
              <a:rPr lang="en-AU" sz="1400" dirty="0"/>
              <a:t>The size of this risk has been described as ‘comparable to cigarette smoking and other major biomedical and psychosocial risk factors’, although our understanding of the underlying causal mechanisms remains limited;</a:t>
            </a:r>
          </a:p>
          <a:p>
            <a:pPr marL="171450" lvl="0" indent="-171450">
              <a:buFont typeface="Arial" pitchFamily="34" charset="0"/>
              <a:buChar char="•"/>
            </a:pPr>
            <a:r>
              <a:rPr lang="en-AU" sz="1400" dirty="0"/>
              <a:t>Social isolation is also recognised as a risk factor for depression and suicide;</a:t>
            </a:r>
          </a:p>
          <a:p>
            <a:pPr marL="171450" lvl="0" indent="-171450">
              <a:buFont typeface="Arial" pitchFamily="34" charset="0"/>
              <a:buChar char="•"/>
            </a:pPr>
            <a:r>
              <a:rPr lang="en-AU" sz="1400" dirty="0"/>
              <a:t>Socially isolated people are less likely to access health and support services and to engage in behaviours that can have a positive impact on their health and wellbeing. </a:t>
            </a:r>
          </a:p>
          <a:p>
            <a:endParaRPr lang="en-AU" sz="1400" dirty="0" smtClean="0"/>
          </a:p>
          <a:p>
            <a:endParaRPr lang="en-AU" sz="1400" dirty="0"/>
          </a:p>
          <a:p>
            <a:endParaRPr lang="en-AU" sz="1400" dirty="0" smtClean="0"/>
          </a:p>
          <a:p>
            <a:r>
              <a:rPr lang="en-AU" sz="1400" dirty="0" smtClean="0"/>
              <a:t>The </a:t>
            </a:r>
            <a:r>
              <a:rPr lang="en-AU" sz="1400" dirty="0"/>
              <a:t>dilemma with the social isolation debate is that it focusses on people’s deficits. Older people who are frail, living alone, have cognitive impairments, limited mobility or come from diverse cultural backgrounds are seen as “at risk”.  Communities are seen as excluding people due to their perceived deficiencies.  The initial research for this project was with community and health services who identified that their primary response to social isolation was to refer people to another service, but their ability to link people back into ordinary community activities was limited.  Thus in attempting to use the traditional “problem solving” approach, services were further stigmatising people as “in need” of human services. </a:t>
            </a:r>
          </a:p>
          <a:p>
            <a:r>
              <a:rPr lang="en-AU" sz="1400" dirty="0"/>
              <a:t>The Partnership discussed possible responses, including establishing various projects to address these “disadvantaged groups”.  After some discussion and input from Asset Based Community Development (ABCD) practitioners such as Mike Green, the group decided to pursue a capacity building initiative that would seek out grass roots community leaders who were passionate about inclusion and interested in taking action at a local level. </a:t>
            </a:r>
          </a:p>
        </p:txBody>
      </p:sp>
      <p:sp>
        <p:nvSpPr>
          <p:cNvPr id="4" name="Slide Number Placeholder 3"/>
          <p:cNvSpPr>
            <a:spLocks noGrp="1"/>
          </p:cNvSpPr>
          <p:nvPr>
            <p:ph type="sldNum" sz="quarter" idx="10"/>
          </p:nvPr>
        </p:nvSpPr>
        <p:spPr/>
        <p:txBody>
          <a:bodyPr/>
          <a:lstStyle/>
          <a:p>
            <a:fld id="{51F744AF-7E5C-46FB-B574-F31352CB5BEA}" type="slidenum">
              <a:rPr lang="en-AU" smtClean="0"/>
              <a:t>7</a:t>
            </a:fld>
            <a:endParaRPr lang="en-AU"/>
          </a:p>
        </p:txBody>
      </p:sp>
    </p:spTree>
    <p:extLst>
      <p:ext uri="{BB962C8B-B14F-4D97-AF65-F5344CB8AC3E}">
        <p14:creationId xmlns:p14="http://schemas.microsoft.com/office/powerpoint/2010/main" val="1847264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However, the group was still learning about the ABCD approach as we attempted to identify areas of “high need” or social disadvantage to recruit our community leaders.  This strategy did not prove particularly successful, and at first we thought we would not find enough people to commence the program. </a:t>
            </a:r>
            <a:r>
              <a:rPr lang="en-AU" sz="1400" dirty="0" smtClean="0"/>
              <a:t> We then realised we were using a “glass half empty” approach. </a:t>
            </a:r>
          </a:p>
          <a:p>
            <a:endParaRPr lang="en-AU" dirty="0" smtClean="0"/>
          </a:p>
        </p:txBody>
      </p:sp>
      <p:sp>
        <p:nvSpPr>
          <p:cNvPr id="4" name="Slide Number Placeholder 3"/>
          <p:cNvSpPr>
            <a:spLocks noGrp="1"/>
          </p:cNvSpPr>
          <p:nvPr>
            <p:ph type="sldNum" sz="quarter" idx="10"/>
          </p:nvPr>
        </p:nvSpPr>
        <p:spPr>
          <a:xfrm>
            <a:off x="2463180" y="7854652"/>
            <a:ext cx="3070860" cy="468630"/>
          </a:xfrm>
        </p:spPr>
        <p:txBody>
          <a:bodyPr/>
          <a:lstStyle/>
          <a:p>
            <a:fld id="{51F744AF-7E5C-46FB-B574-F31352CB5BEA}" type="slidenum">
              <a:rPr lang="en-AU" smtClean="0"/>
              <a:t>8</a:t>
            </a:fld>
            <a:endParaRPr lang="en-AU" dirty="0"/>
          </a:p>
        </p:txBody>
      </p:sp>
    </p:spTree>
    <p:extLst>
      <p:ext uri="{BB962C8B-B14F-4D97-AF65-F5344CB8AC3E}">
        <p14:creationId xmlns:p14="http://schemas.microsoft.com/office/powerpoint/2010/main" val="48067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smtClean="0"/>
              <a:t>We went looking for a map like this that indicated where people might be more isolated, e.g. due to poor public transport, larger percentage of older people living alone, public housing etc. In fact we obtained copies of </a:t>
            </a:r>
            <a:r>
              <a:rPr lang="en-AU" sz="1400" dirty="0"/>
              <a:t> </a:t>
            </a:r>
            <a:r>
              <a:rPr lang="en-AU" sz="1400" dirty="0" smtClean="0"/>
              <a:t>government maps that were essentially “deficit maps”. </a:t>
            </a:r>
          </a:p>
          <a:p>
            <a:endParaRPr lang="en-AU" sz="1400" dirty="0"/>
          </a:p>
        </p:txBody>
      </p:sp>
      <p:sp>
        <p:nvSpPr>
          <p:cNvPr id="4" name="Slide Number Placeholder 3"/>
          <p:cNvSpPr>
            <a:spLocks noGrp="1"/>
          </p:cNvSpPr>
          <p:nvPr>
            <p:ph type="sldNum" sz="quarter" idx="10"/>
          </p:nvPr>
        </p:nvSpPr>
        <p:spPr/>
        <p:txBody>
          <a:bodyPr/>
          <a:lstStyle/>
          <a:p>
            <a:fld id="{51F744AF-7E5C-46FB-B574-F31352CB5BEA}" type="slidenum">
              <a:rPr lang="en-AU" smtClean="0"/>
              <a:t>9</a:t>
            </a:fld>
            <a:endParaRPr lang="en-AU"/>
          </a:p>
        </p:txBody>
      </p:sp>
    </p:spTree>
    <p:extLst>
      <p:ext uri="{BB962C8B-B14F-4D97-AF65-F5344CB8AC3E}">
        <p14:creationId xmlns:p14="http://schemas.microsoft.com/office/powerpoint/2010/main" val="311436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D7CB99E5-3604-40CE-9893-631E3B6DCFC0}" type="datetimeFigureOut">
              <a:rPr lang="en-AU" smtClean="0"/>
              <a:t>17/05/2012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7991475" y="6429375"/>
            <a:ext cx="876300" cy="292100"/>
          </a:xfrm>
        </p:spPr>
        <p:txBody>
          <a:bodyPr/>
          <a:lstStyle/>
          <a:p>
            <a:fld id="{F37122BA-182D-41D1-B488-CE5FFC5D6322}" type="slidenum">
              <a:rPr lang="en-AU" smtClean="0"/>
              <a:t>‹#›</a:t>
            </a:fld>
            <a:endParaRPr lang="en-AU"/>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B99E5-3604-40CE-9893-631E3B6DCFC0}" type="datetimeFigureOut">
              <a:rPr lang="en-AU" smtClean="0"/>
              <a:t>17/05/2012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7122BA-182D-41D1-B488-CE5FFC5D6322}"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B99E5-3604-40CE-9893-631E3B6DCFC0}" type="datetimeFigureOut">
              <a:rPr lang="en-AU" smtClean="0"/>
              <a:t>17/05/2012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7122BA-182D-41D1-B488-CE5FFC5D6322}"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D7CB99E5-3604-40CE-9893-631E3B6DCFC0}" type="datetimeFigureOut">
              <a:rPr lang="en-AU" smtClean="0"/>
              <a:t>17/05/2012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7122BA-182D-41D1-B488-CE5FFC5D6322}" type="slidenum">
              <a:rPr lang="en-AU" smtClean="0"/>
              <a:t>‹#›</a:t>
            </a:fld>
            <a:endParaRPr lang="en-AU"/>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D7CB99E5-3604-40CE-9893-631E3B6DCFC0}" type="datetimeFigureOut">
              <a:rPr lang="en-AU" smtClean="0"/>
              <a:t>17/05/2012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7122BA-182D-41D1-B488-CE5FFC5D6322}" type="slidenum">
              <a:rPr lang="en-AU" smtClean="0"/>
              <a:t>‹#›</a:t>
            </a:fld>
            <a:endParaRPr lang="en-AU"/>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CB99E5-3604-40CE-9893-631E3B6DCFC0}" type="datetimeFigureOut">
              <a:rPr lang="en-AU" smtClean="0"/>
              <a:t>17/05/2012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37122BA-182D-41D1-B488-CE5FFC5D6322}" type="slidenum">
              <a:rPr lang="en-AU" smtClean="0"/>
              <a:t>‹#›</a:t>
            </a:fld>
            <a:endParaRPr lang="en-AU"/>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7CB99E5-3604-40CE-9893-631E3B6DCFC0}" type="datetimeFigureOut">
              <a:rPr lang="en-AU" smtClean="0"/>
              <a:t>17/05/2012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37122BA-182D-41D1-B488-CE5FFC5D6322}" type="slidenum">
              <a:rPr lang="en-AU" smtClean="0"/>
              <a:t>‹#›</a:t>
            </a:fld>
            <a:endParaRPr lang="en-AU"/>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D7CB99E5-3604-40CE-9893-631E3B6DCFC0}" type="datetimeFigureOut">
              <a:rPr lang="en-AU" smtClean="0"/>
              <a:t>17/05/2012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37122BA-182D-41D1-B488-CE5FFC5D6322}" type="slidenum">
              <a:rPr lang="en-AU" smtClean="0"/>
              <a:t>‹#›</a:t>
            </a:fld>
            <a:endParaRPr lang="en-AU"/>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B99E5-3604-40CE-9893-631E3B6DCFC0}" type="datetimeFigureOut">
              <a:rPr lang="en-AU" smtClean="0"/>
              <a:t>17/05/2012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37122BA-182D-41D1-B488-CE5FFC5D6322}"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D7CB99E5-3604-40CE-9893-631E3B6DCFC0}" type="datetimeFigureOut">
              <a:rPr lang="en-AU" smtClean="0"/>
              <a:t>17/05/2012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37122BA-182D-41D1-B488-CE5FFC5D6322}" type="slidenum">
              <a:rPr lang="en-AU" smtClean="0"/>
              <a:t>‹#›</a:t>
            </a:fld>
            <a:endParaRPr lang="en-AU"/>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D7CB99E5-3604-40CE-9893-631E3B6DCFC0}" type="datetimeFigureOut">
              <a:rPr lang="en-AU" smtClean="0"/>
              <a:t>17/05/2012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37122BA-182D-41D1-B488-CE5FFC5D6322}" type="slidenum">
              <a:rPr lang="en-AU" smtClean="0"/>
              <a:t>‹#›</a:t>
            </a:fld>
            <a:endParaRPr lang="en-AU"/>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D7CB99E5-3604-40CE-9893-631E3B6DCFC0}" type="datetimeFigureOut">
              <a:rPr lang="en-AU" smtClean="0"/>
              <a:t>17/05/2012</a:t>
            </a:fld>
            <a:endParaRPr lang="en-AU"/>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AU"/>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F37122BA-182D-41D1-B488-CE5FFC5D6322}"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27.gif"/><Relationship Id="rId5" Type="http://schemas.openxmlformats.org/officeDocument/2006/relationships/hyperlink" Target="http://www.inclusion.com/bkwhenpeople.html" TargetMode="Externa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3.wmf"/><Relationship Id="rId11" Type="http://schemas.openxmlformats.org/officeDocument/2006/relationships/image" Target="../media/image38.emf"/><Relationship Id="rId5" Type="http://schemas.openxmlformats.org/officeDocument/2006/relationships/image" Target="../media/image32.wmf"/><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10000"/>
          </a:bodyPr>
          <a:lstStyle/>
          <a:p>
            <a:endParaRPr lang="en-AU" dirty="0" smtClean="0"/>
          </a:p>
          <a:p>
            <a:endParaRPr lang="en-AU" dirty="0"/>
          </a:p>
          <a:p>
            <a:r>
              <a:rPr lang="en-AU" dirty="0" smtClean="0"/>
              <a:t>Ronda Held</a:t>
            </a:r>
          </a:p>
          <a:p>
            <a:r>
              <a:rPr lang="en-AU" dirty="0" smtClean="0"/>
              <a:t>Inner East Social Inclusion Initiative</a:t>
            </a:r>
            <a:endParaRPr lang="en-AU" dirty="0"/>
          </a:p>
        </p:txBody>
      </p:sp>
      <p:sp>
        <p:nvSpPr>
          <p:cNvPr id="2" name="Title 1"/>
          <p:cNvSpPr>
            <a:spLocks noGrp="1"/>
          </p:cNvSpPr>
          <p:nvPr>
            <p:ph type="title"/>
          </p:nvPr>
        </p:nvSpPr>
        <p:spPr>
          <a:xfrm>
            <a:off x="3739896" y="1052736"/>
            <a:ext cx="5120640" cy="2668872"/>
          </a:xfrm>
        </p:spPr>
        <p:txBody>
          <a:bodyPr>
            <a:normAutofit fontScale="90000"/>
          </a:bodyPr>
          <a:lstStyle/>
          <a:p>
            <a:r>
              <a:rPr lang="en-AU" dirty="0" smtClean="0"/>
              <a:t>Opening doors: generating new connections to foster Social inclusion</a:t>
            </a:r>
            <a:endParaRPr lang="en-AU" dirty="0"/>
          </a:p>
        </p:txBody>
      </p:sp>
    </p:spTree>
    <p:extLst>
      <p:ext uri="{BB962C8B-B14F-4D97-AF65-F5344CB8AC3E}">
        <p14:creationId xmlns:p14="http://schemas.microsoft.com/office/powerpoint/2010/main" val="1067321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Looking to the community not services…</a:t>
            </a:r>
            <a:endParaRPr lang="en-AU" dirty="0"/>
          </a:p>
        </p:txBody>
      </p:sp>
      <p:sp>
        <p:nvSpPr>
          <p:cNvPr id="3" name="Content Placeholder 2"/>
          <p:cNvSpPr>
            <a:spLocks noGrp="1"/>
          </p:cNvSpPr>
          <p:nvPr>
            <p:ph sz="quarter" idx="13"/>
          </p:nvPr>
        </p:nvSpPr>
        <p:spPr/>
        <p:txBody>
          <a:bodyPr>
            <a:normAutofit/>
          </a:bodyPr>
          <a:lstStyle/>
          <a:p>
            <a:endParaRPr lang="en-AU" sz="2800" dirty="0" smtClean="0"/>
          </a:p>
          <a:p>
            <a:r>
              <a:rPr lang="en-AU" sz="2800" dirty="0" smtClean="0"/>
              <a:t>Found people passionate about inclusion</a:t>
            </a:r>
          </a:p>
          <a:p>
            <a:r>
              <a:rPr lang="en-AU" sz="2800" dirty="0" smtClean="0"/>
              <a:t>People raised the issues that were important to them </a:t>
            </a:r>
          </a:p>
          <a:p>
            <a:endParaRPr lang="en-AU" sz="2800" dirty="0"/>
          </a:p>
          <a:p>
            <a:pPr marL="0" indent="0" algn="ctr">
              <a:lnSpc>
                <a:spcPct val="150000"/>
              </a:lnSpc>
              <a:buNone/>
            </a:pPr>
            <a:r>
              <a:rPr lang="en-AU" sz="2800" dirty="0" smtClean="0">
                <a:solidFill>
                  <a:srgbClr val="800000"/>
                </a:solidFill>
              </a:rPr>
              <a:t>OPEN SPACE PRINCIPLES</a:t>
            </a:r>
          </a:p>
          <a:p>
            <a:pPr marL="0" indent="0" algn="ctr">
              <a:lnSpc>
                <a:spcPct val="150000"/>
              </a:lnSpc>
              <a:buNone/>
            </a:pPr>
            <a:r>
              <a:rPr lang="en-AU" sz="2800" dirty="0" smtClean="0">
                <a:solidFill>
                  <a:srgbClr val="800000"/>
                </a:solidFill>
              </a:rPr>
              <a:t>Passion</a:t>
            </a:r>
          </a:p>
          <a:p>
            <a:pPr marL="0" indent="0" algn="ctr">
              <a:lnSpc>
                <a:spcPct val="150000"/>
              </a:lnSpc>
              <a:buNone/>
            </a:pPr>
            <a:r>
              <a:rPr lang="en-AU" sz="2800" dirty="0" smtClean="0">
                <a:solidFill>
                  <a:srgbClr val="800000"/>
                </a:solidFill>
              </a:rPr>
              <a:t>Responsibility</a:t>
            </a:r>
            <a:endParaRPr lang="en-AU" sz="2800" dirty="0">
              <a:solidFill>
                <a:srgbClr val="800000"/>
              </a:solidFill>
            </a:endParaRPr>
          </a:p>
        </p:txBody>
      </p:sp>
    </p:spTree>
    <p:extLst>
      <p:ext uri="{BB962C8B-B14F-4D97-AF65-F5344CB8AC3E}">
        <p14:creationId xmlns:p14="http://schemas.microsoft.com/office/powerpoint/2010/main" val="3718699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04800" y="278606"/>
            <a:ext cx="8458200" cy="762000"/>
          </a:xfrm>
          <a:prstGeom prst="rect">
            <a:avLst/>
          </a:prstGeom>
          <a:solidFill>
            <a:schemeClr val="accent3">
              <a:lumMod val="75000"/>
            </a:schemeClr>
          </a:solidFill>
          <a:ln w="9525">
            <a:solidFill>
              <a:schemeClr val="tx1"/>
            </a:solidFill>
            <a:miter lim="800000"/>
            <a:headEnd/>
            <a:tailEnd/>
          </a:ln>
          <a:effectLst/>
          <a:extLst/>
        </p:spPr>
        <p:txBody>
          <a:bodyPr wrap="none" anchor="ctr"/>
          <a:lstStyle/>
          <a:p>
            <a:endParaRPr lang="en-AU"/>
          </a:p>
        </p:txBody>
      </p:sp>
      <p:sp>
        <p:nvSpPr>
          <p:cNvPr id="10243" name="Rectangle 3"/>
          <p:cNvSpPr>
            <a:spLocks noChangeArrowheads="1"/>
          </p:cNvSpPr>
          <p:nvPr/>
        </p:nvSpPr>
        <p:spPr bwMode="auto">
          <a:xfrm>
            <a:off x="228600" y="1066800"/>
            <a:ext cx="8610600" cy="533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244" name="Text Box 4"/>
          <p:cNvSpPr txBox="1">
            <a:spLocks noChangeArrowheads="1"/>
          </p:cNvSpPr>
          <p:nvPr/>
        </p:nvSpPr>
        <p:spPr bwMode="auto">
          <a:xfrm>
            <a:off x="228600" y="1219200"/>
            <a:ext cx="1752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latin typeface="Verdana" charset="0"/>
              </a:rPr>
              <a:t>Businesses</a:t>
            </a:r>
          </a:p>
        </p:txBody>
      </p:sp>
      <p:sp>
        <p:nvSpPr>
          <p:cNvPr id="10245" name="Text Box 5"/>
          <p:cNvSpPr txBox="1">
            <a:spLocks noChangeArrowheads="1"/>
          </p:cNvSpPr>
          <p:nvPr/>
        </p:nvSpPr>
        <p:spPr bwMode="auto">
          <a:xfrm>
            <a:off x="7315200" y="1219200"/>
            <a:ext cx="1447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latin typeface="Verdana" charset="0"/>
              </a:rPr>
              <a:t>Schools</a:t>
            </a:r>
          </a:p>
        </p:txBody>
      </p:sp>
      <p:sp>
        <p:nvSpPr>
          <p:cNvPr id="10246" name="Text Box 6"/>
          <p:cNvSpPr txBox="1">
            <a:spLocks noChangeArrowheads="1"/>
          </p:cNvSpPr>
          <p:nvPr/>
        </p:nvSpPr>
        <p:spPr bwMode="auto">
          <a:xfrm>
            <a:off x="381000" y="3124200"/>
            <a:ext cx="1066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latin typeface="Verdana" charset="0"/>
              </a:rPr>
              <a:t>Parks</a:t>
            </a:r>
          </a:p>
        </p:txBody>
      </p:sp>
      <p:sp>
        <p:nvSpPr>
          <p:cNvPr id="10247" name="Text Box 7"/>
          <p:cNvSpPr txBox="1">
            <a:spLocks noChangeArrowheads="1"/>
          </p:cNvSpPr>
          <p:nvPr/>
        </p:nvSpPr>
        <p:spPr bwMode="auto">
          <a:xfrm>
            <a:off x="381000" y="5943600"/>
            <a:ext cx="1524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latin typeface="Verdana" charset="0"/>
              </a:rPr>
              <a:t>Hospitals</a:t>
            </a:r>
          </a:p>
        </p:txBody>
      </p:sp>
      <p:sp>
        <p:nvSpPr>
          <p:cNvPr id="10248" name="Text Box 8"/>
          <p:cNvSpPr txBox="1">
            <a:spLocks noChangeArrowheads="1"/>
          </p:cNvSpPr>
          <p:nvPr/>
        </p:nvSpPr>
        <p:spPr bwMode="auto">
          <a:xfrm>
            <a:off x="6934200" y="58674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charset="0"/>
              </a:rPr>
              <a:t>    </a:t>
            </a:r>
            <a:r>
              <a:rPr lang="en-US" sz="2200">
                <a:latin typeface="Verdana" charset="0"/>
              </a:rPr>
              <a:t>Nonprofits</a:t>
            </a:r>
          </a:p>
        </p:txBody>
      </p:sp>
      <p:sp>
        <p:nvSpPr>
          <p:cNvPr id="10249" name="Text Box 9"/>
          <p:cNvSpPr txBox="1">
            <a:spLocks noChangeArrowheads="1"/>
          </p:cNvSpPr>
          <p:nvPr/>
        </p:nvSpPr>
        <p:spPr bwMode="auto">
          <a:xfrm>
            <a:off x="7086600" y="2971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atin typeface="Times New Roman" charset="0"/>
            </a:endParaRPr>
          </a:p>
        </p:txBody>
      </p:sp>
      <p:sp>
        <p:nvSpPr>
          <p:cNvPr id="10250" name="Text Box 10"/>
          <p:cNvSpPr txBox="1">
            <a:spLocks noChangeArrowheads="1"/>
          </p:cNvSpPr>
          <p:nvPr/>
        </p:nvSpPr>
        <p:spPr bwMode="auto">
          <a:xfrm>
            <a:off x="7315200" y="3429000"/>
            <a:ext cx="1524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latin typeface="Verdana" charset="0"/>
              </a:rPr>
              <a:t> Libraries</a:t>
            </a:r>
          </a:p>
        </p:txBody>
      </p:sp>
      <p:sp>
        <p:nvSpPr>
          <p:cNvPr id="10251" name="Rectangle 11"/>
          <p:cNvSpPr>
            <a:spLocks noChangeArrowheads="1"/>
          </p:cNvSpPr>
          <p:nvPr/>
        </p:nvSpPr>
        <p:spPr bwMode="auto">
          <a:xfrm>
            <a:off x="1524000" y="1981200"/>
            <a:ext cx="5867400" cy="3886200"/>
          </a:xfrm>
          <a:prstGeom prst="rect">
            <a:avLst/>
          </a:prstGeom>
          <a:solidFill>
            <a:schemeClr val="accent3">
              <a:lumMod val="75000"/>
            </a:schemeClr>
          </a:solidFill>
          <a:ln w="9525">
            <a:solidFill>
              <a:schemeClr val="tx1"/>
            </a:solidFill>
            <a:miter lim="800000"/>
            <a:headEnd/>
            <a:tailEnd/>
          </a:ln>
          <a:effectLst/>
          <a:extLst/>
        </p:spPr>
        <p:txBody>
          <a:bodyPr wrap="none" anchor="ctr"/>
          <a:lstStyle/>
          <a:p>
            <a:endParaRPr lang="en-AU"/>
          </a:p>
        </p:txBody>
      </p:sp>
      <p:sp>
        <p:nvSpPr>
          <p:cNvPr id="10252" name="Text Box 12"/>
          <p:cNvSpPr txBox="1">
            <a:spLocks noChangeArrowheads="1"/>
          </p:cNvSpPr>
          <p:nvPr/>
        </p:nvSpPr>
        <p:spPr bwMode="auto">
          <a:xfrm>
            <a:off x="1676400" y="2209800"/>
            <a:ext cx="1600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dirty="0">
                <a:latin typeface="Verdana" charset="0"/>
              </a:rPr>
              <a:t>Churches</a:t>
            </a:r>
          </a:p>
        </p:txBody>
      </p:sp>
      <p:sp>
        <p:nvSpPr>
          <p:cNvPr id="10253" name="Text Box 13"/>
          <p:cNvSpPr txBox="1">
            <a:spLocks noChangeArrowheads="1"/>
          </p:cNvSpPr>
          <p:nvPr/>
        </p:nvSpPr>
        <p:spPr bwMode="auto">
          <a:xfrm>
            <a:off x="1600200" y="5334000"/>
            <a:ext cx="5715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dirty="0">
                <a:latin typeface="Verdana" charset="0"/>
              </a:rPr>
              <a:t>Social Groups	  Self-Help Groups</a:t>
            </a:r>
          </a:p>
        </p:txBody>
      </p:sp>
      <p:sp>
        <p:nvSpPr>
          <p:cNvPr id="10254" name="Text Box 14"/>
          <p:cNvSpPr txBox="1">
            <a:spLocks noChangeArrowheads="1"/>
          </p:cNvSpPr>
          <p:nvPr/>
        </p:nvSpPr>
        <p:spPr bwMode="auto">
          <a:xfrm>
            <a:off x="5181600" y="2209800"/>
            <a:ext cx="2133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200" dirty="0" smtClean="0">
                <a:latin typeface="Verdana" charset="0"/>
              </a:rPr>
              <a:t>Clubs</a:t>
            </a:r>
            <a:endParaRPr lang="en-US" sz="2200" dirty="0">
              <a:latin typeface="Verdana" charset="0"/>
            </a:endParaRPr>
          </a:p>
        </p:txBody>
      </p:sp>
      <p:sp>
        <p:nvSpPr>
          <p:cNvPr id="10255" name="Rectangle 15"/>
          <p:cNvSpPr>
            <a:spLocks noChangeArrowheads="1"/>
          </p:cNvSpPr>
          <p:nvPr/>
        </p:nvSpPr>
        <p:spPr bwMode="auto">
          <a:xfrm>
            <a:off x="2209800" y="2743200"/>
            <a:ext cx="4495800" cy="2514600"/>
          </a:xfrm>
          <a:prstGeom prst="rect">
            <a:avLst/>
          </a:prstGeom>
          <a:solidFill>
            <a:schemeClr val="bg2">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256" name="Text Box 16"/>
          <p:cNvSpPr txBox="1">
            <a:spLocks noChangeArrowheads="1"/>
          </p:cNvSpPr>
          <p:nvPr/>
        </p:nvSpPr>
        <p:spPr bwMode="auto">
          <a:xfrm>
            <a:off x="2895600" y="1143000"/>
            <a:ext cx="3200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200" b="1" dirty="0">
                <a:latin typeface="Verdana" charset="0"/>
              </a:rPr>
              <a:t>Local Institutions</a:t>
            </a:r>
          </a:p>
        </p:txBody>
      </p:sp>
      <p:sp>
        <p:nvSpPr>
          <p:cNvPr id="10257" name="Text Box 17"/>
          <p:cNvSpPr txBox="1">
            <a:spLocks noChangeArrowheads="1"/>
          </p:cNvSpPr>
          <p:nvPr/>
        </p:nvSpPr>
        <p:spPr bwMode="auto">
          <a:xfrm>
            <a:off x="3124200" y="1981200"/>
            <a:ext cx="2362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latin typeface="Verdana" charset="0"/>
              </a:rPr>
              <a:t>Associations</a:t>
            </a:r>
          </a:p>
        </p:txBody>
      </p:sp>
      <p:sp>
        <p:nvSpPr>
          <p:cNvPr id="10258" name="Line 18"/>
          <p:cNvSpPr>
            <a:spLocks noChangeShapeType="1"/>
          </p:cNvSpPr>
          <p:nvPr/>
        </p:nvSpPr>
        <p:spPr bwMode="auto">
          <a:xfrm>
            <a:off x="4267200" y="15240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59" name="Line 19"/>
          <p:cNvSpPr>
            <a:spLocks noChangeShapeType="1"/>
          </p:cNvSpPr>
          <p:nvPr/>
        </p:nvSpPr>
        <p:spPr bwMode="auto">
          <a:xfrm flipH="1" flipV="1">
            <a:off x="228600" y="2590800"/>
            <a:ext cx="1295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60" name="Line 20"/>
          <p:cNvSpPr>
            <a:spLocks noChangeShapeType="1"/>
          </p:cNvSpPr>
          <p:nvPr/>
        </p:nvSpPr>
        <p:spPr bwMode="auto">
          <a:xfrm flipV="1">
            <a:off x="228600" y="5029200"/>
            <a:ext cx="1295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61" name="Line 21"/>
          <p:cNvSpPr>
            <a:spLocks noChangeShapeType="1"/>
          </p:cNvSpPr>
          <p:nvPr/>
        </p:nvSpPr>
        <p:spPr bwMode="auto">
          <a:xfrm>
            <a:off x="4114800" y="58674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62" name="Line 22"/>
          <p:cNvSpPr>
            <a:spLocks noChangeShapeType="1"/>
          </p:cNvSpPr>
          <p:nvPr/>
        </p:nvSpPr>
        <p:spPr bwMode="auto">
          <a:xfrm flipV="1">
            <a:off x="7391400" y="4419600"/>
            <a:ext cx="1447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63" name="Line 23"/>
          <p:cNvSpPr>
            <a:spLocks noChangeShapeType="1"/>
          </p:cNvSpPr>
          <p:nvPr/>
        </p:nvSpPr>
        <p:spPr bwMode="auto">
          <a:xfrm>
            <a:off x="7391400" y="2438400"/>
            <a:ext cx="1447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64" name="Line 24"/>
          <p:cNvSpPr>
            <a:spLocks noChangeShapeType="1"/>
          </p:cNvSpPr>
          <p:nvPr/>
        </p:nvSpPr>
        <p:spPr bwMode="auto">
          <a:xfrm>
            <a:off x="4343400" y="2362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65" name="Line 25"/>
          <p:cNvSpPr>
            <a:spLocks noChangeShapeType="1"/>
          </p:cNvSpPr>
          <p:nvPr/>
        </p:nvSpPr>
        <p:spPr bwMode="auto">
          <a:xfrm>
            <a:off x="1524000" y="3352800"/>
            <a:ext cx="685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66" name="Line 26"/>
          <p:cNvSpPr>
            <a:spLocks noChangeShapeType="1"/>
          </p:cNvSpPr>
          <p:nvPr/>
        </p:nvSpPr>
        <p:spPr bwMode="auto">
          <a:xfrm>
            <a:off x="4343400" y="52578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67" name="Line 27"/>
          <p:cNvSpPr>
            <a:spLocks noChangeShapeType="1"/>
          </p:cNvSpPr>
          <p:nvPr/>
        </p:nvSpPr>
        <p:spPr bwMode="auto">
          <a:xfrm flipV="1">
            <a:off x="6705600" y="3657600"/>
            <a:ext cx="6858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68" name="Text Box 28"/>
          <p:cNvSpPr txBox="1">
            <a:spLocks noChangeArrowheads="1"/>
          </p:cNvSpPr>
          <p:nvPr/>
        </p:nvSpPr>
        <p:spPr bwMode="auto">
          <a:xfrm>
            <a:off x="2286000" y="3352800"/>
            <a:ext cx="1447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dirty="0">
                <a:latin typeface="Verdana" charset="0"/>
              </a:rPr>
              <a:t>Income</a:t>
            </a:r>
          </a:p>
        </p:txBody>
      </p:sp>
      <p:sp>
        <p:nvSpPr>
          <p:cNvPr id="10269" name="Text Box 29"/>
          <p:cNvSpPr txBox="1">
            <a:spLocks noChangeArrowheads="1"/>
          </p:cNvSpPr>
          <p:nvPr/>
        </p:nvSpPr>
        <p:spPr bwMode="auto">
          <a:xfrm>
            <a:off x="2590800" y="4114800"/>
            <a:ext cx="990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latin typeface="Verdana" charset="0"/>
              </a:rPr>
              <a:t>Youth</a:t>
            </a:r>
          </a:p>
        </p:txBody>
      </p:sp>
      <p:sp>
        <p:nvSpPr>
          <p:cNvPr id="10270" name="Text Box 30"/>
          <p:cNvSpPr txBox="1">
            <a:spLocks noChangeArrowheads="1"/>
          </p:cNvSpPr>
          <p:nvPr/>
        </p:nvSpPr>
        <p:spPr bwMode="auto">
          <a:xfrm>
            <a:off x="4953000" y="4114800"/>
            <a:ext cx="1143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latin typeface="Verdana" charset="0"/>
              </a:rPr>
              <a:t>Elderly</a:t>
            </a:r>
          </a:p>
        </p:txBody>
      </p:sp>
      <p:sp>
        <p:nvSpPr>
          <p:cNvPr id="10271" name="Text Box 31"/>
          <p:cNvSpPr txBox="1">
            <a:spLocks noChangeArrowheads="1"/>
          </p:cNvSpPr>
          <p:nvPr/>
        </p:nvSpPr>
        <p:spPr bwMode="auto">
          <a:xfrm>
            <a:off x="5562600" y="3429000"/>
            <a:ext cx="1143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latin typeface="Verdana" charset="0"/>
              </a:rPr>
              <a:t>Artists</a:t>
            </a:r>
          </a:p>
        </p:txBody>
      </p:sp>
      <p:sp>
        <p:nvSpPr>
          <p:cNvPr id="10272" name="Text Box 32"/>
          <p:cNvSpPr txBox="1">
            <a:spLocks noChangeArrowheads="1"/>
          </p:cNvSpPr>
          <p:nvPr/>
        </p:nvSpPr>
        <p:spPr bwMode="auto">
          <a:xfrm>
            <a:off x="2286000" y="4648200"/>
            <a:ext cx="4343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dirty="0">
                <a:latin typeface="Times New Roman" charset="0"/>
              </a:rPr>
              <a:t>   </a:t>
            </a:r>
            <a:r>
              <a:rPr lang="en-US" sz="2200" dirty="0" err="1" smtClean="0">
                <a:latin typeface="Verdana" charset="0"/>
              </a:rPr>
              <a:t>Labelled</a:t>
            </a:r>
            <a:r>
              <a:rPr lang="en-US" sz="2200" dirty="0" smtClean="0">
                <a:latin typeface="Verdana" charset="0"/>
              </a:rPr>
              <a:t>/Marginalized</a:t>
            </a:r>
            <a:endParaRPr lang="en-US" sz="2200" dirty="0">
              <a:latin typeface="Verdana" charset="0"/>
            </a:endParaRPr>
          </a:p>
        </p:txBody>
      </p:sp>
      <p:sp>
        <p:nvSpPr>
          <p:cNvPr id="10273" name="Text Box 33"/>
          <p:cNvSpPr txBox="1">
            <a:spLocks noChangeArrowheads="1"/>
          </p:cNvSpPr>
          <p:nvPr/>
        </p:nvSpPr>
        <p:spPr bwMode="auto">
          <a:xfrm>
            <a:off x="2743200" y="2743200"/>
            <a:ext cx="3429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latin typeface="Verdana" charset="0"/>
              </a:rPr>
              <a:t>Gifts of Residents</a:t>
            </a:r>
          </a:p>
        </p:txBody>
      </p:sp>
      <p:sp>
        <p:nvSpPr>
          <p:cNvPr id="10274" name="Text Box 34"/>
          <p:cNvSpPr txBox="1">
            <a:spLocks noChangeArrowheads="1"/>
          </p:cNvSpPr>
          <p:nvPr/>
        </p:nvSpPr>
        <p:spPr bwMode="auto">
          <a:xfrm>
            <a:off x="228600" y="283456"/>
            <a:ext cx="861060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dirty="0"/>
              <a:t>Community Assets</a:t>
            </a:r>
          </a:p>
        </p:txBody>
      </p:sp>
    </p:spTree>
    <p:extLst>
      <p:ext uri="{BB962C8B-B14F-4D97-AF65-F5344CB8AC3E}">
        <p14:creationId xmlns:p14="http://schemas.microsoft.com/office/powerpoint/2010/main" val="3200985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r="14198"/>
          <a:stretch/>
        </p:blipFill>
        <p:spPr bwMode="auto">
          <a:xfrm>
            <a:off x="5004048" y="3825056"/>
            <a:ext cx="3826140" cy="27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l="253" r="253"/>
          <a:stretch>
            <a:fillRect/>
          </a:stretch>
        </p:blipFill>
        <p:spPr bwMode="auto">
          <a:xfrm>
            <a:off x="4067944" y="332656"/>
            <a:ext cx="4763817" cy="34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08" y="332656"/>
            <a:ext cx="4266000" cy="5688000"/>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670" y="3933056"/>
            <a:ext cx="4714386" cy="26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547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231" y="476672"/>
            <a:ext cx="3741161" cy="57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AU" sz="2800" dirty="0" smtClean="0"/>
              <a:t>Program Process</a:t>
            </a:r>
            <a:endParaRPr lang="en-AU" sz="2800" dirty="0"/>
          </a:p>
        </p:txBody>
      </p:sp>
      <p:sp>
        <p:nvSpPr>
          <p:cNvPr id="3" name="Text Placeholder 2"/>
          <p:cNvSpPr>
            <a:spLocks noGrp="1"/>
          </p:cNvSpPr>
          <p:nvPr>
            <p:ph type="body" sz="half" idx="2"/>
          </p:nvPr>
        </p:nvSpPr>
        <p:spPr/>
        <p:txBody>
          <a:bodyPr/>
          <a:lstStyle/>
          <a:p>
            <a:endParaRPr lang="en-AU" dirty="0" smtClean="0"/>
          </a:p>
          <a:p>
            <a:endParaRPr lang="en-AU" dirty="0"/>
          </a:p>
          <a:p>
            <a:endParaRPr lang="en-AU" dirty="0" smtClean="0"/>
          </a:p>
          <a:p>
            <a:r>
              <a:rPr lang="en-AU" sz="2400" dirty="0" smtClean="0"/>
              <a:t>Group Interview:</a:t>
            </a:r>
          </a:p>
          <a:p>
            <a:pPr marL="342900" indent="-342900">
              <a:buClr>
                <a:schemeClr val="bg1"/>
              </a:buClr>
              <a:buFont typeface="Arial" pitchFamily="34" charset="0"/>
              <a:buChar char="•"/>
            </a:pPr>
            <a:r>
              <a:rPr lang="en-AU" sz="2400" dirty="0" smtClean="0"/>
              <a:t>Promote conversation</a:t>
            </a:r>
          </a:p>
          <a:p>
            <a:pPr marL="342900" indent="-342900">
              <a:buClr>
                <a:schemeClr val="bg1"/>
              </a:buClr>
              <a:buFont typeface="Arial" pitchFamily="34" charset="0"/>
              <a:buChar char="•"/>
            </a:pPr>
            <a:r>
              <a:rPr lang="en-AU" sz="2400" dirty="0" smtClean="0"/>
              <a:t>Vision for community</a:t>
            </a:r>
            <a:endParaRPr lang="en-AU" sz="2400" dirty="0"/>
          </a:p>
        </p:txBody>
      </p:sp>
      <p:sp>
        <p:nvSpPr>
          <p:cNvPr id="4" name="Content Placeholder 3"/>
          <p:cNvSpPr>
            <a:spLocks noGrp="1"/>
          </p:cNvSpPr>
          <p:nvPr>
            <p:ph sz="quarter" idx="14"/>
          </p:nvPr>
        </p:nvSpPr>
        <p:spPr/>
        <p:txBody>
          <a:bodyPr/>
          <a:lstStyle/>
          <a:p>
            <a:endParaRPr lang="en-AU" dirty="0"/>
          </a:p>
        </p:txBody>
      </p:sp>
    </p:spTree>
    <p:extLst>
      <p:ext uri="{BB962C8B-B14F-4D97-AF65-F5344CB8AC3E}">
        <p14:creationId xmlns:p14="http://schemas.microsoft.com/office/powerpoint/2010/main" val="1808864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4666" b="4666"/>
          <a:stretch>
            <a:fillRect/>
          </a:stretch>
        </p:blipFill>
        <p:spPr>
          <a:xfrm>
            <a:off x="3434208" y="19116"/>
            <a:ext cx="3010000" cy="3600000"/>
          </a:xfrm>
        </p:spPr>
      </p:pic>
      <p:sp>
        <p:nvSpPr>
          <p:cNvPr id="5" name="Title 4"/>
          <p:cNvSpPr>
            <a:spLocks noGrp="1"/>
          </p:cNvSpPr>
          <p:nvPr>
            <p:ph type="title"/>
          </p:nvPr>
        </p:nvSpPr>
        <p:spPr/>
        <p:txBody>
          <a:bodyPr>
            <a:normAutofit/>
          </a:bodyPr>
          <a:lstStyle/>
          <a:p>
            <a:r>
              <a:rPr lang="en-AU" sz="2800" dirty="0" smtClean="0"/>
              <a:t>Opening Retreat</a:t>
            </a:r>
            <a:endParaRPr lang="en-AU" sz="2800" dirty="0"/>
          </a:p>
        </p:txBody>
      </p:sp>
      <p:sp>
        <p:nvSpPr>
          <p:cNvPr id="8" name="Text Placeholder 7"/>
          <p:cNvSpPr>
            <a:spLocks noGrp="1"/>
          </p:cNvSpPr>
          <p:nvPr>
            <p:ph type="body" sz="quarter" idx="13"/>
          </p:nvPr>
        </p:nvSpPr>
        <p:spPr/>
        <p:txBody>
          <a:bodyPr/>
          <a:lstStyle/>
          <a:p>
            <a:endParaRPr lang="en-AU" dirty="0" smtClean="0"/>
          </a:p>
          <a:p>
            <a:endParaRPr lang="en-AU" dirty="0"/>
          </a:p>
          <a:p>
            <a:pPr marL="342900" indent="-342900">
              <a:buClr>
                <a:schemeClr val="bg1"/>
              </a:buClr>
              <a:buFont typeface="Arial" pitchFamily="34" charset="0"/>
              <a:buChar char="•"/>
            </a:pPr>
            <a:r>
              <a:rPr lang="en-AU" sz="2400" dirty="0" smtClean="0"/>
              <a:t>Explore leadership</a:t>
            </a:r>
          </a:p>
          <a:p>
            <a:pPr marL="342900" indent="-342900">
              <a:buClr>
                <a:schemeClr val="bg1"/>
              </a:buClr>
              <a:buFont typeface="Arial" pitchFamily="34" charset="0"/>
              <a:buChar char="•"/>
            </a:pPr>
            <a:r>
              <a:rPr lang="en-AU" sz="2400" dirty="0" smtClean="0"/>
              <a:t>Discover leadership strengths</a:t>
            </a:r>
            <a:endParaRPr lang="en-AU" sz="2400"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7512" y="0"/>
            <a:ext cx="2673000" cy="35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3717032"/>
            <a:ext cx="3984000" cy="29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081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824135"/>
          </a:xfrm>
        </p:spPr>
        <p:txBody>
          <a:bodyPr/>
          <a:lstStyle/>
          <a:p>
            <a:pPr algn="ctr"/>
            <a:r>
              <a:rPr lang="en-AU" dirty="0" smtClean="0">
                <a:solidFill>
                  <a:schemeClr val="accent3">
                    <a:lumMod val="75000"/>
                  </a:schemeClr>
                </a:solidFill>
              </a:rPr>
              <a:t>Twelve Principles of ABCD</a:t>
            </a:r>
            <a:endParaRPr lang="en-AU" dirty="0">
              <a:solidFill>
                <a:schemeClr val="accent3">
                  <a:lumMod val="75000"/>
                </a:schemeClr>
              </a:solidFill>
            </a:endParaRPr>
          </a:p>
        </p:txBody>
      </p:sp>
      <p:sp>
        <p:nvSpPr>
          <p:cNvPr id="3" name="Content Placeholder 2"/>
          <p:cNvSpPr>
            <a:spLocks noGrp="1"/>
          </p:cNvSpPr>
          <p:nvPr>
            <p:ph sz="quarter" idx="13"/>
          </p:nvPr>
        </p:nvSpPr>
        <p:spPr/>
        <p:txBody>
          <a:bodyPr>
            <a:normAutofit/>
          </a:bodyPr>
          <a:lstStyle/>
          <a:p>
            <a:pPr marL="454914" lvl="0" indent="-457200">
              <a:spcAft>
                <a:spcPts val="600"/>
              </a:spcAft>
              <a:buFont typeface="+mj-lt"/>
              <a:buAutoNum type="arabicPeriod"/>
            </a:pPr>
            <a:r>
              <a:rPr lang="en-AU" sz="2800" dirty="0">
                <a:solidFill>
                  <a:schemeClr val="accent2">
                    <a:lumMod val="75000"/>
                  </a:schemeClr>
                </a:solidFill>
              </a:rPr>
              <a:t>Everyone has gifts. </a:t>
            </a:r>
            <a:endParaRPr lang="en-AU" sz="2800" dirty="0" smtClean="0">
              <a:solidFill>
                <a:schemeClr val="accent2">
                  <a:lumMod val="75000"/>
                </a:schemeClr>
              </a:solidFill>
            </a:endParaRPr>
          </a:p>
          <a:p>
            <a:pPr marL="454914" lvl="0" indent="-457200">
              <a:spcAft>
                <a:spcPts val="600"/>
              </a:spcAft>
              <a:buFont typeface="+mj-lt"/>
              <a:buAutoNum type="arabicPeriod"/>
            </a:pPr>
            <a:r>
              <a:rPr lang="en-AU" sz="2800" dirty="0" smtClean="0">
                <a:solidFill>
                  <a:schemeClr val="accent2">
                    <a:lumMod val="75000"/>
                  </a:schemeClr>
                </a:solidFill>
              </a:rPr>
              <a:t>Relationships </a:t>
            </a:r>
            <a:r>
              <a:rPr lang="en-AU" sz="2800" dirty="0">
                <a:solidFill>
                  <a:schemeClr val="accent2">
                    <a:lumMod val="75000"/>
                  </a:schemeClr>
                </a:solidFill>
              </a:rPr>
              <a:t>build a community. </a:t>
            </a:r>
          </a:p>
          <a:p>
            <a:pPr marL="454914" lvl="0" indent="-457200">
              <a:spcAft>
                <a:spcPts val="600"/>
              </a:spcAft>
              <a:buFont typeface="+mj-lt"/>
              <a:buAutoNum type="arabicPeriod"/>
            </a:pPr>
            <a:r>
              <a:rPr lang="en-AU" sz="2800" dirty="0">
                <a:solidFill>
                  <a:schemeClr val="accent2">
                    <a:lumMod val="75000"/>
                  </a:schemeClr>
                </a:solidFill>
              </a:rPr>
              <a:t>Citizens are at the </a:t>
            </a:r>
            <a:r>
              <a:rPr lang="en-AU" sz="2800" dirty="0" smtClean="0">
                <a:solidFill>
                  <a:schemeClr val="accent2">
                    <a:lumMod val="75000"/>
                  </a:schemeClr>
                </a:solidFill>
              </a:rPr>
              <a:t>centre.</a:t>
            </a:r>
            <a:endParaRPr lang="en-AU" sz="2800" dirty="0">
              <a:solidFill>
                <a:schemeClr val="accent2">
                  <a:lumMod val="75000"/>
                </a:schemeClr>
              </a:solidFill>
            </a:endParaRPr>
          </a:p>
          <a:p>
            <a:pPr marL="454914" lvl="0" indent="-457200">
              <a:spcAft>
                <a:spcPts val="600"/>
              </a:spcAft>
              <a:buFont typeface="+mj-lt"/>
              <a:buAutoNum type="arabicPeriod"/>
            </a:pPr>
            <a:r>
              <a:rPr lang="en-AU" sz="2800" dirty="0">
                <a:solidFill>
                  <a:schemeClr val="accent2">
                    <a:lumMod val="75000"/>
                  </a:schemeClr>
                </a:solidFill>
              </a:rPr>
              <a:t>Leaders involve others as active members of the community.</a:t>
            </a:r>
          </a:p>
          <a:p>
            <a:pPr marL="454914" lvl="0" indent="-457200">
              <a:spcAft>
                <a:spcPts val="600"/>
              </a:spcAft>
              <a:buFont typeface="+mj-lt"/>
              <a:buAutoNum type="arabicPeriod"/>
            </a:pPr>
            <a:r>
              <a:rPr lang="en-AU" sz="2800" dirty="0">
                <a:solidFill>
                  <a:schemeClr val="accent2">
                    <a:lumMod val="75000"/>
                  </a:schemeClr>
                </a:solidFill>
              </a:rPr>
              <a:t>People care about something</a:t>
            </a:r>
            <a:r>
              <a:rPr lang="en-AU" sz="2800" dirty="0" smtClean="0">
                <a:solidFill>
                  <a:schemeClr val="accent2">
                    <a:lumMod val="75000"/>
                  </a:schemeClr>
                </a:solidFill>
              </a:rPr>
              <a:t>.</a:t>
            </a:r>
            <a:endParaRPr lang="en-AU" sz="2800" dirty="0">
              <a:solidFill>
                <a:schemeClr val="accent2">
                  <a:lumMod val="75000"/>
                </a:schemeClr>
              </a:solidFill>
            </a:endParaRPr>
          </a:p>
          <a:p>
            <a:pPr marL="454914" lvl="0" indent="-457200">
              <a:spcAft>
                <a:spcPts val="600"/>
              </a:spcAft>
              <a:buFont typeface="+mj-lt"/>
              <a:buAutoNum type="arabicPeriod"/>
            </a:pPr>
            <a:r>
              <a:rPr lang="en-AU" sz="2800" dirty="0">
                <a:solidFill>
                  <a:schemeClr val="accent2">
                    <a:lumMod val="75000"/>
                  </a:schemeClr>
                </a:solidFill>
              </a:rPr>
              <a:t>Identify what motivates people to act</a:t>
            </a:r>
            <a:r>
              <a:rPr lang="en-AU" dirty="0">
                <a:solidFill>
                  <a:schemeClr val="accent2">
                    <a:lumMod val="75000"/>
                  </a:schemeClr>
                </a:solidFill>
              </a:rPr>
              <a:t>. </a:t>
            </a:r>
          </a:p>
        </p:txBody>
      </p:sp>
    </p:spTree>
    <p:extLst>
      <p:ext uri="{BB962C8B-B14F-4D97-AF65-F5344CB8AC3E}">
        <p14:creationId xmlns:p14="http://schemas.microsoft.com/office/powerpoint/2010/main" val="3633027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896144"/>
          </a:xfrm>
        </p:spPr>
        <p:txBody>
          <a:bodyPr/>
          <a:lstStyle/>
          <a:p>
            <a:pPr algn="ctr"/>
            <a:r>
              <a:rPr lang="en-AU" dirty="0" smtClean="0">
                <a:solidFill>
                  <a:schemeClr val="accent3">
                    <a:lumMod val="75000"/>
                  </a:schemeClr>
                </a:solidFill>
              </a:rPr>
              <a:t>Twelve Principles of ABCD (cont.)</a:t>
            </a:r>
            <a:endParaRPr lang="en-AU" dirty="0">
              <a:solidFill>
                <a:schemeClr val="accent3">
                  <a:lumMod val="75000"/>
                </a:schemeClr>
              </a:solidFill>
            </a:endParaRPr>
          </a:p>
        </p:txBody>
      </p:sp>
      <p:sp>
        <p:nvSpPr>
          <p:cNvPr id="3" name="Content Placeholder 2"/>
          <p:cNvSpPr>
            <a:spLocks noGrp="1"/>
          </p:cNvSpPr>
          <p:nvPr>
            <p:ph sz="quarter" idx="13"/>
          </p:nvPr>
        </p:nvSpPr>
        <p:spPr/>
        <p:txBody>
          <a:bodyPr>
            <a:normAutofit lnSpcReduction="10000"/>
          </a:bodyPr>
          <a:lstStyle/>
          <a:p>
            <a:pPr marL="0" lvl="0" indent="0">
              <a:spcAft>
                <a:spcPts val="600"/>
              </a:spcAft>
              <a:buNone/>
            </a:pPr>
            <a:r>
              <a:rPr lang="en-AU" sz="2800" dirty="0" smtClean="0">
                <a:solidFill>
                  <a:schemeClr val="bg2">
                    <a:lumMod val="25000"/>
                  </a:schemeClr>
                </a:solidFill>
              </a:rPr>
              <a:t>7.</a:t>
            </a:r>
            <a:r>
              <a:rPr lang="en-AU" sz="2800" dirty="0" smtClean="0"/>
              <a:t>	</a:t>
            </a:r>
            <a:r>
              <a:rPr lang="en-AU" sz="2800" dirty="0" smtClean="0">
                <a:solidFill>
                  <a:schemeClr val="bg2">
                    <a:lumMod val="25000"/>
                  </a:schemeClr>
                </a:solidFill>
              </a:rPr>
              <a:t>A </a:t>
            </a:r>
            <a:r>
              <a:rPr lang="en-AU" sz="2800" dirty="0">
                <a:solidFill>
                  <a:schemeClr val="bg2">
                    <a:lumMod val="25000"/>
                  </a:schemeClr>
                </a:solidFill>
              </a:rPr>
              <a:t>listening conversation is the way to discover </a:t>
            </a:r>
            <a:r>
              <a:rPr lang="en-AU" sz="2800" dirty="0" smtClean="0">
                <a:solidFill>
                  <a:schemeClr val="bg2">
                    <a:lumMod val="25000"/>
                  </a:schemeClr>
                </a:solidFill>
              </a:rPr>
              <a:t>	motivation </a:t>
            </a:r>
            <a:r>
              <a:rPr lang="en-AU" sz="2800" dirty="0">
                <a:solidFill>
                  <a:schemeClr val="bg2">
                    <a:lumMod val="25000"/>
                  </a:schemeClr>
                </a:solidFill>
              </a:rPr>
              <a:t>and invite participation.</a:t>
            </a:r>
          </a:p>
          <a:p>
            <a:pPr marL="0" lvl="0" indent="0">
              <a:spcAft>
                <a:spcPts val="600"/>
              </a:spcAft>
              <a:buNone/>
            </a:pPr>
            <a:r>
              <a:rPr lang="en-AU" sz="2800" dirty="0" smtClean="0">
                <a:solidFill>
                  <a:schemeClr val="bg2">
                    <a:lumMod val="25000"/>
                  </a:schemeClr>
                </a:solidFill>
              </a:rPr>
              <a:t>8.	Ask</a:t>
            </a:r>
            <a:r>
              <a:rPr lang="en-AU" sz="2800" dirty="0">
                <a:solidFill>
                  <a:schemeClr val="bg2">
                    <a:lumMod val="25000"/>
                  </a:schemeClr>
                </a:solidFill>
              </a:rPr>
              <a:t>, ask and ask. </a:t>
            </a:r>
          </a:p>
          <a:p>
            <a:pPr marL="0" lvl="0" indent="0">
              <a:spcAft>
                <a:spcPts val="600"/>
              </a:spcAft>
              <a:buNone/>
            </a:pPr>
            <a:r>
              <a:rPr lang="en-AU" sz="2800" dirty="0" smtClean="0">
                <a:solidFill>
                  <a:schemeClr val="bg2">
                    <a:lumMod val="25000"/>
                  </a:schemeClr>
                </a:solidFill>
              </a:rPr>
              <a:t>9.	Asking </a:t>
            </a:r>
            <a:r>
              <a:rPr lang="en-AU" sz="2800" dirty="0">
                <a:solidFill>
                  <a:schemeClr val="bg2">
                    <a:lumMod val="25000"/>
                  </a:schemeClr>
                </a:solidFill>
              </a:rPr>
              <a:t>questions rather than giving answers </a:t>
            </a:r>
            <a:r>
              <a:rPr lang="en-AU" sz="2800" dirty="0" smtClean="0">
                <a:solidFill>
                  <a:schemeClr val="bg2">
                    <a:lumMod val="25000"/>
                  </a:schemeClr>
                </a:solidFill>
              </a:rPr>
              <a:t>	invites </a:t>
            </a:r>
            <a:r>
              <a:rPr lang="en-AU" sz="2800" dirty="0">
                <a:solidFill>
                  <a:schemeClr val="bg2">
                    <a:lumMod val="25000"/>
                  </a:schemeClr>
                </a:solidFill>
              </a:rPr>
              <a:t>stronger participation. </a:t>
            </a:r>
          </a:p>
          <a:p>
            <a:pPr marL="0" lvl="0" indent="0">
              <a:spcAft>
                <a:spcPts val="600"/>
              </a:spcAft>
              <a:buNone/>
            </a:pPr>
            <a:r>
              <a:rPr lang="en-AU" sz="2800" dirty="0" smtClean="0">
                <a:solidFill>
                  <a:schemeClr val="bg2">
                    <a:lumMod val="25000"/>
                  </a:schemeClr>
                </a:solidFill>
              </a:rPr>
              <a:t>10.	A </a:t>
            </a:r>
            <a:r>
              <a:rPr lang="en-AU" sz="2800" dirty="0">
                <a:solidFill>
                  <a:schemeClr val="bg2">
                    <a:lumMod val="25000"/>
                  </a:schemeClr>
                </a:solidFill>
              </a:rPr>
              <a:t>citizen-centred ‘inside-out’ organisation is the </a:t>
            </a:r>
            <a:r>
              <a:rPr lang="en-AU" sz="2800" dirty="0" smtClean="0">
                <a:solidFill>
                  <a:schemeClr val="bg2">
                    <a:lumMod val="25000"/>
                  </a:schemeClr>
                </a:solidFill>
              </a:rPr>
              <a:t>	key </a:t>
            </a:r>
            <a:r>
              <a:rPr lang="en-AU" sz="2800" dirty="0">
                <a:solidFill>
                  <a:schemeClr val="bg2">
                    <a:lumMod val="25000"/>
                  </a:schemeClr>
                </a:solidFill>
              </a:rPr>
              <a:t>to community engagement.</a:t>
            </a:r>
          </a:p>
          <a:p>
            <a:pPr marL="0" lvl="0" indent="0">
              <a:spcAft>
                <a:spcPts val="600"/>
              </a:spcAft>
              <a:buNone/>
            </a:pPr>
            <a:r>
              <a:rPr lang="en-AU" sz="2800" dirty="0" smtClean="0">
                <a:solidFill>
                  <a:schemeClr val="bg2">
                    <a:lumMod val="25000"/>
                  </a:schemeClr>
                </a:solidFill>
              </a:rPr>
              <a:t>11.	Institutions </a:t>
            </a:r>
            <a:r>
              <a:rPr lang="en-AU" sz="2800" dirty="0">
                <a:solidFill>
                  <a:schemeClr val="bg2">
                    <a:lumMod val="25000"/>
                  </a:schemeClr>
                </a:solidFill>
              </a:rPr>
              <a:t>have reached their problem solving </a:t>
            </a:r>
            <a:r>
              <a:rPr lang="en-AU" sz="2800" dirty="0" smtClean="0">
                <a:solidFill>
                  <a:schemeClr val="bg2">
                    <a:lumMod val="25000"/>
                  </a:schemeClr>
                </a:solidFill>
              </a:rPr>
              <a:t>	limits</a:t>
            </a:r>
            <a:r>
              <a:rPr lang="en-AU" sz="2800" dirty="0">
                <a:solidFill>
                  <a:schemeClr val="bg2">
                    <a:lumMod val="25000"/>
                  </a:schemeClr>
                </a:solidFill>
              </a:rPr>
              <a:t>. </a:t>
            </a:r>
            <a:endParaRPr lang="en-AU" sz="2800" dirty="0" smtClean="0">
              <a:solidFill>
                <a:schemeClr val="bg2">
                  <a:lumMod val="25000"/>
                </a:schemeClr>
              </a:solidFill>
            </a:endParaRPr>
          </a:p>
          <a:p>
            <a:pPr marL="0" lvl="0" indent="0">
              <a:spcAft>
                <a:spcPts val="600"/>
              </a:spcAft>
              <a:buNone/>
            </a:pPr>
            <a:r>
              <a:rPr lang="en-AU" sz="2800" dirty="0" smtClean="0">
                <a:solidFill>
                  <a:schemeClr val="bg2">
                    <a:lumMod val="25000"/>
                  </a:schemeClr>
                </a:solidFill>
              </a:rPr>
              <a:t>12.	Institutions </a:t>
            </a:r>
            <a:r>
              <a:rPr lang="en-AU" sz="2800" dirty="0">
                <a:solidFill>
                  <a:schemeClr val="bg2">
                    <a:lumMod val="25000"/>
                  </a:schemeClr>
                </a:solidFill>
              </a:rPr>
              <a:t>are servants</a:t>
            </a:r>
            <a:r>
              <a:rPr lang="en-AU" dirty="0" smtClean="0">
                <a:solidFill>
                  <a:schemeClr val="bg2">
                    <a:lumMod val="25000"/>
                  </a:schemeClr>
                </a:solidFill>
              </a:rPr>
              <a:t>.</a:t>
            </a:r>
            <a:endParaRPr lang="en-AU" dirty="0">
              <a:solidFill>
                <a:schemeClr val="bg2">
                  <a:lumMod val="25000"/>
                </a:schemeClr>
              </a:solidFill>
            </a:endParaRPr>
          </a:p>
        </p:txBody>
      </p:sp>
    </p:spTree>
    <p:extLst>
      <p:ext uri="{BB962C8B-B14F-4D97-AF65-F5344CB8AC3E}">
        <p14:creationId xmlns:p14="http://schemas.microsoft.com/office/powerpoint/2010/main" val="2473399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solidFill>
                  <a:schemeClr val="accent3">
                    <a:lumMod val="75000"/>
                  </a:schemeClr>
                </a:solidFill>
              </a:rPr>
              <a:t>ABCD – three steps</a:t>
            </a:r>
            <a:endParaRPr lang="en-AU" dirty="0">
              <a:solidFill>
                <a:schemeClr val="accent3">
                  <a:lumMod val="75000"/>
                </a:schemeClr>
              </a:solidFill>
            </a:endParaRPr>
          </a:p>
        </p:txBody>
      </p:sp>
      <p:sp>
        <p:nvSpPr>
          <p:cNvPr id="3" name="Content Placeholder 2"/>
          <p:cNvSpPr>
            <a:spLocks noGrp="1"/>
          </p:cNvSpPr>
          <p:nvPr>
            <p:ph sz="quarter" idx="13"/>
          </p:nvPr>
        </p:nvSpPr>
        <p:spPr/>
        <p:txBody>
          <a:bodyPr/>
          <a:lstStyle/>
          <a:p>
            <a:pPr marL="0" indent="0">
              <a:buNone/>
            </a:pPr>
            <a:endParaRPr lang="en-AU" dirty="0" smtClean="0"/>
          </a:p>
          <a:p>
            <a:pPr marL="457200" indent="-457200">
              <a:lnSpc>
                <a:spcPct val="200000"/>
              </a:lnSpc>
              <a:buAutoNum type="arabicPeriod"/>
            </a:pPr>
            <a:r>
              <a:rPr lang="en-AU" sz="2800" dirty="0" smtClean="0">
                <a:solidFill>
                  <a:schemeClr val="bg2">
                    <a:lumMod val="25000"/>
                  </a:schemeClr>
                </a:solidFill>
              </a:rPr>
              <a:t>Discover strengths</a:t>
            </a:r>
          </a:p>
          <a:p>
            <a:pPr marL="457200" indent="-457200">
              <a:lnSpc>
                <a:spcPct val="200000"/>
              </a:lnSpc>
              <a:buAutoNum type="arabicPeriod"/>
            </a:pPr>
            <a:r>
              <a:rPr lang="en-AU" sz="2800" dirty="0" smtClean="0">
                <a:solidFill>
                  <a:schemeClr val="bg2">
                    <a:lumMod val="25000"/>
                  </a:schemeClr>
                </a:solidFill>
              </a:rPr>
              <a:t>Connect with each other and our community</a:t>
            </a:r>
          </a:p>
          <a:p>
            <a:pPr marL="457200" indent="-457200">
              <a:lnSpc>
                <a:spcPct val="200000"/>
              </a:lnSpc>
              <a:buAutoNum type="arabicPeriod"/>
            </a:pPr>
            <a:r>
              <a:rPr lang="en-AU" sz="2800" dirty="0" smtClean="0">
                <a:solidFill>
                  <a:schemeClr val="bg2">
                    <a:lumMod val="25000"/>
                  </a:schemeClr>
                </a:solidFill>
              </a:rPr>
              <a:t>Come together to build on knowledge and skills</a:t>
            </a:r>
            <a:endParaRPr lang="en-AU" sz="2800" dirty="0">
              <a:solidFill>
                <a:schemeClr val="bg2">
                  <a:lumMod val="25000"/>
                </a:schemeClr>
              </a:solidFill>
            </a:endParaRPr>
          </a:p>
        </p:txBody>
      </p:sp>
    </p:spTree>
    <p:extLst>
      <p:ext uri="{BB962C8B-B14F-4D97-AF65-F5344CB8AC3E}">
        <p14:creationId xmlns:p14="http://schemas.microsoft.com/office/powerpoint/2010/main" val="4249406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AU" sz="2800" dirty="0" smtClean="0"/>
              <a:t>Regular sessions</a:t>
            </a:r>
            <a:endParaRPr lang="en-AU" sz="2800" dirty="0"/>
          </a:p>
        </p:txBody>
      </p:sp>
      <p:sp>
        <p:nvSpPr>
          <p:cNvPr id="10" name="Text Placeholder 9"/>
          <p:cNvSpPr>
            <a:spLocks noGrp="1"/>
          </p:cNvSpPr>
          <p:nvPr>
            <p:ph type="body" sz="quarter" idx="13"/>
          </p:nvPr>
        </p:nvSpPr>
        <p:spPr/>
        <p:txBody>
          <a:bodyPr>
            <a:normAutofit/>
          </a:bodyPr>
          <a:lstStyle/>
          <a:p>
            <a:pPr marL="342900" indent="-342900">
              <a:buClr>
                <a:schemeClr val="bg1"/>
              </a:buClr>
              <a:buFont typeface="Arial" pitchFamily="34" charset="0"/>
              <a:buChar char="•"/>
            </a:pPr>
            <a:r>
              <a:rPr lang="en-AU" sz="2400" dirty="0" smtClean="0"/>
              <a:t>12 sessions over 6 months</a:t>
            </a:r>
          </a:p>
          <a:p>
            <a:pPr marL="342900" indent="-342900">
              <a:buClr>
                <a:schemeClr val="bg1"/>
              </a:buClr>
              <a:buFont typeface="Arial" pitchFamily="34" charset="0"/>
              <a:buChar char="•"/>
            </a:pPr>
            <a:r>
              <a:rPr lang="en-AU" sz="2400" dirty="0" smtClean="0"/>
              <a:t>Meet in a variety of community venues to discover local assets</a:t>
            </a:r>
          </a:p>
          <a:p>
            <a:pPr marL="342900" indent="-342900">
              <a:buClr>
                <a:schemeClr val="bg1"/>
              </a:buClr>
              <a:buFont typeface="Arial" pitchFamily="34" charset="0"/>
              <a:buChar char="•"/>
            </a:pPr>
            <a:r>
              <a:rPr lang="en-AU" sz="2400" dirty="0" smtClean="0"/>
              <a:t>Develop a community project</a:t>
            </a:r>
            <a:endParaRPr lang="en-AU" sz="2400" dirty="0"/>
          </a:p>
        </p:txBody>
      </p:sp>
      <p:pic>
        <p:nvPicPr>
          <p:cNvPr id="17" name="Picture Placeholder 16"/>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8707" r="18707"/>
          <a:stretch>
            <a:fillRect/>
          </a:stretch>
        </p:blipFill>
        <p:spPr>
          <a:xfrm>
            <a:off x="3419475" y="0"/>
            <a:ext cx="5722938" cy="6858000"/>
          </a:xfrm>
        </p:spPr>
      </p:pic>
      <p:sp>
        <p:nvSpPr>
          <p:cNvPr id="14" name="Picture Placeholder 10"/>
          <p:cNvSpPr txBox="1">
            <a:spLocks/>
          </p:cNvSpPr>
          <p:nvPr/>
        </p:nvSpPr>
        <p:spPr>
          <a:xfrm>
            <a:off x="3562350" y="152400"/>
            <a:ext cx="5734050" cy="6858000"/>
          </a:xfrm>
          <a:prstGeom prst="rect">
            <a:avLst/>
          </a:prstGeom>
        </p:spPr>
      </p:sp>
    </p:spTree>
    <p:extLst>
      <p:ext uri="{BB962C8B-B14F-4D97-AF65-F5344CB8AC3E}">
        <p14:creationId xmlns:p14="http://schemas.microsoft.com/office/powerpoint/2010/main" val="1230664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88640"/>
            <a:ext cx="2834640" cy="1298448"/>
          </a:xfrm>
        </p:spPr>
        <p:txBody>
          <a:bodyPr/>
          <a:lstStyle/>
          <a:p>
            <a:r>
              <a:rPr lang="en-AU" dirty="0" smtClean="0"/>
              <a:t>Margaret Wheatley</a:t>
            </a:r>
            <a:endParaRPr lang="en-AU" dirty="0"/>
          </a:p>
        </p:txBody>
      </p:sp>
      <p:sp>
        <p:nvSpPr>
          <p:cNvPr id="6" name="Content Placeholder 5"/>
          <p:cNvSpPr>
            <a:spLocks noGrp="1"/>
          </p:cNvSpPr>
          <p:nvPr>
            <p:ph sz="quarter" idx="14"/>
          </p:nvPr>
        </p:nvSpPr>
        <p:spPr/>
        <p:txBody>
          <a:bodyPr>
            <a:normAutofit/>
          </a:bodyPr>
          <a:lstStyle/>
          <a:p>
            <a:pPr marL="0" indent="0">
              <a:buNone/>
            </a:pPr>
            <a:endParaRPr lang="en-AU" sz="4800" i="1" dirty="0" smtClean="0"/>
          </a:p>
          <a:p>
            <a:pPr marL="0" indent="0">
              <a:buNone/>
            </a:pPr>
            <a:endParaRPr lang="en-AU" sz="4800" i="1" dirty="0"/>
          </a:p>
          <a:p>
            <a:pPr marL="0" indent="0">
              <a:buNone/>
            </a:pPr>
            <a:r>
              <a:rPr lang="en-AU" sz="4800" i="1" dirty="0" smtClean="0"/>
              <a:t>“There is no power for change like a community discovering what it cares about.”</a:t>
            </a:r>
            <a:endParaRPr lang="en-AU" sz="4800" i="1" dirty="0"/>
          </a:p>
        </p:txBody>
      </p:sp>
      <p:sp>
        <p:nvSpPr>
          <p:cNvPr id="5" name="Text Placeholder 4"/>
          <p:cNvSpPr>
            <a:spLocks noGrp="1"/>
          </p:cNvSpPr>
          <p:nvPr>
            <p:ph type="body" sz="half" idx="2"/>
          </p:nvPr>
        </p:nvSpPr>
        <p:spPr/>
        <p:txBody>
          <a:bodyPr/>
          <a:lstStyle/>
          <a:p>
            <a:endParaRPr lang="en-AU" dirty="0"/>
          </a:p>
        </p:txBody>
      </p:sp>
    </p:spTree>
    <p:extLst>
      <p:ext uri="{BB962C8B-B14F-4D97-AF65-F5344CB8AC3E}">
        <p14:creationId xmlns:p14="http://schemas.microsoft.com/office/powerpoint/2010/main" val="2792197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Krishna</a:t>
            </a:r>
            <a:endParaRPr lang="en-AU" dirty="0"/>
          </a:p>
        </p:txBody>
      </p:sp>
      <p:sp>
        <p:nvSpPr>
          <p:cNvPr id="4" name="Text Placeholder 3"/>
          <p:cNvSpPr>
            <a:spLocks noGrp="1"/>
          </p:cNvSpPr>
          <p:nvPr>
            <p:ph type="body" sz="quarter" idx="13"/>
          </p:nvPr>
        </p:nvSpPr>
        <p:spPr/>
        <p:txBody>
          <a:bodyPr/>
          <a:lstStyle/>
          <a:p>
            <a:endParaRPr lang="en-AU" dirty="0"/>
          </a:p>
        </p:txBody>
      </p:sp>
      <p:sp>
        <p:nvSpPr>
          <p:cNvPr id="5" name="Picture Placeholder 1"/>
          <p:cNvSpPr txBox="1">
            <a:spLocks/>
          </p:cNvSpPr>
          <p:nvPr/>
        </p:nvSpPr>
        <p:spPr>
          <a:xfrm>
            <a:off x="3401210" y="0"/>
            <a:ext cx="5734050" cy="6858000"/>
          </a:xfrm>
          <a:prstGeom prst="rect">
            <a:avLst/>
          </a:prstGeom>
        </p:spPr>
      </p:sp>
      <p:pic>
        <p:nvPicPr>
          <p:cNvPr id="1026"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9350" r="19350"/>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913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Opening Doors has led to…</a:t>
            </a:r>
            <a:endParaRPr lang="en-AU" dirty="0"/>
          </a:p>
        </p:txBody>
      </p:sp>
      <p:sp>
        <p:nvSpPr>
          <p:cNvPr id="6" name="Content Placeholder 5"/>
          <p:cNvSpPr>
            <a:spLocks noGrp="1"/>
          </p:cNvSpPr>
          <p:nvPr>
            <p:ph sz="quarter" idx="13"/>
          </p:nvPr>
        </p:nvSpPr>
        <p:spPr/>
        <p:txBody>
          <a:bodyPr>
            <a:normAutofit/>
          </a:bodyPr>
          <a:lstStyle/>
          <a:p>
            <a:endParaRPr lang="en-AU" sz="2400" b="1" dirty="0" smtClean="0"/>
          </a:p>
          <a:p>
            <a:r>
              <a:rPr lang="en-AU" sz="2400" b="1" dirty="0" smtClean="0"/>
              <a:t>58 graduates </a:t>
            </a:r>
            <a:r>
              <a:rPr lang="en-AU" sz="2400" dirty="0" smtClean="0"/>
              <a:t>strengthening their knowledge, skills and confidence to make a difference in their communities</a:t>
            </a:r>
          </a:p>
          <a:p>
            <a:r>
              <a:rPr lang="en-AU" sz="2400" b="1" dirty="0" smtClean="0"/>
              <a:t>45 grass roots community projects </a:t>
            </a:r>
            <a:r>
              <a:rPr lang="en-AU" sz="2400" dirty="0" smtClean="0"/>
              <a:t>that are working to increase social inclusion</a:t>
            </a:r>
          </a:p>
          <a:p>
            <a:r>
              <a:rPr lang="en-AU" sz="2400" b="1" dirty="0" smtClean="0"/>
              <a:t>Over 4000 community members </a:t>
            </a:r>
            <a:r>
              <a:rPr lang="en-AU" sz="2400" dirty="0" smtClean="0"/>
              <a:t>who are engaged with their communities in new and positive ways as a result of these projects</a:t>
            </a:r>
          </a:p>
          <a:p>
            <a:r>
              <a:rPr lang="en-AU" sz="2400" dirty="0" smtClean="0"/>
              <a:t>A network of </a:t>
            </a:r>
            <a:r>
              <a:rPr lang="en-AU" sz="2400" b="1" dirty="0" smtClean="0"/>
              <a:t>50 different organisations, businesses and groups </a:t>
            </a:r>
            <a:r>
              <a:rPr lang="en-AU" sz="2400" dirty="0" smtClean="0"/>
              <a:t>collaborating to promote social inclusion through their support of the program.</a:t>
            </a:r>
            <a:endParaRPr lang="en-AU" sz="2400" dirty="0"/>
          </a:p>
        </p:txBody>
      </p:sp>
    </p:spTree>
    <p:extLst>
      <p:ext uri="{BB962C8B-B14F-4D97-AF65-F5344CB8AC3E}">
        <p14:creationId xmlns:p14="http://schemas.microsoft.com/office/powerpoint/2010/main" val="3345252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Mike Green</a:t>
            </a:r>
            <a:endParaRPr lang="en-AU" dirty="0"/>
          </a:p>
        </p:txBody>
      </p:sp>
      <p:sp>
        <p:nvSpPr>
          <p:cNvPr id="6" name="Content Placeholder 5"/>
          <p:cNvSpPr>
            <a:spLocks noGrp="1"/>
          </p:cNvSpPr>
          <p:nvPr>
            <p:ph sz="quarter" idx="14"/>
          </p:nvPr>
        </p:nvSpPr>
        <p:spPr/>
        <p:txBody>
          <a:bodyPr>
            <a:normAutofit/>
          </a:bodyPr>
          <a:lstStyle/>
          <a:p>
            <a:pPr marL="0" indent="0">
              <a:buNone/>
            </a:pPr>
            <a:endParaRPr lang="en-AU" sz="3200" i="1" dirty="0" smtClean="0"/>
          </a:p>
          <a:p>
            <a:pPr marL="0" indent="0">
              <a:buNone/>
            </a:pPr>
            <a:endParaRPr lang="en-AU" sz="3200" i="1" dirty="0"/>
          </a:p>
          <a:p>
            <a:pPr marL="0" indent="0">
              <a:buNone/>
            </a:pPr>
            <a:r>
              <a:rPr lang="en-AU" sz="3200" i="1" dirty="0" smtClean="0"/>
              <a:t>“The deepest dream of ABCD is that more and more people can come to see truly that ‘there is no one we don’t need’ and that a community without a place for everyone is a community really with a place for no one.”</a:t>
            </a:r>
            <a:endParaRPr lang="en-AU" sz="3200" i="1" dirty="0"/>
          </a:p>
        </p:txBody>
      </p:sp>
      <p:sp>
        <p:nvSpPr>
          <p:cNvPr id="5" name="Text Placeholder 4"/>
          <p:cNvSpPr>
            <a:spLocks noGrp="1"/>
          </p:cNvSpPr>
          <p:nvPr>
            <p:ph type="body" sz="half" idx="2"/>
          </p:nvPr>
        </p:nvSpPr>
        <p:spPr/>
        <p:txBody>
          <a:bodyPr/>
          <a:lstStyle/>
          <a:p>
            <a:endParaRPr lang="en-AU" dirty="0"/>
          </a:p>
        </p:txBody>
      </p:sp>
    </p:spTree>
    <p:extLst>
      <p:ext uri="{BB962C8B-B14F-4D97-AF65-F5344CB8AC3E}">
        <p14:creationId xmlns:p14="http://schemas.microsoft.com/office/powerpoint/2010/main" val="3182494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p:txBody>
          <a:bodyPr>
            <a:normAutofit/>
          </a:bodyPr>
          <a:lstStyle/>
          <a:p>
            <a:pPr algn="ctr"/>
            <a:r>
              <a:rPr lang="en-AU" dirty="0" smtClean="0"/>
              <a:t>Strength in Partnership</a:t>
            </a:r>
          </a:p>
        </p:txBody>
      </p:sp>
      <p:sp>
        <p:nvSpPr>
          <p:cNvPr id="2" name="Content Placeholder 1"/>
          <p:cNvSpPr>
            <a:spLocks noGrp="1"/>
          </p:cNvSpPr>
          <p:nvPr>
            <p:ph sz="quarter" idx="13"/>
          </p:nvPr>
        </p:nvSpPr>
        <p:spPr/>
        <p:txBody>
          <a:bodyPr/>
          <a:lstStyle/>
          <a:p>
            <a:endParaRPr lang="en-AU" dirty="0"/>
          </a:p>
        </p:txBody>
      </p:sp>
      <p:pic>
        <p:nvPicPr>
          <p:cNvPr id="4099" name="Picture 2" descr="C:\Users\Ronda Held\Desktop\Rondas Sync\Leadership Working Group\Evaluation\O D 2009\SANY0039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1989138"/>
            <a:ext cx="9205913"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2"/>
          <p:cNvSpPr txBox="1">
            <a:spLocks noChangeArrowheads="1"/>
          </p:cNvSpPr>
          <p:nvPr/>
        </p:nvSpPr>
        <p:spPr bwMode="auto">
          <a:xfrm>
            <a:off x="900113" y="5805488"/>
            <a:ext cx="799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AU"/>
              <a:t>Partners at the Opening Doors Graduation 2009</a:t>
            </a:r>
          </a:p>
        </p:txBody>
      </p:sp>
    </p:spTree>
    <p:extLst>
      <p:ext uri="{BB962C8B-B14F-4D97-AF65-F5344CB8AC3E}">
        <p14:creationId xmlns:p14="http://schemas.microsoft.com/office/powerpoint/2010/main" val="2700279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755650" y="2060848"/>
            <a:ext cx="7693025" cy="4012927"/>
          </a:xfrm>
          <a:prstGeom prst="rect">
            <a:avLst/>
          </a:prstGeom>
        </p:spPr>
        <p:txBody>
          <a:bodyPr>
            <a:normAutofit fontScale="92500" lnSpcReduction="10000"/>
          </a:bodyPr>
          <a:lstStyle/>
          <a:p>
            <a:pPr>
              <a:defRPr/>
            </a:pPr>
            <a:r>
              <a:rPr lang="en-AU" sz="2400" dirty="0" smtClean="0"/>
              <a:t>Inner </a:t>
            </a:r>
            <a:r>
              <a:rPr lang="en-AU" sz="2400" dirty="0"/>
              <a:t>East Primary Care </a:t>
            </a:r>
            <a:r>
              <a:rPr lang="en-AU" sz="2400" dirty="0" smtClean="0"/>
              <a:t>Partnership</a:t>
            </a:r>
          </a:p>
          <a:p>
            <a:pPr>
              <a:defRPr/>
            </a:pPr>
            <a:r>
              <a:rPr lang="en-AU" sz="2400" dirty="0" err="1" smtClean="0"/>
              <a:t>MonashLink</a:t>
            </a:r>
            <a:r>
              <a:rPr lang="en-AU" sz="2400" dirty="0" smtClean="0"/>
              <a:t> Community Health Service</a:t>
            </a:r>
            <a:endParaRPr lang="en-AU" sz="2400" dirty="0"/>
          </a:p>
          <a:p>
            <a:pPr>
              <a:defRPr/>
            </a:pPr>
            <a:r>
              <a:rPr lang="en-AU" sz="2400" dirty="0" smtClean="0"/>
              <a:t>Whitehorse </a:t>
            </a:r>
            <a:r>
              <a:rPr lang="en-AU" sz="2400" dirty="0"/>
              <a:t>Community </a:t>
            </a:r>
            <a:r>
              <a:rPr lang="en-AU" sz="2400" dirty="0" smtClean="0"/>
              <a:t>Health</a:t>
            </a:r>
          </a:p>
          <a:p>
            <a:pPr>
              <a:defRPr/>
            </a:pPr>
            <a:r>
              <a:rPr lang="en-AU" sz="2400" dirty="0" smtClean="0"/>
              <a:t>Manningham Community Health</a:t>
            </a:r>
            <a:endParaRPr lang="en-AU" sz="2400" dirty="0"/>
          </a:p>
          <a:p>
            <a:pPr>
              <a:defRPr/>
            </a:pPr>
            <a:r>
              <a:rPr lang="en-AU" sz="2400" dirty="0" smtClean="0"/>
              <a:t>Uniting </a:t>
            </a:r>
            <a:r>
              <a:rPr lang="en-AU" sz="2400" dirty="0"/>
              <a:t>Care Community </a:t>
            </a:r>
            <a:r>
              <a:rPr lang="en-AU" sz="2400" dirty="0" smtClean="0"/>
              <a:t>Options</a:t>
            </a:r>
          </a:p>
          <a:p>
            <a:pPr>
              <a:defRPr/>
            </a:pPr>
            <a:r>
              <a:rPr lang="en-AU" sz="2400" dirty="0" smtClean="0"/>
              <a:t>Ashburton Support Services</a:t>
            </a:r>
          </a:p>
          <a:p>
            <a:pPr>
              <a:defRPr/>
            </a:pPr>
            <a:r>
              <a:rPr lang="en-AU" sz="2400" dirty="0" smtClean="0"/>
              <a:t>City of </a:t>
            </a:r>
            <a:r>
              <a:rPr lang="en-AU" sz="2400" dirty="0" err="1" smtClean="0"/>
              <a:t>Boroondara</a:t>
            </a:r>
            <a:endParaRPr lang="en-AU" sz="2400" dirty="0"/>
          </a:p>
          <a:p>
            <a:pPr>
              <a:defRPr/>
            </a:pPr>
            <a:r>
              <a:rPr lang="en-AU" sz="2400" dirty="0" smtClean="0"/>
              <a:t>Department </a:t>
            </a:r>
            <a:r>
              <a:rPr lang="en-AU" sz="2400" dirty="0"/>
              <a:t>of Health, Eastern </a:t>
            </a:r>
            <a:r>
              <a:rPr lang="en-AU" sz="2400" dirty="0" smtClean="0"/>
              <a:t>Region</a:t>
            </a:r>
          </a:p>
          <a:p>
            <a:pPr>
              <a:defRPr/>
            </a:pPr>
            <a:r>
              <a:rPr lang="en-AU" sz="2400" dirty="0" smtClean="0"/>
              <a:t>Women's Health East</a:t>
            </a:r>
            <a:endParaRPr lang="en-AU" sz="2400" dirty="0"/>
          </a:p>
          <a:p>
            <a:pPr>
              <a:defRPr/>
            </a:pPr>
            <a:r>
              <a:rPr lang="en-AU" sz="2400" dirty="0" smtClean="0"/>
              <a:t>Department </a:t>
            </a:r>
            <a:r>
              <a:rPr lang="en-AU" sz="2400" dirty="0"/>
              <a:t>of Planning and Community Development </a:t>
            </a:r>
            <a:endParaRPr lang="en-AU" sz="2400" dirty="0" smtClean="0"/>
          </a:p>
          <a:p>
            <a:pPr marL="0" indent="0">
              <a:buFont typeface="Wingdings" pitchFamily="2" charset="2"/>
              <a:buNone/>
              <a:defRPr/>
            </a:pPr>
            <a:endParaRPr lang="en-AU" dirty="0" smtClean="0"/>
          </a:p>
          <a:p>
            <a:pPr>
              <a:defRPr/>
            </a:pPr>
            <a:endParaRPr lang="en-AU" dirty="0"/>
          </a:p>
        </p:txBody>
      </p:sp>
      <p:sp>
        <p:nvSpPr>
          <p:cNvPr id="5123" name="Title 2"/>
          <p:cNvSpPr>
            <a:spLocks noGrp="1"/>
          </p:cNvSpPr>
          <p:nvPr>
            <p:ph type="title"/>
          </p:nvPr>
        </p:nvSpPr>
        <p:spPr>
          <a:xfrm>
            <a:off x="755650" y="1052513"/>
            <a:ext cx="8280400" cy="1287462"/>
          </a:xfrm>
        </p:spPr>
        <p:txBody>
          <a:bodyPr/>
          <a:lstStyle/>
          <a:p>
            <a:r>
              <a:rPr lang="en-AU" dirty="0" smtClean="0"/>
              <a:t>Partners involved in Opening Doors</a:t>
            </a:r>
            <a:br>
              <a:rPr lang="en-AU" dirty="0" smtClean="0"/>
            </a:br>
            <a:endParaRPr lang="en-AU" dirty="0" smtClean="0"/>
          </a:p>
        </p:txBody>
      </p:sp>
    </p:spTree>
    <p:extLst>
      <p:ext uri="{BB962C8B-B14F-4D97-AF65-F5344CB8AC3E}">
        <p14:creationId xmlns:p14="http://schemas.microsoft.com/office/powerpoint/2010/main" val="2604677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838200" y="2060848"/>
            <a:ext cx="7693025" cy="4025627"/>
          </a:xfrm>
          <a:prstGeom prst="rect">
            <a:avLst/>
          </a:prstGeom>
        </p:spPr>
        <p:txBody>
          <a:bodyPr>
            <a:normAutofit/>
          </a:bodyPr>
          <a:lstStyle/>
          <a:p>
            <a:pPr>
              <a:defRPr/>
            </a:pPr>
            <a:r>
              <a:rPr lang="en-AU" sz="2400" dirty="0" smtClean="0"/>
              <a:t>Perceived </a:t>
            </a:r>
            <a:r>
              <a:rPr lang="en-AU" sz="2400" b="1" dirty="0" smtClean="0"/>
              <a:t>social value </a:t>
            </a:r>
            <a:r>
              <a:rPr lang="en-AU" sz="2400" dirty="0" smtClean="0"/>
              <a:t>of the initiative</a:t>
            </a:r>
          </a:p>
          <a:p>
            <a:pPr>
              <a:defRPr/>
            </a:pPr>
            <a:r>
              <a:rPr lang="en-AU" sz="2400" dirty="0" smtClean="0"/>
              <a:t>Common </a:t>
            </a:r>
            <a:r>
              <a:rPr lang="en-AU" sz="2400" b="1" dirty="0" smtClean="0"/>
              <a:t>vision</a:t>
            </a:r>
            <a:r>
              <a:rPr lang="en-AU" sz="2400" dirty="0" smtClean="0"/>
              <a:t> and </a:t>
            </a:r>
            <a:r>
              <a:rPr lang="en-AU" sz="2400" b="1" dirty="0" smtClean="0"/>
              <a:t>goals</a:t>
            </a:r>
          </a:p>
          <a:p>
            <a:pPr>
              <a:defRPr/>
            </a:pPr>
            <a:r>
              <a:rPr lang="en-AU" sz="2400" b="1" dirty="0" smtClean="0"/>
              <a:t>Diverse </a:t>
            </a:r>
            <a:r>
              <a:rPr lang="en-AU" sz="2400" dirty="0" smtClean="0"/>
              <a:t>contributions</a:t>
            </a:r>
          </a:p>
          <a:p>
            <a:pPr>
              <a:defRPr/>
            </a:pPr>
            <a:r>
              <a:rPr lang="en-AU" sz="2400" b="1" dirty="0" smtClean="0"/>
              <a:t>Structures </a:t>
            </a:r>
            <a:r>
              <a:rPr lang="en-AU" sz="2400" dirty="0" smtClean="0"/>
              <a:t>to manage the partnership</a:t>
            </a:r>
            <a:endParaRPr lang="en-AU" sz="2400" b="1" dirty="0" smtClean="0"/>
          </a:p>
          <a:p>
            <a:pPr>
              <a:defRPr/>
            </a:pPr>
            <a:r>
              <a:rPr lang="en-AU" sz="2400" b="1" dirty="0" smtClean="0"/>
              <a:t>Relationships</a:t>
            </a:r>
          </a:p>
          <a:p>
            <a:pPr>
              <a:defRPr/>
            </a:pPr>
            <a:r>
              <a:rPr lang="en-AU" sz="2400" b="1" dirty="0" smtClean="0"/>
              <a:t>Roles</a:t>
            </a:r>
          </a:p>
          <a:p>
            <a:pPr>
              <a:defRPr/>
            </a:pPr>
            <a:r>
              <a:rPr lang="en-AU" sz="2400" b="1" dirty="0" smtClean="0"/>
              <a:t>Time</a:t>
            </a:r>
          </a:p>
          <a:p>
            <a:pPr>
              <a:defRPr/>
            </a:pPr>
            <a:endParaRPr lang="en-AU" dirty="0" smtClean="0"/>
          </a:p>
          <a:p>
            <a:pPr marL="0" indent="0">
              <a:buFont typeface="Wingdings" pitchFamily="2" charset="2"/>
              <a:buNone/>
              <a:defRPr/>
            </a:pPr>
            <a:endParaRPr lang="en-AU" dirty="0" smtClean="0"/>
          </a:p>
          <a:p>
            <a:pPr>
              <a:defRPr/>
            </a:pPr>
            <a:endParaRPr lang="en-AU" dirty="0"/>
          </a:p>
        </p:txBody>
      </p:sp>
      <p:sp>
        <p:nvSpPr>
          <p:cNvPr id="7171" name="Title 2"/>
          <p:cNvSpPr>
            <a:spLocks noGrp="1"/>
          </p:cNvSpPr>
          <p:nvPr>
            <p:ph type="title"/>
          </p:nvPr>
        </p:nvSpPr>
        <p:spPr>
          <a:xfrm>
            <a:off x="755650" y="1196975"/>
            <a:ext cx="7924800" cy="1143000"/>
          </a:xfrm>
        </p:spPr>
        <p:txBody>
          <a:bodyPr>
            <a:normAutofit fontScale="90000"/>
          </a:bodyPr>
          <a:lstStyle/>
          <a:p>
            <a:r>
              <a:rPr lang="en-AU" sz="4000" dirty="0" smtClean="0"/>
              <a:t>Key success factors</a:t>
            </a:r>
            <a:r>
              <a:rPr lang="en-AU" dirty="0" smtClean="0"/>
              <a:t/>
            </a:r>
            <a:br>
              <a:rPr lang="en-AU" dirty="0" smtClean="0"/>
            </a:br>
            <a:endParaRPr lang="en-AU" dirty="0" smtClean="0"/>
          </a:p>
        </p:txBody>
      </p:sp>
    </p:spTree>
    <p:extLst>
      <p:ext uri="{BB962C8B-B14F-4D97-AF65-F5344CB8AC3E}">
        <p14:creationId xmlns:p14="http://schemas.microsoft.com/office/powerpoint/2010/main" val="1575658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4294967295"/>
          </p:nvPr>
        </p:nvSpPr>
        <p:spPr>
          <a:xfrm>
            <a:off x="838200" y="2362200"/>
            <a:ext cx="7693025" cy="3724275"/>
          </a:xfrm>
          <a:prstGeom prst="rect">
            <a:avLst/>
          </a:prstGeom>
        </p:spPr>
        <p:txBody>
          <a:bodyPr/>
          <a:lstStyle/>
          <a:p>
            <a:pPr marL="0" indent="0">
              <a:buFont typeface="Wingdings" pitchFamily="2" charset="2"/>
              <a:buNone/>
            </a:pPr>
            <a:r>
              <a:rPr lang="en-AU" dirty="0" smtClean="0"/>
              <a:t> </a:t>
            </a:r>
            <a:r>
              <a:rPr lang="en-AU" sz="2400" i="1" dirty="0" smtClean="0"/>
              <a:t>“Partners were prepared to work together and change direction when they could see that the project would benefit from this”</a:t>
            </a:r>
          </a:p>
          <a:p>
            <a:pPr marL="0" indent="0" algn="r">
              <a:lnSpc>
                <a:spcPct val="150000"/>
              </a:lnSpc>
              <a:buFont typeface="Wingdings" pitchFamily="2" charset="2"/>
              <a:buNone/>
            </a:pPr>
            <a:endParaRPr lang="en-AU" sz="2400" i="1" dirty="0" smtClean="0"/>
          </a:p>
          <a:p>
            <a:pPr marL="0" indent="0" algn="r">
              <a:lnSpc>
                <a:spcPct val="150000"/>
              </a:lnSpc>
              <a:buFont typeface="Wingdings" pitchFamily="2" charset="2"/>
              <a:buNone/>
            </a:pPr>
            <a:r>
              <a:rPr lang="en-AU" sz="2400" i="1" dirty="0" smtClean="0"/>
              <a:t>“Be prepared for the long haul”</a:t>
            </a:r>
          </a:p>
          <a:p>
            <a:pPr marL="0" indent="0" algn="r">
              <a:lnSpc>
                <a:spcPct val="150000"/>
              </a:lnSpc>
              <a:buFont typeface="Wingdings" pitchFamily="2" charset="2"/>
              <a:buNone/>
            </a:pPr>
            <a:endParaRPr lang="en-AU" sz="2400" i="1" dirty="0" smtClean="0"/>
          </a:p>
          <a:p>
            <a:pPr marL="0" indent="0">
              <a:lnSpc>
                <a:spcPct val="150000"/>
              </a:lnSpc>
              <a:buFont typeface="Wingdings" pitchFamily="2" charset="2"/>
              <a:buNone/>
            </a:pPr>
            <a:r>
              <a:rPr lang="en-AU" sz="2400" i="1" dirty="0" smtClean="0"/>
              <a:t>“A diversity of views leads to a better outcome”</a:t>
            </a:r>
          </a:p>
          <a:p>
            <a:pPr marL="0" indent="0">
              <a:buFont typeface="Wingdings" pitchFamily="2" charset="2"/>
              <a:buNone/>
            </a:pPr>
            <a:endParaRPr lang="en-AU" dirty="0" smtClean="0"/>
          </a:p>
        </p:txBody>
      </p:sp>
      <p:sp>
        <p:nvSpPr>
          <p:cNvPr id="8195" name="Title 2"/>
          <p:cNvSpPr>
            <a:spLocks noGrp="1"/>
          </p:cNvSpPr>
          <p:nvPr>
            <p:ph type="title"/>
          </p:nvPr>
        </p:nvSpPr>
        <p:spPr>
          <a:xfrm>
            <a:off x="755650" y="1196975"/>
            <a:ext cx="7924800" cy="1143000"/>
          </a:xfrm>
        </p:spPr>
        <p:txBody>
          <a:bodyPr>
            <a:normAutofit fontScale="90000"/>
          </a:bodyPr>
          <a:lstStyle/>
          <a:p>
            <a:r>
              <a:rPr lang="en-AU" sz="4000" dirty="0" smtClean="0"/>
              <a:t>Quotes from partners</a:t>
            </a:r>
            <a:r>
              <a:rPr lang="en-AU" dirty="0" smtClean="0"/>
              <a:t/>
            </a:r>
            <a:br>
              <a:rPr lang="en-AU" dirty="0" smtClean="0"/>
            </a:br>
            <a:endParaRPr lang="en-AU" dirty="0" smtClean="0"/>
          </a:p>
        </p:txBody>
      </p:sp>
    </p:spTree>
    <p:extLst>
      <p:ext uri="{BB962C8B-B14F-4D97-AF65-F5344CB8AC3E}">
        <p14:creationId xmlns:p14="http://schemas.microsoft.com/office/powerpoint/2010/main" val="22652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r>
              <a:rPr lang="en-AU" sz="3200" smtClean="0"/>
              <a:t>Greatest Achievement</a:t>
            </a:r>
          </a:p>
        </p:txBody>
      </p:sp>
      <p:pic>
        <p:nvPicPr>
          <p:cNvPr id="9219" name="Content Placeholder 7"/>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707904" y="1484784"/>
            <a:ext cx="5111750" cy="3395663"/>
          </a:xfrm>
          <a:prstGeom prst="rect">
            <a:avLst/>
          </a:prstGeom>
        </p:spPr>
      </p:pic>
      <p:sp>
        <p:nvSpPr>
          <p:cNvPr id="9220" name="Text Placeholder 5"/>
          <p:cNvSpPr>
            <a:spLocks noGrp="1"/>
          </p:cNvSpPr>
          <p:nvPr>
            <p:ph type="body" sz="half" idx="2"/>
          </p:nvPr>
        </p:nvSpPr>
        <p:spPr>
          <a:xfrm>
            <a:off x="179512" y="1916113"/>
            <a:ext cx="3024188" cy="4465637"/>
          </a:xfrm>
        </p:spPr>
        <p:txBody>
          <a:bodyPr/>
          <a:lstStyle/>
          <a:p>
            <a:endParaRPr lang="en-AU" dirty="0" smtClean="0"/>
          </a:p>
          <a:p>
            <a:pPr>
              <a:spcAft>
                <a:spcPts val="600"/>
              </a:spcAft>
            </a:pPr>
            <a:endParaRPr lang="en-AU" sz="900" dirty="0" smtClean="0"/>
          </a:p>
          <a:p>
            <a:pPr>
              <a:spcAft>
                <a:spcPts val="600"/>
              </a:spcAft>
            </a:pPr>
            <a:r>
              <a:rPr lang="en-AU" sz="3200" dirty="0" smtClean="0"/>
              <a:t>The Graduation</a:t>
            </a:r>
            <a:r>
              <a:rPr lang="en-AU" sz="2000" dirty="0" smtClean="0"/>
              <a:t> </a:t>
            </a:r>
            <a:r>
              <a:rPr lang="en-AU" sz="2200" dirty="0" smtClean="0"/>
              <a:t>“…</a:t>
            </a:r>
            <a:r>
              <a:rPr lang="en-AU" sz="2200" i="1" dirty="0" smtClean="0"/>
              <a:t>confidence building of the students who will continue to contribute.  They have been skilled up on a long-term basis and empowered to use these skills. Fantastic model!” </a:t>
            </a:r>
            <a:endParaRPr lang="en-AU" sz="2200" dirty="0" smtClean="0"/>
          </a:p>
        </p:txBody>
      </p:sp>
      <p:sp>
        <p:nvSpPr>
          <p:cNvPr id="9221" name="TextBox 8"/>
          <p:cNvSpPr txBox="1">
            <a:spLocks noChangeArrowheads="1"/>
          </p:cNvSpPr>
          <p:nvPr/>
        </p:nvSpPr>
        <p:spPr bwMode="auto">
          <a:xfrm>
            <a:off x="4427984" y="5445224"/>
            <a:ext cx="3744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AU" dirty="0"/>
              <a:t>Graduation 2010</a:t>
            </a:r>
          </a:p>
        </p:txBody>
      </p:sp>
    </p:spTree>
    <p:extLst>
      <p:ext uri="{BB962C8B-B14F-4D97-AF65-F5344CB8AC3E}">
        <p14:creationId xmlns:p14="http://schemas.microsoft.com/office/powerpoint/2010/main" val="2365304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AU" dirty="0" smtClean="0"/>
              <a:t>Community Benefit</a:t>
            </a:r>
            <a:endParaRPr lang="en-AU" dirty="0"/>
          </a:p>
        </p:txBody>
      </p:sp>
      <p:sp>
        <p:nvSpPr>
          <p:cNvPr id="10" name="Content Placeholder 9"/>
          <p:cNvSpPr>
            <a:spLocks noGrp="1"/>
          </p:cNvSpPr>
          <p:nvPr>
            <p:ph sz="quarter" idx="13"/>
          </p:nvPr>
        </p:nvSpPr>
        <p:spPr/>
        <p:txBody>
          <a:bodyPr/>
          <a:lstStyle/>
          <a:p>
            <a:pPr marL="0" indent="0">
              <a:buNone/>
            </a:pPr>
            <a:endParaRPr lang="en-AU" dirty="0" smtClean="0"/>
          </a:p>
          <a:p>
            <a:pPr marL="0" indent="0">
              <a:buNone/>
            </a:pPr>
            <a:endParaRPr lang="en-AU" dirty="0"/>
          </a:p>
          <a:p>
            <a:pPr marL="0" indent="0">
              <a:buNone/>
            </a:pPr>
            <a:r>
              <a:rPr lang="en-AU" sz="2800" dirty="0" smtClean="0">
                <a:solidFill>
                  <a:srgbClr val="C00000"/>
                </a:solidFill>
              </a:rPr>
              <a:t>Participants</a:t>
            </a:r>
            <a:r>
              <a:rPr lang="en-AU" dirty="0" smtClean="0"/>
              <a:t>	</a:t>
            </a:r>
          </a:p>
          <a:p>
            <a:pPr marL="0" indent="0">
              <a:buNone/>
            </a:pPr>
            <a:endParaRPr lang="en-AU" dirty="0"/>
          </a:p>
          <a:p>
            <a:pPr marL="0" indent="0">
              <a:buNone/>
            </a:pPr>
            <a:r>
              <a:rPr lang="en-AU" sz="2400" dirty="0" smtClean="0"/>
              <a:t>Increased leadership knowledge, skills and confidence to engage with communities</a:t>
            </a:r>
            <a:r>
              <a:rPr lang="en-AU" sz="2400" dirty="0"/>
              <a:t>.</a:t>
            </a:r>
          </a:p>
        </p:txBody>
      </p:sp>
      <p:sp>
        <p:nvSpPr>
          <p:cNvPr id="11" name="Content Placeholder 10"/>
          <p:cNvSpPr>
            <a:spLocks noGrp="1"/>
          </p:cNvSpPr>
          <p:nvPr>
            <p:ph sz="quarter" idx="14"/>
          </p:nvPr>
        </p:nvSpPr>
        <p:spPr/>
        <p:txBody>
          <a:bodyPr/>
          <a:lstStyle/>
          <a:p>
            <a:pPr marL="0" indent="0">
              <a:buNone/>
            </a:pPr>
            <a:endParaRPr lang="en-AU" dirty="0" smtClean="0"/>
          </a:p>
          <a:p>
            <a:pPr marL="0" indent="0">
              <a:buNone/>
            </a:pPr>
            <a:endParaRPr lang="en-AU" dirty="0"/>
          </a:p>
          <a:p>
            <a:pPr marL="0" indent="0">
              <a:buNone/>
            </a:pPr>
            <a:r>
              <a:rPr lang="en-AU" sz="2800" dirty="0" smtClean="0">
                <a:solidFill>
                  <a:srgbClr val="C00000"/>
                </a:solidFill>
              </a:rPr>
              <a:t>Community Projects</a:t>
            </a:r>
          </a:p>
          <a:p>
            <a:pPr marL="0" indent="0">
              <a:buNone/>
            </a:pPr>
            <a:endParaRPr lang="en-AU" sz="2400" dirty="0">
              <a:solidFill>
                <a:srgbClr val="0070C0"/>
              </a:solidFill>
            </a:endParaRPr>
          </a:p>
          <a:p>
            <a:pPr marL="0" indent="0">
              <a:spcBef>
                <a:spcPts val="0"/>
              </a:spcBef>
              <a:buNone/>
            </a:pPr>
            <a:r>
              <a:rPr lang="en-AU" sz="2400" dirty="0" smtClean="0"/>
              <a:t>Actively working to strengthen community connectedness and reduce social isolation in local neighbourhoods.</a:t>
            </a:r>
          </a:p>
        </p:txBody>
      </p:sp>
    </p:spTree>
    <p:extLst>
      <p:ext uri="{BB962C8B-B14F-4D97-AF65-F5344CB8AC3E}">
        <p14:creationId xmlns:p14="http://schemas.microsoft.com/office/powerpoint/2010/main" val="2517764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Quote from an </a:t>
            </a:r>
            <a:r>
              <a:rPr lang="en-AU" b="1" dirty="0" smtClean="0"/>
              <a:t>Opening Doors </a:t>
            </a:r>
            <a:r>
              <a:rPr lang="en-AU" dirty="0" smtClean="0"/>
              <a:t>Participant</a:t>
            </a:r>
            <a:endParaRPr lang="en-AU" dirty="0"/>
          </a:p>
        </p:txBody>
      </p:sp>
      <p:sp>
        <p:nvSpPr>
          <p:cNvPr id="3" name="Content Placeholder 2"/>
          <p:cNvSpPr>
            <a:spLocks noGrp="1"/>
          </p:cNvSpPr>
          <p:nvPr>
            <p:ph sz="quarter" idx="13"/>
          </p:nvPr>
        </p:nvSpPr>
        <p:spPr/>
        <p:txBody>
          <a:bodyPr>
            <a:normAutofit/>
          </a:bodyPr>
          <a:lstStyle/>
          <a:p>
            <a:pPr marL="0" indent="0" algn="ctr">
              <a:buNone/>
            </a:pPr>
            <a:endParaRPr lang="en-US" sz="2800" b="1" i="1" dirty="0" smtClean="0"/>
          </a:p>
          <a:p>
            <a:pPr marL="0" indent="0" algn="ctr">
              <a:lnSpc>
                <a:spcPct val="150000"/>
              </a:lnSpc>
              <a:buNone/>
            </a:pPr>
            <a:r>
              <a:rPr lang="en-US" sz="2800" b="1" i="1" dirty="0" smtClean="0"/>
              <a:t>“Opening </a:t>
            </a:r>
            <a:r>
              <a:rPr lang="en-US" sz="2800" b="1" i="1" dirty="0"/>
              <a:t>Doors has challenged many of my belief systems.  Through its many unique experiences I now see and experience our world and myself differently.  Where I saw hopelessness, weakness, deficiencies and indifference I now see beauty, strengths, potential and passion. </a:t>
            </a:r>
            <a:r>
              <a:rPr lang="en-US" sz="2800" b="1" i="1" dirty="0" smtClean="0"/>
              <a:t>I </a:t>
            </a:r>
            <a:r>
              <a:rPr lang="en-US" sz="2800" b="1" i="1" dirty="0"/>
              <a:t>step forward now, empowered and hopeful</a:t>
            </a:r>
            <a:r>
              <a:rPr lang="en-US" sz="2800" b="1" i="1" dirty="0" smtClean="0"/>
              <a:t>.”</a:t>
            </a:r>
            <a:endParaRPr lang="en-AU" sz="2800" i="1" dirty="0"/>
          </a:p>
        </p:txBody>
      </p:sp>
    </p:spTree>
    <p:extLst>
      <p:ext uri="{BB962C8B-B14F-4D97-AF65-F5344CB8AC3E}">
        <p14:creationId xmlns:p14="http://schemas.microsoft.com/office/powerpoint/2010/main" val="3791468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Krishna</a:t>
            </a:r>
            <a:br>
              <a:rPr lang="en-AU" dirty="0" smtClean="0"/>
            </a:br>
            <a:endParaRPr lang="en-AU" dirty="0"/>
          </a:p>
        </p:txBody>
      </p:sp>
      <p:sp>
        <p:nvSpPr>
          <p:cNvPr id="6" name="Text Placeholder 5"/>
          <p:cNvSpPr>
            <a:spLocks noGrp="1"/>
          </p:cNvSpPr>
          <p:nvPr>
            <p:ph type="body" sz="quarter" idx="13"/>
          </p:nvPr>
        </p:nvSpPr>
        <p:spPr/>
        <p:txBody>
          <a:bodyPr>
            <a:normAutofit lnSpcReduction="10000"/>
          </a:bodyPr>
          <a:lstStyle/>
          <a:p>
            <a:r>
              <a:rPr lang="en-AU" sz="2400" i="1" dirty="0">
                <a:solidFill>
                  <a:schemeClr val="bg1"/>
                </a:solidFill>
              </a:rPr>
              <a:t>“I’m already telling people they should join. It was a fantastic course. There is a time when I didn’t want to tell anyone my age, but I am not ashamed of that any more… You’re never too old to learn and never too old to try something new.”</a:t>
            </a:r>
          </a:p>
          <a:p>
            <a:endParaRPr lang="en-AU" dirty="0"/>
          </a:p>
        </p:txBody>
      </p:sp>
      <p:pic>
        <p:nvPicPr>
          <p:cNvPr id="2050"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3894" r="13894"/>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963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26" y="692696"/>
            <a:ext cx="7893419"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AU" sz="2700" dirty="0" smtClean="0"/>
              <a:t>Joan and Sadie</a:t>
            </a:r>
            <a:r>
              <a:rPr lang="en-AU" dirty="0" smtClean="0"/>
              <a:t/>
            </a:r>
            <a:br>
              <a:rPr lang="en-AU" dirty="0" smtClean="0"/>
            </a:br>
            <a:r>
              <a:rPr lang="en-AU" dirty="0"/>
              <a:t/>
            </a:r>
            <a:br>
              <a:rPr lang="en-AU" dirty="0"/>
            </a:br>
            <a:r>
              <a:rPr lang="en-AU" dirty="0" smtClean="0"/>
              <a:t/>
            </a:r>
            <a:br>
              <a:rPr lang="en-AU" dirty="0" smtClean="0"/>
            </a:br>
            <a:endParaRPr lang="en-AU" dirty="0"/>
          </a:p>
        </p:txBody>
      </p:sp>
    </p:spTree>
    <p:extLst>
      <p:ext uri="{BB962C8B-B14F-4D97-AF65-F5344CB8AC3E}">
        <p14:creationId xmlns:p14="http://schemas.microsoft.com/office/powerpoint/2010/main" val="1383773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Quotes from participants</a:t>
            </a:r>
            <a:endParaRPr lang="en-AU" dirty="0"/>
          </a:p>
        </p:txBody>
      </p:sp>
      <p:sp>
        <p:nvSpPr>
          <p:cNvPr id="3" name="Content Placeholder 2"/>
          <p:cNvSpPr>
            <a:spLocks noGrp="1"/>
          </p:cNvSpPr>
          <p:nvPr>
            <p:ph sz="quarter" idx="13"/>
          </p:nvPr>
        </p:nvSpPr>
        <p:spPr/>
        <p:txBody>
          <a:bodyPr/>
          <a:lstStyle/>
          <a:p>
            <a:pPr marL="0" indent="0">
              <a:spcBef>
                <a:spcPts val="1200"/>
              </a:spcBef>
              <a:buNone/>
            </a:pPr>
            <a:r>
              <a:rPr lang="en-AU" dirty="0"/>
              <a:t>“</a:t>
            </a:r>
            <a:r>
              <a:rPr lang="en-AU" i="1" dirty="0"/>
              <a:t>Honestly, it’s made a huge difference in my life…in fact life changing.  I think doing this course has opened my eyes to what’s possible and given me renewed faith in others…especially myself.  I have more confidence and faith in my abilities and that’s a big shift</a:t>
            </a:r>
            <a:r>
              <a:rPr lang="en-AU" dirty="0"/>
              <a:t>.”  Mike  </a:t>
            </a:r>
          </a:p>
          <a:p>
            <a:pPr marL="0" indent="0">
              <a:spcBef>
                <a:spcPts val="1200"/>
              </a:spcBef>
              <a:buNone/>
            </a:pPr>
            <a:r>
              <a:rPr lang="en-US" i="1" dirty="0"/>
              <a:t>Opening Doors gave me insight into how I can contribute. It helped me to focus on my strengths and see a different way to attract people to become involved.  </a:t>
            </a:r>
            <a:r>
              <a:rPr lang="en-US" i="1" dirty="0" smtClean="0"/>
              <a:t>					        </a:t>
            </a:r>
            <a:r>
              <a:rPr lang="en-US" dirty="0" err="1" smtClean="0"/>
              <a:t>Bunnary</a:t>
            </a:r>
            <a:endParaRPr lang="en-AU" dirty="0"/>
          </a:p>
          <a:p>
            <a:pPr marL="0" indent="0">
              <a:spcBef>
                <a:spcPts val="1200"/>
              </a:spcBef>
              <a:buNone/>
            </a:pPr>
            <a:r>
              <a:rPr lang="en-US" i="1" dirty="0"/>
              <a:t>I </a:t>
            </a:r>
            <a:r>
              <a:rPr lang="en-US" i="1" dirty="0" smtClean="0"/>
              <a:t>learnt </a:t>
            </a:r>
            <a:r>
              <a:rPr lang="en-US" i="1" dirty="0"/>
              <a:t>a lot from that program, most importantly how to listen.  </a:t>
            </a:r>
            <a:r>
              <a:rPr lang="en-US" i="1" dirty="0" smtClean="0"/>
              <a:t>							</a:t>
            </a:r>
            <a:r>
              <a:rPr lang="en-US" i="1" dirty="0"/>
              <a:t> </a:t>
            </a:r>
            <a:r>
              <a:rPr lang="en-US" i="1" dirty="0" smtClean="0"/>
              <a:t>   	       </a:t>
            </a:r>
            <a:r>
              <a:rPr lang="en-US" dirty="0" smtClean="0"/>
              <a:t>Margaret</a:t>
            </a:r>
            <a:endParaRPr lang="en-AU" dirty="0"/>
          </a:p>
          <a:p>
            <a:pPr marL="0" indent="0">
              <a:spcBef>
                <a:spcPts val="1200"/>
              </a:spcBef>
              <a:buNone/>
            </a:pPr>
            <a:r>
              <a:rPr lang="en-US" i="1" dirty="0"/>
              <a:t>I have learnt that a lot can be achieved with a small beginning. If we have a simple idea, a clear vision, along with persistence and determination, anything is possible. </a:t>
            </a:r>
            <a:r>
              <a:rPr lang="en-US" i="1" dirty="0" smtClean="0"/>
              <a:t>				</a:t>
            </a:r>
            <a:r>
              <a:rPr lang="en-US" dirty="0" smtClean="0"/>
              <a:t>Linda</a:t>
            </a:r>
            <a:endParaRPr lang="en-AU" dirty="0"/>
          </a:p>
          <a:p>
            <a:pPr marL="0" indent="0">
              <a:spcBef>
                <a:spcPts val="1200"/>
              </a:spcBef>
              <a:buNone/>
            </a:pPr>
            <a:endParaRPr lang="en-AU" dirty="0"/>
          </a:p>
        </p:txBody>
      </p:sp>
    </p:spTree>
    <p:extLst>
      <p:ext uri="{BB962C8B-B14F-4D97-AF65-F5344CB8AC3E}">
        <p14:creationId xmlns:p14="http://schemas.microsoft.com/office/powerpoint/2010/main" val="29074988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69" y="392234"/>
            <a:ext cx="4586311" cy="26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284984"/>
            <a:ext cx="2841625"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3356992"/>
            <a:ext cx="4028281" cy="30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51920" y="3284984"/>
            <a:ext cx="738664" cy="3140002"/>
          </a:xfrm>
          <a:prstGeom prst="rect">
            <a:avLst/>
          </a:prstGeom>
          <a:noFill/>
        </p:spPr>
        <p:txBody>
          <a:bodyPr vert="vert270" wrap="square" rtlCol="0">
            <a:spAutoFit/>
          </a:bodyPr>
          <a:lstStyle/>
          <a:p>
            <a:pPr algn="ctr"/>
            <a:r>
              <a:rPr lang="en-AU" sz="3600" dirty="0" smtClean="0"/>
              <a:t>PROJECTS</a:t>
            </a:r>
            <a:endParaRPr lang="en-AU" sz="3600" dirty="0"/>
          </a:p>
        </p:txBody>
      </p:sp>
      <p:pic>
        <p:nvPicPr>
          <p:cNvPr id="7"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9626" r="19454"/>
          <a:stretch/>
        </p:blipFill>
        <p:spPr bwMode="auto">
          <a:xfrm>
            <a:off x="5832000" y="404664"/>
            <a:ext cx="2916000" cy="2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019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rcRect t="12151" b="12151"/>
          <a:stretch>
            <a:fillRect/>
          </a:stretch>
        </p:blipFill>
        <p:spPr>
          <a:xfrm>
            <a:off x="6948770" y="1106712"/>
            <a:ext cx="1655500" cy="1980000"/>
          </a:xfrm>
        </p:spPr>
      </p:pic>
      <p:sp>
        <p:nvSpPr>
          <p:cNvPr id="4" name="Title 3"/>
          <p:cNvSpPr>
            <a:spLocks noGrp="1"/>
          </p:cNvSpPr>
          <p:nvPr>
            <p:ph type="title"/>
          </p:nvPr>
        </p:nvSpPr>
        <p:spPr/>
        <p:txBody>
          <a:bodyPr>
            <a:normAutofit/>
          </a:bodyPr>
          <a:lstStyle/>
          <a:p>
            <a:r>
              <a:rPr lang="en-AU" sz="2800" dirty="0" smtClean="0"/>
              <a:t>Resources</a:t>
            </a:r>
            <a:endParaRPr lang="en-AU" sz="2800" dirty="0"/>
          </a:p>
        </p:txBody>
      </p:sp>
      <p:sp>
        <p:nvSpPr>
          <p:cNvPr id="5" name="Text Placeholder 4"/>
          <p:cNvSpPr>
            <a:spLocks noGrp="1"/>
          </p:cNvSpPr>
          <p:nvPr>
            <p:ph type="body" sz="quarter" idx="13"/>
          </p:nvPr>
        </p:nvSpPr>
        <p:spPr>
          <a:xfrm>
            <a:off x="274320" y="1536192"/>
            <a:ext cx="3433584" cy="4712208"/>
          </a:xfrm>
        </p:spPr>
        <p:txBody>
          <a:bodyPr/>
          <a:lstStyle/>
          <a:p>
            <a:endParaRPr lang="en-AU" sz="2000" i="1" dirty="0" smtClean="0"/>
          </a:p>
          <a:p>
            <a:endParaRPr lang="en-AU" dirty="0">
              <a:solidFill>
                <a:schemeClr val="tx1"/>
              </a:solidFill>
            </a:endParaRPr>
          </a:p>
          <a:p>
            <a:endParaRPr lang="en-AU" dirty="0" smtClean="0">
              <a:solidFill>
                <a:schemeClr val="tx1"/>
              </a:solidFill>
            </a:endParaRPr>
          </a:p>
          <a:p>
            <a:endParaRPr lang="en-AU" dirty="0">
              <a:solidFill>
                <a:schemeClr val="tx1"/>
              </a:solidFill>
            </a:endParaRPr>
          </a:p>
          <a:p>
            <a:endParaRPr lang="en-AU" dirty="0" smtClean="0">
              <a:solidFill>
                <a:schemeClr val="tx1"/>
              </a:solidFill>
            </a:endParaRPr>
          </a:p>
          <a:p>
            <a:endParaRPr lang="en-AU" dirty="0">
              <a:solidFill>
                <a:schemeClr val="tx1"/>
              </a:solidFill>
            </a:endParaRPr>
          </a:p>
          <a:p>
            <a:endParaRPr lang="en-AU" dirty="0" smtClean="0">
              <a:solidFill>
                <a:schemeClr val="tx1"/>
              </a:solidFill>
            </a:endParaRPr>
          </a:p>
          <a:p>
            <a:endParaRPr lang="en-AU" dirty="0">
              <a:solidFill>
                <a:schemeClr val="tx1"/>
              </a:solidFill>
            </a:endParaRPr>
          </a:p>
          <a:p>
            <a:endParaRPr lang="en-AU" dirty="0" smtClean="0">
              <a:solidFill>
                <a:schemeClr val="tx1"/>
              </a:solidFill>
            </a:endParaRPr>
          </a:p>
          <a:p>
            <a:endParaRPr lang="en-AU" dirty="0">
              <a:solidFill>
                <a:schemeClr val="tx1"/>
              </a:solidFill>
            </a:endParaRPr>
          </a:p>
          <a:p>
            <a:endParaRPr lang="en-AU" dirty="0" smtClean="0">
              <a:solidFill>
                <a:schemeClr val="tx1"/>
              </a:solidFill>
            </a:endParaRPr>
          </a:p>
          <a:p>
            <a:r>
              <a:rPr lang="en-AU" dirty="0" smtClean="0">
                <a:solidFill>
                  <a:schemeClr val="tx1"/>
                </a:solidFill>
              </a:rPr>
              <a:t>\</a:t>
            </a:r>
            <a:endParaRPr lang="en-AU" dirty="0">
              <a:solidFill>
                <a:schemeClr val="tx1"/>
              </a:solidFill>
            </a:endParaRPr>
          </a:p>
        </p:txBody>
      </p:sp>
      <p:pic>
        <p:nvPicPr>
          <p:cNvPr id="1026" name="Picture 2" descr="http://www.abcdinstitute.org/images/Community%20Pow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0" y="836712"/>
            <a:ext cx="19091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rder book now!!">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6635" y="3717032"/>
            <a:ext cx="1876425"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Guide to Building Sustainable Organizations from the Inside Out: An Organizational Capacity Building Toolbox from the Chicago Foundation for Wom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6256" y="3717032"/>
            <a:ext cx="1826480" cy="24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4585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635896" y="3721472"/>
            <a:ext cx="5228067" cy="2011783"/>
          </a:xfrm>
        </p:spPr>
        <p:txBody>
          <a:bodyPr>
            <a:normAutofit fontScale="85000" lnSpcReduction="20000"/>
          </a:bodyPr>
          <a:lstStyle/>
          <a:p>
            <a:r>
              <a:rPr lang="en-AU" dirty="0" smtClean="0"/>
              <a:t>	      </a:t>
            </a:r>
          </a:p>
          <a:p>
            <a:r>
              <a:rPr lang="en-AU" dirty="0"/>
              <a:t>	 </a:t>
            </a:r>
            <a:r>
              <a:rPr lang="en-AU" dirty="0" smtClean="0"/>
              <a:t>    Find us on </a:t>
            </a:r>
            <a:r>
              <a:rPr lang="en-AU" dirty="0" err="1" smtClean="0"/>
              <a:t>facebook</a:t>
            </a:r>
            <a:endParaRPr lang="en-AU" dirty="0" smtClean="0"/>
          </a:p>
          <a:p>
            <a:endParaRPr lang="en-AU" dirty="0"/>
          </a:p>
          <a:p>
            <a:endParaRPr lang="en-AU" dirty="0" smtClean="0"/>
          </a:p>
          <a:p>
            <a:endParaRPr lang="en-AU" dirty="0"/>
          </a:p>
          <a:p>
            <a:r>
              <a:rPr lang="en-AU" dirty="0" smtClean="0"/>
              <a:t>Email: </a:t>
            </a:r>
            <a:r>
              <a:rPr lang="en-AU" u="sng" dirty="0" smtClean="0"/>
              <a:t>ronda.held@rondaheld.com.au</a:t>
            </a:r>
            <a:r>
              <a:rPr lang="en-AU" dirty="0" smtClean="0"/>
              <a:t> </a:t>
            </a:r>
            <a:endParaRPr lang="en-AU" dirty="0"/>
          </a:p>
        </p:txBody>
      </p:sp>
      <p:sp>
        <p:nvSpPr>
          <p:cNvPr id="3" name="Title 2"/>
          <p:cNvSpPr>
            <a:spLocks noGrp="1"/>
          </p:cNvSpPr>
          <p:nvPr>
            <p:ph type="title"/>
          </p:nvPr>
        </p:nvSpPr>
        <p:spPr/>
        <p:txBody>
          <a:bodyPr>
            <a:normAutofit fontScale="90000"/>
          </a:bodyPr>
          <a:lstStyle/>
          <a:p>
            <a:r>
              <a:rPr lang="en-AU" dirty="0" smtClean="0"/>
              <a:t>Questions?</a:t>
            </a:r>
            <a:br>
              <a:rPr lang="en-AU" dirty="0" smtClean="0"/>
            </a:br>
            <a:r>
              <a:rPr lang="en-AU" dirty="0"/>
              <a:t/>
            </a:r>
            <a:br>
              <a:rPr lang="en-AU" dirty="0"/>
            </a:br>
            <a:r>
              <a:rPr lang="en-AU" dirty="0" smtClean="0"/>
              <a:t/>
            </a:r>
            <a:br>
              <a:rPr lang="en-AU" dirty="0" smtClean="0"/>
            </a:br>
            <a:endParaRPr lang="en-A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784135"/>
            <a:ext cx="90487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3074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742" y="476672"/>
            <a:ext cx="2640418" cy="10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2" y="995796"/>
            <a:ext cx="1713719" cy="9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0" y="2832491"/>
            <a:ext cx="1587573" cy="10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4528" y="4841984"/>
            <a:ext cx="2157884"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26" descr="DH_logo_pms54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583" y="4889352"/>
            <a:ext cx="22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7" descr="IEPCPLogo_[RGB]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288" y="2924944"/>
            <a:ext cx="15668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8" descr="STL_STRAP_RGB_50m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3416" y="5769328"/>
            <a:ext cx="230366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9" descr="R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9789" y="800672"/>
            <a:ext cx="176235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0280" y="3068960"/>
            <a:ext cx="3665936" cy="9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35431" y="2042672"/>
            <a:ext cx="2676729" cy="954107"/>
          </a:xfrm>
          <a:prstGeom prst="rect">
            <a:avLst/>
          </a:prstGeom>
          <a:noFill/>
        </p:spPr>
        <p:txBody>
          <a:bodyPr wrap="square" rtlCol="0">
            <a:spAutoFit/>
          </a:bodyPr>
          <a:lstStyle/>
          <a:p>
            <a:pPr algn="ctr"/>
            <a:r>
              <a:rPr lang="en-AU" sz="3600" dirty="0" smtClean="0"/>
              <a:t>Sponsors</a:t>
            </a:r>
            <a:r>
              <a:rPr lang="en-AU" sz="3200" dirty="0" smtClean="0"/>
              <a:t> </a:t>
            </a:r>
          </a:p>
          <a:p>
            <a:pPr algn="ctr"/>
            <a:r>
              <a:rPr lang="en-AU" sz="2000" i="1" dirty="0" smtClean="0"/>
              <a:t>of the</a:t>
            </a:r>
          </a:p>
        </p:txBody>
      </p:sp>
      <p:sp>
        <p:nvSpPr>
          <p:cNvPr id="3" name="TextBox 2"/>
          <p:cNvSpPr txBox="1"/>
          <p:nvPr/>
        </p:nvSpPr>
        <p:spPr>
          <a:xfrm>
            <a:off x="3513416" y="4365104"/>
            <a:ext cx="2303660" cy="923330"/>
          </a:xfrm>
          <a:prstGeom prst="rect">
            <a:avLst/>
          </a:prstGeom>
          <a:solidFill>
            <a:schemeClr val="bg1"/>
          </a:solidFill>
        </p:spPr>
        <p:txBody>
          <a:bodyPr wrap="square" rtlCol="0">
            <a:spAutoFit/>
          </a:bodyPr>
          <a:lstStyle/>
          <a:p>
            <a:r>
              <a:rPr lang="en-AU" dirty="0" smtClean="0">
                <a:solidFill>
                  <a:srgbClr val="002060"/>
                </a:solidFill>
              </a:rPr>
              <a:t>Manningham Community Health Service</a:t>
            </a:r>
            <a:endParaRPr lang="en-AU" dirty="0">
              <a:solidFill>
                <a:srgbClr val="002060"/>
              </a:solidFill>
            </a:endParaRPr>
          </a:p>
        </p:txBody>
      </p:sp>
    </p:spTree>
    <p:extLst>
      <p:ext uri="{BB962C8B-B14F-4D97-AF65-F5344CB8AC3E}">
        <p14:creationId xmlns:p14="http://schemas.microsoft.com/office/powerpoint/2010/main" val="199596236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Social Isolation and Social </a:t>
            </a:r>
            <a:r>
              <a:rPr lang="en-AU" dirty="0"/>
              <a:t>I</a:t>
            </a:r>
            <a:r>
              <a:rPr lang="en-AU" dirty="0" smtClean="0"/>
              <a:t>nclusion</a:t>
            </a:r>
            <a:endParaRPr lang="en-AU" dirty="0"/>
          </a:p>
        </p:txBody>
      </p:sp>
      <p:sp>
        <p:nvSpPr>
          <p:cNvPr id="3" name="Content Placeholder 2"/>
          <p:cNvSpPr>
            <a:spLocks noGrp="1"/>
          </p:cNvSpPr>
          <p:nvPr>
            <p:ph sz="quarter" idx="13"/>
          </p:nvPr>
        </p:nvSpPr>
        <p:spPr/>
        <p:txBody>
          <a:bodyPr/>
          <a:lstStyle/>
          <a:p>
            <a:pPr lvl="0"/>
            <a:endParaRPr lang="en-AU" dirty="0" smtClean="0"/>
          </a:p>
          <a:p>
            <a:pPr lvl="0"/>
            <a:r>
              <a:rPr lang="en-AU" sz="2800" dirty="0" smtClean="0"/>
              <a:t>How </a:t>
            </a:r>
            <a:r>
              <a:rPr lang="en-AU" sz="2800" dirty="0"/>
              <a:t>do we engage with people who are at risk of isolation in our community?</a:t>
            </a:r>
          </a:p>
          <a:p>
            <a:pPr lvl="0"/>
            <a:r>
              <a:rPr lang="en-AU" sz="2800" dirty="0"/>
              <a:t>How can we build sustainable initiatives that will foster community inclusion?</a:t>
            </a:r>
          </a:p>
          <a:p>
            <a:pPr lvl="0"/>
            <a:r>
              <a:rPr lang="en-AU" sz="2800" dirty="0"/>
              <a:t>If you were socially isolated, what would it take for you to take a risk and become more engaged in your community?</a:t>
            </a:r>
          </a:p>
          <a:p>
            <a:endParaRPr lang="en-AU" dirty="0"/>
          </a:p>
        </p:txBody>
      </p:sp>
    </p:spTree>
    <p:extLst>
      <p:ext uri="{BB962C8B-B14F-4D97-AF65-F5344CB8AC3E}">
        <p14:creationId xmlns:p14="http://schemas.microsoft.com/office/powerpoint/2010/main" val="1457044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1027"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347863" y="1124744"/>
            <a:ext cx="2880321"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35896" y="1340768"/>
            <a:ext cx="2376264" cy="2431435"/>
          </a:xfrm>
          <a:prstGeom prst="rect">
            <a:avLst/>
          </a:prstGeom>
        </p:spPr>
        <p:txBody>
          <a:bodyPr wrap="square">
            <a:spAutoFit/>
          </a:bodyPr>
          <a:lstStyle/>
          <a:p>
            <a:pPr algn="ctr"/>
            <a:endParaRPr lang="en-AU" sz="2400" dirty="0">
              <a:solidFill>
                <a:srgbClr val="FFFFFF"/>
              </a:solidFill>
              <a:latin typeface="Myriad-Roman"/>
            </a:endParaRPr>
          </a:p>
          <a:p>
            <a:pPr algn="ctr"/>
            <a:r>
              <a:rPr lang="en-AU" sz="2400" dirty="0" smtClean="0">
                <a:solidFill>
                  <a:srgbClr val="FFFFFF"/>
                </a:solidFill>
                <a:latin typeface="Myriad-Roman"/>
              </a:rPr>
              <a:t>Opening </a:t>
            </a:r>
            <a:r>
              <a:rPr lang="en-AU" sz="2400" dirty="0">
                <a:solidFill>
                  <a:srgbClr val="FFFFFF"/>
                </a:solidFill>
                <a:latin typeface="Myriad-Roman"/>
              </a:rPr>
              <a:t>Doors</a:t>
            </a:r>
          </a:p>
          <a:p>
            <a:pPr algn="ctr"/>
            <a:r>
              <a:rPr lang="en-AU" sz="2400" dirty="0">
                <a:solidFill>
                  <a:srgbClr val="FFFFFF"/>
                </a:solidFill>
                <a:latin typeface="Myriad-Roman"/>
              </a:rPr>
              <a:t>into Community</a:t>
            </a:r>
          </a:p>
          <a:p>
            <a:pPr algn="ctr"/>
            <a:endParaRPr lang="en-US" sz="1600" dirty="0" smtClean="0">
              <a:solidFill>
                <a:srgbClr val="FFFFFF"/>
              </a:solidFill>
              <a:latin typeface="Myriad-Roman"/>
            </a:endParaRPr>
          </a:p>
          <a:p>
            <a:pPr algn="ctr"/>
            <a:r>
              <a:rPr lang="en-US" sz="1600" dirty="0" smtClean="0">
                <a:solidFill>
                  <a:srgbClr val="FFFFFF"/>
                </a:solidFill>
                <a:latin typeface="Myriad-Roman"/>
              </a:rPr>
              <a:t>Are </a:t>
            </a:r>
            <a:r>
              <a:rPr lang="en-US" sz="1600" dirty="0">
                <a:solidFill>
                  <a:srgbClr val="FFFFFF"/>
                </a:solidFill>
                <a:latin typeface="Myriad-Roman"/>
              </a:rPr>
              <a:t>you willing to take</a:t>
            </a:r>
          </a:p>
          <a:p>
            <a:pPr algn="ctr"/>
            <a:r>
              <a:rPr lang="en-US" sz="1600" dirty="0">
                <a:solidFill>
                  <a:srgbClr val="FFFFFF"/>
                </a:solidFill>
                <a:latin typeface="Myriad-Roman"/>
              </a:rPr>
              <a:t>the lead in making your</a:t>
            </a:r>
          </a:p>
          <a:p>
            <a:pPr algn="ctr"/>
            <a:r>
              <a:rPr lang="en-AU" sz="1600" dirty="0">
                <a:solidFill>
                  <a:srgbClr val="FFFFFF"/>
                </a:solidFill>
                <a:latin typeface="Myriad-Roman"/>
              </a:rPr>
              <a:t>community more</a:t>
            </a:r>
          </a:p>
          <a:p>
            <a:pPr algn="ctr"/>
            <a:r>
              <a:rPr lang="en-AU" sz="1600" dirty="0">
                <a:solidFill>
                  <a:srgbClr val="FFFFFF"/>
                </a:solidFill>
                <a:latin typeface="Myriad-Roman"/>
              </a:rPr>
              <a:t>inclusive?</a:t>
            </a:r>
            <a:endParaRPr lang="en-AU" sz="1600" dirty="0"/>
          </a:p>
        </p:txBody>
      </p:sp>
      <p:sp>
        <p:nvSpPr>
          <p:cNvPr id="6" name="Rectangle 5"/>
          <p:cNvSpPr/>
          <p:nvPr/>
        </p:nvSpPr>
        <p:spPr>
          <a:xfrm>
            <a:off x="3491880" y="4941168"/>
            <a:ext cx="2736304" cy="830997"/>
          </a:xfrm>
          <a:prstGeom prst="rect">
            <a:avLst/>
          </a:prstGeom>
        </p:spPr>
        <p:txBody>
          <a:bodyPr wrap="square">
            <a:spAutoFit/>
          </a:bodyPr>
          <a:lstStyle/>
          <a:p>
            <a:pPr algn="ctr"/>
            <a:r>
              <a:rPr lang="en-AU" sz="1600" dirty="0">
                <a:solidFill>
                  <a:srgbClr val="FFFFFF"/>
                </a:solidFill>
                <a:latin typeface="Myriad-Roman"/>
              </a:rPr>
              <a:t>A community</a:t>
            </a:r>
          </a:p>
          <a:p>
            <a:pPr algn="ctr"/>
            <a:r>
              <a:rPr lang="en-AU" sz="1600" dirty="0">
                <a:solidFill>
                  <a:srgbClr val="FFFFFF"/>
                </a:solidFill>
                <a:latin typeface="Myriad-Roman"/>
              </a:rPr>
              <a:t>leadership program for</a:t>
            </a:r>
          </a:p>
          <a:p>
            <a:pPr algn="ctr"/>
            <a:r>
              <a:rPr lang="en-AU" sz="1600" dirty="0">
                <a:solidFill>
                  <a:srgbClr val="FFFFFF"/>
                </a:solidFill>
                <a:latin typeface="Myriad-Roman"/>
              </a:rPr>
              <a:t>SOCIAL INCLUSION</a:t>
            </a:r>
            <a:endParaRPr lang="en-AU" sz="1600"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29" t="13000" r="5235" b="15780"/>
          <a:stretch/>
        </p:blipFill>
        <p:spPr>
          <a:xfrm>
            <a:off x="5544000" y="30159"/>
            <a:ext cx="3528000" cy="1764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195" y="216485"/>
            <a:ext cx="3120000" cy="23400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3140968"/>
            <a:ext cx="2443500" cy="325800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16216" y="3429000"/>
            <a:ext cx="2443500" cy="3258000"/>
          </a:xfrm>
          <a:prstGeom prst="rect">
            <a:avLst/>
          </a:prstGeom>
        </p:spPr>
      </p:pic>
    </p:spTree>
    <p:extLst>
      <p:ext uri="{BB962C8B-B14F-4D97-AF65-F5344CB8AC3E}">
        <p14:creationId xmlns:p14="http://schemas.microsoft.com/office/powerpoint/2010/main" val="2925792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Appreciative Inquiry</a:t>
            </a:r>
            <a:endParaRPr lang="en-AU" dirty="0"/>
          </a:p>
        </p:txBody>
      </p:sp>
      <p:sp>
        <p:nvSpPr>
          <p:cNvPr id="3" name="Content Placeholder 2"/>
          <p:cNvSpPr>
            <a:spLocks noGrp="1"/>
          </p:cNvSpPr>
          <p:nvPr>
            <p:ph sz="quarter" idx="13"/>
          </p:nvPr>
        </p:nvSpPr>
        <p:spPr/>
        <p:txBody>
          <a:bodyPr>
            <a:normAutofit lnSpcReduction="10000"/>
          </a:bodyPr>
          <a:lstStyle/>
          <a:p>
            <a:pPr marL="0" indent="0">
              <a:buNone/>
            </a:pPr>
            <a:endParaRPr lang="en-AU" dirty="0" smtClean="0"/>
          </a:p>
          <a:p>
            <a:pPr marL="0" indent="0">
              <a:buNone/>
            </a:pPr>
            <a:endParaRPr lang="en-AU" dirty="0" smtClean="0"/>
          </a:p>
          <a:p>
            <a:pPr marL="0" indent="0">
              <a:buNone/>
            </a:pPr>
            <a:endParaRPr lang="en-AU" dirty="0"/>
          </a:p>
          <a:p>
            <a:pPr marL="0" indent="0" algn="ctr">
              <a:buNone/>
            </a:pPr>
            <a:r>
              <a:rPr lang="en-AU" sz="3600" i="1" dirty="0" smtClean="0"/>
              <a:t>…begins by identifying what is positive and connecting to it in ways that heighten energy, vision and action for change.</a:t>
            </a:r>
          </a:p>
          <a:p>
            <a:pPr marL="0" indent="0" algn="ctr">
              <a:buNone/>
            </a:pPr>
            <a:endParaRPr lang="en-AU" sz="3600" i="1" dirty="0"/>
          </a:p>
          <a:p>
            <a:pPr marL="0" indent="0" algn="ctr">
              <a:buNone/>
            </a:pPr>
            <a:endParaRPr lang="en-AU" sz="3600" i="1" dirty="0" smtClean="0"/>
          </a:p>
          <a:p>
            <a:pPr marL="0" indent="0" algn="ctr">
              <a:buNone/>
            </a:pPr>
            <a:endParaRPr lang="en-AU" sz="3600" i="1" dirty="0"/>
          </a:p>
          <a:p>
            <a:pPr marL="0" indent="0" algn="r">
              <a:buNone/>
            </a:pPr>
            <a:r>
              <a:rPr lang="en-AU" sz="1400" i="1" dirty="0" err="1" smtClean="0"/>
              <a:t>Cooperrider</a:t>
            </a:r>
            <a:r>
              <a:rPr lang="en-AU" sz="1400" i="1" dirty="0" smtClean="0"/>
              <a:t> (2008)</a:t>
            </a:r>
            <a:endParaRPr lang="en-AU" sz="1400" i="1" dirty="0"/>
          </a:p>
        </p:txBody>
      </p:sp>
    </p:spTree>
    <p:extLst>
      <p:ext uri="{BB962C8B-B14F-4D97-AF65-F5344CB8AC3E}">
        <p14:creationId xmlns:p14="http://schemas.microsoft.com/office/powerpoint/2010/main" val="3345116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Social Isolation</a:t>
            </a:r>
            <a:endParaRPr lang="en-AU" dirty="0"/>
          </a:p>
        </p:txBody>
      </p:sp>
      <p:sp>
        <p:nvSpPr>
          <p:cNvPr id="3" name="Content Placeholder 2"/>
          <p:cNvSpPr>
            <a:spLocks noGrp="1"/>
          </p:cNvSpPr>
          <p:nvPr>
            <p:ph sz="quarter" idx="13"/>
          </p:nvPr>
        </p:nvSpPr>
        <p:spPr/>
        <p:txBody>
          <a:bodyPr>
            <a:normAutofit/>
          </a:bodyPr>
          <a:lstStyle/>
          <a:p>
            <a:r>
              <a:rPr lang="en-AU" sz="2800" dirty="0" smtClean="0"/>
              <a:t>Significant risk factor for morbidity and mortality</a:t>
            </a:r>
          </a:p>
          <a:p>
            <a:r>
              <a:rPr lang="en-AU" sz="2800" dirty="0" smtClean="0"/>
              <a:t>Risk comparable to cigarette smoking </a:t>
            </a:r>
          </a:p>
          <a:p>
            <a:r>
              <a:rPr lang="en-AU" sz="2800" dirty="0" smtClean="0"/>
              <a:t>Risk factor for depression and suicide</a:t>
            </a:r>
          </a:p>
          <a:p>
            <a:r>
              <a:rPr lang="en-AU" sz="2800" dirty="0" smtClean="0"/>
              <a:t>Socially isolated people are less likely to access health and support services and engage in positive behaviours that can improve their health and well-being</a:t>
            </a:r>
          </a:p>
          <a:p>
            <a:endParaRPr lang="en-AU" sz="2800" dirty="0"/>
          </a:p>
          <a:p>
            <a:pPr marL="0" indent="0">
              <a:buNone/>
            </a:pPr>
            <a:r>
              <a:rPr lang="en-AU" sz="2800" dirty="0" smtClean="0"/>
              <a:t>The debate about social isolation focusses on deficits.</a:t>
            </a:r>
          </a:p>
        </p:txBody>
      </p:sp>
    </p:spTree>
    <p:extLst>
      <p:ext uri="{BB962C8B-B14F-4D97-AF65-F5344CB8AC3E}">
        <p14:creationId xmlns:p14="http://schemas.microsoft.com/office/powerpoint/2010/main" val="2974006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896144"/>
          </a:xfrm>
        </p:spPr>
        <p:txBody>
          <a:bodyPr/>
          <a:lstStyle/>
          <a:p>
            <a:pPr algn="ctr"/>
            <a:r>
              <a:rPr lang="en-AU" dirty="0" smtClean="0">
                <a:solidFill>
                  <a:schemeClr val="accent3">
                    <a:lumMod val="75000"/>
                  </a:schemeClr>
                </a:solidFill>
              </a:rPr>
              <a:t>Two paths – two solutions</a:t>
            </a:r>
            <a:endParaRPr lang="en-AU" dirty="0">
              <a:solidFill>
                <a:schemeClr val="accent3">
                  <a:lumMod val="75000"/>
                </a:schemeClr>
              </a:solidFill>
            </a:endParaRPr>
          </a:p>
        </p:txBody>
      </p:sp>
      <p:sp>
        <p:nvSpPr>
          <p:cNvPr id="3" name="Content Placeholder 2"/>
          <p:cNvSpPr>
            <a:spLocks noGrp="1"/>
          </p:cNvSpPr>
          <p:nvPr>
            <p:ph sz="quarter" idx="13"/>
          </p:nvPr>
        </p:nvSpPr>
        <p:spPr/>
        <p:txBody>
          <a:bodyPr>
            <a:normAutofit/>
          </a:bodyPr>
          <a:lstStyle/>
          <a:p>
            <a:pPr marL="0" lvl="0" indent="0" eaLnBrk="0" fontAlgn="base" hangingPunct="0">
              <a:spcBef>
                <a:spcPct val="0"/>
              </a:spcBef>
              <a:spcAft>
                <a:spcPct val="0"/>
              </a:spcAft>
              <a:buClrTx/>
              <a:buNone/>
            </a:pPr>
            <a:r>
              <a:rPr lang="en-US" sz="2400" b="1" spc="0" dirty="0">
                <a:solidFill>
                  <a:schemeClr val="bg2">
                    <a:lumMod val="25000"/>
                  </a:schemeClr>
                </a:solidFill>
                <a:latin typeface="Stone Sans ITC TT-SemiIta" charset="0"/>
                <a:cs typeface="+mn-cs"/>
              </a:rPr>
              <a:t> </a:t>
            </a:r>
            <a:r>
              <a:rPr lang="en-US" sz="2400" b="1" spc="0" dirty="0" smtClean="0">
                <a:solidFill>
                  <a:schemeClr val="bg2">
                    <a:lumMod val="25000"/>
                  </a:schemeClr>
                </a:solidFill>
                <a:latin typeface="Stone Sans ITC TT-SemiIta" charset="0"/>
                <a:cs typeface="+mn-cs"/>
              </a:rPr>
              <a:t>      </a:t>
            </a:r>
            <a:r>
              <a:rPr lang="en-US" sz="2600" b="1" spc="0" dirty="0" smtClean="0">
                <a:solidFill>
                  <a:schemeClr val="bg2">
                    <a:lumMod val="25000"/>
                  </a:schemeClr>
                </a:solidFill>
                <a:cs typeface="+mn-cs"/>
              </a:rPr>
              <a:t>Needs</a:t>
            </a:r>
            <a:r>
              <a:rPr lang="en-US" sz="2600" b="1" spc="0" dirty="0">
                <a:solidFill>
                  <a:schemeClr val="bg2">
                    <a:lumMod val="25000"/>
                  </a:schemeClr>
                </a:solidFill>
                <a:cs typeface="+mn-cs"/>
              </a:rPr>
              <a:t>	</a:t>
            </a:r>
            <a:r>
              <a:rPr lang="en-US" sz="2600" spc="0" dirty="0">
                <a:solidFill>
                  <a:schemeClr val="bg2">
                    <a:lumMod val="25000"/>
                  </a:schemeClr>
                </a:solidFill>
                <a:cs typeface="+mn-cs"/>
              </a:rPr>
              <a:t>			</a:t>
            </a:r>
            <a:r>
              <a:rPr lang="en-US" sz="2600" b="1" spc="0" dirty="0">
                <a:solidFill>
                  <a:schemeClr val="bg2">
                    <a:lumMod val="25000"/>
                  </a:schemeClr>
                </a:solidFill>
                <a:cs typeface="+mn-cs"/>
              </a:rPr>
              <a:t>                  </a:t>
            </a:r>
            <a:r>
              <a:rPr lang="en-US" sz="2600" b="1" spc="0" dirty="0" smtClean="0">
                <a:solidFill>
                  <a:schemeClr val="bg2">
                    <a:lumMod val="25000"/>
                  </a:schemeClr>
                </a:solidFill>
                <a:cs typeface="+mn-cs"/>
              </a:rPr>
              <a:t>               Assets</a:t>
            </a:r>
            <a:endParaRPr lang="en-US" sz="2600" b="1" spc="0" dirty="0">
              <a:solidFill>
                <a:schemeClr val="bg2">
                  <a:lumMod val="25000"/>
                </a:schemeClr>
              </a:solidFill>
              <a:cs typeface="+mn-cs"/>
            </a:endParaRPr>
          </a:p>
          <a:p>
            <a:pPr marL="0" indent="0" eaLnBrk="0" fontAlgn="base" hangingPunct="0">
              <a:spcBef>
                <a:spcPct val="0"/>
              </a:spcBef>
              <a:spcAft>
                <a:spcPct val="0"/>
              </a:spcAft>
              <a:buClrTx/>
              <a:buNone/>
            </a:pPr>
            <a:r>
              <a:rPr lang="en-US" sz="2600" spc="0" dirty="0" smtClean="0">
                <a:solidFill>
                  <a:schemeClr val="bg2">
                    <a:lumMod val="25000"/>
                  </a:schemeClr>
                </a:solidFill>
                <a:cs typeface="+mn-cs"/>
              </a:rPr>
              <a:t>(</a:t>
            </a:r>
            <a:r>
              <a:rPr lang="en-US" sz="2600" spc="0" dirty="0">
                <a:solidFill>
                  <a:schemeClr val="bg2">
                    <a:lumMod val="25000"/>
                  </a:schemeClr>
                </a:solidFill>
                <a:cs typeface="+mn-cs"/>
              </a:rPr>
              <a:t>What is not there)		                       </a:t>
            </a:r>
            <a:r>
              <a:rPr lang="en-US" sz="2600" spc="0" dirty="0" smtClean="0">
                <a:solidFill>
                  <a:schemeClr val="bg2">
                    <a:lumMod val="25000"/>
                  </a:schemeClr>
                </a:solidFill>
                <a:cs typeface="+mn-cs"/>
              </a:rPr>
              <a:t>            </a:t>
            </a:r>
            <a:r>
              <a:rPr lang="en-US" sz="2600" spc="0" dirty="0">
                <a:solidFill>
                  <a:schemeClr val="bg2">
                    <a:lumMod val="25000"/>
                  </a:schemeClr>
                </a:solidFill>
                <a:cs typeface="+mn-cs"/>
              </a:rPr>
              <a:t>(What is there)</a:t>
            </a:r>
          </a:p>
          <a:p>
            <a:pPr marL="0" indent="0" eaLnBrk="0" fontAlgn="base" hangingPunct="0">
              <a:spcBef>
                <a:spcPct val="0"/>
              </a:spcBef>
              <a:spcAft>
                <a:spcPct val="0"/>
              </a:spcAft>
              <a:buClrTx/>
              <a:buNone/>
            </a:pPr>
            <a:r>
              <a:rPr lang="en-US" sz="2600" dirty="0" smtClean="0">
                <a:solidFill>
                  <a:schemeClr val="bg2">
                    <a:lumMod val="25000"/>
                  </a:schemeClr>
                </a:solidFill>
                <a:ea typeface="Times New Roman"/>
                <a:cs typeface="Times New Roman"/>
                <a:sym typeface="Wingdings"/>
              </a:rPr>
              <a:t>								</a:t>
            </a:r>
            <a:endParaRPr lang="en-US" sz="2600" spc="0" dirty="0">
              <a:solidFill>
                <a:schemeClr val="bg2">
                  <a:lumMod val="25000"/>
                </a:schemeClr>
              </a:solidFill>
              <a:cs typeface="+mn-cs"/>
            </a:endParaRPr>
          </a:p>
          <a:p>
            <a:pPr marL="0" lvl="0" indent="0" eaLnBrk="0" fontAlgn="base" hangingPunct="0">
              <a:spcBef>
                <a:spcPct val="0"/>
              </a:spcBef>
              <a:spcAft>
                <a:spcPct val="0"/>
              </a:spcAft>
              <a:buClrTx/>
              <a:buNone/>
            </a:pPr>
            <a:r>
              <a:rPr lang="en-US" sz="2600" spc="0" dirty="0">
                <a:solidFill>
                  <a:schemeClr val="bg2">
                    <a:lumMod val="25000"/>
                  </a:schemeClr>
                </a:solidFill>
                <a:cs typeface="+mn-cs"/>
              </a:rPr>
              <a:t>Services to meet	                                     </a:t>
            </a:r>
            <a:r>
              <a:rPr lang="en-US" sz="2600" spc="0" dirty="0" smtClean="0">
                <a:solidFill>
                  <a:schemeClr val="bg2">
                    <a:lumMod val="25000"/>
                  </a:schemeClr>
                </a:solidFill>
                <a:cs typeface="+mn-cs"/>
              </a:rPr>
              <a:t>           Connections </a:t>
            </a:r>
            <a:r>
              <a:rPr lang="en-US" sz="2600" spc="0" dirty="0">
                <a:solidFill>
                  <a:schemeClr val="bg2">
                    <a:lumMod val="25000"/>
                  </a:schemeClr>
                </a:solidFill>
                <a:cs typeface="+mn-cs"/>
              </a:rPr>
              <a:t>&amp;</a:t>
            </a:r>
          </a:p>
          <a:p>
            <a:pPr marL="0" lvl="0" indent="0" eaLnBrk="0" fontAlgn="base" hangingPunct="0">
              <a:spcBef>
                <a:spcPct val="0"/>
              </a:spcBef>
              <a:spcAft>
                <a:spcPct val="0"/>
              </a:spcAft>
              <a:buClrTx/>
              <a:buNone/>
            </a:pPr>
            <a:r>
              <a:rPr lang="en-US" sz="2600" spc="0" dirty="0">
                <a:solidFill>
                  <a:schemeClr val="bg2">
                    <a:lumMod val="25000"/>
                  </a:schemeClr>
                </a:solidFill>
                <a:cs typeface="+mn-cs"/>
              </a:rPr>
              <a:t>      needs			                           </a:t>
            </a:r>
            <a:r>
              <a:rPr lang="en-US" sz="2600" spc="0" dirty="0" smtClean="0">
                <a:solidFill>
                  <a:schemeClr val="bg2">
                    <a:lumMod val="25000"/>
                  </a:schemeClr>
                </a:solidFill>
                <a:cs typeface="+mn-cs"/>
              </a:rPr>
              <a:t>          contributions</a:t>
            </a:r>
            <a:endParaRPr lang="en-US" sz="2600" spc="0" dirty="0">
              <a:solidFill>
                <a:schemeClr val="bg2">
                  <a:lumMod val="25000"/>
                </a:schemeClr>
              </a:solidFill>
              <a:cs typeface="+mn-cs"/>
            </a:endParaRPr>
          </a:p>
          <a:p>
            <a:pPr marL="0" indent="0" eaLnBrk="0" fontAlgn="base" hangingPunct="0">
              <a:spcBef>
                <a:spcPct val="0"/>
              </a:spcBef>
              <a:spcAft>
                <a:spcPct val="0"/>
              </a:spcAft>
              <a:buClrTx/>
              <a:buNone/>
            </a:pPr>
            <a:r>
              <a:rPr lang="en-US" sz="2600" dirty="0" smtClean="0">
                <a:solidFill>
                  <a:schemeClr val="bg2">
                    <a:lumMod val="25000"/>
                  </a:schemeClr>
                </a:solidFill>
                <a:ea typeface="Times New Roman"/>
                <a:cs typeface="Times New Roman"/>
                <a:sym typeface="Wingdings"/>
              </a:rPr>
              <a:t>								</a:t>
            </a:r>
            <a:endParaRPr lang="en-US" sz="2600" spc="0" dirty="0">
              <a:solidFill>
                <a:schemeClr val="bg2">
                  <a:lumMod val="25000"/>
                </a:schemeClr>
              </a:solidFill>
              <a:cs typeface="+mn-cs"/>
            </a:endParaRPr>
          </a:p>
          <a:p>
            <a:pPr marL="0" lvl="0" indent="0" eaLnBrk="0" fontAlgn="base" hangingPunct="0">
              <a:spcBef>
                <a:spcPct val="0"/>
              </a:spcBef>
              <a:spcAft>
                <a:spcPct val="0"/>
              </a:spcAft>
              <a:buClrTx/>
              <a:buNone/>
            </a:pPr>
            <a:r>
              <a:rPr lang="en-US" sz="2600" spc="0" dirty="0" smtClean="0">
                <a:solidFill>
                  <a:schemeClr val="bg2">
                    <a:lumMod val="25000"/>
                  </a:schemeClr>
                </a:solidFill>
                <a:cs typeface="+mn-cs"/>
              </a:rPr>
              <a:t>   Consumers</a:t>
            </a:r>
            <a:r>
              <a:rPr lang="en-US" sz="2600" spc="0" dirty="0">
                <a:solidFill>
                  <a:schemeClr val="bg2">
                    <a:lumMod val="25000"/>
                  </a:schemeClr>
                </a:solidFill>
                <a:cs typeface="+mn-cs"/>
              </a:rPr>
              <a:t>		                                            </a:t>
            </a:r>
            <a:r>
              <a:rPr lang="en-US" sz="2600" spc="0" dirty="0" smtClean="0">
                <a:solidFill>
                  <a:schemeClr val="bg2">
                    <a:lumMod val="25000"/>
                  </a:schemeClr>
                </a:solidFill>
                <a:cs typeface="+mn-cs"/>
              </a:rPr>
              <a:t>              </a:t>
            </a:r>
            <a:r>
              <a:rPr lang="en-US" sz="2600" spc="0" dirty="0">
                <a:solidFill>
                  <a:schemeClr val="bg2">
                    <a:lumMod val="25000"/>
                  </a:schemeClr>
                </a:solidFill>
                <a:cs typeface="+mn-cs"/>
              </a:rPr>
              <a:t>Citizens</a:t>
            </a:r>
          </a:p>
          <a:p>
            <a:pPr marL="0" indent="0" eaLnBrk="0" fontAlgn="base" hangingPunct="0">
              <a:spcBef>
                <a:spcPct val="0"/>
              </a:spcBef>
              <a:spcAft>
                <a:spcPct val="0"/>
              </a:spcAft>
              <a:buClrTx/>
              <a:buNone/>
            </a:pPr>
            <a:r>
              <a:rPr lang="en-US" sz="2600" dirty="0" smtClean="0">
                <a:solidFill>
                  <a:schemeClr val="bg2">
                    <a:lumMod val="25000"/>
                  </a:schemeClr>
                </a:solidFill>
                <a:ea typeface="Times New Roman"/>
                <a:cs typeface="Times New Roman"/>
                <a:sym typeface="Wingdings"/>
              </a:rPr>
              <a:t>								</a:t>
            </a:r>
            <a:endParaRPr lang="en-US" sz="2600" spc="0" dirty="0">
              <a:solidFill>
                <a:schemeClr val="bg2">
                  <a:lumMod val="25000"/>
                </a:schemeClr>
              </a:solidFill>
              <a:cs typeface="+mn-cs"/>
            </a:endParaRPr>
          </a:p>
          <a:p>
            <a:pPr marL="0" lvl="0" indent="0" eaLnBrk="0" fontAlgn="base" hangingPunct="0">
              <a:spcBef>
                <a:spcPct val="0"/>
              </a:spcBef>
              <a:spcAft>
                <a:spcPct val="0"/>
              </a:spcAft>
              <a:buClrTx/>
              <a:buNone/>
            </a:pPr>
            <a:r>
              <a:rPr lang="en-US" sz="2600" spc="0" dirty="0">
                <a:solidFill>
                  <a:schemeClr val="bg2">
                    <a:lumMod val="25000"/>
                  </a:schemeClr>
                </a:solidFill>
                <a:cs typeface="+mn-cs"/>
              </a:rPr>
              <a:t>Programs are the	                                      </a:t>
            </a:r>
            <a:r>
              <a:rPr lang="en-US" sz="2600" spc="0" dirty="0" smtClean="0">
                <a:solidFill>
                  <a:schemeClr val="bg2">
                    <a:lumMod val="25000"/>
                  </a:schemeClr>
                </a:solidFill>
                <a:cs typeface="+mn-cs"/>
              </a:rPr>
              <a:t>         People </a:t>
            </a:r>
            <a:r>
              <a:rPr lang="en-US" sz="2600" spc="0" dirty="0">
                <a:solidFill>
                  <a:schemeClr val="bg2">
                    <a:lumMod val="25000"/>
                  </a:schemeClr>
                </a:solidFill>
                <a:cs typeface="+mn-cs"/>
              </a:rPr>
              <a:t>are the</a:t>
            </a:r>
          </a:p>
          <a:p>
            <a:pPr marL="0" lvl="0" indent="0" eaLnBrk="0" fontAlgn="base" hangingPunct="0">
              <a:spcBef>
                <a:spcPct val="0"/>
              </a:spcBef>
              <a:spcAft>
                <a:spcPct val="0"/>
              </a:spcAft>
              <a:buClrTx/>
              <a:buNone/>
            </a:pPr>
            <a:r>
              <a:rPr lang="en-US" sz="2600" spc="0" dirty="0">
                <a:solidFill>
                  <a:schemeClr val="bg2">
                    <a:lumMod val="25000"/>
                  </a:schemeClr>
                </a:solidFill>
                <a:cs typeface="+mn-cs"/>
              </a:rPr>
              <a:t>    </a:t>
            </a:r>
            <a:r>
              <a:rPr lang="en-US" sz="2600" spc="0" dirty="0" smtClean="0">
                <a:solidFill>
                  <a:schemeClr val="bg2">
                    <a:lumMod val="25000"/>
                  </a:schemeClr>
                </a:solidFill>
                <a:cs typeface="+mn-cs"/>
              </a:rPr>
              <a:t> answer</a:t>
            </a:r>
            <a:r>
              <a:rPr lang="en-US" sz="2600" spc="0" dirty="0">
                <a:solidFill>
                  <a:schemeClr val="bg2">
                    <a:lumMod val="25000"/>
                  </a:schemeClr>
                </a:solidFill>
                <a:cs typeface="+mn-cs"/>
              </a:rPr>
              <a:t>			                                </a:t>
            </a:r>
            <a:r>
              <a:rPr lang="en-US" sz="2600" spc="0" dirty="0" smtClean="0">
                <a:solidFill>
                  <a:schemeClr val="bg2">
                    <a:lumMod val="25000"/>
                  </a:schemeClr>
                </a:solidFill>
                <a:cs typeface="+mn-cs"/>
              </a:rPr>
              <a:t>          answer      </a:t>
            </a:r>
            <a:endParaRPr lang="en-US" sz="2600" spc="0" dirty="0">
              <a:solidFill>
                <a:schemeClr val="bg2">
                  <a:lumMod val="25000"/>
                </a:schemeClr>
              </a:solidFill>
              <a:cs typeface="+mn-cs"/>
            </a:endParaRPr>
          </a:p>
          <a:p>
            <a:pPr marL="0" lvl="0" indent="0" algn="ctr" eaLnBrk="0" fontAlgn="base" hangingPunct="0">
              <a:spcBef>
                <a:spcPct val="0"/>
              </a:spcBef>
              <a:spcAft>
                <a:spcPct val="0"/>
              </a:spcAft>
              <a:buClrTx/>
              <a:buNone/>
            </a:pPr>
            <a:r>
              <a:rPr lang="en-US" sz="2600" spc="0" dirty="0">
                <a:solidFill>
                  <a:schemeClr val="bg2">
                    <a:lumMod val="25000"/>
                  </a:schemeClr>
                </a:solidFill>
                <a:cs typeface="+mn-cs"/>
              </a:rPr>
              <a:t>		</a:t>
            </a:r>
            <a:endParaRPr lang="en-US" sz="2600" spc="0" dirty="0" smtClean="0">
              <a:solidFill>
                <a:schemeClr val="bg2">
                  <a:lumMod val="25000"/>
                </a:schemeClr>
              </a:solidFill>
              <a:cs typeface="+mn-cs"/>
            </a:endParaRPr>
          </a:p>
          <a:p>
            <a:pPr marL="0" lvl="0" indent="0" algn="ctr" eaLnBrk="0" fontAlgn="base" hangingPunct="0">
              <a:spcBef>
                <a:spcPct val="0"/>
              </a:spcBef>
              <a:spcAft>
                <a:spcPct val="0"/>
              </a:spcAft>
              <a:buClrTx/>
              <a:buNone/>
            </a:pPr>
            <a:r>
              <a:rPr lang="en-US" sz="2600" spc="0" dirty="0">
                <a:solidFill>
                  <a:srgbClr val="000000"/>
                </a:solidFill>
                <a:cs typeface="+mn-cs"/>
              </a:rPr>
              <a:t>	</a:t>
            </a:r>
            <a:endParaRPr lang="en-AU" sz="2600" dirty="0"/>
          </a:p>
        </p:txBody>
      </p:sp>
      <p:pic>
        <p:nvPicPr>
          <p:cNvPr id="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2348880"/>
            <a:ext cx="1371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006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04800" y="228600"/>
            <a:ext cx="8458200" cy="762000"/>
          </a:xfrm>
          <a:prstGeom prst="rect">
            <a:avLst/>
          </a:prstGeom>
          <a:solidFill>
            <a:schemeClr val="accent3">
              <a:lumMod val="75000"/>
            </a:schemeClr>
          </a:solidFill>
          <a:ln w="9525">
            <a:solidFill>
              <a:schemeClr val="tx1"/>
            </a:solidFill>
            <a:miter lim="800000"/>
            <a:headEnd/>
            <a:tailEnd/>
          </a:ln>
          <a:effectLst/>
          <a:extLst/>
        </p:spPr>
        <p:txBody>
          <a:bodyPr wrap="none" anchor="ctr"/>
          <a:lstStyle/>
          <a:p>
            <a:endParaRPr lang="en-AU"/>
          </a:p>
        </p:txBody>
      </p:sp>
      <p:sp>
        <p:nvSpPr>
          <p:cNvPr id="5123" name="Rectangle 3"/>
          <p:cNvSpPr>
            <a:spLocks noChangeArrowheads="1"/>
          </p:cNvSpPr>
          <p:nvPr/>
        </p:nvSpPr>
        <p:spPr bwMode="auto">
          <a:xfrm>
            <a:off x="228600" y="1066800"/>
            <a:ext cx="8610600" cy="533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24" name="Text Box 4"/>
          <p:cNvSpPr txBox="1">
            <a:spLocks noChangeArrowheads="1"/>
          </p:cNvSpPr>
          <p:nvPr/>
        </p:nvSpPr>
        <p:spPr bwMode="auto">
          <a:xfrm>
            <a:off x="228600" y="1219200"/>
            <a:ext cx="2438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latin typeface="Verdana" charset="0"/>
              </a:rPr>
              <a:t>Unemployment</a:t>
            </a:r>
          </a:p>
        </p:txBody>
      </p:sp>
      <p:sp>
        <p:nvSpPr>
          <p:cNvPr id="5125" name="Text Box 5"/>
          <p:cNvSpPr txBox="1">
            <a:spLocks noChangeArrowheads="1"/>
          </p:cNvSpPr>
          <p:nvPr/>
        </p:nvSpPr>
        <p:spPr bwMode="auto">
          <a:xfrm>
            <a:off x="5943600" y="1219200"/>
            <a:ext cx="2819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dirty="0" smtClean="0">
                <a:latin typeface="Verdana" charset="0"/>
              </a:rPr>
              <a:t>Social Housing</a:t>
            </a:r>
            <a:endParaRPr lang="en-US" sz="2200" dirty="0">
              <a:latin typeface="Verdana" charset="0"/>
            </a:endParaRPr>
          </a:p>
        </p:txBody>
      </p:sp>
      <p:sp>
        <p:nvSpPr>
          <p:cNvPr id="5126" name="Text Box 6"/>
          <p:cNvSpPr txBox="1">
            <a:spLocks noChangeArrowheads="1"/>
          </p:cNvSpPr>
          <p:nvPr/>
        </p:nvSpPr>
        <p:spPr bwMode="auto">
          <a:xfrm>
            <a:off x="304800" y="3581400"/>
            <a:ext cx="1371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latin typeface="Verdana" charset="0"/>
              </a:rPr>
              <a:t>Poverty</a:t>
            </a:r>
          </a:p>
        </p:txBody>
      </p:sp>
      <p:sp>
        <p:nvSpPr>
          <p:cNvPr id="5127" name="Text Box 7"/>
          <p:cNvSpPr txBox="1">
            <a:spLocks noChangeArrowheads="1"/>
          </p:cNvSpPr>
          <p:nvPr/>
        </p:nvSpPr>
        <p:spPr bwMode="auto">
          <a:xfrm>
            <a:off x="304800" y="5943600"/>
            <a:ext cx="2590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dirty="0" smtClean="0">
                <a:latin typeface="Verdana" charset="0"/>
              </a:rPr>
              <a:t>Social isolation</a:t>
            </a:r>
            <a:endParaRPr lang="en-US" sz="2200" dirty="0">
              <a:latin typeface="Verdana" charset="0"/>
            </a:endParaRPr>
          </a:p>
        </p:txBody>
      </p:sp>
      <p:sp>
        <p:nvSpPr>
          <p:cNvPr id="5128" name="Text Box 8"/>
          <p:cNvSpPr txBox="1">
            <a:spLocks noChangeArrowheads="1"/>
          </p:cNvSpPr>
          <p:nvPr/>
        </p:nvSpPr>
        <p:spPr bwMode="auto">
          <a:xfrm>
            <a:off x="7086600" y="2971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atin typeface="Times New Roman" charset="0"/>
            </a:endParaRPr>
          </a:p>
        </p:txBody>
      </p:sp>
      <p:sp>
        <p:nvSpPr>
          <p:cNvPr id="5129" name="Text Box 9"/>
          <p:cNvSpPr txBox="1">
            <a:spLocks noChangeArrowheads="1"/>
          </p:cNvSpPr>
          <p:nvPr/>
        </p:nvSpPr>
        <p:spPr bwMode="auto">
          <a:xfrm>
            <a:off x="7315200" y="3429000"/>
            <a:ext cx="1524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dirty="0">
                <a:latin typeface="Verdana" charset="0"/>
              </a:rPr>
              <a:t> Illiteracy</a:t>
            </a:r>
          </a:p>
        </p:txBody>
      </p:sp>
      <p:sp>
        <p:nvSpPr>
          <p:cNvPr id="5130" name="Rectangle 10"/>
          <p:cNvSpPr>
            <a:spLocks noChangeArrowheads="1"/>
          </p:cNvSpPr>
          <p:nvPr/>
        </p:nvSpPr>
        <p:spPr bwMode="auto">
          <a:xfrm>
            <a:off x="1485900" y="1981200"/>
            <a:ext cx="5867400" cy="3886200"/>
          </a:xfrm>
          <a:prstGeom prst="rect">
            <a:avLst/>
          </a:prstGeom>
          <a:solidFill>
            <a:schemeClr val="accent3">
              <a:lumMod val="75000"/>
            </a:schemeClr>
          </a:solidFill>
          <a:ln w="9525">
            <a:solidFill>
              <a:schemeClr val="tx1"/>
            </a:solidFill>
            <a:miter lim="800000"/>
            <a:headEnd/>
            <a:tailEnd/>
          </a:ln>
          <a:effectLst/>
          <a:extLst/>
        </p:spPr>
        <p:txBody>
          <a:bodyPr wrap="none" anchor="ctr"/>
          <a:lstStyle/>
          <a:p>
            <a:endParaRPr lang="en-AU"/>
          </a:p>
        </p:txBody>
      </p:sp>
      <p:sp>
        <p:nvSpPr>
          <p:cNvPr id="5131" name="Text Box 11"/>
          <p:cNvSpPr txBox="1">
            <a:spLocks noChangeArrowheads="1"/>
          </p:cNvSpPr>
          <p:nvPr/>
        </p:nvSpPr>
        <p:spPr bwMode="auto">
          <a:xfrm>
            <a:off x="1752600" y="2133600"/>
            <a:ext cx="2362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latin typeface="Verdana" charset="0"/>
              </a:rPr>
              <a:t>Child Abuse</a:t>
            </a:r>
          </a:p>
        </p:txBody>
      </p:sp>
      <p:sp>
        <p:nvSpPr>
          <p:cNvPr id="5132" name="Text Box 12"/>
          <p:cNvSpPr txBox="1">
            <a:spLocks noChangeArrowheads="1"/>
          </p:cNvSpPr>
          <p:nvPr/>
        </p:nvSpPr>
        <p:spPr bwMode="auto">
          <a:xfrm>
            <a:off x="1600200" y="5334000"/>
            <a:ext cx="5715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dirty="0">
                <a:latin typeface="Verdana" charset="0"/>
              </a:rPr>
              <a:t>Truancy			     Addiction</a:t>
            </a:r>
          </a:p>
        </p:txBody>
      </p:sp>
      <p:sp>
        <p:nvSpPr>
          <p:cNvPr id="5133" name="Text Box 13"/>
          <p:cNvSpPr txBox="1">
            <a:spLocks noChangeArrowheads="1"/>
          </p:cNvSpPr>
          <p:nvPr/>
        </p:nvSpPr>
        <p:spPr bwMode="auto">
          <a:xfrm>
            <a:off x="5410200" y="2057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charset="0"/>
              </a:rPr>
              <a:t>  </a:t>
            </a:r>
            <a:r>
              <a:rPr lang="en-US" sz="2200">
                <a:latin typeface="Verdana" charset="0"/>
              </a:rPr>
              <a:t>Crime</a:t>
            </a:r>
          </a:p>
        </p:txBody>
      </p:sp>
      <p:sp>
        <p:nvSpPr>
          <p:cNvPr id="5134" name="Rectangle 14"/>
          <p:cNvSpPr>
            <a:spLocks noChangeArrowheads="1"/>
          </p:cNvSpPr>
          <p:nvPr/>
        </p:nvSpPr>
        <p:spPr bwMode="auto">
          <a:xfrm>
            <a:off x="2209800" y="2743200"/>
            <a:ext cx="4495800" cy="2514600"/>
          </a:xfrm>
          <a:prstGeom prst="rect">
            <a:avLst/>
          </a:prstGeom>
          <a:solidFill>
            <a:schemeClr val="bg2">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135" name="Line 15"/>
          <p:cNvSpPr>
            <a:spLocks noChangeShapeType="1"/>
          </p:cNvSpPr>
          <p:nvPr/>
        </p:nvSpPr>
        <p:spPr bwMode="auto">
          <a:xfrm>
            <a:off x="4267200" y="10668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36" name="Line 16"/>
          <p:cNvSpPr>
            <a:spLocks noChangeShapeType="1"/>
          </p:cNvSpPr>
          <p:nvPr/>
        </p:nvSpPr>
        <p:spPr bwMode="auto">
          <a:xfrm flipH="1" flipV="1">
            <a:off x="228600" y="2590800"/>
            <a:ext cx="1295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37" name="Line 17"/>
          <p:cNvSpPr>
            <a:spLocks noChangeShapeType="1"/>
          </p:cNvSpPr>
          <p:nvPr/>
        </p:nvSpPr>
        <p:spPr bwMode="auto">
          <a:xfrm flipV="1">
            <a:off x="228600" y="5029200"/>
            <a:ext cx="1295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38" name="Line 18"/>
          <p:cNvSpPr>
            <a:spLocks noChangeShapeType="1"/>
          </p:cNvSpPr>
          <p:nvPr/>
        </p:nvSpPr>
        <p:spPr bwMode="auto">
          <a:xfrm>
            <a:off x="4114800" y="58674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39" name="Line 19"/>
          <p:cNvSpPr>
            <a:spLocks noChangeShapeType="1"/>
          </p:cNvSpPr>
          <p:nvPr/>
        </p:nvSpPr>
        <p:spPr bwMode="auto">
          <a:xfrm flipV="1">
            <a:off x="7391400" y="4419600"/>
            <a:ext cx="1447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40" name="Line 20"/>
          <p:cNvSpPr>
            <a:spLocks noChangeShapeType="1"/>
          </p:cNvSpPr>
          <p:nvPr/>
        </p:nvSpPr>
        <p:spPr bwMode="auto">
          <a:xfrm>
            <a:off x="7391400" y="2438400"/>
            <a:ext cx="1447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41" name="Line 21"/>
          <p:cNvSpPr>
            <a:spLocks noChangeShapeType="1"/>
          </p:cNvSpPr>
          <p:nvPr/>
        </p:nvSpPr>
        <p:spPr bwMode="auto">
          <a:xfrm>
            <a:off x="4343400" y="1911927"/>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42" name="Line 22"/>
          <p:cNvSpPr>
            <a:spLocks noChangeShapeType="1"/>
          </p:cNvSpPr>
          <p:nvPr/>
        </p:nvSpPr>
        <p:spPr bwMode="auto">
          <a:xfrm>
            <a:off x="1524000" y="3352800"/>
            <a:ext cx="685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43" name="Line 23"/>
          <p:cNvSpPr>
            <a:spLocks noChangeShapeType="1"/>
          </p:cNvSpPr>
          <p:nvPr/>
        </p:nvSpPr>
        <p:spPr bwMode="auto">
          <a:xfrm>
            <a:off x="4343400" y="52578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44" name="Line 24"/>
          <p:cNvSpPr>
            <a:spLocks noChangeShapeType="1"/>
          </p:cNvSpPr>
          <p:nvPr/>
        </p:nvSpPr>
        <p:spPr bwMode="auto">
          <a:xfrm flipV="1">
            <a:off x="6705600" y="3657600"/>
            <a:ext cx="6858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45" name="Text Box 25"/>
          <p:cNvSpPr txBox="1">
            <a:spLocks noChangeArrowheads="1"/>
          </p:cNvSpPr>
          <p:nvPr/>
        </p:nvSpPr>
        <p:spPr bwMode="auto">
          <a:xfrm>
            <a:off x="2209800" y="2743200"/>
            <a:ext cx="2133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200" dirty="0" smtClean="0">
                <a:latin typeface="Verdana" charset="0"/>
              </a:rPr>
              <a:t>Teenage  </a:t>
            </a:r>
            <a:r>
              <a:rPr lang="en-US" sz="2200" dirty="0">
                <a:latin typeface="Verdana" charset="0"/>
              </a:rPr>
              <a:t>Mothers</a:t>
            </a:r>
          </a:p>
        </p:txBody>
      </p:sp>
      <p:sp>
        <p:nvSpPr>
          <p:cNvPr id="5146" name="Text Box 26"/>
          <p:cNvSpPr txBox="1">
            <a:spLocks noChangeArrowheads="1"/>
          </p:cNvSpPr>
          <p:nvPr/>
        </p:nvSpPr>
        <p:spPr bwMode="auto">
          <a:xfrm>
            <a:off x="4343400" y="2819400"/>
            <a:ext cx="2362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200" dirty="0" smtClean="0">
                <a:latin typeface="Verdana" charset="0"/>
              </a:rPr>
              <a:t>Elderly</a:t>
            </a:r>
            <a:endParaRPr lang="en-US" sz="2200" dirty="0">
              <a:latin typeface="Verdana" charset="0"/>
            </a:endParaRPr>
          </a:p>
        </p:txBody>
      </p:sp>
      <p:sp>
        <p:nvSpPr>
          <p:cNvPr id="5147" name="Text Box 27"/>
          <p:cNvSpPr txBox="1">
            <a:spLocks noChangeArrowheads="1"/>
          </p:cNvSpPr>
          <p:nvPr/>
        </p:nvSpPr>
        <p:spPr bwMode="auto">
          <a:xfrm>
            <a:off x="304800" y="254793"/>
            <a:ext cx="8610600" cy="709613"/>
          </a:xfrm>
          <a:prstGeom prst="rect">
            <a:avLst/>
          </a:prstGeom>
          <a:noFill/>
          <a:ln>
            <a:noFill/>
          </a:ln>
          <a:effectLst/>
          <a:extLst/>
        </p:spPr>
        <p:txBody>
          <a:bodyPr>
            <a:spAutoFit/>
          </a:bodyPr>
          <a:lstStyle/>
          <a:p>
            <a:pPr algn="ctr">
              <a:spcBef>
                <a:spcPct val="50000"/>
              </a:spcBef>
            </a:pPr>
            <a:r>
              <a:rPr lang="en-US" sz="4000" b="1" dirty="0">
                <a:latin typeface="+mj-lt"/>
              </a:rPr>
              <a:t>Community Needs Map</a:t>
            </a:r>
          </a:p>
        </p:txBody>
      </p:sp>
      <p:sp>
        <p:nvSpPr>
          <p:cNvPr id="5148" name="Text Box 28"/>
          <p:cNvSpPr txBox="1">
            <a:spLocks noChangeArrowheads="1"/>
          </p:cNvSpPr>
          <p:nvPr/>
        </p:nvSpPr>
        <p:spPr bwMode="auto">
          <a:xfrm>
            <a:off x="2133600" y="3810000"/>
            <a:ext cx="1828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latin typeface="Verdana" charset="0"/>
              </a:rPr>
              <a:t>Mentally Ill</a:t>
            </a:r>
          </a:p>
        </p:txBody>
      </p:sp>
      <p:sp>
        <p:nvSpPr>
          <p:cNvPr id="5149" name="Text Box 29"/>
          <p:cNvSpPr txBox="1">
            <a:spLocks noChangeArrowheads="1"/>
          </p:cNvSpPr>
          <p:nvPr/>
        </p:nvSpPr>
        <p:spPr bwMode="auto">
          <a:xfrm>
            <a:off x="4267200" y="3657600"/>
            <a:ext cx="2514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dirty="0">
                <a:latin typeface="Verdana" charset="0"/>
              </a:rPr>
              <a:t>School Dropouts</a:t>
            </a:r>
          </a:p>
        </p:txBody>
      </p:sp>
      <p:sp>
        <p:nvSpPr>
          <p:cNvPr id="5150" name="Text Box 30"/>
          <p:cNvSpPr txBox="1">
            <a:spLocks noChangeArrowheads="1"/>
          </p:cNvSpPr>
          <p:nvPr/>
        </p:nvSpPr>
        <p:spPr bwMode="auto">
          <a:xfrm>
            <a:off x="3505200" y="4572000"/>
            <a:ext cx="1676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dirty="0">
                <a:latin typeface="Verdana" charset="0"/>
              </a:rPr>
              <a:t>Homeless</a:t>
            </a:r>
          </a:p>
        </p:txBody>
      </p:sp>
      <p:sp>
        <p:nvSpPr>
          <p:cNvPr id="5151" name="Text Box 31"/>
          <p:cNvSpPr txBox="1">
            <a:spLocks noChangeArrowheads="1"/>
          </p:cNvSpPr>
          <p:nvPr/>
        </p:nvSpPr>
        <p:spPr bwMode="auto">
          <a:xfrm>
            <a:off x="6019800" y="60198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atin typeface="Times New Roman" charset="0"/>
            </a:endParaRPr>
          </a:p>
        </p:txBody>
      </p:sp>
      <p:sp>
        <p:nvSpPr>
          <p:cNvPr id="5152" name="Text Box 32"/>
          <p:cNvSpPr txBox="1">
            <a:spLocks noChangeArrowheads="1"/>
          </p:cNvSpPr>
          <p:nvPr/>
        </p:nvSpPr>
        <p:spPr bwMode="auto">
          <a:xfrm>
            <a:off x="6858000" y="5867400"/>
            <a:ext cx="1905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dirty="0" smtClean="0">
                <a:latin typeface="Verdana" charset="0"/>
              </a:rPr>
              <a:t>Delinquency</a:t>
            </a:r>
            <a:endParaRPr lang="en-US" sz="2200" dirty="0">
              <a:latin typeface="Verdana" charset="0"/>
            </a:endParaRPr>
          </a:p>
        </p:txBody>
      </p:sp>
      <p:sp>
        <p:nvSpPr>
          <p:cNvPr id="5153" name="Line 33"/>
          <p:cNvSpPr>
            <a:spLocks noChangeShapeType="1"/>
          </p:cNvSpPr>
          <p:nvPr/>
        </p:nvSpPr>
        <p:spPr bwMode="auto">
          <a:xfrm flipV="1">
            <a:off x="2209800" y="3962400"/>
            <a:ext cx="19812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54" name="Line 34"/>
          <p:cNvSpPr>
            <a:spLocks noChangeShapeType="1"/>
          </p:cNvSpPr>
          <p:nvPr/>
        </p:nvSpPr>
        <p:spPr bwMode="auto">
          <a:xfrm flipH="1" flipV="1">
            <a:off x="4191000" y="3962400"/>
            <a:ext cx="25146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55" name="Line 35"/>
          <p:cNvSpPr>
            <a:spLocks noChangeShapeType="1"/>
          </p:cNvSpPr>
          <p:nvPr/>
        </p:nvSpPr>
        <p:spPr bwMode="auto">
          <a:xfrm flipV="1">
            <a:off x="4191000" y="2743200"/>
            <a:ext cx="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56" name="Line 36"/>
          <p:cNvSpPr>
            <a:spLocks noChangeShapeType="1"/>
          </p:cNvSpPr>
          <p:nvPr/>
        </p:nvSpPr>
        <p:spPr bwMode="auto">
          <a:xfrm>
            <a:off x="4191000" y="3429000"/>
            <a:ext cx="2438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157" name="Line 37"/>
          <p:cNvSpPr>
            <a:spLocks noChangeShapeType="1"/>
          </p:cNvSpPr>
          <p:nvPr/>
        </p:nvSpPr>
        <p:spPr bwMode="auto">
          <a:xfrm>
            <a:off x="2209800" y="3352800"/>
            <a:ext cx="1981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Tree>
    <p:extLst>
      <p:ext uri="{BB962C8B-B14F-4D97-AF65-F5344CB8AC3E}">
        <p14:creationId xmlns:p14="http://schemas.microsoft.com/office/powerpoint/2010/main" val="833803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1148</TotalTime>
  <Words>3860</Words>
  <Application>Microsoft Office PowerPoint</Application>
  <PresentationFormat>On-screen Show (4:3)</PresentationFormat>
  <Paragraphs>341</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Soho</vt:lpstr>
      <vt:lpstr>Opening doors: generating new connections to foster Social inclusion</vt:lpstr>
      <vt:lpstr>Krishna</vt:lpstr>
      <vt:lpstr>Joan and Sadie   </vt:lpstr>
      <vt:lpstr>Social Isolation and Social Inclusion</vt:lpstr>
      <vt:lpstr>PowerPoint Presentation</vt:lpstr>
      <vt:lpstr>Appreciative Inquiry</vt:lpstr>
      <vt:lpstr>Social Isolation</vt:lpstr>
      <vt:lpstr>Two paths – two solutions</vt:lpstr>
      <vt:lpstr>PowerPoint Presentation</vt:lpstr>
      <vt:lpstr>Looking to the community not services…</vt:lpstr>
      <vt:lpstr>PowerPoint Presentation</vt:lpstr>
      <vt:lpstr>PowerPoint Presentation</vt:lpstr>
      <vt:lpstr>Program Process</vt:lpstr>
      <vt:lpstr>Opening Retreat</vt:lpstr>
      <vt:lpstr>Twelve Principles of ABCD</vt:lpstr>
      <vt:lpstr>Twelve Principles of ABCD (cont.)</vt:lpstr>
      <vt:lpstr>ABCD – three steps</vt:lpstr>
      <vt:lpstr>Regular sessions</vt:lpstr>
      <vt:lpstr>Margaret Wheatley</vt:lpstr>
      <vt:lpstr>Opening Doors has led to…</vt:lpstr>
      <vt:lpstr>Mike Green</vt:lpstr>
      <vt:lpstr>Strength in Partnership</vt:lpstr>
      <vt:lpstr>Partners involved in Opening Doors </vt:lpstr>
      <vt:lpstr>Key success factors </vt:lpstr>
      <vt:lpstr>Quotes from partners </vt:lpstr>
      <vt:lpstr>Greatest Achievement</vt:lpstr>
      <vt:lpstr>Community Benefit</vt:lpstr>
      <vt:lpstr>Quote from an Opening Doors Participant</vt:lpstr>
      <vt:lpstr>Krishna </vt:lpstr>
      <vt:lpstr>Quotes from participants</vt:lpstr>
      <vt:lpstr>PowerPoint Presentation</vt:lpstr>
      <vt:lpstr>Resources</vt:lpstr>
      <vt:lpstr>Questions?   </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Ronda Held</dc:creator>
  <cp:lastModifiedBy>Ronda</cp:lastModifiedBy>
  <cp:revision>84</cp:revision>
  <cp:lastPrinted>2011-05-26T12:27:29Z</cp:lastPrinted>
  <dcterms:created xsi:type="dcterms:W3CDTF">2011-05-24T12:00:00Z</dcterms:created>
  <dcterms:modified xsi:type="dcterms:W3CDTF">2012-05-17T12:16:34Z</dcterms:modified>
</cp:coreProperties>
</file>