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charts/chart19.xml" ContentType="application/vnd.openxmlformats-officedocument.drawingml.char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charts/chart17.xml" ContentType="application/vnd.openxmlformats-officedocument.drawingml.char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charts/chart13.xml" ContentType="application/vnd.openxmlformats-officedocument.drawingml.chart+xml"/>
  <Override PartName="/ppt/charts/chart15.xml" ContentType="application/vnd.openxmlformats-officedocument.drawingml.char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harts/chart22.xml" ContentType="application/vnd.openxmlformats-officedocument.drawingml.chart+xml"/>
  <Override PartName="/ppt/charts/chart7.xml" ContentType="application/vnd.openxmlformats-officedocument.drawingml.chart+xml"/>
  <Override PartName="/ppt/charts/chart2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8.xml" ContentType="application/vnd.openxmlformats-officedocument.drawingml.char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charts/chart16.xml" ContentType="application/vnd.openxmlformats-officedocument.drawingml.char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charts/chart14.xml" ContentType="application/vnd.openxmlformats-officedocument.drawingml.chart+xml"/>
  <Override PartName="/ppt/charts/chart23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charts/chart21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10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76" r:id="rId2"/>
    <p:sldId id="260" r:id="rId3"/>
    <p:sldId id="309" r:id="rId4"/>
    <p:sldId id="312" r:id="rId5"/>
    <p:sldId id="310" r:id="rId6"/>
    <p:sldId id="311" r:id="rId7"/>
    <p:sldId id="331" r:id="rId8"/>
    <p:sldId id="335" r:id="rId9"/>
    <p:sldId id="277" r:id="rId10"/>
    <p:sldId id="278" r:id="rId11"/>
    <p:sldId id="279" r:id="rId12"/>
    <p:sldId id="281" r:id="rId13"/>
    <p:sldId id="283" r:id="rId14"/>
    <p:sldId id="285" r:id="rId15"/>
    <p:sldId id="287" r:id="rId16"/>
    <p:sldId id="289" r:id="rId17"/>
    <p:sldId id="332" r:id="rId18"/>
    <p:sldId id="336" r:id="rId19"/>
    <p:sldId id="290" r:id="rId20"/>
    <p:sldId id="292" r:id="rId21"/>
    <p:sldId id="293" r:id="rId22"/>
    <p:sldId id="337" r:id="rId23"/>
    <p:sldId id="298" r:id="rId24"/>
    <p:sldId id="299" r:id="rId25"/>
    <p:sldId id="301" r:id="rId26"/>
    <p:sldId id="303" r:id="rId27"/>
    <p:sldId id="304" r:id="rId28"/>
    <p:sldId id="305" r:id="rId29"/>
    <p:sldId id="306" r:id="rId30"/>
    <p:sldId id="308" r:id="rId31"/>
    <p:sldId id="325" r:id="rId32"/>
    <p:sldId id="328" r:id="rId33"/>
    <p:sldId id="333" r:id="rId34"/>
  </p:sldIdLst>
  <p:sldSz cx="9144000" cy="6858000" type="screen4x3"/>
  <p:notesSz cx="9874250" cy="6797675"/>
  <p:defaultTextStyle>
    <a:defPPr>
      <a:defRPr lang="it-IT"/>
    </a:defPPr>
    <a:lvl1pPr algn="l" rtl="0" eaLnBrk="0" fontAlgn="base" hangingPunct="0">
      <a:lnSpc>
        <a:spcPct val="80000"/>
      </a:lnSpc>
      <a:spcBef>
        <a:spcPct val="20000"/>
      </a:spcBef>
      <a:spcAft>
        <a:spcPct val="0"/>
      </a:spcAft>
      <a:buChar char="•"/>
      <a:defRPr kern="1200">
        <a:solidFill>
          <a:schemeClr val="accent2"/>
        </a:solidFill>
        <a:latin typeface="Arial" charset="0"/>
        <a:ea typeface="+mn-ea"/>
        <a:cs typeface="+mn-cs"/>
      </a:defRPr>
    </a:lvl1pPr>
    <a:lvl2pPr marL="457200" algn="l" rtl="0" eaLnBrk="0" fontAlgn="base" hangingPunct="0">
      <a:lnSpc>
        <a:spcPct val="80000"/>
      </a:lnSpc>
      <a:spcBef>
        <a:spcPct val="20000"/>
      </a:spcBef>
      <a:spcAft>
        <a:spcPct val="0"/>
      </a:spcAft>
      <a:buChar char="•"/>
      <a:defRPr kern="1200">
        <a:solidFill>
          <a:schemeClr val="accent2"/>
        </a:solidFill>
        <a:latin typeface="Arial" charset="0"/>
        <a:ea typeface="+mn-ea"/>
        <a:cs typeface="+mn-cs"/>
      </a:defRPr>
    </a:lvl2pPr>
    <a:lvl3pPr marL="914400" algn="l" rtl="0" eaLnBrk="0" fontAlgn="base" hangingPunct="0">
      <a:lnSpc>
        <a:spcPct val="80000"/>
      </a:lnSpc>
      <a:spcBef>
        <a:spcPct val="20000"/>
      </a:spcBef>
      <a:spcAft>
        <a:spcPct val="0"/>
      </a:spcAft>
      <a:buChar char="•"/>
      <a:defRPr kern="1200">
        <a:solidFill>
          <a:schemeClr val="accent2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lnSpc>
        <a:spcPct val="80000"/>
      </a:lnSpc>
      <a:spcBef>
        <a:spcPct val="20000"/>
      </a:spcBef>
      <a:spcAft>
        <a:spcPct val="0"/>
      </a:spcAft>
      <a:buChar char="•"/>
      <a:defRPr kern="1200">
        <a:solidFill>
          <a:schemeClr val="accent2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lnSpc>
        <a:spcPct val="80000"/>
      </a:lnSpc>
      <a:spcBef>
        <a:spcPct val="20000"/>
      </a:spcBef>
      <a:spcAft>
        <a:spcPct val="0"/>
      </a:spcAft>
      <a:buChar char="•"/>
      <a:defRPr kern="1200">
        <a:solidFill>
          <a:schemeClr val="accent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accent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accent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accent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accent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060"/>
    <a:srgbClr val="808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24" autoAdjust="0"/>
    <p:restoredTop sz="94660"/>
  </p:normalViewPr>
  <p:slideViewPr>
    <p:cSldViewPr>
      <p:cViewPr>
        <p:scale>
          <a:sx n="66" d="100"/>
          <a:sy n="66" d="100"/>
        </p:scale>
        <p:origin x="-1296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89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23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title>
      <c:tx>
        <c:rich>
          <a:bodyPr/>
          <a:lstStyle/>
          <a:p>
            <a:pPr>
              <a:defRPr sz="2400" b="1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r>
              <a:rPr lang="en-US" sz="2400" dirty="0">
                <a:solidFill>
                  <a:srgbClr val="002060"/>
                </a:solidFill>
              </a:rPr>
              <a:t>% victims of abuse (n = 628)</a:t>
            </a:r>
          </a:p>
        </c:rich>
      </c:tx>
      <c:layout>
        <c:manualLayout>
          <c:xMode val="edge"/>
          <c:yMode val="edge"/>
          <c:x val="0.27044025157232704"/>
          <c:y val="1.8587360594795543E-2"/>
        </c:manualLayout>
      </c:layout>
      <c:spPr>
        <a:noFill/>
        <a:ln w="44349">
          <a:noFill/>
        </a:ln>
      </c:spPr>
    </c:title>
    <c:view3D>
      <c:perspective val="0"/>
    </c:view3D>
    <c:plotArea>
      <c:layout>
        <c:manualLayout>
          <c:layoutTarget val="inner"/>
          <c:xMode val="edge"/>
          <c:yMode val="edge"/>
          <c:x val="0.21383647798742161"/>
          <c:y val="0.33085501858736083"/>
          <c:w val="0.57442348008385768"/>
          <c:h val="0.40148698884758405"/>
        </c:manualLayout>
      </c:layout>
      <c:pie3DChart>
        <c:varyColors val="1"/>
        <c:ser>
          <c:idx val="0"/>
          <c:order val="0"/>
          <c:spPr>
            <a:solidFill>
              <a:srgbClr val="CCFFFF"/>
            </a:solidFill>
            <a:ln w="22175">
              <a:solidFill>
                <a:srgbClr val="000000"/>
              </a:solidFill>
              <a:prstDash val="solid"/>
            </a:ln>
          </c:spPr>
          <c:explosion val="25"/>
          <c:dPt>
            <c:idx val="0"/>
            <c:spPr>
              <a:solidFill>
                <a:srgbClr val="FF0000"/>
              </a:solidFill>
              <a:ln w="22175">
                <a:solidFill>
                  <a:srgbClr val="000000"/>
                </a:solidFill>
                <a:prstDash val="solid"/>
              </a:ln>
            </c:spPr>
          </c:dPt>
          <c:dLbls>
            <c:spPr>
              <a:noFill/>
              <a:ln w="44349">
                <a:noFill/>
              </a:ln>
            </c:spPr>
            <c:txPr>
              <a:bodyPr/>
              <a:lstStyle/>
              <a:p>
                <a:pPr>
                  <a:defRPr sz="2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showVal val="1"/>
            <c:showLeaderLines val="1"/>
          </c:dLbls>
          <c:cat>
            <c:strRef>
              <c:f>Foglio1!$A$2:$A$3</c:f>
              <c:strCache>
                <c:ptCount val="2"/>
                <c:pt idx="0">
                  <c:v>victims</c:v>
                </c:pt>
                <c:pt idx="1">
                  <c:v>not-victims</c:v>
                </c:pt>
              </c:strCache>
            </c:strRef>
          </c:cat>
          <c:val>
            <c:numRef>
              <c:f>Foglio1!$B$2:$B$3</c:f>
              <c:numCache>
                <c:formatCode>0.0</c:formatCode>
                <c:ptCount val="2"/>
                <c:pt idx="0">
                  <c:v>13.4</c:v>
                </c:pt>
                <c:pt idx="1">
                  <c:v>86.6</c:v>
                </c:pt>
              </c:numCache>
            </c:numRef>
          </c:val>
        </c:ser>
        <c:dLbls>
          <c:showVal val="1"/>
        </c:dLbls>
      </c:pie3DChart>
      <c:spPr>
        <a:noFill/>
        <a:ln w="44349">
          <a:noFill/>
        </a:ln>
      </c:spPr>
    </c:plotArea>
    <c:legend>
      <c:legendPos val="b"/>
      <c:layout>
        <c:manualLayout>
          <c:xMode val="edge"/>
          <c:yMode val="edge"/>
          <c:x val="0.30881222073991993"/>
          <c:y val="0.91078066914498168"/>
          <c:w val="0.40679723343962798"/>
          <c:h val="8.1784386617100371E-2"/>
        </c:manualLayout>
      </c:layout>
      <c:spPr>
        <a:solidFill>
          <a:srgbClr val="FFFFFF"/>
        </a:solidFill>
        <a:ln w="44349">
          <a:noFill/>
        </a:ln>
      </c:spPr>
      <c:txPr>
        <a:bodyPr/>
        <a:lstStyle/>
        <a:p>
          <a:pPr>
            <a:defRPr sz="2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it-IT"/>
        </a:p>
      </c:txPr>
    </c:legend>
    <c:plotVisOnly val="1"/>
    <c:dispBlanksAs val="zero"/>
  </c:chart>
  <c:spPr>
    <a:noFill/>
    <a:ln w="5544">
      <a:noFill/>
      <a:prstDash val="solid"/>
    </a:ln>
  </c:spPr>
  <c:txPr>
    <a:bodyPr/>
    <a:lstStyle/>
    <a:p>
      <a:pPr>
        <a:defRPr sz="1702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title>
      <c:tx>
        <c:rich>
          <a:bodyPr/>
          <a:lstStyle/>
          <a:p>
            <a:pPr>
              <a:defRPr sz="2400" b="1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r>
              <a:rPr lang="en-US" sz="2400">
                <a:solidFill>
                  <a:srgbClr val="002060"/>
                </a:solidFill>
              </a:rPr>
              <a:t>victims and not-victims of abuse by quality of life (averages)</a:t>
            </a:r>
          </a:p>
        </c:rich>
      </c:tx>
      <c:layout>
        <c:manualLayout>
          <c:xMode val="edge"/>
          <c:yMode val="edge"/>
          <c:x val="0.15500000000000011"/>
          <c:y val="2.0000000000000011E-2"/>
        </c:manualLayout>
      </c:layout>
      <c:spPr>
        <a:noFill/>
        <a:ln w="53968">
          <a:noFill/>
        </a:ln>
      </c:spPr>
    </c:title>
    <c:plotArea>
      <c:layout>
        <c:manualLayout>
          <c:layoutTarget val="inner"/>
          <c:xMode val="edge"/>
          <c:yMode val="edge"/>
          <c:x val="8.0000000000000043E-2"/>
          <c:y val="0.21740740740740741"/>
          <c:w val="0.6875"/>
          <c:h val="0.57759259259259255"/>
        </c:manualLayout>
      </c:layout>
      <c:barChart>
        <c:barDir val="col"/>
        <c:grouping val="clustered"/>
        <c:ser>
          <c:idx val="0"/>
          <c:order val="0"/>
          <c:tx>
            <c:strRef>
              <c:f>Foglio1!$C$9</c:f>
              <c:strCache>
                <c:ptCount val="1"/>
                <c:pt idx="0">
                  <c:v>victims</c:v>
                </c:pt>
              </c:strCache>
            </c:strRef>
          </c:tx>
          <c:spPr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6984">
              <a:solidFill>
                <a:srgbClr val="000000"/>
              </a:solidFill>
              <a:prstDash val="solid"/>
            </a:ln>
          </c:spPr>
          <c:dLbls>
            <c:spPr>
              <a:noFill/>
              <a:ln w="53968">
                <a:noFill/>
              </a:ln>
            </c:spPr>
            <c:txPr>
              <a:bodyPr/>
              <a:lstStyle/>
              <a:p>
                <a:pPr>
                  <a:defRPr sz="2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showVal val="1"/>
          </c:dLbls>
          <c:cat>
            <c:numRef>
              <c:f>Foglio1!$A$10:$B$10</c:f>
              <c:numCache>
                <c:formatCode>General</c:formatCode>
                <c:ptCount val="2"/>
              </c:numCache>
            </c:numRef>
          </c:cat>
          <c:val>
            <c:numRef>
              <c:f>Foglio1!$C$10:$C$10</c:f>
              <c:numCache>
                <c:formatCode>General</c:formatCode>
                <c:ptCount val="1"/>
                <c:pt idx="0">
                  <c:v>88.3</c:v>
                </c:pt>
              </c:numCache>
            </c:numRef>
          </c:val>
        </c:ser>
        <c:ser>
          <c:idx val="1"/>
          <c:order val="1"/>
          <c:tx>
            <c:strRef>
              <c:f>Foglio1!$D$9</c:f>
              <c:strCache>
                <c:ptCount val="1"/>
                <c:pt idx="0">
                  <c:v>not-victims</c:v>
                </c:pt>
              </c:strCache>
            </c:strRef>
          </c:tx>
          <c:spPr>
            <a:gradFill rotWithShape="0">
              <a:gsLst>
                <a:gs pos="0">
                  <a:srgbClr val="CCFFFF"/>
                </a:gs>
                <a:gs pos="100000">
                  <a:srgbClr val="CCFF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6984">
              <a:solidFill>
                <a:srgbClr val="000000"/>
              </a:solidFill>
              <a:prstDash val="solid"/>
            </a:ln>
          </c:spPr>
          <c:dLbls>
            <c:dLbl>
              <c:idx val="0"/>
              <c:spPr>
                <a:noFill/>
                <a:ln w="53968">
                  <a:noFill/>
                </a:ln>
              </c:spPr>
              <c:txPr>
                <a:bodyPr/>
                <a:lstStyle/>
                <a:p>
                  <a:pPr>
                    <a:defRPr sz="2400" b="1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it-IT"/>
                </a:p>
              </c:txPr>
            </c:dLbl>
            <c:dLbl>
              <c:idx val="2"/>
              <c:spPr>
                <a:noFill/>
                <a:ln w="53968">
                  <a:noFill/>
                </a:ln>
              </c:spPr>
              <c:txPr>
                <a:bodyPr/>
                <a:lstStyle/>
                <a:p>
                  <a:pPr>
                    <a:defRPr sz="1115" b="0" i="0" u="none" strike="noStrike" baseline="0">
                      <a:solidFill>
                        <a:srgbClr val="000000"/>
                      </a:solidFill>
                      <a:latin typeface="Arial"/>
                      <a:ea typeface="Arial"/>
                      <a:cs typeface="Arial"/>
                    </a:defRPr>
                  </a:pPr>
                  <a:endParaRPr lang="it-IT"/>
                </a:p>
              </c:txPr>
            </c:dLbl>
            <c:spPr>
              <a:noFill/>
              <a:ln w="53968">
                <a:noFill/>
              </a:ln>
            </c:spPr>
            <c:txPr>
              <a:bodyPr/>
              <a:lstStyle/>
              <a:p>
                <a:pPr>
                  <a:defRPr sz="1753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showVal val="1"/>
          </c:dLbls>
          <c:cat>
            <c:numRef>
              <c:f>Foglio1!$A$10:$B$10</c:f>
              <c:numCache>
                <c:formatCode>General</c:formatCode>
                <c:ptCount val="2"/>
              </c:numCache>
            </c:numRef>
          </c:cat>
          <c:val>
            <c:numRef>
              <c:f>Foglio1!$D$10:$D$10</c:f>
              <c:numCache>
                <c:formatCode>General</c:formatCode>
                <c:ptCount val="1"/>
                <c:pt idx="0">
                  <c:v>91.1</c:v>
                </c:pt>
              </c:numCache>
            </c:numRef>
          </c:val>
        </c:ser>
        <c:dLbls>
          <c:showVal val="1"/>
        </c:dLbls>
        <c:axId val="82440192"/>
        <c:axId val="82441728"/>
      </c:barChart>
      <c:catAx>
        <c:axId val="82440192"/>
        <c:scaling>
          <c:orientation val="minMax"/>
        </c:scaling>
        <c:axPos val="b"/>
        <c:numFmt formatCode="General" sourceLinked="1"/>
        <c:tickLblPos val="nextTo"/>
        <c:spPr>
          <a:ln w="674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7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82441728"/>
        <c:crosses val="autoZero"/>
        <c:auto val="1"/>
        <c:lblAlgn val="ctr"/>
        <c:lblOffset val="100"/>
        <c:tickLblSkip val="1"/>
        <c:tickMarkSkip val="1"/>
      </c:catAx>
      <c:valAx>
        <c:axId val="82441728"/>
        <c:scaling>
          <c:orientation val="minMax"/>
          <c:min val="70"/>
        </c:scaling>
        <c:axPos val="l"/>
        <c:majorGridlines>
          <c:spPr>
            <a:ln w="6746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674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82440192"/>
        <c:crosses val="autoZero"/>
        <c:crossBetween val="between"/>
      </c:valAx>
      <c:spPr>
        <a:noFill/>
        <a:ln w="26984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7472222222222209"/>
          <c:y val="0.45814814814814814"/>
          <c:w val="0.22361111111111112"/>
          <c:h val="0.19500000000000001"/>
        </c:manualLayout>
      </c:layout>
      <c:spPr>
        <a:solidFill>
          <a:srgbClr val="FFFFFF"/>
        </a:solidFill>
        <a:ln w="53968">
          <a:noFill/>
        </a:ln>
      </c:spPr>
      <c:txPr>
        <a:bodyPr/>
        <a:lstStyle/>
        <a:p>
          <a:pPr>
            <a:defRPr sz="2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it-IT"/>
        </a:p>
      </c:txPr>
    </c:legend>
    <c:plotVisOnly val="1"/>
    <c:dispBlanksAs val="gap"/>
  </c:chart>
  <c:spPr>
    <a:noFill/>
    <a:ln w="6746">
      <a:noFill/>
      <a:prstDash val="solid"/>
    </a:ln>
  </c:spPr>
  <c:txPr>
    <a:bodyPr/>
    <a:lstStyle/>
    <a:p>
      <a:pPr>
        <a:defRPr sz="21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title>
      <c:tx>
        <c:rich>
          <a:bodyPr anchor="t" anchorCtr="0"/>
          <a:lstStyle/>
          <a:p>
            <a:pPr>
              <a:defRPr sz="2400" b="1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r>
              <a:rPr lang="en-US" sz="2400" dirty="0">
                <a:solidFill>
                  <a:srgbClr val="002060"/>
                </a:solidFill>
              </a:rPr>
              <a:t>% probability of anxiety and depression in victims and </a:t>
            </a:r>
            <a:r>
              <a:rPr lang="en-US" sz="2400" dirty="0" smtClean="0">
                <a:solidFill>
                  <a:srgbClr val="002060"/>
                </a:solidFill>
              </a:rPr>
              <a:t>not-victims </a:t>
            </a:r>
            <a:r>
              <a:rPr lang="en-US" sz="2400" dirty="0">
                <a:solidFill>
                  <a:srgbClr val="002060"/>
                </a:solidFill>
              </a:rPr>
              <a:t>of abuse </a:t>
            </a:r>
            <a:endParaRPr lang="en-US" sz="2400" dirty="0" smtClean="0">
              <a:solidFill>
                <a:srgbClr val="002060"/>
              </a:solidFill>
            </a:endParaRPr>
          </a:p>
          <a:p>
            <a:pPr>
              <a:defRPr sz="2400" b="1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r>
              <a:rPr lang="en-US" sz="2400" dirty="0" smtClean="0">
                <a:solidFill>
                  <a:srgbClr val="002060"/>
                </a:solidFill>
              </a:rPr>
              <a:t>(</a:t>
            </a:r>
            <a:r>
              <a:rPr lang="en-US" sz="2400" dirty="0">
                <a:solidFill>
                  <a:srgbClr val="002060"/>
                </a:solidFill>
              </a:rPr>
              <a:t>n = total of each category)</a:t>
            </a:r>
          </a:p>
        </c:rich>
      </c:tx>
      <c:layout>
        <c:manualLayout>
          <c:xMode val="edge"/>
          <c:yMode val="edge"/>
          <c:x val="0.1921613079615048"/>
          <c:y val="3.8320209973753282E-4"/>
        </c:manualLayout>
      </c:layout>
      <c:spPr>
        <a:noFill/>
        <a:ln w="46755">
          <a:noFill/>
        </a:ln>
      </c:spPr>
    </c:title>
    <c:plotArea>
      <c:layout>
        <c:manualLayout>
          <c:layoutTarget val="inner"/>
          <c:xMode val="edge"/>
          <c:yMode val="edge"/>
          <c:x val="0.27039577865266839"/>
          <c:y val="0.16475094779819188"/>
          <c:w val="0.52968036529680351"/>
          <c:h val="0.6053639846743295"/>
        </c:manualLayout>
      </c:layout>
      <c:barChart>
        <c:barDir val="bar"/>
        <c:grouping val="clustered"/>
        <c:ser>
          <c:idx val="0"/>
          <c:order val="0"/>
          <c:tx>
            <c:strRef>
              <c:f>Foglio3!$C$3</c:f>
              <c:strCache>
                <c:ptCount val="1"/>
                <c:pt idx="0">
                  <c:v>victims</c:v>
                </c:pt>
              </c:strCache>
            </c:strRef>
          </c:tx>
          <c:spPr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23378">
              <a:solidFill>
                <a:srgbClr val="000000"/>
              </a:solidFill>
              <a:prstDash val="solid"/>
            </a:ln>
          </c:spPr>
          <c:dLbls>
            <c:spPr>
              <a:noFill/>
              <a:ln w="46755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showVal val="1"/>
          </c:dLbls>
          <c:cat>
            <c:multiLvlStrRef>
              <c:f>Foglio3!$A$4:$B$9</c:f>
              <c:multiLvlStrCache>
                <c:ptCount val="6"/>
                <c:lvl>
                  <c:pt idx="0">
                    <c:v>No</c:v>
                  </c:pt>
                  <c:pt idx="1">
                    <c:v>Medium/Low</c:v>
                  </c:pt>
                  <c:pt idx="2">
                    <c:v>High</c:v>
                  </c:pt>
                  <c:pt idx="3">
                    <c:v>No</c:v>
                  </c:pt>
                  <c:pt idx="4">
                    <c:v>Medium/Low</c:v>
                  </c:pt>
                  <c:pt idx="5">
                    <c:v>High</c:v>
                  </c:pt>
                </c:lvl>
                <c:lvl>
                  <c:pt idx="0">
                    <c:v>Anxiety</c:v>
                  </c:pt>
                  <c:pt idx="3">
                    <c:v>Depression</c:v>
                  </c:pt>
                </c:lvl>
              </c:multiLvlStrCache>
            </c:multiLvlStrRef>
          </c:cat>
          <c:val>
            <c:numRef>
              <c:f>Foglio3!$C$4:$C$9</c:f>
              <c:numCache>
                <c:formatCode>General</c:formatCode>
                <c:ptCount val="6"/>
                <c:pt idx="0">
                  <c:v>77.099999999999994</c:v>
                </c:pt>
                <c:pt idx="1">
                  <c:v>13.2</c:v>
                </c:pt>
                <c:pt idx="2">
                  <c:v>9.7000000000000011</c:v>
                </c:pt>
                <c:pt idx="3">
                  <c:v>71.900000000000006</c:v>
                </c:pt>
                <c:pt idx="4">
                  <c:v>18.3</c:v>
                </c:pt>
                <c:pt idx="5">
                  <c:v>9.8000000000000007</c:v>
                </c:pt>
              </c:numCache>
            </c:numRef>
          </c:val>
        </c:ser>
        <c:ser>
          <c:idx val="1"/>
          <c:order val="1"/>
          <c:tx>
            <c:strRef>
              <c:f>Foglio3!$D$3</c:f>
              <c:strCache>
                <c:ptCount val="1"/>
                <c:pt idx="0">
                  <c:v>not-victims</c:v>
                </c:pt>
              </c:strCache>
            </c:strRef>
          </c:tx>
          <c:spPr>
            <a:gradFill rotWithShape="0">
              <a:gsLst>
                <a:gs pos="0">
                  <a:srgbClr val="CCFFFF"/>
                </a:gs>
                <a:gs pos="100000">
                  <a:srgbClr val="CC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23378">
              <a:solidFill>
                <a:srgbClr val="000000"/>
              </a:solidFill>
              <a:prstDash val="solid"/>
            </a:ln>
          </c:spPr>
          <c:dLbls>
            <c:spPr>
              <a:noFill/>
              <a:ln w="46755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showVal val="1"/>
          </c:dLbls>
          <c:cat>
            <c:multiLvlStrRef>
              <c:f>Foglio3!$A$4:$B$9</c:f>
              <c:multiLvlStrCache>
                <c:ptCount val="6"/>
                <c:lvl>
                  <c:pt idx="0">
                    <c:v>No</c:v>
                  </c:pt>
                  <c:pt idx="1">
                    <c:v>Medium/Low</c:v>
                  </c:pt>
                  <c:pt idx="2">
                    <c:v>High</c:v>
                  </c:pt>
                  <c:pt idx="3">
                    <c:v>No</c:v>
                  </c:pt>
                  <c:pt idx="4">
                    <c:v>Medium/Low</c:v>
                  </c:pt>
                  <c:pt idx="5">
                    <c:v>High</c:v>
                  </c:pt>
                </c:lvl>
                <c:lvl>
                  <c:pt idx="0">
                    <c:v>Anxiety</c:v>
                  </c:pt>
                  <c:pt idx="3">
                    <c:v>Depression</c:v>
                  </c:pt>
                </c:lvl>
              </c:multiLvlStrCache>
            </c:multiLvlStrRef>
          </c:cat>
          <c:val>
            <c:numRef>
              <c:f>Foglio3!$D$4:$D$9</c:f>
              <c:numCache>
                <c:formatCode>General</c:formatCode>
                <c:ptCount val="6"/>
                <c:pt idx="0">
                  <c:v>84.1</c:v>
                </c:pt>
                <c:pt idx="1">
                  <c:v>9.2000000000000011</c:v>
                </c:pt>
                <c:pt idx="2">
                  <c:v>6.7</c:v>
                </c:pt>
                <c:pt idx="3">
                  <c:v>81.7</c:v>
                </c:pt>
                <c:pt idx="4">
                  <c:v>9.8000000000000007</c:v>
                </c:pt>
                <c:pt idx="5">
                  <c:v>8.5</c:v>
                </c:pt>
              </c:numCache>
            </c:numRef>
          </c:val>
        </c:ser>
        <c:dLbls>
          <c:showVal val="1"/>
        </c:dLbls>
        <c:axId val="89923584"/>
        <c:axId val="89925120"/>
      </c:barChart>
      <c:catAx>
        <c:axId val="89923584"/>
        <c:scaling>
          <c:orientation val="minMax"/>
        </c:scaling>
        <c:axPos val="l"/>
        <c:numFmt formatCode="General" sourceLinked="1"/>
        <c:tickLblPos val="nextTo"/>
        <c:spPr>
          <a:ln w="584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89925120"/>
        <c:crosses val="autoZero"/>
        <c:auto val="1"/>
        <c:lblAlgn val="ctr"/>
        <c:lblOffset val="100"/>
        <c:tickLblSkip val="1"/>
        <c:tickMarkSkip val="1"/>
      </c:catAx>
      <c:valAx>
        <c:axId val="89925120"/>
        <c:scaling>
          <c:orientation val="minMax"/>
        </c:scaling>
        <c:axPos val="b"/>
        <c:numFmt formatCode="General" sourceLinked="1"/>
        <c:tickLblPos val="nextTo"/>
        <c:spPr>
          <a:ln w="584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89923584"/>
        <c:crosses val="autoZero"/>
        <c:crossBetween val="between"/>
      </c:valAx>
      <c:spPr>
        <a:noFill/>
        <a:ln w="46755">
          <a:noFill/>
        </a:ln>
      </c:spPr>
    </c:plotArea>
    <c:legend>
      <c:legendPos val="r"/>
      <c:layout>
        <c:manualLayout>
          <c:xMode val="edge"/>
          <c:yMode val="edge"/>
          <c:x val="0.80365296803652952"/>
          <c:y val="0.45977011494252878"/>
          <c:w val="0.18949771689497732"/>
          <c:h val="0.15708812260536409"/>
        </c:manualLayout>
      </c:layout>
      <c:spPr>
        <a:solidFill>
          <a:srgbClr val="FFFFFF"/>
        </a:solidFill>
        <a:ln w="46755">
          <a:noFill/>
        </a:ln>
      </c:spPr>
      <c:txPr>
        <a:bodyPr/>
        <a:lstStyle/>
        <a:p>
          <a:pPr>
            <a:defRPr sz="20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it-IT"/>
        </a:p>
      </c:txPr>
    </c:legend>
    <c:plotVisOnly val="1"/>
    <c:dispBlanksAs val="gap"/>
  </c:chart>
  <c:spPr>
    <a:noFill/>
    <a:ln w="5844">
      <a:noFill/>
      <a:prstDash val="solid"/>
    </a:ln>
  </c:spPr>
  <c:txPr>
    <a:bodyPr/>
    <a:lstStyle/>
    <a:p>
      <a:pPr>
        <a:defRPr sz="1657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title>
      <c:tx>
        <c:rich>
          <a:bodyPr/>
          <a:lstStyle/>
          <a:p>
            <a:pPr>
              <a:defRPr sz="2400" b="1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r>
              <a:rPr lang="en-US" sz="2400" dirty="0">
                <a:solidFill>
                  <a:srgbClr val="002060"/>
                </a:solidFill>
              </a:rPr>
              <a:t>type of abuse and neglect
(% total answers: n=101 </a:t>
            </a:r>
            <a:endParaRPr lang="en-US" sz="2400" dirty="0" smtClean="0">
              <a:solidFill>
                <a:srgbClr val="002060"/>
              </a:solidFill>
            </a:endParaRPr>
          </a:p>
          <a:p>
            <a:pPr>
              <a:defRPr sz="2400" b="1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r>
              <a:rPr lang="en-US" sz="2400" dirty="0" smtClean="0">
                <a:solidFill>
                  <a:srgbClr val="002060"/>
                </a:solidFill>
              </a:rPr>
              <a:t>one </a:t>
            </a:r>
            <a:r>
              <a:rPr lang="en-US" sz="2400" dirty="0">
                <a:solidFill>
                  <a:srgbClr val="002060"/>
                </a:solidFill>
              </a:rPr>
              <a:t>or more kind for each victim)</a:t>
            </a:r>
          </a:p>
        </c:rich>
      </c:tx>
      <c:layout>
        <c:manualLayout>
          <c:xMode val="edge"/>
          <c:yMode val="edge"/>
          <c:x val="0.26250885826771653"/>
          <c:y val="1.7668416447944016E-3"/>
        </c:manualLayout>
      </c:layout>
      <c:spPr>
        <a:noFill/>
        <a:ln w="45624">
          <a:noFill/>
        </a:ln>
      </c:spPr>
    </c:title>
    <c:plotArea>
      <c:layout>
        <c:manualLayout>
          <c:layoutTarget val="inner"/>
          <c:xMode val="edge"/>
          <c:yMode val="edge"/>
          <c:x val="7.0063694267515977E-2"/>
          <c:y val="0.27981651376146827"/>
          <c:w val="0.89171974522292929"/>
          <c:h val="0.57798165137614721"/>
        </c:manualLayout>
      </c:layout>
      <c:lineChart>
        <c:grouping val="standard"/>
        <c:ser>
          <c:idx val="0"/>
          <c:order val="0"/>
          <c:spPr>
            <a:ln w="68435">
              <a:solidFill>
                <a:srgbClr val="000080"/>
              </a:solidFill>
              <a:prstDash val="solid"/>
            </a:ln>
          </c:spPr>
          <c:marker>
            <c:symbol val="diamond"/>
            <c:size val="10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dLbls>
            <c:dLbl>
              <c:idx val="0"/>
              <c:layout>
                <c:manualLayout>
                  <c:x val="2.3879394653698895E-4"/>
                  <c:y val="-4.5227665546588629E-2"/>
                </c:manualLayout>
              </c:layout>
              <c:dLblPos val="r"/>
              <c:showVal val="1"/>
            </c:dLbl>
            <c:dLbl>
              <c:idx val="1"/>
              <c:layout>
                <c:manualLayout>
                  <c:x val="-1.0376841293026861E-2"/>
                  <c:y val="-5.2968476169044369E-2"/>
                </c:manualLayout>
              </c:layout>
              <c:dLblPos val="r"/>
              <c:showVal val="1"/>
            </c:dLbl>
            <c:dLbl>
              <c:idx val="2"/>
              <c:layout>
                <c:manualLayout>
                  <c:x val="-1.250003056196404E-2"/>
                  <c:y val="-6.2911058838521716E-2"/>
                </c:manualLayout>
              </c:layout>
              <c:dLblPos val="r"/>
              <c:showVal val="1"/>
            </c:dLbl>
            <c:numFmt formatCode="0.0" sourceLinked="0"/>
            <c:spPr>
              <a:noFill/>
              <a:ln w="45624">
                <a:noFill/>
              </a:ln>
            </c:spPr>
            <c:txPr>
              <a:bodyPr/>
              <a:lstStyle/>
              <a:p>
                <a:pPr>
                  <a:defRPr sz="2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showVal val="1"/>
          </c:dLbls>
          <c:cat>
            <c:strRef>
              <c:f>Foglio1!$A$4:$A$8</c:f>
              <c:strCache>
                <c:ptCount val="5"/>
                <c:pt idx="0">
                  <c:v>psychological</c:v>
                </c:pt>
                <c:pt idx="1">
                  <c:v>financial</c:v>
                </c:pt>
                <c:pt idx="2">
                  <c:v>physical</c:v>
                </c:pt>
                <c:pt idx="3">
                  <c:v>sexual</c:v>
                </c:pt>
                <c:pt idx="4">
                  <c:v>injuries</c:v>
                </c:pt>
              </c:strCache>
            </c:strRef>
          </c:cat>
          <c:val>
            <c:numRef>
              <c:f>Foglio1!$B$4:$B$8</c:f>
              <c:numCache>
                <c:formatCode>General</c:formatCode>
                <c:ptCount val="5"/>
                <c:pt idx="0">
                  <c:v>69.3</c:v>
                </c:pt>
                <c:pt idx="1">
                  <c:v>16.8</c:v>
                </c:pt>
                <c:pt idx="2">
                  <c:v>5.9</c:v>
                </c:pt>
                <c:pt idx="3">
                  <c:v>3</c:v>
                </c:pt>
              </c:numCache>
            </c:numRef>
          </c:val>
        </c:ser>
        <c:dLbls>
          <c:showVal val="1"/>
        </c:dLbls>
        <c:marker val="1"/>
        <c:axId val="89910272"/>
        <c:axId val="89985792"/>
      </c:lineChart>
      <c:catAx>
        <c:axId val="89910272"/>
        <c:scaling>
          <c:orientation val="minMax"/>
        </c:scaling>
        <c:axPos val="b"/>
        <c:numFmt formatCode="General" sourceLinked="1"/>
        <c:tickLblPos val="nextTo"/>
        <c:spPr>
          <a:ln w="570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89985792"/>
        <c:crosses val="autoZero"/>
        <c:auto val="1"/>
        <c:lblAlgn val="ctr"/>
        <c:lblOffset val="100"/>
        <c:tickLblSkip val="1"/>
        <c:tickMarkSkip val="1"/>
      </c:catAx>
      <c:valAx>
        <c:axId val="89985792"/>
        <c:scaling>
          <c:orientation val="minMax"/>
        </c:scaling>
        <c:axPos val="l"/>
        <c:majorGridlines>
          <c:spPr>
            <a:ln w="5703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570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89910272"/>
        <c:crosses val="autoZero"/>
        <c:crossBetween val="between"/>
      </c:valAx>
      <c:spPr>
        <a:noFill/>
        <a:ln w="45624">
          <a:noFill/>
        </a:ln>
      </c:spPr>
    </c:plotArea>
    <c:plotVisOnly val="1"/>
    <c:dispBlanksAs val="gap"/>
  </c:chart>
  <c:spPr>
    <a:noFill/>
    <a:ln w="5703">
      <a:noFill/>
      <a:prstDash val="solid"/>
    </a:ln>
  </c:spPr>
  <c:txPr>
    <a:bodyPr/>
    <a:lstStyle/>
    <a:p>
      <a:pPr>
        <a:defRPr sz="2111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title>
      <c:tx>
        <c:rich>
          <a:bodyPr/>
          <a:lstStyle/>
          <a:p>
            <a:pPr>
              <a:defRPr sz="2400" b="1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r>
              <a:rPr lang="en-US" sz="2400">
                <a:solidFill>
                  <a:srgbClr val="002060"/>
                </a:solidFill>
              </a:rPr>
              <a:t>prevalence type of abuse and neglect 
(% total answers: M=270; F=358; MF=628)</a:t>
            </a:r>
          </a:p>
        </c:rich>
      </c:tx>
      <c:layout>
        <c:manualLayout>
          <c:xMode val="edge"/>
          <c:yMode val="edge"/>
          <c:x val="0.21956521739130452"/>
          <c:y val="1.9920318725099601E-2"/>
        </c:manualLayout>
      </c:layout>
      <c:spPr>
        <a:noFill/>
        <a:ln w="46916">
          <a:noFill/>
        </a:ln>
      </c:spPr>
    </c:title>
    <c:plotArea>
      <c:layout>
        <c:manualLayout>
          <c:layoutTarget val="inner"/>
          <c:xMode val="edge"/>
          <c:yMode val="edge"/>
          <c:x val="8.0434782608695632E-2"/>
          <c:y val="0.21513944223107581"/>
          <c:w val="0.89782608695652177"/>
          <c:h val="0.56175298804780849"/>
        </c:manualLayout>
      </c:layout>
      <c:barChart>
        <c:barDir val="col"/>
        <c:grouping val="clustered"/>
        <c:ser>
          <c:idx val="0"/>
          <c:order val="0"/>
          <c:tx>
            <c:strRef>
              <c:f>Foglio1!$I$3</c:f>
              <c:strCache>
                <c:ptCount val="1"/>
                <c:pt idx="0">
                  <c:v>males</c:v>
                </c:pt>
              </c:strCache>
            </c:strRef>
          </c:tx>
          <c:spPr>
            <a:gradFill rotWithShape="0">
              <a:gsLst>
                <a:gs pos="0">
                  <a:srgbClr val="0066CC"/>
                </a:gs>
                <a:gs pos="100000">
                  <a:srgbClr val="0066CC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3458">
              <a:solidFill>
                <a:srgbClr val="000000"/>
              </a:solidFill>
              <a:prstDash val="solid"/>
            </a:ln>
          </c:spPr>
          <c:dLbls>
            <c:numFmt formatCode="0.0" sourceLinked="0"/>
            <c:spPr>
              <a:noFill/>
              <a:ln w="46916">
                <a:noFill/>
              </a:ln>
            </c:spPr>
            <c:txPr>
              <a:bodyPr/>
              <a:lstStyle/>
              <a:p>
                <a:pPr>
                  <a:defRPr sz="2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showVal val="1"/>
          </c:dLbls>
          <c:cat>
            <c:strRef>
              <c:f>Foglio1!$H$4:$H$7</c:f>
              <c:strCache>
                <c:ptCount val="4"/>
                <c:pt idx="0">
                  <c:v>psychological</c:v>
                </c:pt>
                <c:pt idx="1">
                  <c:v>financial</c:v>
                </c:pt>
                <c:pt idx="2">
                  <c:v>physical</c:v>
                </c:pt>
                <c:pt idx="3">
                  <c:v>sexual</c:v>
                </c:pt>
              </c:strCache>
            </c:strRef>
          </c:cat>
          <c:val>
            <c:numRef>
              <c:f>Foglio1!$I$4:$I$7</c:f>
              <c:numCache>
                <c:formatCode>0.0</c:formatCode>
                <c:ptCount val="4"/>
                <c:pt idx="0">
                  <c:v>16.670000000000005</c:v>
                </c:pt>
                <c:pt idx="1">
                  <c:v>3.7</c:v>
                </c:pt>
                <c:pt idx="2">
                  <c:v>0.74000000000000044</c:v>
                </c:pt>
                <c:pt idx="3">
                  <c:v>0.37000000000000022</c:v>
                </c:pt>
              </c:numCache>
            </c:numRef>
          </c:val>
        </c:ser>
        <c:ser>
          <c:idx val="1"/>
          <c:order val="1"/>
          <c:tx>
            <c:strRef>
              <c:f>Foglio1!$J$3</c:f>
              <c:strCache>
                <c:ptCount val="1"/>
                <c:pt idx="0">
                  <c:v>females</c:v>
                </c:pt>
              </c:strCache>
            </c:strRef>
          </c:tx>
          <c:spPr>
            <a:gradFill rotWithShape="0">
              <a:gsLst>
                <a:gs pos="0">
                  <a:srgbClr val="FF8080"/>
                </a:gs>
                <a:gs pos="100000">
                  <a:srgbClr val="FF808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3458">
              <a:solidFill>
                <a:srgbClr val="000000"/>
              </a:solidFill>
              <a:prstDash val="solid"/>
            </a:ln>
          </c:spPr>
          <c:dPt>
            <c:idx val="0"/>
            <c:spPr>
              <a:gradFill rotWithShape="0">
                <a:gsLst>
                  <a:gs pos="0">
                    <a:srgbClr val="FF99CC"/>
                  </a:gs>
                  <a:gs pos="100000">
                    <a:srgbClr val="FF99CC">
                      <a:gamma/>
                      <a:shade val="46275"/>
                      <a:invGamma/>
                    </a:srgbClr>
                  </a:gs>
                </a:gsLst>
                <a:lin ang="0" scaled="1"/>
              </a:gradFill>
              <a:ln w="23458">
                <a:solidFill>
                  <a:srgbClr val="000000"/>
                </a:solidFill>
                <a:prstDash val="solid"/>
              </a:ln>
            </c:spPr>
          </c:dPt>
          <c:dLbls>
            <c:spPr>
              <a:noFill/>
              <a:ln w="46916">
                <a:noFill/>
              </a:ln>
            </c:spPr>
            <c:txPr>
              <a:bodyPr/>
              <a:lstStyle/>
              <a:p>
                <a:pPr>
                  <a:defRPr sz="2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showVal val="1"/>
          </c:dLbls>
          <c:cat>
            <c:strRef>
              <c:f>Foglio1!$H$4:$H$7</c:f>
              <c:strCache>
                <c:ptCount val="4"/>
                <c:pt idx="0">
                  <c:v>psychological</c:v>
                </c:pt>
                <c:pt idx="1">
                  <c:v>financial</c:v>
                </c:pt>
                <c:pt idx="2">
                  <c:v>physical</c:v>
                </c:pt>
                <c:pt idx="3">
                  <c:v>sexual</c:v>
                </c:pt>
              </c:strCache>
            </c:strRef>
          </c:cat>
          <c:val>
            <c:numRef>
              <c:f>Foglio1!$J$4:$J$7</c:f>
              <c:numCache>
                <c:formatCode>0.0</c:formatCode>
                <c:ptCount val="4"/>
                <c:pt idx="0">
                  <c:v>6.98</c:v>
                </c:pt>
                <c:pt idx="1">
                  <c:v>1.9600000000000009</c:v>
                </c:pt>
                <c:pt idx="2">
                  <c:v>1.1200000000000001</c:v>
                </c:pt>
                <c:pt idx="3">
                  <c:v>0.56000000000000005</c:v>
                </c:pt>
              </c:numCache>
            </c:numRef>
          </c:val>
        </c:ser>
        <c:dLbls>
          <c:showVal val="1"/>
        </c:dLbls>
        <c:axId val="90081920"/>
        <c:axId val="90100096"/>
      </c:barChart>
      <c:catAx>
        <c:axId val="90081920"/>
        <c:scaling>
          <c:orientation val="minMax"/>
        </c:scaling>
        <c:axPos val="b"/>
        <c:numFmt formatCode="General" sourceLinked="1"/>
        <c:tickLblPos val="nextTo"/>
        <c:spPr>
          <a:ln w="586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90100096"/>
        <c:crosses val="autoZero"/>
        <c:auto val="1"/>
        <c:lblAlgn val="ctr"/>
        <c:lblOffset val="100"/>
        <c:tickLblSkip val="1"/>
        <c:tickMarkSkip val="1"/>
      </c:catAx>
      <c:valAx>
        <c:axId val="90100096"/>
        <c:scaling>
          <c:orientation val="minMax"/>
        </c:scaling>
        <c:axPos val="l"/>
        <c:numFmt formatCode="0" sourceLinked="0"/>
        <c:tickLblPos val="nextTo"/>
        <c:spPr>
          <a:ln w="586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90081920"/>
        <c:crosses val="autoZero"/>
        <c:crossBetween val="between"/>
      </c:valAx>
      <c:spPr>
        <a:noFill/>
        <a:ln w="46916">
          <a:noFill/>
        </a:ln>
      </c:spPr>
    </c:plotArea>
    <c:legend>
      <c:legendPos val="r"/>
      <c:layout>
        <c:manualLayout>
          <c:xMode val="edge"/>
          <c:yMode val="edge"/>
          <c:x val="0.2521739130434783"/>
          <c:y val="0.89641434262948205"/>
          <c:w val="0.53695652173913"/>
          <c:h val="9.5617529880478155E-2"/>
        </c:manualLayout>
      </c:layout>
      <c:spPr>
        <a:solidFill>
          <a:srgbClr val="FFFFFF"/>
        </a:solidFill>
        <a:ln w="46916">
          <a:noFill/>
        </a:ln>
      </c:spPr>
      <c:txPr>
        <a:bodyPr/>
        <a:lstStyle/>
        <a:p>
          <a:pPr>
            <a:defRPr sz="2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it-IT"/>
        </a:p>
      </c:txPr>
    </c:legend>
    <c:plotVisOnly val="1"/>
    <c:dispBlanksAs val="gap"/>
  </c:chart>
  <c:spPr>
    <a:noFill/>
    <a:ln w="5865">
      <a:noFill/>
      <a:prstDash val="solid"/>
    </a:ln>
  </c:spPr>
  <c:txPr>
    <a:bodyPr/>
    <a:lstStyle/>
    <a:p>
      <a:pPr>
        <a:defRPr sz="1662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r>
              <a:rPr lang="en-US" sz="1800">
                <a:solidFill>
                  <a:srgbClr val="002060"/>
                </a:solidFill>
              </a:rPr>
              <a:t>% main episodes/events of psychological abuse
(one or more episode for each type; n = 167)</a:t>
            </a:r>
          </a:p>
        </c:rich>
      </c:tx>
      <c:layout>
        <c:manualLayout>
          <c:xMode val="edge"/>
          <c:yMode val="edge"/>
          <c:x val="0.28025477707006397"/>
          <c:y val="8.3333333333333367E-3"/>
        </c:manualLayout>
      </c:layout>
      <c:spPr>
        <a:noFill/>
        <a:ln w="31429">
          <a:noFill/>
        </a:ln>
      </c:spPr>
    </c:title>
    <c:plotArea>
      <c:layout>
        <c:manualLayout>
          <c:layoutTarget val="inner"/>
          <c:xMode val="edge"/>
          <c:yMode val="edge"/>
          <c:x val="0.21019108280254789"/>
          <c:y val="0.16250000000000001"/>
          <c:w val="0.75371549893842948"/>
          <c:h val="0.72916666666666652"/>
        </c:manualLayout>
      </c:layout>
      <c:barChart>
        <c:barDir val="bar"/>
        <c:grouping val="clustered"/>
        <c:ser>
          <c:idx val="1"/>
          <c:order val="0"/>
          <c:spPr>
            <a:gradFill rotWithShape="0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5714">
              <a:solidFill>
                <a:srgbClr val="000000"/>
              </a:solidFill>
              <a:prstDash val="solid"/>
            </a:ln>
          </c:spPr>
          <c:dLbls>
            <c:spPr>
              <a:noFill/>
              <a:ln w="31429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showVal val="1"/>
          </c:dLbls>
          <c:cat>
            <c:strRef>
              <c:f>Foglio1!$A$13:$A$17</c:f>
              <c:strCache>
                <c:ptCount val="5"/>
                <c:pt idx="0">
                  <c:v>yell</c:v>
                </c:pt>
                <c:pt idx="1">
                  <c:v>insult</c:v>
                </c:pt>
                <c:pt idx="2">
                  <c:v>diminish what OP does</c:v>
                </c:pt>
                <c:pt idx="3">
                  <c:v>upset, spite</c:v>
                </c:pt>
                <c:pt idx="4">
                  <c:v>exclusion</c:v>
                </c:pt>
              </c:strCache>
            </c:strRef>
          </c:cat>
          <c:val>
            <c:numRef>
              <c:f>Foglio1!$C$13:$C$17</c:f>
              <c:numCache>
                <c:formatCode>0.0</c:formatCode>
                <c:ptCount val="5"/>
                <c:pt idx="0" formatCode="General">
                  <c:v>23.4</c:v>
                </c:pt>
                <c:pt idx="1">
                  <c:v>21</c:v>
                </c:pt>
                <c:pt idx="2" formatCode="General">
                  <c:v>13.8</c:v>
                </c:pt>
                <c:pt idx="3" formatCode="General">
                  <c:v>12.6</c:v>
                </c:pt>
                <c:pt idx="4" formatCode="General">
                  <c:v>11.4</c:v>
                </c:pt>
              </c:numCache>
            </c:numRef>
          </c:val>
        </c:ser>
        <c:dLbls>
          <c:showVal val="1"/>
        </c:dLbls>
        <c:axId val="90154880"/>
        <c:axId val="90156416"/>
      </c:barChart>
      <c:catAx>
        <c:axId val="90154880"/>
        <c:scaling>
          <c:orientation val="minMax"/>
        </c:scaling>
        <c:axPos val="l"/>
        <c:numFmt formatCode="General" sourceLinked="1"/>
        <c:tickLblPos val="nextTo"/>
        <c:spPr>
          <a:ln w="392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90156416"/>
        <c:crosses val="autoZero"/>
        <c:auto val="1"/>
        <c:lblAlgn val="ctr"/>
        <c:lblOffset val="100"/>
        <c:tickLblSkip val="1"/>
        <c:tickMarkSkip val="1"/>
      </c:catAx>
      <c:valAx>
        <c:axId val="90156416"/>
        <c:scaling>
          <c:orientation val="minMax"/>
        </c:scaling>
        <c:axPos val="b"/>
        <c:numFmt formatCode="General" sourceLinked="1"/>
        <c:tickLblPos val="nextTo"/>
        <c:spPr>
          <a:ln w="392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90154880"/>
        <c:crosses val="autoZero"/>
        <c:crossBetween val="between"/>
      </c:valAx>
      <c:spPr>
        <a:noFill/>
        <a:ln w="31429">
          <a:noFill/>
        </a:ln>
      </c:spPr>
    </c:plotArea>
    <c:plotVisOnly val="1"/>
    <c:dispBlanksAs val="gap"/>
  </c:chart>
  <c:spPr>
    <a:noFill/>
    <a:ln w="3929">
      <a:noFill/>
      <a:prstDash val="solid"/>
    </a:ln>
  </c:spPr>
  <c:txPr>
    <a:bodyPr/>
    <a:lstStyle/>
    <a:p>
      <a:pPr>
        <a:defRPr sz="148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r>
              <a:rPr lang="en-US" sz="1800" dirty="0">
                <a:solidFill>
                  <a:srgbClr val="002060"/>
                </a:solidFill>
              </a:rPr>
              <a:t>% main episodes/events of financial abuse 
(one or more episode for each type; n = 22)</a:t>
            </a:r>
          </a:p>
        </c:rich>
      </c:tx>
      <c:layout>
        <c:manualLayout>
          <c:xMode val="edge"/>
          <c:yMode val="edge"/>
          <c:x val="0.47861827193988099"/>
          <c:y val="2.3716330280711715E-2"/>
        </c:manualLayout>
      </c:layout>
      <c:spPr>
        <a:noFill/>
        <a:ln w="31715">
          <a:noFill/>
        </a:ln>
      </c:spPr>
    </c:title>
    <c:plotArea>
      <c:layout>
        <c:manualLayout>
          <c:layoutTarget val="inner"/>
          <c:xMode val="edge"/>
          <c:yMode val="edge"/>
          <c:x val="0.24723247232472337"/>
          <c:y val="0.15909090909090925"/>
          <c:w val="0.72140221402214022"/>
          <c:h val="0.7454545454545457"/>
        </c:manualLayout>
      </c:layout>
      <c:barChart>
        <c:barDir val="bar"/>
        <c:grouping val="clustered"/>
        <c:ser>
          <c:idx val="2"/>
          <c:order val="0"/>
          <c:spPr>
            <a:gradFill rotWithShape="0">
              <a:gsLst>
                <a:gs pos="0">
                  <a:srgbClr val="00FF00"/>
                </a:gs>
                <a:gs pos="100000">
                  <a:srgbClr val="00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5858">
              <a:solidFill>
                <a:srgbClr val="000000"/>
              </a:solidFill>
              <a:prstDash val="solid"/>
            </a:ln>
          </c:spPr>
          <c:dLbls>
            <c:spPr>
              <a:noFill/>
              <a:ln w="31715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showVal val="1"/>
          </c:dLbls>
          <c:cat>
            <c:strRef>
              <c:f>Foglio1!$E$13:$E$15</c:f>
              <c:strCache>
                <c:ptCount val="3"/>
                <c:pt idx="0">
                  <c:v>stolen money/objects</c:v>
                </c:pt>
                <c:pt idx="1">
                  <c:v>deception to steal money/objects</c:v>
                </c:pt>
                <c:pt idx="2">
                  <c:v>tried to get to money/objects</c:v>
                </c:pt>
              </c:strCache>
            </c:strRef>
          </c:cat>
          <c:val>
            <c:numRef>
              <c:f>Foglio1!$H$13:$H$15</c:f>
              <c:numCache>
                <c:formatCode>General</c:formatCode>
                <c:ptCount val="3"/>
                <c:pt idx="0">
                  <c:v>45.5</c:v>
                </c:pt>
                <c:pt idx="1">
                  <c:v>22.7</c:v>
                </c:pt>
                <c:pt idx="2">
                  <c:v>9.1</c:v>
                </c:pt>
              </c:numCache>
            </c:numRef>
          </c:val>
        </c:ser>
        <c:dLbls>
          <c:showVal val="1"/>
        </c:dLbls>
        <c:axId val="90344448"/>
        <c:axId val="90358528"/>
      </c:barChart>
      <c:catAx>
        <c:axId val="90344448"/>
        <c:scaling>
          <c:orientation val="minMax"/>
        </c:scaling>
        <c:axPos val="l"/>
        <c:numFmt formatCode="General" sourceLinked="1"/>
        <c:tickLblPos val="nextTo"/>
        <c:spPr>
          <a:ln w="396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90358528"/>
        <c:crosses val="autoZero"/>
        <c:auto val="1"/>
        <c:lblAlgn val="ctr"/>
        <c:lblOffset val="100"/>
        <c:tickLblSkip val="1"/>
        <c:tickMarkSkip val="1"/>
      </c:catAx>
      <c:valAx>
        <c:axId val="90358528"/>
        <c:scaling>
          <c:orientation val="minMax"/>
        </c:scaling>
        <c:axPos val="b"/>
        <c:numFmt formatCode="General" sourceLinked="1"/>
        <c:tickLblPos val="nextTo"/>
        <c:spPr>
          <a:ln w="396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90344448"/>
        <c:crosses val="autoZero"/>
        <c:crossBetween val="between"/>
      </c:valAx>
      <c:spPr>
        <a:noFill/>
        <a:ln w="31715">
          <a:noFill/>
        </a:ln>
      </c:spPr>
    </c:plotArea>
    <c:plotVisOnly val="1"/>
    <c:dispBlanksAs val="gap"/>
  </c:chart>
  <c:spPr>
    <a:noFill/>
    <a:ln w="3964">
      <a:noFill/>
      <a:prstDash val="solid"/>
    </a:ln>
  </c:spPr>
  <c:txPr>
    <a:bodyPr/>
    <a:lstStyle/>
    <a:p>
      <a:pPr>
        <a:defRPr sz="1467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1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r>
              <a:rPr lang="it-IT" sz="1800" b="1" i="0" u="none" strike="noStrike" baseline="0">
                <a:solidFill>
                  <a:srgbClr val="002060"/>
                </a:solidFill>
                <a:latin typeface="Arial"/>
                <a:cs typeface="Arial"/>
              </a:rPr>
              <a:t> % psychological abuse perpetrators (n = 89) </a:t>
            </a:r>
          </a:p>
        </c:rich>
      </c:tx>
      <c:layout>
        <c:manualLayout>
          <c:xMode val="edge"/>
          <c:yMode val="edge"/>
          <c:x val="0.241869918699187"/>
          <c:y val="1.9531250000000003E-2"/>
        </c:manualLayout>
      </c:layout>
      <c:spPr>
        <a:noFill/>
        <a:ln w="28090">
          <a:noFill/>
        </a:ln>
      </c:spPr>
    </c:title>
    <c:plotArea>
      <c:layout>
        <c:manualLayout>
          <c:layoutTarget val="inner"/>
          <c:xMode val="edge"/>
          <c:yMode val="edge"/>
          <c:x val="7.5203252032520332E-2"/>
          <c:y val="0.16015625"/>
          <c:w val="0.90447154471544666"/>
          <c:h val="0.6171875"/>
        </c:manualLayout>
      </c:layout>
      <c:barChart>
        <c:barDir val="col"/>
        <c:grouping val="clustered"/>
        <c:ser>
          <c:idx val="0"/>
          <c:order val="0"/>
          <c:tx>
            <c:strRef>
              <c:f>Foglio1!$B$21</c:f>
              <c:strCache>
                <c:ptCount val="1"/>
                <c:pt idx="0">
                  <c:v>psychological</c:v>
                </c:pt>
              </c:strCache>
            </c:strRef>
          </c:tx>
          <c:spPr>
            <a:gradFill rotWithShape="0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4045">
              <a:solidFill>
                <a:srgbClr val="000000"/>
              </a:solidFill>
              <a:prstDash val="solid"/>
            </a:ln>
          </c:spPr>
          <c:dLbls>
            <c:spPr>
              <a:noFill/>
              <a:ln w="28090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showVal val="1"/>
          </c:dLbls>
          <c:cat>
            <c:strRef>
              <c:f>Foglio1!$A$22:$A$26</c:f>
              <c:strCache>
                <c:ptCount val="5"/>
                <c:pt idx="0">
                  <c:v>spouse/ partner  </c:v>
                </c:pt>
                <c:pt idx="1">
                  <c:v>children and grandchildren</c:v>
                </c:pt>
                <c:pt idx="2">
                  <c:v>friends and neighbors</c:v>
                </c:pt>
                <c:pt idx="3">
                  <c:v>other relatives</c:v>
                </c:pt>
                <c:pt idx="4">
                  <c:v>others</c:v>
                </c:pt>
              </c:strCache>
            </c:strRef>
          </c:cat>
          <c:val>
            <c:numRef>
              <c:f>Foglio1!$B$22:$B$26</c:f>
              <c:numCache>
                <c:formatCode>General</c:formatCode>
                <c:ptCount val="5"/>
                <c:pt idx="0">
                  <c:v>20.3</c:v>
                </c:pt>
                <c:pt idx="1">
                  <c:v>13.4</c:v>
                </c:pt>
                <c:pt idx="2">
                  <c:v>28.2</c:v>
                </c:pt>
                <c:pt idx="3">
                  <c:v>14.5</c:v>
                </c:pt>
                <c:pt idx="4">
                  <c:v>23.6</c:v>
                </c:pt>
              </c:numCache>
            </c:numRef>
          </c:val>
        </c:ser>
        <c:axId val="90379392"/>
        <c:axId val="90380928"/>
      </c:barChart>
      <c:catAx>
        <c:axId val="90379392"/>
        <c:scaling>
          <c:orientation val="minMax"/>
        </c:scaling>
        <c:axPos val="b"/>
        <c:numFmt formatCode="General" sourceLinked="1"/>
        <c:tickLblPos val="nextTo"/>
        <c:spPr>
          <a:ln w="351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90380928"/>
        <c:crosses val="autoZero"/>
        <c:auto val="1"/>
        <c:lblAlgn val="ctr"/>
        <c:lblOffset val="100"/>
        <c:tickLblSkip val="1"/>
        <c:tickMarkSkip val="1"/>
      </c:catAx>
      <c:valAx>
        <c:axId val="90380928"/>
        <c:scaling>
          <c:orientation val="minMax"/>
        </c:scaling>
        <c:axPos val="l"/>
        <c:numFmt formatCode="General" sourceLinked="1"/>
        <c:tickLblPos val="nextTo"/>
        <c:spPr>
          <a:ln w="351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90379392"/>
        <c:crosses val="autoZero"/>
        <c:crossBetween val="between"/>
      </c:valAx>
      <c:spPr>
        <a:noFill/>
        <a:ln w="28090">
          <a:noFill/>
        </a:ln>
      </c:spPr>
    </c:plotArea>
    <c:plotVisOnly val="1"/>
    <c:dispBlanksAs val="gap"/>
  </c:chart>
  <c:spPr>
    <a:noFill/>
    <a:ln w="3511">
      <a:noFill/>
      <a:prstDash val="solid"/>
    </a:ln>
  </c:spPr>
  <c:txPr>
    <a:bodyPr/>
    <a:lstStyle/>
    <a:p>
      <a:pPr>
        <a:defRPr sz="1023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1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r>
              <a:rPr lang="pt-BR" sz="1800">
                <a:solidFill>
                  <a:srgbClr val="002060"/>
                </a:solidFill>
              </a:rPr>
              <a:t>% financial abuse perpetrators (n = 17)</a:t>
            </a:r>
          </a:p>
        </c:rich>
      </c:tx>
      <c:layout>
        <c:manualLayout>
          <c:xMode val="edge"/>
          <c:yMode val="edge"/>
          <c:x val="0.18297872340425531"/>
          <c:y val="2.0618556701030927E-2"/>
        </c:manualLayout>
      </c:layout>
      <c:spPr>
        <a:noFill/>
        <a:ln w="24247">
          <a:noFill/>
        </a:ln>
      </c:spPr>
    </c:title>
    <c:plotArea>
      <c:layout>
        <c:manualLayout>
          <c:layoutTarget val="inner"/>
          <c:xMode val="edge"/>
          <c:yMode val="edge"/>
          <c:x val="8.0851063829787267E-2"/>
          <c:y val="0.15807560137457038"/>
          <c:w val="0.9"/>
          <c:h val="0.612107649949995"/>
        </c:manualLayout>
      </c:layout>
      <c:barChart>
        <c:barDir val="col"/>
        <c:grouping val="clustered"/>
        <c:ser>
          <c:idx val="0"/>
          <c:order val="0"/>
          <c:spPr>
            <a:gradFill rotWithShape="0">
              <a:gsLst>
                <a:gs pos="0">
                  <a:srgbClr val="00FF00"/>
                </a:gs>
                <a:gs pos="100000">
                  <a:srgbClr val="00FF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124">
              <a:solidFill>
                <a:srgbClr val="000000"/>
              </a:solidFill>
              <a:prstDash val="solid"/>
            </a:ln>
          </c:spPr>
          <c:dLbls>
            <c:spPr>
              <a:noFill/>
              <a:ln w="24247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showVal val="1"/>
          </c:dLbls>
          <c:cat>
            <c:strRef>
              <c:f>Foglio1!$A$22:$A$26</c:f>
              <c:strCache>
                <c:ptCount val="5"/>
                <c:pt idx="0">
                  <c:v>spouse/ partner  </c:v>
                </c:pt>
                <c:pt idx="1">
                  <c:v>children and granchildren</c:v>
                </c:pt>
                <c:pt idx="2">
                  <c:v>friends and neghbors</c:v>
                </c:pt>
                <c:pt idx="3">
                  <c:v>other relatives</c:v>
                </c:pt>
                <c:pt idx="4">
                  <c:v>others</c:v>
                </c:pt>
              </c:strCache>
            </c:strRef>
          </c:cat>
          <c:val>
            <c:numRef>
              <c:f>Foglio1!$C$22:$C$26</c:f>
              <c:numCache>
                <c:formatCode>General</c:formatCode>
                <c:ptCount val="5"/>
                <c:pt idx="2">
                  <c:v>17.600000000000001</c:v>
                </c:pt>
                <c:pt idx="3">
                  <c:v>5.9</c:v>
                </c:pt>
                <c:pt idx="4">
                  <c:v>76.5</c:v>
                </c:pt>
              </c:numCache>
            </c:numRef>
          </c:val>
        </c:ser>
        <c:dLbls>
          <c:showVal val="1"/>
        </c:dLbls>
        <c:axId val="90450176"/>
        <c:axId val="90451968"/>
      </c:barChart>
      <c:catAx>
        <c:axId val="90450176"/>
        <c:scaling>
          <c:orientation val="minMax"/>
        </c:scaling>
        <c:axPos val="b"/>
        <c:numFmt formatCode="General" sourceLinked="1"/>
        <c:tickLblPos val="nextTo"/>
        <c:spPr>
          <a:ln w="303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90451968"/>
        <c:crosses val="autoZero"/>
        <c:auto val="1"/>
        <c:lblAlgn val="ctr"/>
        <c:lblOffset val="100"/>
        <c:tickLblSkip val="1"/>
        <c:tickMarkSkip val="1"/>
      </c:catAx>
      <c:valAx>
        <c:axId val="90451968"/>
        <c:scaling>
          <c:orientation val="minMax"/>
        </c:scaling>
        <c:axPos val="l"/>
        <c:numFmt formatCode="General" sourceLinked="1"/>
        <c:tickLblPos val="nextTo"/>
        <c:spPr>
          <a:ln w="303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90450176"/>
        <c:crosses val="autoZero"/>
        <c:crossBetween val="between"/>
      </c:valAx>
      <c:spPr>
        <a:noFill/>
        <a:ln w="24247">
          <a:noFill/>
        </a:ln>
      </c:spPr>
    </c:plotArea>
    <c:plotVisOnly val="1"/>
    <c:dispBlanksAs val="gap"/>
  </c:chart>
  <c:spPr>
    <a:noFill/>
    <a:ln w="3031">
      <a:noFill/>
      <a:prstDash val="solid"/>
    </a:ln>
  </c:spPr>
  <c:txPr>
    <a:bodyPr/>
    <a:lstStyle/>
    <a:p>
      <a:pPr>
        <a:defRPr sz="931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1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r>
              <a:rPr lang="it-IT" sz="1800">
                <a:solidFill>
                  <a:srgbClr val="002060"/>
                </a:solidFill>
              </a:rPr>
              <a:t>% perpetrators' characteristics for psychological abuse 
(n = 85)</a:t>
            </a:r>
          </a:p>
        </c:rich>
      </c:tx>
      <c:layout>
        <c:manualLayout>
          <c:xMode val="edge"/>
          <c:yMode val="edge"/>
          <c:x val="0.16313559322033888"/>
          <c:y val="2.0338983050847435E-2"/>
        </c:manualLayout>
      </c:layout>
      <c:spPr>
        <a:noFill/>
        <a:ln w="25816">
          <a:noFill/>
        </a:ln>
      </c:spPr>
    </c:title>
    <c:plotArea>
      <c:layout>
        <c:manualLayout>
          <c:layoutTarget val="inner"/>
          <c:xMode val="edge"/>
          <c:yMode val="edge"/>
          <c:x val="8.0508474576271277E-2"/>
          <c:y val="0.18644067796610181"/>
          <c:w val="0.89830508474576221"/>
          <c:h val="0.6745762711864407"/>
        </c:manualLayout>
      </c:layout>
      <c:barChart>
        <c:barDir val="col"/>
        <c:grouping val="clustered"/>
        <c:ser>
          <c:idx val="0"/>
          <c:order val="0"/>
          <c:spPr>
            <a:gradFill rotWithShape="0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2908">
              <a:solidFill>
                <a:srgbClr val="000000"/>
              </a:solidFill>
              <a:prstDash val="solid"/>
            </a:ln>
          </c:spPr>
          <c:dLbls>
            <c:spPr>
              <a:noFill/>
              <a:ln w="25816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showVal val="1"/>
          </c:dLbls>
          <c:cat>
            <c:strRef>
              <c:f>Foglio1!$E$22:$E$23</c:f>
              <c:strCache>
                <c:ptCount val="2"/>
                <c:pt idx="0">
                  <c:v>females</c:v>
                </c:pt>
                <c:pt idx="1">
                  <c:v>males</c:v>
                </c:pt>
              </c:strCache>
            </c:strRef>
          </c:cat>
          <c:val>
            <c:numRef>
              <c:f>Foglio1!$F$22:$F$23</c:f>
              <c:numCache>
                <c:formatCode>General</c:formatCode>
                <c:ptCount val="2"/>
                <c:pt idx="0">
                  <c:v>36.5</c:v>
                </c:pt>
                <c:pt idx="1">
                  <c:v>63.5</c:v>
                </c:pt>
              </c:numCache>
            </c:numRef>
          </c:val>
        </c:ser>
        <c:dLbls>
          <c:showVal val="1"/>
        </c:dLbls>
        <c:axId val="92242688"/>
        <c:axId val="92244224"/>
      </c:barChart>
      <c:catAx>
        <c:axId val="92242688"/>
        <c:scaling>
          <c:orientation val="minMax"/>
        </c:scaling>
        <c:axPos val="b"/>
        <c:numFmt formatCode="General" sourceLinked="1"/>
        <c:tickLblPos val="nextTo"/>
        <c:spPr>
          <a:ln w="322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92244224"/>
        <c:crosses val="autoZero"/>
        <c:auto val="1"/>
        <c:lblAlgn val="ctr"/>
        <c:lblOffset val="100"/>
        <c:tickLblSkip val="1"/>
        <c:tickMarkSkip val="1"/>
      </c:catAx>
      <c:valAx>
        <c:axId val="92244224"/>
        <c:scaling>
          <c:orientation val="minMax"/>
        </c:scaling>
        <c:axPos val="l"/>
        <c:numFmt formatCode="General" sourceLinked="1"/>
        <c:tickLblPos val="nextTo"/>
        <c:spPr>
          <a:ln w="322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92242688"/>
        <c:crosses val="autoZero"/>
        <c:crossBetween val="between"/>
      </c:valAx>
      <c:spPr>
        <a:noFill/>
        <a:ln w="25816">
          <a:noFill/>
        </a:ln>
      </c:spPr>
    </c:plotArea>
    <c:plotVisOnly val="1"/>
    <c:dispBlanksAs val="gap"/>
  </c:chart>
  <c:spPr>
    <a:noFill/>
    <a:ln w="3227">
      <a:noFill/>
      <a:prstDash val="solid"/>
    </a:ln>
  </c:spPr>
  <c:txPr>
    <a:bodyPr/>
    <a:lstStyle/>
    <a:p>
      <a:pPr>
        <a:defRPr sz="991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1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r>
              <a:rPr lang="it-IT" sz="1800">
                <a:solidFill>
                  <a:srgbClr val="002060"/>
                </a:solidFill>
              </a:rPr>
              <a:t>% perpetrators characteristics for financial abuse (n = 17)</a:t>
            </a:r>
          </a:p>
        </c:rich>
      </c:tx>
      <c:layout>
        <c:manualLayout>
          <c:xMode val="edge"/>
          <c:yMode val="edge"/>
          <c:x val="0.11652542372881367"/>
          <c:y val="1.9933554817275771E-2"/>
        </c:manualLayout>
      </c:layout>
      <c:spPr>
        <a:noFill/>
        <a:ln w="23618">
          <a:noFill/>
        </a:ln>
      </c:spPr>
    </c:title>
    <c:plotArea>
      <c:layout>
        <c:manualLayout>
          <c:layoutTarget val="inner"/>
          <c:xMode val="edge"/>
          <c:yMode val="edge"/>
          <c:x val="9.3220338983051029E-2"/>
          <c:y val="0.18936877076411959"/>
          <c:w val="0.88771186440677963"/>
          <c:h val="0.67774086378737608"/>
        </c:manualLayout>
      </c:layout>
      <c:barChart>
        <c:barDir val="col"/>
        <c:grouping val="clustered"/>
        <c:ser>
          <c:idx val="0"/>
          <c:order val="0"/>
          <c:spPr>
            <a:gradFill rotWithShape="0">
              <a:gsLst>
                <a:gs pos="0">
                  <a:srgbClr val="00FF00"/>
                </a:gs>
                <a:gs pos="100000">
                  <a:srgbClr val="00FF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1809">
              <a:solidFill>
                <a:srgbClr val="000000"/>
              </a:solidFill>
              <a:prstDash val="solid"/>
            </a:ln>
          </c:spPr>
          <c:dLbls>
            <c:spPr>
              <a:noFill/>
              <a:ln w="23618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showVal val="1"/>
          </c:dLbls>
          <c:cat>
            <c:strRef>
              <c:f>Foglio1!$E$22:$E$23</c:f>
              <c:strCache>
                <c:ptCount val="2"/>
                <c:pt idx="0">
                  <c:v>females</c:v>
                </c:pt>
                <c:pt idx="1">
                  <c:v>males</c:v>
                </c:pt>
              </c:strCache>
            </c:strRef>
          </c:cat>
          <c:val>
            <c:numRef>
              <c:f>Foglio1!$G$22:$G$23</c:f>
              <c:numCache>
                <c:formatCode>General</c:formatCode>
                <c:ptCount val="2"/>
                <c:pt idx="0">
                  <c:v>5.9</c:v>
                </c:pt>
                <c:pt idx="1">
                  <c:v>94.1</c:v>
                </c:pt>
              </c:numCache>
            </c:numRef>
          </c:val>
        </c:ser>
        <c:dLbls>
          <c:showVal val="1"/>
        </c:dLbls>
        <c:axId val="92637056"/>
        <c:axId val="92638592"/>
      </c:barChart>
      <c:catAx>
        <c:axId val="92637056"/>
        <c:scaling>
          <c:orientation val="minMax"/>
        </c:scaling>
        <c:axPos val="b"/>
        <c:numFmt formatCode="General" sourceLinked="1"/>
        <c:tickLblPos val="nextTo"/>
        <c:spPr>
          <a:ln w="295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92638592"/>
        <c:crosses val="autoZero"/>
        <c:auto val="1"/>
        <c:lblAlgn val="ctr"/>
        <c:lblOffset val="100"/>
        <c:tickLblSkip val="1"/>
        <c:tickMarkSkip val="1"/>
      </c:catAx>
      <c:valAx>
        <c:axId val="92638592"/>
        <c:scaling>
          <c:orientation val="minMax"/>
        </c:scaling>
        <c:axPos val="l"/>
        <c:numFmt formatCode="General" sourceLinked="1"/>
        <c:tickLblPos val="nextTo"/>
        <c:spPr>
          <a:ln w="295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92637056"/>
        <c:crosses val="autoZero"/>
        <c:crossBetween val="between"/>
      </c:valAx>
      <c:spPr>
        <a:noFill/>
        <a:ln w="23618">
          <a:noFill/>
        </a:ln>
      </c:spPr>
    </c:plotArea>
    <c:plotVisOnly val="1"/>
    <c:dispBlanksAs val="gap"/>
  </c:chart>
  <c:spPr>
    <a:noFill/>
    <a:ln w="2952">
      <a:noFill/>
      <a:prstDash val="solid"/>
    </a:ln>
  </c:spPr>
  <c:txPr>
    <a:bodyPr/>
    <a:lstStyle/>
    <a:p>
      <a:pPr>
        <a:defRPr sz="907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title>
      <c:tx>
        <c:rich>
          <a:bodyPr/>
          <a:lstStyle/>
          <a:p>
            <a:pPr>
              <a:defRPr sz="2400" b="1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r>
              <a:rPr lang="en-US" sz="2400">
                <a:solidFill>
                  <a:srgbClr val="002060"/>
                </a:solidFill>
              </a:rPr>
              <a:t>% victims of abuse by gender (n = 84)</a:t>
            </a:r>
          </a:p>
        </c:rich>
      </c:tx>
      <c:layout>
        <c:manualLayout>
          <c:xMode val="edge"/>
          <c:yMode val="edge"/>
          <c:x val="0.22245322245322249"/>
          <c:y val="1.9083969465648869E-2"/>
        </c:manualLayout>
      </c:layout>
      <c:spPr>
        <a:noFill/>
        <a:ln w="44576">
          <a:noFill/>
        </a:ln>
      </c:spPr>
    </c:title>
    <c:view3D>
      <c:perspective val="0"/>
    </c:view3D>
    <c:plotArea>
      <c:layout>
        <c:manualLayout>
          <c:layoutTarget val="inner"/>
          <c:xMode val="edge"/>
          <c:yMode val="edge"/>
          <c:x val="0.22453222453222474"/>
          <c:y val="0.32824427480916052"/>
          <c:w val="0.55301455301455305"/>
          <c:h val="0.40076335877862579"/>
        </c:manualLayout>
      </c:layout>
      <c:pie3DChart>
        <c:varyColors val="1"/>
        <c:ser>
          <c:idx val="0"/>
          <c:order val="0"/>
          <c:spPr>
            <a:solidFill>
              <a:srgbClr val="9999FF"/>
            </a:solidFill>
            <a:ln w="22288">
              <a:solidFill>
                <a:srgbClr val="000000"/>
              </a:solidFill>
              <a:prstDash val="solid"/>
            </a:ln>
          </c:spPr>
          <c:explosion val="25"/>
          <c:dPt>
            <c:idx val="0"/>
            <c:spPr>
              <a:solidFill>
                <a:srgbClr val="0066CC"/>
              </a:solidFill>
              <a:ln w="22288">
                <a:solidFill>
                  <a:srgbClr val="000000"/>
                </a:solidFill>
                <a:prstDash val="solid"/>
              </a:ln>
            </c:spPr>
          </c:dPt>
          <c:dPt>
            <c:idx val="1"/>
            <c:spPr>
              <a:solidFill>
                <a:srgbClr val="FF99CC"/>
              </a:solidFill>
              <a:ln w="22288">
                <a:solidFill>
                  <a:srgbClr val="000000"/>
                </a:solidFill>
                <a:prstDash val="solid"/>
              </a:ln>
            </c:spPr>
          </c:dPt>
          <c:dLbls>
            <c:dLbl>
              <c:idx val="0"/>
              <c:layout>
                <c:manualLayout>
                  <c:x val="-3.5372805191360483E-2"/>
                  <c:y val="8.9935238677689558E-2"/>
                </c:manualLayout>
              </c:layout>
              <c:showVal val="1"/>
            </c:dLbl>
            <c:dLbl>
              <c:idx val="1"/>
              <c:layout>
                <c:manualLayout>
                  <c:x val="0.11561855590612866"/>
                  <c:y val="-0.10740965631723219"/>
                </c:manualLayout>
              </c:layout>
              <c:showVal val="1"/>
            </c:dLbl>
            <c:spPr>
              <a:noFill/>
              <a:ln w="44576">
                <a:noFill/>
              </a:ln>
            </c:spPr>
            <c:txPr>
              <a:bodyPr/>
              <a:lstStyle/>
              <a:p>
                <a:pPr>
                  <a:defRPr sz="2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showVal val="1"/>
            <c:showLeaderLines val="1"/>
          </c:dLbls>
          <c:cat>
            <c:strRef>
              <c:f>Foglio1!$F$3:$F$4</c:f>
              <c:strCache>
                <c:ptCount val="2"/>
                <c:pt idx="0">
                  <c:v>males</c:v>
                </c:pt>
                <c:pt idx="1">
                  <c:v>females</c:v>
                </c:pt>
              </c:strCache>
            </c:strRef>
          </c:cat>
          <c:val>
            <c:numRef>
              <c:f>Foglio1!$G$3:$G$4</c:f>
              <c:numCache>
                <c:formatCode>General</c:formatCode>
                <c:ptCount val="2"/>
                <c:pt idx="0">
                  <c:v>60.7</c:v>
                </c:pt>
                <c:pt idx="1">
                  <c:v>39.300000000000004</c:v>
                </c:pt>
              </c:numCache>
            </c:numRef>
          </c:val>
        </c:ser>
        <c:dLbls>
          <c:showVal val="1"/>
        </c:dLbls>
      </c:pie3DChart>
      <c:spPr>
        <a:noFill/>
        <a:ln w="44576">
          <a:noFill/>
        </a:ln>
      </c:spPr>
    </c:plotArea>
    <c:legend>
      <c:legendPos val="b"/>
      <c:layout>
        <c:manualLayout>
          <c:xMode val="edge"/>
          <c:yMode val="edge"/>
          <c:x val="0.33821442119970019"/>
          <c:y val="0.90839694656488601"/>
          <c:w val="0.36484975218285726"/>
          <c:h val="8.3969465648855074E-2"/>
        </c:manualLayout>
      </c:layout>
      <c:spPr>
        <a:solidFill>
          <a:srgbClr val="FFFFFF"/>
        </a:solidFill>
        <a:ln w="44576">
          <a:noFill/>
        </a:ln>
      </c:spPr>
      <c:txPr>
        <a:bodyPr/>
        <a:lstStyle/>
        <a:p>
          <a:pPr>
            <a:defRPr sz="2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it-IT"/>
        </a:p>
      </c:txPr>
    </c:legend>
    <c:plotVisOnly val="1"/>
    <c:dispBlanksAs val="zero"/>
  </c:chart>
  <c:spPr>
    <a:noFill/>
    <a:ln w="5572">
      <a:noFill/>
      <a:prstDash val="solid"/>
    </a:ln>
  </c:spPr>
  <c:txPr>
    <a:bodyPr/>
    <a:lstStyle/>
    <a:p>
      <a:pPr>
        <a:defRPr sz="1667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1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r>
              <a:rPr lang="it-IT" sz="1800">
                <a:solidFill>
                  <a:srgbClr val="002060"/>
                </a:solidFill>
              </a:rPr>
              <a:t>% places for psychological abuse (n = 91)</a:t>
            </a:r>
          </a:p>
        </c:rich>
      </c:tx>
      <c:layout>
        <c:manualLayout>
          <c:xMode val="edge"/>
          <c:yMode val="edge"/>
          <c:x val="0.22198731501057081"/>
          <c:y val="2.1645021645021651E-2"/>
        </c:manualLayout>
      </c:layout>
      <c:spPr>
        <a:noFill/>
        <a:ln w="32849">
          <a:noFill/>
        </a:ln>
      </c:spPr>
    </c:title>
    <c:plotArea>
      <c:layout>
        <c:manualLayout>
          <c:layoutTarget val="inner"/>
          <c:xMode val="edge"/>
          <c:yMode val="edge"/>
          <c:x val="7.1881606765327691E-2"/>
          <c:y val="0.21212121212121221"/>
          <c:w val="0.90909090909090906"/>
          <c:h val="0.6277056277056281"/>
        </c:manualLayout>
      </c:layout>
      <c:barChart>
        <c:barDir val="col"/>
        <c:grouping val="clustered"/>
        <c:ser>
          <c:idx val="0"/>
          <c:order val="0"/>
          <c:spPr>
            <a:gradFill rotWithShape="0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6424">
              <a:solidFill>
                <a:srgbClr val="000000"/>
              </a:solidFill>
              <a:prstDash val="solid"/>
            </a:ln>
          </c:spPr>
          <c:dLbls>
            <c:spPr>
              <a:noFill/>
              <a:ln w="32849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showVal val="1"/>
          </c:dLbls>
          <c:cat>
            <c:strRef>
              <c:f>Foglio1!$A$31:$A$34</c:f>
              <c:strCache>
                <c:ptCount val="4"/>
                <c:pt idx="0">
                  <c:v>victim's home</c:v>
                </c:pt>
                <c:pt idx="1">
                  <c:v>others' house</c:v>
                </c:pt>
                <c:pt idx="2">
                  <c:v>public places</c:v>
                </c:pt>
                <c:pt idx="3">
                  <c:v>other places</c:v>
                </c:pt>
              </c:strCache>
            </c:strRef>
          </c:cat>
          <c:val>
            <c:numRef>
              <c:f>Foglio1!$B$31:$B$34</c:f>
              <c:numCache>
                <c:formatCode>General</c:formatCode>
                <c:ptCount val="4"/>
                <c:pt idx="0">
                  <c:v>37.4</c:v>
                </c:pt>
                <c:pt idx="1">
                  <c:v>14.3</c:v>
                </c:pt>
                <c:pt idx="2">
                  <c:v>27.5</c:v>
                </c:pt>
                <c:pt idx="3">
                  <c:v>20.9</c:v>
                </c:pt>
              </c:numCache>
            </c:numRef>
          </c:val>
        </c:ser>
        <c:dLbls>
          <c:showVal val="1"/>
        </c:dLbls>
        <c:axId val="97223040"/>
        <c:axId val="97224576"/>
      </c:barChart>
      <c:catAx>
        <c:axId val="97223040"/>
        <c:scaling>
          <c:orientation val="minMax"/>
        </c:scaling>
        <c:axPos val="b"/>
        <c:numFmt formatCode="General" sourceLinked="1"/>
        <c:tickLblPos val="nextTo"/>
        <c:spPr>
          <a:ln w="410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97224576"/>
        <c:crosses val="autoZero"/>
        <c:auto val="1"/>
        <c:lblAlgn val="ctr"/>
        <c:lblOffset val="100"/>
        <c:tickLblSkip val="1"/>
        <c:tickMarkSkip val="1"/>
      </c:catAx>
      <c:valAx>
        <c:axId val="97224576"/>
        <c:scaling>
          <c:orientation val="minMax"/>
        </c:scaling>
        <c:axPos val="l"/>
        <c:numFmt formatCode="General" sourceLinked="1"/>
        <c:tickLblPos val="nextTo"/>
        <c:spPr>
          <a:ln w="410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97223040"/>
        <c:crosses val="autoZero"/>
        <c:crossBetween val="between"/>
      </c:valAx>
      <c:spPr>
        <a:noFill/>
        <a:ln w="32849">
          <a:noFill/>
        </a:ln>
      </c:spPr>
    </c:plotArea>
    <c:plotVisOnly val="1"/>
    <c:dispBlanksAs val="gap"/>
  </c:chart>
  <c:spPr>
    <a:noFill/>
    <a:ln w="4106">
      <a:noFill/>
      <a:prstDash val="solid"/>
    </a:ln>
  </c:spPr>
  <c:txPr>
    <a:bodyPr/>
    <a:lstStyle/>
    <a:p>
      <a:pPr>
        <a:defRPr sz="1067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1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r>
              <a:rPr lang="pt-BR" sz="1800">
                <a:solidFill>
                  <a:srgbClr val="002060"/>
                </a:solidFill>
              </a:rPr>
              <a:t>% places for finacial abuse (n = 17)</a:t>
            </a:r>
          </a:p>
        </c:rich>
      </c:tx>
      <c:layout>
        <c:manualLayout>
          <c:xMode val="edge"/>
          <c:yMode val="edge"/>
          <c:x val="0.26427061310782263"/>
          <c:y val="1.9083969465648869E-2"/>
        </c:manualLayout>
      </c:layout>
      <c:spPr>
        <a:noFill/>
        <a:ln w="26815">
          <a:noFill/>
        </a:ln>
      </c:spPr>
    </c:title>
    <c:plotArea>
      <c:layout>
        <c:manualLayout>
          <c:layoutTarget val="inner"/>
          <c:xMode val="edge"/>
          <c:yMode val="edge"/>
          <c:x val="8.0338266384778007E-2"/>
          <c:y val="0.16030534351145051"/>
          <c:w val="0.8985200845665966"/>
          <c:h val="0.68320610687022842"/>
        </c:manualLayout>
      </c:layout>
      <c:barChart>
        <c:barDir val="col"/>
        <c:grouping val="clustered"/>
        <c:ser>
          <c:idx val="0"/>
          <c:order val="0"/>
          <c:spPr>
            <a:gradFill rotWithShape="0">
              <a:gsLst>
                <a:gs pos="0">
                  <a:srgbClr val="00FF00"/>
                </a:gs>
                <a:gs pos="100000">
                  <a:srgbClr val="00FF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13407">
              <a:solidFill>
                <a:srgbClr val="000000"/>
              </a:solidFill>
              <a:prstDash val="solid"/>
            </a:ln>
          </c:spPr>
          <c:dLbls>
            <c:spPr>
              <a:noFill/>
              <a:ln w="26815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showVal val="1"/>
          </c:dLbls>
          <c:cat>
            <c:strRef>
              <c:f>Foglio1!$A$31:$A$34</c:f>
              <c:strCache>
                <c:ptCount val="4"/>
                <c:pt idx="0">
                  <c:v>victim's home</c:v>
                </c:pt>
                <c:pt idx="1">
                  <c:v>others' house</c:v>
                </c:pt>
                <c:pt idx="2">
                  <c:v>public places</c:v>
                </c:pt>
                <c:pt idx="3">
                  <c:v>other places</c:v>
                </c:pt>
              </c:strCache>
            </c:strRef>
          </c:cat>
          <c:val>
            <c:numRef>
              <c:f>Foglio1!$C$31:$C$34</c:f>
              <c:numCache>
                <c:formatCode>General</c:formatCode>
                <c:ptCount val="4"/>
                <c:pt idx="0">
                  <c:v>41.2</c:v>
                </c:pt>
                <c:pt idx="2">
                  <c:v>35.300000000000004</c:v>
                </c:pt>
                <c:pt idx="3">
                  <c:v>23.5</c:v>
                </c:pt>
              </c:numCache>
            </c:numRef>
          </c:val>
        </c:ser>
        <c:dLbls>
          <c:showVal val="1"/>
        </c:dLbls>
        <c:axId val="97125888"/>
        <c:axId val="97127424"/>
      </c:barChart>
      <c:catAx>
        <c:axId val="97125888"/>
        <c:scaling>
          <c:orientation val="minMax"/>
        </c:scaling>
        <c:axPos val="b"/>
        <c:numFmt formatCode="General" sourceLinked="1"/>
        <c:tickLblPos val="nextTo"/>
        <c:spPr>
          <a:ln w="335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97127424"/>
        <c:crosses val="autoZero"/>
        <c:auto val="1"/>
        <c:lblAlgn val="ctr"/>
        <c:lblOffset val="100"/>
        <c:tickLblSkip val="1"/>
        <c:tickMarkSkip val="1"/>
      </c:catAx>
      <c:valAx>
        <c:axId val="97127424"/>
        <c:scaling>
          <c:orientation val="minMax"/>
        </c:scaling>
        <c:axPos val="l"/>
        <c:numFmt formatCode="General" sourceLinked="1"/>
        <c:tickLblPos val="nextTo"/>
        <c:spPr>
          <a:ln w="3352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97125888"/>
        <c:crosses val="autoZero"/>
        <c:crossBetween val="between"/>
      </c:valAx>
      <c:spPr>
        <a:noFill/>
        <a:ln w="26815">
          <a:noFill/>
        </a:ln>
      </c:spPr>
    </c:plotArea>
    <c:plotVisOnly val="1"/>
    <c:dispBlanksAs val="gap"/>
  </c:chart>
  <c:spPr>
    <a:noFill/>
    <a:ln w="3352">
      <a:noFill/>
      <a:prstDash val="solid"/>
    </a:ln>
  </c:spPr>
  <c:txPr>
    <a:bodyPr/>
    <a:lstStyle/>
    <a:p>
      <a:pPr>
        <a:defRPr sz="1003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1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it-IT"/>
  <c:chart>
    <c:title>
      <c:tx>
        <c:rich>
          <a:bodyPr/>
          <a:lstStyle/>
          <a:p>
            <a:pPr>
              <a:defRPr sz="2400" b="1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r>
              <a:rPr lang="en-US" sz="2400">
                <a:solidFill>
                  <a:srgbClr val="002060"/>
                </a:solidFill>
              </a:rPr>
              <a:t>% reactions for psychological (n = 117) 
and financial (n=26) abuse (oe or more reaction)</a:t>
            </a:r>
          </a:p>
        </c:rich>
      </c:tx>
      <c:layout>
        <c:manualLayout>
          <c:xMode val="edge"/>
          <c:yMode val="edge"/>
          <c:x val="0.12224938875305623"/>
          <c:y val="2.0920502092050198E-2"/>
        </c:manualLayout>
      </c:layout>
      <c:spPr>
        <a:noFill/>
        <a:ln w="51749">
          <a:noFill/>
        </a:ln>
      </c:spPr>
    </c:title>
    <c:plotArea>
      <c:layout>
        <c:manualLayout>
          <c:layoutTarget val="inner"/>
          <c:xMode val="edge"/>
          <c:yMode val="edge"/>
          <c:x val="0.35452322738386355"/>
          <c:y val="0.20083682008368189"/>
          <c:w val="0.60391198044009775"/>
          <c:h val="0.6025104602510456"/>
        </c:manualLayout>
      </c:layout>
      <c:barChart>
        <c:barDir val="bar"/>
        <c:grouping val="clustered"/>
        <c:ser>
          <c:idx val="0"/>
          <c:order val="0"/>
          <c:tx>
            <c:strRef>
              <c:f>Foglio1!$F$28</c:f>
              <c:strCache>
                <c:ptCount val="1"/>
                <c:pt idx="0">
                  <c:v>psychological</c:v>
                </c:pt>
              </c:strCache>
            </c:strRef>
          </c:tx>
          <c:spPr>
            <a:gradFill rotWithShape="0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25875">
              <a:solidFill>
                <a:srgbClr val="000000"/>
              </a:solidFill>
              <a:prstDash val="solid"/>
            </a:ln>
          </c:spPr>
          <c:dLbls>
            <c:spPr>
              <a:noFill/>
              <a:ln w="51749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showVal val="1"/>
          </c:dLbls>
          <c:cat>
            <c:strRef>
              <c:f>Foglio1!$E$29:$E$33</c:f>
              <c:strCache>
                <c:ptCount val="5"/>
                <c:pt idx="0">
                  <c:v>emotionally</c:v>
                </c:pt>
                <c:pt idx="1">
                  <c:v>reported the incidents</c:v>
                </c:pt>
                <c:pt idx="2">
                  <c:v>walked away</c:v>
                </c:pt>
                <c:pt idx="3">
                  <c:v>verbally</c:v>
                </c:pt>
                <c:pt idx="4">
                  <c:v>no reaction</c:v>
                </c:pt>
              </c:strCache>
            </c:strRef>
          </c:cat>
          <c:val>
            <c:numRef>
              <c:f>Foglio1!$F$29:$F$33</c:f>
              <c:numCache>
                <c:formatCode>0.0</c:formatCode>
                <c:ptCount val="5"/>
                <c:pt idx="0">
                  <c:v>35.9</c:v>
                </c:pt>
                <c:pt idx="1">
                  <c:v>6</c:v>
                </c:pt>
                <c:pt idx="2">
                  <c:v>13.7</c:v>
                </c:pt>
                <c:pt idx="3">
                  <c:v>37.6</c:v>
                </c:pt>
                <c:pt idx="4">
                  <c:v>6</c:v>
                </c:pt>
              </c:numCache>
            </c:numRef>
          </c:val>
        </c:ser>
        <c:ser>
          <c:idx val="1"/>
          <c:order val="1"/>
          <c:tx>
            <c:strRef>
              <c:f>Foglio1!$G$28</c:f>
              <c:strCache>
                <c:ptCount val="1"/>
                <c:pt idx="0">
                  <c:v>financial</c:v>
                </c:pt>
              </c:strCache>
            </c:strRef>
          </c:tx>
          <c:spPr>
            <a:gradFill rotWithShape="0">
              <a:gsLst>
                <a:gs pos="0">
                  <a:srgbClr val="00FF00"/>
                </a:gs>
                <a:gs pos="100000">
                  <a:srgbClr val="00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25875">
              <a:solidFill>
                <a:srgbClr val="000000"/>
              </a:solidFill>
              <a:prstDash val="solid"/>
            </a:ln>
          </c:spPr>
          <c:dLbls>
            <c:spPr>
              <a:noFill/>
              <a:ln w="51749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showVal val="1"/>
          </c:dLbls>
          <c:cat>
            <c:strRef>
              <c:f>Foglio1!$E$29:$E$33</c:f>
              <c:strCache>
                <c:ptCount val="5"/>
                <c:pt idx="0">
                  <c:v>emotionally</c:v>
                </c:pt>
                <c:pt idx="1">
                  <c:v>reported the incidents</c:v>
                </c:pt>
                <c:pt idx="2">
                  <c:v>walked away</c:v>
                </c:pt>
                <c:pt idx="3">
                  <c:v>verbally</c:v>
                </c:pt>
                <c:pt idx="4">
                  <c:v>no reaction</c:v>
                </c:pt>
              </c:strCache>
            </c:strRef>
          </c:cat>
          <c:val>
            <c:numRef>
              <c:f>Foglio1!$G$29:$G$33</c:f>
              <c:numCache>
                <c:formatCode>0.0</c:formatCode>
                <c:ptCount val="5"/>
                <c:pt idx="0">
                  <c:v>38.5</c:v>
                </c:pt>
                <c:pt idx="1">
                  <c:v>38.5</c:v>
                </c:pt>
                <c:pt idx="2">
                  <c:v>7.7</c:v>
                </c:pt>
                <c:pt idx="3">
                  <c:v>11.5</c:v>
                </c:pt>
                <c:pt idx="4">
                  <c:v>3.8</c:v>
                </c:pt>
              </c:numCache>
            </c:numRef>
          </c:val>
        </c:ser>
        <c:dLbls>
          <c:showVal val="1"/>
        </c:dLbls>
        <c:axId val="97371264"/>
        <c:axId val="97372800"/>
      </c:barChart>
      <c:catAx>
        <c:axId val="97371264"/>
        <c:scaling>
          <c:orientation val="minMax"/>
        </c:scaling>
        <c:axPos val="l"/>
        <c:numFmt formatCode="General" sourceLinked="1"/>
        <c:tickLblPos val="nextTo"/>
        <c:spPr>
          <a:ln w="646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97372800"/>
        <c:crosses val="autoZero"/>
        <c:auto val="1"/>
        <c:lblAlgn val="ctr"/>
        <c:lblOffset val="100"/>
        <c:tickLblSkip val="1"/>
        <c:tickMarkSkip val="1"/>
      </c:catAx>
      <c:valAx>
        <c:axId val="97372800"/>
        <c:scaling>
          <c:orientation val="minMax"/>
        </c:scaling>
        <c:axPos val="b"/>
        <c:numFmt formatCode="0" sourceLinked="0"/>
        <c:tickLblPos val="nextTo"/>
        <c:spPr>
          <a:ln w="646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97371264"/>
        <c:crosses val="autoZero"/>
        <c:crossBetween val="between"/>
      </c:valAx>
      <c:spPr>
        <a:noFill/>
        <a:ln w="51749">
          <a:noFill/>
        </a:ln>
      </c:spPr>
    </c:plotArea>
    <c:legend>
      <c:legendPos val="r"/>
      <c:layout>
        <c:manualLayout>
          <c:xMode val="edge"/>
          <c:yMode val="edge"/>
          <c:x val="0.23716381418092922"/>
          <c:y val="0.89539748953974896"/>
          <c:w val="0.64303178484107582"/>
          <c:h val="0.10041841004184095"/>
        </c:manualLayout>
      </c:layout>
      <c:spPr>
        <a:solidFill>
          <a:srgbClr val="FFFFFF"/>
        </a:solidFill>
        <a:ln w="51749">
          <a:noFill/>
        </a:ln>
      </c:spPr>
      <c:txPr>
        <a:bodyPr/>
        <a:lstStyle/>
        <a:p>
          <a:pPr>
            <a:defRPr sz="24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it-IT"/>
        </a:p>
      </c:txPr>
    </c:legend>
    <c:plotVisOnly val="1"/>
    <c:dispBlanksAs val="gap"/>
  </c:chart>
  <c:spPr>
    <a:noFill/>
    <a:ln w="6469">
      <a:noFill/>
      <a:prstDash val="solid"/>
    </a:ln>
  </c:spPr>
  <c:txPr>
    <a:bodyPr/>
    <a:lstStyle/>
    <a:p>
      <a:pPr>
        <a:defRPr sz="1732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1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title>
      <c:tx>
        <c:rich>
          <a:bodyPr/>
          <a:lstStyle/>
          <a:p>
            <a:pPr>
              <a:defRPr sz="2400" b="1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r>
              <a:rPr lang="en-US" sz="2400" dirty="0">
                <a:solidFill>
                  <a:srgbClr val="002060"/>
                </a:solidFill>
              </a:rPr>
              <a:t>reports number of psychological (n = 7) 
and financial ( n </a:t>
            </a:r>
            <a:r>
              <a:rPr lang="en-US" sz="2400" dirty="0" smtClean="0">
                <a:solidFill>
                  <a:srgbClr val="002060"/>
                </a:solidFill>
              </a:rPr>
              <a:t>= 10</a:t>
            </a:r>
            <a:r>
              <a:rPr lang="en-US" sz="2400" dirty="0">
                <a:solidFill>
                  <a:srgbClr val="002060"/>
                </a:solidFill>
              </a:rPr>
              <a:t>) abuse   </a:t>
            </a:r>
          </a:p>
        </c:rich>
      </c:tx>
      <c:layout>
        <c:manualLayout>
          <c:xMode val="edge"/>
          <c:yMode val="edge"/>
          <c:x val="0.23404255319148951"/>
          <c:y val="1.8099547511312222E-2"/>
        </c:manualLayout>
      </c:layout>
      <c:spPr>
        <a:noFill/>
        <a:ln w="44804">
          <a:noFill/>
        </a:ln>
      </c:spPr>
    </c:title>
    <c:plotArea>
      <c:layout>
        <c:manualLayout>
          <c:layoutTarget val="inner"/>
          <c:xMode val="edge"/>
          <c:yMode val="edge"/>
          <c:x val="0.16595744680851071"/>
          <c:y val="0.1990950226244344"/>
          <c:w val="0.7978723404255319"/>
          <c:h val="0.52036199095022573"/>
        </c:manualLayout>
      </c:layout>
      <c:barChart>
        <c:barDir val="bar"/>
        <c:grouping val="stacked"/>
        <c:ser>
          <c:idx val="0"/>
          <c:order val="0"/>
          <c:tx>
            <c:strRef>
              <c:f>Foglio1!$B$39</c:f>
              <c:strCache>
                <c:ptCount val="1"/>
                <c:pt idx="0">
                  <c:v>psychological</c:v>
                </c:pt>
              </c:strCache>
            </c:strRef>
          </c:tx>
          <c:spPr>
            <a:gradFill rotWithShape="0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22402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8.4527559055118107E-3"/>
                  <c:y val="-6.7583707725824921E-2"/>
                </c:manualLayout>
              </c:layout>
              <c:dLblPos val="ctr"/>
              <c:showVal val="1"/>
            </c:dLbl>
            <c:dLbl>
              <c:idx val="1"/>
              <c:layout>
                <c:manualLayout>
                  <c:x val="8.040901137357831E-2"/>
                  <c:y val="-4.2271805522281356E-4"/>
                </c:manualLayout>
              </c:layout>
              <c:dLblPos val="ctr"/>
              <c:showVal val="1"/>
            </c:dLbl>
            <c:dLbl>
              <c:idx val="2"/>
              <c:layout>
                <c:manualLayout>
                  <c:x val="5.2935148731408574E-2"/>
                  <c:y val="-7.1093623664862009E-3"/>
                </c:manualLayout>
              </c:layout>
              <c:dLblPos val="ctr"/>
              <c:showVal val="1"/>
            </c:dLbl>
            <c:dLbl>
              <c:idx val="3"/>
              <c:layout>
                <c:manualLayout>
                  <c:x val="8.040901137357831E-2"/>
                  <c:y val="-2.8944302849854939E-3"/>
                </c:manualLayout>
              </c:layout>
              <c:dLblPos val="ctr"/>
              <c:showVal val="1"/>
            </c:dLbl>
            <c:spPr>
              <a:noFill/>
              <a:ln w="44804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showVal val="1"/>
          </c:dLbls>
          <c:cat>
            <c:strRef>
              <c:f>Foglio1!$A$40:$A$43</c:f>
              <c:strCache>
                <c:ptCount val="4"/>
                <c:pt idx="0">
                  <c:v>police</c:v>
                </c:pt>
                <c:pt idx="1">
                  <c:v>family</c:v>
                </c:pt>
                <c:pt idx="2">
                  <c:v>neighbors</c:v>
                </c:pt>
                <c:pt idx="3">
                  <c:v>others</c:v>
                </c:pt>
              </c:strCache>
            </c:strRef>
          </c:cat>
          <c:val>
            <c:numRef>
              <c:f>Foglio1!$B$40:$B$43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2</c:v>
                </c:pt>
              </c:numCache>
            </c:numRef>
          </c:val>
        </c:ser>
        <c:ser>
          <c:idx val="1"/>
          <c:order val="1"/>
          <c:tx>
            <c:strRef>
              <c:f>Foglio1!$C$39</c:f>
              <c:strCache>
                <c:ptCount val="1"/>
                <c:pt idx="0">
                  <c:v>financial</c:v>
                </c:pt>
              </c:strCache>
            </c:strRef>
          </c:tx>
          <c:spPr>
            <a:gradFill rotWithShape="0">
              <a:gsLst>
                <a:gs pos="0">
                  <a:srgbClr val="00FF00"/>
                </a:gs>
                <a:gs pos="100000">
                  <a:srgbClr val="00FF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22402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-1.5682087382363149E-2"/>
                  <c:y val="-6.6762462235779321E-2"/>
                </c:manualLayout>
              </c:layout>
              <c:dLblPos val="ctr"/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spPr>
              <a:noFill/>
              <a:ln w="44804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showVal val="1"/>
          </c:dLbls>
          <c:cat>
            <c:strRef>
              <c:f>Foglio1!$A$40:$A$43</c:f>
              <c:strCache>
                <c:ptCount val="4"/>
                <c:pt idx="0">
                  <c:v>police</c:v>
                </c:pt>
                <c:pt idx="1">
                  <c:v>family</c:v>
                </c:pt>
                <c:pt idx="2">
                  <c:v>neighbors</c:v>
                </c:pt>
                <c:pt idx="3">
                  <c:v>others</c:v>
                </c:pt>
              </c:strCache>
            </c:strRef>
          </c:cat>
          <c:val>
            <c:numRef>
              <c:f>Foglio1!$C$40:$C$43</c:f>
              <c:numCache>
                <c:formatCode>General</c:formatCode>
                <c:ptCount val="4"/>
                <c:pt idx="0">
                  <c:v>10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Val val="1"/>
        </c:dLbls>
        <c:overlap val="100"/>
        <c:axId val="97531008"/>
        <c:axId val="97532544"/>
      </c:barChart>
      <c:catAx>
        <c:axId val="97531008"/>
        <c:scaling>
          <c:orientation val="minMax"/>
        </c:scaling>
        <c:axPos val="l"/>
        <c:numFmt formatCode="General" sourceLinked="1"/>
        <c:tickLblPos val="nextTo"/>
        <c:spPr>
          <a:ln w="56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97532544"/>
        <c:crosses val="autoZero"/>
        <c:auto val="1"/>
        <c:lblAlgn val="ctr"/>
        <c:lblOffset val="100"/>
        <c:tickLblSkip val="1"/>
        <c:tickMarkSkip val="1"/>
      </c:catAx>
      <c:valAx>
        <c:axId val="97532544"/>
        <c:scaling>
          <c:orientation val="minMax"/>
        </c:scaling>
        <c:axPos val="b"/>
        <c:numFmt formatCode="General" sourceLinked="1"/>
        <c:tickLblPos val="nextTo"/>
        <c:spPr>
          <a:ln w="56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97531008"/>
        <c:crosses val="autoZero"/>
        <c:crossBetween val="between"/>
      </c:valAx>
      <c:spPr>
        <a:noFill/>
        <a:ln w="44804">
          <a:noFill/>
        </a:ln>
      </c:spPr>
    </c:plotArea>
    <c:legend>
      <c:legendPos val="b"/>
      <c:layout>
        <c:manualLayout>
          <c:xMode val="edge"/>
          <c:yMode val="edge"/>
          <c:x val="0.26226356080489938"/>
          <c:y val="0.84798889588639481"/>
          <c:w val="0.50851063829787235"/>
          <c:h val="9.9547511312217202E-2"/>
        </c:manualLayout>
      </c:layout>
      <c:spPr>
        <a:solidFill>
          <a:srgbClr val="FFFFFF"/>
        </a:solidFill>
        <a:ln w="44804">
          <a:noFill/>
        </a:ln>
      </c:spPr>
      <c:txPr>
        <a:bodyPr/>
        <a:lstStyle/>
        <a:p>
          <a:pPr>
            <a:defRPr sz="20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it-IT"/>
        </a:p>
      </c:txPr>
    </c:legend>
    <c:plotVisOnly val="1"/>
    <c:dispBlanksAs val="gap"/>
  </c:chart>
  <c:spPr>
    <a:noFill/>
    <a:ln w="5600">
      <a:noFill/>
      <a:prstDash val="solid"/>
    </a:ln>
  </c:spPr>
  <c:txPr>
    <a:bodyPr/>
    <a:lstStyle/>
    <a:p>
      <a:pPr>
        <a:defRPr sz="2117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title>
      <c:tx>
        <c:rich>
          <a:bodyPr/>
          <a:lstStyle/>
          <a:p>
            <a:pPr>
              <a:defRPr sz="2400" b="1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r>
              <a:rPr lang="en-US" sz="2400">
                <a:solidFill>
                  <a:srgbClr val="002060"/>
                </a:solidFill>
              </a:rPr>
              <a:t>% victims of abuse by age class 
(n = totals of each category)</a:t>
            </a:r>
          </a:p>
        </c:rich>
      </c:tx>
      <c:layout>
        <c:manualLayout>
          <c:xMode val="edge"/>
          <c:yMode val="edge"/>
          <c:x val="0.25409836065573771"/>
          <c:y val="2.4752475247524754E-2"/>
        </c:manualLayout>
      </c:layout>
      <c:spPr>
        <a:noFill/>
        <a:ln w="58220">
          <a:noFill/>
        </a:ln>
      </c:spPr>
    </c:title>
    <c:plotArea>
      <c:layout>
        <c:manualLayout>
          <c:layoutTarget val="inner"/>
          <c:xMode val="edge"/>
          <c:yMode val="edge"/>
          <c:x val="9.2896174863387998E-2"/>
          <c:y val="0.25247524752475248"/>
          <c:w val="0.87978142076502763"/>
          <c:h val="0.5693069306930697"/>
        </c:manualLayout>
      </c:layout>
      <c:barChart>
        <c:barDir val="col"/>
        <c:grouping val="clustered"/>
        <c:ser>
          <c:idx val="0"/>
          <c:order val="0"/>
          <c:spPr>
            <a:gradFill rotWithShape="0">
              <a:gsLst>
                <a:gs pos="0">
                  <a:srgbClr val="99CC00"/>
                </a:gs>
                <a:gs pos="100000">
                  <a:srgbClr val="99CC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9110">
              <a:solidFill>
                <a:srgbClr val="000000"/>
              </a:solidFill>
              <a:prstDash val="solid"/>
            </a:ln>
          </c:spPr>
          <c:dLbls>
            <c:spPr>
              <a:noFill/>
              <a:ln w="58220">
                <a:noFill/>
              </a:ln>
            </c:spPr>
            <c:txPr>
              <a:bodyPr/>
              <a:lstStyle/>
              <a:p>
                <a:pPr>
                  <a:defRPr sz="2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showVal val="1"/>
          </c:dLbls>
          <c:cat>
            <c:strRef>
              <c:f>Foglio1!$A$8:$A$12</c:f>
              <c:strCache>
                <c:ptCount val="5"/>
                <c:pt idx="0">
                  <c:v>60-64</c:v>
                </c:pt>
                <c:pt idx="1">
                  <c:v>65-69</c:v>
                </c:pt>
                <c:pt idx="2">
                  <c:v>70-74</c:v>
                </c:pt>
                <c:pt idx="3">
                  <c:v>75-79</c:v>
                </c:pt>
                <c:pt idx="4">
                  <c:v>80-84</c:v>
                </c:pt>
              </c:strCache>
            </c:strRef>
          </c:cat>
          <c:val>
            <c:numRef>
              <c:f>Foglio1!$B$8:$B$12</c:f>
              <c:numCache>
                <c:formatCode>0.0</c:formatCode>
                <c:ptCount val="5"/>
                <c:pt idx="0">
                  <c:v>10.638297872340418</c:v>
                </c:pt>
                <c:pt idx="1">
                  <c:v>8.450704225352121</c:v>
                </c:pt>
                <c:pt idx="2">
                  <c:v>29.457364341085274</c:v>
                </c:pt>
                <c:pt idx="3">
                  <c:v>3.100775193798448</c:v>
                </c:pt>
                <c:pt idx="4">
                  <c:v>15.463917525773196</c:v>
                </c:pt>
              </c:numCache>
            </c:numRef>
          </c:val>
        </c:ser>
        <c:axId val="74156672"/>
        <c:axId val="74162560"/>
      </c:barChart>
      <c:catAx>
        <c:axId val="74156672"/>
        <c:scaling>
          <c:orientation val="minMax"/>
        </c:scaling>
        <c:axPos val="b"/>
        <c:numFmt formatCode="General" sourceLinked="1"/>
        <c:tickLblPos val="nextTo"/>
        <c:spPr>
          <a:ln w="727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74162560"/>
        <c:crosses val="autoZero"/>
        <c:auto val="1"/>
        <c:lblAlgn val="ctr"/>
        <c:lblOffset val="100"/>
        <c:tickLblSkip val="1"/>
        <c:tickMarkSkip val="1"/>
      </c:catAx>
      <c:valAx>
        <c:axId val="74162560"/>
        <c:scaling>
          <c:orientation val="minMax"/>
        </c:scaling>
        <c:axPos val="l"/>
        <c:majorGridlines>
          <c:spPr>
            <a:ln w="7277">
              <a:solidFill>
                <a:srgbClr val="000000"/>
              </a:solidFill>
              <a:prstDash val="solid"/>
            </a:ln>
          </c:spPr>
        </c:majorGridlines>
        <c:numFmt formatCode="0" sourceLinked="0"/>
        <c:tickLblPos val="nextTo"/>
        <c:spPr>
          <a:ln w="7277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74156672"/>
        <c:crosses val="autoZero"/>
        <c:crossBetween val="between"/>
      </c:valAx>
      <c:spPr>
        <a:noFill/>
        <a:ln w="29110">
          <a:solidFill>
            <a:srgbClr val="808080"/>
          </a:solidFill>
          <a:prstDash val="solid"/>
        </a:ln>
      </c:spPr>
    </c:plotArea>
    <c:plotVisOnly val="1"/>
    <c:dispBlanksAs val="gap"/>
  </c:chart>
  <c:spPr>
    <a:noFill/>
    <a:ln w="7277">
      <a:noFill/>
      <a:prstDash val="solid"/>
    </a:ln>
  </c:spPr>
  <c:txPr>
    <a:bodyPr/>
    <a:lstStyle/>
    <a:p>
      <a:pPr>
        <a:defRPr sz="212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title>
      <c:tx>
        <c:rich>
          <a:bodyPr/>
          <a:lstStyle/>
          <a:p>
            <a:pPr>
              <a:defRPr sz="2400" b="1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r>
              <a:rPr lang="en-US" sz="2400">
                <a:solidFill>
                  <a:srgbClr val="002060"/>
                </a:solidFill>
              </a:rPr>
              <a:t>% victims of abuse by educational level
(n = totals of each category)</a:t>
            </a:r>
          </a:p>
        </c:rich>
      </c:tx>
      <c:layout>
        <c:manualLayout>
          <c:xMode val="edge"/>
          <c:yMode val="edge"/>
          <c:x val="0.20790020790020791"/>
          <c:y val="1.9083969465648869E-2"/>
        </c:manualLayout>
      </c:layout>
      <c:spPr>
        <a:noFill/>
        <a:ln w="44585">
          <a:noFill/>
        </a:ln>
      </c:spPr>
    </c:title>
    <c:plotArea>
      <c:layout>
        <c:manualLayout>
          <c:layoutTarget val="inner"/>
          <c:xMode val="edge"/>
          <c:yMode val="edge"/>
          <c:x val="7.6923076923076927E-2"/>
          <c:y val="0.24793613298337711"/>
          <c:w val="0.90436590436590436"/>
          <c:h val="0.54526611256926216"/>
        </c:manualLayout>
      </c:layout>
      <c:barChart>
        <c:barDir val="col"/>
        <c:grouping val="clustered"/>
        <c:ser>
          <c:idx val="0"/>
          <c:order val="0"/>
          <c:spPr>
            <a:gradFill rotWithShape="0">
              <a:gsLst>
                <a:gs pos="0">
                  <a:srgbClr val="993366"/>
                </a:gs>
                <a:gs pos="100000">
                  <a:srgbClr val="993366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2292">
              <a:solidFill>
                <a:srgbClr val="000000"/>
              </a:solidFill>
              <a:prstDash val="solid"/>
            </a:ln>
          </c:spPr>
          <c:dLbls>
            <c:spPr>
              <a:noFill/>
              <a:ln w="44585">
                <a:noFill/>
              </a:ln>
            </c:spPr>
            <c:txPr>
              <a:bodyPr/>
              <a:lstStyle/>
              <a:p>
                <a:pPr>
                  <a:defRPr sz="2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showVal val="1"/>
          </c:dLbls>
          <c:cat>
            <c:strRef>
              <c:f>Foglio1!$J$8:$J$11</c:f>
              <c:strCache>
                <c:ptCount val="4"/>
                <c:pt idx="0">
                  <c:v>incomplete primary sc.</c:v>
                </c:pt>
                <c:pt idx="1">
                  <c:v>primary school</c:v>
                </c:pt>
                <c:pt idx="2">
                  <c:v>secondary/high school</c:v>
                </c:pt>
                <c:pt idx="3">
                  <c:v>university/post unv.</c:v>
                </c:pt>
              </c:strCache>
            </c:strRef>
          </c:cat>
          <c:val>
            <c:numRef>
              <c:f>Foglio1!$K$8:$K$11</c:f>
              <c:numCache>
                <c:formatCode>General</c:formatCode>
                <c:ptCount val="4"/>
                <c:pt idx="0">
                  <c:v>22.2</c:v>
                </c:pt>
                <c:pt idx="1">
                  <c:v>12.4</c:v>
                </c:pt>
                <c:pt idx="2">
                  <c:v>13.3</c:v>
                </c:pt>
                <c:pt idx="3">
                  <c:v>13.2</c:v>
                </c:pt>
              </c:numCache>
            </c:numRef>
          </c:val>
        </c:ser>
        <c:dLbls>
          <c:showVal val="1"/>
        </c:dLbls>
        <c:axId val="74413184"/>
        <c:axId val="74414720"/>
      </c:barChart>
      <c:catAx>
        <c:axId val="74413184"/>
        <c:scaling>
          <c:orientation val="minMax"/>
        </c:scaling>
        <c:axPos val="b"/>
        <c:numFmt formatCode="General" sourceLinked="1"/>
        <c:tickLblPos val="nextTo"/>
        <c:spPr>
          <a:ln w="557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74414720"/>
        <c:crosses val="autoZero"/>
        <c:auto val="1"/>
        <c:lblAlgn val="ctr"/>
        <c:lblOffset val="100"/>
        <c:tickLblSkip val="1"/>
        <c:tickMarkSkip val="1"/>
      </c:catAx>
      <c:valAx>
        <c:axId val="74414720"/>
        <c:scaling>
          <c:orientation val="minMax"/>
        </c:scaling>
        <c:axPos val="l"/>
        <c:majorGridlines>
          <c:spPr>
            <a:ln w="5573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5573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74413184"/>
        <c:crosses val="autoZero"/>
        <c:crossBetween val="between"/>
      </c:valAx>
      <c:spPr>
        <a:noFill/>
        <a:ln w="22292">
          <a:solidFill>
            <a:srgbClr val="808080"/>
          </a:solidFill>
          <a:prstDash val="solid"/>
        </a:ln>
      </c:spPr>
    </c:plotArea>
    <c:plotVisOnly val="1"/>
    <c:dispBlanksAs val="gap"/>
  </c:chart>
  <c:spPr>
    <a:noFill/>
    <a:ln w="5573">
      <a:noFill/>
      <a:prstDash val="solid"/>
    </a:ln>
  </c:spPr>
  <c:txPr>
    <a:bodyPr/>
    <a:lstStyle/>
    <a:p>
      <a:pPr>
        <a:defRPr sz="1668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title>
      <c:tx>
        <c:rich>
          <a:bodyPr/>
          <a:lstStyle/>
          <a:p>
            <a:pPr>
              <a:defRPr sz="2400" b="1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r>
              <a:rPr lang="en-US" sz="2400">
                <a:solidFill>
                  <a:srgbClr val="002060"/>
                </a:solidFill>
              </a:rPr>
              <a:t>% victims of abuse by marital status
(n = totals of each category)</a:t>
            </a:r>
          </a:p>
        </c:rich>
      </c:tx>
      <c:layout>
        <c:manualLayout>
          <c:xMode val="edge"/>
          <c:yMode val="edge"/>
          <c:x val="0.23270440251572347"/>
          <c:y val="1.858736059479554E-2"/>
        </c:manualLayout>
      </c:layout>
      <c:spPr>
        <a:noFill/>
        <a:ln w="44546">
          <a:noFill/>
        </a:ln>
      </c:spPr>
    </c:title>
    <c:plotArea>
      <c:layout>
        <c:manualLayout>
          <c:layoutTarget val="inner"/>
          <c:xMode val="edge"/>
          <c:yMode val="edge"/>
          <c:x val="7.7568134171907804E-2"/>
          <c:y val="0.30111524163568781"/>
          <c:w val="0.9035639412997899"/>
          <c:h val="0.48698884758364364"/>
        </c:manualLayout>
      </c:layout>
      <c:barChart>
        <c:barDir val="col"/>
        <c:grouping val="clustered"/>
        <c:ser>
          <c:idx val="0"/>
          <c:order val="0"/>
          <c:spPr>
            <a:gradFill rotWithShape="0">
              <a:gsLst>
                <a:gs pos="0">
                  <a:srgbClr val="FFFF00"/>
                </a:gs>
                <a:gs pos="100000">
                  <a:srgbClr val="FFFF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2273">
              <a:solidFill>
                <a:srgbClr val="000000"/>
              </a:solidFill>
              <a:prstDash val="solid"/>
            </a:ln>
          </c:spPr>
          <c:dLbls>
            <c:spPr>
              <a:noFill/>
              <a:ln w="44546">
                <a:noFill/>
              </a:ln>
            </c:spPr>
            <c:txPr>
              <a:bodyPr/>
              <a:lstStyle/>
              <a:p>
                <a:pPr>
                  <a:defRPr sz="2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showVal val="1"/>
          </c:dLbls>
          <c:cat>
            <c:strRef>
              <c:f>Foglio1!$G$16:$G$19</c:f>
              <c:strCache>
                <c:ptCount val="4"/>
                <c:pt idx="0">
                  <c:v>single</c:v>
                </c:pt>
                <c:pt idx="1">
                  <c:v>married/ cohabitant</c:v>
                </c:pt>
                <c:pt idx="2">
                  <c:v>divorced/ separated</c:v>
                </c:pt>
                <c:pt idx="3">
                  <c:v>widowed</c:v>
                </c:pt>
              </c:strCache>
            </c:strRef>
          </c:cat>
          <c:val>
            <c:numRef>
              <c:f>Foglio1!$H$16:$H$19</c:f>
              <c:numCache>
                <c:formatCode>General</c:formatCode>
                <c:ptCount val="4"/>
                <c:pt idx="0">
                  <c:v>8.3000000000000007</c:v>
                </c:pt>
                <c:pt idx="1">
                  <c:v>14.4</c:v>
                </c:pt>
                <c:pt idx="2">
                  <c:v>23.1</c:v>
                </c:pt>
                <c:pt idx="3">
                  <c:v>7.2</c:v>
                </c:pt>
              </c:numCache>
            </c:numRef>
          </c:val>
        </c:ser>
        <c:dLbls>
          <c:showVal val="1"/>
        </c:dLbls>
        <c:axId val="74497408"/>
        <c:axId val="74507392"/>
      </c:barChart>
      <c:catAx>
        <c:axId val="74497408"/>
        <c:scaling>
          <c:orientation val="minMax"/>
        </c:scaling>
        <c:axPos val="b"/>
        <c:numFmt formatCode="General" sourceLinked="1"/>
        <c:tickLblPos val="nextTo"/>
        <c:spPr>
          <a:ln w="556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74507392"/>
        <c:crosses val="autoZero"/>
        <c:auto val="1"/>
        <c:lblAlgn val="ctr"/>
        <c:lblOffset val="100"/>
        <c:tickLblSkip val="1"/>
        <c:tickMarkSkip val="1"/>
      </c:catAx>
      <c:valAx>
        <c:axId val="74507392"/>
        <c:scaling>
          <c:orientation val="minMax"/>
        </c:scaling>
        <c:axPos val="l"/>
        <c:majorGridlines>
          <c:spPr>
            <a:ln w="5568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5568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74497408"/>
        <c:crosses val="autoZero"/>
        <c:crossBetween val="between"/>
      </c:valAx>
      <c:spPr>
        <a:noFill/>
        <a:ln w="22273">
          <a:solidFill>
            <a:srgbClr val="808080"/>
          </a:solidFill>
          <a:prstDash val="solid"/>
        </a:ln>
      </c:spPr>
    </c:plotArea>
    <c:plotVisOnly val="1"/>
    <c:dispBlanksAs val="gap"/>
  </c:chart>
  <c:spPr>
    <a:noFill/>
    <a:ln w="5568">
      <a:noFill/>
      <a:prstDash val="solid"/>
    </a:ln>
  </c:spPr>
  <c:txPr>
    <a:bodyPr/>
    <a:lstStyle/>
    <a:p>
      <a:pPr>
        <a:defRPr sz="171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title>
      <c:tx>
        <c:rich>
          <a:bodyPr/>
          <a:lstStyle/>
          <a:p>
            <a:pPr>
              <a:defRPr sz="2400" b="1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r>
              <a:rPr lang="en-US" sz="2400">
                <a:solidFill>
                  <a:srgbClr val="002060"/>
                </a:solidFill>
              </a:rPr>
              <a:t>% victims of abuse by living situation
(n = totals of each category)</a:t>
            </a:r>
          </a:p>
        </c:rich>
      </c:tx>
      <c:layout>
        <c:manualLayout>
          <c:xMode val="edge"/>
          <c:yMode val="edge"/>
          <c:x val="0.22222222222222221"/>
          <c:y val="1.858736059479554E-2"/>
        </c:manualLayout>
      </c:layout>
      <c:spPr>
        <a:noFill/>
        <a:ln w="44167">
          <a:noFill/>
        </a:ln>
      </c:spPr>
    </c:title>
    <c:plotArea>
      <c:layout>
        <c:manualLayout>
          <c:layoutTarget val="inner"/>
          <c:xMode val="edge"/>
          <c:yMode val="edge"/>
          <c:x val="7.7568134171907804E-2"/>
          <c:y val="0.30111524163568781"/>
          <c:w val="0.9035639412997899"/>
          <c:h val="0.42379182156133804"/>
        </c:manualLayout>
      </c:layout>
      <c:barChart>
        <c:barDir val="col"/>
        <c:grouping val="clustered"/>
        <c:ser>
          <c:idx val="0"/>
          <c:order val="0"/>
          <c:spPr>
            <a:gradFill rotWithShape="0">
              <a:gsLst>
                <a:gs pos="0">
                  <a:srgbClr val="00CCFF"/>
                </a:gs>
                <a:gs pos="100000">
                  <a:srgbClr val="00CC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2083">
              <a:solidFill>
                <a:srgbClr val="000000"/>
              </a:solidFill>
              <a:prstDash val="solid"/>
            </a:ln>
          </c:spPr>
          <c:dLbls>
            <c:spPr>
              <a:noFill/>
              <a:ln w="44167">
                <a:noFill/>
              </a:ln>
            </c:spPr>
            <c:txPr>
              <a:bodyPr/>
              <a:lstStyle/>
              <a:p>
                <a:pPr>
                  <a:defRPr sz="2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showVal val="1"/>
          </c:dLbls>
          <c:cat>
            <c:strRef>
              <c:f>Foglio1!$G$23:$G$26</c:f>
              <c:strCache>
                <c:ptCount val="4"/>
                <c:pt idx="0">
                  <c:v>alone</c:v>
                </c:pt>
                <c:pt idx="1">
                  <c:v>only with spouse/partner</c:v>
                </c:pt>
                <c:pt idx="2">
                  <c:v>with spouse/partner &amp; others</c:v>
                </c:pt>
                <c:pt idx="3">
                  <c:v>without spouse/partner, but with others</c:v>
                </c:pt>
              </c:strCache>
            </c:strRef>
          </c:cat>
          <c:val>
            <c:numRef>
              <c:f>Foglio1!$H$23:$H$26</c:f>
              <c:numCache>
                <c:formatCode>0.0</c:formatCode>
                <c:ptCount val="4"/>
                <c:pt idx="0" formatCode="General">
                  <c:v>7.3</c:v>
                </c:pt>
                <c:pt idx="1">
                  <c:v>14</c:v>
                </c:pt>
                <c:pt idx="2" formatCode="General">
                  <c:v>15.3</c:v>
                </c:pt>
                <c:pt idx="3" formatCode="General">
                  <c:v>13.2</c:v>
                </c:pt>
              </c:numCache>
            </c:numRef>
          </c:val>
        </c:ser>
        <c:dLbls>
          <c:showVal val="1"/>
        </c:dLbls>
        <c:axId val="74549120"/>
        <c:axId val="74550656"/>
      </c:barChart>
      <c:catAx>
        <c:axId val="74549120"/>
        <c:scaling>
          <c:orientation val="minMax"/>
        </c:scaling>
        <c:axPos val="b"/>
        <c:numFmt formatCode="General" sourceLinked="1"/>
        <c:tickLblPos val="nextTo"/>
        <c:spPr>
          <a:ln w="552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74550656"/>
        <c:crosses val="autoZero"/>
        <c:auto val="1"/>
        <c:lblAlgn val="ctr"/>
        <c:lblOffset val="100"/>
        <c:tickLblSkip val="1"/>
        <c:tickMarkSkip val="1"/>
      </c:catAx>
      <c:valAx>
        <c:axId val="74550656"/>
        <c:scaling>
          <c:orientation val="minMax"/>
        </c:scaling>
        <c:axPos val="l"/>
        <c:majorGridlines>
          <c:spPr>
            <a:ln w="5521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5521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74549120"/>
        <c:crosses val="autoZero"/>
        <c:crossBetween val="between"/>
        <c:majorUnit val="4"/>
      </c:valAx>
      <c:spPr>
        <a:noFill/>
        <a:ln w="22083">
          <a:solidFill>
            <a:srgbClr val="808080"/>
          </a:solidFill>
          <a:prstDash val="solid"/>
        </a:ln>
      </c:spPr>
    </c:plotArea>
    <c:plotVisOnly val="1"/>
    <c:dispBlanksAs val="gap"/>
  </c:chart>
  <c:spPr>
    <a:noFill/>
    <a:ln w="5521">
      <a:noFill/>
      <a:prstDash val="solid"/>
    </a:ln>
  </c:spPr>
  <c:txPr>
    <a:bodyPr/>
    <a:lstStyle/>
    <a:p>
      <a:pPr>
        <a:defRPr sz="169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title>
      <c:tx>
        <c:rich>
          <a:bodyPr/>
          <a:lstStyle/>
          <a:p>
            <a:pPr>
              <a:defRPr sz="2400" b="1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r>
              <a:rPr lang="en-US" sz="2400">
                <a:solidFill>
                  <a:srgbClr val="002060"/>
                </a:solidFill>
              </a:rPr>
              <a:t>% victims of abuse by professional condition
(n = totals of each category)</a:t>
            </a:r>
          </a:p>
        </c:rich>
      </c:tx>
      <c:layout>
        <c:manualLayout>
          <c:xMode val="edge"/>
          <c:yMode val="edge"/>
          <c:x val="0.16839916839916841"/>
          <c:y val="1.9083969465648869E-2"/>
        </c:manualLayout>
      </c:layout>
      <c:spPr>
        <a:noFill/>
        <a:ln w="43800">
          <a:noFill/>
        </a:ln>
      </c:spPr>
    </c:title>
    <c:plotArea>
      <c:layout>
        <c:manualLayout>
          <c:layoutTarget val="inner"/>
          <c:xMode val="edge"/>
          <c:yMode val="edge"/>
          <c:x val="0.44074844074844077"/>
          <c:y val="0.26335877862595447"/>
          <c:w val="0.5218295218295218"/>
          <c:h val="0.62213740458015265"/>
        </c:manualLayout>
      </c:layout>
      <c:barChart>
        <c:barDir val="bar"/>
        <c:grouping val="clustered"/>
        <c:ser>
          <c:idx val="0"/>
          <c:order val="0"/>
          <c:spPr>
            <a:gradFill rotWithShape="0">
              <a:gsLst>
                <a:gs pos="0">
                  <a:srgbClr val="C0C0C0"/>
                </a:gs>
                <a:gs pos="100000">
                  <a:srgbClr val="C0C0C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21900">
              <a:solidFill>
                <a:srgbClr val="000000"/>
              </a:solidFill>
              <a:prstDash val="solid"/>
            </a:ln>
          </c:spPr>
          <c:dLbls>
            <c:spPr>
              <a:noFill/>
              <a:ln w="43800">
                <a:noFill/>
              </a:ln>
            </c:spPr>
            <c:txPr>
              <a:bodyPr/>
              <a:lstStyle/>
              <a:p>
                <a:pPr>
                  <a:defRPr sz="2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showVal val="1"/>
          </c:dLbls>
          <c:cat>
            <c:strRef>
              <c:f>Foglio1!$H$30:$H$35</c:f>
              <c:strCache>
                <c:ptCount val="6"/>
                <c:pt idx="0">
                  <c:v>managers e professionals</c:v>
                </c:pt>
                <c:pt idx="1">
                  <c:v>technicians, clerks, skilled prof.</c:v>
                </c:pt>
                <c:pt idx="2">
                  <c:v>agriculture, forestry</c:v>
                </c:pt>
                <c:pt idx="3">
                  <c:v>artisans and workers</c:v>
                </c:pt>
                <c:pt idx="4">
                  <c:v>housewives</c:v>
                </c:pt>
                <c:pt idx="5">
                  <c:v>armed forces</c:v>
                </c:pt>
              </c:strCache>
            </c:strRef>
          </c:cat>
          <c:val>
            <c:numRef>
              <c:f>Foglio1!$I$30:$I$35</c:f>
              <c:numCache>
                <c:formatCode>General</c:formatCode>
                <c:ptCount val="6"/>
                <c:pt idx="0">
                  <c:v>13.7</c:v>
                </c:pt>
                <c:pt idx="1">
                  <c:v>12.2</c:v>
                </c:pt>
                <c:pt idx="2">
                  <c:v>12.8</c:v>
                </c:pt>
                <c:pt idx="3">
                  <c:v>22.7</c:v>
                </c:pt>
                <c:pt idx="4">
                  <c:v>11.7</c:v>
                </c:pt>
              </c:numCache>
            </c:numRef>
          </c:val>
        </c:ser>
        <c:dLbls>
          <c:showVal val="1"/>
        </c:dLbls>
        <c:axId val="74969472"/>
        <c:axId val="74971008"/>
      </c:barChart>
      <c:catAx>
        <c:axId val="74969472"/>
        <c:scaling>
          <c:orientation val="minMax"/>
        </c:scaling>
        <c:axPos val="l"/>
        <c:numFmt formatCode="General" sourceLinked="1"/>
        <c:tickLblPos val="nextTo"/>
        <c:spPr>
          <a:ln w="54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74971008"/>
        <c:crosses val="autoZero"/>
        <c:auto val="1"/>
        <c:lblAlgn val="ctr"/>
        <c:lblOffset val="100"/>
        <c:tickLblSkip val="1"/>
        <c:tickMarkSkip val="1"/>
      </c:catAx>
      <c:valAx>
        <c:axId val="74971008"/>
        <c:scaling>
          <c:orientation val="minMax"/>
        </c:scaling>
        <c:axPos val="b"/>
        <c:majorGridlines>
          <c:spPr>
            <a:ln w="5475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54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38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74969472"/>
        <c:crosses val="autoZero"/>
        <c:crossBetween val="between"/>
      </c:valAx>
      <c:spPr>
        <a:noFill/>
        <a:ln w="21900">
          <a:solidFill>
            <a:srgbClr val="808080"/>
          </a:solidFill>
          <a:prstDash val="solid"/>
        </a:ln>
      </c:spPr>
    </c:plotArea>
    <c:plotVisOnly val="1"/>
    <c:dispBlanksAs val="gap"/>
  </c:chart>
  <c:spPr>
    <a:noFill/>
    <a:ln w="5475">
      <a:noFill/>
      <a:prstDash val="solid"/>
    </a:ln>
  </c:spPr>
  <c:txPr>
    <a:bodyPr/>
    <a:lstStyle/>
    <a:p>
      <a:pPr>
        <a:defRPr sz="1638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title>
      <c:tx>
        <c:rich>
          <a:bodyPr/>
          <a:lstStyle/>
          <a:p>
            <a:pPr>
              <a:defRPr sz="2400" b="1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r>
              <a:rPr lang="en-US" sz="2400">
                <a:solidFill>
                  <a:srgbClr val="002060"/>
                </a:solidFill>
              </a:rPr>
              <a:t>% victims of abuse by main income source
(n = totals of each category)</a:t>
            </a:r>
          </a:p>
        </c:rich>
      </c:tx>
      <c:layout>
        <c:manualLayout>
          <c:xMode val="edge"/>
          <c:yMode val="edge"/>
          <c:x val="0.18750000000000011"/>
          <c:y val="1.9531250000000003E-2"/>
        </c:manualLayout>
      </c:layout>
      <c:spPr>
        <a:noFill/>
        <a:ln w="44692">
          <a:noFill/>
        </a:ln>
      </c:spPr>
    </c:title>
    <c:plotArea>
      <c:layout>
        <c:manualLayout>
          <c:layoutTarget val="inner"/>
          <c:xMode val="edge"/>
          <c:yMode val="edge"/>
          <c:x val="7.7083333333333434E-2"/>
          <c:y val="0.31250000000000022"/>
          <c:w val="0.90416666666666656"/>
          <c:h val="0.38671875000000022"/>
        </c:manualLayout>
      </c:layout>
      <c:barChart>
        <c:barDir val="col"/>
        <c:grouping val="clustered"/>
        <c:ser>
          <c:idx val="0"/>
          <c:order val="0"/>
          <c:spPr>
            <a:gradFill rotWithShape="0">
              <a:gsLst>
                <a:gs pos="0">
                  <a:srgbClr val="FF6600"/>
                </a:gs>
                <a:gs pos="100000">
                  <a:srgbClr val="FF66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2346">
              <a:solidFill>
                <a:srgbClr val="000000"/>
              </a:solidFill>
              <a:prstDash val="solid"/>
            </a:ln>
          </c:spPr>
          <c:dLbls>
            <c:spPr>
              <a:noFill/>
              <a:ln w="44692">
                <a:noFill/>
              </a:ln>
            </c:spPr>
            <c:txPr>
              <a:bodyPr/>
              <a:lstStyle/>
              <a:p>
                <a:pPr>
                  <a:defRPr sz="2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showVal val="1"/>
          </c:dLbls>
          <c:cat>
            <c:strRef>
              <c:f>Foglio1!$H$39:$H$42</c:f>
              <c:strCache>
                <c:ptCount val="4"/>
                <c:pt idx="0">
                  <c:v>salary</c:v>
                </c:pt>
                <c:pt idx="1">
                  <c:v>pension</c:v>
                </c:pt>
                <c:pt idx="2">
                  <c:v>disability pens.,care allowance, various susidy</c:v>
                </c:pt>
                <c:pt idx="3">
                  <c:v>partner's income</c:v>
                </c:pt>
              </c:strCache>
            </c:strRef>
          </c:cat>
          <c:val>
            <c:numRef>
              <c:f>Foglio1!$I$39:$I$42</c:f>
              <c:numCache>
                <c:formatCode>General</c:formatCode>
                <c:ptCount val="4"/>
                <c:pt idx="0">
                  <c:v>11.1</c:v>
                </c:pt>
                <c:pt idx="1">
                  <c:v>13.3</c:v>
                </c:pt>
                <c:pt idx="2">
                  <c:v>26.7</c:v>
                </c:pt>
                <c:pt idx="3">
                  <c:v>12.7</c:v>
                </c:pt>
              </c:numCache>
            </c:numRef>
          </c:val>
        </c:ser>
        <c:dLbls>
          <c:showVal val="1"/>
        </c:dLbls>
        <c:axId val="74988160"/>
        <c:axId val="74994048"/>
      </c:barChart>
      <c:catAx>
        <c:axId val="74988160"/>
        <c:scaling>
          <c:orientation val="minMax"/>
        </c:scaling>
        <c:axPos val="b"/>
        <c:numFmt formatCode="General" sourceLinked="1"/>
        <c:tickLblPos val="nextTo"/>
        <c:spPr>
          <a:ln w="558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74994048"/>
        <c:crosses val="autoZero"/>
        <c:auto val="1"/>
        <c:lblAlgn val="ctr"/>
        <c:lblOffset val="100"/>
        <c:tickLblSkip val="1"/>
        <c:tickMarkSkip val="1"/>
      </c:catAx>
      <c:valAx>
        <c:axId val="74994048"/>
        <c:scaling>
          <c:orientation val="minMax"/>
        </c:scaling>
        <c:axPos val="l"/>
        <c:majorGridlines>
          <c:spPr>
            <a:ln w="5586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5586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74988160"/>
        <c:crosses val="autoZero"/>
        <c:crossBetween val="between"/>
      </c:valAx>
      <c:spPr>
        <a:noFill/>
        <a:ln w="22346">
          <a:solidFill>
            <a:srgbClr val="808080"/>
          </a:solidFill>
          <a:prstDash val="solid"/>
        </a:ln>
      </c:spPr>
    </c:plotArea>
    <c:plotVisOnly val="1"/>
    <c:dispBlanksAs val="gap"/>
  </c:chart>
  <c:spPr>
    <a:noFill/>
    <a:ln w="5586">
      <a:noFill/>
      <a:prstDash val="solid"/>
    </a:ln>
  </c:spPr>
  <c:txPr>
    <a:bodyPr/>
    <a:lstStyle/>
    <a:p>
      <a:pPr>
        <a:defRPr sz="1628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it-IT"/>
  <c:chart>
    <c:title>
      <c:tx>
        <c:rich>
          <a:bodyPr/>
          <a:lstStyle/>
          <a:p>
            <a:pPr>
              <a:defRPr sz="2400" b="1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r>
              <a:rPr lang="en-US" sz="2400" dirty="0">
                <a:solidFill>
                  <a:srgbClr val="002060"/>
                </a:solidFill>
              </a:rPr>
              <a:t>victims and not-victims of abuse by </a:t>
            </a:r>
            <a:endParaRPr lang="en-US" sz="2400" dirty="0" smtClean="0">
              <a:solidFill>
                <a:srgbClr val="002060"/>
              </a:solidFill>
            </a:endParaRPr>
          </a:p>
          <a:p>
            <a:pPr>
              <a:defRPr sz="2400" b="1" i="0" u="none" strike="noStrike" baseline="0">
                <a:solidFill>
                  <a:srgbClr val="002060"/>
                </a:solidFill>
                <a:latin typeface="Arial"/>
                <a:ea typeface="Arial"/>
                <a:cs typeface="Arial"/>
              </a:defRPr>
            </a:pPr>
            <a:r>
              <a:rPr lang="en-US" sz="2400" dirty="0" smtClean="0">
                <a:solidFill>
                  <a:srgbClr val="002060"/>
                </a:solidFill>
              </a:rPr>
              <a:t>somatic complaints (averages</a:t>
            </a:r>
            <a:r>
              <a:rPr lang="en-US" sz="2400" dirty="0">
                <a:solidFill>
                  <a:srgbClr val="002060"/>
                </a:solidFill>
              </a:rPr>
              <a:t>)</a:t>
            </a:r>
          </a:p>
        </c:rich>
      </c:tx>
      <c:layout>
        <c:manualLayout>
          <c:xMode val="edge"/>
          <c:yMode val="edge"/>
          <c:x val="0.22407603062948717"/>
          <c:y val="3.8034120734908139E-2"/>
        </c:manualLayout>
      </c:layout>
      <c:spPr>
        <a:noFill/>
        <a:ln w="46512">
          <a:noFill/>
        </a:ln>
      </c:spPr>
    </c:title>
    <c:plotArea>
      <c:layout>
        <c:manualLayout>
          <c:layoutTarget val="inner"/>
          <c:xMode val="edge"/>
          <c:yMode val="edge"/>
          <c:x val="9.8712446351931368E-2"/>
          <c:y val="0.230769230769231"/>
          <c:w val="0.68454935622317692"/>
          <c:h val="0.57264957264957406"/>
        </c:manualLayout>
      </c:layout>
      <c:barChart>
        <c:barDir val="col"/>
        <c:grouping val="clustered"/>
        <c:ser>
          <c:idx val="0"/>
          <c:order val="0"/>
          <c:tx>
            <c:strRef>
              <c:f>Foglio1!$C$4</c:f>
              <c:strCache>
                <c:ptCount val="1"/>
                <c:pt idx="0">
                  <c:v>victims</c:v>
                </c:pt>
              </c:strCache>
            </c:strRef>
          </c:tx>
          <c:spPr>
            <a:gradFill rotWithShape="0">
              <a:gsLst>
                <a:gs pos="0">
                  <a:srgbClr val="FF0000"/>
                </a:gs>
                <a:gs pos="100000">
                  <a:srgbClr val="FF0000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3256">
              <a:solidFill>
                <a:srgbClr val="000000"/>
              </a:solidFill>
              <a:prstDash val="solid"/>
            </a:ln>
          </c:spPr>
          <c:dLbls>
            <c:spPr>
              <a:noFill/>
              <a:ln w="46512">
                <a:noFill/>
              </a:ln>
            </c:spPr>
            <c:txPr>
              <a:bodyPr/>
              <a:lstStyle/>
              <a:p>
                <a:pPr>
                  <a:defRPr sz="2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showVal val="1"/>
          </c:dLbls>
          <c:cat>
            <c:numRef>
              <c:f>Foglio1!$A$5:$B$5</c:f>
              <c:numCache>
                <c:formatCode>General</c:formatCode>
                <c:ptCount val="2"/>
              </c:numCache>
            </c:numRef>
          </c:cat>
          <c:val>
            <c:numRef>
              <c:f>Foglio1!$C$5:$C$5</c:f>
              <c:numCache>
                <c:formatCode>General</c:formatCode>
                <c:ptCount val="1"/>
                <c:pt idx="0">
                  <c:v>14.4</c:v>
                </c:pt>
              </c:numCache>
            </c:numRef>
          </c:val>
        </c:ser>
        <c:ser>
          <c:idx val="1"/>
          <c:order val="1"/>
          <c:tx>
            <c:strRef>
              <c:f>Foglio1!$D$4</c:f>
              <c:strCache>
                <c:ptCount val="1"/>
                <c:pt idx="0">
                  <c:v>not-victims</c:v>
                </c:pt>
              </c:strCache>
            </c:strRef>
          </c:tx>
          <c:spPr>
            <a:gradFill rotWithShape="0">
              <a:gsLst>
                <a:gs pos="0">
                  <a:srgbClr val="CCFFFF"/>
                </a:gs>
                <a:gs pos="100000">
                  <a:srgbClr val="CCFFFF">
                    <a:gamma/>
                    <a:shade val="46275"/>
                    <a:invGamma/>
                  </a:srgbClr>
                </a:gs>
              </a:gsLst>
              <a:lin ang="0" scaled="1"/>
            </a:gradFill>
            <a:ln w="23256">
              <a:solidFill>
                <a:srgbClr val="000000"/>
              </a:solidFill>
              <a:prstDash val="solid"/>
            </a:ln>
          </c:spPr>
          <c:dLbls>
            <c:spPr>
              <a:noFill/>
              <a:ln w="46512">
                <a:noFill/>
              </a:ln>
            </c:spPr>
            <c:txPr>
              <a:bodyPr/>
              <a:lstStyle/>
              <a:p>
                <a:pPr>
                  <a:defRPr sz="24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endParaRPr lang="it-IT"/>
              </a:p>
            </c:txPr>
            <c:showVal val="1"/>
          </c:dLbls>
          <c:cat>
            <c:numRef>
              <c:f>Foglio1!$A$5:$B$5</c:f>
              <c:numCache>
                <c:formatCode>General</c:formatCode>
                <c:ptCount val="2"/>
              </c:numCache>
            </c:numRef>
          </c:cat>
          <c:val>
            <c:numRef>
              <c:f>Foglio1!$D$5:$D$5</c:f>
              <c:numCache>
                <c:formatCode>General</c:formatCode>
                <c:ptCount val="1"/>
                <c:pt idx="0">
                  <c:v>11.9</c:v>
                </c:pt>
              </c:numCache>
            </c:numRef>
          </c:val>
        </c:ser>
        <c:dLbls>
          <c:showVal val="1"/>
        </c:dLbls>
        <c:axId val="82345344"/>
        <c:axId val="82355328"/>
      </c:barChart>
      <c:catAx>
        <c:axId val="82345344"/>
        <c:scaling>
          <c:orientation val="minMax"/>
        </c:scaling>
        <c:axPos val="b"/>
        <c:numFmt formatCode="General" sourceLinked="1"/>
        <c:tickLblPos val="nextTo"/>
        <c:spPr>
          <a:ln w="581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3342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82355328"/>
        <c:crosses val="autoZero"/>
        <c:auto val="1"/>
        <c:lblAlgn val="ctr"/>
        <c:lblOffset val="100"/>
        <c:tickLblSkip val="1"/>
        <c:tickMarkSkip val="1"/>
      </c:catAx>
      <c:valAx>
        <c:axId val="82355328"/>
        <c:scaling>
          <c:orientation val="minMax"/>
        </c:scaling>
        <c:axPos val="l"/>
        <c:majorGridlines>
          <c:spPr>
            <a:ln w="5814">
              <a:solidFill>
                <a:srgbClr val="000000"/>
              </a:solidFill>
              <a:prstDash val="solid"/>
            </a:ln>
          </c:spPr>
        </c:majorGridlines>
        <c:numFmt formatCode="General" sourceLinked="1"/>
        <c:tickLblPos val="nextTo"/>
        <c:spPr>
          <a:ln w="5814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4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it-IT"/>
          </a:p>
        </c:txPr>
        <c:crossAx val="82345344"/>
        <c:crosses val="autoZero"/>
        <c:crossBetween val="between"/>
      </c:valAx>
      <c:spPr>
        <a:noFill/>
        <a:ln w="23256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7138766091291133"/>
          <c:y val="0.54031335666375035"/>
          <c:w val="0.22634123210205948"/>
          <c:h val="0.18376068376068388"/>
        </c:manualLayout>
      </c:layout>
      <c:spPr>
        <a:noFill/>
        <a:ln w="46512">
          <a:noFill/>
        </a:ln>
      </c:spPr>
      <c:txPr>
        <a:bodyPr/>
        <a:lstStyle/>
        <a:p>
          <a:pPr>
            <a:defRPr sz="24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it-IT"/>
        </a:p>
      </c:txPr>
    </c:legend>
    <c:plotVisOnly val="1"/>
    <c:dispBlanksAs val="gap"/>
  </c:chart>
  <c:spPr>
    <a:noFill/>
    <a:ln w="5814">
      <a:noFill/>
      <a:prstDash val="solid"/>
    </a:ln>
  </c:spPr>
  <c:txPr>
    <a:bodyPr/>
    <a:lstStyle/>
    <a:p>
      <a:pPr>
        <a:defRPr sz="2152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it-IT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7822" cy="34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594077" y="0"/>
            <a:ext cx="4277822" cy="34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456378"/>
            <a:ext cx="4277822" cy="34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594077" y="6456378"/>
            <a:ext cx="4277822" cy="34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AB12C7-9E4D-4818-B92A-CF831D72898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277822" cy="34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594077" y="0"/>
            <a:ext cx="4277822" cy="34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68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38500" y="509588"/>
            <a:ext cx="3397250" cy="25479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87190" y="3228189"/>
            <a:ext cx="7899870" cy="305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 smtClean="0"/>
              <a:t>Fare clic per modificare gli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56378"/>
            <a:ext cx="4277822" cy="34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594077" y="6456378"/>
            <a:ext cx="4277822" cy="340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EEC5492-9A55-4EF9-8133-72D02142E7C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EAE204-D3A2-429F-952B-9060177C04C4}" type="datetime1">
              <a:rPr lang="it-IT"/>
              <a:pPr>
                <a:defRPr/>
              </a:pPr>
              <a:t>29/05/2012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B5D45-5F2B-4D2E-A1BF-786C4CC8143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2B10B-A17E-46FB-A546-4D4CD0995D9C}" type="datetime1">
              <a:rPr lang="it-IT"/>
              <a:pPr>
                <a:defRPr/>
              </a:pPr>
              <a:t>29/05/2012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6A54ED-648A-4EDE-B19F-9BB580D3545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B387E2-CFF8-4686-81CD-EB6DB4C07008}" type="datetime1">
              <a:rPr lang="it-IT"/>
              <a:pPr>
                <a:defRPr/>
              </a:pPr>
              <a:t>29/05/2012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6E5B8-34B2-4627-8115-A23F0BE38B0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E10995-E9E3-4AF9-809F-40131D214E60}" type="datetime1">
              <a:rPr lang="it-IT"/>
              <a:pPr>
                <a:defRPr/>
              </a:pPr>
              <a:t>29/05/2012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5B81DB-2566-4E18-9CC9-15E0145485C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C904E-21BF-4A0A-93C3-D7FCC8ACCD6A}" type="datetime1">
              <a:rPr lang="it-IT"/>
              <a:pPr>
                <a:defRPr/>
              </a:pPr>
              <a:t>29/05/2012</a:t>
            </a:fld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5344C-F672-4E12-86D9-55A493E2774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E4221E-2AE7-4716-9E7B-C07A15902841}" type="datetime1">
              <a:rPr lang="it-IT"/>
              <a:pPr>
                <a:defRPr/>
              </a:pPr>
              <a:t>29/05/2012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D1DAA5-0700-414A-91A6-4D836262855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45428-7A06-43DF-ADE4-C5EB1CF56842}" type="datetime1">
              <a:rPr lang="it-IT"/>
              <a:pPr>
                <a:defRPr/>
              </a:pPr>
              <a:t>29/05/2012</a:t>
            </a:fld>
            <a:endParaRPr lang="it-IT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1C0F8-5FD6-498B-A613-ADDE2855169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93C09-7712-429A-BC4C-FA15D4014A10}" type="datetime1">
              <a:rPr lang="it-IT"/>
              <a:pPr>
                <a:defRPr/>
              </a:pPr>
              <a:t>29/05/2012</a:t>
            </a:fld>
            <a:endParaRPr lang="it-I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B437E-F7D5-48A4-87A7-C8CFF937634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46843-FD66-49B8-9357-BDBF794C7A54}" type="datetime1">
              <a:rPr lang="it-IT"/>
              <a:pPr>
                <a:defRPr/>
              </a:pPr>
              <a:t>29/05/2012</a:t>
            </a:fld>
            <a:endParaRPr lang="it-IT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0E3CB9-72FB-44BD-B046-9A59BFAD365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8B720-6227-4D63-9FF6-113E393957F5}" type="datetime1">
              <a:rPr lang="it-IT"/>
              <a:pPr>
                <a:defRPr/>
              </a:pPr>
              <a:t>29/05/2012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25AA86-87F1-4B35-8BC7-E6E081A663C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1B4F7-52A9-4FEC-B101-5FAA1C2DC252}" type="datetime1">
              <a:rPr lang="it-IT"/>
              <a:pPr>
                <a:defRPr/>
              </a:pPr>
              <a:t>29/05/2012</a:t>
            </a:fld>
            <a:endParaRPr lang="it-I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2A24C-7259-419E-B08A-FBAF5C3807A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381BD80-008F-4ABC-A86C-E30A57E2A8E6}" type="datetime1">
              <a:rPr lang="it-IT"/>
              <a:pPr>
                <a:defRPr/>
              </a:pPr>
              <a:t>29/05/2012</a:t>
            </a:fld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 sz="14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8F7C6BE0-A22E-4507-B706-BB8504691AF5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m.dirosa@inrca.i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79388" y="1916832"/>
            <a:ext cx="8713787" cy="4535488"/>
          </a:xfrm>
        </p:spPr>
        <p:txBody>
          <a:bodyPr/>
          <a:lstStyle/>
          <a:p>
            <a:pPr algn="ctr">
              <a:lnSpc>
                <a:spcPct val="120000"/>
              </a:lnSpc>
              <a:buFontTx/>
              <a:buNone/>
            </a:pPr>
            <a:r>
              <a:rPr lang="en-GB" b="1" dirty="0" smtClean="0">
                <a:solidFill>
                  <a:srgbClr val="002060"/>
                </a:solidFill>
              </a:rPr>
              <a:t>Elder Abuse in Italy: </a:t>
            </a:r>
          </a:p>
          <a:p>
            <a:pPr algn="ctr">
              <a:lnSpc>
                <a:spcPct val="120000"/>
              </a:lnSpc>
              <a:buFontTx/>
              <a:buNone/>
            </a:pPr>
            <a:r>
              <a:rPr lang="en-GB" sz="2800" b="1" dirty="0" smtClean="0">
                <a:solidFill>
                  <a:srgbClr val="002060"/>
                </a:solidFill>
              </a:rPr>
              <a:t>Selected findings from the ABUEL Project</a:t>
            </a:r>
            <a:r>
              <a:rPr lang="it-IT" dirty="0" smtClean="0"/>
              <a:t> </a:t>
            </a:r>
            <a:endParaRPr lang="en-US" sz="2800" dirty="0" smtClean="0">
              <a:solidFill>
                <a:srgbClr val="002060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2400" dirty="0" smtClean="0">
              <a:solidFill>
                <a:srgbClr val="00206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it-IT" sz="2000" dirty="0" smtClean="0">
                <a:solidFill>
                  <a:srgbClr val="002060"/>
                </a:solidFill>
              </a:rPr>
              <a:t>M. Di Rosa , G. Lamura, </a:t>
            </a:r>
            <a:r>
              <a:rPr lang="it-IT" sz="2000" dirty="0" err="1" smtClean="0">
                <a:solidFill>
                  <a:srgbClr val="002060"/>
                </a:solidFill>
              </a:rPr>
              <a:t>M.G.</a:t>
            </a:r>
            <a:r>
              <a:rPr lang="it-IT" sz="2000" dirty="0" smtClean="0">
                <a:solidFill>
                  <a:srgbClr val="002060"/>
                </a:solidFill>
              </a:rPr>
              <a:t> Melchiorre, H. Barros, F. </a:t>
            </a:r>
            <a:r>
              <a:rPr lang="it-IT" sz="2000" dirty="0" err="1" smtClean="0">
                <a:solidFill>
                  <a:srgbClr val="002060"/>
                </a:solidFill>
              </a:rPr>
              <a:t>Torres-Gonzales</a:t>
            </a:r>
            <a:r>
              <a:rPr lang="it-IT" sz="2000" dirty="0" smtClean="0">
                <a:solidFill>
                  <a:srgbClr val="002060"/>
                </a:solidFill>
              </a:rPr>
              <a:t>,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it-IT" sz="2000" dirty="0" smtClean="0">
                <a:solidFill>
                  <a:srgbClr val="002060"/>
                </a:solidFill>
              </a:rPr>
              <a:t>E. </a:t>
            </a:r>
            <a:r>
              <a:rPr lang="it-IT" sz="2000" dirty="0" err="1" smtClean="0">
                <a:solidFill>
                  <a:srgbClr val="002060"/>
                </a:solidFill>
              </a:rPr>
              <a:t>Ioannidi–Kapoloud</a:t>
            </a:r>
            <a:r>
              <a:rPr lang="it-IT" sz="2000" dirty="0" smtClean="0">
                <a:solidFill>
                  <a:srgbClr val="002060"/>
                </a:solidFill>
              </a:rPr>
              <a:t>,  J. </a:t>
            </a:r>
            <a:r>
              <a:rPr lang="it-IT" sz="2000" dirty="0" err="1" smtClean="0">
                <a:solidFill>
                  <a:srgbClr val="002060"/>
                </a:solidFill>
              </a:rPr>
              <a:t>Lindert</a:t>
            </a:r>
            <a:r>
              <a:rPr lang="it-IT" sz="2000" dirty="0" smtClean="0">
                <a:solidFill>
                  <a:srgbClr val="002060"/>
                </a:solidFill>
              </a:rPr>
              <a:t>,  </a:t>
            </a:r>
            <a:r>
              <a:rPr lang="it-IT" sz="2000" dirty="0" err="1" smtClean="0">
                <a:solidFill>
                  <a:srgbClr val="002060"/>
                </a:solidFill>
              </a:rPr>
              <a:t>M.Stankunas</a:t>
            </a:r>
            <a:r>
              <a:rPr lang="it-IT" sz="2000" dirty="0" smtClean="0">
                <a:solidFill>
                  <a:srgbClr val="002060"/>
                </a:solidFill>
              </a:rPr>
              <a:t> , </a:t>
            </a:r>
            <a:r>
              <a:rPr lang="it-IT" sz="2000" dirty="0" err="1" smtClean="0">
                <a:solidFill>
                  <a:srgbClr val="002060"/>
                </a:solidFill>
              </a:rPr>
              <a:t>J.J.F.</a:t>
            </a:r>
            <a:r>
              <a:rPr lang="it-IT" sz="2000" dirty="0" smtClean="0">
                <a:solidFill>
                  <a:srgbClr val="002060"/>
                </a:solidFill>
              </a:rPr>
              <a:t> Soares 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it-IT" sz="1400" dirty="0" smtClean="0">
              <a:solidFill>
                <a:schemeClr val="hlink"/>
              </a:solidFill>
              <a:hlinkClick r:id="rId2"/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it-IT" sz="1600" dirty="0" smtClean="0">
                <a:solidFill>
                  <a:schemeClr val="hlink"/>
                </a:solidFill>
                <a:hlinkClick r:id="rId2"/>
              </a:rPr>
              <a:t>m.dirosa@inrca.it</a:t>
            </a:r>
            <a:endParaRPr lang="it-IT" sz="1600" dirty="0" smtClean="0">
              <a:solidFill>
                <a:schemeClr val="hlink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it-IT" sz="1400" dirty="0" smtClean="0">
              <a:solidFill>
                <a:schemeClr val="hlink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US" sz="1800" b="1" dirty="0" smtClean="0">
              <a:solidFill>
                <a:srgbClr val="002060"/>
              </a:solidFill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en-US" sz="1800" b="1" dirty="0" smtClean="0">
                <a:solidFill>
                  <a:srgbClr val="002060"/>
                </a:solidFill>
              </a:rPr>
              <a:t>IFA 11</a:t>
            </a:r>
            <a:r>
              <a:rPr lang="en-US" sz="1800" b="1" baseline="30000" dirty="0" smtClean="0">
                <a:solidFill>
                  <a:srgbClr val="002060"/>
                </a:solidFill>
              </a:rPr>
              <a:t>TH</a:t>
            </a:r>
            <a:r>
              <a:rPr lang="en-US" sz="1800" b="1" dirty="0" smtClean="0">
                <a:solidFill>
                  <a:srgbClr val="002060"/>
                </a:solidFill>
              </a:rPr>
              <a:t> GLOBAL CONFERENCE ON AGEING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sz="1800" b="1" dirty="0" smtClean="0">
                <a:solidFill>
                  <a:srgbClr val="002060"/>
                </a:solidFill>
              </a:rPr>
              <a:t>28 May – 1 June 2012 Prague  - Czech Republic</a:t>
            </a:r>
            <a:endParaRPr lang="it-IT" sz="1800" b="1" baseline="30000" dirty="0" smtClean="0">
              <a:solidFill>
                <a:srgbClr val="002060"/>
              </a:solidFill>
            </a:endParaRPr>
          </a:p>
        </p:txBody>
      </p:sp>
      <p:pic>
        <p:nvPicPr>
          <p:cNvPr id="21507" name="Picture 7" descr="INRCA LOGO SCELTO "/>
          <p:cNvPicPr>
            <a:picLocks noGrp="1" noChangeAspect="1" noChangeArrowheads="1"/>
          </p:cNvPicPr>
          <p:nvPr>
            <p:ph type="title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77050" y="188913"/>
            <a:ext cx="2016125" cy="1814512"/>
          </a:xfrm>
        </p:spPr>
      </p:pic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565150" y="765175"/>
            <a:ext cx="5708650" cy="642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it-IT" b="1" i="1">
                <a:solidFill>
                  <a:srgbClr val="808000"/>
                </a:solidFill>
              </a:rPr>
              <a:t>National Institute of Health and Science on Aging</a:t>
            </a:r>
            <a:r>
              <a:rPr lang="it-IT" b="1">
                <a:solidFill>
                  <a:srgbClr val="808000"/>
                </a:solidFill>
              </a:rPr>
              <a:t>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en-GB" b="1" i="1">
                <a:solidFill>
                  <a:srgbClr val="808000"/>
                </a:solidFill>
              </a:rPr>
              <a:t>Centre for socio-economic research on ageing</a:t>
            </a:r>
            <a:endParaRPr lang="it-IT" b="1" i="1">
              <a:solidFill>
                <a:srgbClr val="808000"/>
              </a:solidFill>
            </a:endParaRPr>
          </a:p>
        </p:txBody>
      </p:sp>
      <p:pic>
        <p:nvPicPr>
          <p:cNvPr id="21509" name="Picture 6" descr="ce_eahc_4C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6021388"/>
            <a:ext cx="204152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vale 6"/>
          <p:cNvSpPr/>
          <p:nvPr/>
        </p:nvSpPr>
        <p:spPr>
          <a:xfrm>
            <a:off x="6516216" y="4292004"/>
            <a:ext cx="863600" cy="86518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3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vale 6"/>
          <p:cNvSpPr/>
          <p:nvPr/>
        </p:nvSpPr>
        <p:spPr>
          <a:xfrm>
            <a:off x="4284663" y="1700808"/>
            <a:ext cx="1150937" cy="45365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vale 6"/>
          <p:cNvSpPr/>
          <p:nvPr/>
        </p:nvSpPr>
        <p:spPr>
          <a:xfrm>
            <a:off x="971600" y="1196752"/>
            <a:ext cx="1368152" cy="496855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0" y="0"/>
          <a:ext cx="9143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vale 6"/>
          <p:cNvSpPr/>
          <p:nvPr/>
        </p:nvSpPr>
        <p:spPr>
          <a:xfrm>
            <a:off x="5219675" y="1556792"/>
            <a:ext cx="1296541" cy="46805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0" y="0"/>
          <a:ext cx="9144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Ovale 7"/>
          <p:cNvSpPr/>
          <p:nvPr/>
        </p:nvSpPr>
        <p:spPr>
          <a:xfrm rot="16200000">
            <a:off x="5291375" y="117339"/>
            <a:ext cx="1225550" cy="525658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vale 6"/>
          <p:cNvSpPr/>
          <p:nvPr/>
        </p:nvSpPr>
        <p:spPr>
          <a:xfrm rot="5400000">
            <a:off x="4769768" y="-369168"/>
            <a:ext cx="864096" cy="788436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vale 6"/>
          <p:cNvSpPr/>
          <p:nvPr/>
        </p:nvSpPr>
        <p:spPr>
          <a:xfrm>
            <a:off x="5148263" y="1700808"/>
            <a:ext cx="1439961" cy="352901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lnSpc>
                <a:spcPct val="150000"/>
              </a:lnSpc>
              <a:buFontTx/>
              <a:buNone/>
            </a:pPr>
            <a:endParaRPr lang="en-GB" dirty="0" smtClean="0">
              <a:solidFill>
                <a:srgbClr val="002060"/>
              </a:solidFill>
            </a:endParaRPr>
          </a:p>
          <a:p>
            <a:pPr algn="ctr">
              <a:lnSpc>
                <a:spcPct val="150000"/>
              </a:lnSpc>
              <a:buFontTx/>
              <a:buNone/>
            </a:pPr>
            <a:r>
              <a:rPr lang="en-GB" dirty="0" smtClean="0">
                <a:solidFill>
                  <a:srgbClr val="002060"/>
                </a:solidFill>
              </a:rPr>
              <a:t>Therefore </a:t>
            </a:r>
            <a:r>
              <a:rPr lang="en-GB" dirty="0" smtClean="0">
                <a:solidFill>
                  <a:srgbClr val="002060"/>
                </a:solidFill>
              </a:rPr>
              <a:t>they are the most </a:t>
            </a:r>
            <a:r>
              <a:rPr lang="en-GB" b="1" dirty="0" smtClean="0">
                <a:solidFill>
                  <a:srgbClr val="002060"/>
                </a:solidFill>
              </a:rPr>
              <a:t>disadvantaged</a:t>
            </a:r>
            <a:r>
              <a:rPr lang="en-GB" dirty="0" smtClean="0">
                <a:solidFill>
                  <a:srgbClr val="002060"/>
                </a:solidFill>
              </a:rPr>
              <a:t> and potentially victims of </a:t>
            </a:r>
            <a:r>
              <a:rPr lang="en-GB" b="1" dirty="0" smtClean="0">
                <a:solidFill>
                  <a:srgbClr val="002060"/>
                </a:solidFill>
              </a:rPr>
              <a:t>social exclusion</a:t>
            </a:r>
            <a:endParaRPr lang="it-IT" b="1" dirty="0" smtClean="0">
              <a:solidFill>
                <a:srgbClr val="002060"/>
              </a:solidFill>
            </a:endParaRPr>
          </a:p>
          <a:p>
            <a:pPr>
              <a:lnSpc>
                <a:spcPct val="150000"/>
              </a:lnSpc>
            </a:pPr>
            <a:endParaRPr lang="it-IT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535039"/>
            <a:ext cx="7772400" cy="1470025"/>
          </a:xfrm>
        </p:spPr>
        <p:txBody>
          <a:bodyPr/>
          <a:lstStyle/>
          <a:p>
            <a:r>
              <a:rPr lang="it-IT" sz="3600" b="1" dirty="0" smtClean="0">
                <a:solidFill>
                  <a:srgbClr val="002060"/>
                </a:solidFill>
              </a:rPr>
              <a:t>HEALTH CONDITIONS </a:t>
            </a:r>
            <a:r>
              <a:rPr lang="it-IT" sz="3600" b="1" dirty="0" smtClean="0">
                <a:solidFill>
                  <a:srgbClr val="002060"/>
                </a:solidFill>
              </a:rPr>
              <a:t/>
            </a:r>
            <a:br>
              <a:rPr lang="it-IT" sz="3600" b="1" dirty="0" smtClean="0">
                <a:solidFill>
                  <a:srgbClr val="002060"/>
                </a:solidFill>
              </a:rPr>
            </a:br>
            <a:r>
              <a:rPr lang="it-IT" sz="3600" b="1" dirty="0" smtClean="0">
                <a:solidFill>
                  <a:srgbClr val="002060"/>
                </a:solidFill>
              </a:rPr>
              <a:t>&amp; </a:t>
            </a:r>
            <a:r>
              <a:rPr lang="it-IT" sz="3600" b="1" dirty="0" smtClean="0">
                <a:solidFill>
                  <a:srgbClr val="002060"/>
                </a:solidFill>
              </a:rPr>
              <a:t>LIFESTYLES</a:t>
            </a:r>
            <a:endParaRPr lang="it-IT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4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3999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222" name="Text Box 8"/>
          <p:cNvSpPr txBox="1">
            <a:spLocks noChangeArrowheads="1"/>
          </p:cNvSpPr>
          <p:nvPr/>
        </p:nvSpPr>
        <p:spPr bwMode="auto">
          <a:xfrm>
            <a:off x="323528" y="5877272"/>
            <a:ext cx="8135938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Tx/>
              <a:buNone/>
            </a:pPr>
            <a:r>
              <a:rPr lang="en-GB" sz="2000" i="1" dirty="0"/>
              <a:t>Note:</a:t>
            </a:r>
            <a:r>
              <a:rPr lang="en-GB" sz="2000" b="1" dirty="0"/>
              <a:t> GBB scale </a:t>
            </a:r>
            <a:r>
              <a:rPr lang="en-GB" sz="2000" dirty="0"/>
              <a:t>is made of 4 subscales, i.e. Stomach Discomfort, Heart complaints, Exhaustion tendency and Body aches rating 0-96. High scores correspond to high levels of somatic complaints </a:t>
            </a:r>
            <a:endParaRPr lang="it-IT" sz="2000" dirty="0"/>
          </a:p>
        </p:txBody>
      </p:sp>
      <p:cxnSp>
        <p:nvCxnSpPr>
          <p:cNvPr id="7" name="Connettore 1 6"/>
          <p:cNvCxnSpPr/>
          <p:nvPr/>
        </p:nvCxnSpPr>
        <p:spPr>
          <a:xfrm>
            <a:off x="2411760" y="980728"/>
            <a:ext cx="28803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60301" y="620713"/>
            <a:ext cx="6696075" cy="647700"/>
          </a:xfrm>
        </p:spPr>
        <p:txBody>
          <a:bodyPr/>
          <a:lstStyle/>
          <a:p>
            <a:pPr eaLnBrk="1" hangingPunct="1"/>
            <a:r>
              <a:rPr lang="it-IT" sz="2800" b="1" dirty="0" smtClean="0">
                <a:solidFill>
                  <a:srgbClr val="002060"/>
                </a:solidFill>
              </a:rPr>
              <a:t>BACKGROUND [1]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50" y="2060575"/>
            <a:ext cx="8496300" cy="4103688"/>
          </a:xfrm>
        </p:spPr>
        <p:txBody>
          <a:bodyPr/>
          <a:lstStyle/>
          <a:p>
            <a:pPr algn="just">
              <a:buFontTx/>
              <a:buBlip>
                <a:blip r:embed="rId2"/>
              </a:buBlip>
            </a:pPr>
            <a:r>
              <a:rPr lang="it-IT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The </a:t>
            </a:r>
            <a:r>
              <a:rPr lang="en-US" sz="2400" b="1" dirty="0" smtClean="0">
                <a:solidFill>
                  <a:srgbClr val="002060"/>
                </a:solidFill>
              </a:rPr>
              <a:t>elder abuse phenomenon </a:t>
            </a:r>
            <a:r>
              <a:rPr lang="en-US" sz="2400" dirty="0" smtClean="0">
                <a:solidFill>
                  <a:srgbClr val="002060"/>
                </a:solidFill>
              </a:rPr>
              <a:t>in recent years has reached a remarkable international importance. </a:t>
            </a:r>
            <a:r>
              <a:rPr lang="en-GB" sz="2400" dirty="0" smtClean="0">
                <a:solidFill>
                  <a:srgbClr val="002060"/>
                </a:solidFill>
              </a:rPr>
              <a:t>This is a </a:t>
            </a:r>
            <a:r>
              <a:rPr lang="en-GB" sz="2400" b="1" dirty="0" smtClean="0">
                <a:solidFill>
                  <a:srgbClr val="002060"/>
                </a:solidFill>
              </a:rPr>
              <a:t>complex phenomenon,</a:t>
            </a:r>
            <a:r>
              <a:rPr lang="en-GB" sz="2400" dirty="0" smtClean="0">
                <a:solidFill>
                  <a:srgbClr val="002060"/>
                </a:solidFill>
              </a:rPr>
              <a:t> still not much studied in Italy, but also in Europe.</a:t>
            </a:r>
          </a:p>
          <a:p>
            <a:pPr algn="just">
              <a:buFontTx/>
              <a:buBlip>
                <a:blip r:embed="rId2"/>
              </a:buBlip>
            </a:pPr>
            <a:r>
              <a:rPr lang="en-GB" sz="2400" dirty="0" smtClean="0">
                <a:solidFill>
                  <a:srgbClr val="002060"/>
                </a:solidFill>
              </a:rPr>
              <a:t> The </a:t>
            </a:r>
            <a:r>
              <a:rPr lang="en-GB" sz="2400" b="1" dirty="0" smtClean="0">
                <a:solidFill>
                  <a:srgbClr val="002060"/>
                </a:solidFill>
              </a:rPr>
              <a:t>prevalence of the phenomenon </a:t>
            </a:r>
            <a:r>
              <a:rPr lang="en-GB" sz="2400" dirty="0" smtClean="0">
                <a:solidFill>
                  <a:srgbClr val="002060"/>
                </a:solidFill>
              </a:rPr>
              <a:t>reaches, </a:t>
            </a:r>
            <a:r>
              <a:rPr lang="en-GB" sz="2400" u="sng" dirty="0" smtClean="0">
                <a:solidFill>
                  <a:srgbClr val="002060"/>
                </a:solidFill>
              </a:rPr>
              <a:t>according to methodology</a:t>
            </a:r>
            <a:r>
              <a:rPr lang="en-GB" sz="2400" dirty="0" smtClean="0">
                <a:solidFill>
                  <a:srgbClr val="002060"/>
                </a:solidFill>
              </a:rPr>
              <a:t> and context adopted, values between </a:t>
            </a:r>
            <a:r>
              <a:rPr lang="en-GB" sz="2400" b="1" dirty="0" smtClean="0">
                <a:solidFill>
                  <a:srgbClr val="002060"/>
                </a:solidFill>
              </a:rPr>
              <a:t>3%</a:t>
            </a:r>
            <a:r>
              <a:rPr lang="en-GB" sz="2400" dirty="0" smtClean="0">
                <a:solidFill>
                  <a:srgbClr val="002060"/>
                </a:solidFill>
              </a:rPr>
              <a:t> and </a:t>
            </a:r>
            <a:r>
              <a:rPr lang="en-GB" sz="2400" b="1" dirty="0" smtClean="0">
                <a:solidFill>
                  <a:srgbClr val="002060"/>
                </a:solidFill>
              </a:rPr>
              <a:t>27%</a:t>
            </a:r>
            <a:r>
              <a:rPr lang="en-GB" sz="2400" dirty="0" smtClean="0">
                <a:solidFill>
                  <a:srgbClr val="002060"/>
                </a:solidFill>
              </a:rPr>
              <a:t> of the older population.</a:t>
            </a:r>
          </a:p>
          <a:p>
            <a:pPr algn="just">
              <a:buFontTx/>
              <a:buBlip>
                <a:blip r:embed="rId2"/>
              </a:buBlip>
            </a:pPr>
            <a:r>
              <a:rPr lang="en-GB" sz="2400" dirty="0" smtClean="0">
                <a:solidFill>
                  <a:srgbClr val="002060"/>
                </a:solidFill>
              </a:rPr>
              <a:t> The abuse can cause in the older person physical and mental health problems and a general reduction in quality of life, because it can be a possible source of sufferings, wounds or pain.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5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46" name="Text Box 8"/>
          <p:cNvSpPr txBox="1">
            <a:spLocks noChangeArrowheads="1"/>
          </p:cNvSpPr>
          <p:nvPr/>
        </p:nvSpPr>
        <p:spPr bwMode="auto">
          <a:xfrm>
            <a:off x="468510" y="5661248"/>
            <a:ext cx="8135938" cy="107721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Tx/>
              <a:buNone/>
            </a:pPr>
            <a:r>
              <a:rPr lang="en-GB" sz="2000" i="1" dirty="0"/>
              <a:t>Note:</a:t>
            </a:r>
            <a:r>
              <a:rPr lang="en-GB" sz="2000" b="1" dirty="0"/>
              <a:t> WHOQOL-OLD scale </a:t>
            </a:r>
            <a:r>
              <a:rPr lang="en-GB" sz="2000" dirty="0"/>
              <a:t>is made of</a:t>
            </a:r>
            <a:r>
              <a:rPr lang="en-GB" sz="2000" i="1" dirty="0"/>
              <a:t> </a:t>
            </a:r>
            <a:r>
              <a:rPr lang="en-GB" sz="2000" dirty="0"/>
              <a:t>24 items (graded 1-5) divided into 6 subscales (each with 4 items), i.e. sensory abilities, autonomy, past, present and future activities, social participation, death and dying and intimacy. </a:t>
            </a:r>
            <a:r>
              <a:rPr lang="es-ES" sz="2000" dirty="0" err="1"/>
              <a:t>High</a:t>
            </a:r>
            <a:r>
              <a:rPr lang="es-ES" sz="2000" dirty="0"/>
              <a:t> scores </a:t>
            </a:r>
            <a:r>
              <a:rPr lang="es-ES" sz="2000" dirty="0" err="1"/>
              <a:t>correspond</a:t>
            </a:r>
            <a:r>
              <a:rPr lang="es-ES" sz="2000" dirty="0"/>
              <a:t> </a:t>
            </a:r>
            <a:r>
              <a:rPr lang="es-ES" sz="2000" dirty="0" err="1"/>
              <a:t>to</a:t>
            </a:r>
            <a:r>
              <a:rPr lang="es-ES" sz="2000" dirty="0"/>
              <a:t> </a:t>
            </a:r>
            <a:r>
              <a:rPr lang="es-ES" sz="2000" dirty="0" err="1"/>
              <a:t>high</a:t>
            </a:r>
            <a:r>
              <a:rPr lang="es-ES" sz="2000" dirty="0"/>
              <a:t> QOL (total/sub-</a:t>
            </a:r>
            <a:r>
              <a:rPr lang="es-ES" sz="2000" dirty="0" err="1"/>
              <a:t>scales</a:t>
            </a:r>
            <a:r>
              <a:rPr lang="es-ES" sz="2000" dirty="0"/>
              <a:t>).</a:t>
            </a:r>
            <a:r>
              <a:rPr lang="it-IT" sz="2000" dirty="0"/>
              <a:t> </a:t>
            </a:r>
          </a:p>
        </p:txBody>
      </p:sp>
      <p:cxnSp>
        <p:nvCxnSpPr>
          <p:cNvPr id="7" name="Connettore 1 6"/>
          <p:cNvCxnSpPr/>
          <p:nvPr/>
        </p:nvCxnSpPr>
        <p:spPr>
          <a:xfrm>
            <a:off x="6732091" y="548680"/>
            <a:ext cx="187235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Object 6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270" name="Text Box 9"/>
          <p:cNvSpPr txBox="1">
            <a:spLocks noChangeArrowheads="1"/>
          </p:cNvSpPr>
          <p:nvPr/>
        </p:nvSpPr>
        <p:spPr bwMode="auto">
          <a:xfrm>
            <a:off x="539750" y="5733256"/>
            <a:ext cx="8135938" cy="107721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buFontTx/>
              <a:buNone/>
            </a:pPr>
            <a:r>
              <a:rPr lang="en-GB" sz="2000" i="1" dirty="0"/>
              <a:t>Note:</a:t>
            </a:r>
            <a:r>
              <a:rPr lang="en-GB" sz="2000" b="1" dirty="0"/>
              <a:t> </a:t>
            </a:r>
            <a:r>
              <a:rPr lang="en-US" sz="2000" dirty="0"/>
              <a:t>Depression and anxiety were measured with </a:t>
            </a:r>
            <a:r>
              <a:rPr lang="en-US" sz="2000" b="1" dirty="0"/>
              <a:t>Hospital Anxiety and Depression Scale (HADS)</a:t>
            </a:r>
            <a:r>
              <a:rPr lang="en-US" sz="2000" dirty="0"/>
              <a:t> with contains 14 questions (graded 0-3), 7 each about depression and anxiety. High scores correspond to high depression and anxiety levels. </a:t>
            </a:r>
          </a:p>
        </p:txBody>
      </p:sp>
      <p:sp>
        <p:nvSpPr>
          <p:cNvPr id="11" name="Ovale 10"/>
          <p:cNvSpPr/>
          <p:nvPr/>
        </p:nvSpPr>
        <p:spPr>
          <a:xfrm>
            <a:off x="2843808" y="1340768"/>
            <a:ext cx="504825" cy="431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5" name="Ovale 14"/>
          <p:cNvSpPr/>
          <p:nvPr/>
        </p:nvSpPr>
        <p:spPr>
          <a:xfrm>
            <a:off x="3347864" y="2060848"/>
            <a:ext cx="576064" cy="4320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6" name="Ovale 15"/>
          <p:cNvSpPr/>
          <p:nvPr/>
        </p:nvSpPr>
        <p:spPr>
          <a:xfrm>
            <a:off x="2915816" y="3429000"/>
            <a:ext cx="504825" cy="431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7" name="Ovale 16"/>
          <p:cNvSpPr/>
          <p:nvPr/>
        </p:nvSpPr>
        <p:spPr>
          <a:xfrm>
            <a:off x="3131840" y="4077072"/>
            <a:ext cx="648072" cy="5038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8" name="Ovale 17"/>
          <p:cNvSpPr/>
          <p:nvPr/>
        </p:nvSpPr>
        <p:spPr>
          <a:xfrm>
            <a:off x="6444208" y="2492896"/>
            <a:ext cx="648072" cy="503808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9" name="Ovale 18"/>
          <p:cNvSpPr/>
          <p:nvPr/>
        </p:nvSpPr>
        <p:spPr>
          <a:xfrm>
            <a:off x="6516216" y="4509120"/>
            <a:ext cx="648072" cy="576064"/>
          </a:xfrm>
          <a:prstGeom prst="ellipse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cxnSp>
        <p:nvCxnSpPr>
          <p:cNvPr id="13" name="Connettore 1 12"/>
          <p:cNvCxnSpPr/>
          <p:nvPr/>
        </p:nvCxnSpPr>
        <p:spPr>
          <a:xfrm>
            <a:off x="6012011" y="404664"/>
            <a:ext cx="151231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4147939" y="404664"/>
            <a:ext cx="1000125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535039"/>
            <a:ext cx="7772400" cy="1470025"/>
          </a:xfrm>
        </p:spPr>
        <p:txBody>
          <a:bodyPr/>
          <a:lstStyle/>
          <a:p>
            <a:r>
              <a:rPr lang="it-IT" sz="3600" b="1" dirty="0" smtClean="0">
                <a:solidFill>
                  <a:srgbClr val="002060"/>
                </a:solidFill>
              </a:rPr>
              <a:t>ABUSE CHARACTERISTICS</a:t>
            </a:r>
            <a:endParaRPr lang="it-IT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1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vale 6"/>
          <p:cNvSpPr/>
          <p:nvPr/>
        </p:nvSpPr>
        <p:spPr>
          <a:xfrm>
            <a:off x="1403648" y="1772816"/>
            <a:ext cx="864096" cy="7200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3059833" y="4365104"/>
            <a:ext cx="792088" cy="6480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16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5"/>
          <p:cNvGraphicFramePr>
            <a:graphicFrameLocks noGrp="1"/>
          </p:cNvGraphicFramePr>
          <p:nvPr>
            <p:ph idx="1"/>
          </p:nvPr>
        </p:nvGraphicFramePr>
        <p:xfrm>
          <a:off x="0" y="1"/>
          <a:ext cx="9144000" cy="37890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Chart 6"/>
          <p:cNvGraphicFramePr>
            <a:graphicFrameLocks/>
          </p:cNvGraphicFramePr>
          <p:nvPr/>
        </p:nvGraphicFramePr>
        <p:xfrm>
          <a:off x="0" y="3645025"/>
          <a:ext cx="9143999" cy="3212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Ovale 7"/>
          <p:cNvSpPr/>
          <p:nvPr/>
        </p:nvSpPr>
        <p:spPr>
          <a:xfrm>
            <a:off x="8389242" y="2852936"/>
            <a:ext cx="754758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7883599" y="2276872"/>
            <a:ext cx="576833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8388424" y="5805264"/>
            <a:ext cx="755576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cxnSp>
        <p:nvCxnSpPr>
          <p:cNvPr id="12" name="Connettore 1 11"/>
          <p:cNvCxnSpPr/>
          <p:nvPr/>
        </p:nvCxnSpPr>
        <p:spPr>
          <a:xfrm>
            <a:off x="5580112" y="332656"/>
            <a:ext cx="230425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1 13"/>
          <p:cNvCxnSpPr/>
          <p:nvPr/>
        </p:nvCxnSpPr>
        <p:spPr>
          <a:xfrm>
            <a:off x="7451923" y="4005064"/>
            <a:ext cx="1656581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Object 6"/>
          <p:cNvGraphicFramePr>
            <a:graphicFrameLocks noChangeAspect="1"/>
          </p:cNvGraphicFramePr>
          <p:nvPr/>
        </p:nvGraphicFramePr>
        <p:xfrm>
          <a:off x="0" y="0"/>
          <a:ext cx="9144000" cy="36344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Object 7"/>
          <p:cNvGraphicFramePr>
            <a:graphicFrameLocks noChangeAspect="1"/>
          </p:cNvGraphicFramePr>
          <p:nvPr/>
        </p:nvGraphicFramePr>
        <p:xfrm>
          <a:off x="0" y="3501009"/>
          <a:ext cx="9144000" cy="33676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Ovale 7"/>
          <p:cNvSpPr/>
          <p:nvPr/>
        </p:nvSpPr>
        <p:spPr>
          <a:xfrm>
            <a:off x="4572000" y="332656"/>
            <a:ext cx="504825" cy="431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7812360" y="620688"/>
            <a:ext cx="648072" cy="5038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0" name="Ovale 9"/>
          <p:cNvSpPr/>
          <p:nvPr/>
        </p:nvSpPr>
        <p:spPr>
          <a:xfrm>
            <a:off x="1187624" y="836712"/>
            <a:ext cx="648072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7740352" y="4005064"/>
            <a:ext cx="720080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cxnSp>
        <p:nvCxnSpPr>
          <p:cNvPr id="12" name="Connettore 1 11"/>
          <p:cNvCxnSpPr/>
          <p:nvPr/>
        </p:nvCxnSpPr>
        <p:spPr>
          <a:xfrm>
            <a:off x="2627784" y="404664"/>
            <a:ext cx="194421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1 12"/>
          <p:cNvCxnSpPr/>
          <p:nvPr/>
        </p:nvCxnSpPr>
        <p:spPr>
          <a:xfrm>
            <a:off x="1907704" y="3861048"/>
            <a:ext cx="1656184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8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3356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13606" y="3429000"/>
          <a:ext cx="9130394" cy="34579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Connettore 1 7"/>
          <p:cNvCxnSpPr/>
          <p:nvPr/>
        </p:nvCxnSpPr>
        <p:spPr>
          <a:xfrm>
            <a:off x="5291931" y="404664"/>
            <a:ext cx="2232397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>
            <a:off x="4860032" y="3789040"/>
            <a:ext cx="158417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hart 9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3356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Object 6"/>
          <p:cNvGraphicFramePr>
            <a:graphicFrameLocks noChangeAspect="1"/>
          </p:cNvGraphicFramePr>
          <p:nvPr/>
        </p:nvGraphicFramePr>
        <p:xfrm>
          <a:off x="0" y="3429000"/>
          <a:ext cx="91440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8" name="Connettore 1 7"/>
          <p:cNvCxnSpPr/>
          <p:nvPr/>
        </p:nvCxnSpPr>
        <p:spPr>
          <a:xfrm>
            <a:off x="3491880" y="404664"/>
            <a:ext cx="2304256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8"/>
          <p:cNvCxnSpPr/>
          <p:nvPr/>
        </p:nvCxnSpPr>
        <p:spPr>
          <a:xfrm flipV="1">
            <a:off x="3779912" y="3789040"/>
            <a:ext cx="1584176" cy="7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e 9"/>
          <p:cNvSpPr/>
          <p:nvPr/>
        </p:nvSpPr>
        <p:spPr>
          <a:xfrm>
            <a:off x="1331640" y="404664"/>
            <a:ext cx="720080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1" name="Ovale 10"/>
          <p:cNvSpPr/>
          <p:nvPr/>
        </p:nvSpPr>
        <p:spPr>
          <a:xfrm>
            <a:off x="1403648" y="3933056"/>
            <a:ext cx="720080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2" name="Ovale 11"/>
          <p:cNvSpPr/>
          <p:nvPr/>
        </p:nvSpPr>
        <p:spPr>
          <a:xfrm>
            <a:off x="5508104" y="4221088"/>
            <a:ext cx="720080" cy="50405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3" name="Ovale 12"/>
          <p:cNvSpPr/>
          <p:nvPr/>
        </p:nvSpPr>
        <p:spPr>
          <a:xfrm>
            <a:off x="5436096" y="908720"/>
            <a:ext cx="720080" cy="50539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7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vale 6"/>
          <p:cNvSpPr/>
          <p:nvPr/>
        </p:nvSpPr>
        <p:spPr>
          <a:xfrm>
            <a:off x="7020272" y="4725144"/>
            <a:ext cx="1151061" cy="86409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7308304" y="2420888"/>
            <a:ext cx="720080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9" name="Ovale 8"/>
          <p:cNvSpPr/>
          <p:nvPr/>
        </p:nvSpPr>
        <p:spPr>
          <a:xfrm>
            <a:off x="7380312" y="3861048"/>
            <a:ext cx="792088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260301" y="620713"/>
            <a:ext cx="6696075" cy="647700"/>
          </a:xfrm>
        </p:spPr>
        <p:txBody>
          <a:bodyPr/>
          <a:lstStyle/>
          <a:p>
            <a:pPr eaLnBrk="1" hangingPunct="1"/>
            <a:r>
              <a:rPr lang="it-IT" sz="2800" b="1" dirty="0" smtClean="0">
                <a:solidFill>
                  <a:srgbClr val="002060"/>
                </a:solidFill>
              </a:rPr>
              <a:t>BACKGROUND [2]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23850" y="2349500"/>
            <a:ext cx="8496300" cy="4103688"/>
          </a:xfrm>
        </p:spPr>
        <p:txBody>
          <a:bodyPr/>
          <a:lstStyle/>
          <a:p>
            <a:pPr marL="0" indent="0" algn="just">
              <a:buFontTx/>
              <a:buBlip>
                <a:blip r:embed="rId2"/>
              </a:buBlip>
            </a:pPr>
            <a:r>
              <a:rPr lang="en-GB" sz="2400" b="1" smtClean="0">
                <a:solidFill>
                  <a:srgbClr val="002060"/>
                </a:solidFill>
                <a:cs typeface="Times New Roman" pitchFamily="18" charset="0"/>
              </a:rPr>
              <a:t> CATEGORIES</a:t>
            </a:r>
            <a:r>
              <a:rPr lang="en-GB" sz="2400" smtClean="0">
                <a:solidFill>
                  <a:srgbClr val="002060"/>
                </a:solidFill>
                <a:cs typeface="Times New Roman" pitchFamily="18" charset="0"/>
              </a:rPr>
              <a:t>: </a:t>
            </a:r>
            <a:r>
              <a:rPr lang="en-GB" sz="2400" b="1" smtClean="0">
                <a:solidFill>
                  <a:srgbClr val="002060"/>
                </a:solidFill>
                <a:cs typeface="Times New Roman" pitchFamily="18" charset="0"/>
              </a:rPr>
              <a:t>psychological, physical, sexual, financial.</a:t>
            </a:r>
            <a:r>
              <a:rPr lang="en-GB" sz="2400" smtClean="0">
                <a:solidFill>
                  <a:srgbClr val="002060"/>
                </a:solidFill>
                <a:cs typeface="Times New Roman" pitchFamily="18" charset="0"/>
              </a:rPr>
              <a:t>   Furthermore, </a:t>
            </a:r>
            <a:r>
              <a:rPr lang="en-GB" sz="2400" i="1" smtClean="0">
                <a:solidFill>
                  <a:srgbClr val="002060"/>
                </a:solidFill>
                <a:cs typeface="Times New Roman" pitchFamily="18" charset="0"/>
              </a:rPr>
              <a:t>neglect</a:t>
            </a:r>
            <a:r>
              <a:rPr lang="en-GB" sz="2400" smtClean="0">
                <a:solidFill>
                  <a:srgbClr val="002060"/>
                </a:solidFill>
                <a:cs typeface="Times New Roman" pitchFamily="18" charset="0"/>
              </a:rPr>
              <a:t> and </a:t>
            </a:r>
            <a:r>
              <a:rPr lang="en-GB" sz="2400" i="1" smtClean="0">
                <a:solidFill>
                  <a:srgbClr val="002060"/>
                </a:solidFill>
                <a:cs typeface="Times New Roman" pitchFamily="18" charset="0"/>
              </a:rPr>
              <a:t>human rights violations </a:t>
            </a:r>
            <a:r>
              <a:rPr lang="en-GB" sz="2400" smtClean="0">
                <a:solidFill>
                  <a:srgbClr val="002060"/>
                </a:solidFill>
                <a:cs typeface="Times New Roman" pitchFamily="18" charset="0"/>
              </a:rPr>
              <a:t>should be added.</a:t>
            </a:r>
          </a:p>
          <a:p>
            <a:pPr marL="0" indent="0" algn="just">
              <a:buFontTx/>
              <a:buNone/>
            </a:pPr>
            <a:endParaRPr lang="en-GB" sz="2400" b="1" smtClean="0">
              <a:solidFill>
                <a:srgbClr val="002060"/>
              </a:solidFill>
              <a:cs typeface="Times New Roman" pitchFamily="18" charset="0"/>
            </a:endParaRPr>
          </a:p>
          <a:p>
            <a:pPr marL="0" indent="0" algn="just">
              <a:buFontTx/>
              <a:buBlip>
                <a:blip r:embed="rId2"/>
              </a:buBlip>
            </a:pPr>
            <a:r>
              <a:rPr lang="en-GB" sz="2400" b="1" smtClean="0">
                <a:solidFill>
                  <a:srgbClr val="002060"/>
                </a:solidFill>
                <a:cs typeface="Times New Roman" pitchFamily="18" charset="0"/>
              </a:rPr>
              <a:t> LOCATION</a:t>
            </a:r>
            <a:r>
              <a:rPr lang="en-GB" sz="2400" smtClean="0">
                <a:solidFill>
                  <a:srgbClr val="002060"/>
                </a:solidFill>
                <a:cs typeface="Times New Roman" pitchFamily="18" charset="0"/>
              </a:rPr>
              <a:t>: it can happen in </a:t>
            </a:r>
            <a:r>
              <a:rPr lang="en-GB" sz="2400" b="1" smtClean="0">
                <a:solidFill>
                  <a:srgbClr val="002060"/>
                </a:solidFill>
                <a:cs typeface="Times New Roman" pitchFamily="18" charset="0"/>
              </a:rPr>
              <a:t>different places:</a:t>
            </a:r>
            <a:r>
              <a:rPr lang="en-GB" sz="2400" smtClean="0">
                <a:solidFill>
                  <a:srgbClr val="002060"/>
                </a:solidFill>
                <a:cs typeface="Times New Roman" pitchFamily="18" charset="0"/>
              </a:rPr>
              <a:t> at </a:t>
            </a:r>
            <a:r>
              <a:rPr lang="en-GB" sz="2400" u="sng" smtClean="0">
                <a:solidFill>
                  <a:srgbClr val="002060"/>
                </a:solidFill>
                <a:cs typeface="Times New Roman" pitchFamily="18" charset="0"/>
              </a:rPr>
              <a:t>home</a:t>
            </a:r>
            <a:r>
              <a:rPr lang="en-GB" sz="2400" smtClean="0">
                <a:solidFill>
                  <a:srgbClr val="002060"/>
                </a:solidFill>
                <a:cs typeface="Times New Roman" pitchFamily="18" charset="0"/>
              </a:rPr>
              <a:t> (harder to investigate); in </a:t>
            </a:r>
            <a:r>
              <a:rPr lang="en-GB" sz="2400" u="sng" smtClean="0">
                <a:solidFill>
                  <a:srgbClr val="002060"/>
                </a:solidFill>
                <a:cs typeface="Times New Roman" pitchFamily="18" charset="0"/>
              </a:rPr>
              <a:t>residential structures </a:t>
            </a:r>
            <a:r>
              <a:rPr lang="en-GB" sz="2400" smtClean="0">
                <a:solidFill>
                  <a:srgbClr val="002060"/>
                </a:solidFill>
                <a:cs typeface="Times New Roman" pitchFamily="18" charset="0"/>
              </a:rPr>
              <a:t>(where it emerges thanks to NAS periodic inspections) or in </a:t>
            </a:r>
            <a:r>
              <a:rPr lang="en-GB" sz="2400" u="sng" smtClean="0">
                <a:solidFill>
                  <a:srgbClr val="002060"/>
                </a:solidFill>
                <a:cs typeface="Times New Roman" pitchFamily="18" charset="0"/>
              </a:rPr>
              <a:t>public places</a:t>
            </a:r>
            <a:r>
              <a:rPr lang="en-GB" sz="2400" smtClean="0">
                <a:solidFill>
                  <a:srgbClr val="002060"/>
                </a:solidFill>
                <a:cs typeface="Times New Roman" pitchFamily="18" charset="0"/>
              </a:rPr>
              <a:t> too. </a:t>
            </a:r>
          </a:p>
          <a:p>
            <a:pPr marL="0" indent="0" algn="just">
              <a:buFontTx/>
              <a:buNone/>
            </a:pPr>
            <a:endParaRPr lang="en-GB" sz="2400" b="1" smtClean="0">
              <a:solidFill>
                <a:srgbClr val="002060"/>
              </a:solidFill>
              <a:cs typeface="Times New Roman" pitchFamily="18" charset="0"/>
            </a:endParaRPr>
          </a:p>
          <a:p>
            <a:pPr marL="0" indent="0">
              <a:buFontTx/>
              <a:buBlip>
                <a:blip r:embed="rId2"/>
              </a:buBlip>
            </a:pPr>
            <a:r>
              <a:rPr lang="en-GB" sz="2400" b="1" smtClean="0">
                <a:solidFill>
                  <a:srgbClr val="002060"/>
                </a:solidFill>
                <a:cs typeface="Times New Roman" pitchFamily="18" charset="0"/>
              </a:rPr>
              <a:t>TIME</a:t>
            </a:r>
            <a:r>
              <a:rPr lang="en-GB" sz="2400" smtClean="0">
                <a:solidFill>
                  <a:srgbClr val="002060"/>
                </a:solidFill>
                <a:cs typeface="Times New Roman" pitchFamily="18" charset="0"/>
              </a:rPr>
              <a:t>: </a:t>
            </a:r>
            <a:r>
              <a:rPr lang="en-GB" sz="2400" b="1" smtClean="0">
                <a:solidFill>
                  <a:srgbClr val="002060"/>
                </a:solidFill>
                <a:cs typeface="Times New Roman" pitchFamily="18" charset="0"/>
              </a:rPr>
              <a:t>occasional</a:t>
            </a:r>
            <a:r>
              <a:rPr lang="en-GB" sz="2400" smtClean="0">
                <a:solidFill>
                  <a:srgbClr val="002060"/>
                </a:solidFill>
                <a:cs typeface="Times New Roman" pitchFamily="18" charset="0"/>
              </a:rPr>
              <a:t> or </a:t>
            </a:r>
            <a:r>
              <a:rPr lang="en-GB" sz="2400" b="1" smtClean="0">
                <a:solidFill>
                  <a:srgbClr val="002060"/>
                </a:solidFill>
                <a:cs typeface="Times New Roman" pitchFamily="18" charset="0"/>
              </a:rPr>
              <a:t>repeated</a:t>
            </a:r>
            <a:r>
              <a:rPr lang="en-GB" sz="2400" smtClean="0">
                <a:solidFill>
                  <a:srgbClr val="002060"/>
                </a:solidFill>
                <a:cs typeface="Times New Roman" pitchFamily="18" charset="0"/>
              </a:rPr>
              <a:t> action.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14"/>
          <p:cNvGraphicFramePr>
            <a:graphicFrameLocks noGrp="1"/>
          </p:cNvGraphicFramePr>
          <p:nvPr>
            <p:ph idx="1"/>
          </p:nvPr>
        </p:nvGraphicFramePr>
        <p:xfrm>
          <a:off x="0" y="0"/>
          <a:ext cx="9144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Ovale 6"/>
          <p:cNvSpPr/>
          <p:nvPr/>
        </p:nvSpPr>
        <p:spPr>
          <a:xfrm>
            <a:off x="4499992" y="3789040"/>
            <a:ext cx="576064" cy="5038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8" name="Ovale 7"/>
          <p:cNvSpPr/>
          <p:nvPr/>
        </p:nvSpPr>
        <p:spPr>
          <a:xfrm>
            <a:off x="1763688" y="1196752"/>
            <a:ext cx="1440160" cy="3600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23850" y="908720"/>
            <a:ext cx="8496300" cy="5472460"/>
          </a:xfrm>
        </p:spPr>
        <p:txBody>
          <a:bodyPr/>
          <a:lstStyle/>
          <a:p>
            <a:pPr marL="0" indent="0" algn="just">
              <a:buFontTx/>
              <a:buBlip>
                <a:blip r:embed="rId2"/>
              </a:buBlip>
            </a:pPr>
            <a:r>
              <a:rPr lang="it-IT" sz="2400" dirty="0" smtClean="0">
                <a:solidFill>
                  <a:schemeClr val="accent2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Presence </a:t>
            </a:r>
            <a:r>
              <a:rPr lang="en-US" sz="2400" b="1" dirty="0" smtClean="0">
                <a:solidFill>
                  <a:srgbClr val="002060"/>
                </a:solidFill>
              </a:rPr>
              <a:t>of abuse episodes</a:t>
            </a:r>
            <a:r>
              <a:rPr lang="en-US" sz="2400" dirty="0" smtClean="0">
                <a:solidFill>
                  <a:srgbClr val="002060"/>
                </a:solidFill>
              </a:rPr>
              <a:t>, as perceived and reported by older </a:t>
            </a:r>
            <a:r>
              <a:rPr lang="en-US" sz="2400" dirty="0" smtClean="0">
                <a:solidFill>
                  <a:srgbClr val="002060"/>
                </a:solidFill>
              </a:rPr>
              <a:t>respondents, were detected</a:t>
            </a:r>
            <a:endParaRPr lang="it-IT" sz="2400" dirty="0" smtClean="0">
              <a:solidFill>
                <a:srgbClr val="002060"/>
              </a:solidFill>
            </a:endParaRPr>
          </a:p>
          <a:p>
            <a:pPr marL="0" indent="0" algn="just">
              <a:buFontTx/>
              <a:buBlip>
                <a:blip r:embed="rId2"/>
              </a:buBlip>
            </a:pPr>
            <a:r>
              <a:rPr lang="it-IT" sz="2400" dirty="0" smtClean="0">
                <a:solidFill>
                  <a:srgbClr val="002060"/>
                </a:solidFill>
              </a:rPr>
              <a:t> </a:t>
            </a:r>
            <a:r>
              <a:rPr lang="it-IT" sz="2400" b="1" dirty="0" err="1" smtClean="0">
                <a:solidFill>
                  <a:srgbClr val="002060"/>
                </a:solidFill>
              </a:rPr>
              <a:t>Need</a:t>
            </a:r>
            <a:r>
              <a:rPr lang="it-IT" sz="2400" b="1" dirty="0" err="1" smtClean="0">
                <a:solidFill>
                  <a:srgbClr val="002060"/>
                </a:solidFill>
              </a:rPr>
              <a:t>s</a:t>
            </a:r>
            <a:r>
              <a:rPr lang="it-IT" sz="2400" dirty="0" smtClean="0">
                <a:solidFill>
                  <a:srgbClr val="002060"/>
                </a:solidFill>
              </a:rPr>
              <a:t>:</a:t>
            </a:r>
          </a:p>
          <a:p>
            <a:pPr marL="400050" lvl="1" indent="0" algn="just">
              <a:buFontTx/>
              <a:buBlip>
                <a:blip r:embed="rId2"/>
              </a:buBlip>
            </a:pPr>
            <a:r>
              <a:rPr lang="en-US" sz="2400" dirty="0" smtClean="0">
                <a:solidFill>
                  <a:srgbClr val="002060"/>
                </a:solidFill>
              </a:rPr>
              <a:t> to </a:t>
            </a:r>
            <a:r>
              <a:rPr lang="en-US" sz="2400" b="1" dirty="0" smtClean="0">
                <a:solidFill>
                  <a:srgbClr val="002060"/>
                </a:solidFill>
              </a:rPr>
              <a:t>enlighten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in a rigorous and systematic way this </a:t>
            </a:r>
            <a:r>
              <a:rPr lang="en-US" sz="2400" dirty="0" smtClean="0">
                <a:solidFill>
                  <a:srgbClr val="002060"/>
                </a:solidFill>
              </a:rPr>
              <a:t>phenomenon</a:t>
            </a:r>
          </a:p>
          <a:p>
            <a:pPr marL="400050" lvl="1" indent="0" algn="just">
              <a:buFontTx/>
              <a:buBlip>
                <a:blip r:embed="rId2"/>
              </a:buBlip>
            </a:pPr>
            <a:r>
              <a:rPr lang="en-US" sz="2400" b="1" dirty="0" smtClean="0">
                <a:solidFill>
                  <a:srgbClr val="002060"/>
                </a:solidFill>
              </a:rPr>
              <a:t> cooperation </a:t>
            </a:r>
            <a:r>
              <a:rPr lang="en-US" sz="2400" b="1" dirty="0" smtClean="0">
                <a:solidFill>
                  <a:srgbClr val="002060"/>
                </a:solidFill>
              </a:rPr>
              <a:t>of </a:t>
            </a:r>
            <a:r>
              <a:rPr lang="en-US" sz="2400" b="1" dirty="0" smtClean="0">
                <a:solidFill>
                  <a:srgbClr val="002060"/>
                </a:solidFill>
              </a:rPr>
              <a:t>all </a:t>
            </a:r>
            <a:r>
              <a:rPr lang="en-US" sz="2400" dirty="0" smtClean="0">
                <a:solidFill>
                  <a:srgbClr val="002060"/>
                </a:solidFill>
              </a:rPr>
              <a:t>committed in improving older people living </a:t>
            </a:r>
            <a:r>
              <a:rPr lang="en-US" sz="2400" dirty="0" smtClean="0">
                <a:solidFill>
                  <a:srgbClr val="002060"/>
                </a:solidFill>
              </a:rPr>
              <a:t>conditions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to </a:t>
            </a:r>
            <a:r>
              <a:rPr lang="en-US" sz="2400" dirty="0" smtClean="0">
                <a:solidFill>
                  <a:srgbClr val="002060"/>
                </a:solidFill>
              </a:rPr>
              <a:t>prevent </a:t>
            </a:r>
            <a:r>
              <a:rPr lang="en-US" sz="2400" dirty="0" smtClean="0">
                <a:solidFill>
                  <a:srgbClr val="002060"/>
                </a:solidFill>
              </a:rPr>
              <a:t>abuse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episodes</a:t>
            </a:r>
          </a:p>
          <a:p>
            <a:pPr marL="400050" lvl="1" indent="0" algn="just">
              <a:buFontTx/>
              <a:buBlip>
                <a:blip r:embed="rId2"/>
              </a:buBlip>
            </a:pP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collective actions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to create effective support </a:t>
            </a:r>
            <a:r>
              <a:rPr lang="en-US" sz="2400" dirty="0" smtClean="0">
                <a:solidFill>
                  <a:srgbClr val="002060"/>
                </a:solidFill>
              </a:rPr>
              <a:t>systems</a:t>
            </a:r>
            <a:endParaRPr lang="en-US" sz="2400" dirty="0" smtClean="0">
              <a:solidFill>
                <a:srgbClr val="002060"/>
              </a:solidFill>
            </a:endParaRPr>
          </a:p>
          <a:p>
            <a:pPr marL="400050" lvl="1" indent="0" algn="just">
              <a:buFontTx/>
              <a:buBlip>
                <a:blip r:embed="rId2"/>
              </a:buBlip>
            </a:pPr>
            <a:r>
              <a:rPr lang="en-US" sz="2400" dirty="0" smtClean="0">
                <a:solidFill>
                  <a:srgbClr val="002060"/>
                </a:solidFill>
              </a:rPr>
              <a:t> legal </a:t>
            </a:r>
            <a:r>
              <a:rPr lang="en-US" sz="2400" dirty="0" smtClean="0">
                <a:solidFill>
                  <a:srgbClr val="002060"/>
                </a:solidFill>
              </a:rPr>
              <a:t>and psychological support </a:t>
            </a:r>
            <a:r>
              <a:rPr lang="en-US" sz="2400" dirty="0" smtClean="0">
                <a:solidFill>
                  <a:srgbClr val="002060"/>
                </a:solidFill>
              </a:rPr>
              <a:t>to </a:t>
            </a:r>
            <a:r>
              <a:rPr lang="en-US" sz="2400" dirty="0" smtClean="0">
                <a:solidFill>
                  <a:srgbClr val="002060"/>
                </a:solidFill>
              </a:rPr>
              <a:t>facilitate </a:t>
            </a:r>
            <a:r>
              <a:rPr lang="en-US" sz="2400" dirty="0" smtClean="0">
                <a:solidFill>
                  <a:srgbClr val="002060"/>
                </a:solidFill>
              </a:rPr>
              <a:t>an </a:t>
            </a:r>
            <a:r>
              <a:rPr lang="en-US" sz="2400" b="1" dirty="0" smtClean="0">
                <a:solidFill>
                  <a:srgbClr val="002060"/>
                </a:solidFill>
              </a:rPr>
              <a:t>adequately protected reporting </a:t>
            </a:r>
            <a:r>
              <a:rPr lang="en-US" sz="2400" b="1" dirty="0" smtClean="0">
                <a:solidFill>
                  <a:srgbClr val="002060"/>
                </a:solidFill>
              </a:rPr>
              <a:t>activity</a:t>
            </a:r>
            <a:endParaRPr lang="en-US" sz="2400" b="1" dirty="0" smtClean="0">
              <a:solidFill>
                <a:srgbClr val="002060"/>
              </a:solidFill>
            </a:endParaRPr>
          </a:p>
          <a:p>
            <a:pPr marL="0" lvl="1" indent="0" algn="just">
              <a:buFontTx/>
              <a:buBlip>
                <a:blip r:embed="rId2"/>
              </a:buBlip>
            </a:pPr>
            <a:r>
              <a:rPr lang="it-IT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In Italy there are currently no </a:t>
            </a:r>
            <a:r>
              <a:rPr lang="en-US" sz="2400" b="1" dirty="0" smtClean="0">
                <a:solidFill>
                  <a:srgbClr val="002060"/>
                </a:solidFill>
              </a:rPr>
              <a:t>legal measures and specific intervention policies</a:t>
            </a:r>
            <a:r>
              <a:rPr lang="en-US" sz="2400" dirty="0" smtClean="0">
                <a:solidFill>
                  <a:srgbClr val="002060"/>
                </a:solidFill>
              </a:rPr>
              <a:t> dedicated to older victims of abuse, while they are addressed to other potentially vulnerable population</a:t>
            </a:r>
            <a:endParaRPr lang="it-IT" sz="2400" dirty="0" smtClean="0">
              <a:solidFill>
                <a:srgbClr val="002060"/>
              </a:solidFill>
            </a:endParaRPr>
          </a:p>
          <a:p>
            <a:pPr marL="400050" lvl="1" indent="0" algn="just">
              <a:buNone/>
            </a:pPr>
            <a:endParaRPr lang="en-US" sz="2400" dirty="0" smtClean="0">
              <a:solidFill>
                <a:srgbClr val="002060"/>
              </a:solidFill>
            </a:endParaRPr>
          </a:p>
          <a:p>
            <a:pPr marL="400050" lvl="1" indent="0" algn="just">
              <a:buFontTx/>
              <a:buBlip>
                <a:blip r:embed="rId2"/>
              </a:buBlip>
            </a:pPr>
            <a:endParaRPr lang="it-IT" sz="2400" dirty="0" smtClean="0">
              <a:solidFill>
                <a:srgbClr val="002060"/>
              </a:solidFill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907704" y="188640"/>
            <a:ext cx="51116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CONCLUSIONS [1]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268662" y="116632"/>
            <a:ext cx="3959522" cy="647700"/>
          </a:xfrm>
        </p:spPr>
        <p:txBody>
          <a:bodyPr/>
          <a:lstStyle/>
          <a:p>
            <a:pPr eaLnBrk="1" hangingPunct="1"/>
            <a:r>
              <a:rPr lang="it-IT" sz="2800" b="1" dirty="0" smtClean="0">
                <a:solidFill>
                  <a:srgbClr val="002060"/>
                </a:solidFill>
              </a:rPr>
              <a:t>CONCLUSIONS </a:t>
            </a:r>
            <a:r>
              <a:rPr lang="it-IT" sz="2800" b="1" dirty="0" smtClean="0">
                <a:solidFill>
                  <a:srgbClr val="002060"/>
                </a:solidFill>
              </a:rPr>
              <a:t>[2]</a:t>
            </a:r>
            <a:endParaRPr lang="it-IT" sz="2800" b="1" dirty="0" smtClean="0">
              <a:solidFill>
                <a:srgbClr val="002060"/>
              </a:solidFill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23850" y="908720"/>
            <a:ext cx="8496300" cy="5544469"/>
          </a:xfrm>
        </p:spPr>
        <p:txBody>
          <a:bodyPr/>
          <a:lstStyle/>
          <a:p>
            <a:pPr marL="0" indent="0" algn="just">
              <a:lnSpc>
                <a:spcPct val="90000"/>
              </a:lnSpc>
              <a:buFontTx/>
              <a:buBlip>
                <a:blip r:embed="rId2"/>
              </a:buBlip>
            </a:pPr>
            <a:r>
              <a:rPr lang="it-IT" sz="2400" dirty="0" smtClean="0">
                <a:solidFill>
                  <a:schemeClr val="accent2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The information provided by ABUEL study can be </a:t>
            </a:r>
            <a:r>
              <a:rPr lang="en-US" sz="2400" b="1" dirty="0" smtClean="0">
                <a:solidFill>
                  <a:srgbClr val="002060"/>
                </a:solidFill>
              </a:rPr>
              <a:t>useful starting points</a:t>
            </a:r>
            <a:r>
              <a:rPr lang="en-US" sz="2400" dirty="0" smtClean="0">
                <a:solidFill>
                  <a:srgbClr val="002060"/>
                </a:solidFill>
              </a:rPr>
              <a:t> for policy makers, developers and planners of healthcare services, local service providers and older people </a:t>
            </a:r>
            <a:r>
              <a:rPr lang="en-US" sz="2400" dirty="0" smtClean="0">
                <a:solidFill>
                  <a:srgbClr val="002060"/>
                </a:solidFill>
              </a:rPr>
              <a:t>associations </a:t>
            </a:r>
            <a:r>
              <a:rPr lang="en-US" sz="2400" dirty="0" smtClean="0">
                <a:solidFill>
                  <a:srgbClr val="002060"/>
                </a:solidFill>
              </a:rPr>
              <a:t>in order to reach the formulation of:</a:t>
            </a:r>
            <a:r>
              <a:rPr lang="it-IT" sz="2400" dirty="0" smtClean="0">
                <a:solidFill>
                  <a:srgbClr val="002060"/>
                </a:solidFill>
              </a:rPr>
              <a:t> </a:t>
            </a:r>
            <a:endParaRPr lang="it-IT" sz="2400" dirty="0" smtClean="0">
              <a:solidFill>
                <a:srgbClr val="002060"/>
              </a:solidFill>
            </a:endParaRPr>
          </a:p>
          <a:p>
            <a:pPr marL="0" indent="0" algn="just">
              <a:lnSpc>
                <a:spcPct val="90000"/>
              </a:lnSpc>
              <a:buFontTx/>
              <a:buBlip>
                <a:blip r:embed="rId2"/>
              </a:buBlip>
            </a:pPr>
            <a:endParaRPr lang="it-IT" sz="2400" dirty="0" smtClean="0">
              <a:solidFill>
                <a:srgbClr val="002060"/>
              </a:solidFill>
            </a:endParaRPr>
          </a:p>
          <a:p>
            <a:pPr marL="400050" lvl="1" indent="0" algn="just">
              <a:lnSpc>
                <a:spcPct val="90000"/>
              </a:lnSpc>
              <a:buFontTx/>
              <a:buBlip>
                <a:blip r:embed="rId2"/>
              </a:buBlip>
            </a:pPr>
            <a:r>
              <a:rPr lang="it-IT" sz="2000" dirty="0" smtClean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methodologies </a:t>
            </a:r>
            <a:r>
              <a:rPr lang="en-US" sz="2400" b="1" dirty="0" smtClean="0">
                <a:solidFill>
                  <a:srgbClr val="002060"/>
                </a:solidFill>
              </a:rPr>
              <a:t>and tools</a:t>
            </a:r>
            <a:r>
              <a:rPr lang="en-US" sz="2400" dirty="0" smtClean="0">
                <a:solidFill>
                  <a:srgbClr val="002060"/>
                </a:solidFill>
              </a:rPr>
              <a:t> aimed at detecting the phenomenon on time and applicable at an international level</a:t>
            </a:r>
            <a:r>
              <a:rPr lang="en-US" sz="2400" dirty="0" smtClean="0">
                <a:solidFill>
                  <a:srgbClr val="002060"/>
                </a:solidFill>
              </a:rPr>
              <a:t>;</a:t>
            </a:r>
          </a:p>
          <a:p>
            <a:pPr marL="400050" lvl="1" indent="0" algn="just">
              <a:lnSpc>
                <a:spcPct val="90000"/>
              </a:lnSpc>
              <a:buFontTx/>
              <a:buBlip>
                <a:blip r:embed="rId2"/>
              </a:buBlip>
            </a:pPr>
            <a:endParaRPr lang="en-US" sz="2400" dirty="0" smtClean="0">
              <a:solidFill>
                <a:srgbClr val="002060"/>
              </a:solidFill>
            </a:endParaRPr>
          </a:p>
          <a:p>
            <a:pPr marL="400050" lvl="1" indent="0" algn="just"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guidelines</a:t>
            </a: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for the implementation of measures and actions supporting older victims of abuse</a:t>
            </a:r>
            <a:r>
              <a:rPr lang="en-US" sz="2400" dirty="0" smtClean="0">
                <a:solidFill>
                  <a:srgbClr val="002060"/>
                </a:solidFill>
              </a:rPr>
              <a:t>;</a:t>
            </a:r>
          </a:p>
          <a:p>
            <a:pPr marL="400050" lvl="1" indent="0" algn="just">
              <a:lnSpc>
                <a:spcPct val="90000"/>
              </a:lnSpc>
              <a:buFontTx/>
              <a:buBlip>
                <a:blip r:embed="rId2"/>
              </a:buBlip>
            </a:pPr>
            <a:endParaRPr lang="en-US" sz="2400" dirty="0" smtClean="0">
              <a:solidFill>
                <a:srgbClr val="002060"/>
              </a:solidFill>
            </a:endParaRPr>
          </a:p>
          <a:p>
            <a:pPr marL="400050" lvl="1" indent="0" algn="just">
              <a:lnSpc>
                <a:spcPct val="90000"/>
              </a:lnSpc>
              <a:buFontTx/>
              <a:buBlip>
                <a:blip r:embed="rId2"/>
              </a:buBlip>
            </a:pPr>
            <a:r>
              <a:rPr lang="en-US" sz="2400" dirty="0" smtClean="0">
                <a:solidFill>
                  <a:srgbClr val="002060"/>
                </a:solidFill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</a:rPr>
              <a:t>policies </a:t>
            </a:r>
            <a:r>
              <a:rPr lang="en-US" sz="2400" b="1" dirty="0" smtClean="0">
                <a:solidFill>
                  <a:srgbClr val="002060"/>
                </a:solidFill>
              </a:rPr>
              <a:t>and strategies</a:t>
            </a:r>
            <a:r>
              <a:rPr lang="en-US" sz="2400" dirty="0" smtClean="0">
                <a:solidFill>
                  <a:srgbClr val="002060"/>
                </a:solidFill>
              </a:rPr>
              <a:t> aimed at monitoring and preventing the emerging of the phenomenon.</a:t>
            </a:r>
            <a:endParaRPr lang="it-IT" sz="2400" dirty="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843808" y="260648"/>
            <a:ext cx="3815506" cy="647700"/>
          </a:xfrm>
        </p:spPr>
        <p:txBody>
          <a:bodyPr/>
          <a:lstStyle/>
          <a:p>
            <a:pPr algn="l" eaLnBrk="1" hangingPunct="1"/>
            <a:r>
              <a:rPr lang="it-IT" sz="2800" b="1" dirty="0" smtClean="0">
                <a:solidFill>
                  <a:srgbClr val="002060"/>
                </a:solidFill>
              </a:rPr>
              <a:t>CONCLUSIONS </a:t>
            </a:r>
            <a:r>
              <a:rPr lang="it-IT" sz="2800" b="1" dirty="0" smtClean="0">
                <a:solidFill>
                  <a:srgbClr val="002060"/>
                </a:solidFill>
              </a:rPr>
              <a:t>[3]</a:t>
            </a:r>
            <a:endParaRPr lang="it-IT" sz="2800" b="1" dirty="0" smtClean="0">
              <a:solidFill>
                <a:srgbClr val="002060"/>
              </a:solidFill>
            </a:endParaRP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23850" y="1268760"/>
            <a:ext cx="8496300" cy="4103687"/>
          </a:xfrm>
        </p:spPr>
        <p:txBody>
          <a:bodyPr/>
          <a:lstStyle/>
          <a:p>
            <a:pPr marL="0" indent="0" algn="just">
              <a:buFontTx/>
              <a:buBlip>
                <a:blip r:embed="rId2"/>
              </a:buBlip>
            </a:pPr>
            <a:r>
              <a:rPr lang="en-US" sz="2800" dirty="0" smtClean="0">
                <a:solidFill>
                  <a:schemeClr val="accent2"/>
                </a:solidFill>
              </a:rPr>
              <a:t> </a:t>
            </a:r>
            <a:r>
              <a:rPr lang="en-US" sz="2400" dirty="0" smtClean="0">
                <a:solidFill>
                  <a:srgbClr val="002060"/>
                </a:solidFill>
              </a:rPr>
              <a:t>Precisely in this area, as a concrete answer to the needs arising from the ABUEL study, INRCA has recently activated (November 2010) a </a:t>
            </a:r>
            <a:r>
              <a:rPr lang="en-US" sz="2400" b="1" dirty="0" smtClean="0">
                <a:solidFill>
                  <a:srgbClr val="002060"/>
                </a:solidFill>
              </a:rPr>
              <a:t>telephone service </a:t>
            </a:r>
            <a:r>
              <a:rPr lang="en-US" sz="2400" dirty="0" smtClean="0">
                <a:solidFill>
                  <a:srgbClr val="002060"/>
                </a:solidFill>
              </a:rPr>
              <a:t>for the collection of reports of abuse coming from older people.</a:t>
            </a:r>
            <a:endParaRPr lang="it-IT" sz="2400" dirty="0" smtClean="0">
              <a:solidFill>
                <a:srgbClr val="002060"/>
              </a:solidFill>
            </a:endParaRPr>
          </a:p>
          <a:p>
            <a:pPr marL="0" indent="0">
              <a:buFontTx/>
              <a:buNone/>
            </a:pPr>
            <a:endParaRPr lang="it-IT" sz="2400" dirty="0" smtClean="0">
              <a:solidFill>
                <a:schemeClr val="accent2"/>
              </a:solidFill>
            </a:endParaRPr>
          </a:p>
        </p:txBody>
      </p:sp>
      <p:pic>
        <p:nvPicPr>
          <p:cNvPr id="35846" name="Picture 7" descr="ta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3140968"/>
            <a:ext cx="2447925" cy="200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asellaDiTesto 6"/>
          <p:cNvSpPr txBox="1"/>
          <p:nvPr/>
        </p:nvSpPr>
        <p:spPr>
          <a:xfrm>
            <a:off x="2051720" y="5944285"/>
            <a:ext cx="5328592" cy="4370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it-IT" sz="2800" b="1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THANK YOU!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23850" y="1916832"/>
            <a:ext cx="8496300" cy="4103688"/>
          </a:xfrm>
        </p:spPr>
        <p:txBody>
          <a:bodyPr/>
          <a:lstStyle/>
          <a:p>
            <a:pPr marL="0" indent="0" algn="just">
              <a:lnSpc>
                <a:spcPct val="150000"/>
              </a:lnSpc>
              <a:buFontTx/>
              <a:buBlip>
                <a:blip r:embed="rId2"/>
              </a:buBlip>
            </a:pPr>
            <a:endParaRPr lang="en-GB" sz="2400" b="1" dirty="0" smtClean="0">
              <a:solidFill>
                <a:srgbClr val="002060"/>
              </a:solidFill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en-GB" sz="2400" dirty="0" smtClean="0">
                <a:solidFill>
                  <a:srgbClr val="002060"/>
                </a:solidFill>
              </a:rPr>
              <a:t>The study is aimed at identifying the key </a:t>
            </a:r>
            <a:r>
              <a:rPr lang="en-GB" sz="2400" b="1" dirty="0" smtClean="0">
                <a:solidFill>
                  <a:srgbClr val="002060"/>
                </a:solidFill>
              </a:rPr>
              <a:t>risk factors </a:t>
            </a:r>
            <a:r>
              <a:rPr lang="en-GB" sz="2400" dirty="0" smtClean="0">
                <a:solidFill>
                  <a:srgbClr val="002060"/>
                </a:solidFill>
              </a:rPr>
              <a:t>and the </a:t>
            </a:r>
            <a:r>
              <a:rPr lang="en-GB" sz="2400" b="1" dirty="0" smtClean="0">
                <a:solidFill>
                  <a:srgbClr val="002060"/>
                </a:solidFill>
              </a:rPr>
              <a:t>possible consequences</a:t>
            </a:r>
            <a:r>
              <a:rPr lang="en-GB" sz="2400" dirty="0" smtClean="0">
                <a:solidFill>
                  <a:srgbClr val="002060"/>
                </a:solidFill>
              </a:rPr>
              <a:t> of a real phenomenon but yet largely invisible and neglected, not only due to difficulties of detection, but also because this is still a taboo hard to tackle in the aging population debate.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04938" y="765175"/>
            <a:ext cx="66960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it-IT" sz="2800" b="1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OBJECTIVES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1404938" y="765175"/>
            <a:ext cx="6696075" cy="647700"/>
          </a:xfrm>
        </p:spPr>
        <p:txBody>
          <a:bodyPr/>
          <a:lstStyle/>
          <a:p>
            <a:pPr eaLnBrk="1" hangingPunct="1"/>
            <a:r>
              <a:rPr lang="it-IT" sz="2800" b="1" smtClean="0">
                <a:solidFill>
                  <a:srgbClr val="002060"/>
                </a:solidFill>
              </a:rPr>
              <a:t>METHODS [1]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23850" y="1916113"/>
            <a:ext cx="8496300" cy="4537075"/>
          </a:xfrm>
        </p:spPr>
        <p:txBody>
          <a:bodyPr/>
          <a:lstStyle/>
          <a:p>
            <a:pPr marL="0" indent="0" algn="just">
              <a:buFontTx/>
              <a:buBlip>
                <a:blip r:embed="rId2"/>
              </a:buBlip>
            </a:pPr>
            <a:r>
              <a:rPr lang="en-GB" sz="2400" smtClean="0">
                <a:solidFill>
                  <a:srgbClr val="002060"/>
                </a:solidFill>
              </a:rPr>
              <a:t> </a:t>
            </a:r>
            <a:r>
              <a:rPr lang="en-US" sz="2400" smtClean="0">
                <a:solidFill>
                  <a:srgbClr val="002060"/>
                </a:solidFill>
              </a:rPr>
              <a:t>Results are based on the survey analysis of the </a:t>
            </a:r>
            <a:r>
              <a:rPr lang="en-US" sz="2400" b="1" smtClean="0">
                <a:solidFill>
                  <a:srgbClr val="002060"/>
                </a:solidFill>
              </a:rPr>
              <a:t>ABUEL</a:t>
            </a:r>
            <a:r>
              <a:rPr lang="en-US" sz="2400" smtClean="0">
                <a:solidFill>
                  <a:srgbClr val="002060"/>
                </a:solidFill>
              </a:rPr>
              <a:t> (“Elder Abuse”) project,</a:t>
            </a:r>
            <a:r>
              <a:rPr lang="en-GB" sz="2400" smtClean="0">
                <a:solidFill>
                  <a:srgbClr val="002060"/>
                </a:solidFill>
              </a:rPr>
              <a:t> coordinated at an international level by the </a:t>
            </a:r>
            <a:r>
              <a:rPr lang="en-GB" sz="2400" b="1" i="1" smtClean="0">
                <a:solidFill>
                  <a:srgbClr val="002060"/>
                </a:solidFill>
              </a:rPr>
              <a:t>Karolinska Institute</a:t>
            </a:r>
            <a:r>
              <a:rPr lang="en-GB" sz="2400" smtClean="0">
                <a:solidFill>
                  <a:srgbClr val="002060"/>
                </a:solidFill>
              </a:rPr>
              <a:t> of Stockholm and financed for 2008-2010 in the research programmes area activated by the </a:t>
            </a:r>
            <a:r>
              <a:rPr lang="en-GB" sz="2400" i="1" smtClean="0">
                <a:solidFill>
                  <a:srgbClr val="002060"/>
                </a:solidFill>
              </a:rPr>
              <a:t>European Agency for Public Health</a:t>
            </a:r>
            <a:r>
              <a:rPr lang="en-GB" sz="2400" smtClean="0">
                <a:solidFill>
                  <a:srgbClr val="002060"/>
                </a:solidFill>
              </a:rPr>
              <a:t>.</a:t>
            </a:r>
          </a:p>
          <a:p>
            <a:pPr marL="0" indent="0" algn="just">
              <a:buFontTx/>
              <a:buBlip>
                <a:blip r:embed="rId2"/>
              </a:buBlip>
            </a:pPr>
            <a:endParaRPr lang="en-GB" sz="2400" smtClean="0">
              <a:solidFill>
                <a:srgbClr val="002060"/>
              </a:solidFill>
            </a:endParaRPr>
          </a:p>
          <a:p>
            <a:pPr marL="0" indent="0" algn="just">
              <a:buFontTx/>
              <a:buBlip>
                <a:blip r:embed="rId2"/>
              </a:buBlip>
            </a:pPr>
            <a:r>
              <a:rPr lang="en-GB" sz="2400" smtClean="0">
                <a:solidFill>
                  <a:srgbClr val="002060"/>
                </a:solidFill>
              </a:rPr>
              <a:t> </a:t>
            </a:r>
            <a:r>
              <a:rPr lang="en-US" sz="2400" smtClean="0">
                <a:solidFill>
                  <a:srgbClr val="002060"/>
                </a:solidFill>
              </a:rPr>
              <a:t>Seven European Countries took part to the survey: </a:t>
            </a:r>
            <a:r>
              <a:rPr lang="en-US" sz="2400" b="1" smtClean="0">
                <a:solidFill>
                  <a:srgbClr val="002060"/>
                </a:solidFill>
              </a:rPr>
              <a:t>Italy,</a:t>
            </a:r>
            <a:r>
              <a:rPr lang="en-US" sz="2400" smtClean="0">
                <a:solidFill>
                  <a:srgbClr val="002060"/>
                </a:solidFill>
              </a:rPr>
              <a:t> </a:t>
            </a:r>
            <a:r>
              <a:rPr lang="en-US" sz="2400" b="1" smtClean="0">
                <a:solidFill>
                  <a:srgbClr val="002060"/>
                </a:solidFill>
              </a:rPr>
              <a:t>Germany, Greece, Lithuania, Portugal, Spain </a:t>
            </a:r>
            <a:r>
              <a:rPr lang="en-US" sz="2400" smtClean="0">
                <a:solidFill>
                  <a:srgbClr val="002060"/>
                </a:solidFill>
              </a:rPr>
              <a:t>and</a:t>
            </a:r>
            <a:r>
              <a:rPr lang="en-US" sz="2400" b="1" smtClean="0">
                <a:solidFill>
                  <a:srgbClr val="002060"/>
                </a:solidFill>
              </a:rPr>
              <a:t> Sweden</a:t>
            </a:r>
          </a:p>
          <a:p>
            <a:pPr marL="0" indent="0" algn="just">
              <a:buFontTx/>
              <a:buBlip>
                <a:blip r:embed="rId2"/>
              </a:buBlip>
            </a:pPr>
            <a:endParaRPr lang="en-US" sz="2400" b="1" smtClean="0">
              <a:solidFill>
                <a:srgbClr val="002060"/>
              </a:solidFill>
            </a:endParaRPr>
          </a:p>
          <a:p>
            <a:pPr marL="0" indent="0" algn="just">
              <a:buFontTx/>
              <a:buBlip>
                <a:blip r:embed="rId2"/>
              </a:buBlip>
            </a:pPr>
            <a:r>
              <a:rPr lang="en-US" sz="2400" b="1" smtClean="0">
                <a:solidFill>
                  <a:srgbClr val="002060"/>
                </a:solidFill>
              </a:rPr>
              <a:t> </a:t>
            </a:r>
            <a:r>
              <a:rPr lang="en-US" sz="2400" smtClean="0">
                <a:solidFill>
                  <a:srgbClr val="002060"/>
                </a:solidFill>
              </a:rPr>
              <a:t>The </a:t>
            </a:r>
            <a:r>
              <a:rPr lang="en-US" sz="2400" i="1" smtClean="0">
                <a:solidFill>
                  <a:srgbClr val="002060"/>
                </a:solidFill>
              </a:rPr>
              <a:t>survey</a:t>
            </a:r>
            <a:r>
              <a:rPr lang="en-US" sz="2400" smtClean="0">
                <a:solidFill>
                  <a:srgbClr val="002060"/>
                </a:solidFill>
              </a:rPr>
              <a:t> reached a random sample stratified by sex and age of </a:t>
            </a:r>
            <a:r>
              <a:rPr lang="en-US" sz="2400" b="1" smtClean="0">
                <a:solidFill>
                  <a:srgbClr val="002060"/>
                </a:solidFill>
              </a:rPr>
              <a:t>4467 subjects</a:t>
            </a:r>
            <a:r>
              <a:rPr lang="en-US" sz="2400" smtClean="0">
                <a:solidFill>
                  <a:srgbClr val="002060"/>
                </a:solidFill>
              </a:rPr>
              <a:t> overall</a:t>
            </a:r>
            <a:endParaRPr lang="en-GB" sz="2400" smtClean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23850" y="2349500"/>
            <a:ext cx="8496300" cy="4103688"/>
          </a:xfrm>
        </p:spPr>
        <p:txBody>
          <a:bodyPr/>
          <a:lstStyle/>
          <a:p>
            <a:pPr marL="0" indent="0" algn="just">
              <a:lnSpc>
                <a:spcPct val="80000"/>
              </a:lnSpc>
              <a:buFontTx/>
              <a:buBlip>
                <a:blip r:embed="rId2"/>
              </a:buBlip>
            </a:pPr>
            <a:r>
              <a:rPr lang="en-GB" sz="2400" dirty="0" smtClean="0">
                <a:solidFill>
                  <a:srgbClr val="002060"/>
                </a:solidFill>
              </a:rPr>
              <a:t>Study objective: MF population aged between </a:t>
            </a:r>
            <a:r>
              <a:rPr lang="en-GB" sz="2400" b="1" dirty="0" smtClean="0">
                <a:solidFill>
                  <a:srgbClr val="002060"/>
                </a:solidFill>
              </a:rPr>
              <a:t>60-84 years, </a:t>
            </a:r>
            <a:r>
              <a:rPr lang="en-GB" sz="2400" dirty="0" smtClean="0">
                <a:solidFill>
                  <a:srgbClr val="002060"/>
                </a:solidFill>
              </a:rPr>
              <a:t>with</a:t>
            </a:r>
            <a:r>
              <a:rPr lang="en-GB" sz="2400" b="1" dirty="0" smtClean="0">
                <a:solidFill>
                  <a:srgbClr val="002060"/>
                </a:solidFill>
              </a:rPr>
              <a:t> no dementia </a:t>
            </a:r>
            <a:r>
              <a:rPr lang="en-GB" sz="2400" dirty="0" smtClean="0">
                <a:solidFill>
                  <a:srgbClr val="002060"/>
                </a:solidFill>
              </a:rPr>
              <a:t>and</a:t>
            </a:r>
            <a:r>
              <a:rPr lang="en-GB" sz="2400" b="1" dirty="0" smtClean="0">
                <a:solidFill>
                  <a:srgbClr val="002060"/>
                </a:solidFill>
              </a:rPr>
              <a:t> living at home.</a:t>
            </a:r>
          </a:p>
          <a:p>
            <a:pPr marL="0" indent="0" algn="just">
              <a:lnSpc>
                <a:spcPct val="80000"/>
              </a:lnSpc>
              <a:buFontTx/>
              <a:buBlip>
                <a:blip r:embed="rId2"/>
              </a:buBlip>
            </a:pPr>
            <a:endParaRPr lang="en-GB" sz="2400" b="1" dirty="0" smtClean="0">
              <a:solidFill>
                <a:srgbClr val="002060"/>
              </a:solidFill>
            </a:endParaRPr>
          </a:p>
          <a:p>
            <a:pPr marL="0" indent="0" algn="just">
              <a:lnSpc>
                <a:spcPct val="80000"/>
              </a:lnSpc>
              <a:buFontTx/>
              <a:buBlip>
                <a:blip r:embed="rId2"/>
              </a:buBlip>
            </a:pPr>
            <a:r>
              <a:rPr lang="en-GB" sz="2400" dirty="0" smtClean="0">
                <a:solidFill>
                  <a:srgbClr val="002060"/>
                </a:solidFill>
              </a:rPr>
              <a:t> They were investigated on health conditions, quality of life and possible difficult situations, including the occurrence of </a:t>
            </a:r>
            <a:r>
              <a:rPr lang="en-GB" sz="2400" b="1" dirty="0" smtClean="0">
                <a:solidFill>
                  <a:srgbClr val="002060"/>
                </a:solidFill>
              </a:rPr>
              <a:t>experiences of mistreatment and abuse.</a:t>
            </a:r>
          </a:p>
          <a:p>
            <a:pPr marL="0" indent="0" algn="just">
              <a:lnSpc>
                <a:spcPct val="80000"/>
              </a:lnSpc>
              <a:buFontTx/>
              <a:buBlip>
                <a:blip r:embed="rId2"/>
              </a:buBlip>
            </a:pPr>
            <a:endParaRPr lang="en-GB" sz="2400" b="1" dirty="0" smtClean="0">
              <a:solidFill>
                <a:srgbClr val="002060"/>
              </a:solidFill>
            </a:endParaRPr>
          </a:p>
          <a:p>
            <a:pPr marL="0" indent="0" algn="just">
              <a:lnSpc>
                <a:spcPct val="80000"/>
              </a:lnSpc>
              <a:buFontTx/>
              <a:buBlip>
                <a:blip r:embed="rId2"/>
              </a:buBlip>
            </a:pPr>
            <a:r>
              <a:rPr lang="en-US" sz="2400" dirty="0" smtClean="0">
                <a:solidFill>
                  <a:srgbClr val="002060"/>
                </a:solidFill>
              </a:rPr>
              <a:t> In </a:t>
            </a:r>
            <a:r>
              <a:rPr lang="en-US" sz="2400" b="1" dirty="0" smtClean="0">
                <a:solidFill>
                  <a:srgbClr val="002060"/>
                </a:solidFill>
              </a:rPr>
              <a:t>Italy</a:t>
            </a:r>
            <a:r>
              <a:rPr lang="en-US" sz="2400" dirty="0" smtClean="0">
                <a:solidFill>
                  <a:srgbClr val="002060"/>
                </a:solidFill>
              </a:rPr>
              <a:t> (</a:t>
            </a:r>
            <a:r>
              <a:rPr lang="en-US" sz="2400" b="1" dirty="0" err="1" smtClean="0">
                <a:solidFill>
                  <a:srgbClr val="002060"/>
                </a:solidFill>
              </a:rPr>
              <a:t>Ancona</a:t>
            </a:r>
            <a:r>
              <a:rPr lang="en-US" sz="2400" dirty="0" smtClean="0">
                <a:solidFill>
                  <a:srgbClr val="002060"/>
                </a:solidFill>
              </a:rPr>
              <a:t>), </a:t>
            </a:r>
            <a:r>
              <a:rPr lang="en-US" sz="2400" b="1" dirty="0" smtClean="0">
                <a:solidFill>
                  <a:srgbClr val="002060"/>
                </a:solidFill>
              </a:rPr>
              <a:t>628 subjects</a:t>
            </a:r>
            <a:r>
              <a:rPr lang="en-US" sz="2400" dirty="0" smtClean="0">
                <a:solidFill>
                  <a:srgbClr val="002060"/>
                </a:solidFill>
              </a:rPr>
              <a:t> have been interviewed, 270 men and 358 women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404938" y="765175"/>
            <a:ext cx="66960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  <a:defRPr/>
            </a:pPr>
            <a:r>
              <a:rPr lang="it-IT" sz="2800" b="1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METHODS [2]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1"/>
          <p:cNvSpPr txBox="1">
            <a:spLocks/>
          </p:cNvSpPr>
          <p:nvPr/>
        </p:nvSpPr>
        <p:spPr>
          <a:xfrm>
            <a:off x="685800" y="1988840"/>
            <a:ext cx="7772400" cy="1658937"/>
          </a:xfrm>
          <a:prstGeom prst="rect">
            <a:avLst/>
          </a:prstGeom>
        </p:spPr>
        <p:txBody>
          <a:bodyPr/>
          <a:lstStyle/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it-IT" sz="3600" b="1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ABUEL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it-IT" sz="3600" b="1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ITALIAN SAMPLE</a:t>
            </a:r>
          </a:p>
          <a:p>
            <a:pPr algn="ctr">
              <a:lnSpc>
                <a:spcPct val="150000"/>
              </a:lnSpc>
              <a:spcBef>
                <a:spcPct val="0"/>
              </a:spcBef>
              <a:buFontTx/>
              <a:buNone/>
              <a:defRPr/>
            </a:pPr>
            <a:r>
              <a:rPr lang="it-IT" sz="3600" b="1" kern="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SELECTED RESULTS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535039"/>
            <a:ext cx="7772400" cy="1470025"/>
          </a:xfrm>
        </p:spPr>
        <p:txBody>
          <a:bodyPr/>
          <a:lstStyle/>
          <a:p>
            <a:r>
              <a:rPr lang="it-IT" sz="3600" b="1" dirty="0" smtClean="0">
                <a:solidFill>
                  <a:srgbClr val="002060"/>
                </a:solidFill>
              </a:rPr>
              <a:t>SOCIODEMOGRAPHIC ASPECTS</a:t>
            </a:r>
            <a:endParaRPr lang="it-IT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10"/>
          <p:cNvGraphicFramePr>
            <a:graphicFrameLocks noChangeAspect="1"/>
          </p:cNvGraphicFramePr>
          <p:nvPr/>
        </p:nvGraphicFramePr>
        <p:xfrm>
          <a:off x="87907" y="332656"/>
          <a:ext cx="8876582" cy="6120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30" name="Text Box 13"/>
          <p:cNvSpPr txBox="1">
            <a:spLocks noChangeArrowheads="1"/>
          </p:cNvSpPr>
          <p:nvPr/>
        </p:nvSpPr>
        <p:spPr bwMode="auto">
          <a:xfrm>
            <a:off x="107504" y="6502226"/>
            <a:ext cx="5329237" cy="3111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None/>
            </a:pPr>
            <a:r>
              <a:rPr lang="it-IT" i="1" dirty="0">
                <a:solidFill>
                  <a:srgbClr val="002060"/>
                </a:solidFill>
              </a:rPr>
              <a:t>Note</a:t>
            </a:r>
            <a:r>
              <a:rPr lang="it-IT" dirty="0">
                <a:solidFill>
                  <a:srgbClr val="002060"/>
                </a:solidFill>
              </a:rPr>
              <a:t>: </a:t>
            </a:r>
            <a:r>
              <a:rPr lang="it-IT" dirty="0" err="1">
                <a:solidFill>
                  <a:srgbClr val="002060"/>
                </a:solidFill>
              </a:rPr>
              <a:t>unweighted</a:t>
            </a:r>
            <a:r>
              <a:rPr lang="it-IT" dirty="0">
                <a:solidFill>
                  <a:srgbClr val="002060"/>
                </a:solidFill>
              </a:rPr>
              <a:t> </a:t>
            </a:r>
            <a:r>
              <a:rPr lang="it-IT" dirty="0" err="1">
                <a:solidFill>
                  <a:srgbClr val="002060"/>
                </a:solidFill>
              </a:rPr>
              <a:t>results</a:t>
            </a:r>
            <a:endParaRPr lang="it-IT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1060</Words>
  <Application>Microsoft Office PowerPoint</Application>
  <PresentationFormat>Presentazione su schermo (4:3)</PresentationFormat>
  <Paragraphs>105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34" baseType="lpstr">
      <vt:lpstr>Struttura predefinita</vt:lpstr>
      <vt:lpstr>Diapositiva 1</vt:lpstr>
      <vt:lpstr>BACKGROUND [1]</vt:lpstr>
      <vt:lpstr>BACKGROUND [2]</vt:lpstr>
      <vt:lpstr>Diapositiva 4</vt:lpstr>
      <vt:lpstr>METHODS [1]</vt:lpstr>
      <vt:lpstr>Diapositiva 6</vt:lpstr>
      <vt:lpstr>Diapositiva 7</vt:lpstr>
      <vt:lpstr>SOCIODEMOGRAPHIC ASPECTS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HEALTH CONDITIONS  &amp; LIFESTYLES</vt:lpstr>
      <vt:lpstr>Diapositiva 19</vt:lpstr>
      <vt:lpstr>Diapositiva 20</vt:lpstr>
      <vt:lpstr>Diapositiva 21</vt:lpstr>
      <vt:lpstr>ABUSE CHARACTERISTICS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CONCLUSIONS [2]</vt:lpstr>
      <vt:lpstr>CONCLUSIONS [3]</vt:lpstr>
    </vt:vector>
  </TitlesOfParts>
  <Company>INRCA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Lamura Giovanni</dc:creator>
  <cp:lastModifiedBy>Mirko Di Rosa</cp:lastModifiedBy>
  <cp:revision>219</cp:revision>
  <dcterms:created xsi:type="dcterms:W3CDTF">2009-10-13T15:02:06Z</dcterms:created>
  <dcterms:modified xsi:type="dcterms:W3CDTF">2012-05-29T18:48:19Z</dcterms:modified>
</cp:coreProperties>
</file>