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86" r:id="rId3"/>
    <p:sldId id="262" r:id="rId4"/>
    <p:sldId id="288" r:id="rId5"/>
    <p:sldId id="287" r:id="rId6"/>
    <p:sldId id="261" r:id="rId7"/>
    <p:sldId id="258" r:id="rId8"/>
    <p:sldId id="267" r:id="rId9"/>
    <p:sldId id="266" r:id="rId10"/>
    <p:sldId id="268" r:id="rId11"/>
    <p:sldId id="281" r:id="rId12"/>
    <p:sldId id="282" r:id="rId13"/>
    <p:sldId id="280" r:id="rId14"/>
    <p:sldId id="283" r:id="rId15"/>
    <p:sldId id="284" r:id="rId16"/>
    <p:sldId id="285" r:id="rId17"/>
    <p:sldId id="259" r:id="rId18"/>
    <p:sldId id="260" r:id="rId19"/>
    <p:sldId id="275" r:id="rId20"/>
    <p:sldId id="276" r:id="rId21"/>
    <p:sldId id="289" r:id="rId22"/>
  </p:sldIdLst>
  <p:sldSz cx="9144000" cy="6858000" type="screen4x3"/>
  <p:notesSz cx="6858000" cy="9715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84588" autoAdjust="0"/>
  </p:normalViewPr>
  <p:slideViewPr>
    <p:cSldViewPr>
      <p:cViewPr varScale="1">
        <p:scale>
          <a:sx n="39" d="100"/>
          <a:sy n="39" d="100"/>
        </p:scale>
        <p:origin x="-85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fld id="{BEC42C9F-CB8B-49CA-8B86-8E734785D94C}" type="datetimeFigureOut">
              <a:rPr lang="en-IE" smtClean="0"/>
              <a:pPr/>
              <a:t>31/05/2012</a:t>
            </a:fld>
            <a:endParaRPr lang="en-IE" dirty="0"/>
          </a:p>
        </p:txBody>
      </p:sp>
      <p:sp>
        <p:nvSpPr>
          <p:cNvPr id="4" name="Slide Image Placeholder 3"/>
          <p:cNvSpPr>
            <a:spLocks noGrp="1" noRot="1" noChangeAspect="1"/>
          </p:cNvSpPr>
          <p:nvPr>
            <p:ph type="sldImg" idx="2"/>
          </p:nvPr>
        </p:nvSpPr>
        <p:spPr>
          <a:xfrm>
            <a:off x="1000125" y="728663"/>
            <a:ext cx="4857750" cy="3643312"/>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614863"/>
            <a:ext cx="5486400" cy="43719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228039"/>
            <a:ext cx="2971800" cy="485775"/>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9228039"/>
            <a:ext cx="2971800" cy="485775"/>
          </a:xfrm>
          <a:prstGeom prst="rect">
            <a:avLst/>
          </a:prstGeom>
        </p:spPr>
        <p:txBody>
          <a:bodyPr vert="horz" lIns="91440" tIns="45720" rIns="91440" bIns="45720" rtlCol="0" anchor="b"/>
          <a:lstStyle>
            <a:lvl1pPr algn="r">
              <a:defRPr sz="1200"/>
            </a:lvl1pPr>
          </a:lstStyle>
          <a:p>
            <a:fld id="{CAAF3B68-7115-4E24-A90F-D1A522BC2056}" type="slidenum">
              <a:rPr lang="en-IE" smtClean="0"/>
              <a:pPr/>
              <a:t>‹#›</a:t>
            </a:fld>
            <a:endParaRPr lang="en-IE" dirty="0"/>
          </a:p>
        </p:txBody>
      </p:sp>
    </p:spTree>
    <p:extLst>
      <p:ext uri="{BB962C8B-B14F-4D97-AF65-F5344CB8AC3E}">
        <p14:creationId xmlns:p14="http://schemas.microsoft.com/office/powerpoint/2010/main" xmlns="" val="1443574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CAAF3B68-7115-4E24-A90F-D1A522BC2056}" type="slidenum">
              <a:rPr lang="en-IE" smtClean="0"/>
              <a:pPr/>
              <a:t>1</a:t>
            </a:fld>
            <a:endParaRPr lang="en-IE" dirty="0"/>
          </a:p>
        </p:txBody>
      </p:sp>
    </p:spTree>
    <p:extLst>
      <p:ext uri="{BB962C8B-B14F-4D97-AF65-F5344CB8AC3E}">
        <p14:creationId xmlns:p14="http://schemas.microsoft.com/office/powerpoint/2010/main" xmlns="" val="16751893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AF3B68-7115-4E24-A90F-D1A522BC2056}" type="slidenum">
              <a:rPr lang="en-IE" smtClean="0"/>
              <a:pPr/>
              <a:t>10</a:t>
            </a:fld>
            <a:endParaRPr lang="en-IE" dirty="0"/>
          </a:p>
        </p:txBody>
      </p:sp>
    </p:spTree>
    <p:extLst>
      <p:ext uri="{BB962C8B-B14F-4D97-AF65-F5344CB8AC3E}">
        <p14:creationId xmlns:p14="http://schemas.microsoft.com/office/powerpoint/2010/main" xmlns="" val="1963105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I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AF3B68-7115-4E24-A90F-D1A522BC2056}" type="slidenum">
              <a:rPr lang="en-IE" smtClean="0"/>
              <a:pPr/>
              <a:t>11</a:t>
            </a:fld>
            <a:endParaRPr lang="en-IE" dirty="0"/>
          </a:p>
        </p:txBody>
      </p:sp>
    </p:spTree>
    <p:extLst>
      <p:ext uri="{BB962C8B-B14F-4D97-AF65-F5344CB8AC3E}">
        <p14:creationId xmlns:p14="http://schemas.microsoft.com/office/powerpoint/2010/main" xmlns="" val="1963105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AF3B68-7115-4E24-A90F-D1A522BC2056}" type="slidenum">
              <a:rPr lang="en-IE" smtClean="0"/>
              <a:pPr/>
              <a:t>12</a:t>
            </a:fld>
            <a:endParaRPr lang="en-IE" dirty="0"/>
          </a:p>
        </p:txBody>
      </p:sp>
    </p:spTree>
    <p:extLst>
      <p:ext uri="{BB962C8B-B14F-4D97-AF65-F5344CB8AC3E}">
        <p14:creationId xmlns:p14="http://schemas.microsoft.com/office/powerpoint/2010/main" xmlns="" val="1963105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I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AF3B68-7115-4E24-A90F-D1A522BC2056}" type="slidenum">
              <a:rPr lang="en-IE" smtClean="0"/>
              <a:pPr/>
              <a:t>13</a:t>
            </a:fld>
            <a:endParaRPr lang="en-IE" dirty="0"/>
          </a:p>
        </p:txBody>
      </p:sp>
    </p:spTree>
    <p:extLst>
      <p:ext uri="{BB962C8B-B14F-4D97-AF65-F5344CB8AC3E}">
        <p14:creationId xmlns:p14="http://schemas.microsoft.com/office/powerpoint/2010/main" xmlns="" val="1963105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AF3B68-7115-4E24-A90F-D1A522BC2056}" type="slidenum">
              <a:rPr lang="en-IE" smtClean="0"/>
              <a:pPr/>
              <a:t>14</a:t>
            </a:fld>
            <a:endParaRPr lang="en-IE" dirty="0"/>
          </a:p>
        </p:txBody>
      </p:sp>
    </p:spTree>
    <p:extLst>
      <p:ext uri="{BB962C8B-B14F-4D97-AF65-F5344CB8AC3E}">
        <p14:creationId xmlns:p14="http://schemas.microsoft.com/office/powerpoint/2010/main" xmlns="" val="19631055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AF3B68-7115-4E24-A90F-D1A522BC2056}" type="slidenum">
              <a:rPr lang="en-IE" smtClean="0"/>
              <a:pPr/>
              <a:t>15</a:t>
            </a:fld>
            <a:endParaRPr lang="en-IE" dirty="0"/>
          </a:p>
        </p:txBody>
      </p:sp>
    </p:spTree>
    <p:extLst>
      <p:ext uri="{BB962C8B-B14F-4D97-AF65-F5344CB8AC3E}">
        <p14:creationId xmlns:p14="http://schemas.microsoft.com/office/powerpoint/2010/main" xmlns="" val="19631055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AF3B68-7115-4E24-A90F-D1A522BC2056}" type="slidenum">
              <a:rPr lang="en-IE" smtClean="0"/>
              <a:pPr/>
              <a:t>16</a:t>
            </a:fld>
            <a:endParaRPr lang="en-IE" dirty="0"/>
          </a:p>
        </p:txBody>
      </p:sp>
    </p:spTree>
    <p:extLst>
      <p:ext uri="{BB962C8B-B14F-4D97-AF65-F5344CB8AC3E}">
        <p14:creationId xmlns:p14="http://schemas.microsoft.com/office/powerpoint/2010/main" xmlns="" val="19631055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AF3B68-7115-4E24-A90F-D1A522BC2056}" type="slidenum">
              <a:rPr lang="en-IE" smtClean="0"/>
              <a:pPr/>
              <a:t>17</a:t>
            </a:fld>
            <a:endParaRPr lang="en-IE" dirty="0"/>
          </a:p>
        </p:txBody>
      </p:sp>
    </p:spTree>
    <p:extLst>
      <p:ext uri="{BB962C8B-B14F-4D97-AF65-F5344CB8AC3E}">
        <p14:creationId xmlns:p14="http://schemas.microsoft.com/office/powerpoint/2010/main" xmlns="" val="19631055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CAAF3B68-7115-4E24-A90F-D1A522BC2056}" type="slidenum">
              <a:rPr lang="en-IE" smtClean="0"/>
              <a:pPr/>
              <a:t>18</a:t>
            </a:fld>
            <a:endParaRPr lang="en-IE" dirty="0"/>
          </a:p>
        </p:txBody>
      </p:sp>
    </p:spTree>
    <p:extLst>
      <p:ext uri="{BB962C8B-B14F-4D97-AF65-F5344CB8AC3E}">
        <p14:creationId xmlns:p14="http://schemas.microsoft.com/office/powerpoint/2010/main" xmlns="" val="32776228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CAAF3B68-7115-4E24-A90F-D1A522BC2056}" type="slidenum">
              <a:rPr lang="en-IE" smtClean="0"/>
              <a:pPr/>
              <a:t>19</a:t>
            </a:fld>
            <a:endParaRPr lang="en-IE" dirty="0"/>
          </a:p>
        </p:txBody>
      </p:sp>
    </p:spTree>
    <p:extLst>
      <p:ext uri="{BB962C8B-B14F-4D97-AF65-F5344CB8AC3E}">
        <p14:creationId xmlns:p14="http://schemas.microsoft.com/office/powerpoint/2010/main" xmlns="" val="2151976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CAAF3B68-7115-4E24-A90F-D1A522BC2056}" type="slidenum">
              <a:rPr lang="en-IE" smtClean="0"/>
              <a:pPr/>
              <a:t>2</a:t>
            </a:fld>
            <a:endParaRPr lang="en-IE" dirty="0"/>
          </a:p>
        </p:txBody>
      </p:sp>
    </p:spTree>
    <p:extLst>
      <p:ext uri="{BB962C8B-B14F-4D97-AF65-F5344CB8AC3E}">
        <p14:creationId xmlns:p14="http://schemas.microsoft.com/office/powerpoint/2010/main" xmlns="" val="16751893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IE"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AF3B68-7115-4E24-A90F-D1A522BC2056}" type="slidenum">
              <a:rPr lang="en-IE" smtClean="0"/>
              <a:pPr/>
              <a:t>20</a:t>
            </a:fld>
            <a:endParaRPr lang="en-IE" dirty="0"/>
          </a:p>
        </p:txBody>
      </p:sp>
    </p:spTree>
    <p:extLst>
      <p:ext uri="{BB962C8B-B14F-4D97-AF65-F5344CB8AC3E}">
        <p14:creationId xmlns:p14="http://schemas.microsoft.com/office/powerpoint/2010/main" xmlns="" val="23653115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CAAF3B68-7115-4E24-A90F-D1A522BC2056}" type="slidenum">
              <a:rPr lang="en-IE" smtClean="0"/>
              <a:pPr/>
              <a:t>21</a:t>
            </a:fld>
            <a:endParaRPr lang="en-IE" dirty="0"/>
          </a:p>
        </p:txBody>
      </p:sp>
    </p:spTree>
    <p:extLst>
      <p:ext uri="{BB962C8B-B14F-4D97-AF65-F5344CB8AC3E}">
        <p14:creationId xmlns:p14="http://schemas.microsoft.com/office/powerpoint/2010/main" xmlns="" val="1675189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CAAF3B68-7115-4E24-A90F-D1A522BC2056}" type="slidenum">
              <a:rPr lang="en-IE" smtClean="0"/>
              <a:pPr/>
              <a:t>3</a:t>
            </a:fld>
            <a:endParaRPr lang="en-IE" dirty="0"/>
          </a:p>
        </p:txBody>
      </p:sp>
    </p:spTree>
    <p:extLst>
      <p:ext uri="{BB962C8B-B14F-4D97-AF65-F5344CB8AC3E}">
        <p14:creationId xmlns:p14="http://schemas.microsoft.com/office/powerpoint/2010/main" xmlns="" val="2559065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IE" sz="1200" kern="1200" dirty="0" smtClean="0">
              <a:solidFill>
                <a:schemeClr val="tx1"/>
              </a:solidFill>
              <a:effectLst/>
              <a:latin typeface="+mn-lt"/>
              <a:ea typeface="+mn-ea"/>
              <a:cs typeface="+mn-cs"/>
            </a:endParaRPr>
          </a:p>
          <a:p>
            <a:endParaRPr lang="en-I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AF3B68-7115-4E24-A90F-D1A522BC2056}" type="slidenum">
              <a:rPr lang="en-IE" smtClean="0"/>
              <a:pPr/>
              <a:t>4</a:t>
            </a:fld>
            <a:endParaRPr lang="en-IE" dirty="0"/>
          </a:p>
        </p:txBody>
      </p:sp>
    </p:spTree>
    <p:extLst>
      <p:ext uri="{BB962C8B-B14F-4D97-AF65-F5344CB8AC3E}">
        <p14:creationId xmlns="" xmlns:p14="http://schemas.microsoft.com/office/powerpoint/2010/main" val="2678262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93421C42-CC1F-974F-BF33-1EE024720622}" type="slidenum">
              <a:rPr lang="en-IE"/>
              <a:pPr eaLnBrk="1" hangingPunct="1"/>
              <a:t>5</a:t>
            </a:fld>
            <a:endParaRPr lang="en-IE"/>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CAAF3B68-7115-4E24-A90F-D1A522BC2056}" type="slidenum">
              <a:rPr lang="en-IE" smtClean="0"/>
              <a:pPr/>
              <a:t>6</a:t>
            </a:fld>
            <a:endParaRPr lang="en-IE" dirty="0"/>
          </a:p>
        </p:txBody>
      </p:sp>
    </p:spTree>
    <p:extLst>
      <p:ext uri="{BB962C8B-B14F-4D97-AF65-F5344CB8AC3E}">
        <p14:creationId xmlns:p14="http://schemas.microsoft.com/office/powerpoint/2010/main" xmlns="" val="3697418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AF3B68-7115-4E24-A90F-D1A522BC2056}" type="slidenum">
              <a:rPr lang="en-IE" smtClean="0"/>
              <a:pPr/>
              <a:t>7</a:t>
            </a:fld>
            <a:endParaRPr lang="en-IE" dirty="0"/>
          </a:p>
        </p:txBody>
      </p:sp>
    </p:spTree>
    <p:extLst>
      <p:ext uri="{BB962C8B-B14F-4D97-AF65-F5344CB8AC3E}">
        <p14:creationId xmlns:p14="http://schemas.microsoft.com/office/powerpoint/2010/main" xmlns="" val="2892052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CAAF3B68-7115-4E24-A90F-D1A522BC2056}" type="slidenum">
              <a:rPr lang="en-IE" smtClean="0"/>
              <a:pPr/>
              <a:t>8</a:t>
            </a:fld>
            <a:endParaRPr lang="en-IE" dirty="0"/>
          </a:p>
        </p:txBody>
      </p:sp>
    </p:spTree>
    <p:extLst>
      <p:ext uri="{BB962C8B-B14F-4D97-AF65-F5344CB8AC3E}">
        <p14:creationId xmlns:p14="http://schemas.microsoft.com/office/powerpoint/2010/main" xmlns="" val="2417308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CAAF3B68-7115-4E24-A90F-D1A522BC2056}" type="slidenum">
              <a:rPr lang="en-IE" smtClean="0"/>
              <a:pPr/>
              <a:t>9</a:t>
            </a:fld>
            <a:endParaRPr lang="en-IE" dirty="0"/>
          </a:p>
        </p:txBody>
      </p:sp>
    </p:spTree>
    <p:extLst>
      <p:ext uri="{BB962C8B-B14F-4D97-AF65-F5344CB8AC3E}">
        <p14:creationId xmlns:p14="http://schemas.microsoft.com/office/powerpoint/2010/main" xmlns="" val="1235560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D77EC4-C453-4F6B-84DA-932898884EE4}" type="datetimeFigureOut">
              <a:rPr lang="en-IE" smtClean="0"/>
              <a:pPr/>
              <a:t>31/05/2012</a:t>
            </a:fld>
            <a:endParaRPr lang="en-IE"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IE"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9F6F52D-66F9-43EB-9232-4A186A3EFA3E}" type="slidenum">
              <a:rPr lang="en-IE" smtClean="0"/>
              <a:pPr/>
              <a:t>‹#›</a:t>
            </a:fld>
            <a:endParaRPr lang="en-I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D77EC4-C453-4F6B-84DA-932898884EE4}" type="datetimeFigureOut">
              <a:rPr lang="en-IE" smtClean="0"/>
              <a:pPr/>
              <a:t>31/05/2012</a:t>
            </a:fld>
            <a:endParaRPr lang="en-IE"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IE"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9F6F52D-66F9-43EB-9232-4A186A3EFA3E}" type="slidenum">
              <a:rPr lang="en-IE" smtClean="0"/>
              <a:pPr/>
              <a:t>‹#›</a:t>
            </a:fld>
            <a:endParaRPr lang="en-I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I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D77EC4-C453-4F6B-84DA-932898884EE4}" type="datetimeFigureOut">
              <a:rPr lang="en-IE" smtClean="0"/>
              <a:pPr/>
              <a:t>31/05/2012</a:t>
            </a:fld>
            <a:endParaRPr lang="en-IE"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IE"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9F6F52D-66F9-43EB-9232-4A186A3EFA3E}" type="slidenum">
              <a:rPr lang="en-IE" smtClean="0"/>
              <a:pPr/>
              <a:t>‹#›</a:t>
            </a:fld>
            <a:endParaRPr lang="en-I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D77EC4-C453-4F6B-84DA-932898884EE4}" type="datetimeFigureOut">
              <a:rPr lang="en-IE" smtClean="0"/>
              <a:pPr/>
              <a:t>31/05/2012</a:t>
            </a:fld>
            <a:endParaRPr lang="en-IE"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IE"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9F6F52D-66F9-43EB-9232-4A186A3EFA3E}" type="slidenum">
              <a:rPr lang="en-IE" smtClean="0"/>
              <a:pPr/>
              <a:t>‹#›</a:t>
            </a:fld>
            <a:endParaRPr lang="en-I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AD77EC4-C453-4F6B-84DA-932898884EE4}" type="datetimeFigureOut">
              <a:rPr lang="en-IE" smtClean="0"/>
              <a:pPr/>
              <a:t>31/05/2012</a:t>
            </a:fld>
            <a:endParaRPr lang="en-IE"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IE"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9F6F52D-66F9-43EB-9232-4A186A3EFA3E}" type="slidenum">
              <a:rPr lang="en-IE" smtClean="0"/>
              <a:pPr/>
              <a:t>‹#›</a:t>
            </a:fld>
            <a:endParaRPr lang="en-I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AD77EC4-C453-4F6B-84DA-932898884EE4}" type="datetimeFigureOut">
              <a:rPr lang="en-IE" smtClean="0"/>
              <a:pPr/>
              <a:t>31/05/2012</a:t>
            </a:fld>
            <a:endParaRPr lang="en-IE"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IE"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9F6F52D-66F9-43EB-9232-4A186A3EFA3E}" type="slidenum">
              <a:rPr lang="en-IE" smtClean="0"/>
              <a:pPr/>
              <a:t>‹#›</a:t>
            </a:fld>
            <a:endParaRPr lang="en-I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IE"/>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AD77EC4-C453-4F6B-84DA-932898884EE4}" type="datetimeFigureOut">
              <a:rPr lang="en-IE" smtClean="0"/>
              <a:pPr/>
              <a:t>31/05/2012</a:t>
            </a:fld>
            <a:endParaRPr lang="en-IE"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IE"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9F6F52D-66F9-43EB-9232-4A186A3EFA3E}" type="slidenum">
              <a:rPr lang="en-IE" smtClean="0"/>
              <a:pPr/>
              <a:t>‹#›</a:t>
            </a:fld>
            <a:endParaRPr lang="en-I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AD77EC4-C453-4F6B-84DA-932898884EE4}" type="datetimeFigureOut">
              <a:rPr lang="en-IE" smtClean="0"/>
              <a:pPr/>
              <a:t>31/05/2012</a:t>
            </a:fld>
            <a:endParaRPr lang="en-IE"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IE"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9F6F52D-66F9-43EB-9232-4A186A3EFA3E}" type="slidenum">
              <a:rPr lang="en-IE" smtClean="0"/>
              <a:pPr/>
              <a:t>‹#›</a:t>
            </a:fld>
            <a:endParaRPr lang="en-I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AD77EC4-C453-4F6B-84DA-932898884EE4}" type="datetimeFigureOut">
              <a:rPr lang="en-IE" smtClean="0"/>
              <a:pPr/>
              <a:t>31/05/2012</a:t>
            </a:fld>
            <a:endParaRPr lang="en-IE"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IE"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9F6F52D-66F9-43EB-9232-4A186A3EFA3E}" type="slidenum">
              <a:rPr lang="en-IE" smtClean="0"/>
              <a:pPr/>
              <a:t>‹#›</a:t>
            </a:fld>
            <a:endParaRPr lang="en-I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AD77EC4-C453-4F6B-84DA-932898884EE4}" type="datetimeFigureOut">
              <a:rPr lang="en-IE" smtClean="0"/>
              <a:pPr/>
              <a:t>31/05/2012</a:t>
            </a:fld>
            <a:endParaRPr lang="en-IE"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IE"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9F6F52D-66F9-43EB-9232-4A186A3EFA3E}" type="slidenum">
              <a:rPr lang="en-IE" smtClean="0"/>
              <a:pPr/>
              <a:t>‹#›</a:t>
            </a:fld>
            <a:endParaRPr lang="en-I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13" cstate="print"/>
          <a:srcRect l="2686" t="15524" b="37489"/>
          <a:stretch>
            <a:fillRect/>
          </a:stretch>
        </p:blipFill>
        <p:spPr>
          <a:xfrm>
            <a:off x="0" y="0"/>
            <a:ext cx="9144000" cy="1124743"/>
          </a:xfrm>
          <a:prstGeom prst="rect">
            <a:avLst/>
          </a:prstGeom>
          <a:noFill/>
        </p:spPr>
      </p:pic>
      <p:pic>
        <p:nvPicPr>
          <p:cNvPr id="8" name="Picture 4"/>
          <p:cNvPicPr>
            <a:picLocks noChangeAspect="1" noChangeArrowheads="1"/>
          </p:cNvPicPr>
          <p:nvPr userDrawn="1"/>
        </p:nvPicPr>
        <p:blipFill>
          <a:blip r:embed="rId14" cstate="print"/>
          <a:srcRect t="82878"/>
          <a:stretch>
            <a:fillRect/>
          </a:stretch>
        </p:blipFill>
        <p:spPr>
          <a:xfrm>
            <a:off x="0" y="1124421"/>
            <a:ext cx="9144000" cy="360363"/>
          </a:xfrm>
          <a:prstGeom prst="rect">
            <a:avLst/>
          </a:prstGeom>
          <a:noFill/>
        </p:spPr>
      </p:pic>
      <p:pic>
        <p:nvPicPr>
          <p:cNvPr id="11" name="Picture 7" descr="HSELogo_Jan2010"/>
          <p:cNvPicPr>
            <a:picLocks noChangeAspect="1" noChangeArrowheads="1"/>
          </p:cNvPicPr>
          <p:nvPr userDrawn="1"/>
        </p:nvPicPr>
        <p:blipFill>
          <a:blip r:embed="rId15" cstate="print"/>
          <a:srcRect/>
          <a:stretch>
            <a:fillRect/>
          </a:stretch>
        </p:blipFill>
        <p:spPr bwMode="auto">
          <a:xfrm>
            <a:off x="899592" y="6021288"/>
            <a:ext cx="1258831" cy="734318"/>
          </a:xfrm>
          <a:prstGeom prst="rect">
            <a:avLst/>
          </a:prstGeom>
          <a:noFill/>
          <a:ln w="9525">
            <a:noFill/>
            <a:miter lim="800000"/>
            <a:headEnd/>
            <a:tailEnd/>
          </a:ln>
        </p:spPr>
      </p:pic>
      <p:pic>
        <p:nvPicPr>
          <p:cNvPr id="6" name="Picture 2"/>
          <p:cNvPicPr>
            <a:picLocks noChangeAspect="1" noChangeArrowheads="1"/>
          </p:cNvPicPr>
          <p:nvPr userDrawn="1"/>
        </p:nvPicPr>
        <p:blipFill>
          <a:blip r:embed="rId16" cstate="print"/>
          <a:srcRect l="15540" t="15105"/>
          <a:stretch>
            <a:fillRect/>
          </a:stretch>
        </p:blipFill>
        <p:spPr bwMode="auto">
          <a:xfrm>
            <a:off x="0" y="1484784"/>
            <a:ext cx="755650" cy="537321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ttracta.lafferty@ucd.ie"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http://www.ncpop.ie/"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ncpop.ie/"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attracta.lafferty@ucd.ie"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hyperlink" Target="http://www.ncpop.i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55576" y="4149080"/>
            <a:ext cx="7772400" cy="2708920"/>
          </a:xfrm>
        </p:spPr>
        <p:txBody>
          <a:bodyPr/>
          <a:lstStyle/>
          <a:p>
            <a:pPr algn="ctr">
              <a:spcAft>
                <a:spcPts val="600"/>
              </a:spcAft>
            </a:pPr>
            <a:r>
              <a:rPr lang="en-IE" sz="2200" cap="none" dirty="0" smtClean="0"/>
              <a:t/>
            </a:r>
            <a:br>
              <a:rPr lang="en-IE" sz="2200" cap="none" dirty="0" smtClean="0"/>
            </a:br>
            <a:r>
              <a:rPr lang="en-IE" sz="2200" cap="none" dirty="0" smtClean="0"/>
              <a:t>Dr. </a:t>
            </a:r>
            <a:r>
              <a:rPr lang="en-IE" sz="2200" cap="none" dirty="0" err="1" smtClean="0"/>
              <a:t>Attracta</a:t>
            </a:r>
            <a:r>
              <a:rPr lang="en-IE" sz="2200" cap="none" dirty="0" smtClean="0"/>
              <a:t> Lafferty</a:t>
            </a:r>
            <a:r>
              <a:rPr lang="en-IE" sz="1600" cap="none" dirty="0" smtClean="0"/>
              <a:t/>
            </a:r>
            <a:br>
              <a:rPr lang="en-IE" sz="1600" cap="none" dirty="0" smtClean="0"/>
            </a:br>
            <a:r>
              <a:rPr lang="en-IE" sz="1600" cap="none" dirty="0" smtClean="0"/>
              <a:t/>
            </a:r>
            <a:br>
              <a:rPr lang="en-IE" sz="1600" cap="none" dirty="0" smtClean="0"/>
            </a:br>
            <a:r>
              <a:rPr lang="en-IE" sz="1600" cap="none" dirty="0" smtClean="0"/>
              <a:t>National Centre for the Protection of Older People (NCPOP)</a:t>
            </a:r>
            <a:br>
              <a:rPr lang="en-IE" sz="1600" cap="none" dirty="0" smtClean="0"/>
            </a:br>
            <a:r>
              <a:rPr lang="en-IE" sz="1600" cap="none" dirty="0" smtClean="0"/>
              <a:t>University College Dublin</a:t>
            </a:r>
            <a:br>
              <a:rPr lang="en-IE" sz="1600" cap="none" dirty="0" smtClean="0"/>
            </a:br>
            <a:r>
              <a:rPr lang="en-IE" sz="1600" dirty="0" smtClean="0"/>
              <a:t/>
            </a:r>
            <a:br>
              <a:rPr lang="en-IE" sz="1600" dirty="0" smtClean="0"/>
            </a:br>
            <a:r>
              <a:rPr lang="en-IE" sz="1600" cap="none" dirty="0" smtClean="0">
                <a:hlinkClick r:id="rId3"/>
              </a:rPr>
              <a:t>attracta.lafferty@ucd.ie</a:t>
            </a:r>
            <a:r>
              <a:rPr lang="en-IE" sz="1600" dirty="0" smtClean="0"/>
              <a:t/>
            </a:r>
            <a:br>
              <a:rPr lang="en-IE" sz="1600" dirty="0" smtClean="0"/>
            </a:br>
            <a:r>
              <a:rPr lang="en-IE" sz="1600" cap="none" dirty="0" smtClean="0">
                <a:hlinkClick r:id="rId4"/>
              </a:rPr>
              <a:t>www.ncpop.ie</a:t>
            </a:r>
            <a:r>
              <a:rPr lang="en-IE" sz="1600" dirty="0" smtClean="0"/>
              <a:t/>
            </a:r>
            <a:br>
              <a:rPr lang="en-IE" sz="1600" dirty="0" smtClean="0"/>
            </a:br>
            <a:r>
              <a:rPr lang="en-IE" sz="1600" dirty="0" smtClean="0"/>
              <a:t/>
            </a:r>
            <a:br>
              <a:rPr lang="en-IE" sz="1600" dirty="0" smtClean="0"/>
            </a:br>
            <a:endParaRPr lang="en-IE" sz="1600" dirty="0"/>
          </a:p>
        </p:txBody>
      </p:sp>
      <p:sp>
        <p:nvSpPr>
          <p:cNvPr id="6" name="Text Placeholder 5"/>
          <p:cNvSpPr>
            <a:spLocks noGrp="1"/>
          </p:cNvSpPr>
          <p:nvPr>
            <p:ph type="body" idx="1"/>
          </p:nvPr>
        </p:nvSpPr>
        <p:spPr>
          <a:xfrm>
            <a:off x="971600" y="1628800"/>
            <a:ext cx="7772400" cy="2592288"/>
          </a:xfrm>
        </p:spPr>
        <p:txBody>
          <a:bodyPr/>
          <a:lstStyle/>
          <a:p>
            <a:pPr algn="ctr"/>
            <a:r>
              <a:rPr lang="en-IE" sz="4400" b="1" dirty="0" smtClean="0"/>
              <a:t>Managing Elder Abuse in Ireland: The Senior Case Worker’s Experience</a:t>
            </a:r>
          </a:p>
          <a:p>
            <a:pPr algn="ctr"/>
            <a:r>
              <a:rPr lang="en-IE" sz="1400" b="1" dirty="0" smtClean="0"/>
              <a:t>IFA 11</a:t>
            </a:r>
            <a:r>
              <a:rPr lang="en-IE" sz="1400" b="1" baseline="30000" dirty="0" smtClean="0"/>
              <a:t>th</a:t>
            </a:r>
            <a:r>
              <a:rPr lang="en-IE" sz="1400" b="1" dirty="0" smtClean="0"/>
              <a:t> Global Conference on Ageing</a:t>
            </a:r>
          </a:p>
          <a:p>
            <a:pPr algn="ctr"/>
            <a:r>
              <a:rPr lang="en-IE" sz="1400" b="1" dirty="0" smtClean="0"/>
              <a:t>31.5.2012</a:t>
            </a:r>
            <a:endParaRPr lang="en-IE" sz="1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240" y="44624"/>
            <a:ext cx="8075240" cy="1143000"/>
          </a:xfrm>
        </p:spPr>
        <p:txBody>
          <a:bodyPr/>
          <a:lstStyle/>
          <a:p>
            <a:r>
              <a:rPr lang="en-IE" sz="3200" dirty="0" smtClean="0"/>
              <a:t>Theme 1: The Multifaceted Nature of Elder Abuse</a:t>
            </a:r>
            <a:endParaRPr lang="en-IE" sz="3200" dirty="0"/>
          </a:p>
        </p:txBody>
      </p:sp>
      <p:sp>
        <p:nvSpPr>
          <p:cNvPr id="5" name="Rounded Rectangle 4"/>
          <p:cNvSpPr/>
          <p:nvPr/>
        </p:nvSpPr>
        <p:spPr>
          <a:xfrm>
            <a:off x="5910815" y="1752085"/>
            <a:ext cx="2648232" cy="601204"/>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E" b="1" dirty="0" smtClean="0">
                <a:solidFill>
                  <a:schemeClr val="bg1"/>
                </a:solidFill>
                <a:latin typeface="Times New Roman" pitchFamily="18" charset="0"/>
                <a:cs typeface="Times New Roman" pitchFamily="18" charset="0"/>
              </a:rPr>
              <a:t>The types of elder abuse</a:t>
            </a:r>
          </a:p>
        </p:txBody>
      </p:sp>
      <p:sp>
        <p:nvSpPr>
          <p:cNvPr id="6" name="Rounded Rectangle 5"/>
          <p:cNvSpPr/>
          <p:nvPr/>
        </p:nvSpPr>
        <p:spPr>
          <a:xfrm>
            <a:off x="5927377" y="2715083"/>
            <a:ext cx="2648232" cy="601204"/>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E" b="1" dirty="0" smtClean="0">
                <a:solidFill>
                  <a:schemeClr val="bg1"/>
                </a:solidFill>
                <a:latin typeface="Times New Roman" pitchFamily="18" charset="0"/>
                <a:cs typeface="Times New Roman" pitchFamily="18" charset="0"/>
              </a:rPr>
              <a:t>Balancing self-determination &amp; risk</a:t>
            </a:r>
          </a:p>
        </p:txBody>
      </p:sp>
      <p:sp>
        <p:nvSpPr>
          <p:cNvPr id="7" name="Rounded Rectangle 6"/>
          <p:cNvSpPr/>
          <p:nvPr/>
        </p:nvSpPr>
        <p:spPr>
          <a:xfrm>
            <a:off x="5956216" y="5604078"/>
            <a:ext cx="2648232" cy="601204"/>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E" b="1" dirty="0" smtClean="0">
                <a:solidFill>
                  <a:schemeClr val="bg1"/>
                </a:solidFill>
                <a:latin typeface="Times New Roman" pitchFamily="18" charset="0"/>
                <a:cs typeface="Times New Roman" pitchFamily="18" charset="0"/>
              </a:rPr>
              <a:t>Establishing trust &amp; rapport</a:t>
            </a:r>
          </a:p>
        </p:txBody>
      </p:sp>
      <p:sp>
        <p:nvSpPr>
          <p:cNvPr id="8" name="Rounded Rectangle 7"/>
          <p:cNvSpPr/>
          <p:nvPr/>
        </p:nvSpPr>
        <p:spPr>
          <a:xfrm>
            <a:off x="5951831" y="3678081"/>
            <a:ext cx="2648232" cy="601204"/>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E" b="1" dirty="0" smtClean="0">
                <a:solidFill>
                  <a:schemeClr val="bg1"/>
                </a:solidFill>
                <a:latin typeface="Times New Roman" pitchFamily="18" charset="0"/>
                <a:cs typeface="Times New Roman" pitchFamily="18" charset="0"/>
              </a:rPr>
              <a:t>Ethical concerns</a:t>
            </a:r>
          </a:p>
        </p:txBody>
      </p:sp>
      <p:sp>
        <p:nvSpPr>
          <p:cNvPr id="9" name="Rounded Rectangle 8"/>
          <p:cNvSpPr/>
          <p:nvPr/>
        </p:nvSpPr>
        <p:spPr>
          <a:xfrm>
            <a:off x="5956216" y="4641079"/>
            <a:ext cx="2648232" cy="601204"/>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E" b="1" dirty="0" smtClean="0">
                <a:solidFill>
                  <a:schemeClr val="bg1"/>
                </a:solidFill>
                <a:latin typeface="Times New Roman" pitchFamily="18" charset="0"/>
                <a:cs typeface="Times New Roman" pitchFamily="18" charset="0"/>
              </a:rPr>
              <a:t>Family conflict</a:t>
            </a:r>
          </a:p>
        </p:txBody>
      </p:sp>
      <p:sp>
        <p:nvSpPr>
          <p:cNvPr id="3" name="Rectangular Callout 2"/>
          <p:cNvSpPr/>
          <p:nvPr/>
        </p:nvSpPr>
        <p:spPr>
          <a:xfrm>
            <a:off x="827581" y="2714071"/>
            <a:ext cx="4896547" cy="2751142"/>
          </a:xfrm>
          <a:prstGeom prst="wedgeRectCallou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IE" sz="2000" dirty="0"/>
              <a:t>Well I suppose it’s back to social work basic principles about trying to believe the person, to make them feel supported, listened to and to try and understand the impact it’s having on them and try to see, explore ways, how are we going to reduce this impact on you, em so it’s about that approach really</a:t>
            </a:r>
          </a:p>
        </p:txBody>
      </p:sp>
    </p:spTree>
    <p:extLst>
      <p:ext uri="{BB962C8B-B14F-4D97-AF65-F5344CB8AC3E}">
        <p14:creationId xmlns:p14="http://schemas.microsoft.com/office/powerpoint/2010/main" xmlns="" val="1336449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1256" y="197768"/>
            <a:ext cx="8075240" cy="1143000"/>
          </a:xfrm>
        </p:spPr>
        <p:txBody>
          <a:bodyPr/>
          <a:lstStyle/>
          <a:p>
            <a:r>
              <a:rPr lang="en-IE" sz="3200" dirty="0" smtClean="0"/>
              <a:t>Theme 2: Case Management and Interventions</a:t>
            </a:r>
            <a:endParaRPr lang="en-IE" sz="3200" dirty="0"/>
          </a:p>
        </p:txBody>
      </p:sp>
      <p:sp>
        <p:nvSpPr>
          <p:cNvPr id="5" name="Rounded Rectangle 4"/>
          <p:cNvSpPr/>
          <p:nvPr/>
        </p:nvSpPr>
        <p:spPr>
          <a:xfrm>
            <a:off x="3723968" y="1752085"/>
            <a:ext cx="2648232" cy="601204"/>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E" b="1" dirty="0" smtClean="0">
                <a:solidFill>
                  <a:schemeClr val="bg1"/>
                </a:solidFill>
                <a:latin typeface="Times New Roman" pitchFamily="18" charset="0"/>
                <a:cs typeface="Times New Roman" pitchFamily="18" charset="0"/>
              </a:rPr>
              <a:t>Responding to referrals</a:t>
            </a:r>
          </a:p>
        </p:txBody>
      </p:sp>
      <p:sp>
        <p:nvSpPr>
          <p:cNvPr id="6" name="Rounded Rectangle 5"/>
          <p:cNvSpPr/>
          <p:nvPr/>
        </p:nvSpPr>
        <p:spPr>
          <a:xfrm>
            <a:off x="3723968" y="2605926"/>
            <a:ext cx="2648232" cy="601204"/>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E" b="1" dirty="0" smtClean="0">
                <a:solidFill>
                  <a:schemeClr val="bg1"/>
                </a:solidFill>
                <a:latin typeface="Times New Roman" pitchFamily="18" charset="0"/>
                <a:cs typeface="Times New Roman" pitchFamily="18" charset="0"/>
              </a:rPr>
              <a:t>Establishing protection  and care plans</a:t>
            </a:r>
          </a:p>
        </p:txBody>
      </p:sp>
      <p:sp>
        <p:nvSpPr>
          <p:cNvPr id="7" name="Rounded Rectangle 6"/>
          <p:cNvSpPr/>
          <p:nvPr/>
        </p:nvSpPr>
        <p:spPr>
          <a:xfrm>
            <a:off x="3723968" y="5167449"/>
            <a:ext cx="2648232" cy="601204"/>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E" b="1" dirty="0" smtClean="0">
                <a:solidFill>
                  <a:schemeClr val="bg1"/>
                </a:solidFill>
                <a:latin typeface="Times New Roman" pitchFamily="18" charset="0"/>
                <a:cs typeface="Times New Roman" pitchFamily="18" charset="0"/>
              </a:rPr>
              <a:t>Maintaining client relationships</a:t>
            </a:r>
          </a:p>
        </p:txBody>
      </p:sp>
      <p:sp>
        <p:nvSpPr>
          <p:cNvPr id="8" name="Rounded Rectangle 7"/>
          <p:cNvSpPr/>
          <p:nvPr/>
        </p:nvSpPr>
        <p:spPr>
          <a:xfrm>
            <a:off x="3723968" y="3459767"/>
            <a:ext cx="2648232" cy="601204"/>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E" b="1" dirty="0" smtClean="0">
                <a:solidFill>
                  <a:schemeClr val="bg1"/>
                </a:solidFill>
                <a:latin typeface="Times New Roman" pitchFamily="18" charset="0"/>
                <a:cs typeface="Times New Roman" pitchFamily="18" charset="0"/>
              </a:rPr>
              <a:t>Case conferences and family meetings</a:t>
            </a:r>
          </a:p>
        </p:txBody>
      </p:sp>
      <p:sp>
        <p:nvSpPr>
          <p:cNvPr id="9" name="Rounded Rectangle 8"/>
          <p:cNvSpPr/>
          <p:nvPr/>
        </p:nvSpPr>
        <p:spPr>
          <a:xfrm>
            <a:off x="3723968" y="4313608"/>
            <a:ext cx="2648232" cy="601204"/>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E" b="1" dirty="0" smtClean="0">
                <a:solidFill>
                  <a:schemeClr val="bg1"/>
                </a:solidFill>
                <a:latin typeface="Times New Roman" pitchFamily="18" charset="0"/>
                <a:cs typeface="Times New Roman" pitchFamily="18" charset="0"/>
              </a:rPr>
              <a:t>Counselling and support</a:t>
            </a:r>
          </a:p>
        </p:txBody>
      </p:sp>
      <p:sp>
        <p:nvSpPr>
          <p:cNvPr id="3" name="Rectangular Callout 2"/>
          <p:cNvSpPr/>
          <p:nvPr/>
        </p:nvSpPr>
        <p:spPr>
          <a:xfrm>
            <a:off x="827584" y="1625768"/>
            <a:ext cx="2520280" cy="4269202"/>
          </a:xfrm>
          <a:prstGeom prst="wedgeRectCallout">
            <a:avLst>
              <a:gd name="adj1" fmla="val 29054"/>
              <a:gd name="adj2" fmla="val 58216"/>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IE" dirty="0"/>
              <a:t>You try and work at their own pace and their own comfort, you don't highlight the problem but you let them try and tell you if there is a problem ... so you have to measure it up … is there a criminal action being carried out? … Is the person's capacity an issue? … You try to find out what solutions they might offer to improve the situation</a:t>
            </a:r>
          </a:p>
        </p:txBody>
      </p:sp>
      <p:sp>
        <p:nvSpPr>
          <p:cNvPr id="10" name="Rounded Rectangle 9"/>
          <p:cNvSpPr/>
          <p:nvPr/>
        </p:nvSpPr>
        <p:spPr>
          <a:xfrm>
            <a:off x="3723968" y="6021288"/>
            <a:ext cx="2648232" cy="601204"/>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E" b="1" dirty="0" smtClean="0">
                <a:solidFill>
                  <a:schemeClr val="bg1"/>
                </a:solidFill>
                <a:latin typeface="Times New Roman" pitchFamily="18" charset="0"/>
                <a:cs typeface="Times New Roman" pitchFamily="18" charset="0"/>
              </a:rPr>
              <a:t>Evaluating case outcomes</a:t>
            </a:r>
          </a:p>
        </p:txBody>
      </p:sp>
      <p:sp>
        <p:nvSpPr>
          <p:cNvPr id="11" name="Rectangular Callout 10"/>
          <p:cNvSpPr/>
          <p:nvPr/>
        </p:nvSpPr>
        <p:spPr>
          <a:xfrm>
            <a:off x="6660232" y="2052687"/>
            <a:ext cx="2232248" cy="4696842"/>
          </a:xfrm>
          <a:prstGeom prst="wedgeRectCallout">
            <a:avLst>
              <a:gd name="adj1" fmla="val 8865"/>
              <a:gd name="adj2" fmla="val -58204"/>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IE" dirty="0"/>
              <a:t>You gather as much information as you possibly can. You identify the risks to the older person, you identify the wishes of the older person and based on the risks and the wishes of the older person you formulate a management or a protection plan. So that is the basic sort of intervention process that happens</a:t>
            </a:r>
          </a:p>
        </p:txBody>
      </p:sp>
    </p:spTree>
    <p:extLst>
      <p:ext uri="{BB962C8B-B14F-4D97-AF65-F5344CB8AC3E}">
        <p14:creationId xmlns:p14="http://schemas.microsoft.com/office/powerpoint/2010/main" xmlns="" val="1950155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197768"/>
            <a:ext cx="8075240" cy="1143000"/>
          </a:xfrm>
        </p:spPr>
        <p:txBody>
          <a:bodyPr/>
          <a:lstStyle/>
          <a:p>
            <a:r>
              <a:rPr lang="en-IE" sz="3200" dirty="0" smtClean="0"/>
              <a:t>Theme 3: Experiencing the Role</a:t>
            </a:r>
            <a:endParaRPr lang="en-IE" sz="3200" dirty="0"/>
          </a:p>
        </p:txBody>
      </p:sp>
      <p:sp>
        <p:nvSpPr>
          <p:cNvPr id="5" name="Rounded Rectangle 4"/>
          <p:cNvSpPr/>
          <p:nvPr/>
        </p:nvSpPr>
        <p:spPr>
          <a:xfrm>
            <a:off x="1030830" y="1772816"/>
            <a:ext cx="3181130" cy="925504"/>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000" b="1" dirty="0" smtClean="0">
                <a:solidFill>
                  <a:schemeClr val="bg1"/>
                </a:solidFill>
                <a:latin typeface="Times New Roman" pitchFamily="18" charset="0"/>
                <a:cs typeface="Times New Roman" pitchFamily="18" charset="0"/>
              </a:rPr>
              <a:t>Working single handedly</a:t>
            </a:r>
          </a:p>
        </p:txBody>
      </p:sp>
      <p:sp>
        <p:nvSpPr>
          <p:cNvPr id="6" name="Rounded Rectangle 5"/>
          <p:cNvSpPr/>
          <p:nvPr/>
        </p:nvSpPr>
        <p:spPr>
          <a:xfrm>
            <a:off x="5364088" y="1772816"/>
            <a:ext cx="3181130" cy="925504"/>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000" b="1" dirty="0" smtClean="0">
                <a:solidFill>
                  <a:schemeClr val="bg1"/>
                </a:solidFill>
                <a:latin typeface="Times New Roman" pitchFamily="18" charset="0"/>
                <a:cs typeface="Times New Roman" pitchFamily="18" charset="0"/>
              </a:rPr>
              <a:t>Managing caseload and time</a:t>
            </a:r>
          </a:p>
        </p:txBody>
      </p:sp>
      <p:sp>
        <p:nvSpPr>
          <p:cNvPr id="3" name="Rectangular Callout 2"/>
          <p:cNvSpPr/>
          <p:nvPr/>
        </p:nvSpPr>
        <p:spPr>
          <a:xfrm>
            <a:off x="1547664" y="2924944"/>
            <a:ext cx="5112568" cy="1512168"/>
          </a:xfrm>
          <a:prstGeom prst="wedgeRectCallout">
            <a:avLst>
              <a:gd name="adj1" fmla="val -21727"/>
              <a:gd name="adj2" fmla="val 62500"/>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IE" sz="2000" dirty="0"/>
              <a:t>I find the difficult part of the work, and the most challenging part of the work I suppose is that it’s a single handed post. I’m not a member of, there’s not an established team</a:t>
            </a:r>
          </a:p>
        </p:txBody>
      </p:sp>
      <p:sp>
        <p:nvSpPr>
          <p:cNvPr id="7" name="Rectangular Callout 6"/>
          <p:cNvSpPr/>
          <p:nvPr/>
        </p:nvSpPr>
        <p:spPr>
          <a:xfrm>
            <a:off x="3059832" y="4725144"/>
            <a:ext cx="5832648" cy="1916832"/>
          </a:xfrm>
          <a:prstGeom prst="wedgeRectCallout">
            <a:avLst>
              <a:gd name="adj1" fmla="val 20750"/>
              <a:gd name="adj2" fmla="val -67131"/>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IE" sz="2000" dirty="0"/>
              <a:t>You go through I think periods of time where there would be a whole lot of crisis cases and for a period there I had to actually stop taking cases because the case load was so big and self-neglect became very low on the priority because it is a situation that is on-going and it is a situation that is not likely to change</a:t>
            </a:r>
          </a:p>
        </p:txBody>
      </p:sp>
    </p:spTree>
    <p:extLst>
      <p:ext uri="{BB962C8B-B14F-4D97-AF65-F5344CB8AC3E}">
        <p14:creationId xmlns:p14="http://schemas.microsoft.com/office/powerpoint/2010/main" xmlns="" val="329457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197768"/>
            <a:ext cx="8075240" cy="1143000"/>
          </a:xfrm>
        </p:spPr>
        <p:txBody>
          <a:bodyPr/>
          <a:lstStyle/>
          <a:p>
            <a:r>
              <a:rPr lang="en-IE" sz="3200" dirty="0" smtClean="0"/>
              <a:t>Theme 4: Interagency Working</a:t>
            </a:r>
            <a:endParaRPr lang="en-IE" sz="3200" dirty="0"/>
          </a:p>
        </p:txBody>
      </p:sp>
      <p:sp>
        <p:nvSpPr>
          <p:cNvPr id="5" name="Rounded Rectangle 4"/>
          <p:cNvSpPr/>
          <p:nvPr/>
        </p:nvSpPr>
        <p:spPr>
          <a:xfrm>
            <a:off x="1030830" y="1772816"/>
            <a:ext cx="2160240" cy="925504"/>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000" dirty="0" smtClean="0">
                <a:solidFill>
                  <a:schemeClr val="bg1"/>
                </a:solidFill>
                <a:latin typeface="Times New Roman" pitchFamily="18" charset="0"/>
                <a:cs typeface="Times New Roman" pitchFamily="18" charset="0"/>
              </a:rPr>
              <a:t>Interagency referrals</a:t>
            </a:r>
          </a:p>
        </p:txBody>
      </p:sp>
      <p:sp>
        <p:nvSpPr>
          <p:cNvPr id="6" name="Rounded Rectangle 5"/>
          <p:cNvSpPr/>
          <p:nvPr/>
        </p:nvSpPr>
        <p:spPr>
          <a:xfrm>
            <a:off x="1030830" y="3068960"/>
            <a:ext cx="2160240" cy="925504"/>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000" dirty="0" smtClean="0">
                <a:solidFill>
                  <a:schemeClr val="bg1"/>
                </a:solidFill>
                <a:latin typeface="Times New Roman" pitchFamily="18" charset="0"/>
                <a:cs typeface="Times New Roman" pitchFamily="18" charset="0"/>
              </a:rPr>
              <a:t>Interagency communication</a:t>
            </a:r>
          </a:p>
        </p:txBody>
      </p:sp>
      <p:sp>
        <p:nvSpPr>
          <p:cNvPr id="3" name="Rectangular Callout 2"/>
          <p:cNvSpPr/>
          <p:nvPr/>
        </p:nvSpPr>
        <p:spPr>
          <a:xfrm>
            <a:off x="3851920" y="2235568"/>
            <a:ext cx="4896547" cy="2751142"/>
          </a:xfrm>
          <a:prstGeom prst="wedgeRectCallou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IE" sz="2000" dirty="0"/>
              <a:t>It is very definitely a multi-agency/multi-disciplinary intervention so you have to relate to a lot of different groups of people and individuals … that takes a lot of skill in itself, to get people to share cases with you, share the responsibility with you and attend meetings</a:t>
            </a:r>
          </a:p>
        </p:txBody>
      </p:sp>
      <p:sp>
        <p:nvSpPr>
          <p:cNvPr id="10" name="Rounded Rectangle 9"/>
          <p:cNvSpPr/>
          <p:nvPr/>
        </p:nvSpPr>
        <p:spPr>
          <a:xfrm>
            <a:off x="1030830" y="4437112"/>
            <a:ext cx="2160240" cy="925504"/>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000" dirty="0" smtClean="0">
                <a:solidFill>
                  <a:schemeClr val="bg1"/>
                </a:solidFill>
                <a:latin typeface="Times New Roman" pitchFamily="18" charset="0"/>
                <a:cs typeface="Times New Roman" pitchFamily="18" charset="0"/>
              </a:rPr>
              <a:t>Negotiating boundaries and approaches</a:t>
            </a:r>
          </a:p>
        </p:txBody>
      </p:sp>
    </p:spTree>
    <p:extLst>
      <p:ext uri="{BB962C8B-B14F-4D97-AF65-F5344CB8AC3E}">
        <p14:creationId xmlns:p14="http://schemas.microsoft.com/office/powerpoint/2010/main" xmlns="" val="2601803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248" y="197768"/>
            <a:ext cx="8075240" cy="1143000"/>
          </a:xfrm>
        </p:spPr>
        <p:txBody>
          <a:bodyPr/>
          <a:lstStyle/>
          <a:p>
            <a:r>
              <a:rPr lang="en-IE" sz="3200" dirty="0" smtClean="0"/>
              <a:t>Theme 5: Supporting the Senior Case Worker</a:t>
            </a:r>
            <a:endParaRPr lang="en-IE" sz="3200" dirty="0"/>
          </a:p>
        </p:txBody>
      </p:sp>
      <p:sp>
        <p:nvSpPr>
          <p:cNvPr id="5" name="Rounded Rectangle 4"/>
          <p:cNvSpPr/>
          <p:nvPr/>
        </p:nvSpPr>
        <p:spPr>
          <a:xfrm>
            <a:off x="971600" y="1772816"/>
            <a:ext cx="2448274" cy="925504"/>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E" b="1" dirty="0" smtClean="0">
                <a:solidFill>
                  <a:schemeClr val="bg1"/>
                </a:solidFill>
                <a:latin typeface="Times New Roman" pitchFamily="18" charset="0"/>
                <a:cs typeface="Times New Roman" pitchFamily="18" charset="0"/>
              </a:rPr>
              <a:t>Service structures and supervision</a:t>
            </a:r>
          </a:p>
        </p:txBody>
      </p:sp>
      <p:sp>
        <p:nvSpPr>
          <p:cNvPr id="6" name="Rounded Rectangle 5"/>
          <p:cNvSpPr/>
          <p:nvPr/>
        </p:nvSpPr>
        <p:spPr>
          <a:xfrm>
            <a:off x="3635897" y="1772816"/>
            <a:ext cx="2448274" cy="925504"/>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E" b="1" dirty="0" smtClean="0">
                <a:solidFill>
                  <a:schemeClr val="bg1"/>
                </a:solidFill>
                <a:latin typeface="Times New Roman" pitchFamily="18" charset="0"/>
                <a:cs typeface="Times New Roman" pitchFamily="18" charset="0"/>
              </a:rPr>
              <a:t>Resource development</a:t>
            </a:r>
          </a:p>
        </p:txBody>
      </p:sp>
      <p:sp>
        <p:nvSpPr>
          <p:cNvPr id="3" name="Rectangular Callout 2"/>
          <p:cNvSpPr/>
          <p:nvPr/>
        </p:nvSpPr>
        <p:spPr>
          <a:xfrm>
            <a:off x="2195737" y="3140968"/>
            <a:ext cx="4896547" cy="2751142"/>
          </a:xfrm>
          <a:prstGeom prst="wedgeRectCallou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IE" sz="2000" dirty="0"/>
              <a:t>That you have basic grade social workers, you have social work team leaders and you have a </a:t>
            </a:r>
            <a:r>
              <a:rPr lang="en-IE" sz="2000" dirty="0" smtClean="0"/>
              <a:t>principal… </a:t>
            </a:r>
            <a:r>
              <a:rPr lang="en-IE" sz="2000" dirty="0"/>
              <a:t>It doesn’t just have to be for the older person… If you have structure and you know where you can go back and talk to somebody, if issues arise, you’re more likely to work in a more effective way </a:t>
            </a:r>
          </a:p>
        </p:txBody>
      </p:sp>
      <p:sp>
        <p:nvSpPr>
          <p:cNvPr id="10" name="Rounded Rectangle 9"/>
          <p:cNvSpPr/>
          <p:nvPr/>
        </p:nvSpPr>
        <p:spPr>
          <a:xfrm>
            <a:off x="6300193" y="1772816"/>
            <a:ext cx="2448274" cy="925504"/>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E" b="1" dirty="0" smtClean="0">
                <a:solidFill>
                  <a:schemeClr val="bg1"/>
                </a:solidFill>
                <a:latin typeface="Times New Roman" pitchFamily="18" charset="0"/>
                <a:cs typeface="Times New Roman" pitchFamily="18" charset="0"/>
              </a:rPr>
              <a:t>Professional development and training</a:t>
            </a:r>
          </a:p>
        </p:txBody>
      </p:sp>
    </p:spTree>
    <p:extLst>
      <p:ext uri="{BB962C8B-B14F-4D97-AF65-F5344CB8AC3E}">
        <p14:creationId xmlns:p14="http://schemas.microsoft.com/office/powerpoint/2010/main" xmlns="" val="223283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197768"/>
            <a:ext cx="8075240" cy="1143000"/>
          </a:xfrm>
        </p:spPr>
        <p:txBody>
          <a:bodyPr/>
          <a:lstStyle/>
          <a:p>
            <a:r>
              <a:rPr lang="en-IE" sz="3200" dirty="0" smtClean="0"/>
              <a:t>Theme 6: Authority to Act</a:t>
            </a:r>
            <a:endParaRPr lang="en-IE" sz="3200" dirty="0"/>
          </a:p>
        </p:txBody>
      </p:sp>
      <p:sp>
        <p:nvSpPr>
          <p:cNvPr id="5" name="Rounded Rectangle 4"/>
          <p:cNvSpPr/>
          <p:nvPr/>
        </p:nvSpPr>
        <p:spPr>
          <a:xfrm>
            <a:off x="6300192" y="2728415"/>
            <a:ext cx="2448274" cy="925504"/>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solidFill>
                  <a:schemeClr val="bg1"/>
                </a:solidFill>
                <a:latin typeface="Times New Roman" pitchFamily="18" charset="0"/>
                <a:cs typeface="Times New Roman" pitchFamily="18" charset="0"/>
              </a:rPr>
              <a:t>Protective legislation and policy</a:t>
            </a:r>
          </a:p>
        </p:txBody>
      </p:sp>
      <p:sp>
        <p:nvSpPr>
          <p:cNvPr id="6" name="Rounded Rectangle 5"/>
          <p:cNvSpPr/>
          <p:nvPr/>
        </p:nvSpPr>
        <p:spPr>
          <a:xfrm>
            <a:off x="902497" y="4797152"/>
            <a:ext cx="2448274" cy="925504"/>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solidFill>
                  <a:schemeClr val="bg1"/>
                </a:solidFill>
                <a:latin typeface="Times New Roman" pitchFamily="18" charset="0"/>
                <a:cs typeface="Times New Roman" pitchFamily="18" charset="0"/>
              </a:rPr>
              <a:t>Statutory powers for the role</a:t>
            </a:r>
          </a:p>
        </p:txBody>
      </p:sp>
      <p:sp>
        <p:nvSpPr>
          <p:cNvPr id="3" name="Rectangular Callout 2"/>
          <p:cNvSpPr/>
          <p:nvPr/>
        </p:nvSpPr>
        <p:spPr>
          <a:xfrm>
            <a:off x="902497" y="1556792"/>
            <a:ext cx="5256584" cy="2491890"/>
          </a:xfrm>
          <a:prstGeom prst="wedgeRectCallout">
            <a:avLst>
              <a:gd name="adj1" fmla="val 56531"/>
              <a:gd name="adj2" fmla="val -20547"/>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IE" sz="2000" dirty="0"/>
              <a:t>And the mental capacity bill, I think there has to be the resources for that quite quickly, you know, when that is passed. And the wardship act, I think that would help take the complexity and the challenges and the time that it takes to put those particular measures in place I think that will resolve a lot of those challenges </a:t>
            </a:r>
          </a:p>
        </p:txBody>
      </p:sp>
      <p:sp>
        <p:nvSpPr>
          <p:cNvPr id="7" name="Rectangular Callout 6"/>
          <p:cNvSpPr/>
          <p:nvPr/>
        </p:nvSpPr>
        <p:spPr>
          <a:xfrm>
            <a:off x="3789493" y="4511515"/>
            <a:ext cx="5021397" cy="1981161"/>
          </a:xfrm>
          <a:prstGeom prst="wedgeRectCallout">
            <a:avLst>
              <a:gd name="adj1" fmla="val -56997"/>
              <a:gd name="adj2" fmla="val 20771"/>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IE" sz="2000" dirty="0"/>
              <a:t>Senior case workers for the protection of older people have lots of responsibility but very little authority or legislative framework to back that up. So they are in a double whammy. The expectation is high and the resources or the authority </a:t>
            </a:r>
            <a:r>
              <a:rPr lang="en-IE" sz="2000" dirty="0" smtClean="0"/>
              <a:t>are very</a:t>
            </a:r>
            <a:r>
              <a:rPr lang="en-IE" sz="2000" dirty="0"/>
              <a:t>, very low </a:t>
            </a:r>
          </a:p>
        </p:txBody>
      </p:sp>
    </p:spTree>
    <p:extLst>
      <p:ext uri="{BB962C8B-B14F-4D97-AF65-F5344CB8AC3E}">
        <p14:creationId xmlns:p14="http://schemas.microsoft.com/office/powerpoint/2010/main" xmlns="" val="305589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248" y="44624"/>
            <a:ext cx="7859218" cy="1143000"/>
          </a:xfrm>
        </p:spPr>
        <p:txBody>
          <a:bodyPr/>
          <a:lstStyle/>
          <a:p>
            <a:r>
              <a:rPr lang="en-IE" sz="3200" dirty="0" smtClean="0"/>
              <a:t>Theme 7: Standardised practices and protocols</a:t>
            </a:r>
            <a:endParaRPr lang="en-IE" sz="3200" dirty="0"/>
          </a:p>
        </p:txBody>
      </p:sp>
      <p:sp>
        <p:nvSpPr>
          <p:cNvPr id="5" name="Rounded Rectangle 4"/>
          <p:cNvSpPr/>
          <p:nvPr/>
        </p:nvSpPr>
        <p:spPr>
          <a:xfrm>
            <a:off x="5170338" y="2348880"/>
            <a:ext cx="2448274" cy="925504"/>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b="1" dirty="0" smtClean="0">
                <a:solidFill>
                  <a:schemeClr val="bg1"/>
                </a:solidFill>
                <a:latin typeface="Times New Roman" pitchFamily="18" charset="0"/>
                <a:cs typeface="Times New Roman" pitchFamily="18" charset="0"/>
              </a:rPr>
              <a:t>Uniform risk assessment</a:t>
            </a:r>
          </a:p>
        </p:txBody>
      </p:sp>
      <p:sp>
        <p:nvSpPr>
          <p:cNvPr id="6" name="Rounded Rectangle 5"/>
          <p:cNvSpPr/>
          <p:nvPr/>
        </p:nvSpPr>
        <p:spPr>
          <a:xfrm>
            <a:off x="2176808" y="2348880"/>
            <a:ext cx="2448274" cy="925504"/>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b="1" dirty="0" smtClean="0">
                <a:solidFill>
                  <a:schemeClr val="bg1"/>
                </a:solidFill>
                <a:latin typeface="Times New Roman" pitchFamily="18" charset="0"/>
                <a:cs typeface="Times New Roman" pitchFamily="18" charset="0"/>
              </a:rPr>
              <a:t>Current practices and procedures</a:t>
            </a:r>
          </a:p>
        </p:txBody>
      </p:sp>
      <p:sp>
        <p:nvSpPr>
          <p:cNvPr id="7" name="Rectangular Callout 6"/>
          <p:cNvSpPr/>
          <p:nvPr/>
        </p:nvSpPr>
        <p:spPr>
          <a:xfrm>
            <a:off x="2197216" y="3612437"/>
            <a:ext cx="5450722" cy="2160240"/>
          </a:xfrm>
          <a:prstGeom prst="wedgeRectCallout">
            <a:avLst>
              <a:gd name="adj1" fmla="val 61948"/>
              <a:gd name="adj2" fmla="val -13817"/>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IE" sz="2000" dirty="0"/>
              <a:t>If I walked into any office in child protection I could probably pick up and take over cases, whereas if somebody came in here, any of my colleagues even, they’d say, “what is that about?”… we need to able to have national standards … so, I think we need criteria …I think we need guidelines for just about everything, you know?</a:t>
            </a:r>
          </a:p>
        </p:txBody>
      </p:sp>
    </p:spTree>
    <p:extLst>
      <p:ext uri="{BB962C8B-B14F-4D97-AF65-F5344CB8AC3E}">
        <p14:creationId xmlns:p14="http://schemas.microsoft.com/office/powerpoint/2010/main" xmlns="" val="651864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888" y="274638"/>
            <a:ext cx="8229600" cy="1143000"/>
          </a:xfrm>
        </p:spPr>
        <p:txBody>
          <a:bodyPr/>
          <a:lstStyle/>
          <a:p>
            <a:r>
              <a:rPr lang="en-IE" sz="4000" dirty="0" smtClean="0"/>
              <a:t>Conclusions</a:t>
            </a:r>
            <a:endParaRPr lang="en-IE" sz="4000" dirty="0"/>
          </a:p>
        </p:txBody>
      </p:sp>
      <p:sp>
        <p:nvSpPr>
          <p:cNvPr id="3" name="Content Placeholder 2"/>
          <p:cNvSpPr>
            <a:spLocks noGrp="1"/>
          </p:cNvSpPr>
          <p:nvPr>
            <p:ph idx="1"/>
          </p:nvPr>
        </p:nvSpPr>
        <p:spPr>
          <a:xfrm>
            <a:off x="780728" y="1628800"/>
            <a:ext cx="8363272" cy="4525963"/>
          </a:xfrm>
        </p:spPr>
        <p:txBody>
          <a:bodyPr/>
          <a:lstStyle/>
          <a:p>
            <a:r>
              <a:rPr lang="en-IE" sz="2000" dirty="0" smtClean="0"/>
              <a:t>The causes, characteristics and outcomes of elder abuse are multi-dimensional and complex</a:t>
            </a:r>
          </a:p>
          <a:p>
            <a:endParaRPr lang="en-IE" sz="2000" dirty="0" smtClean="0"/>
          </a:p>
          <a:p>
            <a:r>
              <a:rPr lang="en-IE" sz="2000" dirty="0" smtClean="0"/>
              <a:t>The complexity of the protection plans implemented by the study participants reflected best practice</a:t>
            </a:r>
          </a:p>
          <a:p>
            <a:endParaRPr lang="en-IE" sz="2000" dirty="0" smtClean="0"/>
          </a:p>
          <a:p>
            <a:r>
              <a:rPr lang="en-IE" sz="2000" dirty="0" smtClean="0"/>
              <a:t>A multi-disciplinary approach to the management of elder abuse is crucial for effective protection planning</a:t>
            </a:r>
          </a:p>
          <a:p>
            <a:endParaRPr lang="en-IE" sz="2000" dirty="0" smtClean="0"/>
          </a:p>
          <a:p>
            <a:r>
              <a:rPr lang="en-IE" sz="2000" dirty="0" smtClean="0"/>
              <a:t>Challenges to decision-making and protection </a:t>
            </a:r>
            <a:r>
              <a:rPr lang="en-IE" sz="2000" dirty="0" smtClean="0"/>
              <a:t>planning need to </a:t>
            </a:r>
            <a:r>
              <a:rPr lang="en-IE" sz="2000" smtClean="0"/>
              <a:t>be addressed and </a:t>
            </a:r>
            <a:r>
              <a:rPr lang="en-IE" sz="2000" dirty="0" smtClean="0"/>
              <a:t>included:</a:t>
            </a:r>
          </a:p>
          <a:p>
            <a:pPr lvl="1"/>
            <a:r>
              <a:rPr lang="en-IE" sz="1800" dirty="0"/>
              <a:t>Structural barriers including clinical supervision and access to resources</a:t>
            </a:r>
          </a:p>
          <a:p>
            <a:pPr lvl="1"/>
            <a:r>
              <a:rPr lang="en-IE" sz="1800" dirty="0"/>
              <a:t>Inter-disciplinary barriers to capacity assessment</a:t>
            </a:r>
          </a:p>
          <a:p>
            <a:pPr lvl="1"/>
            <a:r>
              <a:rPr lang="en-IE" sz="1800" dirty="0" smtClean="0"/>
              <a:t>Balancing </a:t>
            </a:r>
            <a:r>
              <a:rPr lang="en-IE" sz="1800" dirty="0"/>
              <a:t>client self-determination against risk </a:t>
            </a:r>
            <a:endParaRPr lang="en-IE" sz="1800" dirty="0" smtClean="0"/>
          </a:p>
        </p:txBody>
      </p:sp>
    </p:spTree>
    <p:extLst>
      <p:ext uri="{BB962C8B-B14F-4D97-AF65-F5344CB8AC3E}">
        <p14:creationId xmlns:p14="http://schemas.microsoft.com/office/powerpoint/2010/main" xmlns="" val="37015035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752"/>
            <a:ext cx="8229600" cy="1143000"/>
          </a:xfrm>
        </p:spPr>
        <p:txBody>
          <a:bodyPr/>
          <a:lstStyle/>
          <a:p>
            <a:r>
              <a:rPr lang="en-IE" sz="3200" dirty="0" smtClean="0"/>
              <a:t>Recommendations: Assessing risk and preventing elder abuse</a:t>
            </a:r>
            <a:endParaRPr lang="en-IE" sz="3200" dirty="0"/>
          </a:p>
        </p:txBody>
      </p:sp>
      <p:sp>
        <p:nvSpPr>
          <p:cNvPr id="3" name="Content Placeholder 2"/>
          <p:cNvSpPr>
            <a:spLocks noGrp="1"/>
          </p:cNvSpPr>
          <p:nvPr>
            <p:ph idx="1"/>
          </p:nvPr>
        </p:nvSpPr>
        <p:spPr>
          <a:xfrm>
            <a:off x="914400" y="1556792"/>
            <a:ext cx="7834064" cy="4525963"/>
          </a:xfrm>
        </p:spPr>
        <p:txBody>
          <a:bodyPr/>
          <a:lstStyle/>
          <a:p>
            <a:r>
              <a:rPr lang="en-IE" sz="2800" dirty="0" smtClean="0"/>
              <a:t>Targeted interventions for promoting older people’s self-esteem and enhancing their own psychological resources</a:t>
            </a:r>
          </a:p>
          <a:p>
            <a:endParaRPr lang="en-IE" sz="2800" dirty="0" smtClean="0"/>
          </a:p>
          <a:p>
            <a:r>
              <a:rPr lang="en-IE" sz="2800" dirty="0" smtClean="0"/>
              <a:t>Efforts to secure a supportive social network should continue to be considered as part of the management of cases of elder abuse</a:t>
            </a:r>
            <a:endParaRPr lang="en-IE" sz="2800" dirty="0"/>
          </a:p>
        </p:txBody>
      </p:sp>
    </p:spTree>
    <p:extLst>
      <p:ext uri="{BB962C8B-B14F-4D97-AF65-F5344CB8AC3E}">
        <p14:creationId xmlns:p14="http://schemas.microsoft.com/office/powerpoint/2010/main" xmlns="" val="15079443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880" y="44624"/>
            <a:ext cx="8229600" cy="1143000"/>
          </a:xfrm>
        </p:spPr>
        <p:txBody>
          <a:bodyPr/>
          <a:lstStyle/>
          <a:p>
            <a:r>
              <a:rPr lang="en-IE" sz="3200" dirty="0"/>
              <a:t>Recommendations: </a:t>
            </a:r>
            <a:r>
              <a:rPr lang="en-IE" sz="3200" dirty="0" smtClean="0"/>
              <a:t>Managing cases of elder abuse</a:t>
            </a:r>
            <a:endParaRPr lang="en-IE" sz="3200" dirty="0"/>
          </a:p>
        </p:txBody>
      </p:sp>
      <p:sp>
        <p:nvSpPr>
          <p:cNvPr id="3" name="Content Placeholder 2"/>
          <p:cNvSpPr>
            <a:spLocks noGrp="1"/>
          </p:cNvSpPr>
          <p:nvPr>
            <p:ph idx="1"/>
          </p:nvPr>
        </p:nvSpPr>
        <p:spPr>
          <a:xfrm>
            <a:off x="457200" y="1556792"/>
            <a:ext cx="8229600" cy="4525963"/>
          </a:xfrm>
        </p:spPr>
        <p:txBody>
          <a:bodyPr/>
          <a:lstStyle/>
          <a:p>
            <a:r>
              <a:rPr lang="en-IE" sz="2000" dirty="0" smtClean="0"/>
              <a:t>Any legislative or statutory changes need to be balanced with </a:t>
            </a:r>
            <a:r>
              <a:rPr lang="en-IE" sz="2000" dirty="0"/>
              <a:t>a need to respect the older person’s right to </a:t>
            </a:r>
            <a:r>
              <a:rPr lang="en-IE" sz="2000" dirty="0" smtClean="0"/>
              <a:t>self-determination</a:t>
            </a:r>
          </a:p>
          <a:p>
            <a:endParaRPr lang="en-IE" sz="2000" dirty="0" smtClean="0"/>
          </a:p>
          <a:p>
            <a:r>
              <a:rPr lang="en-IE" sz="2000" dirty="0" smtClean="0"/>
              <a:t>Ways </a:t>
            </a:r>
            <a:r>
              <a:rPr lang="en-IE" sz="2000" dirty="0"/>
              <a:t>to formalise existing inter-professional communications and effective interagency and multi-disciplinary working be </a:t>
            </a:r>
            <a:r>
              <a:rPr lang="en-IE" sz="2000" dirty="0" smtClean="0"/>
              <a:t>considered</a:t>
            </a:r>
          </a:p>
          <a:p>
            <a:endParaRPr lang="en-IE" sz="2000" dirty="0" smtClean="0"/>
          </a:p>
          <a:p>
            <a:pPr lvl="0"/>
            <a:r>
              <a:rPr lang="en-IE" sz="2000" dirty="0" smtClean="0"/>
              <a:t>Senior </a:t>
            </a:r>
            <a:r>
              <a:rPr lang="en-IE" sz="2000" dirty="0"/>
              <a:t>case workers’ access to and use of </a:t>
            </a:r>
            <a:r>
              <a:rPr lang="en-IE" sz="2000" dirty="0" smtClean="0"/>
              <a:t>care </a:t>
            </a:r>
            <a:r>
              <a:rPr lang="en-IE" sz="2000" dirty="0"/>
              <a:t>services as a form of intervention </a:t>
            </a:r>
            <a:r>
              <a:rPr lang="en-IE" sz="2000" dirty="0" smtClean="0"/>
              <a:t>needs to be </a:t>
            </a:r>
            <a:r>
              <a:rPr lang="en-IE" sz="2000" dirty="0"/>
              <a:t>monitored.</a:t>
            </a:r>
            <a:r>
              <a:rPr lang="en-IE" sz="2000" b="1" dirty="0"/>
              <a:t> </a:t>
            </a:r>
            <a:endParaRPr lang="en-IE" sz="2000" b="1" dirty="0" smtClean="0"/>
          </a:p>
          <a:p>
            <a:pPr lvl="0"/>
            <a:endParaRPr lang="en-IE" sz="2000" dirty="0"/>
          </a:p>
          <a:p>
            <a:r>
              <a:rPr lang="en-IE" sz="2000" dirty="0" smtClean="0"/>
              <a:t>Flexibility </a:t>
            </a:r>
            <a:r>
              <a:rPr lang="en-IE" sz="2000" dirty="0"/>
              <a:t>in the use of models for managing cases of elder abuse should be </a:t>
            </a:r>
            <a:r>
              <a:rPr lang="en-IE" sz="2000" dirty="0" smtClean="0"/>
              <a:t>applied</a:t>
            </a:r>
            <a:endParaRPr lang="en-IE" sz="2000" dirty="0"/>
          </a:p>
        </p:txBody>
      </p:sp>
    </p:spTree>
    <p:extLst>
      <p:ext uri="{BB962C8B-B14F-4D97-AF65-F5344CB8AC3E}">
        <p14:creationId xmlns:p14="http://schemas.microsoft.com/office/powerpoint/2010/main" xmlns="" val="1721504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03648" y="2564904"/>
            <a:ext cx="7484368" cy="4077072"/>
          </a:xfrm>
        </p:spPr>
        <p:txBody>
          <a:bodyPr/>
          <a:lstStyle/>
          <a:p>
            <a:pPr>
              <a:lnSpc>
                <a:spcPct val="150000"/>
              </a:lnSpc>
              <a:spcBef>
                <a:spcPts val="0"/>
              </a:spcBef>
            </a:pPr>
            <a:r>
              <a:rPr lang="en-IE" sz="2200" dirty="0" smtClean="0"/>
              <a:t>Research team:</a:t>
            </a:r>
            <a:r>
              <a:rPr lang="en-IE" sz="1600" dirty="0" smtClean="0"/>
              <a:t/>
            </a:r>
            <a:br>
              <a:rPr lang="en-IE" sz="1600" dirty="0" smtClean="0"/>
            </a:br>
            <a:r>
              <a:rPr lang="en-IE" sz="1600" cap="none" dirty="0" smtClean="0">
                <a:latin typeface="Arial" pitchFamily="34" charset="0"/>
                <a:cs typeface="Arial" pitchFamily="34" charset="0"/>
              </a:rPr>
              <a:t>Dr. Deirdre O’Donnell</a:t>
            </a:r>
            <a:br>
              <a:rPr lang="en-IE" sz="1600" cap="none" dirty="0" smtClean="0">
                <a:latin typeface="Arial" pitchFamily="34" charset="0"/>
                <a:cs typeface="Arial" pitchFamily="34" charset="0"/>
              </a:rPr>
            </a:br>
            <a:r>
              <a:rPr lang="en-IE" sz="1600" cap="none" dirty="0" smtClean="0">
                <a:latin typeface="Arial" pitchFamily="34" charset="0"/>
                <a:cs typeface="Arial" pitchFamily="34" charset="0"/>
              </a:rPr>
              <a:t>Professor Margaret Pearl </a:t>
            </a:r>
            <a:r>
              <a:rPr lang="en-IE" sz="1600" cap="none" dirty="0" err="1" smtClean="0">
                <a:latin typeface="Arial" pitchFamily="34" charset="0"/>
                <a:cs typeface="Arial" pitchFamily="34" charset="0"/>
              </a:rPr>
              <a:t>Treacy</a:t>
            </a:r>
            <a:r>
              <a:rPr lang="en-IE" sz="1600" cap="none" dirty="0">
                <a:latin typeface="Arial" pitchFamily="34" charset="0"/>
                <a:cs typeface="Arial" pitchFamily="34" charset="0"/>
              </a:rPr>
              <a:t/>
            </a:r>
            <a:br>
              <a:rPr lang="en-IE" sz="1600" cap="none" dirty="0">
                <a:latin typeface="Arial" pitchFamily="34" charset="0"/>
                <a:cs typeface="Arial" pitchFamily="34" charset="0"/>
              </a:rPr>
            </a:br>
            <a:r>
              <a:rPr lang="en-IE" sz="1600" cap="none" dirty="0" smtClean="0">
                <a:latin typeface="Arial" pitchFamily="34" charset="0"/>
                <a:cs typeface="Arial" pitchFamily="34" charset="0"/>
              </a:rPr>
              <a:t>Professor Gerard </a:t>
            </a:r>
            <a:r>
              <a:rPr lang="en-IE" sz="1600" cap="none" dirty="0" err="1" smtClean="0">
                <a:latin typeface="Arial" pitchFamily="34" charset="0"/>
                <a:cs typeface="Arial" pitchFamily="34" charset="0"/>
              </a:rPr>
              <a:t>Fealy</a:t>
            </a:r>
            <a:r>
              <a:rPr lang="en-IE" sz="1600" cap="none" dirty="0">
                <a:latin typeface="Arial" pitchFamily="34" charset="0"/>
                <a:cs typeface="Arial" pitchFamily="34" charset="0"/>
              </a:rPr>
              <a:t/>
            </a:r>
            <a:br>
              <a:rPr lang="en-IE" sz="1600" cap="none" dirty="0">
                <a:latin typeface="Arial" pitchFamily="34" charset="0"/>
                <a:cs typeface="Arial" pitchFamily="34" charset="0"/>
              </a:rPr>
            </a:br>
            <a:r>
              <a:rPr lang="en-IE" sz="1600" cap="none" dirty="0" smtClean="0">
                <a:latin typeface="Arial" pitchFamily="34" charset="0"/>
                <a:cs typeface="Arial" pitchFamily="34" charset="0"/>
              </a:rPr>
              <a:t>Ms. </a:t>
            </a:r>
            <a:r>
              <a:rPr lang="en-IE" sz="1600" cap="none" dirty="0" err="1" smtClean="0">
                <a:latin typeface="Arial" pitchFamily="34" charset="0"/>
                <a:cs typeface="Arial" pitchFamily="34" charset="0"/>
              </a:rPr>
              <a:t>Imogen</a:t>
            </a:r>
            <a:r>
              <a:rPr lang="en-IE" sz="1600" cap="none" dirty="0" smtClean="0">
                <a:latin typeface="Arial" pitchFamily="34" charset="0"/>
                <a:cs typeface="Arial" pitchFamily="34" charset="0"/>
              </a:rPr>
              <a:t> Lyons</a:t>
            </a:r>
            <a:br>
              <a:rPr lang="en-IE" sz="1600" cap="none" dirty="0" smtClean="0">
                <a:latin typeface="Arial" pitchFamily="34" charset="0"/>
                <a:cs typeface="Arial" pitchFamily="34" charset="0"/>
              </a:rPr>
            </a:br>
            <a:r>
              <a:rPr lang="en-IE" sz="1600" cap="none" dirty="0" smtClean="0">
                <a:latin typeface="Arial" pitchFamily="34" charset="0"/>
                <a:cs typeface="Arial" pitchFamily="34" charset="0"/>
              </a:rPr>
              <a:t>Dr. Amanda Phelan</a:t>
            </a:r>
            <a:br>
              <a:rPr lang="en-IE" sz="1600" cap="none" dirty="0" smtClean="0">
                <a:latin typeface="Arial" pitchFamily="34" charset="0"/>
                <a:cs typeface="Arial" pitchFamily="34" charset="0"/>
              </a:rPr>
            </a:br>
            <a:r>
              <a:rPr lang="en-IE" sz="1600" cap="none" dirty="0" smtClean="0">
                <a:latin typeface="Arial" pitchFamily="34" charset="0"/>
                <a:cs typeface="Arial" pitchFamily="34" charset="0"/>
              </a:rPr>
              <a:t>Dr. </a:t>
            </a:r>
            <a:r>
              <a:rPr lang="en-IE" sz="1600" cap="none" dirty="0" err="1" smtClean="0">
                <a:latin typeface="Arial" pitchFamily="34" charset="0"/>
                <a:cs typeface="Arial" pitchFamily="34" charset="0"/>
              </a:rPr>
              <a:t>Attracta</a:t>
            </a:r>
            <a:r>
              <a:rPr lang="en-IE" sz="1600" cap="none" dirty="0" smtClean="0">
                <a:latin typeface="Arial" pitchFamily="34" charset="0"/>
                <a:cs typeface="Arial" pitchFamily="34" charset="0"/>
              </a:rPr>
              <a:t> Lafferty</a:t>
            </a:r>
            <a:br>
              <a:rPr lang="en-IE" sz="1600" cap="none" dirty="0" smtClean="0">
                <a:latin typeface="Arial" pitchFamily="34" charset="0"/>
                <a:cs typeface="Arial" pitchFamily="34" charset="0"/>
              </a:rPr>
            </a:br>
            <a:r>
              <a:rPr lang="en-IE" sz="1600" cap="none" dirty="0" smtClean="0">
                <a:latin typeface="Arial" pitchFamily="34" charset="0"/>
                <a:cs typeface="Arial" pitchFamily="34" charset="0"/>
              </a:rPr>
              <a:t>Dr. Jonathan </a:t>
            </a:r>
            <a:r>
              <a:rPr lang="en-IE" sz="1600" cap="none" dirty="0" err="1" smtClean="0">
                <a:latin typeface="Arial" pitchFamily="34" charset="0"/>
                <a:cs typeface="Arial" pitchFamily="34" charset="0"/>
              </a:rPr>
              <a:t>Drennan</a:t>
            </a:r>
            <a:r>
              <a:rPr lang="en-IE" sz="1600" cap="none" dirty="0" smtClean="0">
                <a:latin typeface="Arial" pitchFamily="34" charset="0"/>
                <a:cs typeface="Arial" pitchFamily="34" charset="0"/>
              </a:rPr>
              <a:t/>
            </a:r>
            <a:br>
              <a:rPr lang="en-IE" sz="1600" cap="none" dirty="0" smtClean="0">
                <a:latin typeface="Arial" pitchFamily="34" charset="0"/>
                <a:cs typeface="Arial" pitchFamily="34" charset="0"/>
              </a:rPr>
            </a:br>
            <a:r>
              <a:rPr lang="en-IE" sz="1600" cap="none" dirty="0" smtClean="0">
                <a:latin typeface="Arial" pitchFamily="34" charset="0"/>
                <a:cs typeface="Arial" pitchFamily="34" charset="0"/>
              </a:rPr>
              <a:t>Professor Suzanne </a:t>
            </a:r>
            <a:r>
              <a:rPr lang="en-IE" sz="1600" cap="none" dirty="0" err="1" smtClean="0">
                <a:latin typeface="Arial" pitchFamily="34" charset="0"/>
                <a:cs typeface="Arial" pitchFamily="34" charset="0"/>
              </a:rPr>
              <a:t>Quin</a:t>
            </a:r>
            <a:r>
              <a:rPr lang="en-IE" sz="1600" cap="none" dirty="0">
                <a:latin typeface="Arial" pitchFamily="34" charset="0"/>
                <a:cs typeface="Arial" pitchFamily="34" charset="0"/>
              </a:rPr>
              <a:t/>
            </a:r>
            <a:br>
              <a:rPr lang="en-IE" sz="1600" cap="none" dirty="0">
                <a:latin typeface="Arial" pitchFamily="34" charset="0"/>
                <a:cs typeface="Arial" pitchFamily="34" charset="0"/>
              </a:rPr>
            </a:br>
            <a:r>
              <a:rPr lang="en-IE" sz="1600" cap="none" dirty="0" smtClean="0">
                <a:latin typeface="Arial" pitchFamily="34" charset="0"/>
                <a:cs typeface="Arial" pitchFamily="34" charset="0"/>
              </a:rPr>
              <a:t>Ms. Anne </a:t>
            </a:r>
            <a:r>
              <a:rPr lang="en-IE" sz="1600" cap="none" dirty="0" err="1" smtClean="0">
                <a:latin typeface="Arial" pitchFamily="34" charset="0"/>
                <a:cs typeface="Arial" pitchFamily="34" charset="0"/>
              </a:rPr>
              <a:t>O’Loughlin</a:t>
            </a:r>
            <a:r>
              <a:rPr lang="en-IE" sz="1600" cap="none" dirty="0" smtClean="0">
                <a:latin typeface="Arial" pitchFamily="34" charset="0"/>
                <a:cs typeface="Arial" pitchFamily="34" charset="0"/>
              </a:rPr>
              <a:t> </a:t>
            </a:r>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r>
              <a:rPr lang="en-IE" sz="1600" dirty="0" smtClean="0"/>
              <a:t>		</a:t>
            </a:r>
            <a:r>
              <a:rPr lang="en-IE" sz="1800" cap="none" dirty="0" smtClean="0">
                <a:hlinkClick r:id="rId3"/>
              </a:rPr>
              <a:t>www.ncpop.ie</a:t>
            </a:r>
            <a:r>
              <a:rPr lang="en-IE" sz="1600" dirty="0" smtClean="0"/>
              <a:t/>
            </a:r>
            <a:br>
              <a:rPr lang="en-IE" sz="1600" dirty="0" smtClean="0"/>
            </a:br>
            <a:endParaRPr lang="en-IE" sz="1600" dirty="0"/>
          </a:p>
        </p:txBody>
      </p:sp>
      <p:sp>
        <p:nvSpPr>
          <p:cNvPr id="6" name="Text Placeholder 5"/>
          <p:cNvSpPr>
            <a:spLocks noGrp="1"/>
          </p:cNvSpPr>
          <p:nvPr>
            <p:ph type="body" idx="1"/>
          </p:nvPr>
        </p:nvSpPr>
        <p:spPr>
          <a:xfrm>
            <a:off x="899592" y="1700808"/>
            <a:ext cx="7772400" cy="905893"/>
          </a:xfrm>
        </p:spPr>
        <p:txBody>
          <a:bodyPr/>
          <a:lstStyle/>
          <a:p>
            <a:pPr algn="ctr"/>
            <a:r>
              <a:rPr lang="en-IE" sz="3000" b="1" dirty="0" smtClean="0"/>
              <a:t>Managing Elder Abuse in Ireland: The Senior Case Worker’s Experience</a:t>
            </a:r>
            <a:endParaRPr lang="en-IE" sz="3000" b="1" dirty="0"/>
          </a:p>
        </p:txBody>
      </p:sp>
      <p:pic>
        <p:nvPicPr>
          <p:cNvPr id="4" name="Picture 3"/>
          <p:cNvPicPr/>
          <p:nvPr/>
        </p:nvPicPr>
        <p:blipFill>
          <a:blip r:embed="rId4" cstate="print"/>
          <a:srcRect l="31198" t="7077" r="29532" b="4923"/>
          <a:stretch>
            <a:fillRect/>
          </a:stretch>
        </p:blipFill>
        <p:spPr bwMode="auto">
          <a:xfrm>
            <a:off x="5940152" y="2564904"/>
            <a:ext cx="2520280" cy="3456384"/>
          </a:xfrm>
          <a:prstGeom prst="rect">
            <a:avLst/>
          </a:prstGeom>
          <a:noFill/>
          <a:ln w="9525">
            <a:solidFill>
              <a:schemeClr val="accent1"/>
            </a:solidFill>
            <a:miter lim="800000"/>
            <a:headEnd/>
            <a:tailEnd/>
          </a:ln>
        </p:spPr>
      </p:pic>
      <p:sp>
        <p:nvSpPr>
          <p:cNvPr id="7" name="TextBox 6"/>
          <p:cNvSpPr txBox="1"/>
          <p:nvPr/>
        </p:nvSpPr>
        <p:spPr>
          <a:xfrm>
            <a:off x="6156176" y="6119336"/>
            <a:ext cx="2376264" cy="738664"/>
          </a:xfrm>
          <a:prstGeom prst="rect">
            <a:avLst/>
          </a:prstGeom>
          <a:noFill/>
        </p:spPr>
        <p:txBody>
          <a:bodyPr wrap="square" rtlCol="0">
            <a:spAutoFit/>
          </a:bodyPr>
          <a:lstStyle/>
          <a:p>
            <a:r>
              <a:rPr lang="en-US" sz="2400" dirty="0" smtClean="0">
                <a:hlinkClick r:id="rId3"/>
              </a:rPr>
              <a:t>www.ncpop.ie</a:t>
            </a:r>
            <a:endParaRPr lang="en-US" sz="2400"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IE" sz="2000" dirty="0" smtClean="0"/>
              <a:t>Whilst recognising the need for flexibility in the procedures for managing elder abuse cases,  current policy should be evaluated to ensure the practice and role of the SCW is supported by clear guidelines</a:t>
            </a:r>
          </a:p>
          <a:p>
            <a:pPr>
              <a:buNone/>
            </a:pPr>
            <a:endParaRPr lang="en-IE" sz="2000" dirty="0" smtClean="0"/>
          </a:p>
          <a:p>
            <a:r>
              <a:rPr lang="en-IE" sz="2000" dirty="0" smtClean="0"/>
              <a:t>Issues </a:t>
            </a:r>
            <a:r>
              <a:rPr lang="en-IE" sz="2000" dirty="0"/>
              <a:t>of clinical supervision and peer support for SCWs in their role be further </a:t>
            </a:r>
            <a:r>
              <a:rPr lang="en-IE" sz="2000" dirty="0" smtClean="0"/>
              <a:t>explored</a:t>
            </a:r>
          </a:p>
          <a:p>
            <a:endParaRPr lang="en-IE" sz="2000" dirty="0" smtClean="0"/>
          </a:p>
          <a:p>
            <a:r>
              <a:rPr lang="en-IE" sz="2000" dirty="0" smtClean="0"/>
              <a:t>Training </a:t>
            </a:r>
            <a:r>
              <a:rPr lang="en-IE" sz="2000" dirty="0"/>
              <a:t>needs of SCWs be reviewed on a regular basis and consideration be given to the provision of appropriate training opportunities.</a:t>
            </a:r>
          </a:p>
        </p:txBody>
      </p:sp>
      <p:sp>
        <p:nvSpPr>
          <p:cNvPr id="4" name="Title 1"/>
          <p:cNvSpPr>
            <a:spLocks noGrp="1"/>
          </p:cNvSpPr>
          <p:nvPr>
            <p:ph type="title"/>
          </p:nvPr>
        </p:nvSpPr>
        <p:spPr>
          <a:xfrm>
            <a:off x="1526976" y="44624"/>
            <a:ext cx="6573416" cy="1143000"/>
          </a:xfrm>
        </p:spPr>
        <p:txBody>
          <a:bodyPr/>
          <a:lstStyle/>
          <a:p>
            <a:r>
              <a:rPr lang="en-IE" sz="2800" dirty="0"/>
              <a:t>Recommendations: </a:t>
            </a:r>
            <a:r>
              <a:rPr lang="en-IE" sz="2800" dirty="0" smtClean="0"/>
              <a:t>Supporting the SCWs in their role</a:t>
            </a:r>
            <a:endParaRPr lang="en-IE" sz="2800" dirty="0"/>
          </a:p>
        </p:txBody>
      </p:sp>
    </p:spTree>
    <p:extLst>
      <p:ext uri="{BB962C8B-B14F-4D97-AF65-F5344CB8AC3E}">
        <p14:creationId xmlns:p14="http://schemas.microsoft.com/office/powerpoint/2010/main" xmlns="" val="15243010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55576" y="4149080"/>
            <a:ext cx="7772400" cy="2708920"/>
          </a:xfrm>
        </p:spPr>
        <p:txBody>
          <a:bodyPr/>
          <a:lstStyle/>
          <a:p>
            <a:pPr algn="ctr">
              <a:spcAft>
                <a:spcPts val="600"/>
              </a:spcAft>
            </a:pPr>
            <a:r>
              <a:rPr lang="en-IE" sz="2200" cap="none" dirty="0" smtClean="0"/>
              <a:t/>
            </a:r>
            <a:br>
              <a:rPr lang="en-IE" sz="2200" cap="none" dirty="0" smtClean="0"/>
            </a:br>
            <a:r>
              <a:rPr lang="en-IE" sz="2200" cap="none" dirty="0" smtClean="0"/>
              <a:t>Dr. </a:t>
            </a:r>
            <a:r>
              <a:rPr lang="en-IE" sz="2200" cap="none" dirty="0" err="1" smtClean="0"/>
              <a:t>Attracta</a:t>
            </a:r>
            <a:r>
              <a:rPr lang="en-IE" sz="2200" cap="none" dirty="0" smtClean="0"/>
              <a:t> Lafferty</a:t>
            </a:r>
            <a:r>
              <a:rPr lang="en-IE" sz="1600" cap="none" dirty="0" smtClean="0"/>
              <a:t/>
            </a:r>
            <a:br>
              <a:rPr lang="en-IE" sz="1600" cap="none" dirty="0" smtClean="0"/>
            </a:br>
            <a:r>
              <a:rPr lang="en-IE" sz="1600" cap="none" dirty="0" smtClean="0"/>
              <a:t/>
            </a:r>
            <a:br>
              <a:rPr lang="en-IE" sz="1600" cap="none" dirty="0" smtClean="0"/>
            </a:br>
            <a:r>
              <a:rPr lang="en-IE" sz="1600" cap="none" dirty="0" smtClean="0"/>
              <a:t>National Centre for the Protection of Older People (NCPOP)</a:t>
            </a:r>
            <a:br>
              <a:rPr lang="en-IE" sz="1600" cap="none" dirty="0" smtClean="0"/>
            </a:br>
            <a:r>
              <a:rPr lang="en-IE" sz="1600" cap="none" dirty="0" smtClean="0"/>
              <a:t>University College Dublin</a:t>
            </a:r>
            <a:br>
              <a:rPr lang="en-IE" sz="1600" cap="none" dirty="0" smtClean="0"/>
            </a:br>
            <a:r>
              <a:rPr lang="en-IE" sz="1600" dirty="0" smtClean="0"/>
              <a:t/>
            </a:r>
            <a:br>
              <a:rPr lang="en-IE" sz="1600" dirty="0" smtClean="0"/>
            </a:br>
            <a:r>
              <a:rPr lang="en-IE" sz="1600" cap="none" dirty="0" smtClean="0">
                <a:hlinkClick r:id="rId3"/>
              </a:rPr>
              <a:t>attracta.lafferty@ucd.ie</a:t>
            </a:r>
            <a:r>
              <a:rPr lang="en-IE" sz="1600" dirty="0" smtClean="0"/>
              <a:t/>
            </a:r>
            <a:br>
              <a:rPr lang="en-IE" sz="1600" dirty="0" smtClean="0"/>
            </a:br>
            <a:r>
              <a:rPr lang="en-IE" sz="1600" cap="none" dirty="0" smtClean="0">
                <a:hlinkClick r:id="rId4"/>
              </a:rPr>
              <a:t>www.ncpop.ie</a:t>
            </a:r>
            <a:r>
              <a:rPr lang="en-IE" sz="1600" dirty="0" smtClean="0"/>
              <a:t/>
            </a:r>
            <a:br>
              <a:rPr lang="en-IE" sz="1600" dirty="0" smtClean="0"/>
            </a:br>
            <a:r>
              <a:rPr lang="en-IE" sz="1600" dirty="0" smtClean="0"/>
              <a:t/>
            </a:r>
            <a:br>
              <a:rPr lang="en-IE" sz="1600" dirty="0" smtClean="0"/>
            </a:br>
            <a:endParaRPr lang="en-IE" sz="1600" dirty="0"/>
          </a:p>
        </p:txBody>
      </p:sp>
      <p:sp>
        <p:nvSpPr>
          <p:cNvPr id="6" name="Text Placeholder 5"/>
          <p:cNvSpPr>
            <a:spLocks noGrp="1"/>
          </p:cNvSpPr>
          <p:nvPr>
            <p:ph type="body" idx="1"/>
          </p:nvPr>
        </p:nvSpPr>
        <p:spPr>
          <a:xfrm>
            <a:off x="971600" y="1628800"/>
            <a:ext cx="7772400" cy="2592288"/>
          </a:xfrm>
        </p:spPr>
        <p:txBody>
          <a:bodyPr/>
          <a:lstStyle/>
          <a:p>
            <a:pPr algn="ctr"/>
            <a:r>
              <a:rPr lang="en-IE" sz="4400" b="1" dirty="0" smtClean="0"/>
              <a:t>Managing Elder Abuse in Ireland: The Senior Case Worker’s Experience</a:t>
            </a:r>
          </a:p>
          <a:p>
            <a:pPr algn="ctr"/>
            <a:r>
              <a:rPr lang="en-IE" sz="1400" b="1" dirty="0" smtClean="0"/>
              <a:t>IFA 11</a:t>
            </a:r>
            <a:r>
              <a:rPr lang="en-IE" sz="1400" b="1" baseline="30000" dirty="0" smtClean="0"/>
              <a:t>th</a:t>
            </a:r>
            <a:r>
              <a:rPr lang="en-IE" sz="1400" b="1" dirty="0" smtClean="0"/>
              <a:t> Global Conference on Ageing</a:t>
            </a:r>
          </a:p>
          <a:p>
            <a:pPr algn="ctr"/>
            <a:r>
              <a:rPr lang="en-IE" sz="1400" b="1" dirty="0" smtClean="0"/>
              <a:t>31.5.2012</a:t>
            </a:r>
            <a:endParaRPr lang="en-IE"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888" y="274638"/>
            <a:ext cx="8229600" cy="1143000"/>
          </a:xfrm>
        </p:spPr>
        <p:txBody>
          <a:bodyPr/>
          <a:lstStyle/>
          <a:p>
            <a:r>
              <a:rPr lang="en-IE" sz="4000" dirty="0" smtClean="0"/>
              <a:t>Background: International Response</a:t>
            </a:r>
            <a:endParaRPr lang="en-IE" sz="4000" dirty="0"/>
          </a:p>
        </p:txBody>
      </p:sp>
      <p:sp>
        <p:nvSpPr>
          <p:cNvPr id="3" name="Content Placeholder 2"/>
          <p:cNvSpPr>
            <a:spLocks noGrp="1"/>
          </p:cNvSpPr>
          <p:nvPr>
            <p:ph idx="1"/>
          </p:nvPr>
        </p:nvSpPr>
        <p:spPr>
          <a:xfrm>
            <a:off x="708720" y="1844824"/>
            <a:ext cx="8435280" cy="4525963"/>
          </a:xfrm>
        </p:spPr>
        <p:txBody>
          <a:bodyPr/>
          <a:lstStyle/>
          <a:p>
            <a:pPr>
              <a:spcAft>
                <a:spcPts val="1200"/>
              </a:spcAft>
            </a:pPr>
            <a:r>
              <a:rPr lang="en-IE" sz="2400" dirty="0"/>
              <a:t>The management of elder abuse often involves difficult cases, ethical dilemmas and complex dynamics involving the older </a:t>
            </a:r>
            <a:r>
              <a:rPr lang="en-IE" sz="2400" dirty="0" smtClean="0"/>
              <a:t>person and the perpetrator</a:t>
            </a:r>
            <a:endParaRPr lang="en-IE" sz="2400" dirty="0"/>
          </a:p>
          <a:p>
            <a:pPr>
              <a:spcAft>
                <a:spcPts val="1200"/>
              </a:spcAft>
            </a:pPr>
            <a:r>
              <a:rPr lang="en-IE" sz="2400" dirty="0" smtClean="0"/>
              <a:t>Vast array of interventions but little guidance as to efficacy of approaches</a:t>
            </a:r>
          </a:p>
          <a:p>
            <a:pPr>
              <a:spcAft>
                <a:spcPts val="1200"/>
              </a:spcAft>
            </a:pPr>
            <a:r>
              <a:rPr lang="en-IE" sz="2400" dirty="0" smtClean="0"/>
              <a:t>Legislation</a:t>
            </a:r>
            <a:r>
              <a:rPr lang="en-IE" sz="2400" dirty="0" smtClean="0"/>
              <a:t>, policy and models of service provision vary widely </a:t>
            </a:r>
            <a:r>
              <a:rPr lang="en-IE" sz="2400" dirty="0" smtClean="0"/>
              <a:t>internationally</a:t>
            </a:r>
            <a:endParaRPr lang="en-IE" sz="2400" dirty="0" smtClean="0"/>
          </a:p>
        </p:txBody>
      </p:sp>
    </p:spTree>
    <p:extLst>
      <p:ext uri="{BB962C8B-B14F-4D97-AF65-F5344CB8AC3E}">
        <p14:creationId xmlns:p14="http://schemas.microsoft.com/office/powerpoint/2010/main" xmlns="" val="2688220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600200"/>
            <a:ext cx="8686800" cy="5257800"/>
          </a:xfrm>
        </p:spPr>
        <p:txBody>
          <a:bodyPr/>
          <a:lstStyle/>
          <a:p>
            <a:pPr>
              <a:spcBef>
                <a:spcPts val="0"/>
              </a:spcBef>
              <a:spcAft>
                <a:spcPts val="0"/>
              </a:spcAft>
            </a:pPr>
            <a:r>
              <a:rPr lang="en-IE" sz="2400" dirty="0" smtClean="0"/>
              <a:t>Report of the Working Group on Elder Abuse (2002) </a:t>
            </a:r>
            <a:r>
              <a:rPr lang="en-IE" sz="2400" i="1" dirty="0" smtClean="0"/>
              <a:t>Protecting Our Future</a:t>
            </a:r>
          </a:p>
          <a:p>
            <a:pPr lvl="1">
              <a:spcBef>
                <a:spcPts val="0"/>
              </a:spcBef>
              <a:spcAft>
                <a:spcPts val="0"/>
              </a:spcAft>
            </a:pPr>
            <a:endParaRPr lang="en-IE" sz="2400" dirty="0" smtClean="0"/>
          </a:p>
          <a:p>
            <a:pPr lvl="1">
              <a:spcBef>
                <a:spcPts val="0"/>
              </a:spcBef>
              <a:spcAft>
                <a:spcPts val="0"/>
              </a:spcAft>
              <a:buNone/>
            </a:pPr>
            <a:endParaRPr lang="en-IE" sz="2400" dirty="0" smtClean="0"/>
          </a:p>
          <a:p>
            <a:pPr marL="342900" lvl="1" indent="-342900">
              <a:spcBef>
                <a:spcPts val="0"/>
              </a:spcBef>
              <a:spcAft>
                <a:spcPts val="0"/>
              </a:spcAft>
              <a:buNone/>
            </a:pPr>
            <a:endParaRPr lang="en-IE" sz="2400" dirty="0" smtClean="0"/>
          </a:p>
          <a:p>
            <a:pPr marL="342900" lvl="1" indent="-342900">
              <a:spcBef>
                <a:spcPts val="0"/>
              </a:spcBef>
              <a:spcAft>
                <a:spcPts val="0"/>
              </a:spcAft>
              <a:buFont typeface="Arial" charset="0"/>
              <a:buChar char="•"/>
            </a:pPr>
            <a:endParaRPr lang="en-IE" sz="2400" dirty="0" smtClean="0"/>
          </a:p>
          <a:p>
            <a:pPr marL="342900" lvl="1" indent="-342900">
              <a:spcBef>
                <a:spcPts val="0"/>
              </a:spcBef>
              <a:spcAft>
                <a:spcPts val="0"/>
              </a:spcAft>
              <a:buFont typeface="Arial" charset="0"/>
              <a:buChar char="•"/>
            </a:pPr>
            <a:r>
              <a:rPr lang="en-IE" sz="2400" dirty="0" smtClean="0"/>
              <a:t>Elder Abuse National Implementation Group </a:t>
            </a:r>
          </a:p>
          <a:p>
            <a:pPr>
              <a:spcBef>
                <a:spcPts val="0"/>
              </a:spcBef>
              <a:spcAft>
                <a:spcPts val="0"/>
              </a:spcAft>
            </a:pPr>
            <a:r>
              <a:rPr lang="en-IE" sz="2400" dirty="0" smtClean="0"/>
              <a:t>Dedicated elder abuse  service(2007)</a:t>
            </a:r>
          </a:p>
          <a:p>
            <a:pPr lvl="1">
              <a:spcBef>
                <a:spcPts val="0"/>
              </a:spcBef>
              <a:spcAft>
                <a:spcPts val="0"/>
              </a:spcAft>
            </a:pPr>
            <a:r>
              <a:rPr lang="en-IE" sz="2400" dirty="0" smtClean="0"/>
              <a:t>National Elder Abuse Steering Group </a:t>
            </a:r>
          </a:p>
          <a:p>
            <a:pPr lvl="1">
              <a:spcBef>
                <a:spcPts val="0"/>
              </a:spcBef>
              <a:spcAft>
                <a:spcPts val="0"/>
              </a:spcAft>
            </a:pPr>
            <a:r>
              <a:rPr lang="en-IE" sz="2400" dirty="0" smtClean="0"/>
              <a:t>4  Dedicated </a:t>
            </a:r>
            <a:r>
              <a:rPr lang="en-IE" sz="2400" dirty="0"/>
              <a:t>officers for elder </a:t>
            </a:r>
            <a:r>
              <a:rPr lang="en-IE" sz="2400" dirty="0" smtClean="0"/>
              <a:t>abuse</a:t>
            </a:r>
          </a:p>
          <a:p>
            <a:pPr lvl="1">
              <a:spcBef>
                <a:spcPts val="0"/>
              </a:spcBef>
              <a:spcAft>
                <a:spcPts val="0"/>
              </a:spcAft>
            </a:pPr>
            <a:r>
              <a:rPr lang="en-IE" sz="2400" dirty="0" smtClean="0"/>
              <a:t> 32 Senior </a:t>
            </a:r>
            <a:r>
              <a:rPr lang="en-IE" sz="2400" dirty="0"/>
              <a:t>case workers (</a:t>
            </a:r>
            <a:r>
              <a:rPr lang="en-IE" sz="2400" dirty="0" smtClean="0"/>
              <a:t>SCW) posts</a:t>
            </a:r>
          </a:p>
          <a:p>
            <a:pPr>
              <a:spcBef>
                <a:spcPts val="0"/>
              </a:spcBef>
              <a:spcAft>
                <a:spcPts val="0"/>
              </a:spcAft>
            </a:pPr>
            <a:r>
              <a:rPr lang="en-IE" sz="2400" dirty="0" smtClean="0"/>
              <a:t>Review of the Recommendations of Protecting Our Future:</a:t>
            </a:r>
          </a:p>
          <a:p>
            <a:pPr>
              <a:spcBef>
                <a:spcPts val="0"/>
              </a:spcBef>
              <a:spcAft>
                <a:spcPts val="0"/>
              </a:spcAft>
              <a:buNone/>
            </a:pPr>
            <a:r>
              <a:rPr lang="en-IE" sz="2400" dirty="0" smtClean="0"/>
              <a:t>            Report of the Working Group on Elder Abuse (NCAOP, 2010)</a:t>
            </a:r>
          </a:p>
        </p:txBody>
      </p:sp>
      <p:sp>
        <p:nvSpPr>
          <p:cNvPr id="2" name="Title 1"/>
          <p:cNvSpPr>
            <a:spLocks noGrp="1"/>
          </p:cNvSpPr>
          <p:nvPr>
            <p:ph type="title"/>
          </p:nvPr>
        </p:nvSpPr>
        <p:spPr>
          <a:xfrm>
            <a:off x="914400" y="332656"/>
            <a:ext cx="8229600" cy="1143000"/>
          </a:xfrm>
        </p:spPr>
        <p:txBody>
          <a:bodyPr/>
          <a:lstStyle/>
          <a:p>
            <a:r>
              <a:rPr lang="en-IE" sz="3400" dirty="0" smtClean="0"/>
              <a:t>Background: Irish Response to Elder Abuse</a:t>
            </a:r>
            <a:endParaRPr lang="en-IE" sz="3400" dirty="0"/>
          </a:p>
        </p:txBody>
      </p:sp>
      <p:pic>
        <p:nvPicPr>
          <p:cNvPr id="4" name="Picture 5" descr="Protecting Our Future - Report of the Working Group on Elder Abuse"/>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03848" y="2132856"/>
            <a:ext cx="2088232" cy="14718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580513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2000" fill="hold"/>
                                        <p:tgtEl>
                                          <p:spTgt spid="3">
                                            <p:txEl>
                                              <p:pRg st="9" end="9"/>
                                            </p:txEl>
                                          </p:spTgt>
                                        </p:tgtEl>
                                        <p:attrNameLst>
                                          <p:attrName>style.color</p:attrName>
                                        </p:attrNameLst>
                                      </p:cBhvr>
                                      <p:to>
                                        <a:srgbClr val="F64818"/>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IE" dirty="0" smtClean="0">
                <a:latin typeface="Arial" charset="0"/>
              </a:rPr>
              <a:t>Irish Definition</a:t>
            </a:r>
            <a:endParaRPr lang="en-IE" dirty="0">
              <a:latin typeface="Arial" charset="0"/>
            </a:endParaRPr>
          </a:p>
        </p:txBody>
      </p:sp>
      <p:sp>
        <p:nvSpPr>
          <p:cNvPr id="24579" name="Rectangle 3"/>
          <p:cNvSpPr>
            <a:spLocks noGrp="1" noChangeArrowheads="1"/>
          </p:cNvSpPr>
          <p:nvPr>
            <p:ph type="body" idx="1"/>
          </p:nvPr>
        </p:nvSpPr>
        <p:spPr/>
        <p:txBody>
          <a:bodyPr/>
          <a:lstStyle/>
          <a:p>
            <a:pPr eaLnBrk="1" hangingPunct="1">
              <a:buNone/>
            </a:pPr>
            <a:endParaRPr lang="en-IE" i="1" dirty="0" smtClean="0">
              <a:latin typeface="Arial" charset="0"/>
            </a:endParaRPr>
          </a:p>
          <a:p>
            <a:pPr eaLnBrk="1" hangingPunct="1"/>
            <a:r>
              <a:rPr lang="en-IE" i="1" dirty="0" smtClean="0">
                <a:latin typeface="Arial" charset="0"/>
              </a:rPr>
              <a:t>A </a:t>
            </a:r>
            <a:r>
              <a:rPr lang="en-IE" i="1" dirty="0">
                <a:latin typeface="Arial" charset="0"/>
              </a:rPr>
              <a:t>single or repeated act or lack of </a:t>
            </a:r>
            <a:r>
              <a:rPr lang="en-IE" i="1" dirty="0" smtClean="0">
                <a:latin typeface="Arial" charset="0"/>
              </a:rPr>
              <a:t>appropriate action </a:t>
            </a:r>
            <a:r>
              <a:rPr lang="en-IE" i="1" dirty="0">
                <a:latin typeface="Arial" charset="0"/>
              </a:rPr>
              <a:t>occurring within any relationship where there is an expectation of trust, which causes harm or distress to an older person </a:t>
            </a:r>
            <a:r>
              <a:rPr lang="en-IE" i="1" dirty="0" smtClean="0">
                <a:latin typeface="Arial" charset="0"/>
              </a:rPr>
              <a:t>or </a:t>
            </a:r>
            <a:r>
              <a:rPr lang="en-IE" b="1" i="1" dirty="0" smtClean="0">
                <a:latin typeface="Arial" charset="0"/>
              </a:rPr>
              <a:t>violates their human and civil rights</a:t>
            </a:r>
            <a:r>
              <a:rPr lang="ja-JP" altLang="en-IE" b="1" i="1" smtClean="0">
                <a:latin typeface="Arial" charset="0"/>
              </a:rPr>
              <a:t>’</a:t>
            </a:r>
            <a:endParaRPr lang="en-IE" b="1" i="1" dirty="0">
              <a:latin typeface="Arial" charset="0"/>
            </a:endParaRPr>
          </a:p>
          <a:p>
            <a:pPr eaLnBrk="1" hangingPunct="1">
              <a:buNone/>
            </a:pPr>
            <a:r>
              <a:rPr lang="en-IE" sz="2400" dirty="0" smtClean="0">
                <a:latin typeface="Arial" charset="0"/>
              </a:rPr>
              <a:t>					Protecting </a:t>
            </a:r>
            <a:r>
              <a:rPr lang="en-IE" sz="2400" dirty="0">
                <a:latin typeface="Arial" charset="0"/>
              </a:rPr>
              <a:t>our Future (2002).</a:t>
            </a:r>
            <a:endParaRPr lang="en-GB" sz="2400" dirty="0">
              <a:latin typeface="Arial" charset="0"/>
            </a:endParaRPr>
          </a:p>
          <a:p>
            <a:pPr eaLnBrk="1" hangingPunct="1"/>
            <a:endParaRPr lang="en-IE" dirty="0">
              <a:latin typeface="Arial" charset="0"/>
            </a:endParaRPr>
          </a:p>
        </p:txBody>
      </p:sp>
    </p:spTree>
    <p:extLst>
      <p:ext uri="{BB962C8B-B14F-4D97-AF65-F5344CB8AC3E}">
        <p14:creationId xmlns="" xmlns:p14="http://schemas.microsoft.com/office/powerpoint/2010/main" val="1179043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Aims and Objectives</a:t>
            </a:r>
            <a:endParaRPr lang="en-IE" dirty="0"/>
          </a:p>
        </p:txBody>
      </p:sp>
      <p:sp>
        <p:nvSpPr>
          <p:cNvPr id="3" name="Content Placeholder 2"/>
          <p:cNvSpPr>
            <a:spLocks noGrp="1"/>
          </p:cNvSpPr>
          <p:nvPr>
            <p:ph idx="1"/>
          </p:nvPr>
        </p:nvSpPr>
        <p:spPr/>
        <p:txBody>
          <a:bodyPr/>
          <a:lstStyle/>
          <a:p>
            <a:pPr>
              <a:spcAft>
                <a:spcPts val="600"/>
              </a:spcAft>
            </a:pPr>
            <a:r>
              <a:rPr lang="en-IE" sz="2000" dirty="0" smtClean="0"/>
              <a:t>Aim: </a:t>
            </a:r>
            <a:r>
              <a:rPr lang="en-IE" sz="2000" dirty="0"/>
              <a:t>to explore the experience of managing cases of elder abuse from the perspective of senior case workers. </a:t>
            </a:r>
            <a:endParaRPr lang="en-IE" sz="2000" dirty="0" smtClean="0"/>
          </a:p>
          <a:p>
            <a:pPr>
              <a:spcAft>
                <a:spcPts val="600"/>
              </a:spcAft>
            </a:pPr>
            <a:r>
              <a:rPr lang="en-IE" sz="2000" dirty="0" smtClean="0"/>
              <a:t>Objectives:</a:t>
            </a:r>
            <a:r>
              <a:rPr lang="en-IE" sz="2000" dirty="0"/>
              <a:t> </a:t>
            </a:r>
          </a:p>
          <a:p>
            <a:pPr lvl="1">
              <a:spcAft>
                <a:spcPts val="600"/>
              </a:spcAft>
            </a:pPr>
            <a:r>
              <a:rPr lang="en-IE" sz="1800" dirty="0"/>
              <a:t>Explore senior case workers’ experiences in managing cases of elder abuse</a:t>
            </a:r>
          </a:p>
          <a:p>
            <a:pPr lvl="1">
              <a:spcAft>
                <a:spcPts val="600"/>
              </a:spcAft>
            </a:pPr>
            <a:r>
              <a:rPr lang="en-IE" sz="1800" dirty="0"/>
              <a:t>Examine current practices adopted by the senior case workers</a:t>
            </a:r>
          </a:p>
          <a:p>
            <a:pPr lvl="1">
              <a:spcAft>
                <a:spcPts val="600"/>
              </a:spcAft>
            </a:pPr>
            <a:r>
              <a:rPr lang="en-IE" sz="1800" dirty="0"/>
              <a:t>Examine the challenges and dilemmas faced by senior case workers in managing cases of elder abuse and how these are overcome</a:t>
            </a:r>
          </a:p>
          <a:p>
            <a:pPr lvl="1">
              <a:spcAft>
                <a:spcPts val="600"/>
              </a:spcAft>
            </a:pPr>
            <a:r>
              <a:rPr lang="en-IE" sz="1800" dirty="0"/>
              <a:t>Identify good practice in the management of elder abuse cases, as perceived by the senior case workers</a:t>
            </a:r>
          </a:p>
          <a:p>
            <a:pPr lvl="1">
              <a:spcAft>
                <a:spcPts val="600"/>
              </a:spcAft>
            </a:pPr>
            <a:r>
              <a:rPr lang="en-IE" sz="1800" dirty="0"/>
              <a:t>Ascertain priorities for future service development and provision for elder abuse, as perceived by the senior case workers.</a:t>
            </a:r>
          </a:p>
          <a:p>
            <a:pPr>
              <a:spcAft>
                <a:spcPts val="600"/>
              </a:spcAft>
            </a:pPr>
            <a:endParaRPr lang="en-IE" sz="2000" dirty="0"/>
          </a:p>
        </p:txBody>
      </p:sp>
    </p:spTree>
    <p:extLst>
      <p:ext uri="{BB962C8B-B14F-4D97-AF65-F5344CB8AC3E}">
        <p14:creationId xmlns:p14="http://schemas.microsoft.com/office/powerpoint/2010/main" xmlns="" val="833059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Research Design and Method</a:t>
            </a:r>
            <a:endParaRPr lang="en-IE" dirty="0"/>
          </a:p>
        </p:txBody>
      </p:sp>
      <p:sp>
        <p:nvSpPr>
          <p:cNvPr id="3" name="Content Placeholder 2"/>
          <p:cNvSpPr>
            <a:spLocks noGrp="1"/>
          </p:cNvSpPr>
          <p:nvPr>
            <p:ph idx="1"/>
          </p:nvPr>
        </p:nvSpPr>
        <p:spPr>
          <a:xfrm>
            <a:off x="457200" y="1484784"/>
            <a:ext cx="8229600" cy="4925144"/>
          </a:xfrm>
        </p:spPr>
        <p:txBody>
          <a:bodyPr/>
          <a:lstStyle/>
          <a:p>
            <a:pPr>
              <a:spcAft>
                <a:spcPts val="600"/>
              </a:spcAft>
            </a:pPr>
            <a:r>
              <a:rPr lang="en-IE" sz="2400" dirty="0" smtClean="0"/>
              <a:t>Qualitative research design using one-to-one semi-structured interviews with senior case workers for elder abuse in Ireland</a:t>
            </a:r>
          </a:p>
          <a:p>
            <a:pPr>
              <a:spcAft>
                <a:spcPts val="600"/>
              </a:spcAft>
            </a:pPr>
            <a:r>
              <a:rPr lang="en-IE" sz="2400" dirty="0" smtClean="0"/>
              <a:t>18 participants (min 4 SCW from each HSE area)</a:t>
            </a:r>
          </a:p>
          <a:p>
            <a:pPr>
              <a:spcAft>
                <a:spcPts val="600"/>
              </a:spcAft>
            </a:pPr>
            <a:r>
              <a:rPr lang="en-IE" sz="2400" dirty="0" smtClean="0"/>
              <a:t>Interview topic guide</a:t>
            </a:r>
          </a:p>
          <a:p>
            <a:pPr lvl="1"/>
            <a:r>
              <a:rPr lang="en-IE" sz="2000" dirty="0"/>
              <a:t>Professional background and role of the SCWs</a:t>
            </a:r>
          </a:p>
          <a:p>
            <a:pPr lvl="1"/>
            <a:r>
              <a:rPr lang="en-IE" sz="2000" dirty="0"/>
              <a:t>Current practices used in assessing and managing elder abuse cases</a:t>
            </a:r>
          </a:p>
          <a:p>
            <a:pPr lvl="1"/>
            <a:r>
              <a:rPr lang="en-IE" sz="2000" dirty="0"/>
              <a:t>Dilemmas and challenges faced by the SCW</a:t>
            </a:r>
          </a:p>
          <a:p>
            <a:pPr lvl="1"/>
            <a:r>
              <a:rPr lang="en-IE" sz="2000" dirty="0"/>
              <a:t>Collaboration and interagency working</a:t>
            </a:r>
          </a:p>
          <a:p>
            <a:pPr lvl="1"/>
            <a:r>
              <a:rPr lang="en-IE" sz="2000" dirty="0"/>
              <a:t>Supervision, line management and training</a:t>
            </a:r>
          </a:p>
          <a:p>
            <a:pPr lvl="1"/>
            <a:r>
              <a:rPr lang="en-IE" sz="2000" dirty="0"/>
              <a:t>Future of elder abuse services in </a:t>
            </a:r>
            <a:r>
              <a:rPr lang="en-IE" sz="2000" dirty="0" smtClean="0"/>
              <a:t>Ireland</a:t>
            </a:r>
          </a:p>
          <a:p>
            <a:pPr lvl="1">
              <a:spcBef>
                <a:spcPts val="600"/>
              </a:spcBef>
              <a:buNone/>
            </a:pPr>
            <a:r>
              <a:rPr lang="en-IE" sz="2000" dirty="0" smtClean="0"/>
              <a:t>Data was analysed using a four phase analytic process involving ‘open’ and ‘axial’ coding.</a:t>
            </a:r>
          </a:p>
          <a:p>
            <a:pPr lvl="1">
              <a:buNone/>
            </a:pPr>
            <a:endParaRPr lang="en-IE" sz="2000" dirty="0"/>
          </a:p>
        </p:txBody>
      </p:sp>
    </p:spTree>
    <p:extLst>
      <p:ext uri="{BB962C8B-B14F-4D97-AF65-F5344CB8AC3E}">
        <p14:creationId xmlns:p14="http://schemas.microsoft.com/office/powerpoint/2010/main" xmlns="" val="4051480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Participant Profile</a:t>
            </a:r>
            <a:endParaRPr lang="en-IE" dirty="0"/>
          </a:p>
        </p:txBody>
      </p:sp>
      <p:sp>
        <p:nvSpPr>
          <p:cNvPr id="3" name="Content Placeholder 2"/>
          <p:cNvSpPr>
            <a:spLocks noGrp="1"/>
          </p:cNvSpPr>
          <p:nvPr>
            <p:ph idx="1"/>
          </p:nvPr>
        </p:nvSpPr>
        <p:spPr/>
        <p:txBody>
          <a:bodyPr/>
          <a:lstStyle/>
          <a:p>
            <a:pPr>
              <a:spcAft>
                <a:spcPts val="1800"/>
              </a:spcAft>
            </a:pPr>
            <a:r>
              <a:rPr lang="en-IE" sz="2400" dirty="0" smtClean="0"/>
              <a:t>6 male and 12 female SCW</a:t>
            </a:r>
          </a:p>
          <a:p>
            <a:pPr>
              <a:spcAft>
                <a:spcPts val="1800"/>
              </a:spcAft>
            </a:pPr>
            <a:r>
              <a:rPr lang="en-IE" sz="2400" dirty="0" smtClean="0"/>
              <a:t>Majority had obtained a post-graduate qualification and over 10 years social work experience</a:t>
            </a:r>
          </a:p>
          <a:p>
            <a:pPr>
              <a:spcAft>
                <a:spcPts val="1800"/>
              </a:spcAft>
            </a:pPr>
            <a:r>
              <a:rPr lang="en-IE" sz="2400" dirty="0" smtClean="0"/>
              <a:t>Majority working in role of SCW for more than 2 years and had over 6 years’ experience of working in area of violence</a:t>
            </a:r>
            <a:endParaRPr lang="en-IE" sz="2400" dirty="0"/>
          </a:p>
        </p:txBody>
      </p:sp>
    </p:spTree>
    <p:extLst>
      <p:ext uri="{BB962C8B-B14F-4D97-AF65-F5344CB8AC3E}">
        <p14:creationId xmlns:p14="http://schemas.microsoft.com/office/powerpoint/2010/main" xmlns="" val="1758610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835696" y="1629559"/>
            <a:ext cx="6548610" cy="863925"/>
            <a:chOff x="2362200" y="1629559"/>
            <a:chExt cx="6548610" cy="863925"/>
          </a:xfrm>
        </p:grpSpPr>
        <p:sp>
          <p:nvSpPr>
            <p:cNvPr id="4" name="Rectangle 3"/>
            <p:cNvSpPr/>
            <p:nvPr/>
          </p:nvSpPr>
          <p:spPr>
            <a:xfrm>
              <a:off x="2362200" y="1629559"/>
              <a:ext cx="1789170" cy="863925"/>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bg1"/>
                  </a:solidFill>
                  <a:latin typeface="Times New Roman" pitchFamily="18" charset="0"/>
                  <a:cs typeface="Times New Roman" pitchFamily="18" charset="0"/>
                </a:rPr>
                <a:t>Elder Abuse: A Unique Phenomenon</a:t>
              </a:r>
              <a:endParaRPr lang="en-IE" sz="1600" b="1" dirty="0">
                <a:solidFill>
                  <a:schemeClr val="bg1"/>
                </a:solidFill>
                <a:latin typeface="Times New Roman" pitchFamily="18" charset="0"/>
                <a:cs typeface="Times New Roman" pitchFamily="18" charset="0"/>
              </a:endParaRPr>
            </a:p>
          </p:txBody>
        </p:sp>
        <p:sp>
          <p:nvSpPr>
            <p:cNvPr id="5" name="Rectangle 4"/>
            <p:cNvSpPr/>
            <p:nvPr/>
          </p:nvSpPr>
          <p:spPr>
            <a:xfrm>
              <a:off x="4741920" y="1629559"/>
              <a:ext cx="1789170" cy="863925"/>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bg1"/>
                  </a:solidFill>
                  <a:latin typeface="Times New Roman" pitchFamily="18" charset="0"/>
                  <a:cs typeface="Times New Roman" pitchFamily="18" charset="0"/>
                </a:rPr>
                <a:t>Protecting Older People</a:t>
              </a:r>
              <a:endParaRPr lang="en-IE" sz="1600" b="1" dirty="0">
                <a:solidFill>
                  <a:schemeClr val="bg1"/>
                </a:solidFill>
                <a:latin typeface="Times New Roman" pitchFamily="18" charset="0"/>
                <a:cs typeface="Times New Roman" pitchFamily="18" charset="0"/>
              </a:endParaRPr>
            </a:p>
          </p:txBody>
        </p:sp>
        <p:sp>
          <p:nvSpPr>
            <p:cNvPr id="6" name="Rectangle 5"/>
            <p:cNvSpPr/>
            <p:nvPr/>
          </p:nvSpPr>
          <p:spPr>
            <a:xfrm>
              <a:off x="7121640" y="1629559"/>
              <a:ext cx="1789170" cy="863925"/>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bg1"/>
                  </a:solidFill>
                  <a:latin typeface="Times New Roman" pitchFamily="18" charset="0"/>
                  <a:cs typeface="Times New Roman" pitchFamily="18" charset="0"/>
                </a:rPr>
                <a:t>Developing Service Capacity</a:t>
              </a:r>
              <a:endParaRPr lang="en-IE" sz="1600" b="1" dirty="0">
                <a:solidFill>
                  <a:schemeClr val="bg1"/>
                </a:solidFill>
                <a:latin typeface="Times New Roman" pitchFamily="18" charset="0"/>
                <a:cs typeface="Times New Roman" pitchFamily="18" charset="0"/>
              </a:endParaRPr>
            </a:p>
          </p:txBody>
        </p:sp>
      </p:grpSp>
      <p:grpSp>
        <p:nvGrpSpPr>
          <p:cNvPr id="11" name="Group 10"/>
          <p:cNvGrpSpPr/>
          <p:nvPr/>
        </p:nvGrpSpPr>
        <p:grpSpPr>
          <a:xfrm>
            <a:off x="1835696" y="2462270"/>
            <a:ext cx="6548610" cy="3767080"/>
            <a:chOff x="1835696" y="2462270"/>
            <a:chExt cx="6548610" cy="3767080"/>
          </a:xfrm>
        </p:grpSpPr>
        <p:grpSp>
          <p:nvGrpSpPr>
            <p:cNvPr id="10" name="Group 9"/>
            <p:cNvGrpSpPr/>
            <p:nvPr/>
          </p:nvGrpSpPr>
          <p:grpSpPr>
            <a:xfrm>
              <a:off x="6595137" y="2514600"/>
              <a:ext cx="1789169" cy="3714750"/>
              <a:chOff x="6595137" y="2514600"/>
              <a:chExt cx="1789169" cy="3714750"/>
            </a:xfrm>
          </p:grpSpPr>
          <p:sp>
            <p:nvSpPr>
              <p:cNvPr id="75" name="Rectangle 74"/>
              <p:cNvSpPr/>
              <p:nvPr/>
            </p:nvSpPr>
            <p:spPr>
              <a:xfrm>
                <a:off x="6936506" y="2895600"/>
                <a:ext cx="1447800" cy="97155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IE" sz="1600" dirty="0" smtClean="0">
                    <a:solidFill>
                      <a:schemeClr val="tx2">
                        <a:lumMod val="75000"/>
                      </a:schemeClr>
                    </a:solidFill>
                    <a:latin typeface="Times New Roman" pitchFamily="18" charset="0"/>
                    <a:cs typeface="Times New Roman" pitchFamily="18" charset="0"/>
                  </a:rPr>
                  <a:t>Supporting the SCW</a:t>
                </a:r>
              </a:p>
            </p:txBody>
          </p:sp>
          <p:sp>
            <p:nvSpPr>
              <p:cNvPr id="76" name="Rectangle 75"/>
              <p:cNvSpPr/>
              <p:nvPr/>
            </p:nvSpPr>
            <p:spPr>
              <a:xfrm>
                <a:off x="6936506" y="4076700"/>
                <a:ext cx="1447800" cy="97155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IE" sz="1600" dirty="0" smtClean="0">
                    <a:solidFill>
                      <a:schemeClr val="tx2">
                        <a:lumMod val="75000"/>
                      </a:schemeClr>
                    </a:solidFill>
                    <a:latin typeface="Times New Roman" pitchFamily="18" charset="0"/>
                    <a:cs typeface="Times New Roman" pitchFamily="18" charset="0"/>
                  </a:rPr>
                  <a:t>Authority to act</a:t>
                </a:r>
              </a:p>
            </p:txBody>
          </p:sp>
          <p:sp>
            <p:nvSpPr>
              <p:cNvPr id="77" name="Rectangle 76"/>
              <p:cNvSpPr/>
              <p:nvPr/>
            </p:nvSpPr>
            <p:spPr>
              <a:xfrm>
                <a:off x="6936506" y="5257800"/>
                <a:ext cx="1447800" cy="97155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IE" sz="1600" dirty="0" smtClean="0">
                    <a:solidFill>
                      <a:schemeClr val="tx2">
                        <a:lumMod val="75000"/>
                      </a:schemeClr>
                    </a:solidFill>
                    <a:latin typeface="Times New Roman" pitchFamily="18" charset="0"/>
                    <a:cs typeface="Times New Roman" pitchFamily="18" charset="0"/>
                  </a:rPr>
                  <a:t>Standardised practices &amp; protocols</a:t>
                </a:r>
              </a:p>
            </p:txBody>
          </p:sp>
          <p:grpSp>
            <p:nvGrpSpPr>
              <p:cNvPr id="25" name="Group 24"/>
              <p:cNvGrpSpPr/>
              <p:nvPr/>
            </p:nvGrpSpPr>
            <p:grpSpPr>
              <a:xfrm>
                <a:off x="6595137" y="2514600"/>
                <a:ext cx="342631" cy="783116"/>
                <a:chOff x="2514600" y="2493484"/>
                <a:chExt cx="188970" cy="783116"/>
              </a:xfrm>
            </p:grpSpPr>
            <p:cxnSp>
              <p:nvCxnSpPr>
                <p:cNvPr id="26" name="Straight Connector 25"/>
                <p:cNvCxnSpPr/>
                <p:nvPr/>
              </p:nvCxnSpPr>
              <p:spPr>
                <a:xfrm>
                  <a:off x="2514600" y="2493484"/>
                  <a:ext cx="0" cy="783116"/>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2514600" y="3276600"/>
                  <a:ext cx="18897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33" name="Group 32"/>
              <p:cNvGrpSpPr/>
              <p:nvPr/>
            </p:nvGrpSpPr>
            <p:grpSpPr>
              <a:xfrm>
                <a:off x="6595137" y="3297716"/>
                <a:ext cx="342631" cy="1181100"/>
                <a:chOff x="4894320" y="3276600"/>
                <a:chExt cx="188970" cy="1181100"/>
              </a:xfrm>
            </p:grpSpPr>
            <p:cxnSp>
              <p:nvCxnSpPr>
                <p:cNvPr id="35" name="Straight Connector 34"/>
                <p:cNvCxnSpPr/>
                <p:nvPr/>
              </p:nvCxnSpPr>
              <p:spPr>
                <a:xfrm>
                  <a:off x="4894320" y="3276600"/>
                  <a:ext cx="0" cy="1181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4894320" y="4457700"/>
                  <a:ext cx="18897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40" name="Group 39"/>
              <p:cNvGrpSpPr/>
              <p:nvPr/>
            </p:nvGrpSpPr>
            <p:grpSpPr>
              <a:xfrm>
                <a:off x="6595137" y="4478816"/>
                <a:ext cx="342631" cy="1181100"/>
                <a:chOff x="4894320" y="3276600"/>
                <a:chExt cx="188970" cy="1181100"/>
              </a:xfrm>
            </p:grpSpPr>
            <p:cxnSp>
              <p:nvCxnSpPr>
                <p:cNvPr id="41" name="Straight Connector 40"/>
                <p:cNvCxnSpPr/>
                <p:nvPr/>
              </p:nvCxnSpPr>
              <p:spPr>
                <a:xfrm>
                  <a:off x="4894320" y="3276600"/>
                  <a:ext cx="0" cy="1181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a:off x="4894320" y="4457700"/>
                  <a:ext cx="18897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grpSp>
          <p:nvGrpSpPr>
            <p:cNvPr id="7" name="Group 6"/>
            <p:cNvGrpSpPr/>
            <p:nvPr/>
          </p:nvGrpSpPr>
          <p:grpSpPr>
            <a:xfrm>
              <a:off x="1835696" y="2462270"/>
              <a:ext cx="1789170" cy="1404880"/>
              <a:chOff x="1835696" y="2462270"/>
              <a:chExt cx="1789170" cy="1404880"/>
            </a:xfrm>
          </p:grpSpPr>
          <p:sp>
            <p:nvSpPr>
              <p:cNvPr id="8" name="Rectangle 7"/>
              <p:cNvSpPr/>
              <p:nvPr/>
            </p:nvSpPr>
            <p:spPr>
              <a:xfrm>
                <a:off x="2177066" y="2895600"/>
                <a:ext cx="1447800" cy="97155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IE" sz="1600" dirty="0" smtClean="0">
                    <a:solidFill>
                      <a:schemeClr val="tx2">
                        <a:lumMod val="75000"/>
                      </a:schemeClr>
                    </a:solidFill>
                    <a:latin typeface="Times New Roman" pitchFamily="18" charset="0"/>
                    <a:cs typeface="Times New Roman" pitchFamily="18" charset="0"/>
                  </a:rPr>
                  <a:t>The multifaceted nature of elder abuse</a:t>
                </a:r>
              </a:p>
            </p:txBody>
          </p:sp>
          <p:grpSp>
            <p:nvGrpSpPr>
              <p:cNvPr id="54" name="Group 53"/>
              <p:cNvGrpSpPr/>
              <p:nvPr/>
            </p:nvGrpSpPr>
            <p:grpSpPr>
              <a:xfrm>
                <a:off x="1835696" y="2462270"/>
                <a:ext cx="342631" cy="783116"/>
                <a:chOff x="2514600" y="2493484"/>
                <a:chExt cx="188970" cy="783116"/>
              </a:xfrm>
            </p:grpSpPr>
            <p:cxnSp>
              <p:nvCxnSpPr>
                <p:cNvPr id="55" name="Straight Connector 54"/>
                <p:cNvCxnSpPr/>
                <p:nvPr/>
              </p:nvCxnSpPr>
              <p:spPr>
                <a:xfrm>
                  <a:off x="2514600" y="2493484"/>
                  <a:ext cx="0" cy="783116"/>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2514600" y="3276600"/>
                  <a:ext cx="18897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grpSp>
          <p:nvGrpSpPr>
            <p:cNvPr id="9" name="Group 8"/>
            <p:cNvGrpSpPr/>
            <p:nvPr/>
          </p:nvGrpSpPr>
          <p:grpSpPr>
            <a:xfrm>
              <a:off x="4236265" y="2514600"/>
              <a:ext cx="1803933" cy="3714750"/>
              <a:chOff x="4236265" y="2514600"/>
              <a:chExt cx="1803933" cy="3714750"/>
            </a:xfrm>
          </p:grpSpPr>
          <p:sp>
            <p:nvSpPr>
              <p:cNvPr id="34" name="Rectangle 33"/>
              <p:cNvSpPr/>
              <p:nvPr/>
            </p:nvSpPr>
            <p:spPr>
              <a:xfrm>
                <a:off x="4592398" y="2895600"/>
                <a:ext cx="1447800" cy="97155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IE" sz="1600" dirty="0" smtClean="0">
                    <a:solidFill>
                      <a:schemeClr val="tx2">
                        <a:lumMod val="75000"/>
                      </a:schemeClr>
                    </a:solidFill>
                    <a:latin typeface="Times New Roman" pitchFamily="18" charset="0"/>
                    <a:cs typeface="Times New Roman" pitchFamily="18" charset="0"/>
                  </a:rPr>
                  <a:t>Experiencing the role</a:t>
                </a:r>
              </a:p>
            </p:txBody>
          </p:sp>
          <p:sp>
            <p:nvSpPr>
              <p:cNvPr id="73" name="Rectangle 72"/>
              <p:cNvSpPr/>
              <p:nvPr/>
            </p:nvSpPr>
            <p:spPr>
              <a:xfrm>
                <a:off x="4592398" y="4076700"/>
                <a:ext cx="1447800" cy="97155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IE" sz="1600" dirty="0" smtClean="0">
                    <a:solidFill>
                      <a:schemeClr val="tx2">
                        <a:lumMod val="75000"/>
                      </a:schemeClr>
                    </a:solidFill>
                    <a:latin typeface="Times New Roman" pitchFamily="18" charset="0"/>
                    <a:cs typeface="Times New Roman" pitchFamily="18" charset="0"/>
                  </a:rPr>
                  <a:t>Interagency working</a:t>
                </a:r>
              </a:p>
            </p:txBody>
          </p:sp>
          <p:sp>
            <p:nvSpPr>
              <p:cNvPr id="74" name="Rectangle 73"/>
              <p:cNvSpPr/>
              <p:nvPr/>
            </p:nvSpPr>
            <p:spPr>
              <a:xfrm>
                <a:off x="4592398" y="5257800"/>
                <a:ext cx="1447800" cy="97155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IE" sz="1600" dirty="0" smtClean="0">
                    <a:solidFill>
                      <a:schemeClr val="tx2">
                        <a:lumMod val="75000"/>
                      </a:schemeClr>
                    </a:solidFill>
                    <a:latin typeface="Times New Roman" pitchFamily="18" charset="0"/>
                    <a:cs typeface="Times New Roman" pitchFamily="18" charset="0"/>
                  </a:rPr>
                  <a:t>Case management &amp; interventions</a:t>
                </a:r>
              </a:p>
            </p:txBody>
          </p:sp>
          <p:grpSp>
            <p:nvGrpSpPr>
              <p:cNvPr id="57" name="Group 56"/>
              <p:cNvGrpSpPr/>
              <p:nvPr/>
            </p:nvGrpSpPr>
            <p:grpSpPr>
              <a:xfrm>
                <a:off x="4236265" y="2514600"/>
                <a:ext cx="342631" cy="783116"/>
                <a:chOff x="2514600" y="2493484"/>
                <a:chExt cx="188970" cy="783116"/>
              </a:xfrm>
            </p:grpSpPr>
            <p:cxnSp>
              <p:nvCxnSpPr>
                <p:cNvPr id="58" name="Straight Connector 57"/>
                <p:cNvCxnSpPr/>
                <p:nvPr/>
              </p:nvCxnSpPr>
              <p:spPr>
                <a:xfrm>
                  <a:off x="2514600" y="2493484"/>
                  <a:ext cx="0" cy="783116"/>
                </a:xfrm>
                <a:prstGeom prst="line">
                  <a:avLst/>
                </a:prstGeom>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2514600" y="3276600"/>
                  <a:ext cx="18897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60" name="Group 59"/>
              <p:cNvGrpSpPr/>
              <p:nvPr/>
            </p:nvGrpSpPr>
            <p:grpSpPr>
              <a:xfrm>
                <a:off x="4236265" y="3297716"/>
                <a:ext cx="342631" cy="1181100"/>
                <a:chOff x="4894320" y="3276600"/>
                <a:chExt cx="188970" cy="1181100"/>
              </a:xfrm>
            </p:grpSpPr>
            <p:cxnSp>
              <p:nvCxnSpPr>
                <p:cNvPr id="61" name="Straight Connector 60"/>
                <p:cNvCxnSpPr/>
                <p:nvPr/>
              </p:nvCxnSpPr>
              <p:spPr>
                <a:xfrm>
                  <a:off x="4894320" y="3276600"/>
                  <a:ext cx="0" cy="1181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a:off x="4894320" y="4457700"/>
                  <a:ext cx="18897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63" name="Group 62"/>
              <p:cNvGrpSpPr/>
              <p:nvPr/>
            </p:nvGrpSpPr>
            <p:grpSpPr>
              <a:xfrm>
                <a:off x="4236265" y="4478816"/>
                <a:ext cx="342631" cy="1181100"/>
                <a:chOff x="4894320" y="3276600"/>
                <a:chExt cx="188970" cy="1181100"/>
              </a:xfrm>
            </p:grpSpPr>
            <p:cxnSp>
              <p:nvCxnSpPr>
                <p:cNvPr id="64" name="Straight Connector 63"/>
                <p:cNvCxnSpPr/>
                <p:nvPr/>
              </p:nvCxnSpPr>
              <p:spPr>
                <a:xfrm>
                  <a:off x="4894320" y="3276600"/>
                  <a:ext cx="0" cy="1181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a:off x="4894320" y="4457700"/>
                  <a:ext cx="18897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grpSp>
      <p:sp>
        <p:nvSpPr>
          <p:cNvPr id="2" name="Title 1"/>
          <p:cNvSpPr>
            <a:spLocks noGrp="1"/>
          </p:cNvSpPr>
          <p:nvPr>
            <p:ph type="title"/>
          </p:nvPr>
        </p:nvSpPr>
        <p:spPr>
          <a:xfrm>
            <a:off x="946746" y="269776"/>
            <a:ext cx="7729710" cy="1143000"/>
          </a:xfrm>
        </p:spPr>
        <p:txBody>
          <a:bodyPr/>
          <a:lstStyle/>
          <a:p>
            <a:r>
              <a:rPr lang="en-IE" sz="2800" dirty="0" smtClean="0"/>
              <a:t>Overview of Findings</a:t>
            </a:r>
            <a:endParaRPr lang="en-IE" sz="2800" dirty="0"/>
          </a:p>
        </p:txBody>
      </p:sp>
    </p:spTree>
    <p:extLst>
      <p:ext uri="{BB962C8B-B14F-4D97-AF65-F5344CB8AC3E}">
        <p14:creationId xmlns:p14="http://schemas.microsoft.com/office/powerpoint/2010/main" xmlns="" val="1685948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1086</TotalTime>
  <Words>1433</Words>
  <Application>Microsoft Office PowerPoint</Application>
  <PresentationFormat>On-screen Show (4:3)</PresentationFormat>
  <Paragraphs>156</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 Dr. Attracta Lafferty  National Centre for the Protection of Older People (NCPOP) University College Dublin  attracta.lafferty@ucd.ie www.ncpop.ie  </vt:lpstr>
      <vt:lpstr>Research team: Dr. Deirdre O’Donnell Professor Margaret Pearl Treacy Professor Gerard Fealy Ms. Imogen Lyons Dr. Amanda Phelan Dr. Attracta Lafferty Dr. Jonathan Drennan Professor Suzanne Quin Ms. Anne O’Loughlin      www.ncpop.ie </vt:lpstr>
      <vt:lpstr>Background: International Response</vt:lpstr>
      <vt:lpstr>Background: Irish Response to Elder Abuse</vt:lpstr>
      <vt:lpstr>Irish Definition</vt:lpstr>
      <vt:lpstr>Aims and Objectives</vt:lpstr>
      <vt:lpstr>Research Design and Method</vt:lpstr>
      <vt:lpstr>Participant Profile</vt:lpstr>
      <vt:lpstr>Overview of Findings</vt:lpstr>
      <vt:lpstr>Theme 1: The Multifaceted Nature of Elder Abuse</vt:lpstr>
      <vt:lpstr>Theme 2: Case Management and Interventions</vt:lpstr>
      <vt:lpstr>Theme 3: Experiencing the Role</vt:lpstr>
      <vt:lpstr>Theme 4: Interagency Working</vt:lpstr>
      <vt:lpstr>Theme 5: Supporting the Senior Case Worker</vt:lpstr>
      <vt:lpstr>Theme 6: Authority to Act</vt:lpstr>
      <vt:lpstr>Theme 7: Standardised practices and protocols</vt:lpstr>
      <vt:lpstr>Conclusions</vt:lpstr>
      <vt:lpstr>Recommendations: Assessing risk and preventing elder abuse</vt:lpstr>
      <vt:lpstr>Recommendations: Managing cases of elder abuse</vt:lpstr>
      <vt:lpstr>Recommendations: Supporting the SCWs in their role</vt:lpstr>
      <vt:lpstr> Dr. Attracta Lafferty  National Centre for the Protection of Older People (NCPOP) University College Dublin  attracta.lafferty@ucd.ie www.ncpop.ie  </vt:lpstr>
    </vt:vector>
  </TitlesOfParts>
  <Company>UCD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Attracta</cp:lastModifiedBy>
  <cp:revision>130</cp:revision>
  <cp:lastPrinted>2012-04-25T20:30:41Z</cp:lastPrinted>
  <dcterms:created xsi:type="dcterms:W3CDTF">2012-03-27T10:19:45Z</dcterms:created>
  <dcterms:modified xsi:type="dcterms:W3CDTF">2012-05-31T08:39:01Z</dcterms:modified>
</cp:coreProperties>
</file>