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4"/>
  </p:notesMasterIdLst>
  <p:handoutMasterIdLst>
    <p:handoutMasterId r:id="rId25"/>
  </p:handoutMasterIdLst>
  <p:sldIdLst>
    <p:sldId id="272" r:id="rId2"/>
    <p:sldId id="308" r:id="rId3"/>
    <p:sldId id="302" r:id="rId4"/>
    <p:sldId id="297" r:id="rId5"/>
    <p:sldId id="289" r:id="rId6"/>
    <p:sldId id="279" r:id="rId7"/>
    <p:sldId id="280" r:id="rId8"/>
    <p:sldId id="288" r:id="rId9"/>
    <p:sldId id="281" r:id="rId10"/>
    <p:sldId id="282" r:id="rId11"/>
    <p:sldId id="284" r:id="rId12"/>
    <p:sldId id="286" r:id="rId13"/>
    <p:sldId id="285" r:id="rId14"/>
    <p:sldId id="287" r:id="rId15"/>
    <p:sldId id="300" r:id="rId16"/>
    <p:sldId id="303" r:id="rId17"/>
    <p:sldId id="299" r:id="rId18"/>
    <p:sldId id="301" r:id="rId19"/>
    <p:sldId id="307" r:id="rId20"/>
    <p:sldId id="305" r:id="rId21"/>
    <p:sldId id="304" r:id="rId22"/>
    <p:sldId id="306"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a Voelcker" initials="IV"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05" autoAdjust="0"/>
  </p:normalViewPr>
  <p:slideViewPr>
    <p:cSldViewPr>
      <p:cViewPr varScale="1">
        <p:scale>
          <a:sx n="74" d="100"/>
          <a:sy n="74" d="100"/>
        </p:scale>
        <p:origin x="-1044" y="-102"/>
      </p:cViewPr>
      <p:guideLst>
        <p:guide orient="horz" pos="2160"/>
        <p:guide pos="2880"/>
      </p:guideLst>
    </p:cSldViewPr>
  </p:slideViewPr>
  <p:notesTextViewPr>
    <p:cViewPr>
      <p:scale>
        <a:sx n="100" d="100"/>
        <a:sy n="100" d="100"/>
      </p:scale>
      <p:origin x="0" y="0"/>
    </p:cViewPr>
  </p:notesTextViewPr>
  <p:sorterViewPr>
    <p:cViewPr>
      <p:scale>
        <a:sx n="82" d="100"/>
        <a:sy n="82" d="100"/>
      </p:scale>
      <p:origin x="0" y="196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BBB724EF-F1B9-499B-BD60-CA39C61678C9}" type="datetime1">
              <a:rPr lang="en-US"/>
              <a:pPr>
                <a:defRPr/>
              </a:pPr>
              <a:t>6/1/2012</a:t>
            </a:fld>
            <a:endParaRPr 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DAA1361-F078-41B6-9911-21FA28BF0AAA}" type="slidenum">
              <a:rPr lang="en-US"/>
              <a:pPr>
                <a:defRPr/>
              </a:pPr>
              <a:t>‹#›</a:t>
            </a:fld>
            <a:endParaRPr lang="en-US"/>
          </a:p>
        </p:txBody>
      </p:sp>
    </p:spTree>
    <p:extLst>
      <p:ext uri="{BB962C8B-B14F-4D97-AF65-F5344CB8AC3E}">
        <p14:creationId xmlns:p14="http://schemas.microsoft.com/office/powerpoint/2010/main" xmlns="" val="1404152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4CD7603-5D2E-4BB9-A30A-10D6276CF802}" type="slidenum">
              <a:rPr lang="en-GB"/>
              <a:pPr>
                <a:defRPr/>
              </a:pPr>
              <a:t>‹#›</a:t>
            </a:fld>
            <a:endParaRPr lang="en-GB"/>
          </a:p>
        </p:txBody>
      </p:sp>
    </p:spTree>
    <p:extLst>
      <p:ext uri="{BB962C8B-B14F-4D97-AF65-F5344CB8AC3E}">
        <p14:creationId xmlns:p14="http://schemas.microsoft.com/office/powerpoint/2010/main" xmlns="" val="223128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7492D806-559E-461F-B85A-80DA560D0E99}"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E90D0F8-4CFF-4587-8C1C-3EC7E6285A5B}" type="slidenum">
              <a:rPr lang="en-US" smtClean="0">
                <a:latin typeface="Times" charset="0"/>
              </a:rPr>
              <a:pPr/>
              <a:t>10</a:t>
            </a:fld>
            <a:endParaRPr lang="en-US" smtClean="0">
              <a:latin typeface="Times"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1B1AE17-18E5-466F-BD34-2D6039AED51F}" type="slidenum">
              <a:rPr lang="en-US" smtClean="0">
                <a:latin typeface="Times" charset="0"/>
              </a:rPr>
              <a:pPr/>
              <a:t>11</a:t>
            </a:fld>
            <a:endParaRPr lang="en-US" smtClean="0">
              <a:latin typeface="Times"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smtClean="0"/>
              <a:t>Based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EFFF9A5F-FD8F-4164-BA2A-0FFED3531E2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59837B95-5D67-4E46-B600-B41A301260E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2BE1581-FDBD-49B3-AB1C-E0ADD42B3EC3}" type="slidenum">
              <a:rPr lang="en-US" smtClean="0">
                <a:latin typeface="Times" charset="0"/>
              </a:rPr>
              <a:pPr/>
              <a:t>14</a:t>
            </a:fld>
            <a:endParaRPr lang="en-US" smtClean="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D3B5132-F20F-4BB1-B7DC-A30B6717C052}" type="slidenum">
              <a:rPr lang="en-US" smtClean="0"/>
              <a:pPr/>
              <a:t>15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GB" smtClean="0">
                <a:latin typeface="Times" charset="0"/>
                <a:ea typeface="ＭＳ Ｐゴシック" pitchFamily="34" charset="-128"/>
              </a:rPr>
              <a:t>As mentioned by the previous speakers this project</a:t>
            </a:r>
            <a:r>
              <a:rPr lang="en-US" smtClean="0">
                <a:latin typeface="Times" charset="0"/>
                <a:ea typeface="ＭＳ Ｐゴシック" pitchFamily="34" charset="-128"/>
              </a:rPr>
              <a:t> entailed data gathering from the project over five months by regional consultants and a range of researchers. The global report includes data received from 133 countries, regional overviews and 32 country case studies. The intention was to gather data from all countries but for some no information could be found. It is work in progress and the data bank still needs completion.</a:t>
            </a:r>
            <a:endParaRPr lang="en-GB" smtClean="0">
              <a:latin typeface="Times" charset="0"/>
              <a:ea typeface="ＭＳ Ｐゴシック" pitchFamily="34" charset="-128"/>
            </a:endParaRPr>
          </a:p>
          <a:p>
            <a:pPr eaLnBrk="1" hangingPunct="1"/>
            <a:endParaRPr lang="en-GB" smtClean="0">
              <a:latin typeface="Times" charset="0"/>
              <a:ea typeface="ＭＳ Ｐゴシック" pitchFamily="34" charset="-128"/>
            </a:endParaRPr>
          </a:p>
          <a:p>
            <a:pPr eaLnBrk="1" hangingPunct="1"/>
            <a:r>
              <a:rPr lang="en-GB" smtClean="0">
                <a:latin typeface="Times" charset="0"/>
                <a:ea typeface="ＭＳ Ｐゴシック" pitchFamily="34" charset="-128"/>
              </a:rPr>
              <a:t>Dissemination of global report at 2</a:t>
            </a:r>
            <a:r>
              <a:rPr lang="en-GB" baseline="30000" smtClean="0">
                <a:latin typeface="Times" charset="0"/>
                <a:ea typeface="ＭＳ Ｐゴシック" pitchFamily="34" charset="-128"/>
              </a:rPr>
              <a:t>nd</a:t>
            </a:r>
            <a:r>
              <a:rPr lang="en-GB" smtClean="0">
                <a:latin typeface="Times" charset="0"/>
                <a:ea typeface="ＭＳ Ｐゴシック" pitchFamily="34" charset="-128"/>
              </a:rPr>
              <a:t> session of OEWG in NY. On our website under “resources”. The information presented in this report is intended to provide the international community with an indepth understanding of the progressive realization of the objectives and recommendations of the Madrid Plan. The challenges in obtaining accurate and easily available information necessary to build this understanding and inform policy making on ageing suggest that data analysis and reporting on ageing is an area for considerable improvement. We hope that this report serves to promote progress in this field, especially relevant to the upcoming ten-year review and appraisal of the Madrid Plan. We invite all stakeholders to come forward with additional information as it becomes available to make this a living document that can be shared by all in our mutual quest to fulfil the goal of the Madrid Plan, that of achieving a “Society for All Ages”.</a:t>
            </a:r>
          </a:p>
          <a:p>
            <a:endParaRPr lang="en-GB" smtClean="0">
              <a:latin typeface="Times" charset="0"/>
              <a:ea typeface="ＭＳ Ｐゴシック" pitchFamily="34" charset="-128"/>
            </a:endParaRPr>
          </a:p>
          <a:p>
            <a:pPr eaLnBrk="1" hangingPunct="1"/>
            <a:r>
              <a:rPr lang="en-GB" smtClean="0">
                <a:latin typeface="Times" charset="0"/>
                <a:ea typeface="ＭＳ Ｐゴシック" pitchFamily="34" charset="-128"/>
              </a:rPr>
              <a:t>Build on this review for SOTWOP 2012 (this review will provide the necessary information to analyse the impact of these governmental actions on the QoL and well-being of older people). The impact on OP will be assessed through consultations in form of group discussions with older people.</a:t>
            </a:r>
          </a:p>
          <a:p>
            <a:pPr eaLnBrk="1" hangingPunct="1"/>
            <a:endParaRPr lang="en-GB" smtClean="0">
              <a:latin typeface="Times" charset="0"/>
              <a:ea typeface="ＭＳ Ｐゴシック" pitchFamily="34" charset="-128"/>
            </a:endParaRPr>
          </a:p>
          <a:p>
            <a:endParaRPr lang="en-GB" smtClean="0">
              <a:latin typeface="Times"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C29E203-C8A2-48F7-ACE8-064C866BB9D0}" type="slidenum">
              <a:rPr lang="en-US" smtClean="0"/>
              <a:pPr/>
              <a:t>16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GB" smtClean="0">
              <a:latin typeface="Times"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latin typeface="Times" charset="0"/>
              <a:ea typeface="ＭＳ Ｐゴシック" pitchFamily="34" charset="-128"/>
            </a:endParaRPr>
          </a:p>
        </p:txBody>
      </p:sp>
      <p:sp>
        <p:nvSpPr>
          <p:cNvPr id="22532" name="Slide Number Placeholder 3"/>
          <p:cNvSpPr>
            <a:spLocks noGrp="1"/>
          </p:cNvSpPr>
          <p:nvPr>
            <p:ph type="sldNum" sz="quarter" idx="5"/>
          </p:nvPr>
        </p:nvSpPr>
        <p:spPr>
          <a:noFill/>
        </p:spPr>
        <p:txBody>
          <a:bodyPr/>
          <a:lstStyle/>
          <a:p>
            <a:fld id="{A708D2F0-A1AF-4DD5-A078-AB9610EA52FA}"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Times" charset="0"/>
              <a:ea typeface="ＭＳ Ｐゴシック" pitchFamily="34" charset="-128"/>
            </a:endParaRPr>
          </a:p>
        </p:txBody>
      </p:sp>
      <p:sp>
        <p:nvSpPr>
          <p:cNvPr id="28676" name="Slide Number Placeholder 3"/>
          <p:cNvSpPr>
            <a:spLocks noGrp="1"/>
          </p:cNvSpPr>
          <p:nvPr>
            <p:ph type="sldNum" sz="quarter" idx="5"/>
          </p:nvPr>
        </p:nvSpPr>
        <p:spPr>
          <a:noFill/>
        </p:spPr>
        <p:txBody>
          <a:bodyPr/>
          <a:lstStyle/>
          <a:p>
            <a:fld id="{C0EEFCFE-37AF-489E-8100-2E27E63BE8DB}"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CD7603-5D2E-4BB9-A30A-10D6276CF802}"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AC287278-FB97-4BF9-81DA-8BB38CB1314A}"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6DF56-0311-45D8-8E97-25BEB54F4C2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6DF56-0311-45D8-8E97-25BEB54F4C2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37F1ECB7-E3FE-40BD-AE4B-76B89BDCB4EF}" type="slidenum">
              <a:rPr lang="en-GB" smtClean="0"/>
              <a:pPr/>
              <a:t>22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6DF56-0311-45D8-8E97-25BEB54F4C2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CD7603-5D2E-4BB9-A30A-10D6276CF802}"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CD7603-5D2E-4BB9-A30A-10D6276CF802}"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4F390889-4FBA-4E7E-9F6C-FE1AF9C54632}"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4588" y="730250"/>
            <a:ext cx="4568825" cy="3427413"/>
          </a:xfrm>
          <a:ln/>
        </p:spPr>
      </p:sp>
      <p:sp>
        <p:nvSpPr>
          <p:cNvPr id="440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CB9EB30-9022-449A-81CA-BC29BEB7FE02}" type="slidenum">
              <a:rPr lang="en-US" smtClean="0">
                <a:latin typeface="Times" charset="0"/>
              </a:rPr>
              <a:pPr/>
              <a:t>8</a:t>
            </a:fld>
            <a:endParaRPr lang="en-US" smtClean="0">
              <a:latin typeface="Times"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ED9EF2D6-04E2-4103-ABD3-B62A682BA5AF}"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I-logo-RGB"/>
          <p:cNvPicPr>
            <a:picLocks noChangeAspect="1" noChangeArrowheads="1"/>
          </p:cNvPicPr>
          <p:nvPr userDrawn="1"/>
        </p:nvPicPr>
        <p:blipFill>
          <a:blip r:embed="rId2"/>
          <a:srcRect/>
          <a:stretch>
            <a:fillRect/>
          </a:stretch>
        </p:blipFill>
        <p:spPr bwMode="auto">
          <a:xfrm>
            <a:off x="7250113" y="339725"/>
            <a:ext cx="1471612" cy="850900"/>
          </a:xfrm>
          <a:prstGeom prst="rect">
            <a:avLst/>
          </a:prstGeom>
          <a:noFill/>
          <a:ln w="9525">
            <a:noFill/>
            <a:miter lim="800000"/>
            <a:headEnd/>
            <a:tailEnd/>
          </a:ln>
        </p:spPr>
      </p:pic>
      <p:sp>
        <p:nvSpPr>
          <p:cNvPr id="7170" name="Rectangle 2"/>
          <p:cNvSpPr>
            <a:spLocks noGrp="1" noChangeArrowheads="1"/>
          </p:cNvSpPr>
          <p:nvPr>
            <p:ph type="ctrTitle"/>
          </p:nvPr>
        </p:nvSpPr>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p:txBody>
          <a:bodyPr/>
          <a:lstStyle>
            <a:lvl1pPr marL="0" indent="0">
              <a:buFont typeface="Times" charset="0"/>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68925" y="341313"/>
            <a:ext cx="1636713" cy="62071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41313"/>
            <a:ext cx="4759325" cy="6207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676" y="341173"/>
            <a:ext cx="6547337" cy="111133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676" y="1613732"/>
            <a:ext cx="6547337" cy="4934766"/>
          </a:xfrm>
        </p:spPr>
        <p:txBody>
          <a:bodyPr/>
          <a:lstStyle/>
          <a:p>
            <a:pPr lvl="0"/>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676" y="341173"/>
            <a:ext cx="6547337" cy="111133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676" y="1613732"/>
            <a:ext cx="6547337" cy="4934766"/>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14488"/>
            <a:ext cx="3197225"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806825" y="1614488"/>
            <a:ext cx="3198813"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457200" y="1614488"/>
            <a:ext cx="6548438" cy="4933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3075" name="Rectangle 3"/>
          <p:cNvSpPr>
            <a:spLocks noGrp="1" noChangeArrowheads="1"/>
          </p:cNvSpPr>
          <p:nvPr>
            <p:ph type="title"/>
          </p:nvPr>
        </p:nvSpPr>
        <p:spPr bwMode="auto">
          <a:xfrm>
            <a:off x="457200" y="341313"/>
            <a:ext cx="6548438" cy="11112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3076" name="Picture 5" descr="HAI-logo-RGB"/>
          <p:cNvPicPr>
            <a:picLocks noChangeAspect="1" noChangeArrowheads="1"/>
          </p:cNvPicPr>
          <p:nvPr userDrawn="1"/>
        </p:nvPicPr>
        <p:blipFill>
          <a:blip r:embed="rId15"/>
          <a:srcRect/>
          <a:stretch>
            <a:fillRect/>
          </a:stretch>
        </p:blipFill>
        <p:spPr bwMode="auto">
          <a:xfrm>
            <a:off x="7575550" y="339725"/>
            <a:ext cx="1123950" cy="650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3" r:id="rId13"/>
  </p:sldLayoutIdLst>
  <p:txStyles>
    <p:titleStyle>
      <a:lvl1pPr algn="l" defTabSz="801688" rtl="0" eaLnBrk="0" fontAlgn="base" hangingPunct="0">
        <a:lnSpc>
          <a:spcPts val="3513"/>
        </a:lnSpc>
        <a:spcBef>
          <a:spcPct val="0"/>
        </a:spcBef>
        <a:spcAft>
          <a:spcPct val="0"/>
        </a:spcAft>
        <a:defRPr sz="3200">
          <a:solidFill>
            <a:srgbClr val="ED1350"/>
          </a:solidFill>
          <a:latin typeface="+mj-lt"/>
          <a:ea typeface="ＭＳ Ｐゴシック" charset="-128"/>
          <a:cs typeface="+mj-cs"/>
        </a:defRPr>
      </a:lvl1pPr>
      <a:lvl2pPr algn="l" defTabSz="801688" rtl="0" eaLnBrk="0" fontAlgn="base" hangingPunct="0">
        <a:lnSpc>
          <a:spcPts val="3513"/>
        </a:lnSpc>
        <a:spcBef>
          <a:spcPct val="0"/>
        </a:spcBef>
        <a:spcAft>
          <a:spcPct val="0"/>
        </a:spcAft>
        <a:defRPr sz="3200">
          <a:solidFill>
            <a:srgbClr val="ED1350"/>
          </a:solidFill>
          <a:latin typeface="Verdana" charset="0"/>
          <a:ea typeface="ＭＳ Ｐゴシック" charset="-128"/>
        </a:defRPr>
      </a:lvl2pPr>
      <a:lvl3pPr algn="l" defTabSz="801688" rtl="0" eaLnBrk="0" fontAlgn="base" hangingPunct="0">
        <a:lnSpc>
          <a:spcPts val="3513"/>
        </a:lnSpc>
        <a:spcBef>
          <a:spcPct val="0"/>
        </a:spcBef>
        <a:spcAft>
          <a:spcPct val="0"/>
        </a:spcAft>
        <a:defRPr sz="3200">
          <a:solidFill>
            <a:srgbClr val="ED1350"/>
          </a:solidFill>
          <a:latin typeface="Verdana" charset="0"/>
          <a:ea typeface="ＭＳ Ｐゴシック" charset="-128"/>
        </a:defRPr>
      </a:lvl3pPr>
      <a:lvl4pPr algn="l" defTabSz="801688" rtl="0" eaLnBrk="0" fontAlgn="base" hangingPunct="0">
        <a:lnSpc>
          <a:spcPts val="3513"/>
        </a:lnSpc>
        <a:spcBef>
          <a:spcPct val="0"/>
        </a:spcBef>
        <a:spcAft>
          <a:spcPct val="0"/>
        </a:spcAft>
        <a:defRPr sz="3200">
          <a:solidFill>
            <a:srgbClr val="ED1350"/>
          </a:solidFill>
          <a:latin typeface="Verdana" charset="0"/>
          <a:ea typeface="ＭＳ Ｐゴシック" charset="-128"/>
        </a:defRPr>
      </a:lvl4pPr>
      <a:lvl5pPr algn="l" defTabSz="801688" rtl="0" eaLnBrk="0" fontAlgn="base" hangingPunct="0">
        <a:lnSpc>
          <a:spcPts val="3513"/>
        </a:lnSpc>
        <a:spcBef>
          <a:spcPct val="0"/>
        </a:spcBef>
        <a:spcAft>
          <a:spcPct val="0"/>
        </a:spcAft>
        <a:defRPr sz="3200">
          <a:solidFill>
            <a:srgbClr val="ED1350"/>
          </a:solidFill>
          <a:latin typeface="Verdana" charset="0"/>
          <a:ea typeface="ＭＳ Ｐゴシック" charset="-128"/>
        </a:defRPr>
      </a:lvl5pPr>
      <a:lvl6pPr marL="457200" algn="l" defTabSz="801688" rtl="0" fontAlgn="base">
        <a:lnSpc>
          <a:spcPts val="3513"/>
        </a:lnSpc>
        <a:spcBef>
          <a:spcPct val="0"/>
        </a:spcBef>
        <a:spcAft>
          <a:spcPct val="0"/>
        </a:spcAft>
        <a:defRPr sz="3200">
          <a:solidFill>
            <a:srgbClr val="ED1350"/>
          </a:solidFill>
          <a:latin typeface="Verdana" charset="0"/>
        </a:defRPr>
      </a:lvl6pPr>
      <a:lvl7pPr marL="914400" algn="l" defTabSz="801688" rtl="0" fontAlgn="base">
        <a:lnSpc>
          <a:spcPts val="3513"/>
        </a:lnSpc>
        <a:spcBef>
          <a:spcPct val="0"/>
        </a:spcBef>
        <a:spcAft>
          <a:spcPct val="0"/>
        </a:spcAft>
        <a:defRPr sz="3200">
          <a:solidFill>
            <a:srgbClr val="ED1350"/>
          </a:solidFill>
          <a:latin typeface="Verdana" charset="0"/>
        </a:defRPr>
      </a:lvl7pPr>
      <a:lvl8pPr marL="1371600" algn="l" defTabSz="801688" rtl="0" fontAlgn="base">
        <a:lnSpc>
          <a:spcPts val="3513"/>
        </a:lnSpc>
        <a:spcBef>
          <a:spcPct val="0"/>
        </a:spcBef>
        <a:spcAft>
          <a:spcPct val="0"/>
        </a:spcAft>
        <a:defRPr sz="3200">
          <a:solidFill>
            <a:srgbClr val="ED1350"/>
          </a:solidFill>
          <a:latin typeface="Verdana" charset="0"/>
        </a:defRPr>
      </a:lvl8pPr>
      <a:lvl9pPr marL="1828800" algn="l" defTabSz="801688" rtl="0" fontAlgn="base">
        <a:lnSpc>
          <a:spcPts val="3513"/>
        </a:lnSpc>
        <a:spcBef>
          <a:spcPct val="0"/>
        </a:spcBef>
        <a:spcAft>
          <a:spcPct val="0"/>
        </a:spcAft>
        <a:defRPr sz="3200">
          <a:solidFill>
            <a:srgbClr val="ED1350"/>
          </a:solidFill>
          <a:latin typeface="Verdana" charset="0"/>
        </a:defRPr>
      </a:lvl9pPr>
    </p:titleStyle>
    <p:bodyStyle>
      <a:lvl1pPr marL="300038" indent="-300038" algn="l" defTabSz="801688" rtl="0" eaLnBrk="0" fontAlgn="base" hangingPunct="0">
        <a:spcBef>
          <a:spcPct val="25000"/>
        </a:spcBef>
        <a:spcAft>
          <a:spcPct val="15000"/>
        </a:spcAft>
        <a:buClr>
          <a:srgbClr val="F25821"/>
        </a:buClr>
        <a:buSzPct val="135000"/>
        <a:buFont typeface="Times" charset="0"/>
        <a:buChar char="•"/>
        <a:defRPr sz="2100">
          <a:solidFill>
            <a:srgbClr val="BB0F18"/>
          </a:solidFill>
          <a:latin typeface="+mn-lt"/>
          <a:ea typeface="ＭＳ Ｐゴシック" charset="-128"/>
          <a:cs typeface="+mn-cs"/>
        </a:defRPr>
      </a:lvl1pPr>
      <a:lvl2pPr marL="723900" indent="-300038" algn="l" defTabSz="801688" rtl="0" eaLnBrk="0" fontAlgn="base" hangingPunct="0">
        <a:spcBef>
          <a:spcPct val="25000"/>
        </a:spcBef>
        <a:spcAft>
          <a:spcPct val="15000"/>
        </a:spcAft>
        <a:buClr>
          <a:srgbClr val="A00028"/>
        </a:buClr>
        <a:buSzPct val="135000"/>
        <a:buFont typeface="Times" charset="0"/>
        <a:defRPr sz="2100">
          <a:solidFill>
            <a:srgbClr val="BB0F18"/>
          </a:solidFill>
          <a:latin typeface="+mn-lt"/>
          <a:ea typeface="ＭＳ Ｐゴシック" charset="-128"/>
        </a:defRPr>
      </a:lvl2pPr>
      <a:lvl3pPr marL="1057275" indent="-300038" algn="l" defTabSz="801688" rtl="0" eaLnBrk="0" fontAlgn="base" hangingPunct="0">
        <a:spcBef>
          <a:spcPct val="25000"/>
        </a:spcBef>
        <a:spcAft>
          <a:spcPct val="15000"/>
        </a:spcAft>
        <a:buClr>
          <a:schemeClr val="tx1"/>
        </a:buClr>
        <a:buSzPct val="135000"/>
        <a:buFont typeface="Times" charset="0"/>
        <a:defRPr sz="2100">
          <a:solidFill>
            <a:srgbClr val="BB0F18"/>
          </a:solidFill>
          <a:latin typeface="+mn-lt"/>
          <a:ea typeface="ＭＳ Ｐゴシック" charset="-128"/>
        </a:defRPr>
      </a:lvl3pPr>
      <a:lvl4pPr marL="1392238" indent="-301625" algn="l" defTabSz="801688" rtl="0" eaLnBrk="0" fontAlgn="base" hangingPunct="0">
        <a:spcBef>
          <a:spcPct val="25000"/>
        </a:spcBef>
        <a:spcAft>
          <a:spcPct val="15000"/>
        </a:spcAft>
        <a:buClr>
          <a:schemeClr val="bg1"/>
        </a:buClr>
        <a:buSzPct val="135000"/>
        <a:defRPr sz="2100">
          <a:solidFill>
            <a:srgbClr val="BB0F18"/>
          </a:solidFill>
          <a:latin typeface="+mn-lt"/>
          <a:ea typeface="ＭＳ Ｐゴシック" charset="-128"/>
        </a:defRPr>
      </a:lvl4pPr>
      <a:lvl5pPr marL="1725613" indent="-300038" algn="l" defTabSz="801688" rtl="0" eaLnBrk="0" fontAlgn="base" hangingPunct="0">
        <a:spcBef>
          <a:spcPct val="25000"/>
        </a:spcBef>
        <a:spcAft>
          <a:spcPct val="15000"/>
        </a:spcAft>
        <a:buClr>
          <a:schemeClr val="bg1"/>
        </a:buClr>
        <a:buSzPct val="135000"/>
        <a:defRPr sz="2100">
          <a:solidFill>
            <a:srgbClr val="BB0F18"/>
          </a:solidFill>
          <a:latin typeface="+mn-lt"/>
          <a:ea typeface="ＭＳ Ｐゴシック" charset="-128"/>
        </a:defRPr>
      </a:lvl5pPr>
      <a:lvl6pPr marL="2182813" indent="-300038" algn="l" defTabSz="801688" rtl="0" fontAlgn="base">
        <a:spcBef>
          <a:spcPct val="25000"/>
        </a:spcBef>
        <a:spcAft>
          <a:spcPct val="15000"/>
        </a:spcAft>
        <a:buClr>
          <a:schemeClr val="bg1"/>
        </a:buClr>
        <a:buSzPct val="135000"/>
        <a:defRPr sz="2100">
          <a:solidFill>
            <a:srgbClr val="BB0F18"/>
          </a:solidFill>
          <a:latin typeface="+mn-lt"/>
          <a:ea typeface="ＭＳ Ｐゴシック" charset="-128"/>
        </a:defRPr>
      </a:lvl6pPr>
      <a:lvl7pPr marL="2640013" indent="-300038" algn="l" defTabSz="801688" rtl="0" fontAlgn="base">
        <a:spcBef>
          <a:spcPct val="25000"/>
        </a:spcBef>
        <a:spcAft>
          <a:spcPct val="15000"/>
        </a:spcAft>
        <a:buClr>
          <a:schemeClr val="bg1"/>
        </a:buClr>
        <a:buSzPct val="135000"/>
        <a:defRPr sz="2100">
          <a:solidFill>
            <a:srgbClr val="BB0F18"/>
          </a:solidFill>
          <a:latin typeface="+mn-lt"/>
          <a:ea typeface="ＭＳ Ｐゴシック" charset="-128"/>
        </a:defRPr>
      </a:lvl7pPr>
      <a:lvl8pPr marL="3097213" indent="-300038" algn="l" defTabSz="801688" rtl="0" fontAlgn="base">
        <a:spcBef>
          <a:spcPct val="25000"/>
        </a:spcBef>
        <a:spcAft>
          <a:spcPct val="15000"/>
        </a:spcAft>
        <a:buClr>
          <a:schemeClr val="bg1"/>
        </a:buClr>
        <a:buSzPct val="135000"/>
        <a:defRPr sz="2100">
          <a:solidFill>
            <a:srgbClr val="BB0F18"/>
          </a:solidFill>
          <a:latin typeface="+mn-lt"/>
          <a:ea typeface="ＭＳ Ｐゴシック" charset="-128"/>
        </a:defRPr>
      </a:lvl8pPr>
      <a:lvl9pPr marL="3554413" indent="-300038" algn="l" defTabSz="801688" rtl="0" fontAlgn="base">
        <a:spcBef>
          <a:spcPct val="25000"/>
        </a:spcBef>
        <a:spcAft>
          <a:spcPct val="15000"/>
        </a:spcAft>
        <a:buClr>
          <a:schemeClr val="bg1"/>
        </a:buClr>
        <a:buSzPct val="135000"/>
        <a:defRPr sz="2100">
          <a:solidFill>
            <a:srgbClr val="BB0F1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beales@helpag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Ageing and development </a:t>
            </a:r>
            <a:r>
              <a:rPr lang="en-US" dirty="0"/>
              <a:t/>
            </a:r>
            <a:br>
              <a:rPr lang="en-US" dirty="0"/>
            </a:br>
            <a:r>
              <a:rPr lang="en-US" dirty="0" smtClean="0"/>
              <a:t>Unfinished Business</a:t>
            </a:r>
            <a:endParaRPr lang="en-GB" dirty="0"/>
          </a:p>
        </p:txBody>
      </p:sp>
      <p:sp>
        <p:nvSpPr>
          <p:cNvPr id="3" name="Subtitle 2"/>
          <p:cNvSpPr>
            <a:spLocks noGrp="1"/>
          </p:cNvSpPr>
          <p:nvPr>
            <p:ph type="subTitle" idx="1"/>
          </p:nvPr>
        </p:nvSpPr>
        <p:spPr/>
        <p:txBody>
          <a:bodyPr/>
          <a:lstStyle/>
          <a:p>
            <a:endParaRPr lang="en-GB" dirty="0" smtClean="0"/>
          </a:p>
          <a:p>
            <a:endParaRPr lang="en-GB" dirty="0"/>
          </a:p>
          <a:p>
            <a:endParaRPr lang="en-GB" dirty="0" smtClean="0"/>
          </a:p>
          <a:p>
            <a:endParaRPr lang="en-GB" dirty="0"/>
          </a:p>
          <a:p>
            <a:endParaRPr lang="en-GB" dirty="0" smtClean="0"/>
          </a:p>
          <a:p>
            <a:r>
              <a:rPr lang="en-GB" sz="2000" dirty="0" smtClean="0"/>
              <a:t>Sylvia </a:t>
            </a:r>
            <a:r>
              <a:rPr lang="en-GB" sz="2000" dirty="0"/>
              <a:t>Beales</a:t>
            </a:r>
            <a:br>
              <a:rPr lang="en-GB" sz="2000" dirty="0"/>
            </a:br>
            <a:r>
              <a:rPr lang="en-GB" sz="2000" dirty="0"/>
              <a:t>Head of Strategic Alliances </a:t>
            </a:r>
            <a:br>
              <a:rPr lang="en-GB" sz="2000" dirty="0"/>
            </a:br>
            <a:r>
              <a:rPr lang="en-GB" sz="2000" dirty="0"/>
              <a:t>HelpAge International </a:t>
            </a:r>
            <a:br>
              <a:rPr lang="en-GB" sz="2000" dirty="0"/>
            </a:br>
            <a:r>
              <a:rPr lang="en-GB" sz="2000" dirty="0" smtClean="0">
                <a:hlinkClick r:id="rId3"/>
              </a:rPr>
              <a:t>sbeales@helpage.org</a:t>
            </a:r>
            <a:r>
              <a:rPr lang="en-GB" sz="2000" dirty="0" smtClean="0"/>
              <a:t> </a:t>
            </a:r>
            <a:r>
              <a:rPr lang="en-GB" sz="2000" dirty="0"/>
              <a:t/>
            </a:r>
            <a:br>
              <a:rPr lang="en-GB" sz="2000" dirty="0"/>
            </a:br>
            <a:r>
              <a:rPr lang="en-GB" sz="2000" dirty="0"/>
              <a:t/>
            </a:r>
            <a:br>
              <a:rPr lang="en-GB" sz="2000" dirty="0"/>
            </a:br>
            <a:r>
              <a:rPr lang="en-GB" sz="2000" dirty="0" smtClean="0"/>
              <a:t>1</a:t>
            </a:r>
            <a:r>
              <a:rPr lang="en-GB" sz="2000" baseline="30000" dirty="0" smtClean="0"/>
              <a:t>st</a:t>
            </a:r>
            <a:r>
              <a:rPr lang="en-GB" sz="2000" dirty="0" smtClean="0"/>
              <a:t> June 2012</a:t>
            </a:r>
          </a:p>
          <a:p>
            <a:r>
              <a:rPr lang="en-GB" sz="2000" dirty="0" smtClean="0"/>
              <a:t>IFA 11</a:t>
            </a:r>
            <a:r>
              <a:rPr lang="en-GB" sz="2000" baseline="30000" dirty="0" smtClean="0"/>
              <a:t>th</a:t>
            </a:r>
            <a:r>
              <a:rPr lang="en-GB" sz="2000" dirty="0" smtClean="0"/>
              <a:t> Global Conference on Ageing </a:t>
            </a:r>
            <a:r>
              <a:rPr lang="en-GB" sz="2000" dirty="0"/>
              <a:t/>
            </a:r>
            <a:br>
              <a:rPr lang="en-GB" sz="2000" dirty="0"/>
            </a:br>
            <a:r>
              <a:rPr lang="en-GB" sz="2000" dirty="0" smtClean="0"/>
              <a:t>Prague Czech Republic </a:t>
            </a:r>
            <a:endParaRPr lang="en-GB" sz="2000" dirty="0"/>
          </a:p>
        </p:txBody>
      </p:sp>
      <p:pic>
        <p:nvPicPr>
          <p:cNvPr id="5124" name="Picture 3"/>
          <p:cNvPicPr>
            <a:picLocks noChangeAspect="1"/>
          </p:cNvPicPr>
          <p:nvPr/>
        </p:nvPicPr>
        <p:blipFill>
          <a:blip r:embed="rId4"/>
          <a:srcRect/>
          <a:stretch>
            <a:fillRect/>
          </a:stretch>
        </p:blipFill>
        <p:spPr bwMode="auto">
          <a:xfrm>
            <a:off x="4240088" y="1772816"/>
            <a:ext cx="4724400" cy="319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rot="10800000" flipV="1">
            <a:off x="251521" y="-171399"/>
            <a:ext cx="7056783" cy="1589088"/>
          </a:xfrm>
        </p:spPr>
        <p:txBody>
          <a:bodyPr/>
          <a:lstStyle/>
          <a:p>
            <a:pPr eaLnBrk="1" hangingPunct="1"/>
            <a:r>
              <a:rPr lang="en-GB" sz="2400" b="1" dirty="0" smtClean="0"/>
              <a:t>Generational interdependence is the norm</a:t>
            </a:r>
          </a:p>
        </p:txBody>
      </p:sp>
      <p:pic>
        <p:nvPicPr>
          <p:cNvPr id="10244" name="Picture 6" descr="4305147590_46dfee22b4.jpg"/>
          <p:cNvPicPr>
            <a:picLocks noChangeAspect="1"/>
          </p:cNvPicPr>
          <p:nvPr/>
        </p:nvPicPr>
        <p:blipFill>
          <a:blip r:embed="rId3"/>
          <a:srcRect r="15891"/>
          <a:stretch>
            <a:fillRect/>
          </a:stretch>
        </p:blipFill>
        <p:spPr bwMode="auto">
          <a:xfrm>
            <a:off x="251520" y="1700808"/>
            <a:ext cx="5126930" cy="4941888"/>
          </a:xfrm>
          <a:prstGeom prst="rect">
            <a:avLst/>
          </a:prstGeom>
          <a:noFill/>
          <a:ln w="9525">
            <a:noFill/>
            <a:miter lim="800000"/>
            <a:headEnd/>
            <a:tailEnd/>
          </a:ln>
        </p:spPr>
      </p:pic>
      <p:pic>
        <p:nvPicPr>
          <p:cNvPr id="10245" name="Picture 4" descr="photo 2"/>
          <p:cNvPicPr>
            <a:picLocks noChangeAspect="1" noChangeArrowheads="1"/>
          </p:cNvPicPr>
          <p:nvPr/>
        </p:nvPicPr>
        <p:blipFill>
          <a:blip r:embed="rId4"/>
          <a:srcRect l="6628" b="17746"/>
          <a:stretch>
            <a:fillRect/>
          </a:stretch>
        </p:blipFill>
        <p:spPr bwMode="auto">
          <a:xfrm>
            <a:off x="3377530" y="1700808"/>
            <a:ext cx="3714750" cy="4957762"/>
          </a:xfrm>
          <a:prstGeom prst="rect">
            <a:avLst/>
          </a:prstGeom>
          <a:noFill/>
          <a:ln w="9525">
            <a:noFill/>
            <a:miter lim="800000"/>
            <a:headEnd/>
            <a:tailEnd/>
          </a:ln>
        </p:spPr>
      </p:pic>
      <p:pic>
        <p:nvPicPr>
          <p:cNvPr id="10246" name="Picture 7"/>
          <p:cNvPicPr>
            <a:picLocks noChangeAspect="1" noChangeArrowheads="1"/>
          </p:cNvPicPr>
          <p:nvPr/>
        </p:nvPicPr>
        <p:blipFill>
          <a:blip r:embed="rId5"/>
          <a:srcRect/>
          <a:stretch>
            <a:fillRect/>
          </a:stretch>
        </p:blipFill>
        <p:spPr bwMode="auto">
          <a:xfrm>
            <a:off x="6829425" y="1440805"/>
            <a:ext cx="2314575" cy="2708275"/>
          </a:xfrm>
          <a:prstGeom prst="rect">
            <a:avLst/>
          </a:prstGeom>
          <a:noFill/>
          <a:ln w="9525">
            <a:noFill/>
            <a:miter lim="800000"/>
            <a:headEnd/>
            <a:tailEnd/>
          </a:ln>
        </p:spPr>
      </p:pic>
      <p:pic>
        <p:nvPicPr>
          <p:cNvPr id="10247" name="Picture 2"/>
          <p:cNvPicPr>
            <a:picLocks noChangeAspect="1" noChangeArrowheads="1"/>
          </p:cNvPicPr>
          <p:nvPr/>
        </p:nvPicPr>
        <p:blipFill>
          <a:blip r:embed="rId6"/>
          <a:srcRect/>
          <a:stretch>
            <a:fillRect/>
          </a:stretch>
        </p:blipFill>
        <p:spPr bwMode="auto">
          <a:xfrm>
            <a:off x="6845300" y="4121546"/>
            <a:ext cx="2298700" cy="27638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17525"/>
            <a:ext cx="6548438" cy="508000"/>
          </a:xfrm>
        </p:spPr>
        <p:txBody>
          <a:bodyPr/>
          <a:lstStyle/>
          <a:p>
            <a:pPr eaLnBrk="1" hangingPunct="1"/>
            <a:r>
              <a:rPr lang="en-GB" sz="2400" b="1" dirty="0" smtClean="0"/>
              <a:t>Why ageing is a development priority </a:t>
            </a:r>
          </a:p>
        </p:txBody>
      </p:sp>
      <p:sp>
        <p:nvSpPr>
          <p:cNvPr id="8195" name="Rectangle 3"/>
          <p:cNvSpPr>
            <a:spLocks noGrp="1" noChangeArrowheads="1"/>
          </p:cNvSpPr>
          <p:nvPr>
            <p:ph type="body" idx="1"/>
          </p:nvPr>
        </p:nvSpPr>
        <p:spPr>
          <a:xfrm>
            <a:off x="467544" y="1124744"/>
            <a:ext cx="8424936" cy="5422900"/>
          </a:xfrm>
        </p:spPr>
        <p:txBody>
          <a:bodyPr/>
          <a:lstStyle/>
          <a:p>
            <a:pPr eaLnBrk="1" hangingPunct="1"/>
            <a:r>
              <a:rPr lang="en-GB" sz="1800" dirty="0" smtClean="0"/>
              <a:t>Predicted and actual demographic transition   </a:t>
            </a:r>
          </a:p>
          <a:p>
            <a:pPr eaLnBrk="1" hangingPunct="1"/>
            <a:r>
              <a:rPr lang="en-GB" sz="1800" dirty="0" smtClean="0"/>
              <a:t>Gender and age - 80+ fastest growing population group globally</a:t>
            </a:r>
          </a:p>
          <a:p>
            <a:pPr eaLnBrk="1" hangingPunct="1"/>
            <a:r>
              <a:rPr lang="en-GB" sz="1800" dirty="0" smtClean="0"/>
              <a:t>Growing inequalities across age groups as well as within and between countries</a:t>
            </a:r>
          </a:p>
          <a:p>
            <a:pPr eaLnBrk="1" hangingPunct="1"/>
            <a:r>
              <a:rPr lang="en-GB" sz="1800" dirty="0" smtClean="0"/>
              <a:t>Generalised insecurity; environment, income, work, health</a:t>
            </a:r>
          </a:p>
          <a:p>
            <a:pPr eaLnBrk="1" hangingPunct="1"/>
            <a:r>
              <a:rPr lang="en-US" sz="1800" dirty="0" smtClean="0"/>
              <a:t>Skipped-generation households and </a:t>
            </a:r>
            <a:r>
              <a:rPr lang="en-US" sz="1800" dirty="0" err="1" smtClean="0"/>
              <a:t>i</a:t>
            </a:r>
            <a:r>
              <a:rPr lang="en-GB" sz="1800" dirty="0" err="1" smtClean="0"/>
              <a:t>ntergenerational</a:t>
            </a:r>
            <a:r>
              <a:rPr lang="en-GB" sz="1800" dirty="0" smtClean="0"/>
              <a:t> interdependence  </a:t>
            </a:r>
          </a:p>
          <a:p>
            <a:pPr eaLnBrk="1" hangingPunct="1"/>
            <a:r>
              <a:rPr lang="en-GB" sz="1800" dirty="0" smtClean="0"/>
              <a:t>50% of men and women continue to work past the age of 60</a:t>
            </a:r>
          </a:p>
          <a:p>
            <a:r>
              <a:rPr lang="en-GB" sz="1800" dirty="0" smtClean="0"/>
              <a:t>Three-quarters of the world’s older population live in areas affected by natural disasters and conflict</a:t>
            </a:r>
          </a:p>
          <a:p>
            <a:r>
              <a:rPr lang="en-GB" sz="1800" dirty="0" smtClean="0"/>
              <a:t>Two thirds of the of the world’s older people who have chronic 	illnesses live in low and middle income countries</a:t>
            </a:r>
          </a:p>
          <a:p>
            <a:r>
              <a:rPr lang="en-GB" sz="1800" dirty="0" smtClean="0"/>
              <a:t>Across Africa, older people are the main carers of more than 40% of people living with HIV and AIDS</a:t>
            </a:r>
          </a:p>
          <a:p>
            <a:r>
              <a:rPr lang="en-GB" sz="1800" dirty="0" smtClean="0"/>
              <a:t>Globally only one fifth of over 60s have regular income</a:t>
            </a:r>
            <a:endParaRPr lang="en-GB" sz="1800" i="1" dirty="0" smtClean="0"/>
          </a:p>
          <a:p>
            <a:pPr eaLnBrk="1" hangingPunct="1"/>
            <a:endParaRPr lang="en-GB"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41313"/>
            <a:ext cx="6548438" cy="711423"/>
          </a:xfrm>
        </p:spPr>
        <p:txBody>
          <a:bodyPr/>
          <a:lstStyle/>
          <a:p>
            <a:pPr eaLnBrk="1" hangingPunct="1"/>
            <a:r>
              <a:rPr lang="en-GB" sz="2400" b="1" dirty="0" smtClean="0"/>
              <a:t>Work in older age </a:t>
            </a:r>
            <a:r>
              <a:rPr lang="en-GB" sz="1000" dirty="0"/>
              <a:t>(Source: HelpAge International)</a:t>
            </a:r>
            <a:r>
              <a:rPr lang="en-GB" sz="1000" b="1" dirty="0" smtClean="0"/>
              <a:t>  </a:t>
            </a:r>
          </a:p>
        </p:txBody>
      </p:sp>
      <p:pic>
        <p:nvPicPr>
          <p:cNvPr id="12291" name="Picture 4"/>
          <p:cNvPicPr>
            <a:picLocks noGrp="1" noChangeAspect="1" noChangeArrowheads="1"/>
          </p:cNvPicPr>
          <p:nvPr>
            <p:ph idx="1"/>
          </p:nvPr>
        </p:nvPicPr>
        <p:blipFill>
          <a:blip r:embed="rId3"/>
          <a:srcRect/>
          <a:stretch>
            <a:fillRect/>
          </a:stretch>
        </p:blipFill>
        <p:spPr>
          <a:xfrm>
            <a:off x="1058863" y="1682750"/>
            <a:ext cx="6027737" cy="474662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548680"/>
            <a:ext cx="6548438" cy="792088"/>
          </a:xfrm>
        </p:spPr>
        <p:txBody>
          <a:bodyPr/>
          <a:lstStyle/>
          <a:p>
            <a:pPr>
              <a:lnSpc>
                <a:spcPct val="100000"/>
              </a:lnSpc>
              <a:spcAft>
                <a:spcPts val="1800"/>
              </a:spcAft>
            </a:pPr>
            <a:r>
              <a:rPr lang="en-GB" sz="2400" b="1" dirty="0" smtClean="0"/>
              <a:t>Greater health spend in old age</a:t>
            </a:r>
            <a:r>
              <a:rPr lang="en-GB" sz="2400" b="1" dirty="0"/>
              <a:t> </a:t>
            </a:r>
            <a:r>
              <a:rPr lang="en-GB" sz="2400" b="1" dirty="0" smtClean="0"/>
              <a:t/>
            </a:r>
            <a:br>
              <a:rPr lang="en-GB" sz="2400" b="1" dirty="0" smtClean="0"/>
            </a:br>
            <a:r>
              <a:rPr lang="en-GB" sz="1000" dirty="0" smtClean="0"/>
              <a:t>(Source: WHO/GTZ)</a:t>
            </a:r>
          </a:p>
        </p:txBody>
      </p:sp>
      <p:pic>
        <p:nvPicPr>
          <p:cNvPr id="11267" name="Picture 4"/>
          <p:cNvPicPr>
            <a:picLocks noGrp="1" noChangeAspect="1" noChangeArrowheads="1"/>
          </p:cNvPicPr>
          <p:nvPr>
            <p:ph type="body" idx="1"/>
          </p:nvPr>
        </p:nvPicPr>
        <p:blipFill>
          <a:blip r:embed="rId3"/>
          <a:srcRect/>
          <a:stretch>
            <a:fillRect/>
          </a:stretch>
        </p:blipFill>
        <p:spPr>
          <a:xfrm>
            <a:off x="539552" y="1214180"/>
            <a:ext cx="7920880" cy="484679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a:xfrm>
            <a:off x="457200" y="517525"/>
            <a:ext cx="7283152" cy="935038"/>
          </a:xfrm>
        </p:spPr>
        <p:txBody>
          <a:bodyPr/>
          <a:lstStyle/>
          <a:p>
            <a:pPr eaLnBrk="1" hangingPunct="1"/>
            <a:r>
              <a:rPr lang="en-GB" sz="2400" b="1" dirty="0" smtClean="0"/>
              <a:t>Poverty data compared to other age groups in selected countries </a:t>
            </a:r>
            <a:r>
              <a:rPr lang="en-GB" sz="1100" dirty="0" smtClean="0"/>
              <a:t>(Source: HelpAge International)</a:t>
            </a:r>
          </a:p>
        </p:txBody>
      </p:sp>
      <p:graphicFrame>
        <p:nvGraphicFramePr>
          <p:cNvPr id="2050" name="Object 4"/>
          <p:cNvGraphicFramePr>
            <a:graphicFrameLocks noGrp="1" noChangeAspect="1"/>
          </p:cNvGraphicFramePr>
          <p:nvPr>
            <p:ph idx="1"/>
          </p:nvPr>
        </p:nvGraphicFramePr>
        <p:xfrm>
          <a:off x="1016000" y="1800225"/>
          <a:ext cx="6940376" cy="3916363"/>
        </p:xfrm>
        <a:graphic>
          <a:graphicData uri="http://schemas.openxmlformats.org/presentationml/2006/ole">
            <p:oleObj spid="_x0000_s2053" name="Image" r:id="rId4" imgW="6349206" imgH="3606349"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676" y="341173"/>
            <a:ext cx="6992789" cy="1111330"/>
          </a:xfrm>
        </p:spPr>
        <p:txBody>
          <a:bodyPr/>
          <a:lstStyle/>
          <a:p>
            <a:pPr eaLnBrk="1" hangingPunct="1"/>
            <a:r>
              <a:rPr lang="en-US" sz="3500" dirty="0" smtClean="0">
                <a:ea typeface="ＭＳ Ｐゴシック" pitchFamily="34" charset="-128"/>
              </a:rPr>
              <a:t> MIPAA plus 10 - opportunities</a:t>
            </a:r>
          </a:p>
        </p:txBody>
      </p:sp>
      <p:sp>
        <p:nvSpPr>
          <p:cNvPr id="8195" name="Rectangle 27"/>
          <p:cNvSpPr>
            <a:spLocks noChangeArrowheads="1"/>
          </p:cNvSpPr>
          <p:nvPr/>
        </p:nvSpPr>
        <p:spPr bwMode="auto">
          <a:xfrm>
            <a:off x="179512" y="1556792"/>
            <a:ext cx="5001864" cy="3960440"/>
          </a:xfrm>
          <a:prstGeom prst="rect">
            <a:avLst/>
          </a:prstGeom>
          <a:noFill/>
          <a:ln w="9525">
            <a:noFill/>
            <a:miter lim="800000"/>
            <a:headEnd/>
            <a:tailEnd/>
          </a:ln>
        </p:spPr>
        <p:txBody>
          <a:bodyPr lIns="0" tIns="0" rIns="0" bIns="0"/>
          <a:lstStyle/>
          <a:p>
            <a:pPr marL="300620" indent="-300620">
              <a:spcBef>
                <a:spcPct val="25000"/>
              </a:spcBef>
              <a:spcAft>
                <a:spcPct val="15000"/>
              </a:spcAft>
              <a:buClr>
                <a:srgbClr val="F25821"/>
              </a:buClr>
              <a:buSzPct val="135000"/>
            </a:pPr>
            <a:endParaRPr lang="en-GB" dirty="0" smtClean="0">
              <a:solidFill>
                <a:schemeClr val="tx1"/>
              </a:solidFill>
            </a:endParaRPr>
          </a:p>
          <a:p>
            <a:pPr marL="300620" indent="-300620">
              <a:spcBef>
                <a:spcPct val="25000"/>
              </a:spcBef>
              <a:spcAft>
                <a:spcPct val="15000"/>
              </a:spcAft>
              <a:buClr>
                <a:srgbClr val="F25821"/>
              </a:buClr>
              <a:buSzPct val="135000"/>
            </a:pPr>
            <a:r>
              <a:rPr lang="en-GB" sz="2000" dirty="0" smtClean="0"/>
              <a:t>Goal: assess progress and gaps on MIPAA’s three priority directions</a:t>
            </a:r>
          </a:p>
          <a:p>
            <a:pPr marL="300620" indent="-300620">
              <a:spcBef>
                <a:spcPct val="25000"/>
              </a:spcBef>
              <a:spcAft>
                <a:spcPct val="15000"/>
              </a:spcAft>
              <a:buClr>
                <a:srgbClr val="F25821"/>
              </a:buClr>
              <a:buSzPct val="135000"/>
            </a:pPr>
            <a:endParaRPr lang="en-GB" sz="2000" dirty="0" smtClean="0">
              <a:solidFill>
                <a:schemeClr val="tx1"/>
              </a:solidFill>
            </a:endParaRPr>
          </a:p>
          <a:p>
            <a:pPr marL="300620" indent="-300620">
              <a:spcBef>
                <a:spcPct val="25000"/>
              </a:spcBef>
              <a:spcAft>
                <a:spcPct val="15000"/>
              </a:spcAft>
              <a:buClr>
                <a:srgbClr val="F25821"/>
              </a:buClr>
              <a:buSzPct val="135000"/>
            </a:pPr>
            <a:r>
              <a:rPr lang="en-GB" sz="2000" dirty="0" smtClean="0">
                <a:solidFill>
                  <a:schemeClr val="tx1"/>
                </a:solidFill>
              </a:rPr>
              <a:t>Information </a:t>
            </a:r>
            <a:r>
              <a:rPr lang="en-GB" sz="2000" dirty="0">
                <a:solidFill>
                  <a:schemeClr val="tx1"/>
                </a:solidFill>
              </a:rPr>
              <a:t>was collected from 133 countries and 32 country case studies </a:t>
            </a:r>
          </a:p>
          <a:p>
            <a:pPr marL="300620" indent="-300620">
              <a:spcBef>
                <a:spcPct val="25000"/>
              </a:spcBef>
              <a:spcAft>
                <a:spcPct val="15000"/>
              </a:spcAft>
              <a:buClr>
                <a:srgbClr val="F25821"/>
              </a:buClr>
              <a:buSzPct val="135000"/>
            </a:pPr>
            <a:endParaRPr lang="en-GB" sz="2000" dirty="0" smtClean="0"/>
          </a:p>
          <a:p>
            <a:pPr marL="300620" indent="-300620">
              <a:spcBef>
                <a:spcPct val="25000"/>
              </a:spcBef>
              <a:spcAft>
                <a:spcPct val="15000"/>
              </a:spcAft>
              <a:buClr>
                <a:srgbClr val="F25821"/>
              </a:buClr>
              <a:buSzPct val="135000"/>
            </a:pPr>
            <a:r>
              <a:rPr lang="en-GB" sz="2000" dirty="0" smtClean="0"/>
              <a:t>Review </a:t>
            </a:r>
            <a:r>
              <a:rPr lang="en-GB" sz="2000" dirty="0"/>
              <a:t>of status/availability of</a:t>
            </a:r>
          </a:p>
          <a:p>
            <a:pPr marL="723716" lvl="1" indent="-300620">
              <a:spcBef>
                <a:spcPct val="25000"/>
              </a:spcBef>
              <a:spcAft>
                <a:spcPct val="15000"/>
              </a:spcAft>
              <a:buClr>
                <a:srgbClr val="A00028"/>
              </a:buClr>
              <a:buSzPct val="135000"/>
            </a:pPr>
            <a:r>
              <a:rPr lang="en-GB" sz="2000" dirty="0"/>
              <a:t>Data and research</a:t>
            </a:r>
          </a:p>
          <a:p>
            <a:pPr marL="723716" lvl="1" indent="-300620">
              <a:spcBef>
                <a:spcPct val="25000"/>
              </a:spcBef>
              <a:spcAft>
                <a:spcPct val="15000"/>
              </a:spcAft>
              <a:buClr>
                <a:srgbClr val="A00028"/>
              </a:buClr>
              <a:buSzPct val="135000"/>
            </a:pPr>
            <a:r>
              <a:rPr lang="en-GB" sz="2000" dirty="0"/>
              <a:t>Policies and legislation</a:t>
            </a:r>
          </a:p>
          <a:p>
            <a:pPr marL="723716" lvl="1" indent="-300620">
              <a:spcBef>
                <a:spcPct val="25000"/>
              </a:spcBef>
              <a:spcAft>
                <a:spcPct val="15000"/>
              </a:spcAft>
              <a:buClr>
                <a:srgbClr val="A00028"/>
              </a:buClr>
              <a:buSzPct val="135000"/>
            </a:pPr>
            <a:r>
              <a:rPr lang="en-GB" sz="2000" dirty="0"/>
              <a:t>Institutional arrangements</a:t>
            </a:r>
          </a:p>
          <a:p>
            <a:pPr marL="300620" indent="-300620">
              <a:spcBef>
                <a:spcPct val="25000"/>
              </a:spcBef>
              <a:spcAft>
                <a:spcPct val="15000"/>
              </a:spcAft>
              <a:buClr>
                <a:srgbClr val="F25821"/>
              </a:buClr>
              <a:buSzPct val="135000"/>
            </a:pPr>
            <a:r>
              <a:rPr lang="en-GB" sz="2000" dirty="0">
                <a:solidFill>
                  <a:schemeClr val="tx1"/>
                </a:solidFill>
              </a:rPr>
              <a:t>Living document (work in progress)</a:t>
            </a:r>
          </a:p>
          <a:p>
            <a:pPr marL="300620" indent="-300620">
              <a:spcBef>
                <a:spcPct val="25000"/>
              </a:spcBef>
              <a:spcAft>
                <a:spcPct val="15000"/>
              </a:spcAft>
              <a:buClr>
                <a:srgbClr val="F25821"/>
              </a:buClr>
              <a:buSzPct val="135000"/>
            </a:pPr>
            <a:r>
              <a:rPr lang="en-GB" b="1" dirty="0">
                <a:solidFill>
                  <a:srgbClr val="FF0000"/>
                </a:solidFill>
              </a:rPr>
              <a:t>Available on UNFPA and HelpAge </a:t>
            </a:r>
            <a:r>
              <a:rPr lang="en-GB" b="1" dirty="0" smtClean="0">
                <a:solidFill>
                  <a:srgbClr val="FF0000"/>
                </a:solidFill>
              </a:rPr>
              <a:t>websites</a:t>
            </a:r>
            <a:endParaRPr lang="en-GB" b="1" dirty="0">
              <a:solidFill>
                <a:srgbClr val="FF0000"/>
              </a:solidFill>
            </a:endParaRPr>
          </a:p>
        </p:txBody>
      </p:sp>
      <p:pic>
        <p:nvPicPr>
          <p:cNvPr id="8196" name="Picture 6"/>
          <p:cNvPicPr>
            <a:picLocks noChangeAspect="1" noChangeArrowheads="1"/>
          </p:cNvPicPr>
          <p:nvPr/>
        </p:nvPicPr>
        <p:blipFill>
          <a:blip r:embed="rId3"/>
          <a:srcRect/>
          <a:stretch>
            <a:fillRect/>
          </a:stretch>
        </p:blipFill>
        <p:spPr bwMode="auto">
          <a:xfrm>
            <a:off x="5542354" y="1858455"/>
            <a:ext cx="3023102" cy="424234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404664"/>
            <a:ext cx="6547337" cy="764399"/>
          </a:xfrm>
        </p:spPr>
        <p:txBody>
          <a:bodyPr/>
          <a:lstStyle/>
          <a:p>
            <a:pPr eaLnBrk="1" hangingPunct="1"/>
            <a:r>
              <a:rPr lang="en-US" dirty="0" smtClean="0">
                <a:ea typeface="ＭＳ Ｐゴシック" pitchFamily="34" charset="-128"/>
              </a:rPr>
              <a:t>World of Older People 2012 </a:t>
            </a:r>
            <a:r>
              <a:rPr lang="en-US" sz="2000" dirty="0" smtClean="0">
                <a:ea typeface="ＭＳ Ｐゴシック" pitchFamily="34" charset="-128"/>
              </a:rPr>
              <a:t>(working title)</a:t>
            </a:r>
          </a:p>
        </p:txBody>
      </p:sp>
      <p:sp>
        <p:nvSpPr>
          <p:cNvPr id="11267" name="Rectangle 27"/>
          <p:cNvSpPr>
            <a:spLocks noChangeArrowheads="1"/>
          </p:cNvSpPr>
          <p:nvPr/>
        </p:nvSpPr>
        <p:spPr bwMode="auto">
          <a:xfrm>
            <a:off x="315076" y="1063826"/>
            <a:ext cx="4929856" cy="5529298"/>
          </a:xfrm>
          <a:prstGeom prst="rect">
            <a:avLst/>
          </a:prstGeom>
          <a:noFill/>
          <a:ln w="9525">
            <a:noFill/>
            <a:miter lim="800000"/>
            <a:headEnd/>
            <a:tailEnd/>
          </a:ln>
        </p:spPr>
        <p:txBody>
          <a:bodyPr lIns="0" tIns="0" rIns="0" bIns="0"/>
          <a:lstStyle/>
          <a:p>
            <a:pPr marL="300620" indent="-300620">
              <a:spcBef>
                <a:spcPct val="25000"/>
              </a:spcBef>
              <a:spcAft>
                <a:spcPct val="15000"/>
              </a:spcAft>
              <a:buClr>
                <a:srgbClr val="F25821"/>
              </a:buClr>
              <a:buSzPct val="135000"/>
            </a:pPr>
            <a:endParaRPr lang="en-GB" dirty="0" smtClean="0"/>
          </a:p>
          <a:p>
            <a:pPr marL="723716" lvl="1" indent="-300620">
              <a:spcBef>
                <a:spcPct val="25000"/>
              </a:spcBef>
              <a:spcAft>
                <a:spcPct val="15000"/>
              </a:spcAft>
              <a:buClr>
                <a:srgbClr val="A00028"/>
              </a:buClr>
              <a:buSzPct val="135000"/>
              <a:buFont typeface="Times" charset="0"/>
              <a:buChar char="•"/>
            </a:pPr>
            <a:endParaRPr lang="en-US" dirty="0"/>
          </a:p>
        </p:txBody>
      </p:sp>
      <p:sp>
        <p:nvSpPr>
          <p:cNvPr id="11268" name="TextBox 6"/>
          <p:cNvSpPr txBox="1">
            <a:spLocks noChangeArrowheads="1"/>
          </p:cNvSpPr>
          <p:nvPr/>
        </p:nvSpPr>
        <p:spPr bwMode="auto">
          <a:xfrm>
            <a:off x="188775" y="1289834"/>
            <a:ext cx="4167201" cy="5897926"/>
          </a:xfrm>
          <a:prstGeom prst="rect">
            <a:avLst/>
          </a:prstGeom>
          <a:noFill/>
          <a:ln w="9525">
            <a:noFill/>
            <a:miter lim="800000"/>
            <a:headEnd/>
            <a:tailEnd/>
          </a:ln>
        </p:spPr>
        <p:txBody>
          <a:bodyPr wrap="square" lIns="80165" tIns="40083" rIns="80165" bIns="40083">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Focus groups in 38 countries to assess</a:t>
            </a:r>
          </a:p>
          <a:p>
            <a:endParaRPr lang="en-GB" b="1" dirty="0"/>
          </a:p>
          <a:p>
            <a:pPr>
              <a:buFontTx/>
              <a:buChar char="-"/>
            </a:pPr>
            <a:r>
              <a:rPr lang="en-GB" dirty="0" smtClean="0"/>
              <a:t>Older </a:t>
            </a:r>
            <a:r>
              <a:rPr lang="en-GB" dirty="0"/>
              <a:t>people’s awareness of MIPAA </a:t>
            </a:r>
            <a:endParaRPr lang="en-GB" dirty="0" smtClean="0"/>
          </a:p>
          <a:p>
            <a:pPr>
              <a:buFontTx/>
              <a:buChar char="-"/>
            </a:pPr>
            <a:endParaRPr lang="en-GB" dirty="0"/>
          </a:p>
          <a:p>
            <a:pPr>
              <a:buFontTx/>
              <a:buChar char="-"/>
            </a:pPr>
            <a:r>
              <a:rPr lang="en-GB" dirty="0" smtClean="0"/>
              <a:t> Lived experience now; impact </a:t>
            </a:r>
            <a:r>
              <a:rPr lang="en-GB" dirty="0"/>
              <a:t>of national actions </a:t>
            </a:r>
            <a:r>
              <a:rPr lang="en-GB" dirty="0" smtClean="0"/>
              <a:t>due to MIPAA </a:t>
            </a:r>
          </a:p>
          <a:p>
            <a:pPr>
              <a:buFontTx/>
              <a:buChar char="-"/>
            </a:pPr>
            <a:endParaRPr lang="en-GB" dirty="0" smtClean="0"/>
          </a:p>
          <a:p>
            <a:pPr>
              <a:buFontTx/>
              <a:buChar char="-"/>
            </a:pPr>
            <a:r>
              <a:rPr lang="en-GB" dirty="0" smtClean="0"/>
              <a:t>Older persons recommendations and priority </a:t>
            </a:r>
            <a:r>
              <a:rPr lang="en-GB" dirty="0"/>
              <a:t>actions </a:t>
            </a:r>
            <a:endParaRPr lang="en-GB" b="1" dirty="0" smtClean="0"/>
          </a:p>
          <a:p>
            <a:r>
              <a:rPr lang="en-GB" dirty="0" smtClean="0"/>
              <a:t>- </a:t>
            </a:r>
            <a:endParaRPr lang="en-GB" dirty="0"/>
          </a:p>
        </p:txBody>
      </p:sp>
      <p:graphicFrame>
        <p:nvGraphicFramePr>
          <p:cNvPr id="26626" name="Object 2"/>
          <p:cNvGraphicFramePr>
            <a:graphicFrameLocks noChangeAspect="1"/>
          </p:cNvGraphicFramePr>
          <p:nvPr/>
        </p:nvGraphicFramePr>
        <p:xfrm>
          <a:off x="4932040" y="1412776"/>
          <a:ext cx="3597275" cy="5091112"/>
        </p:xfrm>
        <a:graphic>
          <a:graphicData uri="http://schemas.openxmlformats.org/presentationml/2006/ole">
            <p:oleObj spid="_x0000_s26626" name="Acrobat Document" r:id="rId4" imgW="7563600" imgH="10685880" progId="AcroExch.Document.7">
              <p:embed/>
            </p:oleObj>
          </a:graphicData>
        </a:graphic>
      </p:graphicFrame>
      <p:sp>
        <p:nvSpPr>
          <p:cNvPr id="6" name="Rectangle 5"/>
          <p:cNvSpPr/>
          <p:nvPr/>
        </p:nvSpPr>
        <p:spPr>
          <a:xfrm>
            <a:off x="179512" y="1124744"/>
            <a:ext cx="4536504" cy="4697440"/>
          </a:xfrm>
          <a:prstGeom prst="rect">
            <a:avLst/>
          </a:prstGeom>
        </p:spPr>
        <p:txBody>
          <a:bodyPr wrap="square">
            <a:spAutoFit/>
          </a:bodyPr>
          <a:lstStyle/>
          <a:p>
            <a:pPr defTabSz="872635">
              <a:spcBef>
                <a:spcPct val="50000"/>
              </a:spcBef>
            </a:pPr>
            <a:endParaRPr lang="en-GB" dirty="0" smtClean="0"/>
          </a:p>
          <a:p>
            <a:pPr defTabSz="872635">
              <a:spcBef>
                <a:spcPct val="50000"/>
              </a:spcBef>
            </a:pPr>
            <a:r>
              <a:rPr lang="en-GB" dirty="0" smtClean="0"/>
              <a:t>Rationale</a:t>
            </a:r>
          </a:p>
          <a:p>
            <a:pPr defTabSz="872635">
              <a:spcBef>
                <a:spcPct val="50000"/>
              </a:spcBef>
            </a:pPr>
            <a:r>
              <a:rPr lang="en-GB" dirty="0" smtClean="0"/>
              <a:t>“You are talking of a Second World Assembly on Ageing. What happened to the first? We were never consulted, yet you tell us a Plan of Action to address our situation emerged. Who made it?”</a:t>
            </a:r>
          </a:p>
          <a:p>
            <a:pPr defTabSz="872635">
              <a:spcBef>
                <a:spcPct val="50000"/>
              </a:spcBef>
            </a:pPr>
            <a:r>
              <a:rPr lang="en-GB" sz="1050" dirty="0" smtClean="0"/>
              <a:t>Older woman, Zimbabwe (State of the World’s Older People, HelpAge International 2002</a:t>
            </a:r>
          </a:p>
          <a:p>
            <a:pPr defTabSz="872635">
              <a:spcBef>
                <a:spcPct val="50000"/>
              </a:spcBef>
            </a:pPr>
            <a:endParaRPr lang="en-GB" b="1" i="1" dirty="0" smtClean="0"/>
          </a:p>
          <a:p>
            <a:pPr eaLnBrk="1" hangingPunct="1">
              <a:spcAft>
                <a:spcPts val="1200"/>
              </a:spcAft>
              <a:buNone/>
            </a:pPr>
            <a:endParaRPr lang="en-GB" b="1" i="1" dirty="0" smtClean="0"/>
          </a:p>
          <a:p>
            <a:pPr eaLnBrk="1" hangingPunct="1">
              <a:spcAft>
                <a:spcPts val="1200"/>
              </a:spcAft>
              <a:buNone/>
            </a:pPr>
            <a:endParaRPr lang="en-GB" b="1" i="1" dirty="0" smtClean="0"/>
          </a:p>
          <a:p>
            <a:pPr eaLnBrk="1" hangingPunct="1">
              <a:spcAft>
                <a:spcPts val="1200"/>
              </a:spcAft>
              <a:buNone/>
            </a:pPr>
            <a:endParaRPr lang="en-GB" b="1" i="1" dirty="0" smtClean="0"/>
          </a:p>
          <a:p>
            <a:pPr eaLnBrk="1" hangingPunct="1">
              <a:spcAft>
                <a:spcPts val="1200"/>
              </a:spcAft>
              <a:buNone/>
            </a:pPr>
            <a:r>
              <a:rPr lang="en-GB" b="1" i="1" dirty="0" smtClean="0"/>
              <a:t> </a:t>
            </a:r>
            <a:endParaRPr lang="en-GB" b="1"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676" y="341173"/>
            <a:ext cx="7310582" cy="783113"/>
          </a:xfrm>
        </p:spPr>
        <p:txBody>
          <a:bodyPr/>
          <a:lstStyle/>
          <a:p>
            <a:r>
              <a:rPr lang="en-GB" sz="2100" b="1" dirty="0" smtClean="0">
                <a:ea typeface="ＭＳ Ｐゴシック" pitchFamily="34" charset="-128"/>
              </a:rPr>
              <a:t>Review Findings</a:t>
            </a:r>
          </a:p>
        </p:txBody>
      </p:sp>
      <p:sp>
        <p:nvSpPr>
          <p:cNvPr id="3" name="Content Placeholder 2"/>
          <p:cNvSpPr>
            <a:spLocks noGrp="1"/>
          </p:cNvSpPr>
          <p:nvPr>
            <p:ph idx="1"/>
          </p:nvPr>
        </p:nvSpPr>
        <p:spPr>
          <a:xfrm>
            <a:off x="395204" y="1340219"/>
            <a:ext cx="8147163" cy="5208280"/>
          </a:xfrm>
        </p:spPr>
        <p:txBody>
          <a:bodyPr/>
          <a:lstStyle/>
          <a:p>
            <a:pPr>
              <a:lnSpc>
                <a:spcPct val="90000"/>
              </a:lnSpc>
              <a:buFont typeface="Times" charset="0"/>
              <a:buNone/>
              <a:defRPr/>
            </a:pPr>
            <a:r>
              <a:rPr lang="en-US" sz="1800" dirty="0" smtClean="0">
                <a:ea typeface="ＭＳ Ｐゴシック" pitchFamily="34" charset="-128"/>
              </a:rPr>
              <a:t>Between </a:t>
            </a:r>
            <a:r>
              <a:rPr lang="en-US" sz="1800" dirty="0">
                <a:ea typeface="ＭＳ Ｐゴシック" pitchFamily="34" charset="-128"/>
              </a:rPr>
              <a:t>2002 and </a:t>
            </a:r>
            <a:r>
              <a:rPr lang="en-US" sz="1800" dirty="0" smtClean="0">
                <a:ea typeface="ＭＳ Ｐゴシック" pitchFamily="34" charset="-128"/>
              </a:rPr>
              <a:t>2010 </a:t>
            </a:r>
            <a:endParaRPr lang="en-US" sz="1800" dirty="0">
              <a:ea typeface="ＭＳ Ｐゴシック" pitchFamily="34" charset="-128"/>
            </a:endParaRPr>
          </a:p>
          <a:p>
            <a:pPr marL="333334" lvl="2" indent="0">
              <a:lnSpc>
                <a:spcPct val="90000"/>
              </a:lnSpc>
              <a:buClr>
                <a:srgbClr val="F25821"/>
              </a:buClr>
              <a:defRPr/>
            </a:pPr>
            <a:endParaRPr lang="en-US" sz="1800" dirty="0" smtClean="0">
              <a:ea typeface="ＭＳ Ｐゴシック" pitchFamily="34" charset="-128"/>
              <a:cs typeface="+mn-cs"/>
            </a:endParaRPr>
          </a:p>
          <a:p>
            <a:pPr marL="333334" lvl="2" indent="0">
              <a:lnSpc>
                <a:spcPct val="90000"/>
              </a:lnSpc>
              <a:buClr>
                <a:srgbClr val="F25821"/>
              </a:buClr>
              <a:defRPr/>
            </a:pPr>
            <a:r>
              <a:rPr lang="en-US" sz="1800" dirty="0" smtClean="0">
                <a:ea typeface="ＭＳ Ｐゴシック" pitchFamily="34" charset="-128"/>
                <a:cs typeface="+mn-cs"/>
              </a:rPr>
              <a:t>48 </a:t>
            </a:r>
            <a:r>
              <a:rPr lang="en-US" sz="1800" dirty="0">
                <a:ea typeface="ＭＳ Ｐゴシック" pitchFamily="34" charset="-128"/>
                <a:cs typeface="+mn-cs"/>
              </a:rPr>
              <a:t>countries </a:t>
            </a:r>
            <a:r>
              <a:rPr lang="en-US" sz="1800" dirty="0" smtClean="0">
                <a:ea typeface="ＭＳ Ｐゴシック" pitchFamily="34" charset="-128"/>
                <a:cs typeface="+mn-cs"/>
              </a:rPr>
              <a:t>approved </a:t>
            </a:r>
            <a:r>
              <a:rPr lang="en-US" sz="1800" dirty="0">
                <a:ea typeface="ＭＳ Ｐゴシック" pitchFamily="34" charset="-128"/>
                <a:cs typeface="+mn-cs"/>
              </a:rPr>
              <a:t>and published national policies on </a:t>
            </a:r>
            <a:r>
              <a:rPr lang="en-US" sz="1800" dirty="0" smtClean="0">
                <a:ea typeface="ＭＳ Ｐゴシック" pitchFamily="34" charset="-128"/>
                <a:cs typeface="+mn-cs"/>
              </a:rPr>
              <a:t>ageing </a:t>
            </a:r>
            <a:endParaRPr lang="en-US" sz="1800" dirty="0">
              <a:ea typeface="ＭＳ Ｐゴシック" pitchFamily="34" charset="-128"/>
              <a:cs typeface="+mn-cs"/>
            </a:endParaRPr>
          </a:p>
          <a:p>
            <a:pPr marL="333334" lvl="2" indent="0">
              <a:lnSpc>
                <a:spcPct val="90000"/>
              </a:lnSpc>
              <a:buClr>
                <a:srgbClr val="F25821"/>
              </a:buClr>
              <a:defRPr/>
            </a:pPr>
            <a:r>
              <a:rPr lang="en-US" sz="1800" dirty="0">
                <a:ea typeface="ＭＳ Ｐゴシック" pitchFamily="34" charset="-128"/>
                <a:cs typeface="+mn-cs"/>
              </a:rPr>
              <a:t>10 countries </a:t>
            </a:r>
            <a:r>
              <a:rPr lang="en-US" sz="1800" dirty="0" smtClean="0">
                <a:ea typeface="ＭＳ Ｐゴシック" pitchFamily="34" charset="-128"/>
                <a:cs typeface="+mn-cs"/>
              </a:rPr>
              <a:t>brought </a:t>
            </a:r>
            <a:r>
              <a:rPr lang="en-US" sz="1800" dirty="0">
                <a:ea typeface="ＭＳ Ｐゴシック" pitchFamily="34" charset="-128"/>
                <a:cs typeface="+mn-cs"/>
              </a:rPr>
              <a:t>into force overarching legislation on </a:t>
            </a:r>
            <a:r>
              <a:rPr lang="en-US" sz="1800" dirty="0" smtClean="0">
                <a:ea typeface="ＭＳ Ｐゴシック" pitchFamily="34" charset="-128"/>
                <a:cs typeface="+mn-cs"/>
              </a:rPr>
              <a:t>ageing</a:t>
            </a:r>
          </a:p>
          <a:p>
            <a:pPr marL="333334" lvl="2" indent="0">
              <a:lnSpc>
                <a:spcPct val="90000"/>
              </a:lnSpc>
              <a:buClr>
                <a:srgbClr val="F25821"/>
              </a:buClr>
              <a:defRPr/>
            </a:pPr>
            <a:r>
              <a:rPr lang="en-US" sz="1800" dirty="0" smtClean="0">
                <a:ea typeface="ＭＳ Ｐゴシック" pitchFamily="34" charset="-128"/>
                <a:cs typeface="+mn-cs"/>
              </a:rPr>
              <a:t>51 produced </a:t>
            </a:r>
            <a:r>
              <a:rPr lang="en-US" sz="1800" dirty="0">
                <a:ea typeface="ＭＳ Ｐゴシック" pitchFamily="34" charset="-128"/>
                <a:cs typeface="+mn-cs"/>
              </a:rPr>
              <a:t>research or surveys on ageing,</a:t>
            </a:r>
          </a:p>
          <a:p>
            <a:pPr marL="333334" lvl="2" indent="0">
              <a:lnSpc>
                <a:spcPct val="90000"/>
              </a:lnSpc>
              <a:buClr>
                <a:srgbClr val="F25821"/>
              </a:buClr>
              <a:defRPr/>
            </a:pPr>
            <a:r>
              <a:rPr lang="en-US" sz="1800" dirty="0">
                <a:ea typeface="ＭＳ Ｐゴシック" pitchFamily="34" charset="-128"/>
                <a:cs typeface="+mn-cs"/>
              </a:rPr>
              <a:t>64 countries </a:t>
            </a:r>
            <a:r>
              <a:rPr lang="en-US" sz="1800" dirty="0" smtClean="0">
                <a:ea typeface="ＭＳ Ｐゴシック" pitchFamily="34" charset="-128"/>
                <a:cs typeface="+mn-cs"/>
              </a:rPr>
              <a:t>set </a:t>
            </a:r>
            <a:r>
              <a:rPr lang="en-US" sz="1800" dirty="0">
                <a:ea typeface="ＭＳ Ｐゴシック" pitchFamily="34" charset="-128"/>
                <a:cs typeface="+mn-cs"/>
              </a:rPr>
              <a:t>up official bodies and institutions to respond to ageing </a:t>
            </a:r>
            <a:r>
              <a:rPr lang="en-US" sz="1800" dirty="0" smtClean="0">
                <a:ea typeface="ＭＳ Ｐゴシック" pitchFamily="34" charset="-128"/>
                <a:cs typeface="+mn-cs"/>
              </a:rPr>
              <a:t>with </a:t>
            </a:r>
            <a:r>
              <a:rPr lang="en-US" sz="1800" dirty="0">
                <a:ea typeface="ＭＳ Ｐゴシック" pitchFamily="34" charset="-128"/>
                <a:cs typeface="+mn-cs"/>
              </a:rPr>
              <a:t>at least one ministry responsible for ageing or older </a:t>
            </a:r>
            <a:r>
              <a:rPr lang="en-US" sz="1800" dirty="0" smtClean="0">
                <a:ea typeface="ＭＳ Ｐゴシック" pitchFamily="34" charset="-128"/>
                <a:cs typeface="+mn-cs"/>
              </a:rPr>
              <a:t>people</a:t>
            </a:r>
          </a:p>
          <a:p>
            <a:pPr marL="333334" lvl="2" indent="0">
              <a:lnSpc>
                <a:spcPct val="90000"/>
              </a:lnSpc>
              <a:buClr>
                <a:srgbClr val="F25821"/>
              </a:buClr>
              <a:defRPr/>
            </a:pPr>
            <a:endParaRPr lang="en-US" sz="1800" dirty="0">
              <a:ea typeface="ＭＳ Ｐゴシック" pitchFamily="34" charset="-128"/>
              <a:cs typeface="+mn-cs"/>
            </a:endParaRPr>
          </a:p>
          <a:p>
            <a:pPr>
              <a:lnSpc>
                <a:spcPct val="90000"/>
              </a:lnSpc>
              <a:defRPr/>
            </a:pPr>
            <a:r>
              <a:rPr lang="en-GB" sz="1800" dirty="0">
                <a:ea typeface="ＭＳ Ｐゴシック" pitchFamily="34" charset="-128"/>
              </a:rPr>
              <a:t>Big variations across regions – </a:t>
            </a:r>
            <a:r>
              <a:rPr lang="en-GB" sz="1800" b="1" dirty="0">
                <a:ea typeface="ＭＳ Ｐゴシック" pitchFamily="34" charset="-128"/>
              </a:rPr>
              <a:t>limited or no policy coverage </a:t>
            </a:r>
            <a:r>
              <a:rPr lang="en-GB" sz="1800" b="1" dirty="0" smtClean="0">
                <a:ea typeface="ＭＳ Ｐゴシック" pitchFamily="34" charset="-128"/>
              </a:rPr>
              <a:t>in</a:t>
            </a:r>
            <a:r>
              <a:rPr lang="en-GB" sz="1800" dirty="0" smtClean="0">
                <a:ea typeface="ＭＳ Ｐゴシック" pitchFamily="34" charset="-128"/>
              </a:rPr>
              <a:t>: </a:t>
            </a:r>
          </a:p>
          <a:p>
            <a:pPr lvl="1">
              <a:lnSpc>
                <a:spcPct val="90000"/>
              </a:lnSpc>
              <a:buFont typeface="Arial" pitchFamily="34" charset="0"/>
              <a:buChar char="•"/>
              <a:defRPr/>
            </a:pPr>
            <a:r>
              <a:rPr lang="en-GB" sz="1800" dirty="0" smtClean="0">
                <a:ea typeface="ＭＳ Ｐゴシック" pitchFamily="34" charset="-128"/>
              </a:rPr>
              <a:t>Mainstreaming </a:t>
            </a:r>
            <a:r>
              <a:rPr lang="en-GB" sz="1800" dirty="0">
                <a:ea typeface="ＭＳ Ｐゴシック" pitchFamily="34" charset="-128"/>
              </a:rPr>
              <a:t>of ageing into poverty reduction </a:t>
            </a:r>
            <a:r>
              <a:rPr lang="en-GB" sz="1800" dirty="0" smtClean="0">
                <a:ea typeface="ＭＳ Ｐゴシック" pitchFamily="34" charset="-128"/>
              </a:rPr>
              <a:t>programmes</a:t>
            </a:r>
          </a:p>
          <a:p>
            <a:pPr lvl="1">
              <a:lnSpc>
                <a:spcPct val="90000"/>
              </a:lnSpc>
              <a:buFont typeface="Arial" pitchFamily="34" charset="0"/>
              <a:buChar char="•"/>
              <a:defRPr/>
            </a:pPr>
            <a:r>
              <a:rPr lang="en-GB" sz="1800" dirty="0" smtClean="0">
                <a:ea typeface="ＭＳ Ｐゴシック" pitchFamily="34" charset="-128"/>
              </a:rPr>
              <a:t>Emergency programmes</a:t>
            </a:r>
          </a:p>
          <a:p>
            <a:pPr lvl="1">
              <a:lnSpc>
                <a:spcPct val="90000"/>
              </a:lnSpc>
              <a:buFont typeface="Arial" pitchFamily="34" charset="0"/>
              <a:buChar char="•"/>
              <a:defRPr/>
            </a:pPr>
            <a:r>
              <a:rPr lang="en-GB" sz="1800" dirty="0" smtClean="0">
                <a:ea typeface="ＭＳ Ｐゴシック" pitchFamily="34" charset="-128"/>
              </a:rPr>
              <a:t>Migration/rural development</a:t>
            </a:r>
          </a:p>
          <a:p>
            <a:pPr lvl="1">
              <a:lnSpc>
                <a:spcPct val="90000"/>
              </a:lnSpc>
              <a:buFont typeface="Arial" pitchFamily="34" charset="0"/>
              <a:buChar char="•"/>
              <a:defRPr/>
            </a:pPr>
            <a:r>
              <a:rPr lang="en-GB" sz="1800" dirty="0" smtClean="0">
                <a:ea typeface="ＭＳ Ｐゴシック" pitchFamily="34" charset="-128"/>
              </a:rPr>
              <a:t>HIV/AIDS</a:t>
            </a:r>
            <a:r>
              <a:rPr lang="en-GB" sz="1800" dirty="0">
                <a:ea typeface="ＭＳ Ｐゴシック" pitchFamily="34" charset="-128"/>
              </a:rPr>
              <a:t>, </a:t>
            </a:r>
            <a:r>
              <a:rPr lang="en-GB" sz="1800" dirty="0" smtClean="0">
                <a:ea typeface="ＭＳ Ｐゴシック" pitchFamily="34" charset="-128"/>
              </a:rPr>
              <a:t>NCDs, mental </a:t>
            </a:r>
            <a:r>
              <a:rPr lang="en-GB" sz="1800" dirty="0">
                <a:ea typeface="ＭＳ Ｐゴシック" pitchFamily="34" charset="-128"/>
              </a:rPr>
              <a:t>health, </a:t>
            </a:r>
            <a:r>
              <a:rPr lang="en-GB" sz="1800" dirty="0" smtClean="0">
                <a:ea typeface="ＭＳ Ｐゴシック" pitchFamily="34" charset="-128"/>
              </a:rPr>
              <a:t>disabilities</a:t>
            </a:r>
          </a:p>
          <a:p>
            <a:pPr lvl="1">
              <a:lnSpc>
                <a:spcPct val="90000"/>
              </a:lnSpc>
              <a:buFont typeface="Arial" pitchFamily="34" charset="0"/>
              <a:buChar char="•"/>
              <a:defRPr/>
            </a:pPr>
            <a:r>
              <a:rPr lang="en-GB" sz="1800" dirty="0" smtClean="0">
                <a:ea typeface="ＭＳ Ｐゴシック" pitchFamily="34" charset="-128"/>
              </a:rPr>
              <a:t>Violence and human rights</a:t>
            </a:r>
          </a:p>
          <a:p>
            <a:pPr lvl="1">
              <a:lnSpc>
                <a:spcPct val="90000"/>
              </a:lnSpc>
              <a:buFont typeface="Times" charset="0"/>
              <a:buNone/>
              <a:defRPr/>
            </a:pPr>
            <a:r>
              <a:rPr lang="en-GB" sz="1800" b="1" dirty="0" smtClean="0">
                <a:ea typeface="ＭＳ Ｐゴシック" pitchFamily="34" charset="-128"/>
              </a:rPr>
              <a:t>Little evidence on budgets to implement policies </a:t>
            </a:r>
            <a:endParaRPr lang="en-GB" sz="1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676" y="341173"/>
            <a:ext cx="6547337" cy="534071"/>
          </a:xfrm>
        </p:spPr>
        <p:txBody>
          <a:bodyPr/>
          <a:lstStyle/>
          <a:p>
            <a:r>
              <a:rPr lang="en-GB" sz="2500" b="1" dirty="0" smtClean="0">
                <a:ea typeface="ＭＳ Ｐゴシック" pitchFamily="34" charset="-128"/>
              </a:rPr>
              <a:t>Focus group findings </a:t>
            </a:r>
            <a:endParaRPr lang="en-US" sz="2500" b="1" dirty="0" smtClean="0">
              <a:ea typeface="ＭＳ Ｐゴシック" pitchFamily="34" charset="-128"/>
            </a:endParaRPr>
          </a:p>
        </p:txBody>
      </p:sp>
      <p:sp>
        <p:nvSpPr>
          <p:cNvPr id="14339" name="Content Placeholder 2"/>
          <p:cNvSpPr>
            <a:spLocks noGrp="1"/>
          </p:cNvSpPr>
          <p:nvPr>
            <p:ph idx="1"/>
          </p:nvPr>
        </p:nvSpPr>
        <p:spPr>
          <a:xfrm>
            <a:off x="457676" y="921310"/>
            <a:ext cx="8147163" cy="5627188"/>
          </a:xfrm>
        </p:spPr>
        <p:txBody>
          <a:bodyPr/>
          <a:lstStyle/>
          <a:p>
            <a:r>
              <a:rPr lang="en-GB" sz="1800" dirty="0" smtClean="0">
                <a:ea typeface="ＭＳ Ｐゴシック" pitchFamily="34" charset="-128"/>
              </a:rPr>
              <a:t>Lack of knowledge of MIPAA and other policies, rights and entitlements</a:t>
            </a:r>
          </a:p>
          <a:p>
            <a:r>
              <a:rPr lang="en-GB" sz="1800" dirty="0" smtClean="0">
                <a:ea typeface="ＭＳ Ｐゴシック" pitchFamily="34" charset="-128"/>
              </a:rPr>
              <a:t>Government policies not known by service providers </a:t>
            </a:r>
          </a:p>
          <a:p>
            <a:r>
              <a:rPr lang="en-GB" sz="1800" dirty="0" smtClean="0">
                <a:ea typeface="ＭＳ Ｐゴシック" pitchFamily="34" charset="-128"/>
              </a:rPr>
              <a:t>Better water, roads, health clinics, income gives tangible results </a:t>
            </a:r>
          </a:p>
          <a:p>
            <a:r>
              <a:rPr lang="en-GB" sz="1800" dirty="0" smtClean="0">
                <a:ea typeface="ＭＳ Ｐゴシック" pitchFamily="34" charset="-128"/>
              </a:rPr>
              <a:t>Interdependence on family and community; caring, livelihoods (work)</a:t>
            </a:r>
          </a:p>
          <a:p>
            <a:r>
              <a:rPr lang="en-GB" sz="1800" dirty="0" smtClean="0">
                <a:ea typeface="ＭＳ Ｐゴシック" pitchFamily="34" charset="-128"/>
              </a:rPr>
              <a:t>Marked differences between urban and rural in relation to poverty, inclusion, participation, basic service provision </a:t>
            </a:r>
          </a:p>
          <a:p>
            <a:r>
              <a:rPr lang="en-GB" sz="1800" dirty="0" smtClean="0">
                <a:ea typeface="ＭＳ Ｐゴシック" pitchFamily="34" charset="-128"/>
              </a:rPr>
              <a:t>Worries about being costly to families (health, frailty) </a:t>
            </a:r>
          </a:p>
          <a:p>
            <a:r>
              <a:rPr lang="en-GB" sz="1800" dirty="0" smtClean="0">
                <a:ea typeface="ＭＳ Ｐゴシック" pitchFamily="34" charset="-128"/>
              </a:rPr>
              <a:t>Disputes over land and housing – family, official and police abuse</a:t>
            </a:r>
          </a:p>
          <a:p>
            <a:r>
              <a:rPr lang="en-GB" sz="1800" dirty="0" smtClean="0">
                <a:ea typeface="ＭＳ Ｐゴシック" pitchFamily="34" charset="-128"/>
              </a:rPr>
              <a:t>Abuse a source of shame and anguish</a:t>
            </a:r>
          </a:p>
          <a:p>
            <a:r>
              <a:rPr lang="en-GB" sz="1800" dirty="0" smtClean="0">
                <a:ea typeface="ＭＳ Ｐゴシック" pitchFamily="34" charset="-128"/>
              </a:rPr>
              <a:t>Increasing cost of food, medicines, consultations, care and transport </a:t>
            </a:r>
          </a:p>
          <a:p>
            <a:r>
              <a:rPr lang="en-GB" sz="1800" dirty="0" smtClean="0">
                <a:ea typeface="ＭＳ Ｐゴシック" pitchFamily="34" charset="-128"/>
              </a:rPr>
              <a:t>Short sighted policies – free consultations but expensive medicines </a:t>
            </a:r>
          </a:p>
          <a:p>
            <a:r>
              <a:rPr lang="en-GB" sz="1800" dirty="0" smtClean="0">
                <a:ea typeface="ＭＳ Ｐゴシック" pitchFamily="34" charset="-128"/>
              </a:rPr>
              <a:t>Value placed on caring for others – neighbours , grandchildren</a:t>
            </a:r>
          </a:p>
          <a:p>
            <a:r>
              <a:rPr lang="en-GB" sz="1800" dirty="0" smtClean="0">
                <a:ea typeface="ＭＳ Ｐゴシック" pitchFamily="34" charset="-128"/>
              </a:rPr>
              <a:t>Value of being organised – many benefits including sense of worth and political recognition       </a:t>
            </a:r>
          </a:p>
          <a:p>
            <a:endParaRPr lang="en-GB" dirty="0" smtClean="0">
              <a:ea typeface="ＭＳ Ｐゴシック" pitchFamily="34" charset="-128"/>
            </a:endParaRPr>
          </a:p>
          <a:p>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1313"/>
            <a:ext cx="6548438" cy="639415"/>
          </a:xfrm>
        </p:spPr>
        <p:txBody>
          <a:bodyPr/>
          <a:lstStyle/>
          <a:p>
            <a:r>
              <a:rPr lang="en-GB" dirty="0" smtClean="0"/>
              <a:t>Priority Actions </a:t>
            </a:r>
            <a:endParaRPr lang="en-US" dirty="0"/>
          </a:p>
        </p:txBody>
      </p:sp>
      <p:sp>
        <p:nvSpPr>
          <p:cNvPr id="3" name="Subtitle 2"/>
          <p:cNvSpPr>
            <a:spLocks noGrp="1"/>
          </p:cNvSpPr>
          <p:nvPr>
            <p:ph type="subTitle" idx="1"/>
          </p:nvPr>
        </p:nvSpPr>
        <p:spPr>
          <a:xfrm>
            <a:off x="457200" y="1196752"/>
            <a:ext cx="8363272" cy="5351686"/>
          </a:xfrm>
        </p:spPr>
        <p:txBody>
          <a:bodyPr/>
          <a:lstStyle/>
          <a:p>
            <a:pPr marL="457200" lvl="0" indent="-457200">
              <a:buFont typeface="+mj-lt"/>
              <a:buAutoNum type="arabicPeriod"/>
            </a:pPr>
            <a:r>
              <a:rPr lang="en-GB" dirty="0" smtClean="0"/>
              <a:t>Global target for life expectancy of 80 years for all</a:t>
            </a:r>
          </a:p>
          <a:p>
            <a:pPr marL="457200" lvl="0" indent="-457200">
              <a:buFont typeface="+mj-lt"/>
              <a:buAutoNum type="arabicPeriod"/>
            </a:pPr>
            <a:r>
              <a:rPr lang="en-GB" dirty="0" smtClean="0"/>
              <a:t>Universal income security in old age  </a:t>
            </a:r>
            <a:endParaRPr lang="en-US" dirty="0" smtClean="0"/>
          </a:p>
          <a:p>
            <a:pPr marL="457200" lvl="0" indent="-457200">
              <a:buFont typeface="+mj-lt"/>
              <a:buAutoNum type="arabicPeriod"/>
            </a:pPr>
            <a:r>
              <a:rPr lang="en-GB" dirty="0" smtClean="0"/>
              <a:t>Access to affordable and appropriate health services and care services across the life course </a:t>
            </a:r>
            <a:endParaRPr lang="en-US" dirty="0" smtClean="0"/>
          </a:p>
          <a:p>
            <a:pPr marL="457200" lvl="0" indent="-457200">
              <a:buFont typeface="+mj-lt"/>
              <a:buAutoNum type="arabicPeriod"/>
            </a:pPr>
            <a:r>
              <a:rPr lang="en-GB" dirty="0" smtClean="0"/>
              <a:t>Legislation on age discrimination</a:t>
            </a:r>
            <a:endParaRPr lang="en-US" dirty="0" smtClean="0"/>
          </a:p>
          <a:p>
            <a:pPr marL="457200" lvl="0" indent="-457200">
              <a:buFont typeface="+mj-lt"/>
              <a:buAutoNum type="arabicPeriod"/>
            </a:pPr>
            <a:r>
              <a:rPr lang="en-GB" dirty="0" smtClean="0"/>
              <a:t>Accountable investments in older people and their associations </a:t>
            </a:r>
          </a:p>
          <a:p>
            <a:pPr marL="457200" lvl="0" indent="-457200">
              <a:buFont typeface="+mj-lt"/>
              <a:buAutoNum type="arabicPeriod"/>
            </a:pPr>
            <a:r>
              <a:rPr lang="en-GB" dirty="0" smtClean="0"/>
              <a:t>Age auditing of development policies and public services </a:t>
            </a:r>
            <a:endParaRPr lang="en-US" dirty="0" smtClean="0"/>
          </a:p>
          <a:p>
            <a:pPr marL="457200" lvl="0" indent="-457200">
              <a:buFont typeface="+mj-lt"/>
              <a:buAutoNum type="arabicPeriod"/>
            </a:pPr>
            <a:r>
              <a:rPr lang="en-GB" dirty="0" smtClean="0"/>
              <a:t>Post 2015 framework to be accountable, rights based and age inclusive to support all people across the lifecourse and across social economic cultural and environmental domains</a:t>
            </a:r>
            <a:endParaRPr lang="en-US" dirty="0" smtClean="0"/>
          </a:p>
          <a:p>
            <a:pPr marL="457200" indent="-457200">
              <a:buFont typeface="+mj-lt"/>
              <a:buAutoNum type="arabicPeriod"/>
            </a:pPr>
            <a:r>
              <a:rPr lang="en-GB" dirty="0" smtClean="0"/>
              <a:t>All poverty data to be disaggregated by age as well as by sex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test"/>
          <p:cNvPicPr>
            <a:picLocks noChangeAspect="1" noChangeArrowheads="1"/>
          </p:cNvPicPr>
          <p:nvPr/>
        </p:nvPicPr>
        <p:blipFill>
          <a:blip r:embed="rId3"/>
          <a:srcRect/>
          <a:stretch>
            <a:fillRect/>
          </a:stretch>
        </p:blipFill>
        <p:spPr bwMode="auto">
          <a:xfrm>
            <a:off x="1763713" y="2276475"/>
            <a:ext cx="5662612" cy="3805238"/>
          </a:xfrm>
          <a:prstGeom prst="rect">
            <a:avLst/>
          </a:prstGeom>
          <a:noFill/>
          <a:ln w="9525">
            <a:noFill/>
            <a:miter lim="800000"/>
            <a:headEnd/>
            <a:tailEnd/>
          </a:ln>
        </p:spPr>
      </p:pic>
      <p:pic>
        <p:nvPicPr>
          <p:cNvPr id="3" name="Picture 2"/>
          <p:cNvPicPr>
            <a:picLocks noChangeAspect="1"/>
          </p:cNvPicPr>
          <p:nvPr/>
        </p:nvPicPr>
        <p:blipFill>
          <a:blip r:embed="rId4"/>
          <a:srcRect/>
          <a:stretch>
            <a:fillRect/>
          </a:stretch>
        </p:blipFill>
        <p:spPr bwMode="auto">
          <a:xfrm>
            <a:off x="539552" y="1268760"/>
            <a:ext cx="5849613" cy="2807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Enhance organisation and voice</a:t>
            </a:r>
            <a:endParaRPr lang="en-US" dirty="0"/>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xmlns="" val="0"/>
              </a:ext>
            </a:extLst>
          </a:blip>
          <a:srcRect b="14751"/>
          <a:stretch/>
        </p:blipFill>
        <p:spPr bwMode="auto">
          <a:xfrm>
            <a:off x="251520" y="1556792"/>
            <a:ext cx="3675538" cy="4525963"/>
          </a:xfrm>
          <a:prstGeom prst="rect">
            <a:avLst/>
          </a:prstGeom>
          <a:ln>
            <a:noFill/>
          </a:ln>
          <a:extLst>
            <a:ext uri="{53640926-AAD7-44D8-BBD7-CCE9431645EC}">
              <a14:shadowObscured xmlns:a14="http://schemas.microsoft.com/office/drawing/2010/main" xmlns=""/>
            </a:ext>
          </a:extLst>
        </p:spPr>
      </p:pic>
      <p:grpSp>
        <p:nvGrpSpPr>
          <p:cNvPr id="3" name="Group 5"/>
          <p:cNvGrpSpPr/>
          <p:nvPr/>
        </p:nvGrpSpPr>
        <p:grpSpPr>
          <a:xfrm>
            <a:off x="5292079" y="1484784"/>
            <a:ext cx="3683551" cy="4704381"/>
            <a:chOff x="5292079" y="1484784"/>
            <a:chExt cx="3683551" cy="4704381"/>
          </a:xfrm>
        </p:grpSpPr>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79" y="1484784"/>
              <a:ext cx="3683551" cy="4536504"/>
            </a:xfrm>
            <a:prstGeom prst="rect">
              <a:avLst/>
            </a:prstGeom>
            <a:noFill/>
          </p:spPr>
        </p:pic>
        <p:sp>
          <p:nvSpPr>
            <p:cNvPr id="8" name="Text Box 2"/>
            <p:cNvSpPr txBox="1">
              <a:spLocks noChangeArrowheads="1"/>
            </p:cNvSpPr>
            <p:nvPr/>
          </p:nvSpPr>
          <p:spPr bwMode="auto">
            <a:xfrm rot="21124734">
              <a:off x="5606260" y="2489432"/>
              <a:ext cx="1987347" cy="51706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2400" b="1" dirty="0">
                  <a:solidFill>
                    <a:srgbClr val="E36C0A"/>
                  </a:solidFill>
                  <a:effectLst/>
                  <a:latin typeface="Calibri"/>
                  <a:ea typeface="Calibri"/>
                  <a:cs typeface="Calibri"/>
                </a:rPr>
                <a:t>on Health</a:t>
              </a:r>
              <a:endParaRPr lang="en-GB" sz="2400" dirty="0">
                <a:effectLst/>
                <a:latin typeface="Calibri"/>
                <a:ea typeface="Calibri"/>
                <a:cs typeface="Times New Roman"/>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2079" y="3186938"/>
              <a:ext cx="3683551" cy="3002227"/>
            </a:xfrm>
            <a:prstGeom prst="rect">
              <a:avLst/>
            </a:prstGeom>
            <a:noFill/>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13114"/>
            <a:ext cx="5791200" cy="5029200"/>
          </a:xfrm>
        </p:spPr>
        <p:txBody>
          <a:bodyPr>
            <a:normAutofit fontScale="55000" lnSpcReduction="20000"/>
          </a:bodyPr>
          <a:lstStyle/>
          <a:p>
            <a:pPr marL="0" indent="0">
              <a:buNone/>
            </a:pPr>
            <a:r>
              <a:rPr lang="en-GB" sz="3800" dirty="0" smtClean="0"/>
              <a:t>Age group: 18-30 years old</a:t>
            </a:r>
          </a:p>
          <a:p>
            <a:pPr marL="0" indent="0">
              <a:buNone/>
            </a:pPr>
            <a:endParaRPr lang="en-GB" sz="3800" dirty="0" smtClean="0"/>
          </a:p>
          <a:p>
            <a:pPr marL="0" indent="0">
              <a:buNone/>
            </a:pPr>
            <a:r>
              <a:rPr lang="en-GB" sz="3800" dirty="0" smtClean="0"/>
              <a:t>Build awareness what it is like to be older </a:t>
            </a:r>
          </a:p>
          <a:p>
            <a:pPr marL="0" indent="0">
              <a:buNone/>
            </a:pPr>
            <a:endParaRPr lang="en-GB" sz="3800" dirty="0" smtClean="0"/>
          </a:p>
          <a:p>
            <a:pPr marL="0" indent="0">
              <a:buNone/>
            </a:pPr>
            <a:r>
              <a:rPr lang="en-GB" sz="3800" dirty="0" smtClean="0"/>
              <a:t>Show </a:t>
            </a:r>
            <a:r>
              <a:rPr lang="en-GB" sz="3800" dirty="0"/>
              <a:t>solidarity with older people in developing countries</a:t>
            </a:r>
          </a:p>
          <a:p>
            <a:pPr marL="0" indent="0">
              <a:buNone/>
            </a:pPr>
            <a:endParaRPr lang="en-GB" sz="3800" dirty="0" smtClean="0"/>
          </a:p>
          <a:p>
            <a:pPr marL="0" indent="0">
              <a:buNone/>
            </a:pPr>
            <a:r>
              <a:rPr lang="en-GB" sz="3800" dirty="0" smtClean="0"/>
              <a:t>Join Age Demands Action campaign, become champions, build relationships with MEPs</a:t>
            </a:r>
          </a:p>
          <a:p>
            <a:pPr marL="0" indent="0">
              <a:buNone/>
            </a:pPr>
            <a:endParaRPr lang="en-GB" sz="3600" dirty="0" smtClean="0"/>
          </a:p>
          <a:p>
            <a:pPr marL="0" indent="0">
              <a:buNone/>
            </a:pPr>
            <a:r>
              <a:rPr lang="en-GB" sz="3600" dirty="0" smtClean="0"/>
              <a:t>To find out more: www.makeitageless.org</a:t>
            </a:r>
            <a:endParaRPr lang="en-GB" sz="1800" dirty="0"/>
          </a:p>
          <a:p>
            <a:pPr marL="0" indent="0">
              <a:buNone/>
            </a:pPr>
            <a:endParaRPr lang="en-GB" sz="38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79" t="52283" r="33780" b="11618"/>
          <a:stretch/>
        </p:blipFill>
        <p:spPr bwMode="auto">
          <a:xfrm>
            <a:off x="685800" y="76200"/>
            <a:ext cx="706821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52" t="2435" r="2271" b="12280"/>
          <a:stretch/>
        </p:blipFill>
        <p:spPr bwMode="auto">
          <a:xfrm>
            <a:off x="6019799" y="1537996"/>
            <a:ext cx="2954743" cy="4313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423693"/>
      </p:ext>
    </p:extLst>
  </p:cSld>
  <p:clrMapOvr>
    <a:masterClrMapping/>
  </p:clrMapOvr>
  <mc:AlternateContent xmlns:mc="http://schemas.openxmlformats.org/markup-compatibility/2006">
    <mc:Choice xmlns:p14="http://schemas.microsoft.com/office/powerpoint/2010/main" xmlns="" Requires="p14">
      <p:transition p14:dur="10" advClick="0" advTm="10000"/>
    </mc:Choice>
    <mc:Fallback>
      <p:transition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fi-FI" sz="2400" b="1" dirty="0" smtClean="0"/>
              <a:t>Agenda for Action  </a:t>
            </a:r>
            <a:endParaRPr lang="en-US" sz="2400" b="1" dirty="0" smtClean="0"/>
          </a:p>
        </p:txBody>
      </p:sp>
      <p:sp>
        <p:nvSpPr>
          <p:cNvPr id="2" name="Subtitle 1"/>
          <p:cNvSpPr>
            <a:spLocks noGrp="1"/>
          </p:cNvSpPr>
          <p:nvPr>
            <p:ph type="subTitle" idx="1"/>
          </p:nvPr>
        </p:nvSpPr>
        <p:spPr>
          <a:xfrm>
            <a:off x="457200" y="1614488"/>
            <a:ext cx="8147248" cy="4933950"/>
          </a:xfrm>
        </p:spPr>
        <p:txBody>
          <a:bodyPr/>
          <a:lstStyle/>
          <a:p>
            <a:pPr marL="285750" indent="-285750">
              <a:buFont typeface="Arial" pitchFamily="34" charset="0"/>
              <a:buChar char="•"/>
            </a:pPr>
            <a:r>
              <a:rPr lang="en-GB" sz="2000" dirty="0"/>
              <a:t>Support and build up contributions of older people </a:t>
            </a:r>
          </a:p>
          <a:p>
            <a:pPr marL="285750" indent="-285750">
              <a:buFont typeface="Arial" pitchFamily="34" charset="0"/>
              <a:buChar char="•"/>
            </a:pPr>
            <a:r>
              <a:rPr lang="en-GB" sz="2000" dirty="0" smtClean="0"/>
              <a:t>Secure </a:t>
            </a:r>
            <a:r>
              <a:rPr lang="en-GB" sz="2000" dirty="0"/>
              <a:t>participation, visibility and voice</a:t>
            </a:r>
          </a:p>
          <a:p>
            <a:pPr marL="285750" indent="-285750">
              <a:buFont typeface="Arial" pitchFamily="34" charset="0"/>
              <a:buChar char="•"/>
            </a:pPr>
            <a:r>
              <a:rPr lang="en-GB" sz="2000" dirty="0" smtClean="0"/>
              <a:t>Deliver </a:t>
            </a:r>
            <a:r>
              <a:rPr lang="en-GB" sz="2000" dirty="0"/>
              <a:t>income security and affordable and appropriate health </a:t>
            </a:r>
            <a:r>
              <a:rPr lang="en-GB" sz="2000" dirty="0" smtClean="0"/>
              <a:t>care</a:t>
            </a:r>
          </a:p>
          <a:p>
            <a:pPr marL="285750" indent="-285750">
              <a:buFont typeface="Arial" pitchFamily="34" charset="0"/>
              <a:buChar char="•"/>
            </a:pPr>
            <a:r>
              <a:rPr lang="en-GB" sz="2000" dirty="0" smtClean="0"/>
              <a:t>Ensure </a:t>
            </a:r>
            <a:r>
              <a:rPr lang="en-GB" sz="2000" dirty="0"/>
              <a:t>decent work and opportunities to extend working life</a:t>
            </a:r>
          </a:p>
          <a:p>
            <a:pPr marL="285750" indent="-285750">
              <a:buFont typeface="Arial" pitchFamily="34" charset="0"/>
              <a:buChar char="•"/>
            </a:pPr>
            <a:r>
              <a:rPr lang="en-GB" sz="2000" dirty="0" smtClean="0"/>
              <a:t>Focus </a:t>
            </a:r>
            <a:r>
              <a:rPr lang="en-GB" sz="2000" dirty="0"/>
              <a:t>on quality of life – well being, expansion of capacity, education, accessible and affordable health and other basic services </a:t>
            </a:r>
          </a:p>
          <a:p>
            <a:pPr marL="285750" indent="-285750">
              <a:buFont typeface="Arial" pitchFamily="34" charset="0"/>
              <a:buChar char="•"/>
            </a:pPr>
            <a:r>
              <a:rPr lang="en-GB" sz="2000" dirty="0" smtClean="0"/>
              <a:t>Support </a:t>
            </a:r>
            <a:r>
              <a:rPr lang="en-GB" sz="2000" dirty="0"/>
              <a:t>for caregivers and independent living </a:t>
            </a:r>
          </a:p>
          <a:p>
            <a:pPr marL="285750" indent="-285750">
              <a:buFont typeface="Arial" pitchFamily="34" charset="0"/>
              <a:buChar char="•"/>
            </a:pPr>
            <a:r>
              <a:rPr lang="en-GB" sz="2000" dirty="0" smtClean="0"/>
              <a:t>Innovation </a:t>
            </a:r>
            <a:r>
              <a:rPr lang="en-GB" sz="2000" dirty="0"/>
              <a:t>– services, policies to support contributions, life course </a:t>
            </a:r>
            <a:r>
              <a:rPr lang="en-GB" sz="2000" dirty="0" smtClean="0"/>
              <a:t>approaches – smart economics </a:t>
            </a:r>
            <a:endParaRPr lang="en-GB" sz="2000" dirty="0"/>
          </a:p>
          <a:p>
            <a:pPr marL="285750" indent="-285750">
              <a:buFont typeface="Arial" pitchFamily="34" charset="0"/>
              <a:buChar char="•"/>
            </a:pPr>
            <a:r>
              <a:rPr lang="en-GB" sz="2000" dirty="0" smtClean="0"/>
              <a:t>Determined </a:t>
            </a:r>
            <a:r>
              <a:rPr lang="en-GB" sz="2000" dirty="0"/>
              <a:t>action on age </a:t>
            </a:r>
            <a:r>
              <a:rPr lang="en-GB" sz="2000" dirty="0" smtClean="0"/>
              <a:t>discrimination and abuse</a:t>
            </a: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313"/>
            <a:ext cx="6548438" cy="783431"/>
          </a:xfrm>
        </p:spPr>
        <p:txBody>
          <a:bodyPr/>
          <a:lstStyle/>
          <a:p>
            <a:r>
              <a:rPr lang="en-GB" dirty="0" smtClean="0"/>
              <a:t>Topic to answer</a:t>
            </a:r>
            <a:endParaRPr lang="en-US" dirty="0"/>
          </a:p>
        </p:txBody>
      </p:sp>
      <p:sp>
        <p:nvSpPr>
          <p:cNvPr id="3" name="Content Placeholder 2"/>
          <p:cNvSpPr>
            <a:spLocks noGrp="1"/>
          </p:cNvSpPr>
          <p:nvPr>
            <p:ph idx="1"/>
          </p:nvPr>
        </p:nvSpPr>
        <p:spPr>
          <a:xfrm>
            <a:off x="457200" y="1268760"/>
            <a:ext cx="8147248" cy="5279678"/>
          </a:xfrm>
        </p:spPr>
        <p:txBody>
          <a:bodyPr>
            <a:normAutofit fontScale="85000" lnSpcReduction="20000"/>
          </a:bodyPr>
          <a:lstStyle/>
          <a:p>
            <a:pPr>
              <a:buNone/>
            </a:pPr>
            <a:r>
              <a:rPr lang="en-US" dirty="0" smtClean="0"/>
              <a:t>"</a:t>
            </a:r>
            <a:r>
              <a:rPr lang="en-US" i="1" dirty="0" smtClean="0"/>
              <a:t>What is the (sole) most important action for harmonizing the population ageing and societal development?</a:t>
            </a:r>
            <a:r>
              <a:rPr lang="en-US" dirty="0" smtClean="0"/>
              <a:t>" </a:t>
            </a:r>
          </a:p>
          <a:p>
            <a:endParaRPr lang="en-US" dirty="0" smtClean="0"/>
          </a:p>
          <a:p>
            <a:r>
              <a:rPr lang="en-US" dirty="0" smtClean="0"/>
              <a:t>"The ultimate goal of social development is to improve and enhance the quality of life of all people" </a:t>
            </a:r>
          </a:p>
          <a:p>
            <a:pPr>
              <a:buNone/>
            </a:pPr>
            <a:r>
              <a:rPr lang="en-US" dirty="0" smtClean="0"/>
              <a:t>(</a:t>
            </a:r>
            <a:r>
              <a:rPr lang="en-US" sz="1400" dirty="0" err="1" smtClean="0"/>
              <a:t>para</a:t>
            </a:r>
            <a:r>
              <a:rPr lang="en-US" sz="1400" dirty="0" smtClean="0"/>
              <a:t> 7 of the </a:t>
            </a:r>
            <a:r>
              <a:rPr lang="en-US" sz="1400" dirty="0" err="1" smtClean="0"/>
              <a:t>Programme</a:t>
            </a:r>
            <a:r>
              <a:rPr lang="en-US" sz="1400" dirty="0" smtClean="0"/>
              <a:t> of Action of  the World Summit for Social Development 1995)</a:t>
            </a:r>
          </a:p>
          <a:p>
            <a:endParaRPr lang="en-GB" dirty="0" smtClean="0"/>
          </a:p>
          <a:p>
            <a:r>
              <a:rPr lang="en-GB" dirty="0" smtClean="0"/>
              <a:t>Older persons must be full participants in the development process and share in its benefits...</a:t>
            </a:r>
          </a:p>
          <a:p>
            <a:pPr>
              <a:buNone/>
            </a:pPr>
            <a:r>
              <a:rPr lang="en-GB" dirty="0" smtClean="0"/>
              <a:t>Action is to </a:t>
            </a:r>
          </a:p>
          <a:p>
            <a:r>
              <a:rPr lang="en-GB" dirty="0" smtClean="0"/>
              <a:t>Reduce the proportion of (older) persons living in extreme poverty by one half by 2015 </a:t>
            </a:r>
          </a:p>
          <a:p>
            <a:pPr>
              <a:buNone/>
            </a:pPr>
            <a:r>
              <a:rPr lang="en-GB" dirty="0" smtClean="0"/>
              <a:t>And </a:t>
            </a:r>
          </a:p>
          <a:p>
            <a:r>
              <a:rPr lang="en-GB" dirty="0" smtClean="0"/>
              <a:t>Include older persons in policies and programmes to reach the poverty reduction target</a:t>
            </a:r>
          </a:p>
          <a:p>
            <a:pPr>
              <a:buNone/>
            </a:pPr>
            <a:endParaRPr lang="en-GB" dirty="0" smtClean="0"/>
          </a:p>
          <a:p>
            <a:pPr>
              <a:buNone/>
            </a:pPr>
            <a:r>
              <a:rPr lang="en-GB" dirty="0" smtClean="0"/>
              <a:t>(</a:t>
            </a:r>
            <a:r>
              <a:rPr lang="en-GB" sz="1500" dirty="0" smtClean="0"/>
              <a:t>Para 16 and 48(a) and (b) Madrid International Plan of Action on Ageing 2002)</a:t>
            </a:r>
            <a:endParaRPr lang="en-US" sz="1500"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ageing – against the odds?</a:t>
            </a:r>
            <a:endParaRPr lang="en-US" dirty="0"/>
          </a:p>
        </p:txBody>
      </p:sp>
      <p:sp>
        <p:nvSpPr>
          <p:cNvPr id="3" name="Content Placeholder 2"/>
          <p:cNvSpPr>
            <a:spLocks noGrp="1"/>
          </p:cNvSpPr>
          <p:nvPr>
            <p:ph idx="1"/>
          </p:nvPr>
        </p:nvSpPr>
        <p:spPr>
          <a:xfrm>
            <a:off x="457200" y="1614488"/>
            <a:ext cx="8219256" cy="4933950"/>
          </a:xfrm>
        </p:spPr>
        <p:txBody>
          <a:bodyPr/>
          <a:lstStyle/>
          <a:p>
            <a:pPr>
              <a:buNone/>
            </a:pPr>
            <a:r>
              <a:rPr lang="en-GB" dirty="0" smtClean="0"/>
              <a:t>Older people in 2012 report</a:t>
            </a:r>
          </a:p>
          <a:p>
            <a:pPr>
              <a:buNone/>
            </a:pPr>
            <a:r>
              <a:rPr lang="en-GB" dirty="0" smtClean="0"/>
              <a:t> – poverty  - hunger - indecent work  - unmet health needs - persistent exclusion  - importance of care and care givers -  discrimination  - abuse - patchy evidence – lack of data denial – stigma – importance of secure pension, participation  and health</a:t>
            </a:r>
          </a:p>
          <a:p>
            <a:pPr>
              <a:buNone/>
            </a:pPr>
            <a:r>
              <a:rPr lang="en-GB" dirty="0" smtClean="0"/>
              <a:t>   </a:t>
            </a:r>
            <a:r>
              <a:rPr lang="en-GB" sz="2400" dirty="0" smtClean="0"/>
              <a:t>“</a:t>
            </a:r>
            <a:r>
              <a:rPr lang="en-GB" sz="2400" b="1" i="1" dirty="0" smtClean="0"/>
              <a:t>Despite the weight of scientific evidence, the significance of population aging and its global implications have yet to be fully appreciated”   U.S. Department of State March 2007</a:t>
            </a:r>
            <a:r>
              <a:rPr lang="en-GB" sz="2400" dirty="0" smtClean="0"/>
              <a:t> </a:t>
            </a:r>
          </a:p>
          <a:p>
            <a:pPr>
              <a:buNone/>
            </a:pPr>
            <a:endParaRPr lang="en-GB" sz="2400" b="1" dirty="0" smtClean="0">
              <a:solidFill>
                <a:srgbClr val="FF0066"/>
              </a:solidFill>
            </a:endParaRPr>
          </a:p>
          <a:p>
            <a:pPr>
              <a:buNone/>
            </a:pPr>
            <a:r>
              <a:rPr lang="en-GB" sz="2400" b="1" dirty="0" smtClean="0">
                <a:solidFill>
                  <a:srgbClr val="FF0066"/>
                </a:solidFill>
              </a:rPr>
              <a:t>Current paradigm not fit for purpose </a:t>
            </a:r>
            <a:endParaRPr lang="en-US" sz="2400" b="1" dirty="0">
              <a:solidFill>
                <a:srgbClr val="FF00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313"/>
            <a:ext cx="6548438" cy="783431"/>
          </a:xfrm>
        </p:spPr>
        <p:txBody>
          <a:bodyPr/>
          <a:lstStyle/>
          <a:p>
            <a:r>
              <a:rPr lang="en-GB" sz="2400" b="1" dirty="0" smtClean="0"/>
              <a:t>The challenges </a:t>
            </a:r>
            <a:endParaRPr lang="en-US" sz="2400" b="1" dirty="0"/>
          </a:p>
        </p:txBody>
      </p:sp>
      <p:sp>
        <p:nvSpPr>
          <p:cNvPr id="3" name="Content Placeholder 2"/>
          <p:cNvSpPr>
            <a:spLocks noGrp="1"/>
          </p:cNvSpPr>
          <p:nvPr>
            <p:ph idx="1"/>
          </p:nvPr>
        </p:nvSpPr>
        <p:spPr>
          <a:xfrm>
            <a:off x="467544" y="1340768"/>
            <a:ext cx="8291264" cy="5149974"/>
          </a:xfrm>
        </p:spPr>
        <p:txBody>
          <a:bodyPr/>
          <a:lstStyle/>
          <a:p>
            <a:pPr eaLnBrk="1" hangingPunct="1">
              <a:spcAft>
                <a:spcPts val="1200"/>
              </a:spcAft>
            </a:pPr>
            <a:r>
              <a:rPr lang="en-GB" sz="2400" dirty="0" smtClean="0"/>
              <a:t>Ageing seen as stigma - we fear ageing </a:t>
            </a:r>
          </a:p>
          <a:p>
            <a:pPr eaLnBrk="1" hangingPunct="1">
              <a:spcAft>
                <a:spcPts val="1200"/>
              </a:spcAft>
            </a:pPr>
            <a:r>
              <a:rPr lang="en-GB" sz="2400" dirty="0" smtClean="0"/>
              <a:t>Old age treated as a time of dependence and vulnerability </a:t>
            </a:r>
          </a:p>
          <a:p>
            <a:pPr eaLnBrk="1" hangingPunct="1">
              <a:spcAft>
                <a:spcPts val="1200"/>
              </a:spcAft>
            </a:pPr>
            <a:r>
              <a:rPr lang="en-GB" sz="2400" dirty="0" smtClean="0"/>
              <a:t>Toleration of human rights abuse in old age</a:t>
            </a:r>
          </a:p>
          <a:p>
            <a:pPr eaLnBrk="1" hangingPunct="1">
              <a:spcAft>
                <a:spcPts val="1200"/>
              </a:spcAft>
            </a:pPr>
            <a:r>
              <a:rPr lang="en-GB" sz="2400" dirty="0" smtClean="0"/>
              <a:t>Absence of old age specific rights instruments  </a:t>
            </a:r>
          </a:p>
          <a:p>
            <a:pPr eaLnBrk="1" hangingPunct="1">
              <a:spcAft>
                <a:spcPts val="1200"/>
              </a:spcAft>
            </a:pPr>
            <a:r>
              <a:rPr lang="en-US" sz="2400" dirty="0" smtClean="0"/>
              <a:t>Persistent policy focus on children, the young and able-bodied obscures need for lifecourse and age-inclusive interventions</a:t>
            </a:r>
          </a:p>
          <a:p>
            <a:pPr eaLnBrk="1" hangingPunct="1">
              <a:spcAft>
                <a:spcPts val="1200"/>
              </a:spcAft>
            </a:pPr>
            <a:r>
              <a:rPr lang="en-GB" sz="2400" dirty="0" smtClean="0"/>
              <a:t>Development ignores ageing and older people are on its margins</a:t>
            </a:r>
          </a:p>
          <a:p>
            <a:pPr eaLnBrk="1" hangingPunct="1">
              <a:spcAft>
                <a:spcPts val="1200"/>
              </a:spcAft>
            </a:pPr>
            <a:endParaRPr lang="en-GB" sz="1800" dirty="0" smtClean="0"/>
          </a:p>
          <a:p>
            <a:pPr eaLnBrk="1" hangingPunct="1">
              <a:spcAft>
                <a:spcPts val="1200"/>
              </a:spcAft>
            </a:pPr>
            <a:endParaRPr lang="en-GB" sz="1800" dirty="0" smtClean="0"/>
          </a:p>
          <a:p>
            <a:pPr eaLnBrk="1" hangingPunct="1">
              <a:buNone/>
            </a:pPr>
            <a:r>
              <a:rPr lang="en-GB" sz="1800" b="1" dirty="0" smtClean="0"/>
              <a:t>	</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smtClean="0"/>
          </a:p>
        </p:txBody>
      </p:sp>
      <p:pic>
        <p:nvPicPr>
          <p:cNvPr id="6147" name="Picture 3" descr="talvimummeli"/>
          <p:cNvPicPr>
            <a:picLocks noGrp="1" noChangeAspect="1" noChangeArrowheads="1"/>
          </p:cNvPicPr>
          <p:nvPr>
            <p:ph type="body" idx="1"/>
          </p:nvPr>
        </p:nvPicPr>
        <p:blipFill>
          <a:blip r:embed="rId3"/>
          <a:srcRect/>
          <a:stretch>
            <a:fillRect/>
          </a:stretch>
        </p:blipFill>
        <p:spPr>
          <a:xfrm>
            <a:off x="-612775" y="0"/>
            <a:ext cx="10514013" cy="6851650"/>
          </a:xfrm>
        </p:spPr>
      </p:pic>
      <p:sp>
        <p:nvSpPr>
          <p:cNvPr id="6148" name="Text Box 4"/>
          <p:cNvSpPr txBox="1">
            <a:spLocks noChangeArrowheads="1"/>
          </p:cNvSpPr>
          <p:nvPr/>
        </p:nvSpPr>
        <p:spPr bwMode="auto">
          <a:xfrm>
            <a:off x="684213" y="5734050"/>
            <a:ext cx="7127875" cy="523220"/>
          </a:xfrm>
          <a:prstGeom prst="rect">
            <a:avLst/>
          </a:prstGeom>
          <a:noFill/>
          <a:ln w="9525" algn="ctr">
            <a:noFill/>
            <a:miter lim="800000"/>
            <a:headEnd/>
            <a:tailEnd/>
          </a:ln>
        </p:spPr>
        <p:txBody>
          <a:bodyPr>
            <a:spAutoFit/>
          </a:bodyPr>
          <a:lstStyle/>
          <a:p>
            <a:pPr algn="ctr">
              <a:spcBef>
                <a:spcPct val="50000"/>
              </a:spcBef>
            </a:pPr>
            <a:r>
              <a:rPr lang="fi-FI" sz="2800" b="1" u="sng" dirty="0" smtClean="0">
                <a:solidFill>
                  <a:schemeClr val="bg1"/>
                </a:solidFill>
                <a:cs typeface="Arial" charset="0"/>
              </a:rPr>
              <a:t>Challenging stereotypes </a:t>
            </a:r>
            <a:endParaRPr lang="fi-FI" sz="2800" b="1" u="sng"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Moldova13.jpg"/>
          <p:cNvPicPr>
            <a:picLocks noChangeAspect="1"/>
          </p:cNvPicPr>
          <p:nvPr/>
        </p:nvPicPr>
        <p:blipFill>
          <a:blip r:embed="rId3"/>
          <a:srcRect l="1367" r="8202"/>
          <a:stretch>
            <a:fillRect/>
          </a:stretch>
        </p:blipFill>
        <p:spPr bwMode="auto">
          <a:xfrm>
            <a:off x="6029325" y="4054475"/>
            <a:ext cx="2968625" cy="2609850"/>
          </a:xfrm>
          <a:prstGeom prst="rect">
            <a:avLst/>
          </a:prstGeom>
          <a:noFill/>
          <a:ln w="9525">
            <a:noFill/>
            <a:miter lim="800000"/>
            <a:headEnd/>
            <a:tailEnd/>
          </a:ln>
        </p:spPr>
      </p:pic>
      <p:pic>
        <p:nvPicPr>
          <p:cNvPr id="13315" name="Content Placeholder 3" descr="IMG_0332.jpg"/>
          <p:cNvPicPr>
            <a:picLocks noChangeAspect="1"/>
          </p:cNvPicPr>
          <p:nvPr/>
        </p:nvPicPr>
        <p:blipFill>
          <a:blip r:embed="rId4"/>
          <a:srcRect t="-3326" r="12051" b="-3326"/>
          <a:stretch>
            <a:fillRect/>
          </a:stretch>
        </p:blipFill>
        <p:spPr bwMode="auto">
          <a:xfrm>
            <a:off x="5943600" y="1347788"/>
            <a:ext cx="3046413" cy="2609850"/>
          </a:xfrm>
          <a:prstGeom prst="rect">
            <a:avLst/>
          </a:prstGeom>
          <a:noFill/>
          <a:ln w="9525">
            <a:noFill/>
            <a:miter lim="800000"/>
            <a:headEnd/>
            <a:tailEnd/>
          </a:ln>
        </p:spPr>
      </p:pic>
      <p:pic>
        <p:nvPicPr>
          <p:cNvPr id="13316" name="Content Placeholder 3" descr="IMG_0347.jpg"/>
          <p:cNvPicPr>
            <a:picLocks noChangeAspect="1"/>
          </p:cNvPicPr>
          <p:nvPr/>
        </p:nvPicPr>
        <p:blipFill>
          <a:blip r:embed="rId5"/>
          <a:srcRect l="6026" t="-3326" r="4218" b="-3326"/>
          <a:stretch>
            <a:fillRect/>
          </a:stretch>
        </p:blipFill>
        <p:spPr bwMode="auto">
          <a:xfrm>
            <a:off x="2897188" y="1350963"/>
            <a:ext cx="3108325" cy="2609850"/>
          </a:xfrm>
          <a:prstGeom prst="rect">
            <a:avLst/>
          </a:prstGeom>
          <a:noFill/>
          <a:ln w="9525">
            <a:noFill/>
            <a:miter lim="800000"/>
            <a:headEnd/>
            <a:tailEnd/>
          </a:ln>
        </p:spPr>
      </p:pic>
      <p:pic>
        <p:nvPicPr>
          <p:cNvPr id="13317" name="Content Placeholder 7" descr="IMG_0313.jpg"/>
          <p:cNvPicPr>
            <a:picLocks noChangeAspect="1"/>
          </p:cNvPicPr>
          <p:nvPr/>
        </p:nvPicPr>
        <p:blipFill>
          <a:blip r:embed="rId6"/>
          <a:srcRect t="-3326" r="14462" b="-3326"/>
          <a:stretch>
            <a:fillRect/>
          </a:stretch>
        </p:blipFill>
        <p:spPr bwMode="auto">
          <a:xfrm>
            <a:off x="222250" y="1347788"/>
            <a:ext cx="2962275" cy="2609850"/>
          </a:xfrm>
          <a:prstGeom prst="rect">
            <a:avLst/>
          </a:prstGeom>
          <a:noFill/>
          <a:ln w="9525">
            <a:noFill/>
            <a:miter lim="800000"/>
            <a:headEnd/>
            <a:tailEnd/>
          </a:ln>
        </p:spPr>
      </p:pic>
      <p:pic>
        <p:nvPicPr>
          <p:cNvPr id="13318" name="Picture 3" descr="Moldova14.jpg"/>
          <p:cNvPicPr>
            <a:picLocks noChangeAspect="1"/>
          </p:cNvPicPr>
          <p:nvPr/>
        </p:nvPicPr>
        <p:blipFill>
          <a:blip r:embed="rId7"/>
          <a:srcRect l="5469" r="5469"/>
          <a:stretch>
            <a:fillRect/>
          </a:stretch>
        </p:blipFill>
        <p:spPr bwMode="auto">
          <a:xfrm>
            <a:off x="206375" y="4051300"/>
            <a:ext cx="2925763" cy="2611438"/>
          </a:xfrm>
          <a:prstGeom prst="rect">
            <a:avLst/>
          </a:prstGeom>
          <a:noFill/>
          <a:ln w="9525">
            <a:noFill/>
            <a:miter lim="800000"/>
            <a:headEnd/>
            <a:tailEnd/>
          </a:ln>
        </p:spPr>
      </p:pic>
      <p:pic>
        <p:nvPicPr>
          <p:cNvPr id="13319" name="Picture 4" descr="Moldova15.jpg"/>
          <p:cNvPicPr>
            <a:picLocks noChangeAspect="1"/>
          </p:cNvPicPr>
          <p:nvPr/>
        </p:nvPicPr>
        <p:blipFill>
          <a:blip r:embed="rId8"/>
          <a:srcRect/>
          <a:stretch>
            <a:fillRect/>
          </a:stretch>
        </p:blipFill>
        <p:spPr bwMode="auto">
          <a:xfrm>
            <a:off x="2778125" y="4054475"/>
            <a:ext cx="3286125" cy="2609850"/>
          </a:xfrm>
          <a:prstGeom prst="rect">
            <a:avLst/>
          </a:prstGeom>
          <a:noFill/>
          <a:ln w="9525">
            <a:noFill/>
            <a:miter lim="800000"/>
            <a:headEnd/>
            <a:tailEnd/>
          </a:ln>
        </p:spPr>
      </p:pic>
      <p:sp>
        <p:nvSpPr>
          <p:cNvPr id="13320" name="TextBox 7"/>
          <p:cNvSpPr txBox="1">
            <a:spLocks noChangeArrowheads="1"/>
          </p:cNvSpPr>
          <p:nvPr/>
        </p:nvSpPr>
        <p:spPr bwMode="auto">
          <a:xfrm>
            <a:off x="107504" y="476672"/>
            <a:ext cx="7175362" cy="461665"/>
          </a:xfrm>
          <a:prstGeom prst="rect">
            <a:avLst/>
          </a:prstGeom>
          <a:noFill/>
          <a:ln w="9525">
            <a:noFill/>
            <a:miter lim="800000"/>
            <a:headEnd/>
            <a:tailEnd/>
          </a:ln>
        </p:spPr>
        <p:txBody>
          <a:bodyPr wrap="none">
            <a:spAutoFit/>
          </a:bodyPr>
          <a:lstStyle/>
          <a:p>
            <a:r>
              <a:rPr lang="en-GB" sz="2400" b="1" dirty="0">
                <a:solidFill>
                  <a:srgbClr val="FF0000"/>
                </a:solidFill>
                <a:latin typeface="+mj-lt"/>
              </a:rPr>
              <a:t>Active, </a:t>
            </a:r>
            <a:r>
              <a:rPr lang="en-GB" sz="2400" b="1" dirty="0" smtClean="0">
                <a:solidFill>
                  <a:srgbClr val="FF0000"/>
                </a:solidFill>
                <a:latin typeface="+mj-lt"/>
              </a:rPr>
              <a:t>articulate, organised, informed  </a:t>
            </a:r>
            <a:endParaRPr lang="en-US"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z="2400" b="1" dirty="0" smtClean="0"/>
              <a:t>Reminders of age trends by region </a:t>
            </a:r>
          </a:p>
        </p:txBody>
      </p:sp>
      <p:pic>
        <p:nvPicPr>
          <p:cNvPr id="7171" name="Picture 4" descr="pop_region"/>
          <p:cNvPicPr>
            <a:picLocks noGrp="1" noChangeAspect="1" noChangeArrowheads="1"/>
          </p:cNvPicPr>
          <p:nvPr>
            <p:ph type="body" idx="1"/>
          </p:nvPr>
        </p:nvPicPr>
        <p:blipFill>
          <a:blip r:embed="rId3"/>
          <a:srcRect/>
          <a:stretch>
            <a:fillRect/>
          </a:stretch>
        </p:blipFill>
        <p:spPr>
          <a:xfrm>
            <a:off x="1527175" y="2093913"/>
            <a:ext cx="5776913" cy="397351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457200" y="341313"/>
            <a:ext cx="6548438" cy="1111250"/>
          </a:xfrm>
        </p:spPr>
        <p:txBody>
          <a:bodyPr/>
          <a:lstStyle/>
          <a:p>
            <a:r>
              <a:rPr lang="en-GB" dirty="0" smtClean="0">
                <a:solidFill>
                  <a:srgbClr val="EA0A3D"/>
                </a:solidFill>
              </a:rPr>
              <a:t>The future that’s here already</a:t>
            </a:r>
            <a:br>
              <a:rPr lang="en-GB" dirty="0" smtClean="0">
                <a:solidFill>
                  <a:srgbClr val="EA0A3D"/>
                </a:solidFill>
              </a:rPr>
            </a:br>
            <a:endParaRPr lang="en-GB" dirty="0" smtClean="0">
              <a:solidFill>
                <a:srgbClr val="EA0A3D"/>
              </a:solidFill>
            </a:endParaRPr>
          </a:p>
        </p:txBody>
      </p:sp>
      <p:graphicFrame>
        <p:nvGraphicFramePr>
          <p:cNvPr id="1026" name="Object 4"/>
          <p:cNvGraphicFramePr>
            <a:graphicFrameLocks noGrp="1" noChangeAspect="1"/>
          </p:cNvGraphicFramePr>
          <p:nvPr>
            <p:ph idx="1"/>
          </p:nvPr>
        </p:nvGraphicFramePr>
        <p:xfrm>
          <a:off x="457200" y="2135188"/>
          <a:ext cx="6548438" cy="3890962"/>
        </p:xfrm>
        <a:graphic>
          <a:graphicData uri="http://schemas.openxmlformats.org/presentationml/2006/ole">
            <p:oleObj spid="_x0000_s1028" name="Chart" r:id="rId4" imgW="11791902" imgH="6610255" progId="MSGraph.Chart.8">
              <p:embed followColorScheme="full"/>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Mac_Master">
  <a:themeElements>
    <a:clrScheme name="">
      <a:dk1>
        <a:srgbClr val="000000"/>
      </a:dk1>
      <a:lt1>
        <a:srgbClr val="FFFFFF"/>
      </a:lt1>
      <a:dk2>
        <a:srgbClr val="A00028"/>
      </a:dk2>
      <a:lt2>
        <a:srgbClr val="808080"/>
      </a:lt2>
      <a:accent1>
        <a:srgbClr val="192846"/>
      </a:accent1>
      <a:accent2>
        <a:srgbClr val="32A39F"/>
      </a:accent2>
      <a:accent3>
        <a:srgbClr val="FFFFFF"/>
      </a:accent3>
      <a:accent4>
        <a:srgbClr val="000000"/>
      </a:accent4>
      <a:accent5>
        <a:srgbClr val="ABACB0"/>
      </a:accent5>
      <a:accent6>
        <a:srgbClr val="2C9390"/>
      </a:accent6>
      <a:hlink>
        <a:srgbClr val="6C1B72"/>
      </a:hlink>
      <a:folHlink>
        <a:srgbClr val="289728"/>
      </a:folHlink>
    </a:clrScheme>
    <a:fontScheme name="1_Mac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ac_Master 1">
        <a:dk1>
          <a:srgbClr val="000000"/>
        </a:dk1>
        <a:lt1>
          <a:srgbClr val="FFFFFF"/>
        </a:lt1>
        <a:dk2>
          <a:srgbClr val="006600"/>
        </a:dk2>
        <a:lt2>
          <a:srgbClr val="808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1_Mac_Master 2">
        <a:dk1>
          <a:srgbClr val="000000"/>
        </a:dk1>
        <a:lt1>
          <a:srgbClr val="FFFFFF"/>
        </a:lt1>
        <a:dk2>
          <a:srgbClr val="A00028"/>
        </a:dk2>
        <a:lt2>
          <a:srgbClr val="808080"/>
        </a:lt2>
        <a:accent1>
          <a:srgbClr val="192846"/>
        </a:accent1>
        <a:accent2>
          <a:srgbClr val="8C94A3"/>
        </a:accent2>
        <a:accent3>
          <a:srgbClr val="FFFFFF"/>
        </a:accent3>
        <a:accent4>
          <a:srgbClr val="000000"/>
        </a:accent4>
        <a:accent5>
          <a:srgbClr val="ABACB0"/>
        </a:accent5>
        <a:accent6>
          <a:srgbClr val="7E8693"/>
        </a:accent6>
        <a:hlink>
          <a:srgbClr val="752641"/>
        </a:hlink>
        <a:folHlink>
          <a:srgbClr val="289728"/>
        </a:folHlink>
      </a:clrScheme>
      <a:clrMap bg1="lt1" tx1="dk1" bg2="lt2" tx2="dk2" accent1="accent1" accent2="accent2" accent3="accent3" accent4="accent4" accent5="accent5" accent6="accent6" hlink="hlink" folHlink="folHlink"/>
    </a:extraClrScheme>
    <a:extraClrScheme>
      <a:clrScheme name="1_Mac_Master 3">
        <a:dk1>
          <a:srgbClr val="000000"/>
        </a:dk1>
        <a:lt1>
          <a:srgbClr val="FFFFFF"/>
        </a:lt1>
        <a:dk2>
          <a:srgbClr val="A00028"/>
        </a:dk2>
        <a:lt2>
          <a:srgbClr val="808080"/>
        </a:lt2>
        <a:accent1>
          <a:srgbClr val="192846"/>
        </a:accent1>
        <a:accent2>
          <a:srgbClr val="32A39F"/>
        </a:accent2>
        <a:accent3>
          <a:srgbClr val="FFFFFF"/>
        </a:accent3>
        <a:accent4>
          <a:srgbClr val="000000"/>
        </a:accent4>
        <a:accent5>
          <a:srgbClr val="ABACB0"/>
        </a:accent5>
        <a:accent6>
          <a:srgbClr val="2C9390"/>
        </a:accent6>
        <a:hlink>
          <a:srgbClr val="752641"/>
        </a:hlink>
        <a:folHlink>
          <a:srgbClr val="28972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1621</TotalTime>
  <Words>1253</Words>
  <Application>Microsoft Office PowerPoint</Application>
  <PresentationFormat>On-screen Show (4:3)</PresentationFormat>
  <Paragraphs>180</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22</vt:i4>
      </vt:variant>
    </vt:vector>
  </HeadingPairs>
  <TitlesOfParts>
    <vt:vector size="26" baseType="lpstr">
      <vt:lpstr>1_Mac_Master</vt:lpstr>
      <vt:lpstr>Chart</vt:lpstr>
      <vt:lpstr>Image</vt:lpstr>
      <vt:lpstr>Acrobat Document</vt:lpstr>
      <vt:lpstr>Ageing and development  Unfinished Business</vt:lpstr>
      <vt:lpstr>Slide 2</vt:lpstr>
      <vt:lpstr>Topic to answer</vt:lpstr>
      <vt:lpstr>Global ageing – against the odds?</vt:lpstr>
      <vt:lpstr>The challenges </vt:lpstr>
      <vt:lpstr>Slide 6</vt:lpstr>
      <vt:lpstr>Slide 7</vt:lpstr>
      <vt:lpstr>Reminders of age trends by region </vt:lpstr>
      <vt:lpstr>The future that’s here already </vt:lpstr>
      <vt:lpstr>Generational interdependence is the norm</vt:lpstr>
      <vt:lpstr>Why ageing is a development priority </vt:lpstr>
      <vt:lpstr>Work in older age (Source: HelpAge International)  </vt:lpstr>
      <vt:lpstr>Greater health spend in old age  (Source: WHO/GTZ)</vt:lpstr>
      <vt:lpstr>Poverty data compared to other age groups in selected countries (Source: HelpAge International)</vt:lpstr>
      <vt:lpstr> MIPAA plus 10 - opportunities</vt:lpstr>
      <vt:lpstr>World of Older People 2012 (working title)</vt:lpstr>
      <vt:lpstr>Review Findings</vt:lpstr>
      <vt:lpstr>Focus group findings </vt:lpstr>
      <vt:lpstr>Priority Actions </vt:lpstr>
      <vt:lpstr>Enhance organisation and voice</vt:lpstr>
      <vt:lpstr>Slide 21</vt:lpstr>
      <vt:lpstr>Agenda for Action  </vt:lpstr>
    </vt:vector>
  </TitlesOfParts>
  <Company>HelpAge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George</cp:lastModifiedBy>
  <cp:revision>45</cp:revision>
  <dcterms:created xsi:type="dcterms:W3CDTF">2010-07-18T14:16:30Z</dcterms:created>
  <dcterms:modified xsi:type="dcterms:W3CDTF">2012-06-01T06:37:32Z</dcterms:modified>
</cp:coreProperties>
</file>