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73" r:id="rId15"/>
    <p:sldId id="274" r:id="rId16"/>
    <p:sldId id="271" r:id="rId17"/>
    <p:sldId id="278" r:id="rId18"/>
    <p:sldId id="275" r:id="rId19"/>
    <p:sldId id="277" r:id="rId20"/>
    <p:sldId id="276" r:id="rId21"/>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7EC589E-8E73-4151-8BB0-37148B084DEA}" type="datetimeFigureOut">
              <a:rPr lang="he-IL" smtClean="0"/>
              <a:pPr/>
              <a:t>י"א/סיון/תשע"ב</a:t>
            </a:fld>
            <a:endParaRPr lang="he-IL" dirty="0"/>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A8C7B85-FD7B-444E-94EA-64421E016D85}" type="slidenum">
              <a:rPr lang="he-IL" smtClean="0"/>
              <a:pPr/>
              <a:t>‹#›</a:t>
            </a:fld>
            <a:endParaRPr lang="he-IL" dirty="0"/>
          </a:p>
        </p:txBody>
      </p:sp>
    </p:spTree>
    <p:extLst>
      <p:ext uri="{BB962C8B-B14F-4D97-AF65-F5344CB8AC3E}">
        <p14:creationId xmlns:p14="http://schemas.microsoft.com/office/powerpoint/2010/main" val="41768040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382A6B9-6383-4C77-9166-0FF55566B3E1}" type="slidenum">
              <a:rPr lang="he-IL" smtClean="0"/>
              <a:pPr/>
              <a:t>4</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82ECF6A-6829-4830-BA96-03B661A88490}" type="slidenum">
              <a:rPr lang="he-IL" smtClean="0"/>
              <a:pPr/>
              <a:t>5</a:t>
            </a:fld>
            <a:endParaRPr lang="en-US" dirty="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5901CA2-CA9E-4F7F-94A8-16A5FF6DDED5}" type="slidenum">
              <a:rPr lang="he-IL" smtClean="0"/>
              <a:pPr/>
              <a:t>6</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496C7EC-EC15-4609-A2B4-D95F5DEEBFE6}" type="slidenum">
              <a:rPr lang="he-IL" smtClean="0"/>
              <a:pPr/>
              <a:t>7</a:t>
            </a:fld>
            <a:endParaRPr 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CDD8B21-22BE-49AA-B573-069BF04283B0}" type="slidenum">
              <a:rPr lang="he-IL" smtClean="0"/>
              <a:pPr/>
              <a:t>8</a:t>
            </a:fld>
            <a:endParaRPr 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65EBA05-D27B-46AC-8554-EF1C6B24A2A0}" type="slidenum">
              <a:rPr lang="he-IL" smtClean="0"/>
              <a:pPr/>
              <a:t>9</a:t>
            </a:fld>
            <a:endParaRPr lang="en-US" dirty="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682B8C9-83DC-461F-B4D1-6182B8FB0B90}" type="slidenum">
              <a:rPr lang="he-IL" smtClean="0"/>
              <a:pPr/>
              <a:t>10</a:t>
            </a:fld>
            <a:endParaRPr lang="en-US" dirty="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2"/>
      </p:bgRef>
    </p:bg>
    <p:spTree>
      <p:nvGrpSpPr>
        <p:cNvPr id="1" name=""/>
        <p:cNvGrpSpPr/>
        <p:nvPr/>
      </p:nvGrpSpPr>
      <p:grpSpPr>
        <a:xfrm>
          <a:off x="0" y="0"/>
          <a:ext cx="0" cy="0"/>
          <a:chOff x="0" y="0"/>
          <a:chExt cx="0" cy="0"/>
        </a:xfrm>
      </p:grpSpPr>
      <p:sp>
        <p:nvSpPr>
          <p:cNvPr id="7" name="מלבן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מלבן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מלבן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כותרת 7"/>
          <p:cNvSpPr>
            <a:spLocks noGrp="1"/>
          </p:cNvSpPr>
          <p:nvPr>
            <p:ph type="ctrTitle"/>
          </p:nvPr>
        </p:nvSpPr>
        <p:spPr>
          <a:xfrm>
            <a:off x="2362200" y="4038600"/>
            <a:ext cx="6477000" cy="1828800"/>
          </a:xfrm>
        </p:spPr>
        <p:txBody>
          <a:bodyPr anchor="b"/>
          <a:lstStyle>
            <a:lvl1pPr>
              <a:defRPr cap="all" baseline="0"/>
            </a:lvl1pPr>
          </a:lstStyle>
          <a:p>
            <a:r>
              <a:rPr kumimoji="0" lang="he-IL" smtClean="0"/>
              <a:t>לחץ כדי לערוך סגנון כותרת של תבנית בסיס</a:t>
            </a:r>
            <a:endParaRPr kumimoji="0" lang="en-US"/>
          </a:p>
        </p:txBody>
      </p:sp>
      <p:sp>
        <p:nvSpPr>
          <p:cNvPr id="9" name="כותרת משנה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A332164-0529-41E2-9939-AC8C14A5BACD}" type="datetimeFigureOut">
              <a:rPr lang="he-IL" smtClean="0"/>
              <a:pPr/>
              <a:t>י"א/סיון/תשע"ב</a:t>
            </a:fld>
            <a:endParaRPr lang="he-IL" dirty="0"/>
          </a:p>
        </p:txBody>
      </p:sp>
      <p:sp>
        <p:nvSpPr>
          <p:cNvPr id="17" name="מציין מיקום של כותרת תחתונה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he-IL" dirty="0"/>
          </a:p>
        </p:txBody>
      </p:sp>
      <p:sp>
        <p:nvSpPr>
          <p:cNvPr id="29" name="מציין מיקום של מספר שקופית 28"/>
          <p:cNvSpPr>
            <a:spLocks noGrp="1"/>
          </p:cNvSpPr>
          <p:nvPr>
            <p:ph type="sldNum" sz="quarter" idx="12"/>
          </p:nvPr>
        </p:nvSpPr>
        <p:spPr>
          <a:xfrm>
            <a:off x="8001000" y="228600"/>
            <a:ext cx="838200" cy="381000"/>
          </a:xfrm>
        </p:spPr>
        <p:txBody>
          <a:bodyPr/>
          <a:lstStyle>
            <a:lvl1pPr>
              <a:defRPr>
                <a:solidFill>
                  <a:schemeClr val="tx2"/>
                </a:solidFill>
              </a:defRPr>
            </a:lvl1pPr>
          </a:lstStyle>
          <a:p>
            <a:fld id="{6F7BE071-BC9B-45AA-89AB-41CCD8D03CDD}" type="slidenum">
              <a:rPr lang="he-IL" smtClean="0"/>
              <a:pPr/>
              <a:t>‹#›</a:t>
            </a:fld>
            <a:endParaRPr lang="he-IL" dirty="0"/>
          </a:p>
        </p:txBody>
      </p:sp>
    </p:spTree>
  </p:cSld>
  <p:clrMapOvr>
    <a:overrideClrMapping bg1="dk1" tx1="lt1" bg2="dk2" tx2="lt2" accent1="accent1" accent2="accent2" accent3="accent3" accent4="accent4" accent5="accent5" accent6="accent6" hlink="hlink" folHlink="folHlink"/>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6F7BE071-BC9B-45AA-89AB-41CCD8D03CDD}" type="slidenum">
              <a:rPr lang="he-IL" smtClean="0"/>
              <a:pPr/>
              <a:t>‹#›</a:t>
            </a:fld>
            <a:endParaRPr lang="he-IL" dirty="0"/>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bg>
      <p:bgRef idx="1001">
        <a:schemeClr val="bg1"/>
      </p:bgRef>
    </p:bg>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53200" y="609600"/>
            <a:ext cx="2057400" cy="5516563"/>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609600"/>
            <a:ext cx="5562600" cy="5516564"/>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a:xfrm>
            <a:off x="6553200" y="6248402"/>
            <a:ext cx="2209800" cy="365125"/>
          </a:xfrm>
        </p:spPr>
        <p:txBody>
          <a:bodyPr/>
          <a:lstStyle/>
          <a:p>
            <a:fld id="{6A332164-0529-41E2-9939-AC8C14A5BACD}" type="datetimeFigureOut">
              <a:rPr lang="he-IL" smtClean="0"/>
              <a:pPr/>
              <a:t>י"א/סיון/תשע"ב</a:t>
            </a:fld>
            <a:endParaRPr lang="he-IL" dirty="0"/>
          </a:p>
        </p:txBody>
      </p:sp>
      <p:sp>
        <p:nvSpPr>
          <p:cNvPr id="5" name="מציין מיקום של כותרת תחתונה 4"/>
          <p:cNvSpPr>
            <a:spLocks noGrp="1"/>
          </p:cNvSpPr>
          <p:nvPr>
            <p:ph type="ftr" sz="quarter" idx="11"/>
          </p:nvPr>
        </p:nvSpPr>
        <p:spPr>
          <a:xfrm>
            <a:off x="457201" y="6248207"/>
            <a:ext cx="5573483" cy="365125"/>
          </a:xfrm>
        </p:spPr>
        <p:txBody>
          <a:bodyPr/>
          <a:lstStyle/>
          <a:p>
            <a:endParaRPr lang="he-IL" dirty="0"/>
          </a:p>
        </p:txBody>
      </p:sp>
      <p:sp>
        <p:nvSpPr>
          <p:cNvPr id="7" name="מלבן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מלבן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מלבן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מציין מיקום של מספר שקופית 5"/>
          <p:cNvSpPr>
            <a:spLocks noGrp="1"/>
          </p:cNvSpPr>
          <p:nvPr>
            <p:ph type="sldNum" sz="quarter" idx="12"/>
          </p:nvPr>
        </p:nvSpPr>
        <p:spPr>
          <a:xfrm rot="5400000">
            <a:off x="5989638" y="144462"/>
            <a:ext cx="533400" cy="244476"/>
          </a:xfrm>
        </p:spPr>
        <p:txBody>
          <a:bodyPr/>
          <a:lstStyle/>
          <a:p>
            <a:fld id="{6F7BE071-BC9B-45AA-89AB-41CCD8D03CDD}" type="slidenum">
              <a:rPr lang="he-IL" smtClean="0"/>
              <a:pPr/>
              <a:t>‹#›</a:t>
            </a:fld>
            <a:endParaRPr lang="he-IL" dirty="0"/>
          </a:p>
        </p:txBody>
      </p:sp>
    </p:spTree>
  </p:cSld>
  <p:clrMapOvr>
    <a:overrideClrMapping bg1="lt1" tx1="dk1" bg2="lt2" tx2="dk2" accent1="accent1" accent2="accent2" accent3="accent3" accent4="accent4" accent5="accent5" accent6="accent6" hlink="hlink" folHlink="folHlink"/>
  </p:clrMapOvr>
  <p:transition spd="med">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12648" y="228600"/>
            <a:ext cx="8153400" cy="990600"/>
          </a:xfrm>
        </p:spPr>
        <p:txBody>
          <a:bodyPr/>
          <a:lstStyle/>
          <a:p>
            <a:r>
              <a:rPr kumimoji="0" lang="he-IL" smtClean="0"/>
              <a:t>לחץ כדי לערוך סגנון כותרת של תבנית בסיס</a:t>
            </a:r>
            <a:endParaRPr kumimoji="0" lang="en-US"/>
          </a:p>
        </p:txBody>
      </p:sp>
      <p:sp>
        <p:nvSpPr>
          <p:cNvPr id="4" name="מציין מיקום של תאריך 3"/>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lvl1pPr>
              <a:defRPr>
                <a:solidFill>
                  <a:srgbClr val="FFFFFF"/>
                </a:solidFill>
              </a:defRPr>
            </a:lvl1pPr>
          </a:lstStyle>
          <a:p>
            <a:fld id="{6F7BE071-BC9B-45AA-89AB-41CCD8D03CDD}" type="slidenum">
              <a:rPr lang="he-IL" smtClean="0"/>
              <a:pPr/>
              <a:t>‹#›</a:t>
            </a:fld>
            <a:endParaRPr lang="he-IL" dirty="0"/>
          </a:p>
        </p:txBody>
      </p:sp>
      <p:sp>
        <p:nvSpPr>
          <p:cNvPr id="8" name="מציין מיקום תוכן 7"/>
          <p:cNvSpPr>
            <a:spLocks noGrp="1"/>
          </p:cNvSpPr>
          <p:nvPr>
            <p:ph sz="quarter" idx="1"/>
          </p:nvPr>
        </p:nvSpPr>
        <p:spPr>
          <a:xfrm>
            <a:off x="612648" y="1600200"/>
            <a:ext cx="8153400" cy="44958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3">
        <a:schemeClr val="bg1"/>
      </p:bgRef>
    </p:bg>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7" name="מלבן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מלבן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מלבן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כותרת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he-IL" smtClean="0"/>
              <a:t>לחץ כדי לערוך סגנון כותרת של תבנית בסיס</a:t>
            </a:r>
            <a:endParaRPr kumimoji="0" lang="en-US"/>
          </a:p>
        </p:txBody>
      </p:sp>
      <p:sp>
        <p:nvSpPr>
          <p:cNvPr id="12" name="מציין מיקום של תאריך 11"/>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13" name="מציין מיקום של מספר שקופית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F7BE071-BC9B-45AA-89AB-41CCD8D03CDD}" type="slidenum">
              <a:rPr lang="he-IL" smtClean="0"/>
              <a:pPr/>
              <a:t>‹#›</a:t>
            </a:fld>
            <a:endParaRPr lang="he-IL" dirty="0"/>
          </a:p>
        </p:txBody>
      </p:sp>
      <p:sp>
        <p:nvSpPr>
          <p:cNvPr id="14" name="מציין מיקום של כותרת תחתונה 13"/>
          <p:cNvSpPr>
            <a:spLocks noGrp="1"/>
          </p:cNvSpPr>
          <p:nvPr>
            <p:ph type="ftr" sz="quarter" idx="12"/>
          </p:nvPr>
        </p:nvSpPr>
        <p:spPr/>
        <p:txBody>
          <a:bodyPr/>
          <a:lstStyle/>
          <a:p>
            <a:endParaRPr lang="he-IL" dirty="0"/>
          </a:p>
        </p:txBody>
      </p:sp>
    </p:spTree>
  </p:cSld>
  <p:clrMapOvr>
    <a:overrideClrMapping bg1="lt1" tx1="dk1" bg2="lt2" tx2="dk2" accent1="accent1" accent2="accent2" accent3="accent3" accent4="accent4" accent5="accent5" accent6="accent6" hlink="hlink" folHlink="folHlink"/>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9" name="מציין מיקום תוכן 8"/>
          <p:cNvSpPr>
            <a:spLocks noGrp="1"/>
          </p:cNvSpPr>
          <p:nvPr>
            <p:ph sz="quarter" idx="1"/>
          </p:nvPr>
        </p:nvSpPr>
        <p:spPr>
          <a:xfrm>
            <a:off x="609600" y="1589567"/>
            <a:ext cx="38862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1" name="מציין מיקום תוכן 10"/>
          <p:cNvSpPr>
            <a:spLocks noGrp="1"/>
          </p:cNvSpPr>
          <p:nvPr>
            <p:ph sz="quarter" idx="2"/>
          </p:nvPr>
        </p:nvSpPr>
        <p:spPr>
          <a:xfrm>
            <a:off x="4844901" y="1589567"/>
            <a:ext cx="38862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8" name="מציין מיקום של תאריך 7"/>
          <p:cNvSpPr>
            <a:spLocks noGrp="1"/>
          </p:cNvSpPr>
          <p:nvPr>
            <p:ph type="dt" sz="half" idx="15"/>
          </p:nvPr>
        </p:nvSpPr>
        <p:spPr/>
        <p:txBody>
          <a:bodyPr rtlCol="0"/>
          <a:lstStyle/>
          <a:p>
            <a:fld id="{6A332164-0529-41E2-9939-AC8C14A5BACD}" type="datetimeFigureOut">
              <a:rPr lang="he-IL" smtClean="0"/>
              <a:pPr/>
              <a:t>י"א/סיון/תשע"ב</a:t>
            </a:fld>
            <a:endParaRPr lang="he-IL" dirty="0"/>
          </a:p>
        </p:txBody>
      </p:sp>
      <p:sp>
        <p:nvSpPr>
          <p:cNvPr id="10" name="מציין מיקום של מספר שקופית 9"/>
          <p:cNvSpPr>
            <a:spLocks noGrp="1"/>
          </p:cNvSpPr>
          <p:nvPr>
            <p:ph type="sldNum" sz="quarter" idx="16"/>
          </p:nvPr>
        </p:nvSpPr>
        <p:spPr/>
        <p:txBody>
          <a:bodyPr rtlCol="0"/>
          <a:lstStyle/>
          <a:p>
            <a:fld id="{6F7BE071-BC9B-45AA-89AB-41CCD8D03CDD}" type="slidenum">
              <a:rPr lang="he-IL" smtClean="0"/>
              <a:pPr/>
              <a:t>‹#›</a:t>
            </a:fld>
            <a:endParaRPr lang="he-IL" dirty="0"/>
          </a:p>
        </p:txBody>
      </p:sp>
      <p:sp>
        <p:nvSpPr>
          <p:cNvPr id="12" name="מציין מיקום של כותרת תחתונה 11"/>
          <p:cNvSpPr>
            <a:spLocks noGrp="1"/>
          </p:cNvSpPr>
          <p:nvPr>
            <p:ph type="ftr" sz="quarter" idx="17"/>
          </p:nvPr>
        </p:nvSpPr>
        <p:spPr/>
        <p:txBody>
          <a:bodyPr rtlCol="0"/>
          <a:lstStyle/>
          <a:p>
            <a:endParaRPr lang="he-IL" dirty="0"/>
          </a:p>
        </p:txBody>
      </p:sp>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533400" y="273050"/>
            <a:ext cx="8153400" cy="869950"/>
          </a:xfrm>
        </p:spPr>
        <p:txBody>
          <a:bodyPr anchor="ctr"/>
          <a:lstStyle>
            <a:lvl1pPr>
              <a:defRPr/>
            </a:lvl1pPr>
          </a:lstStyle>
          <a:p>
            <a:r>
              <a:rPr kumimoji="0" lang="he-IL" smtClean="0"/>
              <a:t>לחץ כדי לערוך סגנון כותרת של תבנית בסיס</a:t>
            </a:r>
            <a:endParaRPr kumimoji="0" lang="en-US"/>
          </a:p>
        </p:txBody>
      </p:sp>
      <p:sp>
        <p:nvSpPr>
          <p:cNvPr id="11" name="מציין מיקום תוכן 10"/>
          <p:cNvSpPr>
            <a:spLocks noGrp="1"/>
          </p:cNvSpPr>
          <p:nvPr>
            <p:ph sz="quarter" idx="2"/>
          </p:nvPr>
        </p:nvSpPr>
        <p:spPr>
          <a:xfrm>
            <a:off x="609600" y="2438400"/>
            <a:ext cx="3886200" cy="35814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3" name="מציין מיקום תוכן 12"/>
          <p:cNvSpPr>
            <a:spLocks noGrp="1"/>
          </p:cNvSpPr>
          <p:nvPr>
            <p:ph sz="quarter" idx="4"/>
          </p:nvPr>
        </p:nvSpPr>
        <p:spPr>
          <a:xfrm>
            <a:off x="4800600" y="2438400"/>
            <a:ext cx="3886200" cy="35814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0" name="מציין מיקום של תאריך 9"/>
          <p:cNvSpPr>
            <a:spLocks noGrp="1"/>
          </p:cNvSpPr>
          <p:nvPr>
            <p:ph type="dt" sz="half" idx="15"/>
          </p:nvPr>
        </p:nvSpPr>
        <p:spPr/>
        <p:txBody>
          <a:bodyPr rtlCol="0"/>
          <a:lstStyle/>
          <a:p>
            <a:fld id="{6A332164-0529-41E2-9939-AC8C14A5BACD}" type="datetimeFigureOut">
              <a:rPr lang="he-IL" smtClean="0"/>
              <a:pPr/>
              <a:t>י"א/סיון/תשע"ב</a:t>
            </a:fld>
            <a:endParaRPr lang="he-IL" dirty="0"/>
          </a:p>
        </p:txBody>
      </p:sp>
      <p:sp>
        <p:nvSpPr>
          <p:cNvPr id="12" name="מציין מיקום של מספר שקופית 11"/>
          <p:cNvSpPr>
            <a:spLocks noGrp="1"/>
          </p:cNvSpPr>
          <p:nvPr>
            <p:ph type="sldNum" sz="quarter" idx="16"/>
          </p:nvPr>
        </p:nvSpPr>
        <p:spPr/>
        <p:txBody>
          <a:bodyPr rtlCol="0"/>
          <a:lstStyle/>
          <a:p>
            <a:fld id="{6F7BE071-BC9B-45AA-89AB-41CCD8D03CDD}" type="slidenum">
              <a:rPr lang="he-IL" smtClean="0"/>
              <a:pPr/>
              <a:t>‹#›</a:t>
            </a:fld>
            <a:endParaRPr lang="he-IL" dirty="0"/>
          </a:p>
        </p:txBody>
      </p:sp>
      <p:sp>
        <p:nvSpPr>
          <p:cNvPr id="14" name="מציין מיקום של כותרת תחתונה 13"/>
          <p:cNvSpPr>
            <a:spLocks noGrp="1"/>
          </p:cNvSpPr>
          <p:nvPr>
            <p:ph type="ftr" sz="quarter" idx="17"/>
          </p:nvPr>
        </p:nvSpPr>
        <p:spPr/>
        <p:txBody>
          <a:bodyPr rtlCol="0"/>
          <a:lstStyle/>
          <a:p>
            <a:endParaRPr lang="he-IL" dirty="0"/>
          </a:p>
        </p:txBody>
      </p:sp>
      <p:sp>
        <p:nvSpPr>
          <p:cNvPr id="16" name="מציין מיקום טקסט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
        <p:nvSpPr>
          <p:cNvPr id="15" name="מציין מיקום טקסט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lvl1pPr>
              <a:defRPr>
                <a:solidFill>
                  <a:srgbClr val="FFFFFF"/>
                </a:solidFill>
              </a:defRPr>
            </a:lvl1pPr>
          </a:lstStyle>
          <a:p>
            <a:fld id="{6F7BE071-BC9B-45AA-89AB-41CCD8D03CDD}" type="slidenum">
              <a:rPr lang="he-IL" smtClean="0"/>
              <a:pPr/>
              <a:t>‹#›</a:t>
            </a:fld>
            <a:endParaRPr lang="he-IL"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a:xfrm>
            <a:off x="0" y="6248400"/>
            <a:ext cx="533400" cy="381000"/>
          </a:xfrm>
        </p:spPr>
        <p:txBody>
          <a:bodyPr/>
          <a:lstStyle>
            <a:lvl1pPr>
              <a:defRPr>
                <a:solidFill>
                  <a:schemeClr val="tx2"/>
                </a:solidFill>
              </a:defRPr>
            </a:lvl1pPr>
          </a:lstStyle>
          <a:p>
            <a:fld id="{6F7BE071-BC9B-45AA-89AB-41CCD8D03CDD}" type="slidenum">
              <a:rPr lang="he-IL" smtClean="0"/>
              <a:pPr/>
              <a:t>‹#›</a:t>
            </a:fld>
            <a:endParaRPr lang="he-IL" dirty="0"/>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3050"/>
            <a:ext cx="8077200" cy="869950"/>
          </a:xfrm>
        </p:spPr>
        <p:txBody>
          <a:bodyPr anchor="ctr"/>
          <a:lstStyle>
            <a:lvl1pPr algn="l">
              <a:buNone/>
              <a:defRPr sz="4400" b="0"/>
            </a:lvl1pPr>
          </a:lstStyle>
          <a:p>
            <a:r>
              <a:rPr kumimoji="0" lang="he-IL" smtClean="0"/>
              <a:t>לחץ כדי לערוך סגנון כותרת של תבנית בסיס</a:t>
            </a:r>
            <a:endParaRPr kumimoji="0" lang="en-US"/>
          </a:p>
        </p:txBody>
      </p:sp>
      <p:sp>
        <p:nvSpPr>
          <p:cNvPr id="5" name="מציין מיקום של תאריך 4"/>
          <p:cNvSpPr>
            <a:spLocks noGrp="1"/>
          </p:cNvSpPr>
          <p:nvPr>
            <p:ph type="dt" sz="half" idx="10"/>
          </p:nvPr>
        </p:nvSpPr>
        <p:spPr/>
        <p:txBody>
          <a:bodyPr/>
          <a:lstStyle/>
          <a:p>
            <a:fld id="{6A332164-0529-41E2-9939-AC8C14A5BACD}" type="datetimeFigureOut">
              <a:rPr lang="he-IL" smtClean="0"/>
              <a:pPr/>
              <a:t>י"א/סיון/תשע"ב</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lvl1pPr>
              <a:defRPr>
                <a:solidFill>
                  <a:srgbClr val="FFFFFF"/>
                </a:solidFill>
              </a:defRPr>
            </a:lvl1pPr>
          </a:lstStyle>
          <a:p>
            <a:fld id="{6F7BE071-BC9B-45AA-89AB-41CCD8D03CDD}" type="slidenum">
              <a:rPr lang="he-IL" smtClean="0"/>
              <a:pPr/>
              <a:t>‹#›</a:t>
            </a:fld>
            <a:endParaRPr lang="he-IL" dirty="0"/>
          </a:p>
        </p:txBody>
      </p:sp>
      <p:sp>
        <p:nvSpPr>
          <p:cNvPr id="3" name="מציין מיקום טקסט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9" name="מציין מיקום תוכן 8"/>
          <p:cNvSpPr>
            <a:spLocks noGrp="1"/>
          </p:cNvSpPr>
          <p:nvPr>
            <p:ph sz="quarter" idx="1"/>
          </p:nvPr>
        </p:nvSpPr>
        <p:spPr>
          <a:xfrm>
            <a:off x="2362200" y="1752600"/>
            <a:ext cx="6400800" cy="44196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bg>
      <p:bgRef idx="1003">
        <a:schemeClr val="bg2"/>
      </p:bgRef>
    </p:bg>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e-IL" smtClean="0"/>
              <a:t>לחץ כדי לערוך סגנונות טקסט של תבנית בסיס</a:t>
            </a:r>
          </a:p>
        </p:txBody>
      </p:sp>
      <p:sp>
        <p:nvSpPr>
          <p:cNvPr id="8" name="מלבן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מלבן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מלבן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כותרת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he-IL" smtClean="0"/>
              <a:t>לחץ כדי לערוך סגנון כותרת של תבנית בסיס</a:t>
            </a:r>
            <a:endParaRPr kumimoji="0" lang="en-US"/>
          </a:p>
        </p:txBody>
      </p:sp>
      <p:sp>
        <p:nvSpPr>
          <p:cNvPr id="11" name="מלבן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מציין מיקום של תאריך 11"/>
          <p:cNvSpPr>
            <a:spLocks noGrp="1"/>
          </p:cNvSpPr>
          <p:nvPr>
            <p:ph type="dt" sz="half" idx="10"/>
          </p:nvPr>
        </p:nvSpPr>
        <p:spPr>
          <a:xfrm>
            <a:off x="6248400" y="6248400"/>
            <a:ext cx="2667000" cy="365125"/>
          </a:xfrm>
        </p:spPr>
        <p:txBody>
          <a:bodyPr rtlCol="0"/>
          <a:lstStyle/>
          <a:p>
            <a:fld id="{6A332164-0529-41E2-9939-AC8C14A5BACD}" type="datetimeFigureOut">
              <a:rPr lang="he-IL" smtClean="0"/>
              <a:pPr/>
              <a:t>י"א/סיון/תשע"ב</a:t>
            </a:fld>
            <a:endParaRPr lang="he-IL" dirty="0"/>
          </a:p>
        </p:txBody>
      </p:sp>
      <p:sp>
        <p:nvSpPr>
          <p:cNvPr id="13" name="מציין מיקום של מספר שקופית 12"/>
          <p:cNvSpPr>
            <a:spLocks noGrp="1"/>
          </p:cNvSpPr>
          <p:nvPr>
            <p:ph type="sldNum" sz="quarter" idx="11"/>
          </p:nvPr>
        </p:nvSpPr>
        <p:spPr>
          <a:xfrm>
            <a:off x="0" y="4667249"/>
            <a:ext cx="1447800" cy="663578"/>
          </a:xfrm>
        </p:spPr>
        <p:txBody>
          <a:bodyPr rtlCol="0"/>
          <a:lstStyle>
            <a:lvl1pPr>
              <a:defRPr sz="2800"/>
            </a:lvl1pPr>
          </a:lstStyle>
          <a:p>
            <a:fld id="{6F7BE071-BC9B-45AA-89AB-41CCD8D03CDD}" type="slidenum">
              <a:rPr lang="he-IL" smtClean="0"/>
              <a:pPr/>
              <a:t>‹#›</a:t>
            </a:fld>
            <a:endParaRPr lang="he-IL" dirty="0"/>
          </a:p>
        </p:txBody>
      </p:sp>
      <p:sp>
        <p:nvSpPr>
          <p:cNvPr id="14" name="מציין מיקום של כותרת תחתונה 13"/>
          <p:cNvSpPr>
            <a:spLocks noGrp="1"/>
          </p:cNvSpPr>
          <p:nvPr>
            <p:ph type="ftr" sz="quarter" idx="12"/>
          </p:nvPr>
        </p:nvSpPr>
        <p:spPr>
          <a:xfrm>
            <a:off x="1600200" y="6248206"/>
            <a:ext cx="4572000" cy="365125"/>
          </a:xfrm>
        </p:spPr>
        <p:txBody>
          <a:bodyPr rtlCol="0"/>
          <a:lstStyle/>
          <a:p>
            <a:endParaRPr lang="he-IL" dirty="0"/>
          </a:p>
        </p:txBody>
      </p:sp>
      <p:sp>
        <p:nvSpPr>
          <p:cNvPr id="3" name="מציין מיקום של תמונה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he-IL" dirty="0" smtClean="0"/>
              <a:t>לחץ על הסמל כדי להוסיף תמונה</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מציין מיקום של כותרת 21"/>
          <p:cNvSpPr>
            <a:spLocks noGrp="1"/>
          </p:cNvSpPr>
          <p:nvPr>
            <p:ph type="title"/>
          </p:nvPr>
        </p:nvSpPr>
        <p:spPr>
          <a:xfrm>
            <a:off x="609600" y="228600"/>
            <a:ext cx="8153400" cy="990600"/>
          </a:xfrm>
          <a:prstGeom prst="rect">
            <a:avLst/>
          </a:prstGeom>
        </p:spPr>
        <p:txBody>
          <a:bodyPr vert="horz" anchor="ctr">
            <a:normAutofit/>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4" name="מציין מיקום של תאריך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A332164-0529-41E2-9939-AC8C14A5BACD}" type="datetimeFigureOut">
              <a:rPr lang="he-IL" smtClean="0"/>
              <a:pPr/>
              <a:t>י"א/סיון/תשע"ב</a:t>
            </a:fld>
            <a:endParaRPr lang="he-IL" dirty="0"/>
          </a:p>
        </p:txBody>
      </p:sp>
      <p:sp>
        <p:nvSpPr>
          <p:cNvPr id="3" name="מציין מיקום של כותרת תחתונה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he-IL" dirty="0"/>
          </a:p>
        </p:txBody>
      </p:sp>
      <p:sp>
        <p:nvSpPr>
          <p:cNvPr id="7" name="מלבן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מלבן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מלבן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מציין מיקום של מספר שקופית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F7BE071-BC9B-45AA-89AB-41CCD8D03CDD}" type="slidenum">
              <a:rPr lang="he-IL" smtClean="0"/>
              <a:pPr/>
              <a:t>‹#›</a:t>
            </a:fld>
            <a:endParaRPr lang="he-IL"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wipe/>
  </p:transition>
  <p:timing>
    <p:tnLst>
      <p:par>
        <p:cTn id="1" dur="indefinite" restart="never" nodeType="tmRoot"/>
      </p:par>
    </p:tnLst>
  </p:timing>
  <p:txStyles>
    <p:titleStyle>
      <a:lvl1pPr algn="l" rtl="1" eaLnBrk="1" latinLnBrk="0" hangingPunct="1">
        <a:spcBef>
          <a:spcPct val="0"/>
        </a:spcBef>
        <a:buNone/>
        <a:defRPr kumimoji="0" sz="4400" kern="1200">
          <a:solidFill>
            <a:schemeClr val="tx2"/>
          </a:solidFill>
          <a:latin typeface="+mj-lt"/>
          <a:ea typeface="+mj-ea"/>
          <a:cs typeface="+mj-cs"/>
        </a:defRPr>
      </a:lvl1pPr>
    </p:titleStyle>
    <p:bodyStyle>
      <a:lvl1pPr marL="320040" indent="-320040" algn="r" rtl="1"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r" rtl="1"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r" rtl="1"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r" rtl="1"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r" rtl="1"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r" rtl="1"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r" rtl="1"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r" rtl="1"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r" rtl="1"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orbisimages.com/stock-photo/royalty-free/42-17251368/three-factory-work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www.corbisimages.com/stock-photo/rights-managed/42-31122389/young-gay-couple-danc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www.corbisimages.com/stock-photo/royalty-free/42-34021822/smiling-glamorous-black-woma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627784" y="2780928"/>
            <a:ext cx="6118448" cy="1470025"/>
          </a:xfrm>
        </p:spPr>
        <p:txBody>
          <a:bodyPr>
            <a:normAutofit fontScale="90000"/>
          </a:bodyPr>
          <a:lstStyle/>
          <a:p>
            <a:r>
              <a:rPr lang="en-US" dirty="0" smtClean="0"/>
              <a:t>Why I could not Sleep After Prof’ Walkers Presentation</a:t>
            </a:r>
            <a:br>
              <a:rPr lang="en-US" dirty="0" smtClean="0"/>
            </a:br>
            <a:r>
              <a:rPr lang="en-US" sz="3100" dirty="0" smtClean="0"/>
              <a:t>or</a:t>
            </a:r>
            <a:r>
              <a:rPr lang="en-US" dirty="0" smtClean="0"/>
              <a:t/>
            </a:r>
            <a:br>
              <a:rPr lang="en-US" dirty="0" smtClean="0"/>
            </a:br>
            <a:r>
              <a:rPr lang="en-US" dirty="0" smtClean="0"/>
              <a:t>From “Active” Aging to “Activism” in Old Age</a:t>
            </a:r>
            <a:endParaRPr lang="he-IL" dirty="0"/>
          </a:p>
        </p:txBody>
      </p:sp>
      <p:sp>
        <p:nvSpPr>
          <p:cNvPr id="3" name="כותרת משנה 2"/>
          <p:cNvSpPr>
            <a:spLocks noGrp="1"/>
          </p:cNvSpPr>
          <p:nvPr>
            <p:ph type="subTitle" idx="1"/>
          </p:nvPr>
        </p:nvSpPr>
        <p:spPr>
          <a:xfrm>
            <a:off x="3419872" y="4149080"/>
            <a:ext cx="5724128" cy="1752600"/>
          </a:xfrm>
        </p:spPr>
        <p:txBody>
          <a:bodyPr>
            <a:normAutofit/>
          </a:bodyPr>
          <a:lstStyle/>
          <a:p>
            <a:r>
              <a:rPr lang="en-US" sz="2400" dirty="0" smtClean="0"/>
              <a:t>Dr. Israel (Issi) Doron</a:t>
            </a:r>
          </a:p>
          <a:p>
            <a:r>
              <a:rPr lang="en-US" sz="2400" dirty="0" smtClean="0"/>
              <a:t>Head of the Department of Gerontology</a:t>
            </a:r>
          </a:p>
          <a:p>
            <a:r>
              <a:rPr lang="en-US" sz="2400" dirty="0" smtClean="0"/>
              <a:t>University of Haifa, Haifa, ISRAEL</a:t>
            </a:r>
            <a:endParaRPr lang="he-IL" sz="2400" dirty="0"/>
          </a:p>
        </p:txBody>
      </p:sp>
      <p:pic>
        <p:nvPicPr>
          <p:cNvPr id="4" name="Picture 5"/>
          <p:cNvPicPr>
            <a:picLocks noChangeAspect="1" noChangeArrowheads="1"/>
          </p:cNvPicPr>
          <p:nvPr/>
        </p:nvPicPr>
        <p:blipFill>
          <a:blip r:embed="rId2" cstate="print"/>
          <a:srcRect/>
          <a:stretch>
            <a:fillRect/>
          </a:stretch>
        </p:blipFill>
        <p:spPr bwMode="auto">
          <a:xfrm>
            <a:off x="323528" y="620688"/>
            <a:ext cx="2232247" cy="4510385"/>
          </a:xfrm>
          <a:prstGeom prst="rect">
            <a:avLst/>
          </a:prstGeom>
          <a:noFill/>
          <a:ln w="9525">
            <a:noFill/>
            <a:round/>
            <a:headEnd/>
            <a:tailEnd/>
          </a:ln>
        </p:spPr>
      </p:pic>
    </p:spTree>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47" name="Group 47"/>
          <p:cNvGraphicFramePr>
            <a:graphicFrameLocks noGrp="1"/>
          </p:cNvGraphicFramePr>
          <p:nvPr/>
        </p:nvGraphicFramePr>
        <p:xfrm>
          <a:off x="251520" y="1844824"/>
          <a:ext cx="8640960" cy="4538832"/>
        </p:xfrm>
        <a:graphic>
          <a:graphicData uri="http://schemas.openxmlformats.org/drawingml/2006/table">
            <a:tbl>
              <a:tblPr/>
              <a:tblGrid>
                <a:gridCol w="3456384"/>
                <a:gridCol w="3528392"/>
                <a:gridCol w="1656184"/>
              </a:tblGrid>
              <a:tr h="7608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Times New Roman" pitchFamily="18" charset="0"/>
                        </a:rPr>
                        <a:t>Affirmation</a:t>
                      </a:r>
                      <a:endParaRPr kumimoji="0" lang="he-IL" sz="3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Times New Roman" pitchFamily="18" charset="0"/>
                        </a:rPr>
                        <a:t>Transformation</a:t>
                      </a:r>
                      <a:endParaRPr kumimoji="0" lang="he-IL" sz="3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229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kern="1200" dirty="0" smtClean="0">
                          <a:solidFill>
                            <a:srgbClr val="FF0000"/>
                          </a:solidFill>
                          <a:latin typeface="+mn-lt"/>
                          <a:ea typeface="+mn-ea"/>
                          <a:cs typeface="+mn-cs"/>
                        </a:rPr>
                        <a:t>The liberal welfare state</a:t>
                      </a:r>
                      <a:r>
                        <a:rPr kumimoji="0" lang="en-US" sz="2400" b="1" kern="1200" dirty="0" smtClean="0">
                          <a:solidFill>
                            <a:srgbClr val="FF0000"/>
                          </a:solidFill>
                          <a:latin typeface="+mn-lt"/>
                          <a:ea typeface="+mn-ea"/>
                          <a:cs typeface="+mn-cs"/>
                        </a:rPr>
                        <a:t> </a:t>
                      </a:r>
                      <a:r>
                        <a:rPr kumimoji="0" lang="en-US" sz="1800" kern="1200" dirty="0" smtClean="0">
                          <a:solidFill>
                            <a:schemeClr val="tx1"/>
                          </a:solidFill>
                          <a:latin typeface="+mn-lt"/>
                          <a:ea typeface="+mn-ea"/>
                          <a:cs typeface="+mn-cs"/>
                        </a:rPr>
                        <a:t/>
                      </a:r>
                      <a:br>
                        <a:rPr kumimoji="0" lang="en-US" sz="1800" kern="1200" dirty="0" smtClean="0">
                          <a:solidFill>
                            <a:schemeClr val="tx1"/>
                          </a:solidFill>
                          <a:latin typeface="+mn-lt"/>
                          <a:ea typeface="+mn-ea"/>
                          <a:cs typeface="+mn-cs"/>
                        </a:rPr>
                      </a:br>
                      <a:r>
                        <a:rPr kumimoji="0" lang="en-US" sz="1800" kern="1200" dirty="0" smtClean="0">
                          <a:solidFill>
                            <a:schemeClr val="tx1"/>
                          </a:solidFill>
                          <a:latin typeface="+mn-lt"/>
                          <a:ea typeface="+mn-ea"/>
                          <a:cs typeface="+mn-cs"/>
                        </a:rPr>
                        <a:t>surface reallocations of existing goods to existing groups; supports group differentiation; can generate misrecognition </a:t>
                      </a:r>
                      <a:endParaRPr kumimoji="0" lang="he-IL" sz="24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kern="1200" dirty="0" smtClean="0">
                          <a:solidFill>
                            <a:srgbClr val="FF0000"/>
                          </a:solidFill>
                          <a:latin typeface="+mn-lt"/>
                          <a:ea typeface="+mn-ea"/>
                          <a:cs typeface="+mn-cs"/>
                        </a:rPr>
                        <a:t>Socialism</a:t>
                      </a:r>
                      <a:r>
                        <a:rPr kumimoji="0" lang="en-US" sz="1800" kern="1200" dirty="0" smtClean="0">
                          <a:solidFill>
                            <a:schemeClr val="tx1"/>
                          </a:solidFill>
                          <a:latin typeface="+mn-lt"/>
                          <a:ea typeface="+mn-ea"/>
                          <a:cs typeface="+mn-cs"/>
                        </a:rPr>
                        <a:t/>
                      </a:r>
                      <a:br>
                        <a:rPr kumimoji="0" lang="en-US" sz="1800" kern="1200" dirty="0" smtClean="0">
                          <a:solidFill>
                            <a:schemeClr val="tx1"/>
                          </a:solidFill>
                          <a:latin typeface="+mn-lt"/>
                          <a:ea typeface="+mn-ea"/>
                          <a:cs typeface="+mn-cs"/>
                        </a:rPr>
                      </a:br>
                      <a:r>
                        <a:rPr kumimoji="0" lang="en-US" sz="1800" kern="1200" dirty="0" smtClean="0">
                          <a:solidFill>
                            <a:schemeClr val="tx1"/>
                          </a:solidFill>
                          <a:latin typeface="+mn-lt"/>
                          <a:ea typeface="+mn-ea"/>
                          <a:cs typeface="+mn-cs"/>
                        </a:rPr>
                        <a:t>deep restructuring of relations of production; blurs group differentiation; can help remedy some forms of misrecognition</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Arial" pitchFamily="34" charset="0"/>
                          <a:cs typeface="Arial" pitchFamily="34" charset="0"/>
                        </a:rPr>
                        <a:t>Distribution</a:t>
                      </a:r>
                      <a:endParaRPr kumimoji="0" lang="he-IL" sz="2000" b="1" i="0" u="none" strike="noStrike" cap="none" normalizeH="0" baseline="0" dirty="0" smtClean="0">
                        <a:ln>
                          <a:noFill/>
                        </a:ln>
                        <a:solidFill>
                          <a:srgbClr val="0070C0"/>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4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kern="1200" dirty="0" smtClean="0">
                          <a:solidFill>
                            <a:srgbClr val="FF0000"/>
                          </a:solidFill>
                          <a:latin typeface="+mn-lt"/>
                          <a:ea typeface="+mn-ea"/>
                          <a:cs typeface="+mn-cs"/>
                        </a:rPr>
                        <a:t>Mainstream multiculturalism</a:t>
                      </a:r>
                      <a:r>
                        <a:rPr kumimoji="0" lang="en-US" sz="2400" b="1" kern="1200" dirty="0" smtClean="0">
                          <a:solidFill>
                            <a:srgbClr val="FF0000"/>
                          </a:solidFill>
                          <a:latin typeface="+mn-lt"/>
                          <a:ea typeface="+mn-ea"/>
                          <a:cs typeface="+mn-cs"/>
                        </a:rPr>
                        <a:t> </a:t>
                      </a:r>
                      <a:r>
                        <a:rPr kumimoji="0" lang="en-US" sz="1800" kern="1200" dirty="0" smtClean="0">
                          <a:solidFill>
                            <a:schemeClr val="tx1"/>
                          </a:solidFill>
                          <a:latin typeface="+mn-lt"/>
                          <a:ea typeface="+mn-ea"/>
                          <a:cs typeface="+mn-cs"/>
                        </a:rPr>
                        <a:t/>
                      </a:r>
                      <a:br>
                        <a:rPr kumimoji="0" lang="en-US" sz="1800" kern="1200" dirty="0" smtClean="0">
                          <a:solidFill>
                            <a:schemeClr val="tx1"/>
                          </a:solidFill>
                          <a:latin typeface="+mn-lt"/>
                          <a:ea typeface="+mn-ea"/>
                          <a:cs typeface="+mn-cs"/>
                        </a:rPr>
                      </a:br>
                      <a:r>
                        <a:rPr kumimoji="0" lang="en-US" sz="1800" kern="1200" dirty="0" smtClean="0">
                          <a:solidFill>
                            <a:schemeClr val="tx1"/>
                          </a:solidFill>
                          <a:latin typeface="+mn-lt"/>
                          <a:ea typeface="+mn-ea"/>
                          <a:cs typeface="+mn-cs"/>
                        </a:rPr>
                        <a:t>surface reallocations of respect to existing identities of existing groups; supports group differentiations </a:t>
                      </a:r>
                      <a:endParaRPr kumimoji="0" lang="he-IL" sz="24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kern="1200" dirty="0" smtClean="0">
                          <a:solidFill>
                            <a:srgbClr val="FF0000"/>
                          </a:solidFill>
                          <a:latin typeface="+mn-lt"/>
                          <a:ea typeface="+mn-ea"/>
                          <a:cs typeface="+mn-cs"/>
                        </a:rPr>
                        <a:t>Deconstruction</a:t>
                      </a:r>
                      <a:r>
                        <a:rPr kumimoji="0" lang="en-US" sz="1800" kern="1200" dirty="0" smtClean="0">
                          <a:solidFill>
                            <a:schemeClr val="tx1"/>
                          </a:solidFill>
                          <a:latin typeface="+mn-lt"/>
                          <a:ea typeface="+mn-ea"/>
                          <a:cs typeface="+mn-cs"/>
                        </a:rPr>
                        <a:t/>
                      </a:r>
                      <a:br>
                        <a:rPr kumimoji="0" lang="en-US" sz="1800" kern="1200" dirty="0" smtClean="0">
                          <a:solidFill>
                            <a:schemeClr val="tx1"/>
                          </a:solidFill>
                          <a:latin typeface="+mn-lt"/>
                          <a:ea typeface="+mn-ea"/>
                          <a:cs typeface="+mn-cs"/>
                        </a:rPr>
                      </a:br>
                      <a:r>
                        <a:rPr kumimoji="0" lang="en-US" sz="1800" kern="1200" dirty="0" smtClean="0">
                          <a:solidFill>
                            <a:schemeClr val="tx1"/>
                          </a:solidFill>
                          <a:latin typeface="+mn-lt"/>
                          <a:ea typeface="+mn-ea"/>
                          <a:cs typeface="+mn-cs"/>
                        </a:rPr>
                        <a:t>deep restructuring of relations of recognition; destabilises group differentiation</a:t>
                      </a:r>
                      <a:endParaRPr kumimoji="0" lang="he-IL" sz="24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pitchFamily="34" charset="0"/>
                          <a:cs typeface="Times New Roman" pitchFamily="18" charset="0"/>
                        </a:rPr>
                        <a:t>Recognition</a:t>
                      </a:r>
                      <a:endParaRPr kumimoji="0" lang="he-IL" sz="2400" b="1" i="0" u="none" strike="noStrike" cap="none" normalizeH="0" baseline="0" dirty="0" smtClean="0">
                        <a:ln>
                          <a:noFill/>
                        </a:ln>
                        <a:solidFill>
                          <a:srgbClr val="0070C0"/>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692" name="Text Box 48"/>
          <p:cNvSpPr txBox="1">
            <a:spLocks noChangeArrowheads="1"/>
          </p:cNvSpPr>
          <p:nvPr/>
        </p:nvSpPr>
        <p:spPr bwMode="auto">
          <a:xfrm>
            <a:off x="1187624" y="0"/>
            <a:ext cx="7129289" cy="1340768"/>
          </a:xfrm>
          <a:prstGeom prst="rect">
            <a:avLst/>
          </a:prstGeom>
          <a:noFill/>
          <a:ln w="9525" algn="ctr">
            <a:noFill/>
            <a:miter lim="800000"/>
            <a:headEnd/>
            <a:tailEnd/>
          </a:ln>
        </p:spPr>
        <p:txBody>
          <a:bodyPr anchor="b"/>
          <a:lstStyle/>
          <a:p>
            <a:pPr algn="r" rtl="0">
              <a:lnSpc>
                <a:spcPct val="90000"/>
              </a:lnSpc>
            </a:pPr>
            <a:r>
              <a:rPr lang="en-US" sz="3600" b="1" dirty="0" smtClean="0">
                <a:solidFill>
                  <a:srgbClr val="C00000"/>
                </a:solidFill>
                <a:latin typeface="+mj-lt"/>
                <a:ea typeface="+mj-ea"/>
              </a:rPr>
              <a:t>The Model: Combining Conceptual Injustices with Conceptual Remedies </a:t>
            </a:r>
            <a:endParaRPr lang="en-US" sz="3600" b="1" dirty="0">
              <a:solidFill>
                <a:srgbClr val="C00000"/>
              </a:solidFill>
              <a:latin typeface="+mj-lt"/>
              <a:ea typeface="+mj-ea"/>
            </a:endParaRPr>
          </a:p>
        </p:txBody>
      </p:sp>
    </p:spTree>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228600"/>
            <a:ext cx="8766048" cy="990600"/>
          </a:xfrm>
        </p:spPr>
        <p:txBody>
          <a:bodyPr>
            <a:noAutofit/>
          </a:bodyPr>
          <a:lstStyle/>
          <a:p>
            <a:pPr algn="r" rtl="0"/>
            <a:r>
              <a:rPr lang="en-US" sz="3600" b="1" dirty="0" smtClean="0">
                <a:solidFill>
                  <a:srgbClr val="C00000"/>
                </a:solidFill>
                <a:cs typeface="+mn-cs"/>
              </a:rPr>
              <a:t>Applying Fraser’s Model on Older Persons</a:t>
            </a:r>
            <a:endParaRPr lang="he-IL" sz="3600" b="1" dirty="0">
              <a:solidFill>
                <a:srgbClr val="C00000"/>
              </a:solidFill>
              <a:cs typeface="+mn-cs"/>
            </a:endParaRPr>
          </a:p>
        </p:txBody>
      </p:sp>
      <p:sp>
        <p:nvSpPr>
          <p:cNvPr id="3" name="מציין מיקום תוכן 2"/>
          <p:cNvSpPr>
            <a:spLocks noGrp="1"/>
          </p:cNvSpPr>
          <p:nvPr>
            <p:ph sz="quarter" idx="1"/>
          </p:nvPr>
        </p:nvSpPr>
        <p:spPr>
          <a:xfrm>
            <a:off x="3733056" y="1844824"/>
            <a:ext cx="5159424" cy="5013176"/>
          </a:xfrm>
        </p:spPr>
        <p:txBody>
          <a:bodyPr>
            <a:normAutofit lnSpcReduction="10000"/>
          </a:bodyPr>
          <a:lstStyle/>
          <a:p>
            <a:pPr algn="l" rtl="0"/>
            <a:r>
              <a:rPr lang="en-US" dirty="0" smtClean="0"/>
              <a:t>Are older persons subject to socio economic injustice ?</a:t>
            </a:r>
          </a:p>
          <a:p>
            <a:pPr algn="l" rtl="0"/>
            <a:r>
              <a:rPr lang="en-US" dirty="0" smtClean="0"/>
              <a:t>I would like to argue: Yes.</a:t>
            </a:r>
          </a:p>
          <a:p>
            <a:pPr lvl="1" algn="l" rtl="0"/>
            <a:r>
              <a:rPr lang="en-US" dirty="0" smtClean="0">
                <a:solidFill>
                  <a:srgbClr val="FF0000"/>
                </a:solidFill>
              </a:rPr>
              <a:t>Currently, over half of older people worldwide - 342 million - lack income security and, unless action is taken to improve the situation, it is estimated that, by 2050, more than 1.2 billion older people will be without access to secure incomes (UNDESA, 2007).</a:t>
            </a:r>
            <a:endParaRPr lang="en-US" dirty="0" smtClean="0"/>
          </a:p>
          <a:p>
            <a:pPr algn="l" rtl="0"/>
            <a:endParaRPr lang="en-US" dirty="0" smtClean="0"/>
          </a:p>
          <a:p>
            <a:pPr algn="l" rtl="0"/>
            <a:endParaRPr lang="he-IL" dirty="0" smtClean="0"/>
          </a:p>
        </p:txBody>
      </p:sp>
      <p:pic>
        <p:nvPicPr>
          <p:cNvPr id="5" name="Picture 3" descr="עומר_קמה"/>
          <p:cNvPicPr>
            <a:picLocks noChangeAspect="1" noChangeArrowheads="1"/>
          </p:cNvPicPr>
          <p:nvPr/>
        </p:nvPicPr>
        <p:blipFill>
          <a:blip r:embed="rId2" cstate="print"/>
          <a:srcRect/>
          <a:stretch>
            <a:fillRect/>
          </a:stretch>
        </p:blipFill>
        <p:spPr bwMode="auto">
          <a:xfrm>
            <a:off x="0" y="1628800"/>
            <a:ext cx="3492500" cy="489585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0"/>
            <a:ext cx="8229600" cy="1143000"/>
          </a:xfrm>
        </p:spPr>
        <p:txBody>
          <a:bodyPr>
            <a:normAutofit fontScale="90000"/>
          </a:bodyPr>
          <a:lstStyle/>
          <a:p>
            <a:pPr algn="l" rtl="0"/>
            <a:r>
              <a:rPr lang="en-US" sz="3600" b="1" dirty="0" smtClean="0">
                <a:solidFill>
                  <a:srgbClr val="C00000"/>
                </a:solidFill>
                <a:cs typeface="+mn-cs"/>
              </a:rPr>
              <a:t>Do older persons suffer from recognition injustice?</a:t>
            </a:r>
            <a:endParaRPr lang="he-IL" sz="3600" b="1" dirty="0">
              <a:solidFill>
                <a:srgbClr val="C00000"/>
              </a:solidFill>
              <a:cs typeface="+mn-cs"/>
            </a:endParaRPr>
          </a:p>
        </p:txBody>
      </p:sp>
      <p:sp>
        <p:nvSpPr>
          <p:cNvPr id="3" name="מציין מיקום תוכן 2"/>
          <p:cNvSpPr>
            <a:spLocks noGrp="1"/>
          </p:cNvSpPr>
          <p:nvPr>
            <p:ph sz="quarter" idx="1"/>
          </p:nvPr>
        </p:nvSpPr>
        <p:spPr>
          <a:xfrm>
            <a:off x="2483768" y="1600200"/>
            <a:ext cx="6203032" cy="4925144"/>
          </a:xfrm>
        </p:spPr>
        <p:txBody>
          <a:bodyPr>
            <a:normAutofit fontScale="92500" lnSpcReduction="20000"/>
          </a:bodyPr>
          <a:lstStyle/>
          <a:p>
            <a:pPr algn="l" rtl="0"/>
            <a:r>
              <a:rPr lang="en-US" dirty="0" smtClean="0"/>
              <a:t>Are older persons subject to cultural or symbolic injustice?</a:t>
            </a:r>
          </a:p>
          <a:p>
            <a:pPr algn="l" rtl="0"/>
            <a:r>
              <a:rPr lang="en-US" dirty="0" smtClean="0"/>
              <a:t>Once again, I would argue: Yes.</a:t>
            </a:r>
          </a:p>
          <a:p>
            <a:pPr lvl="1" algn="l" rtl="0"/>
            <a:r>
              <a:rPr lang="en-US" dirty="0"/>
              <a:t>Ageism can be seen as a process of systematic stereotyping of and discrimination against people because they are old, just as racism and sexism accomplish this for skin color and gender. Old people are categorized as senile, rigid in thought and manner, old-fashioned in morality and skills [...] Ageism allows the younger generations to see older people as different from themselves, thus they subtly cease to identify with their elders as human beings</a:t>
            </a:r>
            <a:endParaRPr lang="he-IL" dirty="0"/>
          </a:p>
        </p:txBody>
      </p:sp>
      <p:pic>
        <p:nvPicPr>
          <p:cNvPr id="4" name="Picture 5" descr="Robertbutlersm"/>
          <p:cNvPicPr>
            <a:picLocks noChangeAspect="1" noChangeArrowheads="1"/>
          </p:cNvPicPr>
          <p:nvPr/>
        </p:nvPicPr>
        <p:blipFill>
          <a:blip r:embed="rId2" cstate="print"/>
          <a:srcRect/>
          <a:stretch>
            <a:fillRect/>
          </a:stretch>
        </p:blipFill>
        <p:spPr bwMode="auto">
          <a:xfrm>
            <a:off x="251520" y="2780927"/>
            <a:ext cx="2592288" cy="3503013"/>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What is the “type” of “remedy” that is embedded in “active aging”?</a:t>
            </a:r>
            <a:endParaRPr lang="he-IL" dirty="0"/>
          </a:p>
        </p:txBody>
      </p:sp>
      <p:sp>
        <p:nvSpPr>
          <p:cNvPr id="3" name="מציין מיקום תוכן 2"/>
          <p:cNvSpPr>
            <a:spLocks noGrp="1"/>
          </p:cNvSpPr>
          <p:nvPr>
            <p:ph sz="quarter" idx="1"/>
          </p:nvPr>
        </p:nvSpPr>
        <p:spPr>
          <a:xfrm>
            <a:off x="0" y="1844824"/>
            <a:ext cx="6228184" cy="5013176"/>
          </a:xfrm>
        </p:spPr>
        <p:txBody>
          <a:bodyPr>
            <a:normAutofit fontScale="85000" lnSpcReduction="20000"/>
          </a:bodyPr>
          <a:lstStyle/>
          <a:p>
            <a:pPr algn="l" rtl="0"/>
            <a:r>
              <a:rPr lang="en-US" dirty="0" smtClean="0"/>
              <a:t>It is clear that older persons are a “</a:t>
            </a:r>
            <a:r>
              <a:rPr lang="en-US" sz="3300" b="1" dirty="0" smtClean="0">
                <a:solidFill>
                  <a:srgbClr val="FF0000"/>
                </a:solidFill>
              </a:rPr>
              <a:t>bivalent group” </a:t>
            </a:r>
            <a:r>
              <a:rPr lang="en-US" dirty="0" smtClean="0"/>
              <a:t>which needs remedies both on the re-distribution and the recognition fields of justice.</a:t>
            </a:r>
          </a:p>
          <a:p>
            <a:pPr algn="l" rtl="0"/>
            <a:r>
              <a:rPr lang="en-US" dirty="0" smtClean="0"/>
              <a:t>I would argue that conceptually, the “ideal” remedy embedded in “active aging” is what Prof. Fraser would categorize as mainly “Affirmation” + “Recognition” = Mainstreaming anti-ageism through cultural change;</a:t>
            </a:r>
          </a:p>
          <a:p>
            <a:pPr algn="l" rtl="0"/>
            <a:r>
              <a:rPr lang="en-US" dirty="0" smtClean="0"/>
              <a:t>I would argue that within this model, one can understand Prof. Walker’s critique as a fear of “reducing” active aging to the “Affirmation” + “Redistribution” = i.e. minimal welfare state regime.</a:t>
            </a:r>
            <a:endParaRPr lang="he-IL" dirty="0"/>
          </a:p>
        </p:txBody>
      </p:sp>
      <p:pic>
        <p:nvPicPr>
          <p:cNvPr id="4" name="Picture 6" descr="The Three ages"/>
          <p:cNvPicPr>
            <a:picLocks noChangeAspect="1" noChangeArrowheads="1"/>
          </p:cNvPicPr>
          <p:nvPr/>
        </p:nvPicPr>
        <p:blipFill>
          <a:blip r:embed="rId2" cstate="print"/>
          <a:srcRect/>
          <a:stretch>
            <a:fillRect/>
          </a:stretch>
        </p:blipFill>
        <p:spPr>
          <a:xfrm>
            <a:off x="6516216" y="1628800"/>
            <a:ext cx="1976969" cy="4872529"/>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Back to my original question: What is missing????</a:t>
            </a:r>
            <a:endParaRPr lang="he-IL" dirty="0"/>
          </a:p>
        </p:txBody>
      </p:sp>
      <p:sp>
        <p:nvSpPr>
          <p:cNvPr id="3" name="מציין מיקום תוכן 2"/>
          <p:cNvSpPr>
            <a:spLocks noGrp="1"/>
          </p:cNvSpPr>
          <p:nvPr>
            <p:ph sz="quarter" idx="1"/>
          </p:nvPr>
        </p:nvSpPr>
        <p:spPr>
          <a:xfrm>
            <a:off x="0" y="1600200"/>
            <a:ext cx="5220072" cy="5257800"/>
          </a:xfrm>
        </p:spPr>
        <p:txBody>
          <a:bodyPr>
            <a:normAutofit fontScale="92500"/>
          </a:bodyPr>
          <a:lstStyle/>
          <a:p>
            <a:pPr algn="l" rtl="0"/>
            <a:r>
              <a:rPr lang="en-US" dirty="0" smtClean="0"/>
              <a:t>I would argue that what is missing is the “Transformation” element;</a:t>
            </a:r>
          </a:p>
          <a:p>
            <a:pPr algn="l" rtl="0"/>
            <a:r>
              <a:rPr lang="en-US" dirty="0" smtClean="0"/>
              <a:t>What is missing is the understanding that “active aging” is “playing by the rules” of the dominant culture: a culture based on “age”.</a:t>
            </a:r>
          </a:p>
          <a:p>
            <a:pPr algn="l" rtl="0"/>
            <a:r>
              <a:rPr lang="en-US" dirty="0" smtClean="0"/>
              <a:t>I would like to argue that it is time for NGOs to be more critical in understanding that may be “active aging” is re-affirming exiting age-group divisions?</a:t>
            </a:r>
          </a:p>
        </p:txBody>
      </p:sp>
      <p:pic>
        <p:nvPicPr>
          <p:cNvPr id="1026" name="Picture 2" descr="http://image.shutterstock.com/display_pic_with_logo/168517/168517,1241606979,3/stock-photo-ageism-29764108.jpg"/>
          <p:cNvPicPr>
            <a:picLocks noChangeAspect="1" noChangeArrowheads="1"/>
          </p:cNvPicPr>
          <p:nvPr/>
        </p:nvPicPr>
        <p:blipFill>
          <a:blip r:embed="rId2" cstate="print"/>
          <a:srcRect/>
          <a:stretch>
            <a:fillRect/>
          </a:stretch>
        </p:blipFill>
        <p:spPr bwMode="auto">
          <a:xfrm>
            <a:off x="5436096" y="1772816"/>
            <a:ext cx="3305175" cy="4210050"/>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sp>
        <p:nvSpPr>
          <p:cNvPr id="3" name="מציין מיקום תוכן 2"/>
          <p:cNvSpPr>
            <a:spLocks noGrp="1"/>
          </p:cNvSpPr>
          <p:nvPr>
            <p:ph sz="quarter" idx="1"/>
          </p:nvPr>
        </p:nvSpPr>
        <p:spPr>
          <a:xfrm>
            <a:off x="323528" y="1844824"/>
            <a:ext cx="6840760" cy="4495800"/>
          </a:xfrm>
        </p:spPr>
        <p:txBody>
          <a:bodyPr>
            <a:normAutofit fontScale="92500" lnSpcReduction="20000"/>
          </a:bodyPr>
          <a:lstStyle/>
          <a:p>
            <a:pPr algn="l" rtl="0"/>
            <a:r>
              <a:rPr lang="en-US" dirty="0" smtClean="0"/>
              <a:t>If we really care for older persons we need to start thinking in terms of adopting a political-identity discourse that de-constructs the whole notion of “age” and “old age”;</a:t>
            </a:r>
          </a:p>
          <a:p>
            <a:pPr algn="l" rtl="0"/>
            <a:r>
              <a:rPr lang="en-US" dirty="0" smtClean="0"/>
              <a:t>Or in other words, we need not only be “active” we need to be “social activists.”</a:t>
            </a:r>
          </a:p>
          <a:p>
            <a:pPr algn="l" rtl="0"/>
            <a:r>
              <a:rPr lang="en-US" dirty="0" smtClean="0"/>
              <a:t>This is why I did not get any sleep last night: the fear is not only of the “reduction” of active ageing, but the fear of its surrender to dominant and hegemonic social construction of ‘old age”, which will mean the death of the older persons social movement.</a:t>
            </a:r>
            <a:endParaRPr lang="he-IL" dirty="0" smtClean="0"/>
          </a:p>
          <a:p>
            <a:pPr algn="l" rtl="0"/>
            <a:endParaRPr lang="he-IL" dirty="0"/>
          </a:p>
        </p:txBody>
      </p:sp>
      <p:pic>
        <p:nvPicPr>
          <p:cNvPr id="39938" name="Picture 2" descr="http://fightageism.com/images/fightLogo_sm_3.gif"/>
          <p:cNvPicPr>
            <a:picLocks noChangeAspect="1" noChangeArrowheads="1"/>
          </p:cNvPicPr>
          <p:nvPr/>
        </p:nvPicPr>
        <p:blipFill>
          <a:blip r:embed="rId2" cstate="print"/>
          <a:srcRect/>
          <a:stretch>
            <a:fillRect/>
          </a:stretch>
        </p:blipFill>
        <p:spPr bwMode="auto">
          <a:xfrm>
            <a:off x="7164288" y="3140968"/>
            <a:ext cx="1514475" cy="1676400"/>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en-US" dirty="0" smtClean="0"/>
              <a:t>Final Thoughts</a:t>
            </a:r>
            <a:endParaRPr lang="he-IL" dirty="0"/>
          </a:p>
        </p:txBody>
      </p:sp>
      <p:sp>
        <p:nvSpPr>
          <p:cNvPr id="3" name="מציין מיקום תוכן 2"/>
          <p:cNvSpPr>
            <a:spLocks noGrp="1"/>
          </p:cNvSpPr>
          <p:nvPr>
            <p:ph sz="quarter" idx="1"/>
          </p:nvPr>
        </p:nvSpPr>
        <p:spPr>
          <a:xfrm>
            <a:off x="251520" y="1700808"/>
            <a:ext cx="4896544" cy="5157192"/>
          </a:xfrm>
        </p:spPr>
        <p:txBody>
          <a:bodyPr>
            <a:normAutofit fontScale="85000" lnSpcReduction="10000"/>
          </a:bodyPr>
          <a:lstStyle/>
          <a:p>
            <a:pPr algn="l" rtl="0"/>
            <a:r>
              <a:rPr lang="en-US" dirty="0" smtClean="0"/>
              <a:t>I believe that Prof. Nancy Fraser’s model, allows us to better understand the essence of current ‘active aging” discourse.</a:t>
            </a:r>
          </a:p>
          <a:p>
            <a:pPr algn="l" rtl="0"/>
            <a:r>
              <a:rPr lang="en-US" dirty="0" smtClean="0"/>
              <a:t>It also allows us to better understand that true social change does not occur without social struggle for structural change.</a:t>
            </a:r>
          </a:p>
          <a:p>
            <a:pPr algn="l" rtl="0"/>
            <a:r>
              <a:rPr lang="en-US" dirty="0" smtClean="0"/>
              <a:t>Hence, the true meaning of active aging should transform the “affirmative” nature to a transformative “activist” social movement </a:t>
            </a:r>
            <a:endParaRPr lang="he-IL" dirty="0"/>
          </a:p>
        </p:txBody>
      </p:sp>
      <p:pic>
        <p:nvPicPr>
          <p:cNvPr id="3074" name="Picture 2" descr="65, Anti-ageism, Sharpe Blackmore Euro Rscg, Ontario Human Rights Commission, Print, Outdoor, Ads"/>
          <p:cNvPicPr>
            <a:picLocks noChangeAspect="1" noChangeArrowheads="1"/>
          </p:cNvPicPr>
          <p:nvPr/>
        </p:nvPicPr>
        <p:blipFill>
          <a:blip r:embed="rId2" cstate="print"/>
          <a:srcRect/>
          <a:stretch>
            <a:fillRect/>
          </a:stretch>
        </p:blipFill>
        <p:spPr bwMode="auto">
          <a:xfrm>
            <a:off x="5220072" y="1628800"/>
            <a:ext cx="3923928" cy="4911450"/>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sz="quarter" idx="1"/>
          </p:nvPr>
        </p:nvSpPr>
        <p:spPr/>
        <p:txBody>
          <a:bodyPr/>
          <a:lstStyle/>
          <a:p>
            <a:endParaRPr lang="cs-CZ"/>
          </a:p>
        </p:txBody>
      </p:sp>
    </p:spTree>
    <p:extLst>
      <p:ext uri="{BB962C8B-B14F-4D97-AF65-F5344CB8AC3E}">
        <p14:creationId xmlns:p14="http://schemas.microsoft.com/office/powerpoint/2010/main" val="2358932642"/>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smtClean="0"/>
              <a:t>Example 1</a:t>
            </a:r>
            <a:endParaRPr lang="he-IL" dirty="0"/>
          </a:p>
        </p:txBody>
      </p:sp>
      <p:pic>
        <p:nvPicPr>
          <p:cNvPr id="3" name="Ageism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1622910"/>
            <a:ext cx="6552728" cy="491454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sz="quarter" idx="1"/>
          </p:nvPr>
        </p:nvSpPr>
        <p:spPr/>
        <p:txBody>
          <a:bodyPr/>
          <a:lstStyle/>
          <a:p>
            <a:endParaRPr lang="cs-CZ"/>
          </a:p>
        </p:txBody>
      </p:sp>
    </p:spTree>
    <p:extLst>
      <p:ext uri="{BB962C8B-B14F-4D97-AF65-F5344CB8AC3E}">
        <p14:creationId xmlns:p14="http://schemas.microsoft.com/office/powerpoint/2010/main" val="3273799230"/>
      </p:ext>
    </p:extLst>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0"/>
            <a:ext cx="8892480" cy="1340768"/>
          </a:xfrm>
        </p:spPr>
        <p:txBody>
          <a:bodyPr>
            <a:normAutofit fontScale="90000"/>
          </a:bodyPr>
          <a:lstStyle/>
          <a:p>
            <a:r>
              <a:rPr lang="he-IL" dirty="0" smtClean="0"/>
              <a:t>?</a:t>
            </a:r>
            <a:r>
              <a:rPr lang="en-US" dirty="0" smtClean="0"/>
              <a:t>Every body is talking about a revolution</a:t>
            </a:r>
            <a:endParaRPr lang="he-IL" dirty="0"/>
          </a:p>
        </p:txBody>
      </p:sp>
      <p:sp>
        <p:nvSpPr>
          <p:cNvPr id="3" name="מציין מיקום תוכן 2"/>
          <p:cNvSpPr>
            <a:spLocks noGrp="1"/>
          </p:cNvSpPr>
          <p:nvPr>
            <p:ph sz="quarter" idx="1"/>
          </p:nvPr>
        </p:nvSpPr>
        <p:spPr>
          <a:xfrm>
            <a:off x="395536" y="1844824"/>
            <a:ext cx="5112568" cy="4752528"/>
          </a:xfrm>
        </p:spPr>
        <p:txBody>
          <a:bodyPr>
            <a:normAutofit fontScale="92500"/>
          </a:bodyPr>
          <a:lstStyle/>
          <a:p>
            <a:pPr algn="l" rtl="0"/>
            <a:r>
              <a:rPr lang="en-US" dirty="0" smtClean="0"/>
              <a:t>Thank you: Jan &amp; Jane</a:t>
            </a:r>
          </a:p>
          <a:p>
            <a:pPr algn="l" rtl="0"/>
            <a:r>
              <a:rPr lang="en-US" dirty="0" smtClean="0"/>
              <a:t>What can be said?</a:t>
            </a:r>
          </a:p>
          <a:p>
            <a:pPr algn="l" rtl="0"/>
            <a:r>
              <a:rPr lang="en-US" dirty="0" smtClean="0"/>
              <a:t>My “personal” starting point.</a:t>
            </a:r>
          </a:p>
          <a:p>
            <a:pPr algn="l" rtl="0"/>
            <a:r>
              <a:rPr lang="en-US" dirty="0" smtClean="0"/>
              <a:t>My “practical” starting point: Prof. Alan Walker’s analysis of “active aging”</a:t>
            </a:r>
          </a:p>
          <a:p>
            <a:pPr algn="l" rtl="0"/>
            <a:r>
              <a:rPr lang="en-US" dirty="0" smtClean="0"/>
              <a:t>Why I didn’t get any sleep: </a:t>
            </a:r>
            <a:r>
              <a:rPr lang="en-US" sz="3500" b="1" dirty="0" smtClean="0">
                <a:solidFill>
                  <a:srgbClr val="FF0000"/>
                </a:solidFill>
              </a:rPr>
              <a:t>SOME THING IS MISSING</a:t>
            </a:r>
            <a:endParaRPr lang="en-US" b="1" dirty="0" smtClean="0">
              <a:solidFill>
                <a:srgbClr val="FF0000"/>
              </a:solidFill>
            </a:endParaRPr>
          </a:p>
          <a:p>
            <a:pPr algn="l" rtl="0"/>
            <a:r>
              <a:rPr lang="en-US" dirty="0" smtClean="0"/>
              <a:t>In this presentation I would like to try an answer this question.</a:t>
            </a:r>
          </a:p>
        </p:txBody>
      </p:sp>
      <p:pic>
        <p:nvPicPr>
          <p:cNvPr id="24578" name="Picture 2" descr="Photo of Alan Walker"/>
          <p:cNvPicPr>
            <a:picLocks noChangeAspect="1" noChangeArrowheads="1"/>
          </p:cNvPicPr>
          <p:nvPr/>
        </p:nvPicPr>
        <p:blipFill>
          <a:blip r:embed="rId2" cstate="print"/>
          <a:srcRect/>
          <a:stretch>
            <a:fillRect/>
          </a:stretch>
        </p:blipFill>
        <p:spPr bwMode="auto">
          <a:xfrm>
            <a:off x="5796136" y="2636912"/>
            <a:ext cx="2809491" cy="2448272"/>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smtClean="0"/>
              <a:t>Example 2</a:t>
            </a:r>
            <a:endParaRPr lang="he-IL" dirty="0"/>
          </a:p>
        </p:txBody>
      </p:sp>
      <p:pic>
        <p:nvPicPr>
          <p:cNvPr id="3" name="GrandfatherClo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1628800"/>
            <a:ext cx="6624736" cy="496855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Social Justice and Prof. Nancy Fraser’s Alternative model</a:t>
            </a:r>
            <a:endParaRPr lang="he-IL" dirty="0"/>
          </a:p>
        </p:txBody>
      </p:sp>
      <p:sp>
        <p:nvSpPr>
          <p:cNvPr id="3" name="מציין מיקום תוכן 2"/>
          <p:cNvSpPr>
            <a:spLocks noGrp="1"/>
          </p:cNvSpPr>
          <p:nvPr>
            <p:ph sz="quarter" idx="1"/>
          </p:nvPr>
        </p:nvSpPr>
        <p:spPr>
          <a:xfrm>
            <a:off x="3347864" y="1916832"/>
            <a:ext cx="5472608" cy="4392488"/>
          </a:xfrm>
        </p:spPr>
        <p:txBody>
          <a:bodyPr>
            <a:normAutofit lnSpcReduction="10000"/>
          </a:bodyPr>
          <a:lstStyle/>
          <a:p>
            <a:pPr algn="l" rtl="0"/>
            <a:r>
              <a:rPr lang="en-US" dirty="0" smtClean="0"/>
              <a:t>The “classical” political discussion around “social justice”: distribution</a:t>
            </a:r>
          </a:p>
          <a:p>
            <a:pPr algn="l" rtl="0"/>
            <a:r>
              <a:rPr lang="en-US" dirty="0" smtClean="0"/>
              <a:t>The “alternative” political discussion around “social justice”: recognition</a:t>
            </a:r>
          </a:p>
          <a:p>
            <a:pPr lvl="1" algn="l" rtl="0"/>
            <a:r>
              <a:rPr lang="en-US" sz="2200" b="1" dirty="0" smtClean="0"/>
              <a:t>From Redistribution to Recognition?</a:t>
            </a:r>
            <a:br>
              <a:rPr lang="en-US" sz="2200" b="1" dirty="0" smtClean="0"/>
            </a:br>
            <a:r>
              <a:rPr lang="en-US" sz="2200" b="1" dirty="0" smtClean="0"/>
              <a:t>Dilemmas of Justice in a “Postsocialist” Age. </a:t>
            </a:r>
            <a:r>
              <a:rPr lang="en-US" sz="2000" dirty="0" smtClean="0"/>
              <a:t>Justice Interruptus. Routledge 1997;</a:t>
            </a:r>
            <a:endParaRPr lang="en-US" sz="2200" dirty="0" smtClean="0"/>
          </a:p>
          <a:p>
            <a:pPr algn="l" rtl="0"/>
            <a:r>
              <a:rPr lang="en-US" dirty="0" smtClean="0"/>
              <a:t>How to be “original”?</a:t>
            </a:r>
            <a:endParaRPr lang="he-IL" dirty="0"/>
          </a:p>
        </p:txBody>
      </p:sp>
      <p:pic>
        <p:nvPicPr>
          <p:cNvPr id="4" name="Picture 17" descr="pic_nancy-fraser_01"/>
          <p:cNvPicPr>
            <a:picLocks noChangeAspect="1" noChangeArrowheads="1"/>
          </p:cNvPicPr>
          <p:nvPr/>
        </p:nvPicPr>
        <p:blipFill>
          <a:blip r:embed="rId2" cstate="print"/>
          <a:srcRect/>
          <a:stretch>
            <a:fillRect/>
          </a:stretch>
        </p:blipFill>
        <p:spPr bwMode="auto">
          <a:xfrm>
            <a:off x="251520" y="1916832"/>
            <a:ext cx="3096344" cy="4450246"/>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normAutofit fontScale="90000"/>
          </a:bodyPr>
          <a:lstStyle/>
          <a:p>
            <a:pPr eaLnBrk="1" hangingPunct="1"/>
            <a:r>
              <a:rPr lang="en-US" sz="4000" b="1" dirty="0" smtClean="0">
                <a:solidFill>
                  <a:srgbClr val="C00000"/>
                </a:solidFill>
                <a:cs typeface="+mn-cs"/>
              </a:rPr>
              <a:t>Part 1: The distinction between “different” kinds of injustice</a:t>
            </a:r>
          </a:p>
        </p:txBody>
      </p:sp>
      <p:sp>
        <p:nvSpPr>
          <p:cNvPr id="8195" name="Rectangle 3"/>
          <p:cNvSpPr>
            <a:spLocks noGrp="1" noChangeArrowheads="1"/>
          </p:cNvSpPr>
          <p:nvPr>
            <p:ph sz="quarter" idx="1"/>
          </p:nvPr>
        </p:nvSpPr>
        <p:spPr>
          <a:xfrm>
            <a:off x="0" y="1628800"/>
            <a:ext cx="5940152" cy="4679950"/>
          </a:xfrm>
        </p:spPr>
        <p:txBody>
          <a:bodyPr>
            <a:normAutofit fontScale="85000" lnSpcReduction="20000"/>
          </a:bodyPr>
          <a:lstStyle/>
          <a:p>
            <a:pPr algn="l" rtl="0"/>
            <a:r>
              <a:rPr lang="en-US" i="1" dirty="0" smtClean="0"/>
              <a:t>Prof. Fraser distinguishes between two different kinds of social injustices:</a:t>
            </a:r>
          </a:p>
          <a:p>
            <a:pPr algn="l" rtl="0"/>
            <a:r>
              <a:rPr lang="en-US" i="1" dirty="0" smtClean="0"/>
              <a:t>The first is the “</a:t>
            </a:r>
            <a:r>
              <a:rPr lang="en-US" sz="3300" b="1" i="1" dirty="0" smtClean="0">
                <a:solidFill>
                  <a:srgbClr val="FF0000"/>
                </a:solidFill>
              </a:rPr>
              <a:t>Socio-Economic” injustice</a:t>
            </a:r>
            <a:endParaRPr lang="en-US" b="1" i="1" dirty="0" smtClean="0">
              <a:solidFill>
                <a:srgbClr val="FF0000"/>
              </a:solidFill>
            </a:endParaRPr>
          </a:p>
          <a:p>
            <a:pPr algn="l" rtl="0"/>
            <a:r>
              <a:rPr lang="en-US" i="1" dirty="0" smtClean="0"/>
              <a:t>Examples are:</a:t>
            </a:r>
          </a:p>
          <a:p>
            <a:pPr algn="l" rtl="0"/>
            <a:r>
              <a:rPr lang="en-US" b="1" dirty="0" smtClean="0"/>
              <a:t>Exploitation</a:t>
            </a:r>
            <a:r>
              <a:rPr lang="en-US" dirty="0" smtClean="0"/>
              <a:t> (having the fruits of one’s labour appropriated for the benefit of others).</a:t>
            </a:r>
            <a:endParaRPr lang="en-US" i="1" dirty="0" smtClean="0"/>
          </a:p>
          <a:p>
            <a:pPr algn="l" rtl="0"/>
            <a:r>
              <a:rPr lang="en-US" b="1" dirty="0" smtClean="0"/>
              <a:t>Marginalisation</a:t>
            </a:r>
            <a:r>
              <a:rPr lang="en-US" dirty="0" smtClean="0"/>
              <a:t> (being confined to undesirable or poorly paid work or being denied access to income-generating labour altogether),</a:t>
            </a:r>
          </a:p>
          <a:p>
            <a:pPr algn="l" rtl="0"/>
            <a:r>
              <a:rPr lang="en-US" b="1" dirty="0" smtClean="0"/>
              <a:t>Deprivation</a:t>
            </a:r>
            <a:r>
              <a:rPr lang="en-US" dirty="0" smtClean="0"/>
              <a:t> (being denied an adequate material standard of living).</a:t>
            </a:r>
          </a:p>
          <a:p>
            <a:pPr algn="l" rtl="0"/>
            <a:endParaRPr lang="en-US" i="1" dirty="0" smtClean="0"/>
          </a:p>
        </p:txBody>
      </p:sp>
      <p:sp>
        <p:nvSpPr>
          <p:cNvPr id="22530" name="AutoShape 2" descr="data:image/jpeg;base64,/9j/4AAQSkZJRgABAQAAAQABAAD/2wCEAAkGBhQREBUTExMTEhUWGBcWFhcYFRYYGRkfGxodHxYdHBgdHSYiGh0vGhwVIDIgIykpLy0sGh4xQTAqNSovLCoBCQoKDgwOFQ8PFiwdHBwpKSkpKSkpKSkpKSkpKSkpKSkpKTMxLykpKSkpKSkpLCkpMCkpKSkpLCkpKSkpKSwsKf/AABEIAHAAWAMBIgACEQEDEQH/xAAcAAACAgMBAQAAAAAAAAAAAAAFBgIEAAMHAQj/xAA5EAABAgQEBAQEBQIHAQAAAAABAhEAAyExBBJBUQUGImETcYGRMqGxwQcjQtHwFFIzYnKSsuHxJf/EABgBAAMBAQAAAAAAAAAAAAAAAAACAwQB/8QAHhEBAQEAAgMBAQEAAAAAAAAAAQACETEDEiFBMiL/2gAMAwEAAhEDEQA/AEMKpaJS5o1r3iSFNEJ6W7iMFqtxWwv9IgmYTv6W7RmHklZYfuzwdwXCiAkmWwJZLmp3IQnqP2ji8TBzC8Pw5a6gH0BP0pG5XB5rElK/aHjgUqrEEa9QSBcbOdS4J0eGdMhFRllrBsQhjo2rb+8TfITGFuKhChp9vlHiZotb+bx1DiXLQW6iJYSNGIFt01BG5pCtxLlIGV4iCT5Mwuwu7+kBseocpK01LfysRzmMxCSklKqF40LmabRTuRtxLxkVFTCB52jI6Ec26asgW8/3aPMxXUs9hGzHF2IDEXjzh8oqWDpV/vBcmvlXAykfmT2KQnMUVBOgBINOpvn6HOEj+pmuQlALJISMoCRZI1yivmbwqTcX0TEmhyjK5pffW/zMNfI0gqYklCbh1JSTt8Tk00HvGfy81vHOKeHJSwCRF7D4ME1AjWqU1H8nb120i1hsOWuPQRl7r6+FXxWGABbaBWGw6QpSOkIWlRy5ekKDOaDUVrBXGqKXesVMJMBRNSG8Qe9aP9m8obx9y6/m5fzrwQS5hKQw223HlChNSQI7TzPy548p6pUHIofn9HjlvEeFqlnKsMdNjsR2jZh/LMkGUh/58oyLfhN94yKcy050kksKuwv7QQlSBJKQ2ZVKjUk0D63eMEjKp/8Aa2seY2YyMxVXM7fy/aCC95mKUpTkU/RUO9nZyfp3gZ/XAB1TpxWmgyS8yQdM1a0HnE0nMsBQZN/dv2vDJwvlhKQSlRZqKC1JYNR0puaX3jjrOeyfOV6rnKPMuNxbyQsKUhBUlbAU777UrAyZzhNM0oxOKmSkJOV0S1KY1ubge7w5/hvg3OIng0/wgf8ATVR8mIb13gti+XZa5qpkvomsM6HIzD9NAaa7g9rRm9smn5V4U45gmA5nJAlibLxUshs75VClAUmoPZQBgjNm+EqXPAUQXz5VMpg4Wx1YVart2gjN4CiYoLmpS6RUsM6qN1quryqIEcw4kS0pAUoFB8SmjakC6WcFgWfUOIU4X4Tp/n7NKMclTA5gFUExmB2drHvu28InNvA8wLdSg6hRlNckAUPdu9IsL5iPhuCCn4lJKioAPdNAQ1KbHVojiuI/l5iHT8QILFJLijaGopGgLO3Opqbg6UjyLfMCgFhaQK0Uf3HzeMioSXnEQoTFZX0HlvA6binWQxJNmbQUJFhrDRjcD4jkBi3beF7E4Hw1MSHFLA3prelWjublQlraYomj0Fq7fPXd4Pr5tCZeTKVBmWBQEtYlnPkOzwv8RlqBC3JIbLSv/VKRUw8pawcljfu+25eOuRfsxpOotw/GT5QURM8NMwOQiYyjomtXqWdiaHSOh8r84BcpCp5UZzlKJyiDmH9qgAAUggUHc3jmKeFkDrCwaF84Tf4ekjdm3jXKROkqJSSWJcVbUEt6n3g1g1cNpd5Vx2XMlZkEHpzMC7N/B7wp8TkzJqioEHptQs1HBdiCLAVvtAnlHiviflTAEIUlSSoCgLdJJNEl3HnlhnkYNctBKlE0o5CHYVYB2IsUlwX2iB4/Vra8nsSitaMyQ5Qpikg6lNE6uQz/AEiH9YqWkpBKgSSmr+x8xaKnGsSEzXK2ezpcs9BS5FKilNIFTccqblYksC/npbWkVM/tHn8tvGMWZigSL1buHBf1aPYprmlRqfvGQ/ET6ZVDrq3oz+0LnGMCFrd2AvUbUBD9oPSCQS5YN/7C1jScysxSA7BTml2oLu0KXKS8OZjIeli7AHuLb2i7wPhxRnVRGUkXmCharijdhXuYDYFKlHpzFLgByNyQTSrsYPSsXQpLErehcAAhnzGiQA+hpWBuxXhfgrUc2XMAFBSU0CSoZ1JzEl2oFEkkqd6Q0q4JhVS0TMmU585JDkJK0pBO7ACh0d7wicO6lKoVnKEggjKlyAlRGoZmS2sP2DxYKUuwCT4YGhTm6QX3+frCrd4g2H4UnDzlJAyoWpYJDlq9II2ysXFwHEbuK51GWliEhJHUSqqf7V6hqh6t5QxYbhqVAn4SPgfYio7p1BFQXihiV5kEAhKR+l7FzYXG/lBH5c25r4SpaQtACvqCB1j1vlPmNQBuF4aZYBJBeoKSSGEMfMHE5aUBVRXrIoaqemigGYK2MLuF4uiZLlpzMpIylJABPqTX0h0ePkpxz9o4rDJuoFB7ftGRfn/mIGdgWoa0OgI2jIUWZIfi+d75EF9Co29BaAWP49NmqzKU+jUAD3Agaqa3fvHqZoZ/b7mNPoFn9maeE4nMl00dgSTXR9e3ygimd0dT5i7UoAwAADNqS9baQl4XihlgZQHfMTr2CTo28H+FY+YmWCtDoUKCxV3+VDrU6RPWE+z51O3CkJllRQQWCUrb4WUcqfUA379oY0cdlolzEAdWYlIKXBy/Eam2cTBSoAjj6+YzKWrKFOUtlLKSUkag+h1qBSHnkz8O8diVhc5Iw0hSar6VFaVBwJaHO7upgNlWhTxLN7hMPEucEBHSpglL3/upQtbNUPoTciExfNgyE5gCkkUUQpv1pDg/rJIY0zKEV/xA8CRiV4TDlSggjxFE0pUJAFAx/wCPeEorFu9/WHxiXW6zj+IrmjqLgaaMLUekUpia/wA3jJs37D5xAnqI7tFaTEsLxGYgZXzJvlNfY3FzGRRE1vaPYOCb2Ybmj0qiEFeXcEJk4OAQmrGxL0ftc+kN1LGuUuVPFKZs0dJcpQR8YH6lbIdqa10jovEsC2FU4BKUldqdNFBvJ/eJ8E4eyXLOrVtBv5kD2hqwGA8bNLLHOpgdkEdQKW8h3jMrprGQL595lLThSik2ozZiPpHXeX/xg/8AjLWtQOLktKFGzBvy5jeQIP8AmA3jlPPOEMvEVuMyb2yqZoX5U0jUtqN6vX1jQdUnuJKxhUVKUXUokqJ1JvGhcwPeNJmRCZM9PWAuUkqdQc0cP2rWIzJtSe5iAmkax4pQbR+0EW/PaMjTJNYyCL//2Q=="/>
          <p:cNvSpPr>
            <a:spLocks noChangeAspect="1" noChangeArrowheads="1"/>
          </p:cNvSpPr>
          <p:nvPr/>
        </p:nvSpPr>
        <p:spPr bwMode="auto">
          <a:xfrm>
            <a:off x="8845550" y="-527050"/>
            <a:ext cx="838200" cy="1066800"/>
          </a:xfrm>
          <a:prstGeom prst="rect">
            <a:avLst/>
          </a:prstGeom>
          <a:noFill/>
        </p:spPr>
        <p:txBody>
          <a:bodyPr vert="horz" wrap="square" lIns="91440" tIns="45720" rIns="91440" bIns="45720" numCol="1" anchor="t" anchorCtr="0" compatLnSpc="1">
            <a:prstTxWarp prst="textNoShape">
              <a:avLst/>
            </a:prstTxWarp>
          </a:bodyPr>
          <a:lstStyle/>
          <a:p>
            <a:endParaRPr lang="he-IL" dirty="0"/>
          </a:p>
        </p:txBody>
      </p:sp>
      <p:sp>
        <p:nvSpPr>
          <p:cNvPr id="22532" name="AutoShape 4" descr="data:image/jpeg;base64,/9j/4AAQSkZJRgABAQAAAQABAAD/2wCEAAkGBhQREBUTExMTEhUWGBcWFhcYFRYYGRkfGxodHxYdHBgdHSYiGh0vGhwVIDIgIykpLy0sGh4xQTAqNSovLCoBCQoKDgwOFQ8PFiwdHBwpKSkpKSkpKSkpKSkpKSkpKSkpKTMxLykpKSkpKSkpLCkpMCkpKSkpLCkpKSkpKSwsKf/AABEIAHAAWAMBIgACEQEDEQH/xAAcAAACAgMBAQAAAAAAAAAAAAAFBgIEAAMHAQj/xAA5EAABAgQEBAQEBQIHAQAAAAABAhEAAyExBBJBUQUGImETcYGRMqGxwQcjQtHwFFIzYnKSsuHxJf/EABgBAAMBAQAAAAAAAAAAAAAAAAACAwQB/8QAHhEBAQEAAgMBAQEAAAAAAAAAAQACETEDEiFBMiL/2gAMAwEAAhEDEQA/AEMKpaJS5o1r3iSFNEJ6W7iMFqtxWwv9IgmYTv6W7RmHklZYfuzwdwXCiAkmWwJZLmp3IQnqP2ji8TBzC8Pw5a6gH0BP0pG5XB5rElK/aHjgUqrEEa9QSBcbOdS4J0eGdMhFRllrBsQhjo2rb+8TfITGFuKhChp9vlHiZotb+bx1DiXLQW6iJYSNGIFt01BG5pCtxLlIGV4iCT5Mwuwu7+kBseocpK01LfysRzmMxCSklKqF40LmabRTuRtxLxkVFTCB52jI6Ec26asgW8/3aPMxXUs9hGzHF2IDEXjzh8oqWDpV/vBcmvlXAykfmT2KQnMUVBOgBINOpvn6HOEj+pmuQlALJISMoCRZI1yivmbwqTcX0TEmhyjK5pffW/zMNfI0gqYklCbh1JSTt8Tk00HvGfy81vHOKeHJSwCRF7D4ME1AjWqU1H8nb120i1hsOWuPQRl7r6+FXxWGABbaBWGw6QpSOkIWlRy5ekKDOaDUVrBXGqKXesVMJMBRNSG8Qe9aP9m8obx9y6/m5fzrwQS5hKQw223HlChNSQI7TzPy548p6pUHIofn9HjlvEeFqlnKsMdNjsR2jZh/LMkGUh/58oyLfhN94yKcy050kksKuwv7QQlSBJKQ2ZVKjUk0D63eMEjKp/8Aa2seY2YyMxVXM7fy/aCC95mKUpTkU/RUO9nZyfp3gZ/XAB1TpxWmgyS8yQdM1a0HnE0nMsBQZN/dv2vDJwvlhKQSlRZqKC1JYNR0puaX3jjrOeyfOV6rnKPMuNxbyQsKUhBUlbAU777UrAyZzhNM0oxOKmSkJOV0S1KY1ubge7w5/hvg3OIng0/wgf8ATVR8mIb13gti+XZa5qpkvomsM6HIzD9NAaa7g9rRm9smn5V4U45gmA5nJAlibLxUshs75VClAUmoPZQBgjNm+EqXPAUQXz5VMpg4Wx1YVart2gjN4CiYoLmpS6RUsM6qN1quryqIEcw4kS0pAUoFB8SmjakC6WcFgWfUOIU4X4Tp/n7NKMclTA5gFUExmB2drHvu28InNvA8wLdSg6hRlNckAUPdu9IsL5iPhuCCn4lJKioAPdNAQ1KbHVojiuI/l5iHT8QILFJLijaGopGgLO3Opqbg6UjyLfMCgFhaQK0Uf3HzeMioSXnEQoTFZX0HlvA6binWQxJNmbQUJFhrDRjcD4jkBi3beF7E4Hw1MSHFLA3prelWjublQlraYomj0Fq7fPXd4Pr5tCZeTKVBmWBQEtYlnPkOzwv8RlqBC3JIbLSv/VKRUw8pawcljfu+25eOuRfsxpOotw/GT5QURM8NMwOQiYyjomtXqWdiaHSOh8r84BcpCp5UZzlKJyiDmH9qgAAUggUHc3jmKeFkDrCwaF84Tf4ekjdm3jXKROkqJSSWJcVbUEt6n3g1g1cNpd5Vx2XMlZkEHpzMC7N/B7wp8TkzJqioEHptQs1HBdiCLAVvtAnlHiviflTAEIUlSSoCgLdJJNEl3HnlhnkYNctBKlE0o5CHYVYB2IsUlwX2iB4/Vra8nsSitaMyQ5Qpikg6lNE6uQz/AEiH9YqWkpBKgSSmr+x8xaKnGsSEzXK2ezpcs9BS5FKilNIFTccqblYksC/npbWkVM/tHn8tvGMWZigSL1buHBf1aPYprmlRqfvGQ/ET6ZVDrq3oz+0LnGMCFrd2AvUbUBD9oPSCQS5YN/7C1jScysxSA7BTml2oLu0KXKS8OZjIeli7AHuLb2i7wPhxRnVRGUkXmCharijdhXuYDYFKlHpzFLgByNyQTSrsYPSsXQpLErehcAAhnzGiQA+hpWBuxXhfgrUc2XMAFBSU0CSoZ1JzEl2oFEkkqd6Q0q4JhVS0TMmU585JDkJK0pBO7ACh0d7wicO6lKoVnKEggjKlyAlRGoZmS2sP2DxYKUuwCT4YGhTm6QX3+frCrd4g2H4UnDzlJAyoWpYJDlq9II2ysXFwHEbuK51GWliEhJHUSqqf7V6hqh6t5QxYbhqVAn4SPgfYio7p1BFQXihiV5kEAhKR+l7FzYXG/lBH5c25r4SpaQtACvqCB1j1vlPmNQBuF4aZYBJBeoKSSGEMfMHE5aUBVRXrIoaqemigGYK2MLuF4uiZLlpzMpIylJABPqTX0h0ePkpxz9o4rDJuoFB7ftGRfn/mIGdgWoa0OgI2jIUWZIfi+d75EF9Co29BaAWP49NmqzKU+jUAD3Agaqa3fvHqZoZ/b7mNPoFn9maeE4nMl00dgSTXR9e3ygimd0dT5i7UoAwAADNqS9baQl4XihlgZQHfMTr2CTo28H+FY+YmWCtDoUKCxV3+VDrU6RPWE+z51O3CkJllRQQWCUrb4WUcqfUA379oY0cdlolzEAdWYlIKXBy/Eam2cTBSoAjj6+YzKWrKFOUtlLKSUkag+h1qBSHnkz8O8diVhc5Iw0hSar6VFaVBwJaHO7upgNlWhTxLN7hMPEucEBHSpglL3/upQtbNUPoTciExfNgyE5gCkkUUQpv1pDg/rJIY0zKEV/xA8CRiV4TDlSggjxFE0pUJAFAx/wCPeEorFu9/WHxiXW6zj+IrmjqLgaaMLUekUpia/wA3jJs37D5xAnqI7tFaTEsLxGYgZXzJvlNfY3FzGRRE1vaPYOCb2Ybmj0qiEFeXcEJk4OAQmrGxL0ftc+kN1LGuUuVPFKZs0dJcpQR8YH6lbIdqa10jovEsC2FU4BKUldqdNFBvJ/eJ8E4eyXLOrVtBv5kD2hqwGA8bNLLHOpgdkEdQKW8h3jMrprGQL595lLThSik2ozZiPpHXeX/xg/8AjLWtQOLktKFGzBvy5jeQIP8AmA3jlPPOEMvEVuMyb2yqZoX5U0jUtqN6vX1jQdUnuJKxhUVKUXUokqJ1JvGhcwPeNJmRCZM9PWAuUkqdQc0cP2rWIzJtSe5iAmkax4pQbR+0EW/PaMjTJNYyCL//2Q=="/>
          <p:cNvSpPr>
            <a:spLocks noChangeAspect="1" noChangeArrowheads="1"/>
          </p:cNvSpPr>
          <p:nvPr/>
        </p:nvSpPr>
        <p:spPr bwMode="auto">
          <a:xfrm>
            <a:off x="8845550" y="-527050"/>
            <a:ext cx="838200" cy="1066800"/>
          </a:xfrm>
          <a:prstGeom prst="rect">
            <a:avLst/>
          </a:prstGeom>
          <a:noFill/>
        </p:spPr>
        <p:txBody>
          <a:bodyPr vert="horz" wrap="square" lIns="91440" tIns="45720" rIns="91440" bIns="45720" numCol="1" anchor="t" anchorCtr="0" compatLnSpc="1">
            <a:prstTxWarp prst="textNoShape">
              <a:avLst/>
            </a:prstTxWarp>
          </a:bodyPr>
          <a:lstStyle/>
          <a:p>
            <a:endParaRPr lang="he-IL" dirty="0"/>
          </a:p>
        </p:txBody>
      </p:sp>
      <p:pic>
        <p:nvPicPr>
          <p:cNvPr id="22534" name="Picture 6" descr="http://ponderingprinciples.com/wp-content/uploads/2012/04/Karl-Marx.jpg"/>
          <p:cNvPicPr>
            <a:picLocks noChangeAspect="1" noChangeArrowheads="1"/>
          </p:cNvPicPr>
          <p:nvPr/>
        </p:nvPicPr>
        <p:blipFill>
          <a:blip r:embed="rId3" cstate="print"/>
          <a:srcRect/>
          <a:stretch>
            <a:fillRect/>
          </a:stretch>
        </p:blipFill>
        <p:spPr bwMode="auto">
          <a:xfrm>
            <a:off x="6096000" y="1772816"/>
            <a:ext cx="3048000" cy="4152901"/>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5"/>
          <p:cNvSpPr>
            <a:spLocks noGrp="1" noChangeArrowheads="1"/>
          </p:cNvSpPr>
          <p:nvPr>
            <p:ph type="title"/>
          </p:nvPr>
        </p:nvSpPr>
        <p:spPr>
          <a:xfrm>
            <a:off x="0" y="228600"/>
            <a:ext cx="8892480" cy="990600"/>
          </a:xfrm>
        </p:spPr>
        <p:txBody>
          <a:bodyPr>
            <a:normAutofit/>
          </a:bodyPr>
          <a:lstStyle/>
          <a:p>
            <a:pPr eaLnBrk="1" hangingPunct="1"/>
            <a:r>
              <a:rPr lang="en-US" sz="3600" b="1" dirty="0" smtClean="0">
                <a:solidFill>
                  <a:srgbClr val="C00000"/>
                </a:solidFill>
                <a:cs typeface="+mn-cs"/>
              </a:rPr>
              <a:t>Part 1 – cont.: The Second Kind of Injustice</a:t>
            </a:r>
            <a:endParaRPr lang="en-US" sz="3600" b="1" dirty="0">
              <a:solidFill>
                <a:srgbClr val="C00000"/>
              </a:solidFill>
              <a:cs typeface="+mn-cs"/>
            </a:endParaRPr>
          </a:p>
        </p:txBody>
      </p:sp>
      <p:sp>
        <p:nvSpPr>
          <p:cNvPr id="9218" name="Rectangle 3"/>
          <p:cNvSpPr>
            <a:spLocks noGrp="1" noChangeArrowheads="1"/>
          </p:cNvSpPr>
          <p:nvPr>
            <p:ph sz="quarter" idx="1"/>
          </p:nvPr>
        </p:nvSpPr>
        <p:spPr>
          <a:xfrm>
            <a:off x="0" y="1484784"/>
            <a:ext cx="8676456" cy="5373216"/>
          </a:xfrm>
        </p:spPr>
        <p:txBody>
          <a:bodyPr>
            <a:normAutofit lnSpcReduction="10000"/>
          </a:bodyPr>
          <a:lstStyle/>
          <a:p>
            <a:pPr algn="l" rtl="0" eaLnBrk="1" hangingPunct="1"/>
            <a:r>
              <a:rPr lang="en-US" i="1" dirty="0" smtClean="0"/>
              <a:t>The second type of injustice is </a:t>
            </a:r>
            <a:r>
              <a:rPr lang="en-US" sz="3200" b="1" i="1" dirty="0" smtClean="0">
                <a:solidFill>
                  <a:srgbClr val="FF0000"/>
                </a:solidFill>
              </a:rPr>
              <a:t>cultural or symbolic. </a:t>
            </a:r>
            <a:endParaRPr lang="en-US" b="1" i="1" dirty="0" smtClean="0">
              <a:solidFill>
                <a:srgbClr val="FF0000"/>
              </a:solidFill>
            </a:endParaRPr>
          </a:p>
          <a:p>
            <a:pPr algn="l" rtl="0"/>
            <a:r>
              <a:rPr lang="en-US" dirty="0" smtClean="0"/>
              <a:t>Here injustice is rooted in social patterns of representation, interpretation, and communication.</a:t>
            </a:r>
          </a:p>
          <a:p>
            <a:pPr algn="l" rtl="0"/>
            <a:r>
              <a:rPr lang="en-US" i="1" dirty="0" smtClean="0"/>
              <a:t>Examples include:</a:t>
            </a:r>
          </a:p>
          <a:p>
            <a:pPr algn="l" rtl="0"/>
            <a:r>
              <a:rPr lang="en-US" dirty="0" smtClean="0"/>
              <a:t>Cultural domination </a:t>
            </a:r>
            <a:r>
              <a:rPr lang="en-US" sz="2200" dirty="0" smtClean="0"/>
              <a:t>(being subjected to patterns of interpretation and communication that are associated with another culture and are alien and/or hostile to one’s own); </a:t>
            </a:r>
            <a:endParaRPr lang="en-US" dirty="0" smtClean="0"/>
          </a:p>
          <a:p>
            <a:pPr algn="l" rtl="0"/>
            <a:r>
              <a:rPr lang="en-US" dirty="0" smtClean="0"/>
              <a:t>Nonrecognition </a:t>
            </a:r>
            <a:r>
              <a:rPr lang="en-US" sz="2200" dirty="0" smtClean="0"/>
              <a:t>(being rendered invisible by means of the authoritative representational, communicative, and interpretative practices of one’s culture); </a:t>
            </a:r>
          </a:p>
          <a:p>
            <a:pPr algn="l" rtl="0"/>
            <a:r>
              <a:rPr lang="en-US" i="1" dirty="0" smtClean="0"/>
              <a:t>Humiliation  &amp; D</a:t>
            </a:r>
            <a:r>
              <a:rPr lang="en-US" dirty="0" smtClean="0"/>
              <a:t>isrespect (</a:t>
            </a:r>
            <a:r>
              <a:rPr lang="en-US" sz="2400" dirty="0" smtClean="0"/>
              <a:t>being routinely maligned or disparaged in stereotypic public cultural representations and/or in everyday life interactions).</a:t>
            </a:r>
          </a:p>
          <a:p>
            <a:pPr algn="l" rtl="0"/>
            <a:endParaRPr lang="he-IL" i="1" dirty="0" smtClean="0"/>
          </a:p>
          <a:p>
            <a:pPr eaLnBrk="1" hangingPunct="1"/>
            <a:endParaRPr lang="en-US" sz="3200" dirty="0" smtClean="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0" y="1"/>
            <a:ext cx="9144000" cy="1340768"/>
          </a:xfrm>
        </p:spPr>
        <p:txBody>
          <a:bodyPr>
            <a:normAutofit/>
          </a:bodyPr>
          <a:lstStyle/>
          <a:p>
            <a:pPr algn="l" rtl="0" eaLnBrk="1" hangingPunct="1"/>
            <a:r>
              <a:rPr lang="en-US" sz="3600" b="1" dirty="0" smtClean="0">
                <a:solidFill>
                  <a:srgbClr val="C00000"/>
                </a:solidFill>
                <a:cs typeface="+mn-cs"/>
              </a:rPr>
              <a:t>Part 2: The Different Kinds of Social Collectivities</a:t>
            </a:r>
            <a:endParaRPr lang="he-IL" sz="3600" b="1" dirty="0">
              <a:solidFill>
                <a:srgbClr val="C00000"/>
              </a:solidFill>
              <a:cs typeface="+mn-cs"/>
            </a:endParaRPr>
          </a:p>
        </p:txBody>
      </p:sp>
      <p:sp>
        <p:nvSpPr>
          <p:cNvPr id="16387" name="Rectangle 3"/>
          <p:cNvSpPr>
            <a:spLocks noGrp="1" noChangeArrowheads="1"/>
          </p:cNvSpPr>
          <p:nvPr>
            <p:ph sz="quarter" idx="1"/>
          </p:nvPr>
        </p:nvSpPr>
        <p:spPr>
          <a:xfrm>
            <a:off x="251521" y="1628800"/>
            <a:ext cx="5760640" cy="4784700"/>
          </a:xfrm>
        </p:spPr>
        <p:txBody>
          <a:bodyPr>
            <a:normAutofit/>
          </a:bodyPr>
          <a:lstStyle/>
          <a:p>
            <a:pPr algn="l" rtl="0" eaLnBrk="1" hangingPunct="1"/>
            <a:r>
              <a:rPr lang="en-US" sz="2400" dirty="0" smtClean="0"/>
              <a:t>Prof. Fraser now moves from the injustice spectrum to the social collectivities spectrum</a:t>
            </a:r>
          </a:p>
          <a:p>
            <a:pPr algn="l" rtl="0" eaLnBrk="1" hangingPunct="1"/>
            <a:r>
              <a:rPr lang="en-US" sz="2400" dirty="0" smtClean="0"/>
              <a:t>On the socio-economic injustice side one can find </a:t>
            </a:r>
            <a:r>
              <a:rPr lang="en-US" sz="3200" b="1" dirty="0" smtClean="0">
                <a:solidFill>
                  <a:srgbClr val="FF0000"/>
                </a:solidFill>
              </a:rPr>
              <a:t>“Exploited Collectives”</a:t>
            </a:r>
            <a:endParaRPr lang="en-US" sz="2400" b="1" dirty="0" smtClean="0">
              <a:solidFill>
                <a:srgbClr val="FF0000"/>
              </a:solidFill>
            </a:endParaRPr>
          </a:p>
          <a:p>
            <a:pPr algn="l" rtl="0" eaLnBrk="1" hangingPunct="1"/>
            <a:r>
              <a:rPr lang="en-US" sz="2400" dirty="0" smtClean="0"/>
              <a:t>The classic example: The Working Class</a:t>
            </a:r>
          </a:p>
          <a:p>
            <a:pPr algn="l" rtl="0"/>
            <a:r>
              <a:rPr lang="en-US" sz="2400" dirty="0" smtClean="0"/>
              <a:t>The body of persons in a capitalist society who must sell their labour power under arrangements that authorise the capitalist class to appropriate surplus productivity for its private benefit. </a:t>
            </a:r>
          </a:p>
          <a:p>
            <a:pPr algn="l" rtl="0" eaLnBrk="1" hangingPunct="1">
              <a:buNone/>
            </a:pPr>
            <a:r>
              <a:rPr lang="he-IL" sz="2400" i="1" dirty="0" smtClean="0"/>
              <a:t>. </a:t>
            </a:r>
            <a:endParaRPr lang="en-US" sz="2400" i="1" dirty="0" smtClean="0"/>
          </a:p>
        </p:txBody>
      </p:sp>
      <p:pic>
        <p:nvPicPr>
          <p:cNvPr id="18434" name="Picture 2" descr="http://media1.corbisimages.com/CorbisImage/hover/17/25/1368/17251368/Corbis-42-17251368.jpg">
            <a:hlinkClick r:id="rId3"/>
          </p:cNvPr>
          <p:cNvPicPr>
            <a:picLocks noChangeAspect="1" noChangeArrowheads="1"/>
          </p:cNvPicPr>
          <p:nvPr/>
        </p:nvPicPr>
        <p:blipFill>
          <a:blip r:embed="rId4" cstate="print"/>
          <a:srcRect/>
          <a:stretch>
            <a:fillRect/>
          </a:stretch>
        </p:blipFill>
        <p:spPr bwMode="auto">
          <a:xfrm>
            <a:off x="6146751" y="1860952"/>
            <a:ext cx="2673721" cy="4016320"/>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sz="quarter" idx="1"/>
          </p:nvPr>
        </p:nvSpPr>
        <p:spPr>
          <a:xfrm>
            <a:off x="0" y="1556792"/>
            <a:ext cx="6516215" cy="5301208"/>
          </a:xfrm>
        </p:spPr>
        <p:txBody>
          <a:bodyPr>
            <a:normAutofit/>
          </a:bodyPr>
          <a:lstStyle/>
          <a:p>
            <a:pPr algn="l" rtl="0" eaLnBrk="1" hangingPunct="1">
              <a:lnSpc>
                <a:spcPct val="110000"/>
              </a:lnSpc>
            </a:pPr>
            <a:r>
              <a:rPr lang="en-US" sz="2400" dirty="0" smtClean="0"/>
              <a:t>As opposed to “exploited collectivities” there are </a:t>
            </a:r>
            <a:r>
              <a:rPr lang="en-US" sz="3200" b="1" dirty="0" smtClean="0">
                <a:solidFill>
                  <a:srgbClr val="FF0000"/>
                </a:solidFill>
              </a:rPr>
              <a:t>Despised Collectivities.</a:t>
            </a:r>
            <a:endParaRPr lang="en-US" sz="2400" b="1" dirty="0" smtClean="0">
              <a:solidFill>
                <a:srgbClr val="FF0000"/>
              </a:solidFill>
            </a:endParaRPr>
          </a:p>
          <a:p>
            <a:pPr algn="l" rtl="0" eaLnBrk="1" hangingPunct="1">
              <a:lnSpc>
                <a:spcPct val="110000"/>
              </a:lnSpc>
            </a:pPr>
            <a:r>
              <a:rPr lang="en-US" sz="2800" dirty="0" smtClean="0"/>
              <a:t>The sources of this status stems not from economic distribution , but rather from cultural misrecognition</a:t>
            </a:r>
          </a:p>
          <a:p>
            <a:pPr lvl="1" algn="l" rtl="0">
              <a:lnSpc>
                <a:spcPct val="110000"/>
              </a:lnSpc>
            </a:pPr>
            <a:r>
              <a:rPr lang="en-US" sz="2400" dirty="0" smtClean="0"/>
              <a:t>Example: Homosexuals. Their mode of collectivity is that of a despised sexuality, rooted in the cultural-valuational structure of society. From this perspective, the injustice they suffer is quintessentially a matter of recognition. </a:t>
            </a:r>
            <a:endParaRPr lang="en-US" sz="2800" dirty="0" smtClean="0"/>
          </a:p>
        </p:txBody>
      </p:sp>
      <p:sp>
        <p:nvSpPr>
          <p:cNvPr id="17411" name="Text Box 5"/>
          <p:cNvSpPr txBox="1">
            <a:spLocks noChangeArrowheads="1"/>
          </p:cNvSpPr>
          <p:nvPr/>
        </p:nvSpPr>
        <p:spPr bwMode="auto">
          <a:xfrm>
            <a:off x="1331640" y="404664"/>
            <a:ext cx="7272338" cy="641350"/>
          </a:xfrm>
          <a:prstGeom prst="rect">
            <a:avLst/>
          </a:prstGeom>
          <a:noFill/>
          <a:ln w="9525">
            <a:noFill/>
            <a:miter lim="800000"/>
            <a:headEnd/>
            <a:tailEnd/>
          </a:ln>
        </p:spPr>
        <p:txBody>
          <a:bodyPr>
            <a:spAutoFit/>
          </a:bodyPr>
          <a:lstStyle/>
          <a:p>
            <a:pPr algn="l" rtl="0">
              <a:spcBef>
                <a:spcPct val="50000"/>
              </a:spcBef>
            </a:pPr>
            <a:r>
              <a:rPr lang="en-US" sz="3600" b="1" dirty="0" smtClean="0">
                <a:solidFill>
                  <a:srgbClr val="C00000"/>
                </a:solidFill>
                <a:latin typeface="+mj-lt"/>
                <a:ea typeface="+mj-ea"/>
              </a:rPr>
              <a:t>Part 2 – cont.: Despised  Collectives</a:t>
            </a:r>
            <a:endParaRPr lang="en-US" sz="3600" b="1" dirty="0">
              <a:solidFill>
                <a:srgbClr val="C00000"/>
              </a:solidFill>
              <a:latin typeface="+mj-lt"/>
              <a:ea typeface="+mj-ea"/>
            </a:endParaRPr>
          </a:p>
        </p:txBody>
      </p:sp>
      <p:pic>
        <p:nvPicPr>
          <p:cNvPr id="16386" name="Picture 2" descr="http://media3.corbisimages.com/CorbisImage/hover/31/12/2389/31122389/Corbis-42-31122389.jpg">
            <a:hlinkClick r:id="rId3"/>
          </p:cNvPr>
          <p:cNvPicPr>
            <a:picLocks noChangeAspect="1" noChangeArrowheads="1"/>
          </p:cNvPicPr>
          <p:nvPr/>
        </p:nvPicPr>
        <p:blipFill>
          <a:blip r:embed="rId4" cstate="print"/>
          <a:srcRect/>
          <a:stretch>
            <a:fillRect/>
          </a:stretch>
        </p:blipFill>
        <p:spPr bwMode="auto">
          <a:xfrm>
            <a:off x="6660232" y="2780928"/>
            <a:ext cx="2219325" cy="3333751"/>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sz="quarter" idx="1"/>
          </p:nvPr>
        </p:nvSpPr>
        <p:spPr>
          <a:xfrm>
            <a:off x="0" y="1628800"/>
            <a:ext cx="6444208" cy="5229200"/>
          </a:xfrm>
        </p:spPr>
        <p:txBody>
          <a:bodyPr>
            <a:normAutofit lnSpcReduction="10000"/>
          </a:bodyPr>
          <a:lstStyle/>
          <a:p>
            <a:pPr algn="l" rtl="0"/>
            <a:r>
              <a:rPr lang="en-US" sz="2400" dirty="0" smtClean="0"/>
              <a:t>While some groups are “exploited” and other are “despised” some social groups are subject to both kinds of injustice. They are the “Bivalent Collectivities”.</a:t>
            </a:r>
          </a:p>
          <a:p>
            <a:pPr algn="l" rtl="0"/>
            <a:r>
              <a:rPr lang="en-US" sz="2400" dirty="0" smtClean="0"/>
              <a:t>They are differentiated as collectivities by virtue of </a:t>
            </a:r>
            <a:r>
              <a:rPr lang="en-US" sz="2400" i="1" dirty="0" smtClean="0"/>
              <a:t>both </a:t>
            </a:r>
            <a:r>
              <a:rPr lang="en-US" sz="2400" dirty="0" smtClean="0"/>
              <a:t>the political-economic structure </a:t>
            </a:r>
            <a:r>
              <a:rPr lang="en-US" sz="2400" i="1" dirty="0" smtClean="0"/>
              <a:t>and </a:t>
            </a:r>
            <a:r>
              <a:rPr lang="en-US" sz="2400" dirty="0" smtClean="0"/>
              <a:t>the cultural-valuational structure of society. </a:t>
            </a:r>
          </a:p>
          <a:p>
            <a:pPr algn="l" rtl="0"/>
            <a:r>
              <a:rPr lang="en-US" sz="2400" dirty="0" smtClean="0"/>
              <a:t>Examples: Gender</a:t>
            </a:r>
          </a:p>
          <a:p>
            <a:pPr lvl="1" algn="l" rtl="0"/>
            <a:r>
              <a:rPr lang="en-US" sz="2100" dirty="0" smtClean="0"/>
              <a:t>Gender structures the fundamental division between paid “productive” labour and unpaid “reproductive” and domestic labour, assigning women primary responsibility for the latter. 	</a:t>
            </a:r>
          </a:p>
          <a:p>
            <a:pPr lvl="1" algn="l" rtl="0"/>
            <a:r>
              <a:rPr lang="en-US" sz="2100" dirty="0" smtClean="0"/>
              <a:t>A major feature of gender injustice is androcentrism: the authoritative construction of norms that privilege traits associated with masculinity. </a:t>
            </a:r>
          </a:p>
          <a:p>
            <a:pPr algn="l" rtl="0"/>
            <a:endParaRPr lang="he-IL" sz="2400" b="1" i="1" u="sng" dirty="0" smtClean="0"/>
          </a:p>
        </p:txBody>
      </p:sp>
      <p:sp>
        <p:nvSpPr>
          <p:cNvPr id="19461" name="Rectangle 12"/>
          <p:cNvSpPr>
            <a:spLocks noChangeArrowheads="1"/>
          </p:cNvSpPr>
          <p:nvPr/>
        </p:nvSpPr>
        <p:spPr bwMode="auto">
          <a:xfrm rot="10800000" flipV="1">
            <a:off x="-2" y="521009"/>
            <a:ext cx="8892481" cy="535531"/>
          </a:xfrm>
          <a:prstGeom prst="rect">
            <a:avLst/>
          </a:prstGeom>
          <a:noFill/>
          <a:ln w="9525">
            <a:noFill/>
            <a:miter lim="800000"/>
            <a:headEnd/>
            <a:tailEnd/>
          </a:ln>
        </p:spPr>
        <p:txBody>
          <a:bodyPr wrap="square">
            <a:spAutoFit/>
          </a:bodyPr>
          <a:lstStyle/>
          <a:p>
            <a:pPr algn="l" rtl="0">
              <a:lnSpc>
                <a:spcPct val="80000"/>
              </a:lnSpc>
              <a:spcBef>
                <a:spcPct val="20000"/>
              </a:spcBef>
              <a:buClr>
                <a:schemeClr val="tx1"/>
              </a:buClr>
              <a:buSzPct val="75000"/>
            </a:pPr>
            <a:r>
              <a:rPr lang="he-IL" sz="3600" b="1" dirty="0">
                <a:solidFill>
                  <a:srgbClr val="C00000"/>
                </a:solidFill>
                <a:latin typeface="+mj-lt"/>
                <a:ea typeface="+mj-ea"/>
              </a:rPr>
              <a:t> </a:t>
            </a:r>
            <a:r>
              <a:rPr lang="en-US" sz="3600" b="1" dirty="0" smtClean="0">
                <a:solidFill>
                  <a:srgbClr val="C00000"/>
                </a:solidFill>
                <a:latin typeface="+mj-lt"/>
                <a:ea typeface="+mj-ea"/>
              </a:rPr>
              <a:t>Part 2 – cont.: On Bivalent Collectivities</a:t>
            </a:r>
            <a:endParaRPr lang="en-US" sz="2400" i="1" dirty="0"/>
          </a:p>
        </p:txBody>
      </p:sp>
      <p:pic>
        <p:nvPicPr>
          <p:cNvPr id="14338" name="Picture 2" descr="http://media2.corbisimages.com/CorbisImage/hover/34/2/1822/34021822/Corbis-42-34021822.jpg">
            <a:hlinkClick r:id="rId3"/>
          </p:cNvPr>
          <p:cNvPicPr>
            <a:picLocks noChangeAspect="1" noChangeArrowheads="1"/>
          </p:cNvPicPr>
          <p:nvPr/>
        </p:nvPicPr>
        <p:blipFill>
          <a:blip r:embed="rId4" cstate="print"/>
          <a:srcRect/>
          <a:stretch>
            <a:fillRect/>
          </a:stretch>
        </p:blipFill>
        <p:spPr bwMode="auto">
          <a:xfrm>
            <a:off x="6660232" y="2564904"/>
            <a:ext cx="2181622" cy="3333751"/>
          </a:xfrm>
          <a:prstGeom prst="rect">
            <a:avLst/>
          </a:prstGeom>
          <a:noFill/>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395536" y="0"/>
            <a:ext cx="8218488" cy="1714500"/>
          </a:xfrm>
        </p:spPr>
        <p:txBody>
          <a:bodyPr>
            <a:normAutofit/>
          </a:bodyPr>
          <a:lstStyle/>
          <a:p>
            <a:pPr rtl="0" eaLnBrk="1" hangingPunct="1"/>
            <a:r>
              <a:rPr lang="en-US" sz="3600" b="1" dirty="0" smtClean="0">
                <a:solidFill>
                  <a:srgbClr val="C00000"/>
                </a:solidFill>
                <a:cs typeface="+mn-cs"/>
              </a:rPr>
              <a:t>Part 3: The Question of “Remedy”</a:t>
            </a:r>
            <a:endParaRPr lang="en-US" sz="3600" b="1" dirty="0">
              <a:solidFill>
                <a:srgbClr val="C00000"/>
              </a:solidFill>
              <a:cs typeface="+mn-cs"/>
            </a:endParaRPr>
          </a:p>
        </p:txBody>
      </p:sp>
      <p:sp>
        <p:nvSpPr>
          <p:cNvPr id="23555" name="Rectangle 3"/>
          <p:cNvSpPr>
            <a:spLocks noGrp="1" noChangeArrowheads="1"/>
          </p:cNvSpPr>
          <p:nvPr>
            <p:ph sz="quarter" idx="1"/>
          </p:nvPr>
        </p:nvSpPr>
        <p:spPr>
          <a:xfrm>
            <a:off x="0" y="1628800"/>
            <a:ext cx="6300192" cy="5229200"/>
          </a:xfrm>
        </p:spPr>
        <p:txBody>
          <a:bodyPr>
            <a:normAutofit fontScale="92500" lnSpcReduction="20000"/>
          </a:bodyPr>
          <a:lstStyle/>
          <a:p>
            <a:pPr algn="l" rtl="0"/>
            <a:r>
              <a:rPr lang="en-US" dirty="0" smtClean="0"/>
              <a:t>Prof. Fraser moves now and distinguishes between two broad approaches to remedying injustice that cut across the redistribution-recognition divide.</a:t>
            </a:r>
          </a:p>
          <a:p>
            <a:pPr algn="l" rtl="0"/>
            <a:r>
              <a:rPr lang="en-US" sz="3500" i="1" dirty="0" smtClean="0">
                <a:solidFill>
                  <a:srgbClr val="FF0000"/>
                </a:solidFill>
              </a:rPr>
              <a:t>Affirmation:</a:t>
            </a:r>
          </a:p>
          <a:p>
            <a:pPr lvl="1" algn="l" rtl="0"/>
            <a:r>
              <a:rPr lang="en-US" dirty="0" smtClean="0"/>
              <a:t>Affirmative remedies for injustice mean remedies aimed at correcting inequitable outcomes of social arrangements without disturbing the underlying framework that generates them. </a:t>
            </a:r>
            <a:endParaRPr lang="en-US" i="1" dirty="0" smtClean="0"/>
          </a:p>
          <a:p>
            <a:pPr algn="l" rtl="0" eaLnBrk="1" hangingPunct="1"/>
            <a:r>
              <a:rPr lang="en-US" sz="3500" i="1" dirty="0" smtClean="0">
                <a:solidFill>
                  <a:srgbClr val="FF0000"/>
                </a:solidFill>
              </a:rPr>
              <a:t>Transformation:</a:t>
            </a:r>
          </a:p>
          <a:p>
            <a:pPr lvl="1" algn="l" rtl="0"/>
            <a:r>
              <a:rPr lang="en-US" dirty="0" smtClean="0"/>
              <a:t>transformative remedies, in contrast, mean remedies aimed at correcting inequitable outcomes precisely by restructuring the underlying generative framework. </a:t>
            </a:r>
            <a:endParaRPr lang="en-US" i="1" dirty="0" smtClean="0"/>
          </a:p>
          <a:p>
            <a:pPr algn="l" rtl="0" eaLnBrk="1" hangingPunct="1"/>
            <a:endParaRPr lang="he-IL" i="1" dirty="0" smtClean="0"/>
          </a:p>
        </p:txBody>
      </p:sp>
      <p:pic>
        <p:nvPicPr>
          <p:cNvPr id="4" name="Picture 4" descr="justice2"/>
          <p:cNvPicPr>
            <a:picLocks noChangeAspect="1" noChangeArrowheads="1"/>
          </p:cNvPicPr>
          <p:nvPr/>
        </p:nvPicPr>
        <p:blipFill>
          <a:blip r:embed="rId3" cstate="print"/>
          <a:srcRect/>
          <a:stretch>
            <a:fillRect/>
          </a:stretch>
        </p:blipFill>
        <p:spPr bwMode="auto">
          <a:xfrm>
            <a:off x="6372200" y="2060848"/>
            <a:ext cx="2443559" cy="4176713"/>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חציון">
  <a:themeElements>
    <a:clrScheme name="חציון">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חציון">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חציון">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303</TotalTime>
  <Words>1234</Words>
  <Application>Microsoft Office PowerPoint</Application>
  <PresentationFormat>On-screen Show (4:3)</PresentationFormat>
  <Paragraphs>93</Paragraphs>
  <Slides>20</Slides>
  <Notes>7</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חציון</vt:lpstr>
      <vt:lpstr>Why I could not Sleep After Prof’ Walkers Presentation or From “Active” Aging to “Activism” in Old Age</vt:lpstr>
      <vt:lpstr>?Every body is talking about a revolution</vt:lpstr>
      <vt:lpstr>Social Justice and Prof. Nancy Fraser’s Alternative model</vt:lpstr>
      <vt:lpstr>Part 1: The distinction between “different” kinds of injustice</vt:lpstr>
      <vt:lpstr>Part 1 – cont.: The Second Kind of Injustice</vt:lpstr>
      <vt:lpstr>Part 2: The Different Kinds of Social Collectivities</vt:lpstr>
      <vt:lpstr>PowerPoint Presentation</vt:lpstr>
      <vt:lpstr>PowerPoint Presentation</vt:lpstr>
      <vt:lpstr>Part 3: The Question of “Remedy”</vt:lpstr>
      <vt:lpstr>PowerPoint Presentation</vt:lpstr>
      <vt:lpstr>Applying Fraser’s Model on Older Persons</vt:lpstr>
      <vt:lpstr>Do older persons suffer from recognition injustice?</vt:lpstr>
      <vt:lpstr>What is the “type” of “remedy” that is embedded in “active aging”?</vt:lpstr>
      <vt:lpstr>Back to my original question: What is missing????</vt:lpstr>
      <vt:lpstr>PowerPoint Presentation</vt:lpstr>
      <vt:lpstr>Final Thoughts</vt:lpstr>
      <vt:lpstr>PowerPoint Presentation</vt:lpstr>
      <vt:lpstr>Example 1</vt:lpstr>
      <vt:lpstr>PowerPoint Presentation</vt:lpstr>
      <vt:lpstr>Example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התפקיד של העבודה הסוציאלית בעידן של שינויים חברתיים בתחום הזיקנה</dc:title>
  <dc:creator>issi</dc:creator>
  <cp:lastModifiedBy>PIT10</cp:lastModifiedBy>
  <cp:revision>71</cp:revision>
  <dcterms:created xsi:type="dcterms:W3CDTF">2012-03-14T18:51:50Z</dcterms:created>
  <dcterms:modified xsi:type="dcterms:W3CDTF">2012-06-01T06:50:01Z</dcterms:modified>
</cp:coreProperties>
</file>