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342A0FF-CA13-4709-9B5F-F741331C7AF8}" type="datetimeFigureOut">
              <a:rPr lang="cs-CZ" smtClean="0"/>
              <a:t>31.5.2012</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81FC9EA-159A-40D0-9405-3CAC2D762E75}"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42A0FF-CA13-4709-9B5F-F741331C7AF8}" type="datetimeFigureOut">
              <a:rPr lang="cs-CZ" smtClean="0"/>
              <a:t>31.5.2012</a:t>
            </a:fld>
            <a:endParaRPr lang="cs-CZ"/>
          </a:p>
        </p:txBody>
      </p:sp>
      <p:sp>
        <p:nvSpPr>
          <p:cNvPr id="5" name="Footer Placeholder 4"/>
          <p:cNvSpPr>
            <a:spLocks noGrp="1"/>
          </p:cNvSpPr>
          <p:nvPr>
            <p:ph type="ftr" sz="quarter" idx="11"/>
          </p:nvPr>
        </p:nvSpPr>
        <p:spPr/>
        <p:txBody>
          <a:bodyPr/>
          <a:lstStyle>
            <a:extLst/>
          </a:lstStyle>
          <a:p>
            <a:endParaRPr lang="cs-CZ"/>
          </a:p>
        </p:txBody>
      </p:sp>
      <p:sp>
        <p:nvSpPr>
          <p:cNvPr id="6" name="Slide Number Placeholder 5"/>
          <p:cNvSpPr>
            <a:spLocks noGrp="1"/>
          </p:cNvSpPr>
          <p:nvPr>
            <p:ph type="sldNum" sz="quarter" idx="12"/>
          </p:nvPr>
        </p:nvSpPr>
        <p:spPr/>
        <p:txBody>
          <a:bodyPr/>
          <a:lstStyle>
            <a:extLst/>
          </a:lstStyle>
          <a:p>
            <a:fld id="{581FC9EA-159A-40D0-9405-3CAC2D762E7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42A0FF-CA13-4709-9B5F-F741331C7AF8}" type="datetimeFigureOut">
              <a:rPr lang="cs-CZ" smtClean="0"/>
              <a:t>31.5.2012</a:t>
            </a:fld>
            <a:endParaRPr lang="cs-CZ"/>
          </a:p>
        </p:txBody>
      </p:sp>
      <p:sp>
        <p:nvSpPr>
          <p:cNvPr id="5" name="Footer Placeholder 4"/>
          <p:cNvSpPr>
            <a:spLocks noGrp="1"/>
          </p:cNvSpPr>
          <p:nvPr>
            <p:ph type="ftr" sz="quarter" idx="11"/>
          </p:nvPr>
        </p:nvSpPr>
        <p:spPr/>
        <p:txBody>
          <a:bodyPr/>
          <a:lstStyle>
            <a:extLst/>
          </a:lstStyle>
          <a:p>
            <a:endParaRPr lang="cs-CZ"/>
          </a:p>
        </p:txBody>
      </p:sp>
      <p:sp>
        <p:nvSpPr>
          <p:cNvPr id="6" name="Slide Number Placeholder 5"/>
          <p:cNvSpPr>
            <a:spLocks noGrp="1"/>
          </p:cNvSpPr>
          <p:nvPr>
            <p:ph type="sldNum" sz="quarter" idx="12"/>
          </p:nvPr>
        </p:nvSpPr>
        <p:spPr/>
        <p:txBody>
          <a:bodyPr/>
          <a:lstStyle>
            <a:extLst/>
          </a:lstStyle>
          <a:p>
            <a:fld id="{581FC9EA-159A-40D0-9405-3CAC2D762E75}"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42A0FF-CA13-4709-9B5F-F741331C7AF8}" type="datetimeFigureOut">
              <a:rPr lang="cs-CZ" smtClean="0"/>
              <a:t>31.5.2012</a:t>
            </a:fld>
            <a:endParaRPr lang="cs-CZ"/>
          </a:p>
        </p:txBody>
      </p:sp>
      <p:sp>
        <p:nvSpPr>
          <p:cNvPr id="5" name="Footer Placeholder 4"/>
          <p:cNvSpPr>
            <a:spLocks noGrp="1"/>
          </p:cNvSpPr>
          <p:nvPr>
            <p:ph type="ftr" sz="quarter" idx="11"/>
          </p:nvPr>
        </p:nvSpPr>
        <p:spPr/>
        <p:txBody>
          <a:bodyPr/>
          <a:lstStyle>
            <a:extLst/>
          </a:lstStyle>
          <a:p>
            <a:endParaRPr lang="cs-CZ"/>
          </a:p>
        </p:txBody>
      </p:sp>
      <p:sp>
        <p:nvSpPr>
          <p:cNvPr id="6" name="Slide Number Placeholder 5"/>
          <p:cNvSpPr>
            <a:spLocks noGrp="1"/>
          </p:cNvSpPr>
          <p:nvPr>
            <p:ph type="sldNum" sz="quarter" idx="12"/>
          </p:nvPr>
        </p:nvSpPr>
        <p:spPr/>
        <p:txBody>
          <a:bodyPr/>
          <a:lstStyle>
            <a:extLst/>
          </a:lstStyle>
          <a:p>
            <a:fld id="{581FC9EA-159A-40D0-9405-3CAC2D762E75}" type="slidenum">
              <a:rPr lang="cs-CZ" smtClean="0"/>
              <a:t>‹#›</a:t>
            </a:fld>
            <a:endParaRPr lang="cs-CZ"/>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42A0FF-CA13-4709-9B5F-F741331C7AF8}" type="datetimeFigureOut">
              <a:rPr lang="cs-CZ" smtClean="0"/>
              <a:t>31.5.2012</a:t>
            </a:fld>
            <a:endParaRPr lang="cs-CZ"/>
          </a:p>
        </p:txBody>
      </p:sp>
      <p:sp>
        <p:nvSpPr>
          <p:cNvPr id="5" name="Footer Placeholder 4"/>
          <p:cNvSpPr>
            <a:spLocks noGrp="1"/>
          </p:cNvSpPr>
          <p:nvPr>
            <p:ph type="ftr" sz="quarter" idx="11"/>
          </p:nvPr>
        </p:nvSpPr>
        <p:spPr/>
        <p:txBody>
          <a:bodyPr/>
          <a:lstStyle>
            <a:extLst/>
          </a:lstStyle>
          <a:p>
            <a:endParaRPr lang="cs-CZ"/>
          </a:p>
        </p:txBody>
      </p:sp>
      <p:sp>
        <p:nvSpPr>
          <p:cNvPr id="6" name="Slide Number Placeholder 5"/>
          <p:cNvSpPr>
            <a:spLocks noGrp="1"/>
          </p:cNvSpPr>
          <p:nvPr>
            <p:ph type="sldNum" sz="quarter" idx="12"/>
          </p:nvPr>
        </p:nvSpPr>
        <p:spPr/>
        <p:txBody>
          <a:bodyPr/>
          <a:lstStyle>
            <a:extLst/>
          </a:lstStyle>
          <a:p>
            <a:fld id="{581FC9EA-159A-40D0-9405-3CAC2D762E75}" type="slidenum">
              <a:rPr lang="cs-CZ" smtClean="0"/>
              <a:t>‹#›</a:t>
            </a:fld>
            <a:endParaRPr lang="cs-CZ"/>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42A0FF-CA13-4709-9B5F-F741331C7AF8}" type="datetimeFigureOut">
              <a:rPr lang="cs-CZ" smtClean="0"/>
              <a:t>31.5.2012</a:t>
            </a:fld>
            <a:endParaRPr lang="cs-CZ"/>
          </a:p>
        </p:txBody>
      </p:sp>
      <p:sp>
        <p:nvSpPr>
          <p:cNvPr id="6" name="Footer Placeholder 5"/>
          <p:cNvSpPr>
            <a:spLocks noGrp="1"/>
          </p:cNvSpPr>
          <p:nvPr>
            <p:ph type="ftr" sz="quarter" idx="11"/>
          </p:nvPr>
        </p:nvSpPr>
        <p:spPr/>
        <p:txBody>
          <a:bodyPr/>
          <a:lstStyle>
            <a:extLst/>
          </a:lstStyle>
          <a:p>
            <a:endParaRPr lang="cs-CZ"/>
          </a:p>
        </p:txBody>
      </p:sp>
      <p:sp>
        <p:nvSpPr>
          <p:cNvPr id="7" name="Slide Number Placeholder 6"/>
          <p:cNvSpPr>
            <a:spLocks noGrp="1"/>
          </p:cNvSpPr>
          <p:nvPr>
            <p:ph type="sldNum" sz="quarter" idx="12"/>
          </p:nvPr>
        </p:nvSpPr>
        <p:spPr/>
        <p:txBody>
          <a:bodyPr/>
          <a:lstStyle>
            <a:extLst/>
          </a:lstStyle>
          <a:p>
            <a:fld id="{581FC9EA-159A-40D0-9405-3CAC2D762E75}" type="slidenum">
              <a:rPr lang="cs-CZ" smtClean="0"/>
              <a:t>‹#›</a:t>
            </a:fld>
            <a:endParaRPr lang="cs-CZ"/>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42A0FF-CA13-4709-9B5F-F741331C7AF8}" type="datetimeFigureOut">
              <a:rPr lang="cs-CZ" smtClean="0"/>
              <a:t>31.5.2012</a:t>
            </a:fld>
            <a:endParaRPr lang="cs-CZ"/>
          </a:p>
        </p:txBody>
      </p:sp>
      <p:sp>
        <p:nvSpPr>
          <p:cNvPr id="8" name="Footer Placeholder 7"/>
          <p:cNvSpPr>
            <a:spLocks noGrp="1"/>
          </p:cNvSpPr>
          <p:nvPr>
            <p:ph type="ftr" sz="quarter" idx="11"/>
          </p:nvPr>
        </p:nvSpPr>
        <p:spPr/>
        <p:txBody>
          <a:bodyPr/>
          <a:lstStyle>
            <a:extLst/>
          </a:lstStyle>
          <a:p>
            <a:endParaRPr lang="cs-CZ"/>
          </a:p>
        </p:txBody>
      </p:sp>
      <p:sp>
        <p:nvSpPr>
          <p:cNvPr id="9" name="Slide Number Placeholder 8"/>
          <p:cNvSpPr>
            <a:spLocks noGrp="1"/>
          </p:cNvSpPr>
          <p:nvPr>
            <p:ph type="sldNum" sz="quarter" idx="12"/>
          </p:nvPr>
        </p:nvSpPr>
        <p:spPr/>
        <p:txBody>
          <a:bodyPr/>
          <a:lstStyle>
            <a:extLst/>
          </a:lstStyle>
          <a:p>
            <a:fld id="{581FC9EA-159A-40D0-9405-3CAC2D762E75}"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342A0FF-CA13-4709-9B5F-F741331C7AF8}" type="datetimeFigureOut">
              <a:rPr lang="cs-CZ" smtClean="0"/>
              <a:t>31.5.2012</a:t>
            </a:fld>
            <a:endParaRPr lang="cs-CZ"/>
          </a:p>
        </p:txBody>
      </p:sp>
      <p:sp>
        <p:nvSpPr>
          <p:cNvPr id="4" name="Footer Placeholder 3"/>
          <p:cNvSpPr>
            <a:spLocks noGrp="1"/>
          </p:cNvSpPr>
          <p:nvPr>
            <p:ph type="ftr" sz="quarter" idx="11"/>
          </p:nvPr>
        </p:nvSpPr>
        <p:spPr/>
        <p:txBody>
          <a:bodyPr/>
          <a:lstStyle>
            <a:extLst/>
          </a:lstStyle>
          <a:p>
            <a:endParaRPr lang="cs-CZ"/>
          </a:p>
        </p:txBody>
      </p:sp>
      <p:sp>
        <p:nvSpPr>
          <p:cNvPr id="5" name="Slide Number Placeholder 4"/>
          <p:cNvSpPr>
            <a:spLocks noGrp="1"/>
          </p:cNvSpPr>
          <p:nvPr>
            <p:ph type="sldNum" sz="quarter" idx="12"/>
          </p:nvPr>
        </p:nvSpPr>
        <p:spPr/>
        <p:txBody>
          <a:bodyPr/>
          <a:lstStyle>
            <a:extLst/>
          </a:lstStyle>
          <a:p>
            <a:fld id="{581FC9EA-159A-40D0-9405-3CAC2D762E75}" type="slidenum">
              <a:rPr lang="cs-CZ" smtClean="0"/>
              <a:t>‹#›</a:t>
            </a:fld>
            <a:endParaRPr lang="cs-CZ"/>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342A0FF-CA13-4709-9B5F-F741331C7AF8}" type="datetimeFigureOut">
              <a:rPr lang="cs-CZ" smtClean="0"/>
              <a:t>31.5.2012</a:t>
            </a:fld>
            <a:endParaRPr lang="cs-CZ"/>
          </a:p>
        </p:txBody>
      </p:sp>
      <p:sp>
        <p:nvSpPr>
          <p:cNvPr id="3" name="Footer Placeholder 2"/>
          <p:cNvSpPr>
            <a:spLocks noGrp="1"/>
          </p:cNvSpPr>
          <p:nvPr>
            <p:ph type="ftr" sz="quarter" idx="11"/>
          </p:nvPr>
        </p:nvSpPr>
        <p:spPr/>
        <p:txBody>
          <a:bodyPr/>
          <a:lstStyle>
            <a:extLst/>
          </a:lstStyle>
          <a:p>
            <a:endParaRPr lang="cs-CZ"/>
          </a:p>
        </p:txBody>
      </p:sp>
      <p:sp>
        <p:nvSpPr>
          <p:cNvPr id="4" name="Slide Number Placeholder 3"/>
          <p:cNvSpPr>
            <a:spLocks noGrp="1"/>
          </p:cNvSpPr>
          <p:nvPr>
            <p:ph type="sldNum" sz="quarter" idx="12"/>
          </p:nvPr>
        </p:nvSpPr>
        <p:spPr/>
        <p:txBody>
          <a:bodyPr/>
          <a:lstStyle>
            <a:extLst/>
          </a:lstStyle>
          <a:p>
            <a:fld id="{581FC9EA-159A-40D0-9405-3CAC2D762E7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342A0FF-CA13-4709-9B5F-F741331C7AF8}" type="datetimeFigureOut">
              <a:rPr lang="cs-CZ" smtClean="0"/>
              <a:t>31.5.2012</a:t>
            </a:fld>
            <a:endParaRPr lang="cs-CZ"/>
          </a:p>
        </p:txBody>
      </p:sp>
      <p:sp>
        <p:nvSpPr>
          <p:cNvPr id="6" name="Footer Placeholder 5"/>
          <p:cNvSpPr>
            <a:spLocks noGrp="1"/>
          </p:cNvSpPr>
          <p:nvPr>
            <p:ph type="ftr" sz="quarter" idx="11"/>
          </p:nvPr>
        </p:nvSpPr>
        <p:spPr/>
        <p:txBody>
          <a:bodyPr/>
          <a:lstStyle>
            <a:extLst/>
          </a:lstStyle>
          <a:p>
            <a:endParaRPr lang="cs-CZ"/>
          </a:p>
        </p:txBody>
      </p:sp>
      <p:sp>
        <p:nvSpPr>
          <p:cNvPr id="7" name="Slide Number Placeholder 6"/>
          <p:cNvSpPr>
            <a:spLocks noGrp="1"/>
          </p:cNvSpPr>
          <p:nvPr>
            <p:ph type="sldNum" sz="quarter" idx="12"/>
          </p:nvPr>
        </p:nvSpPr>
        <p:spPr/>
        <p:txBody>
          <a:bodyPr/>
          <a:lstStyle>
            <a:extLst/>
          </a:lstStyle>
          <a:p>
            <a:fld id="{581FC9EA-159A-40D0-9405-3CAC2D762E75}"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342A0FF-CA13-4709-9B5F-F741331C7AF8}" type="datetimeFigureOut">
              <a:rPr lang="cs-CZ" smtClean="0"/>
              <a:t>31.5.2012</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81FC9EA-159A-40D0-9405-3CAC2D762E75}" type="slidenum">
              <a:rPr lang="cs-CZ" smtClean="0"/>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342A0FF-CA13-4709-9B5F-F741331C7AF8}" type="datetimeFigureOut">
              <a:rPr lang="cs-CZ" smtClean="0"/>
              <a:t>31.5.2012</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1FC9EA-159A-40D0-9405-3CAC2D762E75}"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4525963"/>
          </a:xfrm>
        </p:spPr>
        <p:txBody>
          <a:bodyPr>
            <a:normAutofit fontScale="92500" lnSpcReduction="10000"/>
          </a:bodyPr>
          <a:lstStyle/>
          <a:p>
            <a:pPr marL="109728" indent="0">
              <a:buNone/>
            </a:pPr>
            <a:r>
              <a:rPr lang="en-ZA" b="1" dirty="0"/>
              <a:t>PRESENTATON AT THE IFA CONFERENCE </a:t>
            </a:r>
            <a:endParaRPr lang="cs-CZ" dirty="0"/>
          </a:p>
          <a:p>
            <a:pPr marL="109728" indent="0">
              <a:buNone/>
            </a:pPr>
            <a:r>
              <a:rPr lang="en-ZA" b="1" dirty="0"/>
              <a:t>HELD ON 28 MAY – 02 JUNE 2012</a:t>
            </a:r>
            <a:endParaRPr lang="cs-CZ" dirty="0"/>
          </a:p>
          <a:p>
            <a:pPr marL="109728" indent="0">
              <a:buNone/>
            </a:pPr>
            <a:r>
              <a:rPr lang="en-ZA" b="1" dirty="0"/>
              <a:t>AT PRAGUE – CZECH REPUBLIC</a:t>
            </a:r>
            <a:endParaRPr lang="cs-CZ" dirty="0"/>
          </a:p>
          <a:p>
            <a:pPr marL="109728" indent="0">
              <a:buNone/>
            </a:pPr>
            <a:r>
              <a:rPr lang="en-ZA" b="1" dirty="0"/>
              <a:t>DATE:</a:t>
            </a:r>
            <a:r>
              <a:rPr lang="en-ZA" dirty="0"/>
              <a:t> </a:t>
            </a:r>
            <a:r>
              <a:rPr lang="en-ZA" b="1" dirty="0"/>
              <a:t>30 MAY 2012</a:t>
            </a:r>
            <a:endParaRPr lang="cs-CZ" dirty="0"/>
          </a:p>
          <a:p>
            <a:pPr marL="109728" indent="0">
              <a:buNone/>
            </a:pPr>
            <a:r>
              <a:rPr lang="en-ZA" dirty="0"/>
              <a:t> </a:t>
            </a:r>
            <a:endParaRPr lang="cs-CZ" dirty="0"/>
          </a:p>
          <a:p>
            <a:pPr marL="109728" indent="0">
              <a:buNone/>
            </a:pPr>
            <a:r>
              <a:rPr lang="en-ZA" dirty="0"/>
              <a:t>THEME:  		Access to knowledge, education and Training</a:t>
            </a:r>
            <a:endParaRPr lang="cs-CZ" dirty="0"/>
          </a:p>
          <a:p>
            <a:pPr marL="109728" indent="0">
              <a:buNone/>
            </a:pPr>
            <a:r>
              <a:rPr lang="en-ZA" dirty="0"/>
              <a:t>TOPIC:      	A Literacy programme for older people in South Africa </a:t>
            </a:r>
            <a:endParaRPr lang="cs-CZ" dirty="0"/>
          </a:p>
          <a:p>
            <a:pPr marL="109728" indent="0">
              <a:buNone/>
            </a:pPr>
            <a:r>
              <a:rPr lang="en-ZA" dirty="0"/>
              <a:t>PRESENTER: 	</a:t>
            </a:r>
            <a:r>
              <a:rPr lang="en-ZA" dirty="0" err="1"/>
              <a:t>Thandiwe</a:t>
            </a:r>
            <a:r>
              <a:rPr lang="en-ZA" dirty="0"/>
              <a:t> </a:t>
            </a:r>
            <a:r>
              <a:rPr lang="en-ZA" dirty="0" err="1"/>
              <a:t>Yeni</a:t>
            </a:r>
            <a:r>
              <a:rPr lang="en-ZA" dirty="0"/>
              <a:t> - a volunteer </a:t>
            </a:r>
            <a:endParaRPr lang="cs-CZ" dirty="0"/>
          </a:p>
          <a:p>
            <a:pPr marL="109728" indent="0">
              <a:buNone/>
            </a:pPr>
            <a:r>
              <a:rPr lang="en-ZA" dirty="0"/>
              <a:t> </a:t>
            </a:r>
            <a:endParaRPr lang="cs-CZ" dirty="0"/>
          </a:p>
          <a:p>
            <a:endParaRPr lang="cs-CZ" dirty="0"/>
          </a:p>
        </p:txBody>
      </p:sp>
    </p:spTree>
    <p:extLst>
      <p:ext uri="{BB962C8B-B14F-4D97-AF65-F5344CB8AC3E}">
        <p14:creationId xmlns:p14="http://schemas.microsoft.com/office/powerpoint/2010/main" val="327658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62500" lnSpcReduction="20000"/>
          </a:bodyPr>
          <a:lstStyle/>
          <a:p>
            <a:pPr marL="109728" indent="0">
              <a:buNone/>
            </a:pPr>
            <a:r>
              <a:rPr lang="en-ZA" b="1" dirty="0"/>
              <a:t>Who were the potential learners?</a:t>
            </a:r>
            <a:endParaRPr lang="cs-CZ" dirty="0"/>
          </a:p>
          <a:p>
            <a:pPr marL="109728" indent="0">
              <a:buNone/>
            </a:pPr>
            <a:r>
              <a:rPr lang="en-ZA" dirty="0"/>
              <a:t>Older people who were members of </a:t>
            </a:r>
            <a:r>
              <a:rPr lang="en-ZA" dirty="0" err="1"/>
              <a:t>Muthande</a:t>
            </a:r>
            <a:r>
              <a:rPr lang="en-ZA" dirty="0"/>
              <a:t> and were participants in all the activities that were offered in the service centres were the potential learners.</a:t>
            </a:r>
            <a:endParaRPr lang="cs-CZ" dirty="0"/>
          </a:p>
          <a:p>
            <a:pPr marL="109728" indent="0">
              <a:buNone/>
            </a:pPr>
            <a:r>
              <a:rPr lang="en-ZA" dirty="0"/>
              <a:t> </a:t>
            </a:r>
            <a:endParaRPr lang="cs-CZ" dirty="0"/>
          </a:p>
          <a:p>
            <a:pPr marL="109728" indent="0">
              <a:buNone/>
            </a:pPr>
            <a:r>
              <a:rPr lang="en-ZA" b="1" dirty="0"/>
              <a:t>What did potential learners expect from such a programme?</a:t>
            </a:r>
            <a:endParaRPr lang="cs-CZ" dirty="0"/>
          </a:p>
          <a:p>
            <a:pPr marL="109728" indent="0">
              <a:buNone/>
            </a:pPr>
            <a:r>
              <a:rPr lang="en-ZA" b="1" dirty="0"/>
              <a:t> </a:t>
            </a:r>
            <a:endParaRPr lang="cs-CZ" dirty="0"/>
          </a:p>
          <a:p>
            <a:pPr marL="109728" indent="0">
              <a:buNone/>
            </a:pPr>
            <a:r>
              <a:rPr lang="en-ZA" dirty="0"/>
              <a:t>The finding of the needs analysis was that older people prioritized a need for MUSA to initiate a literacy programme that would address their literacy need.</a:t>
            </a:r>
            <a:endParaRPr lang="cs-CZ" dirty="0"/>
          </a:p>
          <a:p>
            <a:pPr marL="109728" lvl="0" indent="0">
              <a:buNone/>
            </a:pPr>
            <a:r>
              <a:rPr lang="en-ZA" dirty="0"/>
              <a:t> Learners expected to have a programme that accepted them as they were.</a:t>
            </a:r>
            <a:endParaRPr lang="cs-CZ" dirty="0"/>
          </a:p>
          <a:p>
            <a:pPr marL="109728" indent="0">
              <a:buNone/>
            </a:pPr>
            <a:r>
              <a:rPr lang="en-ZA" dirty="0"/>
              <a:t> </a:t>
            </a:r>
            <a:endParaRPr lang="cs-CZ" dirty="0"/>
          </a:p>
          <a:p>
            <a:pPr marL="109728" lvl="0" indent="0">
              <a:buNone/>
            </a:pPr>
            <a:r>
              <a:rPr lang="en-ZA" dirty="0"/>
              <a:t> They needed a curriculum that was going to teach them literacy, numeracy, and writing. It had to take an experiential approach and be theme-based.</a:t>
            </a:r>
            <a:endParaRPr lang="cs-CZ" dirty="0"/>
          </a:p>
          <a:p>
            <a:pPr marL="109728" indent="0">
              <a:buNone/>
            </a:pPr>
            <a:r>
              <a:rPr lang="en-ZA" dirty="0"/>
              <a:t> </a:t>
            </a:r>
            <a:endParaRPr lang="cs-CZ" dirty="0"/>
          </a:p>
          <a:p>
            <a:pPr marL="109728" lvl="0" indent="0">
              <a:buNone/>
            </a:pPr>
            <a:r>
              <a:rPr lang="en-ZA" dirty="0"/>
              <a:t> Some expected to be assessed and be accredited – wanted to have a report whilst others wanted knowledge and skills without sitting for an examination.</a:t>
            </a:r>
            <a:endParaRPr lang="cs-CZ" dirty="0"/>
          </a:p>
          <a:p>
            <a:pPr marL="109728" indent="0">
              <a:buNone/>
            </a:pPr>
            <a:r>
              <a:rPr lang="en-ZA" dirty="0"/>
              <a:t> </a:t>
            </a:r>
            <a:endParaRPr lang="cs-CZ" dirty="0"/>
          </a:p>
          <a:p>
            <a:pPr marL="109728" lvl="0" indent="0">
              <a:buNone/>
            </a:pPr>
            <a:r>
              <a:rPr lang="en-ZA" dirty="0"/>
              <a:t>They expected to be taught by older people and not young people as they find them lacking patience, tolerance and steadiness.</a:t>
            </a:r>
            <a:endParaRPr lang="cs-CZ" dirty="0"/>
          </a:p>
          <a:p>
            <a:pPr marL="109728" indent="0">
              <a:buNone/>
            </a:pPr>
            <a:endParaRPr lang="cs-CZ" dirty="0"/>
          </a:p>
        </p:txBody>
      </p:sp>
    </p:spTree>
    <p:extLst>
      <p:ext uri="{BB962C8B-B14F-4D97-AF65-F5344CB8AC3E}">
        <p14:creationId xmlns:p14="http://schemas.microsoft.com/office/powerpoint/2010/main" val="2319162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4525963"/>
          </a:xfrm>
        </p:spPr>
        <p:txBody>
          <a:bodyPr>
            <a:normAutofit fontScale="85000" lnSpcReduction="20000"/>
          </a:bodyPr>
          <a:lstStyle/>
          <a:p>
            <a:pPr marL="109728" indent="0">
              <a:buNone/>
            </a:pPr>
            <a:r>
              <a:rPr lang="en-ZA" b="1" dirty="0"/>
              <a:t>How the programme came to fruition?</a:t>
            </a:r>
            <a:endParaRPr lang="cs-CZ" dirty="0"/>
          </a:p>
          <a:p>
            <a:pPr marL="109728" indent="0">
              <a:buNone/>
            </a:pPr>
            <a:r>
              <a:rPr lang="en-ZA" b="1" dirty="0"/>
              <a:t> </a:t>
            </a:r>
            <a:endParaRPr lang="cs-CZ" dirty="0"/>
          </a:p>
          <a:p>
            <a:pPr marL="109728" lvl="0" indent="0">
              <a:buNone/>
            </a:pPr>
            <a:r>
              <a:rPr lang="en-ZA" dirty="0"/>
              <a:t> </a:t>
            </a:r>
            <a:r>
              <a:rPr lang="en-ZA" dirty="0" err="1"/>
              <a:t>Muthande</a:t>
            </a:r>
            <a:r>
              <a:rPr lang="en-ZA" dirty="0"/>
              <a:t>, as a member of Help Age International who had funded the needs assessment exercise, tabled a proposal for the funding of the programme. Help Age International was able to source funds from DFID (Department For International Development) that covered the training of facilitators, the development of training and tutorial materials, the facilitators’ stipend and administration fro three years.</a:t>
            </a:r>
            <a:endParaRPr lang="cs-CZ" dirty="0"/>
          </a:p>
          <a:p>
            <a:pPr marL="109728" indent="0">
              <a:buNone/>
            </a:pPr>
            <a:r>
              <a:rPr lang="en-ZA" dirty="0"/>
              <a:t> </a:t>
            </a:r>
            <a:endParaRPr lang="cs-CZ" dirty="0"/>
          </a:p>
          <a:p>
            <a:pPr marL="109728" lvl="0" indent="0">
              <a:buNone/>
            </a:pPr>
            <a:r>
              <a:rPr lang="en-ZA" dirty="0"/>
              <a:t>A non-governmental organisation that supported Adult Basic Education and Training- NASA assisted with the selection and training of facilitators who were recruited from the members of the Society.</a:t>
            </a:r>
            <a:endParaRPr lang="cs-CZ" dirty="0"/>
          </a:p>
          <a:p>
            <a:pPr marL="109728" indent="0">
              <a:buNone/>
            </a:pPr>
            <a:endParaRPr lang="cs-CZ" dirty="0"/>
          </a:p>
        </p:txBody>
      </p:sp>
    </p:spTree>
    <p:extLst>
      <p:ext uri="{BB962C8B-B14F-4D97-AF65-F5344CB8AC3E}">
        <p14:creationId xmlns:p14="http://schemas.microsoft.com/office/powerpoint/2010/main" val="2731643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77500" lnSpcReduction="20000"/>
          </a:bodyPr>
          <a:lstStyle/>
          <a:p>
            <a:pPr marL="109728" lvl="0" indent="0">
              <a:buNone/>
            </a:pPr>
            <a:r>
              <a:rPr lang="en-ZA" dirty="0"/>
              <a:t>NASA also assisted with the development of tutorial manuals and assessment tasks to be used at the end of every module.</a:t>
            </a:r>
            <a:endParaRPr lang="cs-CZ" dirty="0"/>
          </a:p>
          <a:p>
            <a:pPr marL="109728" indent="0">
              <a:buNone/>
            </a:pPr>
            <a:r>
              <a:rPr lang="en-ZA" dirty="0"/>
              <a:t> </a:t>
            </a:r>
            <a:endParaRPr lang="cs-CZ" dirty="0"/>
          </a:p>
          <a:p>
            <a:pPr marL="109728" lvl="0" indent="0">
              <a:buNone/>
            </a:pPr>
            <a:r>
              <a:rPr lang="en-ZA" dirty="0"/>
              <a:t>The University of Natal now known as the University of KwaZulu-Natal, through its Centre for Adult Education supported the programme and was appointed by Help Age International as the Mentor. The centre was funded to mentor, monitor and evaluate the programme. Input from the University was beyond the literacy class – students were encouraged to tell their own stories. This resulted in learners writing two books “</a:t>
            </a:r>
            <a:r>
              <a:rPr lang="en-ZA" b="1" dirty="0" err="1"/>
              <a:t>Isigubhu</a:t>
            </a:r>
            <a:r>
              <a:rPr lang="en-ZA" b="1" dirty="0"/>
              <a:t> </a:t>
            </a:r>
            <a:r>
              <a:rPr lang="en-ZA" b="1" dirty="0" err="1"/>
              <a:t>Sezimanga</a:t>
            </a:r>
            <a:r>
              <a:rPr lang="en-ZA" b="1" dirty="0"/>
              <a:t>- The power of the drum and other stories” and “</a:t>
            </a:r>
            <a:r>
              <a:rPr lang="en-ZA" b="1" dirty="0" err="1"/>
              <a:t>Siyabakhumbula</a:t>
            </a:r>
            <a:r>
              <a:rPr lang="en-ZA" b="1" dirty="0"/>
              <a:t>”.</a:t>
            </a:r>
            <a:r>
              <a:rPr lang="en-ZA" dirty="0"/>
              <a:t> </a:t>
            </a:r>
            <a:endParaRPr lang="cs-CZ" dirty="0"/>
          </a:p>
          <a:p>
            <a:pPr marL="109728" indent="0">
              <a:buNone/>
            </a:pPr>
            <a:r>
              <a:rPr lang="en-ZA" dirty="0"/>
              <a:t> </a:t>
            </a:r>
            <a:endParaRPr lang="cs-CZ" dirty="0"/>
          </a:p>
          <a:p>
            <a:pPr marL="109728" indent="0">
              <a:buNone/>
            </a:pPr>
            <a:r>
              <a:rPr lang="en-ZA" dirty="0"/>
              <a:t> </a:t>
            </a:r>
            <a:endParaRPr lang="cs-CZ" dirty="0"/>
          </a:p>
          <a:p>
            <a:pPr marL="109728" lvl="0" indent="0">
              <a:buNone/>
            </a:pPr>
            <a:r>
              <a:rPr lang="en-ZA" dirty="0"/>
              <a:t>The two publications were a pride to older people, a great achievement and a proof that older people can do it if given the opportunity and support. </a:t>
            </a:r>
            <a:endParaRPr lang="cs-CZ" dirty="0"/>
          </a:p>
          <a:p>
            <a:endParaRPr lang="cs-CZ" dirty="0"/>
          </a:p>
        </p:txBody>
      </p:sp>
    </p:spTree>
    <p:extLst>
      <p:ext uri="{BB962C8B-B14F-4D97-AF65-F5344CB8AC3E}">
        <p14:creationId xmlns:p14="http://schemas.microsoft.com/office/powerpoint/2010/main" val="2653365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49210660"/>
              </p:ext>
            </p:extLst>
          </p:nvPr>
        </p:nvGraphicFramePr>
        <p:xfrm>
          <a:off x="152400" y="1524000"/>
          <a:ext cx="8733555" cy="3124198"/>
        </p:xfrm>
        <a:graphic>
          <a:graphicData uri="http://schemas.openxmlformats.org/drawingml/2006/table">
            <a:tbl>
              <a:tblPr firstRow="1" firstCol="1" lastRow="1" lastCol="1" bandRow="1" bandCol="1"/>
              <a:tblGrid>
                <a:gridCol w="2911185"/>
                <a:gridCol w="2911185"/>
                <a:gridCol w="2911185"/>
              </a:tblGrid>
              <a:tr h="568036">
                <a:tc>
                  <a:txBody>
                    <a:bodyPr/>
                    <a:lstStyle/>
                    <a:p>
                      <a:pPr marL="0" marR="0" algn="ctr">
                        <a:spcBef>
                          <a:spcPts val="0"/>
                        </a:spcBef>
                        <a:spcAft>
                          <a:spcPts val="0"/>
                        </a:spcAft>
                      </a:pPr>
                      <a:r>
                        <a:rPr lang="en-ZA" sz="1800" b="1">
                          <a:effectLst/>
                          <a:latin typeface="Century Gothic"/>
                          <a:ea typeface="Times New Roman"/>
                        </a:rPr>
                        <a:t>Area</a:t>
                      </a:r>
                      <a:endParaRPr lang="cs-CZ" sz="1800">
                        <a:effectLst/>
                        <a:latin typeface="Times New Roman"/>
                        <a:ea typeface="Times New Roman"/>
                      </a:endParaRPr>
                    </a:p>
                    <a:p>
                      <a:pPr marL="0" marR="0" algn="ctr">
                        <a:spcBef>
                          <a:spcPts val="0"/>
                        </a:spcBef>
                        <a:spcAft>
                          <a:spcPts val="0"/>
                        </a:spcAft>
                      </a:pPr>
                      <a:r>
                        <a:rPr lang="en-ZA" sz="1800" b="1">
                          <a:effectLst/>
                          <a:latin typeface="Century Gothic"/>
                          <a:ea typeface="Times New Roman"/>
                        </a:rPr>
                        <a:t> </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b="1">
                          <a:effectLst/>
                          <a:latin typeface="Century Gothic"/>
                          <a:ea typeface="Times New Roman"/>
                        </a:rPr>
                        <a:t>Number of Learners</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b="1">
                          <a:effectLst/>
                          <a:latin typeface="Century Gothic"/>
                          <a:ea typeface="Times New Roman"/>
                        </a:rPr>
                        <a:t>Number of facilitators</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036">
                <a:tc>
                  <a:txBody>
                    <a:bodyPr/>
                    <a:lstStyle/>
                    <a:p>
                      <a:pPr marL="0" marR="0">
                        <a:spcBef>
                          <a:spcPts val="0"/>
                        </a:spcBef>
                        <a:spcAft>
                          <a:spcPts val="0"/>
                        </a:spcAft>
                      </a:pPr>
                      <a:r>
                        <a:rPr lang="en-ZA" sz="1800">
                          <a:effectLst/>
                          <a:latin typeface="Century Gothic"/>
                          <a:ea typeface="Times New Roman"/>
                        </a:rPr>
                        <a:t>Clermont Central                         </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a:effectLst/>
                          <a:latin typeface="Century Gothic"/>
                          <a:ea typeface="Times New Roman"/>
                        </a:rPr>
                        <a:t>24</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a:effectLst/>
                          <a:latin typeface="Century Gothic"/>
                          <a:ea typeface="Times New Roman"/>
                        </a:rPr>
                        <a:t>1</a:t>
                      </a:r>
                      <a:endParaRPr lang="cs-CZ" sz="1800">
                        <a:effectLst/>
                        <a:latin typeface="Times New Roman"/>
                        <a:ea typeface="Times New Roman"/>
                      </a:endParaRPr>
                    </a:p>
                    <a:p>
                      <a:pPr marL="0" marR="0" algn="ctr">
                        <a:spcBef>
                          <a:spcPts val="0"/>
                        </a:spcBef>
                        <a:spcAft>
                          <a:spcPts val="0"/>
                        </a:spcAft>
                      </a:pPr>
                      <a:r>
                        <a:rPr lang="en-ZA" sz="1800">
                          <a:effectLst/>
                          <a:latin typeface="Century Gothic"/>
                          <a:ea typeface="Times New Roman"/>
                        </a:rPr>
                        <a:t> </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036">
                <a:tc>
                  <a:txBody>
                    <a:bodyPr/>
                    <a:lstStyle/>
                    <a:p>
                      <a:pPr marL="0" marR="0">
                        <a:spcBef>
                          <a:spcPts val="0"/>
                        </a:spcBef>
                        <a:spcAft>
                          <a:spcPts val="0"/>
                        </a:spcAft>
                      </a:pPr>
                      <a:r>
                        <a:rPr lang="en-ZA" sz="1800">
                          <a:effectLst/>
                          <a:latin typeface="Century Gothic"/>
                          <a:ea typeface="Times New Roman"/>
                        </a:rPr>
                        <a:t> KwaDabeka (Sub5)                      </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a:effectLst/>
                          <a:latin typeface="Century Gothic"/>
                          <a:ea typeface="Times New Roman"/>
                        </a:rPr>
                        <a:t>22</a:t>
                      </a:r>
                      <a:endParaRPr lang="cs-CZ" sz="1800">
                        <a:effectLst/>
                        <a:latin typeface="Times New Roman"/>
                        <a:ea typeface="Times New Roman"/>
                      </a:endParaRPr>
                    </a:p>
                    <a:p>
                      <a:pPr marL="0" marR="0" algn="ctr">
                        <a:spcBef>
                          <a:spcPts val="0"/>
                        </a:spcBef>
                        <a:spcAft>
                          <a:spcPts val="0"/>
                        </a:spcAft>
                      </a:pPr>
                      <a:r>
                        <a:rPr lang="en-ZA" sz="1800">
                          <a:effectLst/>
                          <a:latin typeface="Century Gothic"/>
                          <a:ea typeface="Times New Roman"/>
                        </a:rPr>
                        <a:t> </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a:effectLst/>
                          <a:latin typeface="Century Gothic"/>
                          <a:ea typeface="Times New Roman"/>
                        </a:rPr>
                        <a:t>1</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036">
                <a:tc>
                  <a:txBody>
                    <a:bodyPr/>
                    <a:lstStyle/>
                    <a:p>
                      <a:pPr marL="0" marR="0">
                        <a:spcBef>
                          <a:spcPts val="0"/>
                        </a:spcBef>
                        <a:spcAft>
                          <a:spcPts val="0"/>
                        </a:spcAft>
                      </a:pPr>
                      <a:r>
                        <a:rPr lang="en-ZA" sz="1800">
                          <a:effectLst/>
                          <a:latin typeface="Century Gothic"/>
                          <a:ea typeface="Times New Roman"/>
                        </a:rPr>
                        <a:t>Chesterville</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a:effectLst/>
                          <a:latin typeface="Century Gothic"/>
                          <a:ea typeface="Times New Roman"/>
                        </a:rPr>
                        <a:t>15</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a:effectLst/>
                          <a:latin typeface="Century Gothic"/>
                          <a:ea typeface="Times New Roman"/>
                        </a:rPr>
                        <a:t>1</a:t>
                      </a:r>
                      <a:endParaRPr lang="cs-CZ" sz="1800">
                        <a:effectLst/>
                        <a:latin typeface="Times New Roman"/>
                        <a:ea typeface="Times New Roman"/>
                      </a:endParaRPr>
                    </a:p>
                    <a:p>
                      <a:pPr marL="0" marR="0" algn="ctr">
                        <a:spcBef>
                          <a:spcPts val="0"/>
                        </a:spcBef>
                        <a:spcAft>
                          <a:spcPts val="0"/>
                        </a:spcAft>
                      </a:pPr>
                      <a:r>
                        <a:rPr lang="en-ZA" sz="1800">
                          <a:effectLst/>
                          <a:latin typeface="Century Gothic"/>
                          <a:ea typeface="Times New Roman"/>
                        </a:rPr>
                        <a:t> </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036">
                <a:tc>
                  <a:txBody>
                    <a:bodyPr/>
                    <a:lstStyle/>
                    <a:p>
                      <a:pPr marL="0" marR="0">
                        <a:spcBef>
                          <a:spcPts val="0"/>
                        </a:spcBef>
                        <a:spcAft>
                          <a:spcPts val="0"/>
                        </a:spcAft>
                      </a:pPr>
                      <a:r>
                        <a:rPr lang="en-ZA" sz="1800">
                          <a:effectLst/>
                          <a:latin typeface="Century Gothic"/>
                          <a:ea typeface="Times New Roman"/>
                        </a:rPr>
                        <a:t>Lamontville  </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a:effectLst/>
                          <a:latin typeface="Century Gothic"/>
                          <a:ea typeface="Times New Roman"/>
                        </a:rPr>
                        <a:t>20</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a:effectLst/>
                          <a:latin typeface="Century Gothic"/>
                          <a:ea typeface="Times New Roman"/>
                        </a:rPr>
                        <a:t>1</a:t>
                      </a:r>
                      <a:endParaRPr lang="cs-CZ" sz="1800">
                        <a:effectLst/>
                        <a:latin typeface="Times New Roman"/>
                        <a:ea typeface="Times New Roman"/>
                      </a:endParaRPr>
                    </a:p>
                    <a:p>
                      <a:pPr marL="0" marR="0" algn="ctr">
                        <a:spcBef>
                          <a:spcPts val="0"/>
                        </a:spcBef>
                        <a:spcAft>
                          <a:spcPts val="0"/>
                        </a:spcAft>
                      </a:pPr>
                      <a:r>
                        <a:rPr lang="en-ZA" sz="1800">
                          <a:effectLst/>
                          <a:latin typeface="Century Gothic"/>
                          <a:ea typeface="Times New Roman"/>
                        </a:rPr>
                        <a:t> </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018">
                <a:tc>
                  <a:txBody>
                    <a:bodyPr/>
                    <a:lstStyle/>
                    <a:p>
                      <a:pPr marL="0" marR="0">
                        <a:spcBef>
                          <a:spcPts val="0"/>
                        </a:spcBef>
                        <a:spcAft>
                          <a:spcPts val="0"/>
                        </a:spcAft>
                      </a:pPr>
                      <a:r>
                        <a:rPr lang="en-ZA" sz="1800" b="1">
                          <a:effectLst/>
                          <a:latin typeface="Century Gothic"/>
                          <a:ea typeface="Times New Roman"/>
                        </a:rPr>
                        <a:t>Total No. of learners</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b="1">
                          <a:effectLst/>
                          <a:latin typeface="Century Gothic"/>
                          <a:ea typeface="Times New Roman"/>
                        </a:rPr>
                        <a:t>81</a:t>
                      </a:r>
                      <a:endParaRPr lang="cs-CZ" sz="180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b="1" dirty="0">
                          <a:effectLst/>
                          <a:latin typeface="Century Gothic"/>
                          <a:ea typeface="Times New Roman"/>
                        </a:rPr>
                        <a:t>4</a:t>
                      </a:r>
                      <a:endParaRPr lang="cs-CZ" sz="1800" dirty="0">
                        <a:effectLst/>
                        <a:latin typeface="Times New Roman"/>
                        <a:ea typeface="Times New Roman"/>
                      </a:endParaRPr>
                    </a:p>
                  </a:txBody>
                  <a:tcPr marL="106507" marR="1065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fontScale="90000"/>
          </a:bodyPr>
          <a:lstStyle/>
          <a:p>
            <a:pPr lvl="0"/>
            <a:r>
              <a:rPr lang="en-ZA" sz="2700" dirty="0">
                <a:effectLst/>
              </a:rPr>
              <a:t>Classes were conducted during the day at the four learning centres:</a:t>
            </a:r>
            <a:r>
              <a:rPr lang="cs-CZ" dirty="0">
                <a:effectLst/>
              </a:rPr>
              <a:t/>
            </a:r>
            <a:br>
              <a:rPr lang="cs-CZ" dirty="0">
                <a:effectLst/>
              </a:rPr>
            </a:br>
            <a:endParaRPr lang="cs-CZ" dirty="0"/>
          </a:p>
        </p:txBody>
      </p:sp>
    </p:spTree>
    <p:extLst>
      <p:ext uri="{BB962C8B-B14F-4D97-AF65-F5344CB8AC3E}">
        <p14:creationId xmlns:p14="http://schemas.microsoft.com/office/powerpoint/2010/main" val="3864967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525963"/>
          </a:xfrm>
        </p:spPr>
        <p:txBody>
          <a:bodyPr>
            <a:normAutofit fontScale="77500" lnSpcReduction="20000"/>
          </a:bodyPr>
          <a:lstStyle/>
          <a:p>
            <a:pPr marL="109728" lvl="0" indent="0">
              <a:buNone/>
            </a:pPr>
            <a:r>
              <a:rPr lang="en-ZA" dirty="0"/>
              <a:t>The programme was coordinated by a Social Auxiliary Worker who held a Diploma in ABET. Her duty was to support facilitators, monitor their progress and collaborate with NASA and other NGOs in providing in-service training.  </a:t>
            </a:r>
            <a:endParaRPr lang="en-ZA" dirty="0" smtClean="0"/>
          </a:p>
          <a:p>
            <a:pPr marL="109728" lvl="0" indent="0">
              <a:buNone/>
            </a:pPr>
            <a:endParaRPr lang="cs-CZ" dirty="0"/>
          </a:p>
          <a:p>
            <a:pPr marL="109728" lvl="0" indent="0">
              <a:buNone/>
            </a:pPr>
            <a:r>
              <a:rPr lang="en-ZA" dirty="0"/>
              <a:t>The facilitators were older people themselves, all aged between 58 and 81 and some of them were retired teachers</a:t>
            </a:r>
            <a:r>
              <a:rPr lang="en-ZA" dirty="0" smtClean="0"/>
              <a:t>.</a:t>
            </a:r>
          </a:p>
          <a:p>
            <a:pPr marL="109728" lvl="0" indent="0">
              <a:buNone/>
            </a:pPr>
            <a:endParaRPr lang="cs-CZ" dirty="0"/>
          </a:p>
          <a:p>
            <a:pPr marL="109728" lvl="0" indent="0">
              <a:buNone/>
            </a:pPr>
            <a:r>
              <a:rPr lang="en-ZA" dirty="0"/>
              <a:t>Classes were and are still four days a week; two hours from 10 to 12 and after lunch would be normal centre activities</a:t>
            </a:r>
            <a:r>
              <a:rPr lang="en-ZA" dirty="0" smtClean="0"/>
              <a:t>.</a:t>
            </a:r>
          </a:p>
          <a:p>
            <a:pPr marL="109728" lvl="0" indent="0">
              <a:buNone/>
            </a:pPr>
            <a:endParaRPr lang="cs-CZ" dirty="0"/>
          </a:p>
          <a:p>
            <a:pPr marL="109728" lvl="0" indent="0">
              <a:buNone/>
            </a:pPr>
            <a:r>
              <a:rPr lang="en-ZA" dirty="0"/>
              <a:t>The first cohort wrote an IEB examination. All  25 passed with 7 getting merit. </a:t>
            </a:r>
            <a:endParaRPr lang="cs-CZ" dirty="0"/>
          </a:p>
          <a:p>
            <a:pPr marL="109728" indent="0">
              <a:buNone/>
            </a:pPr>
            <a:endParaRPr lang="cs-CZ" dirty="0"/>
          </a:p>
        </p:txBody>
      </p:sp>
    </p:spTree>
    <p:extLst>
      <p:ext uri="{BB962C8B-B14F-4D97-AF65-F5344CB8AC3E}">
        <p14:creationId xmlns:p14="http://schemas.microsoft.com/office/powerpoint/2010/main" val="1513522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ZA" dirty="0" smtClean="0"/>
              <a:t>There </a:t>
            </a:r>
            <a:r>
              <a:rPr lang="en-ZA" dirty="0"/>
              <a:t>is a host of needs addressed by the programme namely:</a:t>
            </a:r>
            <a:endParaRPr lang="cs-CZ" dirty="0"/>
          </a:p>
          <a:p>
            <a:pPr marL="109728" lvl="0" indent="0">
              <a:buNone/>
            </a:pPr>
            <a:r>
              <a:rPr lang="en-ZA" dirty="0"/>
              <a:t>Deep sense of loss felt by older people which was created by not being able to attend school in their younger years for one reason or the other.</a:t>
            </a:r>
            <a:endParaRPr lang="cs-CZ" dirty="0"/>
          </a:p>
          <a:p>
            <a:pPr marL="109728" indent="0">
              <a:buNone/>
            </a:pPr>
            <a:r>
              <a:rPr lang="en-ZA" dirty="0"/>
              <a:t> </a:t>
            </a:r>
            <a:endParaRPr lang="cs-CZ" dirty="0"/>
          </a:p>
          <a:p>
            <a:pPr marL="109728" lvl="0" indent="0">
              <a:buNone/>
            </a:pPr>
            <a:r>
              <a:rPr lang="en-ZA" dirty="0"/>
              <a:t>Financial abuse experienced by some older people, getting cheated at shops, banks, pension </a:t>
            </a:r>
            <a:r>
              <a:rPr lang="en-ZA" dirty="0" err="1"/>
              <a:t>payouts</a:t>
            </a:r>
            <a:r>
              <a:rPr lang="en-ZA" dirty="0"/>
              <a:t> and in their own homes by their children and their grandchildren because they cannot count.</a:t>
            </a:r>
            <a:endParaRPr lang="cs-CZ" dirty="0"/>
          </a:p>
          <a:p>
            <a:pPr marL="109728" indent="0">
              <a:buNone/>
            </a:pPr>
            <a:r>
              <a:rPr lang="en-ZA" dirty="0"/>
              <a:t> </a:t>
            </a:r>
            <a:endParaRPr lang="cs-CZ" dirty="0"/>
          </a:p>
          <a:p>
            <a:pPr marL="109728" lvl="0" indent="0">
              <a:buNone/>
            </a:pPr>
            <a:r>
              <a:rPr lang="en-ZA" dirty="0"/>
              <a:t>Ability to read and take their medication correctly.</a:t>
            </a:r>
            <a:endParaRPr lang="cs-CZ" dirty="0"/>
          </a:p>
          <a:p>
            <a:pPr marL="109728" indent="0">
              <a:buNone/>
            </a:pPr>
            <a:r>
              <a:rPr lang="en-ZA" dirty="0"/>
              <a:t> </a:t>
            </a:r>
            <a:endParaRPr lang="cs-CZ" dirty="0"/>
          </a:p>
          <a:p>
            <a:pPr marL="109728" lvl="0" indent="0">
              <a:buNone/>
            </a:pPr>
            <a:r>
              <a:rPr lang="en-ZA" dirty="0"/>
              <a:t>Ability to read a Bible and find chapters and pages in reference.</a:t>
            </a:r>
            <a:endParaRPr lang="cs-CZ" dirty="0"/>
          </a:p>
          <a:p>
            <a:pPr marL="109728" indent="0">
              <a:buNone/>
            </a:pPr>
            <a:r>
              <a:rPr lang="en-ZA" dirty="0"/>
              <a:t> </a:t>
            </a:r>
            <a:endParaRPr lang="cs-CZ" dirty="0"/>
          </a:p>
          <a:p>
            <a:pPr marL="109728" lvl="0" indent="0">
              <a:buNone/>
            </a:pPr>
            <a:r>
              <a:rPr lang="en-ZA" dirty="0"/>
              <a:t>Ability to read buses and street names in order to get around without seeking directions from strangers who might take advantage of them and mug or abuse her.</a:t>
            </a:r>
            <a:endParaRPr lang="cs-CZ" dirty="0"/>
          </a:p>
          <a:p>
            <a:pPr marL="109728" indent="0">
              <a:buNone/>
            </a:pPr>
            <a:endParaRPr lang="cs-CZ" dirty="0"/>
          </a:p>
        </p:txBody>
      </p:sp>
      <p:sp>
        <p:nvSpPr>
          <p:cNvPr id="3" name="Title 2"/>
          <p:cNvSpPr>
            <a:spLocks noGrp="1"/>
          </p:cNvSpPr>
          <p:nvPr>
            <p:ph type="title"/>
          </p:nvPr>
        </p:nvSpPr>
        <p:spPr>
          <a:xfrm>
            <a:off x="457200" y="685800"/>
            <a:ext cx="8229600" cy="731838"/>
          </a:xfrm>
        </p:spPr>
        <p:txBody>
          <a:bodyPr>
            <a:normAutofit fontScale="90000"/>
          </a:bodyPr>
          <a:lstStyle/>
          <a:p>
            <a:pPr lvl="0"/>
            <a:r>
              <a:rPr lang="en-ZA" sz="3100" dirty="0"/>
              <a:t>Needs addressed by the programme</a:t>
            </a:r>
            <a:r>
              <a:rPr lang="cs-CZ" dirty="0"/>
              <a:t/>
            </a:r>
            <a:br>
              <a:rPr lang="cs-CZ" dirty="0"/>
            </a:br>
            <a:endParaRPr lang="cs-CZ" dirty="0"/>
          </a:p>
        </p:txBody>
      </p:sp>
    </p:spTree>
    <p:extLst>
      <p:ext uri="{BB962C8B-B14F-4D97-AF65-F5344CB8AC3E}">
        <p14:creationId xmlns:p14="http://schemas.microsoft.com/office/powerpoint/2010/main" val="4038628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lvl="0" indent="0">
              <a:buNone/>
            </a:pPr>
            <a:r>
              <a:rPr lang="en-ZA" dirty="0"/>
              <a:t>Ability to understand fully the contents of the product sold to her and be able to take informed decisions.</a:t>
            </a:r>
            <a:endParaRPr lang="cs-CZ" dirty="0"/>
          </a:p>
          <a:p>
            <a:pPr marL="109728" indent="0">
              <a:buNone/>
            </a:pPr>
            <a:r>
              <a:rPr lang="en-ZA" dirty="0"/>
              <a:t> </a:t>
            </a:r>
            <a:endParaRPr lang="cs-CZ" dirty="0"/>
          </a:p>
          <a:p>
            <a:pPr marL="109728" lvl="0" indent="0">
              <a:buNone/>
            </a:pPr>
            <a:r>
              <a:rPr lang="en-ZA" dirty="0"/>
              <a:t>Ability to understand their rights and exercise them where necessary.</a:t>
            </a:r>
            <a:endParaRPr lang="cs-CZ" dirty="0"/>
          </a:p>
          <a:p>
            <a:pPr marL="109728" indent="0">
              <a:buNone/>
            </a:pPr>
            <a:r>
              <a:rPr lang="en-ZA" dirty="0"/>
              <a:t> </a:t>
            </a:r>
            <a:endParaRPr lang="cs-CZ" dirty="0"/>
          </a:p>
          <a:p>
            <a:pPr marL="109728" lvl="0" indent="0">
              <a:buNone/>
            </a:pPr>
            <a:r>
              <a:rPr lang="en-ZA" dirty="0"/>
              <a:t>Ability to assist their grand children, those in lower grades, with their home work, school projects and reading. </a:t>
            </a:r>
            <a:endParaRPr lang="cs-CZ" dirty="0"/>
          </a:p>
          <a:p>
            <a:pPr marL="109728" indent="0">
              <a:buNone/>
            </a:pPr>
            <a:r>
              <a:rPr lang="en-ZA" dirty="0"/>
              <a:t> </a:t>
            </a:r>
            <a:endParaRPr lang="cs-CZ" dirty="0"/>
          </a:p>
          <a:p>
            <a:pPr marL="109728" lvl="0" indent="0">
              <a:buNone/>
            </a:pPr>
            <a:r>
              <a:rPr lang="en-ZA" dirty="0"/>
              <a:t>Ability to use the ATM without seeking assistance from the bank    personnel or the security guard</a:t>
            </a:r>
            <a:endParaRPr lang="cs-CZ" dirty="0"/>
          </a:p>
          <a:p>
            <a:pPr marL="109728" indent="0">
              <a:buNone/>
            </a:pPr>
            <a:r>
              <a:rPr lang="en-ZA" dirty="0"/>
              <a:t> </a:t>
            </a:r>
            <a:endParaRPr lang="cs-CZ" dirty="0"/>
          </a:p>
          <a:p>
            <a:pPr marL="109728" indent="0">
              <a:buNone/>
            </a:pPr>
            <a:endParaRPr lang="cs-CZ" dirty="0"/>
          </a:p>
        </p:txBody>
      </p:sp>
    </p:spTree>
    <p:extLst>
      <p:ext uri="{BB962C8B-B14F-4D97-AF65-F5344CB8AC3E}">
        <p14:creationId xmlns:p14="http://schemas.microsoft.com/office/powerpoint/2010/main" val="3568723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lvl="0" indent="0">
              <a:buNone/>
            </a:pPr>
            <a:r>
              <a:rPr lang="en-ZA" dirty="0" smtClean="0"/>
              <a:t>Older </a:t>
            </a:r>
            <a:r>
              <a:rPr lang="en-ZA" dirty="0"/>
              <a:t>people are vulnerable: When there are challenges in their families they affect them. </a:t>
            </a:r>
            <a:r>
              <a:rPr lang="en-ZA" dirty="0" err="1"/>
              <a:t>e.g</a:t>
            </a:r>
            <a:r>
              <a:rPr lang="en-ZA" dirty="0"/>
              <a:t> where a family member is infected with HIVAIDS and is sick, the older person would sacrifice everything and become a fulltime caregiver.  Some could not complete their studies because of that.</a:t>
            </a:r>
            <a:endParaRPr lang="cs-CZ" dirty="0"/>
          </a:p>
          <a:p>
            <a:pPr marL="109728" lvl="0" indent="0">
              <a:buNone/>
            </a:pPr>
            <a:r>
              <a:rPr lang="en-ZA" dirty="0"/>
              <a:t>Health and frailness: Some did not complete because of health reasons</a:t>
            </a:r>
            <a:r>
              <a:rPr lang="en-ZA" dirty="0" smtClean="0"/>
              <a:t>.</a:t>
            </a:r>
          </a:p>
          <a:p>
            <a:pPr marL="109728" lvl="0" indent="0">
              <a:buNone/>
            </a:pPr>
            <a:r>
              <a:rPr lang="en-ZA" dirty="0"/>
              <a:t>Facilitators also had their own challenges and would resign whilst the programme was in progress</a:t>
            </a:r>
            <a:endParaRPr lang="cs-CZ" dirty="0"/>
          </a:p>
          <a:p>
            <a:pPr marL="109728" lvl="0" indent="0">
              <a:buNone/>
            </a:pPr>
            <a:r>
              <a:rPr lang="en-ZA" dirty="0"/>
              <a:t>Finance was the last challenge incurred at the end of the term of the funding but </a:t>
            </a:r>
            <a:r>
              <a:rPr lang="en-ZA" dirty="0" err="1"/>
              <a:t>Muthande</a:t>
            </a:r>
            <a:r>
              <a:rPr lang="en-ZA" dirty="0"/>
              <a:t> tried her best to keep it running until she partnered with </a:t>
            </a:r>
            <a:r>
              <a:rPr lang="en-ZA" dirty="0" err="1"/>
              <a:t>Masifundisane</a:t>
            </a:r>
            <a:r>
              <a:rPr lang="en-ZA" dirty="0"/>
              <a:t> –a government of KwaZulu-Natal initiative and later with </a:t>
            </a:r>
            <a:r>
              <a:rPr lang="en-ZA" dirty="0" err="1"/>
              <a:t>Karigude</a:t>
            </a:r>
            <a:r>
              <a:rPr lang="en-ZA" dirty="0"/>
              <a:t> –another government project.</a:t>
            </a:r>
            <a:endParaRPr lang="cs-CZ" dirty="0"/>
          </a:p>
          <a:p>
            <a:pPr marL="109728" indent="0">
              <a:buNone/>
            </a:pPr>
            <a:r>
              <a:rPr lang="en-ZA" dirty="0"/>
              <a:t>The latest partnership sees to the provision of the learning materials and the stipend for the eight (8) facilitators we are utilising.</a:t>
            </a:r>
            <a:endParaRPr lang="cs-CZ" dirty="0"/>
          </a:p>
          <a:p>
            <a:pPr marL="109728" lvl="0" indent="0">
              <a:buNone/>
            </a:pPr>
            <a:endParaRPr lang="cs-CZ" dirty="0"/>
          </a:p>
          <a:p>
            <a:pPr marL="109728" indent="0">
              <a:buNone/>
            </a:pPr>
            <a:endParaRPr lang="cs-CZ" dirty="0"/>
          </a:p>
        </p:txBody>
      </p:sp>
      <p:sp>
        <p:nvSpPr>
          <p:cNvPr id="3" name="Title 2"/>
          <p:cNvSpPr>
            <a:spLocks noGrp="1"/>
          </p:cNvSpPr>
          <p:nvPr>
            <p:ph type="title"/>
          </p:nvPr>
        </p:nvSpPr>
        <p:spPr>
          <a:xfrm>
            <a:off x="457200" y="533400"/>
            <a:ext cx="8229600" cy="884238"/>
          </a:xfrm>
        </p:spPr>
        <p:txBody>
          <a:bodyPr>
            <a:normAutofit fontScale="90000"/>
          </a:bodyPr>
          <a:lstStyle/>
          <a:p>
            <a:r>
              <a:rPr lang="en-ZA" sz="3100" dirty="0"/>
              <a:t>Challenges experienced </a:t>
            </a:r>
            <a:r>
              <a:rPr lang="cs-CZ" dirty="0"/>
              <a:t/>
            </a:r>
            <a:br>
              <a:rPr lang="cs-CZ" dirty="0"/>
            </a:br>
            <a:endParaRPr lang="cs-CZ" dirty="0"/>
          </a:p>
        </p:txBody>
      </p:sp>
    </p:spTree>
    <p:extLst>
      <p:ext uri="{BB962C8B-B14F-4D97-AF65-F5344CB8AC3E}">
        <p14:creationId xmlns:p14="http://schemas.microsoft.com/office/powerpoint/2010/main" val="468038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ZA" dirty="0"/>
              <a:t> </a:t>
            </a:r>
            <a:endParaRPr lang="cs-CZ" dirty="0"/>
          </a:p>
          <a:p>
            <a:pPr marL="109728" indent="0">
              <a:buNone/>
            </a:pPr>
            <a:r>
              <a:rPr lang="en-ZA" b="1" dirty="0"/>
              <a:t>The Impact of the programme </a:t>
            </a:r>
            <a:endParaRPr lang="cs-CZ" dirty="0"/>
          </a:p>
          <a:p>
            <a:pPr marL="109728" lvl="0" indent="0">
              <a:buNone/>
            </a:pPr>
            <a:r>
              <a:rPr lang="en-ZA" dirty="0"/>
              <a:t>In 2000 </a:t>
            </a:r>
            <a:r>
              <a:rPr lang="en-ZA" dirty="0" err="1"/>
              <a:t>Muthande</a:t>
            </a:r>
            <a:r>
              <a:rPr lang="en-ZA" dirty="0"/>
              <a:t> Literacy Programme enrolled 25 learners to write the Independent Examinations Board (IEB) of these 18 passed the examinations and seven with merit.  However, this proved to be unsustainable as it is a very expensive examination.</a:t>
            </a:r>
            <a:endParaRPr lang="cs-CZ" dirty="0"/>
          </a:p>
          <a:p>
            <a:pPr marL="109728" lvl="0" indent="0">
              <a:buNone/>
            </a:pPr>
            <a:r>
              <a:rPr lang="en-ZA" dirty="0"/>
              <a:t>The number of learners increased. In 2005 there were 102 learners at an average of 26 per centre;</a:t>
            </a:r>
            <a:endParaRPr lang="cs-CZ" dirty="0"/>
          </a:p>
          <a:p>
            <a:pPr marL="109728" lvl="0" indent="0">
              <a:buNone/>
            </a:pPr>
            <a:r>
              <a:rPr lang="en-ZA" dirty="0"/>
              <a:t>The number of learners that went through the programme is 250 plus 25 that wrote IEB examinations. </a:t>
            </a:r>
            <a:endParaRPr lang="cs-CZ" dirty="0"/>
          </a:p>
          <a:p>
            <a:pPr marL="109728" lvl="0" indent="0">
              <a:buNone/>
            </a:pPr>
            <a:r>
              <a:rPr lang="en-ZA" dirty="0"/>
              <a:t>The current situation is that there are 135 learners and 8 facilitators for the 8 centres. </a:t>
            </a:r>
            <a:endParaRPr lang="cs-CZ" dirty="0"/>
          </a:p>
          <a:p>
            <a:pPr marL="109728" indent="0">
              <a:buNone/>
            </a:pPr>
            <a:r>
              <a:rPr lang="en-ZA" dirty="0"/>
              <a:t> </a:t>
            </a:r>
            <a:endParaRPr lang="cs-CZ" dirty="0"/>
          </a:p>
          <a:p>
            <a:pPr marL="109728" indent="0">
              <a:buNone/>
            </a:pPr>
            <a:r>
              <a:rPr lang="en-ZA" dirty="0"/>
              <a:t>Adult literacy and numeracy as basic education does not only offer older people the basic foundation for lifelong learning but also function as the catalyst for knowledge, skills and attitudes necessary for active participation in social, economic and political transformation. </a:t>
            </a:r>
            <a:endParaRPr lang="cs-CZ" dirty="0"/>
          </a:p>
          <a:p>
            <a:pPr marL="109728" indent="0">
              <a:buNone/>
            </a:pPr>
            <a:endParaRPr lang="cs-CZ" dirty="0"/>
          </a:p>
        </p:txBody>
      </p:sp>
      <p:sp>
        <p:nvSpPr>
          <p:cNvPr id="3" name="Title 2"/>
          <p:cNvSpPr>
            <a:spLocks noGrp="1"/>
          </p:cNvSpPr>
          <p:nvPr>
            <p:ph type="title"/>
          </p:nvPr>
        </p:nvSpPr>
        <p:spPr>
          <a:xfrm>
            <a:off x="457200" y="609600"/>
            <a:ext cx="8229600" cy="808038"/>
          </a:xfrm>
        </p:spPr>
        <p:txBody>
          <a:bodyPr>
            <a:normAutofit fontScale="90000"/>
          </a:bodyPr>
          <a:lstStyle/>
          <a:p>
            <a:r>
              <a:rPr lang="en-ZA" sz="3600" dirty="0"/>
              <a:t>ACHIEVEMENTS</a:t>
            </a:r>
            <a:r>
              <a:rPr lang="cs-CZ" dirty="0"/>
              <a:t/>
            </a:r>
            <a:br>
              <a:rPr lang="cs-CZ" dirty="0"/>
            </a:br>
            <a:endParaRPr lang="cs-CZ" dirty="0"/>
          </a:p>
        </p:txBody>
      </p:sp>
    </p:spTree>
    <p:extLst>
      <p:ext uri="{BB962C8B-B14F-4D97-AF65-F5344CB8AC3E}">
        <p14:creationId xmlns:p14="http://schemas.microsoft.com/office/powerpoint/2010/main" val="2573029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cs-CZ" dirty="0"/>
              <a:t> </a:t>
            </a:r>
            <a:r>
              <a:rPr lang="en-ZA" dirty="0"/>
              <a:t>To assess if the programme was able to improve the quality of lives of older people we used the five criteria used by USAID in 1995, by </a:t>
            </a:r>
            <a:r>
              <a:rPr lang="en-ZA" dirty="0" err="1"/>
              <a:t>Hashemi</a:t>
            </a:r>
            <a:r>
              <a:rPr lang="en-ZA" dirty="0"/>
              <a:t>, Schuler Riley in 1996 and </a:t>
            </a:r>
            <a:r>
              <a:rPr lang="en-ZA" dirty="0" err="1"/>
              <a:t>Jejeebhoy</a:t>
            </a:r>
            <a:r>
              <a:rPr lang="en-ZA" dirty="0"/>
              <a:t> in 1996 being:</a:t>
            </a:r>
            <a:endParaRPr lang="cs-CZ" dirty="0"/>
          </a:p>
          <a:p>
            <a:pPr marL="109728" indent="0">
              <a:buNone/>
            </a:pPr>
            <a:r>
              <a:rPr lang="en-ZA" dirty="0"/>
              <a:t> </a:t>
            </a:r>
            <a:endParaRPr lang="cs-CZ" dirty="0"/>
          </a:p>
          <a:p>
            <a:pPr marL="109728" lvl="0" indent="0">
              <a:buNone/>
            </a:pPr>
            <a:r>
              <a:rPr lang="en-ZA" dirty="0"/>
              <a:t>Knowledge Autonomy</a:t>
            </a:r>
            <a:endParaRPr lang="cs-CZ" dirty="0"/>
          </a:p>
          <a:p>
            <a:pPr marL="109728" lvl="0" indent="0">
              <a:buNone/>
            </a:pPr>
            <a:r>
              <a:rPr lang="en-ZA" dirty="0"/>
              <a:t>Decision-making Autonomy</a:t>
            </a:r>
            <a:endParaRPr lang="cs-CZ" dirty="0"/>
          </a:p>
          <a:p>
            <a:pPr marL="109728" lvl="0" indent="0">
              <a:buNone/>
            </a:pPr>
            <a:r>
              <a:rPr lang="en-ZA" dirty="0"/>
              <a:t>Physical Autonomy</a:t>
            </a:r>
            <a:endParaRPr lang="cs-CZ" dirty="0"/>
          </a:p>
          <a:p>
            <a:pPr marL="109728" lvl="0" indent="0">
              <a:buNone/>
            </a:pPr>
            <a:r>
              <a:rPr lang="en-ZA" dirty="0"/>
              <a:t>Emotional Autonomy</a:t>
            </a:r>
            <a:endParaRPr lang="cs-CZ" dirty="0"/>
          </a:p>
          <a:p>
            <a:pPr marL="109728" lvl="0" indent="0">
              <a:buNone/>
            </a:pPr>
            <a:r>
              <a:rPr lang="en-ZA" dirty="0"/>
              <a:t>Economic and Social Autonomy and self-reliance</a:t>
            </a:r>
            <a:endParaRPr lang="cs-CZ" dirty="0"/>
          </a:p>
          <a:p>
            <a:pPr marL="109728" indent="0">
              <a:buNone/>
            </a:pPr>
            <a:r>
              <a:rPr lang="en-ZA" dirty="0"/>
              <a:t> </a:t>
            </a:r>
            <a:endParaRPr lang="cs-CZ" dirty="0"/>
          </a:p>
          <a:p>
            <a:pPr marL="109728" indent="0">
              <a:buNone/>
            </a:pPr>
            <a:r>
              <a:rPr lang="en-ZA" dirty="0"/>
              <a:t> </a:t>
            </a:r>
            <a:endParaRPr lang="cs-CZ" dirty="0"/>
          </a:p>
          <a:p>
            <a:pPr marL="109728" indent="0">
              <a:buNone/>
            </a:pPr>
            <a:r>
              <a:rPr lang="en-ZA" dirty="0"/>
              <a:t>Using a questionnaire distributed and administered to most graduates by the facilitators, </a:t>
            </a:r>
            <a:r>
              <a:rPr lang="en-ZA" dirty="0" err="1"/>
              <a:t>Muthande</a:t>
            </a:r>
            <a:r>
              <a:rPr lang="en-ZA" dirty="0"/>
              <a:t> got the feedback from the learners after their completion of the programme.</a:t>
            </a:r>
            <a:endParaRPr lang="cs-CZ" dirty="0"/>
          </a:p>
          <a:p>
            <a:pPr marL="109728" indent="0">
              <a:buNone/>
            </a:pPr>
            <a:endParaRPr lang="cs-CZ" dirty="0"/>
          </a:p>
        </p:txBody>
      </p:sp>
      <p:sp>
        <p:nvSpPr>
          <p:cNvPr id="3" name="Title 2"/>
          <p:cNvSpPr>
            <a:spLocks noGrp="1"/>
          </p:cNvSpPr>
          <p:nvPr>
            <p:ph type="title"/>
          </p:nvPr>
        </p:nvSpPr>
        <p:spPr/>
        <p:txBody>
          <a:bodyPr/>
          <a:lstStyle/>
          <a:p>
            <a:endParaRPr lang="cs-CZ"/>
          </a:p>
        </p:txBody>
      </p:sp>
    </p:spTree>
    <p:extLst>
      <p:ext uri="{BB962C8B-B14F-4D97-AF65-F5344CB8AC3E}">
        <p14:creationId xmlns:p14="http://schemas.microsoft.com/office/powerpoint/2010/main" val="1421216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109728" indent="0">
              <a:buNone/>
            </a:pPr>
            <a:r>
              <a:rPr lang="en-ZA" b="1" dirty="0"/>
              <a:t>INTRODUCTION</a:t>
            </a:r>
            <a:endParaRPr lang="cs-CZ" dirty="0"/>
          </a:p>
          <a:p>
            <a:pPr marL="109728" indent="0">
              <a:buNone/>
            </a:pPr>
            <a:r>
              <a:rPr lang="en-ZA" b="1" dirty="0"/>
              <a:t> </a:t>
            </a:r>
            <a:endParaRPr lang="cs-CZ" dirty="0"/>
          </a:p>
          <a:p>
            <a:pPr marL="109728" indent="0">
              <a:buNone/>
            </a:pPr>
            <a:r>
              <a:rPr lang="en-ZA" sz="2000" dirty="0"/>
              <a:t>South Africa before 1994 </a:t>
            </a:r>
            <a:r>
              <a:rPr lang="en-ZA" sz="2000" b="1" dirty="0"/>
              <a:t>was characterised by the existence of 18 separate education departments.</a:t>
            </a:r>
            <a:endParaRPr lang="cs-CZ" sz="2000" dirty="0"/>
          </a:p>
          <a:p>
            <a:pPr marL="109728" indent="0">
              <a:buNone/>
            </a:pPr>
            <a:endParaRPr lang="cs-CZ" sz="2000" dirty="0"/>
          </a:p>
          <a:p>
            <a:pPr marL="109728" indent="0">
              <a:buNone/>
            </a:pPr>
            <a:r>
              <a:rPr lang="en-ZA" sz="2000" dirty="0"/>
              <a:t> </a:t>
            </a:r>
            <a:r>
              <a:rPr lang="en-ZA" sz="2000" b="1" dirty="0"/>
              <a:t>The Acts, Policies and funding differed</a:t>
            </a:r>
            <a:r>
              <a:rPr lang="en-ZA" sz="2000" dirty="0"/>
              <a:t> according to race </a:t>
            </a:r>
            <a:endParaRPr lang="cs-CZ" sz="2000" dirty="0"/>
          </a:p>
          <a:p>
            <a:pPr marL="109728" indent="0">
              <a:buNone/>
            </a:pPr>
            <a:r>
              <a:rPr lang="en-ZA" sz="2000" dirty="0"/>
              <a:t>Adult education was accessible to adult learners and learners who dropped from school at the age of 16 due to certain circumstances</a:t>
            </a:r>
            <a:endParaRPr lang="cs-CZ" sz="2000" dirty="0"/>
          </a:p>
          <a:p>
            <a:pPr marL="109728" indent="0">
              <a:buNone/>
            </a:pPr>
            <a:endParaRPr lang="cs-CZ" sz="2000" dirty="0"/>
          </a:p>
          <a:p>
            <a:pPr marL="109728" indent="0">
              <a:buNone/>
            </a:pPr>
            <a:r>
              <a:rPr lang="en-ZA" sz="2000" dirty="0"/>
              <a:t> The education </a:t>
            </a:r>
            <a:r>
              <a:rPr lang="en-ZA" sz="2000" b="1" dirty="0"/>
              <a:t>system did not consider the</a:t>
            </a:r>
            <a:r>
              <a:rPr lang="en-ZA" sz="2000" dirty="0"/>
              <a:t> </a:t>
            </a:r>
            <a:r>
              <a:rPr lang="en-ZA" sz="2000" b="1" dirty="0"/>
              <a:t>education of Senior Citizens as a priority</a:t>
            </a:r>
            <a:r>
              <a:rPr lang="en-ZA" sz="2000" dirty="0"/>
              <a:t> but expected them to be part of the adult Basic Education learner population.</a:t>
            </a:r>
            <a:endParaRPr lang="cs-CZ" sz="2000" dirty="0"/>
          </a:p>
          <a:p>
            <a:pPr marL="109728" indent="0">
              <a:buNone/>
            </a:pPr>
            <a:endParaRPr lang="cs-CZ" dirty="0"/>
          </a:p>
          <a:p>
            <a:pPr marL="109728" indent="0">
              <a:buNone/>
            </a:pPr>
            <a:r>
              <a:rPr lang="en-ZA" dirty="0"/>
              <a:t> </a:t>
            </a:r>
            <a:endParaRPr lang="cs-CZ" dirty="0"/>
          </a:p>
        </p:txBody>
      </p:sp>
    </p:spTree>
    <p:extLst>
      <p:ext uri="{BB962C8B-B14F-4D97-AF65-F5344CB8AC3E}">
        <p14:creationId xmlns:p14="http://schemas.microsoft.com/office/powerpoint/2010/main" val="2114658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23979942"/>
              </p:ext>
            </p:extLst>
          </p:nvPr>
        </p:nvGraphicFramePr>
        <p:xfrm>
          <a:off x="152400" y="381000"/>
          <a:ext cx="8839200" cy="5898945"/>
        </p:xfrm>
        <a:graphic>
          <a:graphicData uri="http://schemas.openxmlformats.org/drawingml/2006/table">
            <a:tbl>
              <a:tblPr firstRow="1" firstCol="1" lastRow="1" lastCol="1" bandRow="1" bandCol="1"/>
              <a:tblGrid>
                <a:gridCol w="4419600"/>
                <a:gridCol w="4419600"/>
              </a:tblGrid>
              <a:tr h="294947">
                <a:tc>
                  <a:txBody>
                    <a:bodyPr/>
                    <a:lstStyle/>
                    <a:p>
                      <a:pPr marL="0" marR="0">
                        <a:spcBef>
                          <a:spcPts val="0"/>
                        </a:spcBef>
                        <a:spcAft>
                          <a:spcPts val="0"/>
                        </a:spcAft>
                      </a:pPr>
                      <a:r>
                        <a:rPr lang="en-ZA" sz="1900" dirty="0">
                          <a:effectLst/>
                          <a:latin typeface="Century Gothic"/>
                          <a:ea typeface="Times New Roman"/>
                        </a:rPr>
                        <a:t>Criteria</a:t>
                      </a:r>
                      <a:endParaRPr lang="cs-CZ" sz="1900" dirty="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900">
                          <a:effectLst/>
                          <a:latin typeface="Century Gothic"/>
                          <a:ea typeface="Times New Roman"/>
                        </a:rPr>
                        <a:t>Feedback received by Muthande</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4842">
                <a:tc>
                  <a:txBody>
                    <a:bodyPr/>
                    <a:lstStyle/>
                    <a:p>
                      <a:pPr marL="114300" marR="0">
                        <a:spcBef>
                          <a:spcPts val="0"/>
                        </a:spcBef>
                        <a:spcAft>
                          <a:spcPts val="0"/>
                        </a:spcAft>
                      </a:pPr>
                      <a:r>
                        <a:rPr lang="en-ZA" sz="1900">
                          <a:effectLst/>
                          <a:latin typeface="Century Gothic"/>
                          <a:ea typeface="Times New Roman"/>
                        </a:rPr>
                        <a:t>1.Knowledge Autonomy</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900">
                          <a:effectLst/>
                          <a:latin typeface="Century Gothic"/>
                          <a:ea typeface="Times New Roman"/>
                        </a:rPr>
                        <a:t>Older people felt that being literate was having knowledge and better understanding of issues.</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789">
                <a:tc>
                  <a:txBody>
                    <a:bodyPr/>
                    <a:lstStyle/>
                    <a:p>
                      <a:pPr marL="114300" marR="0">
                        <a:spcBef>
                          <a:spcPts val="0"/>
                        </a:spcBef>
                        <a:spcAft>
                          <a:spcPts val="0"/>
                        </a:spcAft>
                      </a:pPr>
                      <a:r>
                        <a:rPr lang="en-ZA" sz="1900">
                          <a:effectLst/>
                          <a:latin typeface="Century Gothic"/>
                          <a:ea typeface="Times New Roman"/>
                        </a:rPr>
                        <a:t>2.Decision-making Autonomy</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900">
                          <a:effectLst/>
                          <a:latin typeface="Century Gothic"/>
                          <a:ea typeface="Times New Roman"/>
                        </a:rPr>
                        <a:t>Older people realised that they were now involved in decision making processes, feeling confident and being articulate.</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789">
                <a:tc>
                  <a:txBody>
                    <a:bodyPr/>
                    <a:lstStyle/>
                    <a:p>
                      <a:pPr marL="114300" marR="0">
                        <a:spcBef>
                          <a:spcPts val="0"/>
                        </a:spcBef>
                        <a:spcAft>
                          <a:spcPts val="0"/>
                        </a:spcAft>
                      </a:pPr>
                      <a:r>
                        <a:rPr lang="en-ZA" sz="1900">
                          <a:effectLst/>
                          <a:latin typeface="Century Gothic"/>
                          <a:ea typeface="Times New Roman"/>
                        </a:rPr>
                        <a:t>3.Physical Autonomy</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900">
                          <a:effectLst/>
                          <a:latin typeface="Century Gothic"/>
                          <a:ea typeface="Times New Roman"/>
                        </a:rPr>
                        <a:t>This improved but general safety still necessitated being accompanied or and very cautious movement.</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789">
                <a:tc>
                  <a:txBody>
                    <a:bodyPr/>
                    <a:lstStyle/>
                    <a:p>
                      <a:pPr marL="114300" marR="0">
                        <a:spcBef>
                          <a:spcPts val="0"/>
                        </a:spcBef>
                        <a:spcAft>
                          <a:spcPts val="0"/>
                        </a:spcAft>
                      </a:pPr>
                      <a:r>
                        <a:rPr lang="en-ZA" sz="1900">
                          <a:effectLst/>
                          <a:latin typeface="Century Gothic"/>
                          <a:ea typeface="Times New Roman"/>
                        </a:rPr>
                        <a:t>4.Emotional Autonomy</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900">
                          <a:effectLst/>
                          <a:latin typeface="Century Gothic"/>
                          <a:ea typeface="Times New Roman"/>
                        </a:rPr>
                        <a:t>This liberated some older people who now vehemently rejected family domination and abuse by reporting incidents.</a:t>
                      </a:r>
                      <a:endParaRPr lang="cs-CZ" sz="190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789">
                <a:tc>
                  <a:txBody>
                    <a:bodyPr/>
                    <a:lstStyle/>
                    <a:p>
                      <a:pPr marL="114300" marR="0">
                        <a:spcBef>
                          <a:spcPts val="0"/>
                        </a:spcBef>
                        <a:spcAft>
                          <a:spcPts val="0"/>
                        </a:spcAft>
                      </a:pPr>
                      <a:r>
                        <a:rPr lang="en-ZA" sz="1900" dirty="0">
                          <a:effectLst/>
                          <a:latin typeface="Century Gothic"/>
                          <a:ea typeface="Times New Roman"/>
                        </a:rPr>
                        <a:t>5.Economic and Social Autonomy and self-reliance</a:t>
                      </a:r>
                      <a:endParaRPr lang="cs-CZ" sz="1900" dirty="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900" dirty="0">
                          <a:effectLst/>
                          <a:latin typeface="Century Gothic"/>
                          <a:ea typeface="Times New Roman"/>
                        </a:rPr>
                        <a:t>Economic and social security improved as some older people began to control their finances and enjoyed self-reliance.</a:t>
                      </a:r>
                      <a:endParaRPr lang="cs-CZ" sz="1900" dirty="0">
                        <a:effectLst/>
                        <a:latin typeface="Times New Roman"/>
                        <a:ea typeface="Times New Roman"/>
                      </a:endParaRPr>
                    </a:p>
                  </a:txBody>
                  <a:tcPr marL="107795" marR="10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96192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525963"/>
          </a:xfrm>
        </p:spPr>
        <p:txBody>
          <a:bodyPr>
            <a:normAutofit fontScale="77500" lnSpcReduction="20000"/>
          </a:bodyPr>
          <a:lstStyle/>
          <a:p>
            <a:pPr marL="109728" lvl="0" indent="0">
              <a:buNone/>
            </a:pPr>
            <a:r>
              <a:rPr lang="en-ZA" dirty="0"/>
              <a:t>The programme raised the awareness of the needs of older people in the communities where the literacy classes were operating. It also demonstrated that older people can and do want to learn.</a:t>
            </a:r>
            <a:endParaRPr lang="cs-CZ" dirty="0"/>
          </a:p>
          <a:p>
            <a:pPr marL="109728" indent="0">
              <a:buNone/>
            </a:pPr>
            <a:r>
              <a:rPr lang="en-ZA" dirty="0"/>
              <a:t> </a:t>
            </a:r>
            <a:endParaRPr lang="cs-CZ" dirty="0"/>
          </a:p>
          <a:p>
            <a:pPr marL="109728" lvl="0" indent="0">
              <a:buNone/>
            </a:pPr>
            <a:r>
              <a:rPr lang="en-ZA" dirty="0"/>
              <a:t>The programme was carefully documented and lessons learned were disseminated both within South Africa and regionally through the Help Age International Network.</a:t>
            </a:r>
            <a:endParaRPr lang="cs-CZ" dirty="0"/>
          </a:p>
          <a:p>
            <a:pPr marL="109728" indent="0">
              <a:buNone/>
            </a:pPr>
            <a:r>
              <a:rPr lang="en-ZA" dirty="0"/>
              <a:t> </a:t>
            </a:r>
            <a:endParaRPr lang="cs-CZ" dirty="0"/>
          </a:p>
          <a:p>
            <a:pPr marL="109728" indent="0">
              <a:buNone/>
            </a:pPr>
            <a:r>
              <a:rPr lang="en-ZA" dirty="0"/>
              <a:t> </a:t>
            </a:r>
            <a:endParaRPr lang="cs-CZ" dirty="0"/>
          </a:p>
          <a:p>
            <a:pPr marL="109728" lvl="0" indent="0">
              <a:buNone/>
            </a:pPr>
            <a:r>
              <a:rPr lang="en-ZA" dirty="0"/>
              <a:t>The programme motivated older people to engage in other activities that addressed the social and health problems such as HIV /AIDS peer education and awareness programme, Income generating projects such as sewing and food gardening and other programmes aimed at alleviating poverty.</a:t>
            </a:r>
            <a:endParaRPr lang="cs-CZ" dirty="0"/>
          </a:p>
          <a:p>
            <a:pPr marL="109728" indent="0">
              <a:buNone/>
            </a:pPr>
            <a:endParaRPr lang="cs-CZ" dirty="0"/>
          </a:p>
        </p:txBody>
      </p:sp>
    </p:spTree>
    <p:extLst>
      <p:ext uri="{BB962C8B-B14F-4D97-AF65-F5344CB8AC3E}">
        <p14:creationId xmlns:p14="http://schemas.microsoft.com/office/powerpoint/2010/main" val="4107920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normAutofit fontScale="85000" lnSpcReduction="20000"/>
          </a:bodyPr>
          <a:lstStyle/>
          <a:p>
            <a:pPr marL="109728" lvl="0" indent="0">
              <a:buNone/>
            </a:pPr>
            <a:r>
              <a:rPr lang="en-ZA" dirty="0"/>
              <a:t>The Department of Education in KwaZulu-Natal has initiated a literacy campaign under the slogan “each- one- teach - one”. The project saw 1200 learners going through the project in one year. This was initially a three year project but was extended to five years. This has since been replaced by </a:t>
            </a:r>
            <a:r>
              <a:rPr lang="en-ZA" dirty="0" err="1"/>
              <a:t>Karigude</a:t>
            </a:r>
            <a:r>
              <a:rPr lang="en-ZA" dirty="0"/>
              <a:t>.  </a:t>
            </a:r>
            <a:r>
              <a:rPr lang="en-ZA" dirty="0" err="1"/>
              <a:t>Muthande</a:t>
            </a:r>
            <a:r>
              <a:rPr lang="en-ZA" dirty="0"/>
              <a:t> literacy programme is unique and has enjoyed acceptance, appreciation and support by the communities.</a:t>
            </a:r>
            <a:endParaRPr lang="cs-CZ" dirty="0"/>
          </a:p>
          <a:p>
            <a:pPr marL="109728" indent="0">
              <a:buNone/>
            </a:pPr>
            <a:r>
              <a:rPr lang="en-ZA" dirty="0"/>
              <a:t> </a:t>
            </a:r>
            <a:endParaRPr lang="cs-CZ" dirty="0"/>
          </a:p>
          <a:p>
            <a:pPr marL="109728" indent="0">
              <a:buNone/>
            </a:pPr>
            <a:r>
              <a:rPr lang="en-ZA" dirty="0"/>
              <a:t>Thanks to HELP AGE INTERNATIONAL for the funding, support and exposure that </a:t>
            </a:r>
            <a:r>
              <a:rPr lang="en-ZA" dirty="0" err="1"/>
              <a:t>Muthande</a:t>
            </a:r>
            <a:r>
              <a:rPr lang="en-ZA" dirty="0"/>
              <a:t> has enjoyed all these years. </a:t>
            </a:r>
            <a:endParaRPr lang="cs-CZ" dirty="0"/>
          </a:p>
          <a:p>
            <a:pPr marL="109728" indent="0">
              <a:buNone/>
            </a:pPr>
            <a:r>
              <a:rPr lang="en-ZA" dirty="0"/>
              <a:t> </a:t>
            </a:r>
            <a:endParaRPr lang="cs-CZ" dirty="0"/>
          </a:p>
          <a:p>
            <a:pPr marL="109728" indent="0">
              <a:buNone/>
            </a:pPr>
            <a:endParaRPr lang="cs-CZ" dirty="0"/>
          </a:p>
        </p:txBody>
      </p:sp>
    </p:spTree>
    <p:extLst>
      <p:ext uri="{BB962C8B-B14F-4D97-AF65-F5344CB8AC3E}">
        <p14:creationId xmlns:p14="http://schemas.microsoft.com/office/powerpoint/2010/main" val="4127161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lnSpcReduction="10000"/>
          </a:bodyPr>
          <a:lstStyle/>
          <a:p>
            <a:pPr marL="109728" indent="0">
              <a:buNone/>
            </a:pPr>
            <a:r>
              <a:rPr lang="en-ZA" sz="2000" dirty="0"/>
              <a:t>In 1996 all education departments were merged into one department of National education.</a:t>
            </a:r>
            <a:endParaRPr lang="cs-CZ" sz="2000" dirty="0"/>
          </a:p>
          <a:p>
            <a:pPr marL="109728" indent="0">
              <a:buNone/>
            </a:pPr>
            <a:r>
              <a:rPr lang="en-ZA" sz="2000" b="1" dirty="0"/>
              <a:t> The constitution</a:t>
            </a:r>
            <a:r>
              <a:rPr lang="en-ZA" sz="2000" dirty="0"/>
              <a:t> of the Republic of South Africa </a:t>
            </a:r>
            <a:r>
              <a:rPr lang="en-ZA" sz="2000" b="1" dirty="0"/>
              <a:t>declared education including adult basic education –a right.</a:t>
            </a:r>
            <a:r>
              <a:rPr lang="en-ZA" sz="2000" dirty="0"/>
              <a:t> The country had about 6 million functionally illiterate adults.  4.7 million of this number had never been to school to receive any level of basic literacy.    About 1. 2 million  of  those who had never been to school came from  KwaZulu-Natal.</a:t>
            </a:r>
            <a:endParaRPr lang="cs-CZ" sz="2000" dirty="0"/>
          </a:p>
          <a:p>
            <a:pPr marL="109728" indent="0">
              <a:buNone/>
            </a:pPr>
            <a:endParaRPr lang="en-ZA" sz="1900" dirty="0" smtClean="0"/>
          </a:p>
          <a:p>
            <a:pPr marL="109728" indent="0">
              <a:buNone/>
            </a:pPr>
            <a:r>
              <a:rPr lang="en-ZA" sz="1900" dirty="0" smtClean="0"/>
              <a:t>Informal </a:t>
            </a:r>
            <a:r>
              <a:rPr lang="en-ZA" sz="1900" dirty="0"/>
              <a:t>programmes like the Night Schools were of no help to our senior citizens for a myriad of reasons:</a:t>
            </a:r>
            <a:endParaRPr lang="cs-CZ" sz="1900" dirty="0"/>
          </a:p>
          <a:p>
            <a:pPr marL="109728" indent="0">
              <a:buNone/>
            </a:pPr>
            <a:r>
              <a:rPr lang="en-ZA" sz="1900" dirty="0"/>
              <a:t> </a:t>
            </a:r>
            <a:endParaRPr lang="cs-CZ" sz="1900" dirty="0"/>
          </a:p>
          <a:p>
            <a:pPr marL="109728" indent="0">
              <a:buNone/>
            </a:pPr>
            <a:r>
              <a:rPr lang="en-ZA" sz="1900" b="1" dirty="0"/>
              <a:t>Time</a:t>
            </a:r>
            <a:r>
              <a:rPr lang="en-ZA" sz="1900" dirty="0"/>
              <a:t>: classes were held between 18H.00 and 20H00.</a:t>
            </a:r>
            <a:endParaRPr lang="cs-CZ" sz="1900" dirty="0"/>
          </a:p>
          <a:p>
            <a:pPr marL="109728" indent="0">
              <a:buNone/>
            </a:pPr>
            <a:r>
              <a:rPr lang="en-ZA" sz="1900" dirty="0"/>
              <a:t> </a:t>
            </a:r>
            <a:endParaRPr lang="cs-CZ" sz="1900" dirty="0"/>
          </a:p>
          <a:p>
            <a:pPr marL="109728" indent="0">
              <a:buNone/>
            </a:pPr>
            <a:r>
              <a:rPr lang="en-ZA" sz="1900" b="1" dirty="0"/>
              <a:t>Tutors</a:t>
            </a:r>
            <a:r>
              <a:rPr lang="en-ZA" sz="1900" dirty="0"/>
              <a:t>: were teachers who had their day time duties and had to switch to a specialised methodology designed to teach adults. The methodology did not consider older people and their physical and mental status.</a:t>
            </a:r>
            <a:endParaRPr lang="cs-CZ" sz="1900" dirty="0"/>
          </a:p>
          <a:p>
            <a:endParaRPr lang="cs-CZ" dirty="0"/>
          </a:p>
        </p:txBody>
      </p:sp>
    </p:spTree>
    <p:extLst>
      <p:ext uri="{BB962C8B-B14F-4D97-AF65-F5344CB8AC3E}">
        <p14:creationId xmlns:p14="http://schemas.microsoft.com/office/powerpoint/2010/main" val="965209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10200"/>
          </a:xfrm>
        </p:spPr>
        <p:txBody>
          <a:bodyPr>
            <a:normAutofit fontScale="77500" lnSpcReduction="20000"/>
          </a:bodyPr>
          <a:lstStyle/>
          <a:p>
            <a:pPr marL="109728" indent="0">
              <a:buNone/>
            </a:pPr>
            <a:r>
              <a:rPr lang="en-ZA" b="1" dirty="0"/>
              <a:t>Learning sites</a:t>
            </a:r>
            <a:r>
              <a:rPr lang="en-ZA" dirty="0"/>
              <a:t>: often were not centrally situated calling for a long walk or travelling to them.</a:t>
            </a:r>
            <a:endParaRPr lang="cs-CZ" dirty="0"/>
          </a:p>
          <a:p>
            <a:pPr marL="109728" indent="0">
              <a:buNone/>
            </a:pPr>
            <a:r>
              <a:rPr lang="en-ZA" dirty="0"/>
              <a:t> </a:t>
            </a:r>
            <a:endParaRPr lang="cs-CZ" dirty="0"/>
          </a:p>
          <a:p>
            <a:pPr marL="109728" indent="0">
              <a:buNone/>
            </a:pPr>
            <a:r>
              <a:rPr lang="en-ZA" b="1" dirty="0"/>
              <a:t>Transport:</a:t>
            </a:r>
            <a:r>
              <a:rPr lang="en-ZA" dirty="0"/>
              <a:t> Public transport after 19H.00 was and is still a challenge to many of black South Africans whose places of residence are far flung from the cities or towns. Attending night classes meant hiring private transport to deliver and collect one from the learning site.</a:t>
            </a:r>
            <a:endParaRPr lang="cs-CZ" dirty="0"/>
          </a:p>
          <a:p>
            <a:pPr marL="109728" indent="0">
              <a:buNone/>
            </a:pPr>
            <a:r>
              <a:rPr lang="en-ZA" dirty="0"/>
              <a:t> </a:t>
            </a:r>
            <a:endParaRPr lang="cs-CZ" dirty="0"/>
          </a:p>
          <a:p>
            <a:pPr marL="109728" indent="0">
              <a:buNone/>
            </a:pPr>
            <a:r>
              <a:rPr lang="en-ZA" b="1" dirty="0"/>
              <a:t>Human settlement:</a:t>
            </a:r>
            <a:r>
              <a:rPr lang="en-ZA" dirty="0"/>
              <a:t> People from rural areas could not have these classes because few sites had electricity. Poor transport or no transport and the proximity to the sites were a great challenge;</a:t>
            </a:r>
            <a:endParaRPr lang="cs-CZ" dirty="0"/>
          </a:p>
          <a:p>
            <a:pPr marL="109728" indent="0">
              <a:buNone/>
            </a:pPr>
            <a:r>
              <a:rPr lang="en-ZA" dirty="0"/>
              <a:t> </a:t>
            </a:r>
            <a:endParaRPr lang="cs-CZ" dirty="0"/>
          </a:p>
          <a:p>
            <a:pPr marL="109728" indent="0">
              <a:buNone/>
            </a:pPr>
            <a:r>
              <a:rPr lang="en-ZA" b="1" dirty="0"/>
              <a:t>Subjects: </a:t>
            </a:r>
            <a:r>
              <a:rPr lang="en-ZA" dirty="0"/>
              <a:t>Subjects offered, their content and context were inline with the national curriculum but did not take into considerations the aspirations of the older people.</a:t>
            </a:r>
            <a:endParaRPr lang="cs-CZ" dirty="0"/>
          </a:p>
          <a:p>
            <a:pPr marL="109728" indent="0">
              <a:buNone/>
            </a:pPr>
            <a:r>
              <a:rPr lang="en-ZA" dirty="0"/>
              <a:t> </a:t>
            </a:r>
            <a:endParaRPr lang="cs-CZ" dirty="0"/>
          </a:p>
          <a:p>
            <a:endParaRPr lang="cs-CZ" dirty="0"/>
          </a:p>
        </p:txBody>
      </p:sp>
    </p:spTree>
    <p:extLst>
      <p:ext uri="{BB962C8B-B14F-4D97-AF65-F5344CB8AC3E}">
        <p14:creationId xmlns:p14="http://schemas.microsoft.com/office/powerpoint/2010/main" val="1153267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109728" indent="0">
              <a:buNone/>
            </a:pPr>
            <a:r>
              <a:rPr lang="en-ZA" b="1" dirty="0" smtClean="0"/>
              <a:t>Back </a:t>
            </a:r>
            <a:r>
              <a:rPr lang="en-ZA" b="1" dirty="0"/>
              <a:t>Ground to the </a:t>
            </a:r>
            <a:r>
              <a:rPr lang="en-ZA" b="1" dirty="0" smtClean="0"/>
              <a:t>Programme</a:t>
            </a:r>
          </a:p>
          <a:p>
            <a:pPr marL="109728" indent="0">
              <a:buNone/>
            </a:pPr>
            <a:endParaRPr lang="cs-CZ" dirty="0"/>
          </a:p>
          <a:p>
            <a:pPr marL="109728" indent="0">
              <a:buNone/>
            </a:pPr>
            <a:r>
              <a:rPr lang="en-ZA" dirty="0"/>
              <a:t>Older people who were </a:t>
            </a:r>
            <a:r>
              <a:rPr lang="en-ZA" dirty="0" err="1"/>
              <a:t>Muthande</a:t>
            </a:r>
            <a:r>
              <a:rPr lang="en-ZA" dirty="0"/>
              <a:t> members expressed the deep-felt discrimination by society because of their age and also because of their being illiterate</a:t>
            </a:r>
            <a:r>
              <a:rPr lang="en-ZA" b="1" dirty="0"/>
              <a:t>.</a:t>
            </a:r>
            <a:endParaRPr lang="cs-CZ" dirty="0"/>
          </a:p>
          <a:p>
            <a:pPr marL="109728" indent="0">
              <a:buNone/>
            </a:pPr>
            <a:r>
              <a:rPr lang="en-ZA" b="1" dirty="0"/>
              <a:t> </a:t>
            </a:r>
            <a:endParaRPr lang="cs-CZ" dirty="0"/>
          </a:p>
          <a:p>
            <a:pPr marL="109728" indent="0">
              <a:buNone/>
            </a:pPr>
            <a:r>
              <a:rPr lang="en-ZA" dirty="0"/>
              <a:t> They </a:t>
            </a:r>
            <a:r>
              <a:rPr lang="en-ZA" b="1" dirty="0"/>
              <a:t>wanted to reap the fruits of democracy</a:t>
            </a:r>
            <a:r>
              <a:rPr lang="en-ZA" dirty="0"/>
              <a:t> by receiving basic education for the first time in their lives.</a:t>
            </a:r>
            <a:endParaRPr lang="cs-CZ" dirty="0"/>
          </a:p>
          <a:p>
            <a:pPr marL="109728" indent="0">
              <a:buNone/>
            </a:pPr>
            <a:endParaRPr lang="cs-CZ" dirty="0"/>
          </a:p>
          <a:p>
            <a:pPr marL="109728" indent="0">
              <a:buNone/>
            </a:pPr>
            <a:r>
              <a:rPr lang="en-ZA" dirty="0"/>
              <a:t>The constitution of the country upheld the basic human rights, amongst which is </a:t>
            </a:r>
            <a:r>
              <a:rPr lang="en-ZA" b="1" dirty="0"/>
              <a:t>the right to basic education for all. </a:t>
            </a:r>
            <a:endParaRPr lang="cs-CZ" dirty="0"/>
          </a:p>
          <a:p>
            <a:pPr marL="109728" indent="0">
              <a:buNone/>
            </a:pPr>
            <a:endParaRPr lang="cs-CZ" dirty="0"/>
          </a:p>
          <a:p>
            <a:pPr marL="109728" indent="0">
              <a:buNone/>
            </a:pPr>
            <a:r>
              <a:rPr lang="en-ZA" dirty="0" err="1"/>
              <a:t>Muthande</a:t>
            </a:r>
            <a:r>
              <a:rPr lang="en-ZA" dirty="0"/>
              <a:t> saw an opportunity to heed the call by the then Minister of education </a:t>
            </a:r>
            <a:r>
              <a:rPr lang="en-ZA" dirty="0" err="1"/>
              <a:t>Dr.</a:t>
            </a:r>
            <a:r>
              <a:rPr lang="en-ZA" dirty="0"/>
              <a:t> Kadar </a:t>
            </a:r>
            <a:r>
              <a:rPr lang="en-ZA" dirty="0" err="1"/>
              <a:t>Asmal</a:t>
            </a:r>
            <a:r>
              <a:rPr lang="en-ZA" dirty="0"/>
              <a:t> that illiteracy be made a priority in South </a:t>
            </a:r>
            <a:endParaRPr lang="cs-CZ" dirty="0"/>
          </a:p>
          <a:p>
            <a:pPr marL="109728" indent="0">
              <a:buNone/>
            </a:pPr>
            <a:r>
              <a:rPr lang="en-ZA" dirty="0"/>
              <a:t>Africa thus </a:t>
            </a:r>
            <a:r>
              <a:rPr lang="en-ZA" b="1" dirty="0"/>
              <a:t> “breaking  the back” of illiteracy in South Africa by 2004.</a:t>
            </a:r>
            <a:r>
              <a:rPr lang="en-ZA" dirty="0"/>
              <a:t> </a:t>
            </a:r>
            <a:endParaRPr lang="cs-CZ" dirty="0"/>
          </a:p>
          <a:p>
            <a:endParaRPr lang="cs-CZ" dirty="0"/>
          </a:p>
        </p:txBody>
      </p:sp>
      <p:sp>
        <p:nvSpPr>
          <p:cNvPr id="2" name="Title 1"/>
          <p:cNvSpPr>
            <a:spLocks noGrp="1"/>
          </p:cNvSpPr>
          <p:nvPr>
            <p:ph type="title"/>
          </p:nvPr>
        </p:nvSpPr>
        <p:spPr>
          <a:xfrm>
            <a:off x="381000" y="609600"/>
            <a:ext cx="8229600" cy="838200"/>
          </a:xfrm>
        </p:spPr>
        <p:txBody>
          <a:bodyPr>
            <a:normAutofit fontScale="90000"/>
          </a:bodyPr>
          <a:lstStyle/>
          <a:p>
            <a:r>
              <a:rPr lang="en-ZA" sz="2700" b="1" dirty="0" smtClean="0"/>
              <a:t>MUTHANDE SOCIETY FOR THE AGED – HELPAGE INTERNATIONAL LITERACY PROGRAMME</a:t>
            </a:r>
            <a:r>
              <a:rPr lang="cs-CZ" dirty="0" smtClean="0"/>
              <a:t/>
            </a:r>
            <a:br>
              <a:rPr lang="cs-CZ" dirty="0" smtClean="0"/>
            </a:br>
            <a:endParaRPr lang="cs-CZ" dirty="0"/>
          </a:p>
        </p:txBody>
      </p:sp>
    </p:spTree>
    <p:extLst>
      <p:ext uri="{BB962C8B-B14F-4D97-AF65-F5344CB8AC3E}">
        <p14:creationId xmlns:p14="http://schemas.microsoft.com/office/powerpoint/2010/main" val="1421745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4525963"/>
          </a:xfrm>
        </p:spPr>
        <p:txBody>
          <a:bodyPr>
            <a:normAutofit/>
          </a:bodyPr>
          <a:lstStyle/>
          <a:p>
            <a:pPr marL="109728" indent="0">
              <a:buNone/>
            </a:pPr>
            <a:r>
              <a:rPr lang="en-ZA" sz="2400" b="1" dirty="0"/>
              <a:t>Needs analysis</a:t>
            </a:r>
            <a:endParaRPr lang="cs-CZ" sz="2400" dirty="0"/>
          </a:p>
          <a:p>
            <a:pPr marL="109728" indent="0">
              <a:buNone/>
            </a:pPr>
            <a:r>
              <a:rPr lang="en-ZA" sz="2400" b="1" dirty="0"/>
              <a:t> </a:t>
            </a:r>
            <a:endParaRPr lang="cs-CZ" sz="2400" dirty="0"/>
          </a:p>
          <a:p>
            <a:pPr marL="109728" indent="0">
              <a:buNone/>
            </a:pPr>
            <a:r>
              <a:rPr lang="en-ZA" sz="2400" dirty="0"/>
              <a:t>With the technical and financial assistance and support by </a:t>
            </a:r>
            <a:r>
              <a:rPr lang="en-ZA" sz="2400" dirty="0" err="1"/>
              <a:t>HelpAge</a:t>
            </a:r>
            <a:r>
              <a:rPr lang="en-ZA" sz="2400" dirty="0"/>
              <a:t> International (HAI) </a:t>
            </a:r>
            <a:r>
              <a:rPr lang="en-ZA" sz="2400" dirty="0" err="1"/>
              <a:t>Muthande</a:t>
            </a:r>
            <a:r>
              <a:rPr lang="en-ZA" sz="2400" dirty="0"/>
              <a:t> Society for the Aged (MUSA) </a:t>
            </a:r>
            <a:r>
              <a:rPr lang="en-ZA" sz="2400" b="1" dirty="0"/>
              <a:t>conducted a joint needs assessment exercise for its members in 1996.</a:t>
            </a:r>
            <a:endParaRPr lang="cs-CZ" sz="2400" dirty="0"/>
          </a:p>
          <a:p>
            <a:pPr marL="109728" indent="0">
              <a:buNone/>
            </a:pPr>
            <a:r>
              <a:rPr lang="en-ZA" sz="2400" b="1" dirty="0"/>
              <a:t> </a:t>
            </a:r>
            <a:endParaRPr lang="cs-CZ" sz="2400" dirty="0"/>
          </a:p>
          <a:p>
            <a:pPr marL="109728" indent="0">
              <a:buNone/>
            </a:pPr>
            <a:r>
              <a:rPr lang="en-ZA" sz="2400" dirty="0" err="1"/>
              <a:t>Muthande</a:t>
            </a:r>
            <a:r>
              <a:rPr lang="en-ZA" sz="2400" dirty="0"/>
              <a:t> was being driven by the desire to expand activities and programmes for the service centres.</a:t>
            </a:r>
            <a:endParaRPr lang="cs-CZ" sz="2400" dirty="0"/>
          </a:p>
          <a:p>
            <a:endParaRPr lang="cs-CZ" dirty="0"/>
          </a:p>
        </p:txBody>
      </p:sp>
    </p:spTree>
    <p:extLst>
      <p:ext uri="{BB962C8B-B14F-4D97-AF65-F5344CB8AC3E}">
        <p14:creationId xmlns:p14="http://schemas.microsoft.com/office/powerpoint/2010/main" val="558663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525963"/>
          </a:xfrm>
        </p:spPr>
        <p:txBody>
          <a:bodyPr>
            <a:normAutofit fontScale="77500" lnSpcReduction="20000"/>
          </a:bodyPr>
          <a:lstStyle/>
          <a:p>
            <a:pPr marL="109728" indent="0">
              <a:buNone/>
            </a:pPr>
            <a:r>
              <a:rPr lang="en-ZA" b="1" dirty="0"/>
              <a:t>A Consultation exercise done to find out the following</a:t>
            </a:r>
            <a:r>
              <a:rPr lang="en-ZA" b="1" dirty="0" smtClean="0"/>
              <a:t>:</a:t>
            </a:r>
          </a:p>
          <a:p>
            <a:pPr marL="109728" indent="0">
              <a:buNone/>
            </a:pPr>
            <a:endParaRPr lang="cs-CZ" dirty="0"/>
          </a:p>
          <a:p>
            <a:pPr marL="109728" lvl="0" indent="0">
              <a:buNone/>
            </a:pPr>
            <a:r>
              <a:rPr lang="en-ZA" dirty="0"/>
              <a:t>Who were the potential learners?</a:t>
            </a:r>
            <a:endParaRPr lang="cs-CZ" dirty="0"/>
          </a:p>
          <a:p>
            <a:pPr marL="109728" lvl="0" indent="0">
              <a:buNone/>
            </a:pPr>
            <a:r>
              <a:rPr lang="en-ZA" dirty="0"/>
              <a:t>What did potential learners expect from such a programme?</a:t>
            </a:r>
            <a:endParaRPr lang="cs-CZ" dirty="0"/>
          </a:p>
          <a:p>
            <a:pPr marL="109728" lvl="0" indent="0">
              <a:buNone/>
            </a:pPr>
            <a:r>
              <a:rPr lang="en-ZA" dirty="0"/>
              <a:t>How could the community benefit from the programme?</a:t>
            </a:r>
            <a:endParaRPr lang="cs-CZ" dirty="0"/>
          </a:p>
          <a:p>
            <a:pPr marL="109728" indent="0">
              <a:buNone/>
            </a:pPr>
            <a:r>
              <a:rPr lang="en-ZA" b="1" dirty="0"/>
              <a:t> </a:t>
            </a:r>
            <a:endParaRPr lang="cs-CZ" dirty="0"/>
          </a:p>
          <a:p>
            <a:pPr marL="109728" indent="0">
              <a:buNone/>
            </a:pPr>
            <a:r>
              <a:rPr lang="en-ZA" dirty="0"/>
              <a:t>Members of </a:t>
            </a:r>
            <a:r>
              <a:rPr lang="en-ZA" dirty="0" err="1"/>
              <a:t>Muthande</a:t>
            </a:r>
            <a:r>
              <a:rPr lang="en-ZA" dirty="0"/>
              <a:t> in all the </a:t>
            </a:r>
            <a:r>
              <a:rPr lang="en-ZA" b="1" dirty="0"/>
              <a:t>areas of our operation were consulted</a:t>
            </a:r>
            <a:r>
              <a:rPr lang="en-ZA" dirty="0"/>
              <a:t> through discussions in the service centres and one –on- one talks with the chairpersons of the area committees composed of older people;</a:t>
            </a:r>
            <a:endParaRPr lang="cs-CZ" dirty="0"/>
          </a:p>
          <a:p>
            <a:pPr marL="109728" indent="0">
              <a:buNone/>
            </a:pPr>
            <a:r>
              <a:rPr lang="en-ZA" dirty="0"/>
              <a:t>Friends of </a:t>
            </a:r>
            <a:r>
              <a:rPr lang="en-ZA" dirty="0" err="1"/>
              <a:t>Muthande</a:t>
            </a:r>
            <a:r>
              <a:rPr lang="en-ZA" dirty="0"/>
              <a:t> who were in the education sector and those who were involved in education as </a:t>
            </a:r>
            <a:r>
              <a:rPr lang="en-ZA" b="1" dirty="0"/>
              <a:t>non-governmental organisations</a:t>
            </a:r>
            <a:r>
              <a:rPr lang="en-ZA" dirty="0"/>
              <a:t> were </a:t>
            </a:r>
            <a:r>
              <a:rPr lang="en-ZA" b="1" dirty="0"/>
              <a:t>consulted</a:t>
            </a:r>
            <a:r>
              <a:rPr lang="en-ZA" dirty="0"/>
              <a:t> for advises and guidance.</a:t>
            </a:r>
            <a:endParaRPr lang="cs-CZ" dirty="0"/>
          </a:p>
          <a:p>
            <a:pPr marL="109728" indent="0">
              <a:buNone/>
            </a:pPr>
            <a:endParaRPr lang="cs-CZ" dirty="0"/>
          </a:p>
        </p:txBody>
      </p:sp>
    </p:spTree>
    <p:extLst>
      <p:ext uri="{BB962C8B-B14F-4D97-AF65-F5344CB8AC3E}">
        <p14:creationId xmlns:p14="http://schemas.microsoft.com/office/powerpoint/2010/main" val="2305291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lvl="0" indent="0">
              <a:buNone/>
            </a:pPr>
            <a:r>
              <a:rPr lang="en-ZA" b="1" dirty="0" smtClean="0"/>
              <a:t>They </a:t>
            </a:r>
            <a:r>
              <a:rPr lang="en-ZA" b="1" dirty="0"/>
              <a:t>never had an opportunity to learn</a:t>
            </a:r>
            <a:r>
              <a:rPr lang="en-ZA" dirty="0"/>
              <a:t> </a:t>
            </a:r>
            <a:endParaRPr lang="cs-CZ" dirty="0"/>
          </a:p>
          <a:p>
            <a:pPr marL="109728" lvl="0" indent="0">
              <a:buNone/>
            </a:pPr>
            <a:r>
              <a:rPr lang="en-ZA" dirty="0"/>
              <a:t>They </a:t>
            </a:r>
            <a:r>
              <a:rPr lang="en-ZA" b="1" dirty="0"/>
              <a:t>were denied education as well as land ownership. </a:t>
            </a:r>
            <a:endParaRPr lang="cs-CZ" dirty="0"/>
          </a:p>
          <a:p>
            <a:pPr marL="109728" lvl="0" indent="0">
              <a:buNone/>
            </a:pPr>
            <a:r>
              <a:rPr lang="en-ZA" dirty="0"/>
              <a:t>Those who wanted to have their children educated would take them far away to relatives who lived in trust lands where there were no oppressive farm rules and schools were available and open to every learner although governed by Separate Development policies. </a:t>
            </a:r>
            <a:endParaRPr lang="cs-CZ" dirty="0"/>
          </a:p>
          <a:p>
            <a:pPr marL="109728" indent="0">
              <a:buNone/>
            </a:pPr>
            <a:r>
              <a:rPr lang="en-ZA" dirty="0"/>
              <a:t> </a:t>
            </a:r>
            <a:endParaRPr lang="cs-CZ" dirty="0"/>
          </a:p>
          <a:p>
            <a:pPr marL="109728" lvl="0" indent="0">
              <a:buNone/>
            </a:pPr>
            <a:r>
              <a:rPr lang="en-ZA" dirty="0"/>
              <a:t>Some farmers did not allow their workers to get married because they were loosing an employee. </a:t>
            </a:r>
            <a:endParaRPr lang="cs-CZ" dirty="0"/>
          </a:p>
          <a:p>
            <a:pPr marL="109728" indent="0">
              <a:buNone/>
            </a:pPr>
            <a:r>
              <a:rPr lang="en-ZA" dirty="0"/>
              <a:t> </a:t>
            </a:r>
            <a:endParaRPr lang="cs-CZ" dirty="0"/>
          </a:p>
          <a:p>
            <a:pPr marL="109728" indent="0">
              <a:buNone/>
            </a:pPr>
            <a:r>
              <a:rPr lang="en-ZA" dirty="0"/>
              <a:t> </a:t>
            </a:r>
            <a:endParaRPr lang="cs-CZ" dirty="0"/>
          </a:p>
          <a:p>
            <a:pPr marL="109728" lvl="0" indent="0">
              <a:buNone/>
            </a:pPr>
            <a:r>
              <a:rPr lang="en-ZA" dirty="0"/>
              <a:t>Socialisation of black communities was that it was wrong to take the girl child to school as this was going to make her wise and runaway from home and go and lead a promiscuous life in the cities. Girls were more disadvantaged than boys.</a:t>
            </a:r>
            <a:endParaRPr lang="cs-CZ" dirty="0"/>
          </a:p>
          <a:p>
            <a:pPr marL="109728" indent="0">
              <a:buNone/>
            </a:pPr>
            <a:endParaRPr lang="cs-CZ" dirty="0"/>
          </a:p>
        </p:txBody>
      </p:sp>
      <p:sp>
        <p:nvSpPr>
          <p:cNvPr id="3" name="Title 2"/>
          <p:cNvSpPr>
            <a:spLocks noGrp="1"/>
          </p:cNvSpPr>
          <p:nvPr>
            <p:ph type="title"/>
          </p:nvPr>
        </p:nvSpPr>
        <p:spPr/>
        <p:txBody>
          <a:bodyPr>
            <a:normAutofit fontScale="90000"/>
          </a:bodyPr>
          <a:lstStyle/>
          <a:p>
            <a:r>
              <a:rPr lang="en-ZA" dirty="0"/>
              <a:t>Why older people wanted to learn?</a:t>
            </a:r>
            <a:r>
              <a:rPr lang="cs-CZ" dirty="0"/>
              <a:t/>
            </a:r>
            <a:br>
              <a:rPr lang="cs-CZ" dirty="0"/>
            </a:br>
            <a:endParaRPr lang="cs-CZ" dirty="0"/>
          </a:p>
        </p:txBody>
      </p:sp>
    </p:spTree>
    <p:extLst>
      <p:ext uri="{BB962C8B-B14F-4D97-AF65-F5344CB8AC3E}">
        <p14:creationId xmlns:p14="http://schemas.microsoft.com/office/powerpoint/2010/main" val="2743477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05400"/>
          </a:xfrm>
        </p:spPr>
        <p:txBody>
          <a:bodyPr>
            <a:normAutofit fontScale="92500" lnSpcReduction="10000"/>
          </a:bodyPr>
          <a:lstStyle/>
          <a:p>
            <a:pPr marL="109728" lvl="0" indent="0">
              <a:buNone/>
            </a:pPr>
            <a:r>
              <a:rPr lang="en-ZA" sz="2200" dirty="0"/>
              <a:t>Older people wanted to be able to read for themselves not to rely on their grandchildren.</a:t>
            </a:r>
            <a:endParaRPr lang="cs-CZ" sz="2200" dirty="0"/>
          </a:p>
          <a:p>
            <a:pPr marL="109728" indent="0">
              <a:buNone/>
            </a:pPr>
            <a:r>
              <a:rPr lang="en-ZA" sz="2200" dirty="0"/>
              <a:t> </a:t>
            </a:r>
            <a:endParaRPr lang="cs-CZ" sz="2200" dirty="0"/>
          </a:p>
          <a:p>
            <a:pPr marL="109728" indent="0">
              <a:buNone/>
            </a:pPr>
            <a:r>
              <a:rPr lang="en-ZA" sz="2200" dirty="0"/>
              <a:t> They wanted to be able to read and understand the contents of the official letters, bills, prescriptions on their medicines and count and reconcile cash slips, change and the amount forked out.</a:t>
            </a:r>
            <a:endParaRPr lang="cs-CZ" sz="2200" dirty="0"/>
          </a:p>
          <a:p>
            <a:pPr marL="109728" indent="0">
              <a:buNone/>
            </a:pPr>
            <a:r>
              <a:rPr lang="en-ZA" sz="2200" dirty="0"/>
              <a:t>  </a:t>
            </a:r>
            <a:endParaRPr lang="cs-CZ" sz="2200" dirty="0"/>
          </a:p>
          <a:p>
            <a:pPr marL="109728" lvl="0" indent="0">
              <a:buNone/>
            </a:pPr>
            <a:r>
              <a:rPr lang="en-ZA" sz="2200" dirty="0" smtClean="0"/>
              <a:t> They wanted to see and understand their savings, be able to fill forms, withdrawal and deposit slips </a:t>
            </a:r>
            <a:r>
              <a:rPr lang="en-ZA" sz="2200" dirty="0" smtClean="0"/>
              <a:t>themselves</a:t>
            </a:r>
            <a:r>
              <a:rPr lang="en-ZA" sz="2200" dirty="0"/>
              <a:t>; signed and not use the thumb fingerprints as their signature. </a:t>
            </a:r>
            <a:endParaRPr lang="en-ZA" sz="2200" dirty="0" smtClean="0"/>
          </a:p>
          <a:p>
            <a:pPr marL="109728" lvl="0" indent="0">
              <a:buNone/>
            </a:pPr>
            <a:endParaRPr lang="cs-CZ" sz="2200" dirty="0"/>
          </a:p>
          <a:p>
            <a:pPr marL="109728" lvl="0" indent="0">
              <a:buNone/>
            </a:pPr>
            <a:r>
              <a:rPr lang="en-ZA" sz="2200" dirty="0"/>
              <a:t>They wanted to be able to read and understand the Bible.  </a:t>
            </a:r>
            <a:endParaRPr lang="en-ZA" sz="2200" dirty="0" smtClean="0"/>
          </a:p>
          <a:p>
            <a:pPr marL="109728" lvl="0" indent="0">
              <a:buNone/>
            </a:pPr>
            <a:endParaRPr lang="cs-CZ" sz="2200" dirty="0"/>
          </a:p>
          <a:p>
            <a:pPr marL="109728" lvl="0" indent="0">
              <a:buNone/>
            </a:pPr>
            <a:r>
              <a:rPr lang="en-ZA" sz="2200" dirty="0"/>
              <a:t>They wanted to be able to help their grand children with homework as they are the ones who receive them from school.</a:t>
            </a:r>
            <a:endParaRPr lang="cs-CZ" sz="2200" dirty="0"/>
          </a:p>
          <a:p>
            <a:pPr marL="109728" lvl="0" indent="0">
              <a:buNone/>
            </a:pPr>
            <a:endParaRPr lang="cs-CZ" sz="2200" dirty="0" smtClean="0"/>
          </a:p>
          <a:p>
            <a:pPr marL="109728" indent="0">
              <a:buNone/>
            </a:pPr>
            <a:endParaRPr lang="cs-CZ" dirty="0"/>
          </a:p>
        </p:txBody>
      </p:sp>
    </p:spTree>
    <p:extLst>
      <p:ext uri="{BB962C8B-B14F-4D97-AF65-F5344CB8AC3E}">
        <p14:creationId xmlns:p14="http://schemas.microsoft.com/office/powerpoint/2010/main" val="23260040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996</Words>
  <Application>Microsoft Office PowerPoint</Application>
  <PresentationFormat>On-screen Show (4:3)</PresentationFormat>
  <Paragraphs>198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PowerPoint Presentation</vt:lpstr>
      <vt:lpstr>PowerPoint Presentation</vt:lpstr>
      <vt:lpstr>PowerPoint Presentation</vt:lpstr>
      <vt:lpstr>PowerPoint Presentation</vt:lpstr>
      <vt:lpstr>MUTHANDE SOCIETY FOR THE AGED – HELPAGE INTERNATIONAL LITERACY PROGRAMME </vt:lpstr>
      <vt:lpstr>PowerPoint Presentation</vt:lpstr>
      <vt:lpstr>PowerPoint Presentation</vt:lpstr>
      <vt:lpstr>Why older people wanted to learn? </vt:lpstr>
      <vt:lpstr>PowerPoint Presentation</vt:lpstr>
      <vt:lpstr>PowerPoint Presentation</vt:lpstr>
      <vt:lpstr>PowerPoint Presentation</vt:lpstr>
      <vt:lpstr>PowerPoint Presentation</vt:lpstr>
      <vt:lpstr>Classes were conducted during the day at the four learning centres: </vt:lpstr>
      <vt:lpstr>PowerPoint Presentation</vt:lpstr>
      <vt:lpstr>Needs addressed by the programme </vt:lpstr>
      <vt:lpstr>PowerPoint Presentation</vt:lpstr>
      <vt:lpstr>Challenges experienced  </vt:lpstr>
      <vt:lpstr>ACHIEVEMENTS </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PIT10</dc:creator>
  <cp:lastModifiedBy>PIT10</cp:lastModifiedBy>
  <cp:revision>5</cp:revision>
  <dcterms:created xsi:type="dcterms:W3CDTF">2012-05-31T12:01:55Z</dcterms:created>
  <dcterms:modified xsi:type="dcterms:W3CDTF">2012-05-31T12:39:14Z</dcterms:modified>
</cp:coreProperties>
</file>