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2" r:id="rId2"/>
    <p:sldId id="360" r:id="rId3"/>
    <p:sldId id="284" r:id="rId4"/>
    <p:sldId id="358" r:id="rId5"/>
    <p:sldId id="267" r:id="rId6"/>
    <p:sldId id="329" r:id="rId7"/>
    <p:sldId id="330" r:id="rId8"/>
    <p:sldId id="331"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88" d="100"/>
          <a:sy n="88" d="100"/>
        </p:scale>
        <p:origin x="-16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BB79BD-8CD4-4857-B4B9-1A0F46B72562}" type="datetimeFigureOut">
              <a:rPr lang="en-AU" smtClean="0"/>
              <a:pPr/>
              <a:t>20/05/12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3E8BC5-0BE6-4DCC-9694-3701E130E7DD}" type="slidenum">
              <a:rPr lang="en-AU" smtClean="0"/>
              <a:pPr/>
              <a:t>‹#›</a:t>
            </a:fld>
            <a:endParaRPr lang="en-AU"/>
          </a:p>
        </p:txBody>
      </p:sp>
    </p:spTree>
    <p:extLst>
      <p:ext uri="{BB962C8B-B14F-4D97-AF65-F5344CB8AC3E}">
        <p14:creationId xmlns:p14="http://schemas.microsoft.com/office/powerpoint/2010/main" val="3020889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55D7E-C4B9-42CD-9C0E-6722AD18BE8C}" type="datetimeFigureOut">
              <a:rPr lang="en-AU" smtClean="0"/>
              <a:pPr/>
              <a:t>20/05/12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91888-70E8-40FD-8FC2-9DDD4B5BB484}" type="slidenum">
              <a:rPr lang="en-AU" smtClean="0"/>
              <a:pPr/>
              <a:t>‹#›</a:t>
            </a:fld>
            <a:endParaRPr lang="en-AU"/>
          </a:p>
        </p:txBody>
      </p:sp>
    </p:spTree>
    <p:extLst>
      <p:ext uri="{BB962C8B-B14F-4D97-AF65-F5344CB8AC3E}">
        <p14:creationId xmlns:p14="http://schemas.microsoft.com/office/powerpoint/2010/main" val="33043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AAA91888-70E8-40FD-8FC2-9DDD4B5BB484}"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D418BC2-7474-4DD9-B512-992F2285472A}" type="slidenum">
              <a:rPr lang="en-US" smtClean="0"/>
              <a:pPr/>
              <a:t>5</a:t>
            </a:fld>
            <a:endParaRPr lang="en-US" smtClean="0"/>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a:ln/>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010CA43-6F94-42CF-97B4-E0BEA2F36A1E}" type="datetime1">
              <a:rPr lang="en-AU" smtClean="0"/>
              <a:pPr/>
              <a:t>20/05/12</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a:lstStyle/>
          <a:p>
            <a:fld id="{26186F58-B6ED-47C6-A65D-9DFA07DE83EA}" type="slidenum">
              <a:rPr lang="en-AU" smtClean="0"/>
              <a:pPr/>
              <a:t>‹#›</a:t>
            </a:fld>
            <a:endParaRPr lang="en-AU"/>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AC5F58-D8E6-49E6-82FD-A039991FC3EB}" type="datetime1">
              <a:rPr lang="en-AU" smtClean="0"/>
              <a:pPr/>
              <a:t>20/05/12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A623E-2948-4599-A3BA-E63DDDA61F8D}" type="datetime1">
              <a:rPr lang="en-AU" smtClean="0"/>
              <a:pPr/>
              <a:t>20/05/12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8F171D-2FBB-4F3E-B40C-7CC77EC658A6}" type="datetime1">
              <a:rPr lang="en-AU" smtClean="0"/>
              <a:pPr/>
              <a:t>20/05/12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C3E8C7F-9C32-4DAC-A6C0-8DAD1C613841}" type="datetime1">
              <a:rPr lang="en-AU" smtClean="0"/>
              <a:pPr/>
              <a:t>20/05/12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24800" y="6416675"/>
            <a:ext cx="762000" cy="365125"/>
          </a:xfrm>
        </p:spPr>
        <p:txBody>
          <a:bodyPr/>
          <a:lstStyle/>
          <a:p>
            <a:fld id="{26186F58-B6ED-47C6-A65D-9DFA07DE83EA}"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5034F3-28BF-4E5D-B8B8-4366AB5EF45A}" type="datetime1">
              <a:rPr lang="en-AU" smtClean="0"/>
              <a:pPr/>
              <a:t>20/05/12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AB3837-33D7-4176-B3B9-0B7562835E63}" type="datetime1">
              <a:rPr lang="en-AU" smtClean="0"/>
              <a:pPr/>
              <a:t>20/05/12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6DD6D0-8F22-445E-9398-C26BF18C5995}" type="datetime1">
              <a:rPr lang="en-AU" smtClean="0"/>
              <a:pPr/>
              <a:t>20/05/12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64BED-68BD-42B3-B069-956D57F7E40D}" type="datetime1">
              <a:rPr lang="en-AU" smtClean="0"/>
              <a:pPr/>
              <a:t>20/05/12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252857-2A69-477C-BC9F-F3E092A8771F}" type="datetime1">
              <a:rPr lang="en-AU" smtClean="0"/>
              <a:pPr/>
              <a:t>20/05/12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551D63-29E0-4EE9-A5C4-462CE3662093}" type="datetime1">
              <a:rPr lang="en-AU" smtClean="0"/>
              <a:pPr/>
              <a:t>20/05/12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6186F58-B6ED-47C6-A65D-9DFA07DE83E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8391054-BD16-4265-BD25-B088F1F3981F}" type="datetime1">
              <a:rPr lang="en-AU" smtClean="0"/>
              <a:pPr/>
              <a:t>20/05/12</a:t>
            </a:fld>
            <a:endParaRPr lang="en-AU"/>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AU"/>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186F58-B6ED-47C6-A65D-9DFA07DE83EA}"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0" y="0"/>
            <a:ext cx="9144000" cy="764704"/>
            <a:chOff x="0" y="0"/>
            <a:chExt cx="5760" cy="391"/>
          </a:xfrm>
        </p:grpSpPr>
        <p:pic>
          <p:nvPicPr>
            <p:cNvPr id="5" name="Picture 5"/>
            <p:cNvPicPr>
              <a:picLocks noChangeAspect="1" noChangeArrowheads="1"/>
            </p:cNvPicPr>
            <p:nvPr/>
          </p:nvPicPr>
          <p:blipFill>
            <a:blip r:embed="rId3" cstate="print"/>
            <a:srcRect/>
            <a:stretch>
              <a:fillRect/>
            </a:stretch>
          </p:blipFill>
          <p:spPr bwMode="auto">
            <a:xfrm>
              <a:off x="1156" y="0"/>
              <a:ext cx="4604" cy="391"/>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0" y="0"/>
              <a:ext cx="1156" cy="391"/>
            </a:xfrm>
            <a:prstGeom prst="rect">
              <a:avLst/>
            </a:prstGeom>
            <a:noFill/>
            <a:ln w="9525">
              <a:noFill/>
              <a:miter lim="800000"/>
              <a:headEnd/>
              <a:tailEnd/>
            </a:ln>
          </p:spPr>
        </p:pic>
      </p:grpSp>
      <p:pic>
        <p:nvPicPr>
          <p:cNvPr id="7" name="Picture 2"/>
          <p:cNvPicPr>
            <a:picLocks noChangeAspect="1" noChangeArrowheads="1"/>
          </p:cNvPicPr>
          <p:nvPr/>
        </p:nvPicPr>
        <p:blipFill>
          <a:blip r:embed="rId5" cstate="print"/>
          <a:srcRect/>
          <a:stretch>
            <a:fillRect/>
          </a:stretch>
        </p:blipFill>
        <p:spPr bwMode="auto">
          <a:xfrm>
            <a:off x="0" y="1"/>
            <a:ext cx="9143999" cy="4797151"/>
          </a:xfrm>
          <a:prstGeom prst="rect">
            <a:avLst/>
          </a:prstGeom>
          <a:noFill/>
          <a:ln w="9525">
            <a:noFill/>
            <a:miter lim="800000"/>
            <a:headEnd/>
            <a:tailEnd/>
          </a:ln>
        </p:spPr>
      </p:pic>
      <p:sp>
        <p:nvSpPr>
          <p:cNvPr id="2" name="Title 1"/>
          <p:cNvSpPr>
            <a:spLocks noGrp="1"/>
          </p:cNvSpPr>
          <p:nvPr>
            <p:ph type="title"/>
          </p:nvPr>
        </p:nvSpPr>
        <p:spPr>
          <a:xfrm>
            <a:off x="251520" y="548680"/>
            <a:ext cx="4032448" cy="3024336"/>
          </a:xfrm>
        </p:spPr>
        <p:txBody>
          <a:bodyPr>
            <a:noAutofit/>
          </a:bodyPr>
          <a:lstStyle/>
          <a:p>
            <a:r>
              <a:rPr lang="en-AU" sz="4000" dirty="0" smtClean="0">
                <a:solidFill>
                  <a:schemeClr val="tx1"/>
                </a:solidFill>
              </a:rPr>
              <a:t>Technology is Good for Healthy Longevity</a:t>
            </a:r>
            <a:endParaRPr lang="en-AU" sz="4000" dirty="0">
              <a:solidFill>
                <a:schemeClr val="tx1"/>
              </a:solidFill>
            </a:endParaRPr>
          </a:p>
        </p:txBody>
      </p:sp>
      <p:sp>
        <p:nvSpPr>
          <p:cNvPr id="3" name="Content Placeholder 2"/>
          <p:cNvSpPr>
            <a:spLocks noGrp="1"/>
          </p:cNvSpPr>
          <p:nvPr>
            <p:ph idx="1"/>
          </p:nvPr>
        </p:nvSpPr>
        <p:spPr>
          <a:xfrm>
            <a:off x="251520" y="4725144"/>
            <a:ext cx="8229600" cy="2304256"/>
          </a:xfrm>
        </p:spPr>
        <p:txBody>
          <a:bodyPr>
            <a:normAutofit/>
          </a:bodyPr>
          <a:lstStyle/>
          <a:p>
            <a:pPr algn="ctr">
              <a:spcBef>
                <a:spcPts val="0"/>
              </a:spcBef>
              <a:buNone/>
            </a:pPr>
            <a:r>
              <a:rPr lang="en-AU" sz="3300" b="1" dirty="0" smtClean="0">
                <a:latin typeface="Arial" pitchFamily="34" charset="0"/>
                <a:cs typeface="Arial" pitchFamily="34" charset="0"/>
              </a:rPr>
              <a:t>PROFESSOR GREG TEGART AM FTSE</a:t>
            </a:r>
          </a:p>
          <a:p>
            <a:pPr algn="ctr">
              <a:spcBef>
                <a:spcPts val="0"/>
              </a:spcBef>
              <a:buNone/>
            </a:pPr>
            <a:r>
              <a:rPr lang="en-AU" sz="3300" b="1" dirty="0" smtClean="0">
                <a:latin typeface="Arial" pitchFamily="34" charset="0"/>
                <a:cs typeface="Arial" pitchFamily="34" charset="0"/>
              </a:rPr>
              <a:t>IFA 11</a:t>
            </a:r>
            <a:r>
              <a:rPr lang="en-AU" sz="3300" b="1" baseline="30000" dirty="0" smtClean="0">
                <a:latin typeface="Arial" pitchFamily="34" charset="0"/>
                <a:cs typeface="Arial" pitchFamily="34" charset="0"/>
              </a:rPr>
              <a:t>th</a:t>
            </a:r>
            <a:r>
              <a:rPr lang="en-AU" sz="3300" b="1" dirty="0" smtClean="0">
                <a:latin typeface="Arial" pitchFamily="34" charset="0"/>
                <a:cs typeface="Arial" pitchFamily="34" charset="0"/>
              </a:rPr>
              <a:t> Global Conference on Ageing</a:t>
            </a:r>
          </a:p>
          <a:p>
            <a:pPr algn="ctr">
              <a:spcBef>
                <a:spcPts val="0"/>
              </a:spcBef>
              <a:buNone/>
            </a:pPr>
            <a:r>
              <a:rPr lang="en-AU" sz="3300" b="1" dirty="0" smtClean="0">
                <a:latin typeface="Arial" pitchFamily="34" charset="0"/>
                <a:cs typeface="Arial" pitchFamily="34" charset="0"/>
              </a:rPr>
              <a:t>May 29 2012, Prague</a:t>
            </a:r>
          </a:p>
          <a:p>
            <a:pPr algn="ctr">
              <a:spcBef>
                <a:spcPts val="0"/>
              </a:spcBef>
              <a:buNone/>
            </a:pPr>
            <a:endParaRPr lang="en-AU" sz="3300" b="1" dirty="0" smtClean="0">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26186F58-B6ED-47C6-A65D-9DFA07DE83EA}" type="slidenum">
              <a:rPr lang="en-AU" smtClean="0"/>
              <a:pPr/>
              <a:t>1</a:t>
            </a:fld>
            <a:endParaRPr lang="en-AU"/>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World is Ageing Rapidly!</a:t>
            </a:r>
            <a:endParaRPr lang="en-AU" dirty="0"/>
          </a:p>
        </p:txBody>
      </p:sp>
      <p:pic>
        <p:nvPicPr>
          <p:cNvPr id="1026" name="Picture 1"/>
          <p:cNvPicPr>
            <a:picLocks noChangeAspect="1" noChangeArrowheads="1"/>
          </p:cNvPicPr>
          <p:nvPr/>
        </p:nvPicPr>
        <p:blipFill>
          <a:blip r:embed="rId2" cstate="print"/>
          <a:srcRect t="9842"/>
          <a:stretch>
            <a:fillRect/>
          </a:stretch>
        </p:blipFill>
        <p:spPr bwMode="auto">
          <a:xfrm>
            <a:off x="2051720" y="1700808"/>
            <a:ext cx="5267325" cy="4886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26186F58-B6ED-47C6-A65D-9DFA07DE83EA}" type="slidenum">
              <a:rPr lang="en-AU" smtClean="0"/>
              <a:pPr/>
              <a:t>2</a:t>
            </a:fld>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4704"/>
            <a:ext cx="8229600" cy="1224136"/>
          </a:xfrm>
        </p:spPr>
        <p:txBody>
          <a:bodyPr>
            <a:noAutofit/>
          </a:bodyPr>
          <a:lstStyle/>
          <a:p>
            <a:r>
              <a:rPr lang="en-AU" sz="3700" dirty="0" smtClean="0">
                <a:solidFill>
                  <a:schemeClr val="tx1">
                    <a:lumMod val="85000"/>
                  </a:schemeClr>
                </a:solidFill>
              </a:rPr>
              <a:t>Challenges of Increased Aged</a:t>
            </a:r>
            <a:endParaRPr lang="en-AU" sz="3700" dirty="0">
              <a:solidFill>
                <a:schemeClr val="tx1">
                  <a:lumMod val="8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
        <p:nvSpPr>
          <p:cNvPr id="6" name="Content Placeholder 5"/>
          <p:cNvSpPr>
            <a:spLocks noGrp="1"/>
          </p:cNvSpPr>
          <p:nvPr>
            <p:ph idx="1"/>
          </p:nvPr>
        </p:nvSpPr>
        <p:spPr/>
        <p:txBody>
          <a:bodyPr/>
          <a:lstStyle/>
          <a:p>
            <a:r>
              <a:rPr lang="en-AU" dirty="0" smtClean="0"/>
              <a:t>Most people want to live independently</a:t>
            </a:r>
          </a:p>
          <a:p>
            <a:r>
              <a:rPr lang="en-AU" dirty="0" smtClean="0"/>
              <a:t>Longer –lived people have increased disabilities </a:t>
            </a:r>
          </a:p>
          <a:p>
            <a:r>
              <a:rPr lang="en-AU" dirty="0" smtClean="0"/>
              <a:t>Longer-lived people have more  chronic diseases</a:t>
            </a:r>
          </a:p>
          <a:p>
            <a:r>
              <a:rPr lang="en-AU" dirty="0" smtClean="0"/>
              <a:t>Shortages of carers-both formal and informal</a:t>
            </a:r>
          </a:p>
          <a:p>
            <a:r>
              <a:rPr lang="en-AU" dirty="0" smtClean="0"/>
              <a:t>Spending on health care for aged to increase several fold</a:t>
            </a:r>
          </a:p>
          <a:p>
            <a:r>
              <a:rPr lang="en-AU" dirty="0" smtClean="0"/>
              <a:t>Need new approach based around technology!</a:t>
            </a:r>
          </a:p>
        </p:txBody>
      </p:sp>
      <p:sp>
        <p:nvSpPr>
          <p:cNvPr id="7" name="Slide Number Placeholder 6"/>
          <p:cNvSpPr>
            <a:spLocks noGrp="1"/>
          </p:cNvSpPr>
          <p:nvPr>
            <p:ph type="sldNum" sz="quarter" idx="12"/>
          </p:nvPr>
        </p:nvSpPr>
        <p:spPr/>
        <p:txBody>
          <a:bodyPr/>
          <a:lstStyle/>
          <a:p>
            <a:fld id="{26186F58-B6ED-47C6-A65D-9DFA07DE83EA}" type="slidenum">
              <a:rPr lang="en-AU" smtClean="0"/>
              <a:pPr/>
              <a:t>3</a:t>
            </a:fld>
            <a:endParaRPr lang="en-AU"/>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476672"/>
            <a:ext cx="8229600" cy="1440160"/>
          </a:xfrm>
        </p:spPr>
        <p:txBody>
          <a:bodyPr/>
          <a:lstStyle/>
          <a:p>
            <a:r>
              <a:rPr lang="en-AU" b="1" dirty="0" smtClean="0">
                <a:solidFill>
                  <a:schemeClr val="tx1">
                    <a:lumMod val="85000"/>
                  </a:schemeClr>
                </a:solidFill>
              </a:rPr>
              <a:t>Critical Role of Ageing –in-Place; At Home but not Alone</a:t>
            </a:r>
            <a:endParaRPr lang="en-AU" b="1" dirty="0">
              <a:solidFill>
                <a:schemeClr val="tx1">
                  <a:lumMod val="85000"/>
                </a:schemeClr>
              </a:solidFill>
            </a:endParaRPr>
          </a:p>
        </p:txBody>
      </p:sp>
      <p:sp>
        <p:nvSpPr>
          <p:cNvPr id="148483" name="Rectangle 3"/>
          <p:cNvSpPr>
            <a:spLocks noGrp="1" noChangeArrowheads="1"/>
          </p:cNvSpPr>
          <p:nvPr>
            <p:ph idx="1"/>
          </p:nvPr>
        </p:nvSpPr>
        <p:spPr>
          <a:xfrm>
            <a:off x="457200" y="1988840"/>
            <a:ext cx="8229600" cy="4320520"/>
          </a:xfrm>
        </p:spPr>
        <p:txBody>
          <a:bodyPr>
            <a:normAutofit lnSpcReduction="10000"/>
          </a:bodyPr>
          <a:lstStyle/>
          <a:p>
            <a:pPr>
              <a:lnSpc>
                <a:spcPct val="90000"/>
              </a:lnSpc>
              <a:buFont typeface="Wingdings" pitchFamily="2" charset="2"/>
              <a:buChar char="q"/>
            </a:pPr>
            <a:r>
              <a:rPr lang="en-AU" sz="2600" b="1" dirty="0" smtClean="0">
                <a:latin typeface="Arial" pitchFamily="34" charset="0"/>
                <a:cs typeface="Arial" pitchFamily="34" charset="0"/>
              </a:rPr>
              <a:t>Ageing-in-place</a:t>
            </a:r>
            <a:r>
              <a:rPr lang="en-AU" sz="2600" dirty="0" smtClean="0">
                <a:latin typeface="Arial" pitchFamily="34" charset="0"/>
                <a:cs typeface="Arial" pitchFamily="34" charset="0"/>
              </a:rPr>
              <a:t> </a:t>
            </a:r>
            <a:r>
              <a:rPr lang="en-AU" sz="2600" dirty="0">
                <a:latin typeface="Arial" pitchFamily="34" charset="0"/>
                <a:cs typeface="Arial" pitchFamily="34" charset="0"/>
              </a:rPr>
              <a:t>is the ability to live in one’s own home – wherever that might be – for as long as confidently and comfortably possible.  </a:t>
            </a:r>
            <a:endParaRPr lang="en-AU" sz="2600" dirty="0" smtClean="0">
              <a:latin typeface="Arial" pitchFamily="34" charset="0"/>
              <a:cs typeface="Arial" pitchFamily="34" charset="0"/>
            </a:endParaRPr>
          </a:p>
          <a:p>
            <a:pPr>
              <a:lnSpc>
                <a:spcPct val="90000"/>
              </a:lnSpc>
              <a:buFont typeface="Wingdings" pitchFamily="2" charset="2"/>
              <a:buChar char="q"/>
            </a:pPr>
            <a:endParaRPr lang="en-AU" sz="1200" dirty="0">
              <a:latin typeface="Arial" pitchFamily="34" charset="0"/>
              <a:cs typeface="Arial" pitchFamily="34" charset="0"/>
            </a:endParaRPr>
          </a:p>
          <a:p>
            <a:pPr>
              <a:lnSpc>
                <a:spcPct val="90000"/>
              </a:lnSpc>
              <a:buFont typeface="Wingdings" pitchFamily="2" charset="2"/>
              <a:buChar char="q"/>
            </a:pPr>
            <a:r>
              <a:rPr lang="en-AU" sz="2600" dirty="0">
                <a:latin typeface="Arial" pitchFamily="34" charset="0"/>
                <a:cs typeface="Arial" pitchFamily="34" charset="0"/>
              </a:rPr>
              <a:t>Liveability can be extended through the incorporation of universal design </a:t>
            </a:r>
            <a:r>
              <a:rPr lang="en-AU" sz="2600" dirty="0" smtClean="0">
                <a:latin typeface="Arial" pitchFamily="34" charset="0"/>
                <a:cs typeface="Arial" pitchFamily="34" charset="0"/>
              </a:rPr>
              <a:t>principles,, </a:t>
            </a:r>
            <a:r>
              <a:rPr lang="en-AU" sz="2600" dirty="0" err="1" smtClean="0">
                <a:latin typeface="Arial" pitchFamily="34" charset="0"/>
                <a:cs typeface="Arial" pitchFamily="34" charset="0"/>
              </a:rPr>
              <a:t>telecare</a:t>
            </a:r>
            <a:r>
              <a:rPr lang="en-AU" sz="2600" dirty="0" smtClean="0">
                <a:latin typeface="Arial" pitchFamily="34" charset="0"/>
                <a:cs typeface="Arial" pitchFamily="34" charset="0"/>
              </a:rPr>
              <a:t> and </a:t>
            </a:r>
            <a:r>
              <a:rPr lang="en-AU" sz="2600" dirty="0" err="1" smtClean="0">
                <a:latin typeface="Arial" pitchFamily="34" charset="0"/>
                <a:cs typeface="Arial" pitchFamily="34" charset="0"/>
              </a:rPr>
              <a:t>telehealth</a:t>
            </a:r>
            <a:r>
              <a:rPr lang="en-AU" sz="2600" dirty="0" smtClean="0">
                <a:latin typeface="Arial" pitchFamily="34" charset="0"/>
                <a:cs typeface="Arial" pitchFamily="34" charset="0"/>
              </a:rPr>
              <a:t>, </a:t>
            </a:r>
            <a:r>
              <a:rPr lang="en-AU" sz="2600" dirty="0">
                <a:latin typeface="Arial" pitchFamily="34" charset="0"/>
                <a:cs typeface="Arial" pitchFamily="34" charset="0"/>
              </a:rPr>
              <a:t>and other assistive technologies</a:t>
            </a:r>
            <a:r>
              <a:rPr lang="en-AU" sz="2600" dirty="0" smtClean="0">
                <a:latin typeface="Arial" pitchFamily="34" charset="0"/>
                <a:cs typeface="Arial" pitchFamily="34" charset="0"/>
              </a:rPr>
              <a:t>.</a:t>
            </a:r>
          </a:p>
          <a:p>
            <a:pPr>
              <a:lnSpc>
                <a:spcPct val="90000"/>
              </a:lnSpc>
              <a:buFont typeface="Wingdings" pitchFamily="2" charset="2"/>
              <a:buChar char="q"/>
            </a:pPr>
            <a:endParaRPr lang="en-AU" sz="1200" dirty="0">
              <a:latin typeface="Arial" pitchFamily="34" charset="0"/>
              <a:cs typeface="Arial" pitchFamily="34" charset="0"/>
            </a:endParaRPr>
          </a:p>
          <a:p>
            <a:pPr>
              <a:lnSpc>
                <a:spcPct val="90000"/>
              </a:lnSpc>
              <a:buFont typeface="Wingdings" pitchFamily="2" charset="2"/>
              <a:buChar char="q"/>
            </a:pPr>
            <a:r>
              <a:rPr lang="en-AU" sz="2600" dirty="0" smtClean="0">
                <a:latin typeface="Arial" pitchFamily="34" charset="0"/>
                <a:cs typeface="Arial" pitchFamily="34" charset="0"/>
              </a:rPr>
              <a:t>Such technologies support communication </a:t>
            </a:r>
            <a:r>
              <a:rPr lang="en-AU" sz="2600" dirty="0">
                <a:latin typeface="Arial" pitchFamily="34" charset="0"/>
                <a:cs typeface="Arial" pitchFamily="34" charset="0"/>
              </a:rPr>
              <a:t>and engagement, health and wellness, home safety and </a:t>
            </a:r>
            <a:r>
              <a:rPr lang="en-AU" sz="2600" dirty="0" smtClean="0">
                <a:latin typeface="Arial" pitchFamily="34" charset="0"/>
                <a:cs typeface="Arial" pitchFamily="34" charset="0"/>
              </a:rPr>
              <a:t>security, intellectual stimulation, and contributing to society.</a:t>
            </a:r>
          </a:p>
        </p:txBody>
      </p:sp>
      <p:pic>
        <p:nvPicPr>
          <p:cNvPr id="4"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26186F58-B6ED-47C6-A65D-9DFA07DE83EA}" type="slidenum">
              <a:rPr lang="en-AU" smtClean="0"/>
              <a:pPr/>
              <a:t>4</a:t>
            </a:fld>
            <a:endParaRPr lang="en-AU"/>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20688"/>
            <a:ext cx="8229600" cy="1368152"/>
          </a:xfrm>
        </p:spPr>
        <p:txBody>
          <a:bodyPr>
            <a:normAutofit/>
          </a:bodyPr>
          <a:lstStyle/>
          <a:p>
            <a:r>
              <a:rPr lang="en-AU" sz="3400" dirty="0" smtClean="0">
                <a:solidFill>
                  <a:schemeClr val="tx1">
                    <a:lumMod val="85000"/>
                  </a:schemeClr>
                </a:solidFill>
              </a:rPr>
              <a:t>Older People and Home Care Health Technology</a:t>
            </a:r>
          </a:p>
        </p:txBody>
      </p:sp>
      <p:sp>
        <p:nvSpPr>
          <p:cNvPr id="7171" name="Rectangle 3"/>
          <p:cNvSpPr>
            <a:spLocks noGrp="1" noChangeArrowheads="1"/>
          </p:cNvSpPr>
          <p:nvPr>
            <p:ph type="body" idx="1"/>
          </p:nvPr>
        </p:nvSpPr>
        <p:spPr>
          <a:xfrm>
            <a:off x="457200" y="1988840"/>
            <a:ext cx="8229600" cy="4869160"/>
          </a:xfrm>
        </p:spPr>
        <p:txBody>
          <a:bodyPr>
            <a:normAutofit/>
          </a:bodyPr>
          <a:lstStyle/>
          <a:p>
            <a:pPr>
              <a:lnSpc>
                <a:spcPct val="90000"/>
              </a:lnSpc>
              <a:buFont typeface="Wingdings" pitchFamily="2" charset="2"/>
              <a:buChar char="q"/>
            </a:pPr>
            <a:r>
              <a:rPr lang="en-AU" sz="2200" dirty="0" smtClean="0">
                <a:latin typeface="Arial" pitchFamily="34" charset="0"/>
                <a:cs typeface="Arial" pitchFamily="34" charset="0"/>
              </a:rPr>
              <a:t>Wide range of products from simple to complex systems exist for safety and security; diagnostics and treatment; social connectedness; mobility</a:t>
            </a:r>
          </a:p>
          <a:p>
            <a:pPr>
              <a:lnSpc>
                <a:spcPct val="90000"/>
              </a:lnSpc>
              <a:buFont typeface="Wingdings" pitchFamily="2" charset="2"/>
              <a:buChar char="q"/>
            </a:pPr>
            <a:r>
              <a:rPr lang="en-AU" sz="2200" dirty="0" smtClean="0">
                <a:latin typeface="Arial" pitchFamily="34" charset="0"/>
                <a:cs typeface="Arial" pitchFamily="34" charset="0"/>
              </a:rPr>
              <a:t>Numerous trials indicate substantial benefits in quality of life through increased communication and empowerment of patients, reduction of admissions to hospitals, reduction of demands on high cost institutions, reduction of morbidity  </a:t>
            </a:r>
          </a:p>
          <a:p>
            <a:pPr>
              <a:lnSpc>
                <a:spcPct val="90000"/>
              </a:lnSpc>
              <a:buFont typeface="Wingdings" pitchFamily="2" charset="2"/>
              <a:buChar char="q"/>
            </a:pPr>
            <a:r>
              <a:rPr lang="en-AU" sz="2200" dirty="0" smtClean="0">
                <a:latin typeface="Arial" pitchFamily="34" charset="0"/>
                <a:cs typeface="Arial" pitchFamily="34" charset="0"/>
              </a:rPr>
              <a:t>However market penetration limited in existing cohort of elderly people although they are generally comfortable with TV and computers, mobile phones etc. Need to ensure that technology is tailored to needs of users!</a:t>
            </a:r>
          </a:p>
          <a:p>
            <a:pPr>
              <a:lnSpc>
                <a:spcPct val="90000"/>
              </a:lnSpc>
              <a:buFont typeface="Wingdings" pitchFamily="2" charset="2"/>
              <a:buChar char="q"/>
            </a:pPr>
            <a:r>
              <a:rPr lang="en-AU" sz="2200" dirty="0" smtClean="0">
                <a:latin typeface="Arial" pitchFamily="34" charset="0"/>
                <a:cs typeface="Arial" pitchFamily="34" charset="0"/>
              </a:rPr>
              <a:t>Many opportunities for development of new technologies</a:t>
            </a:r>
          </a:p>
          <a:p>
            <a:pPr>
              <a:lnSpc>
                <a:spcPct val="90000"/>
              </a:lnSpc>
              <a:buFont typeface="Wingdings" pitchFamily="2" charset="2"/>
              <a:buChar char="q"/>
            </a:pPr>
            <a:endParaRPr lang="en-AU" sz="1200" dirty="0" smtClean="0">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0" y="0"/>
            <a:ext cx="9144000" cy="836712"/>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0" y="0"/>
            <a:ext cx="1673573" cy="8367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26186F58-B6ED-47C6-A65D-9DFA07DE83EA}" type="slidenum">
              <a:rPr lang="en-AU" smtClean="0"/>
              <a:pPr/>
              <a:t>5</a:t>
            </a:fld>
            <a:endParaRPr lang="en-AU"/>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92696"/>
            <a:ext cx="8229600" cy="1080120"/>
          </a:xfrm>
        </p:spPr>
        <p:txBody>
          <a:bodyPr>
            <a:normAutofit/>
          </a:bodyPr>
          <a:lstStyle/>
          <a:p>
            <a:r>
              <a:rPr lang="en-AU" sz="3700" dirty="0" smtClean="0">
                <a:solidFill>
                  <a:schemeClr val="tx1">
                    <a:lumMod val="95000"/>
                  </a:schemeClr>
                </a:solidFill>
              </a:rPr>
              <a:t>Security and Safety</a:t>
            </a:r>
          </a:p>
        </p:txBody>
      </p:sp>
      <p:sp>
        <p:nvSpPr>
          <p:cNvPr id="12291" name="Content Placeholder 2"/>
          <p:cNvSpPr>
            <a:spLocks noGrp="1"/>
          </p:cNvSpPr>
          <p:nvPr>
            <p:ph idx="1"/>
          </p:nvPr>
        </p:nvSpPr>
        <p:spPr>
          <a:xfrm>
            <a:off x="457200" y="1772816"/>
            <a:ext cx="8229600" cy="4752528"/>
          </a:xfrm>
        </p:spPr>
        <p:txBody>
          <a:bodyPr>
            <a:normAutofit/>
          </a:bodyPr>
          <a:lstStyle/>
          <a:p>
            <a:pPr>
              <a:buFont typeface="Wingdings" pitchFamily="2" charset="2"/>
              <a:buChar char="q"/>
            </a:pPr>
            <a:r>
              <a:rPr lang="en-AU" sz="2400" dirty="0" smtClean="0">
                <a:latin typeface="Arial" pitchFamily="34" charset="0"/>
                <a:cs typeface="Arial" pitchFamily="34" charset="0"/>
              </a:rPr>
              <a:t>Elderly-friendly homes-central component of ageing-in-place; systems for movement control, simple communication devices, medication monitoring</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smtClean="0">
                <a:latin typeface="Arial" pitchFamily="34" charset="0"/>
                <a:cs typeface="Arial" pitchFamily="34" charset="0"/>
              </a:rPr>
              <a:t>Falls prevention-major cause of accidental injury and hospitalisation; systems for monitoring gait, better environmental design</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smtClean="0">
                <a:latin typeface="Arial" pitchFamily="34" charset="0"/>
                <a:cs typeface="Arial" pitchFamily="34" charset="0"/>
              </a:rPr>
              <a:t>Communication and social interaction-essential to maintain quality of life; mobile phones, Internet, animated agents for dementia sufferers</a:t>
            </a:r>
          </a:p>
          <a:p>
            <a:endParaRPr lang="en-AU" dirty="0" smtClean="0"/>
          </a:p>
        </p:txBody>
      </p:sp>
      <p:sp>
        <p:nvSpPr>
          <p:cNvPr id="12292" name="Slide Number Placeholder 3"/>
          <p:cNvSpPr>
            <a:spLocks noGrp="1"/>
          </p:cNvSpPr>
          <p:nvPr>
            <p:ph type="sldNum" sz="quarter" idx="12"/>
          </p:nvPr>
        </p:nvSpPr>
        <p:spPr>
          <a:noFill/>
        </p:spPr>
        <p:txBody>
          <a:bodyPr/>
          <a:lstStyle/>
          <a:p>
            <a:endParaRPr lang="en-US" dirty="0" smtClean="0"/>
          </a:p>
          <a:p>
            <a:r>
              <a:rPr lang="en-US" dirty="0" smtClean="0"/>
              <a:t>6</a:t>
            </a:r>
          </a:p>
        </p:txBody>
      </p:sp>
      <p:pic>
        <p:nvPicPr>
          <p:cNvPr id="8"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92696"/>
            <a:ext cx="8229600" cy="1224136"/>
          </a:xfrm>
        </p:spPr>
        <p:txBody>
          <a:bodyPr>
            <a:normAutofit/>
          </a:bodyPr>
          <a:lstStyle/>
          <a:p>
            <a:r>
              <a:rPr lang="en-AU" sz="3700" dirty="0" smtClean="0">
                <a:solidFill>
                  <a:schemeClr val="tx1">
                    <a:lumMod val="95000"/>
                  </a:schemeClr>
                </a:solidFill>
              </a:rPr>
              <a:t>Diagnosis and Treatment</a:t>
            </a:r>
          </a:p>
        </p:txBody>
      </p:sp>
      <p:sp>
        <p:nvSpPr>
          <p:cNvPr id="13315" name="Content Placeholder 2"/>
          <p:cNvSpPr>
            <a:spLocks noGrp="1"/>
          </p:cNvSpPr>
          <p:nvPr>
            <p:ph idx="1"/>
          </p:nvPr>
        </p:nvSpPr>
        <p:spPr>
          <a:xfrm>
            <a:off x="457200" y="1988840"/>
            <a:ext cx="8229600" cy="4320520"/>
          </a:xfrm>
        </p:spPr>
        <p:txBody>
          <a:bodyPr>
            <a:normAutofit lnSpcReduction="10000"/>
          </a:bodyPr>
          <a:lstStyle/>
          <a:p>
            <a:pPr>
              <a:buFont typeface="Wingdings" pitchFamily="2" charset="2"/>
              <a:buChar char="q"/>
            </a:pPr>
            <a:r>
              <a:rPr lang="en-AU" sz="2400" dirty="0" err="1" smtClean="0">
                <a:latin typeface="Arial" pitchFamily="34" charset="0"/>
                <a:cs typeface="Arial" pitchFamily="34" charset="0"/>
              </a:rPr>
              <a:t>Telehealth</a:t>
            </a:r>
            <a:r>
              <a:rPr lang="en-AU" sz="2400" dirty="0" smtClean="0">
                <a:latin typeface="Arial" pitchFamily="34" charset="0"/>
                <a:cs typeface="Arial" pitchFamily="34" charset="0"/>
              </a:rPr>
              <a:t>-use of ICT to support remote health care, particularly ageing-in-place; range of diagnostic devices linked to central system for health management</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smtClean="0">
                <a:latin typeface="Arial" pitchFamily="34" charset="0"/>
                <a:cs typeface="Arial" pitchFamily="34" charset="0"/>
              </a:rPr>
              <a:t>Coping with degenerative diseases- increased numbers of  elderly old; dementia- tracking systems, hearing- cochlear implant, vision- bionic eye</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err="1" smtClean="0">
                <a:latin typeface="Arial" pitchFamily="34" charset="0"/>
                <a:cs typeface="Arial" pitchFamily="34" charset="0"/>
              </a:rPr>
              <a:t>Nanomedicine</a:t>
            </a:r>
            <a:r>
              <a:rPr lang="en-AU" sz="2400" dirty="0" smtClean="0">
                <a:latin typeface="Arial" pitchFamily="34" charset="0"/>
                <a:cs typeface="Arial" pitchFamily="34" charset="0"/>
              </a:rPr>
              <a:t>-improved diagnosis and treatment; cheap and rapid biomarkers and genetic data, biomaterials and regenerative medicine</a:t>
            </a:r>
          </a:p>
        </p:txBody>
      </p:sp>
      <p:sp>
        <p:nvSpPr>
          <p:cNvPr id="13316" name="Slide Number Placeholder 3"/>
          <p:cNvSpPr>
            <a:spLocks noGrp="1"/>
          </p:cNvSpPr>
          <p:nvPr>
            <p:ph type="sldNum" sz="quarter" idx="12"/>
          </p:nvPr>
        </p:nvSpPr>
        <p:spPr>
          <a:noFill/>
        </p:spPr>
        <p:txBody>
          <a:bodyPr/>
          <a:lstStyle/>
          <a:p>
            <a:endParaRPr lang="en-US" dirty="0" smtClean="0"/>
          </a:p>
          <a:p>
            <a:r>
              <a:rPr lang="en-US" dirty="0" smtClean="0"/>
              <a:t>7</a:t>
            </a:r>
          </a:p>
        </p:txBody>
      </p:sp>
      <p:pic>
        <p:nvPicPr>
          <p:cNvPr id="8"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48680"/>
            <a:ext cx="8229600" cy="1224136"/>
          </a:xfrm>
        </p:spPr>
        <p:txBody>
          <a:bodyPr>
            <a:normAutofit/>
          </a:bodyPr>
          <a:lstStyle/>
          <a:p>
            <a:r>
              <a:rPr lang="en-AU" sz="3400" dirty="0" smtClean="0">
                <a:solidFill>
                  <a:schemeClr val="tx1">
                    <a:lumMod val="95000"/>
                  </a:schemeClr>
                </a:solidFill>
              </a:rPr>
              <a:t>Assistive Technologies</a:t>
            </a:r>
          </a:p>
        </p:txBody>
      </p:sp>
      <p:sp>
        <p:nvSpPr>
          <p:cNvPr id="14339" name="Content Placeholder 2"/>
          <p:cNvSpPr>
            <a:spLocks noGrp="1"/>
          </p:cNvSpPr>
          <p:nvPr>
            <p:ph idx="1"/>
          </p:nvPr>
        </p:nvSpPr>
        <p:spPr>
          <a:xfrm>
            <a:off x="457200" y="1844824"/>
            <a:ext cx="8229600" cy="4464536"/>
          </a:xfrm>
        </p:spPr>
        <p:txBody>
          <a:bodyPr>
            <a:normAutofit/>
          </a:bodyPr>
          <a:lstStyle/>
          <a:p>
            <a:pPr>
              <a:buFont typeface="Wingdings" pitchFamily="2" charset="2"/>
              <a:buChar char="q"/>
            </a:pPr>
            <a:r>
              <a:rPr lang="en-AU" sz="2400" dirty="0" err="1" smtClean="0">
                <a:latin typeface="Arial" pitchFamily="34" charset="0"/>
                <a:cs typeface="Arial" pitchFamily="34" charset="0"/>
              </a:rPr>
              <a:t>Biorobotics</a:t>
            </a:r>
            <a:r>
              <a:rPr lang="en-AU" sz="2400" dirty="0" smtClean="0">
                <a:latin typeface="Arial" pitchFamily="34" charset="0"/>
                <a:cs typeface="Arial" pitchFamily="34" charset="0"/>
              </a:rPr>
              <a:t>-complement to ageing-in-place; service robots, companion robots, rehabilitation robotics</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smtClean="0">
                <a:latin typeface="Arial" pitchFamily="34" charset="0"/>
                <a:cs typeface="Arial" pitchFamily="34" charset="0"/>
              </a:rPr>
              <a:t>Brain/machine interaction-coping with ageing process; brain stimulation for epilepsy or depression, neural replacements to assist Alzheimer’s sufferers</a:t>
            </a:r>
          </a:p>
          <a:p>
            <a:pPr>
              <a:buFont typeface="Wingdings" pitchFamily="2" charset="2"/>
              <a:buChar char="q"/>
            </a:pPr>
            <a:endParaRPr lang="en-AU" sz="1200" dirty="0" smtClean="0">
              <a:latin typeface="Arial" pitchFamily="34" charset="0"/>
              <a:cs typeface="Arial" pitchFamily="34" charset="0"/>
            </a:endParaRPr>
          </a:p>
          <a:p>
            <a:pPr>
              <a:buFont typeface="Wingdings" pitchFamily="2" charset="2"/>
              <a:buChar char="q"/>
            </a:pPr>
            <a:r>
              <a:rPr lang="en-AU" sz="2400" dirty="0" smtClean="0">
                <a:latin typeface="Arial" pitchFamily="34" charset="0"/>
                <a:cs typeface="Arial" pitchFamily="34" charset="0"/>
              </a:rPr>
              <a:t>Mobility systems-major issue for social interaction; infrastructure and way-finding for pedestrians, mobility scooters, intelligent vehicles</a:t>
            </a:r>
          </a:p>
        </p:txBody>
      </p:sp>
      <p:sp>
        <p:nvSpPr>
          <p:cNvPr id="14340" name="Slide Number Placeholder 3"/>
          <p:cNvSpPr>
            <a:spLocks noGrp="1"/>
          </p:cNvSpPr>
          <p:nvPr>
            <p:ph type="sldNum" sz="quarter" idx="12"/>
          </p:nvPr>
        </p:nvSpPr>
        <p:spPr>
          <a:noFill/>
        </p:spPr>
        <p:txBody>
          <a:bodyPr/>
          <a:lstStyle/>
          <a:p>
            <a:endParaRPr lang="en-US" dirty="0" smtClean="0"/>
          </a:p>
          <a:p>
            <a:r>
              <a:rPr lang="en-US" dirty="0" smtClean="0"/>
              <a:t>8</a:t>
            </a:r>
          </a:p>
        </p:txBody>
      </p:sp>
      <p:pic>
        <p:nvPicPr>
          <p:cNvPr id="8"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6712"/>
            <a:ext cx="8229600" cy="1080120"/>
          </a:xfrm>
        </p:spPr>
        <p:txBody>
          <a:bodyPr>
            <a:normAutofit/>
          </a:bodyPr>
          <a:lstStyle/>
          <a:p>
            <a:r>
              <a:rPr lang="en-AU" dirty="0" smtClean="0">
                <a:solidFill>
                  <a:schemeClr val="tx1">
                    <a:lumMod val="85000"/>
                  </a:schemeClr>
                </a:solidFill>
              </a:rPr>
              <a:t>Key Message</a:t>
            </a:r>
          </a:p>
        </p:txBody>
      </p:sp>
      <p:sp>
        <p:nvSpPr>
          <p:cNvPr id="12291" name="Content Placeholder 2"/>
          <p:cNvSpPr>
            <a:spLocks noGrp="1"/>
          </p:cNvSpPr>
          <p:nvPr>
            <p:ph idx="1"/>
          </p:nvPr>
        </p:nvSpPr>
        <p:spPr>
          <a:xfrm>
            <a:off x="457200" y="2204864"/>
            <a:ext cx="8229600" cy="4104496"/>
          </a:xfrm>
        </p:spPr>
        <p:txBody>
          <a:bodyPr>
            <a:normAutofit/>
          </a:bodyPr>
          <a:lstStyle/>
          <a:p>
            <a:pPr>
              <a:buFont typeface="Wingdings" pitchFamily="2" charset="2"/>
              <a:buChar char="q"/>
            </a:pPr>
            <a:r>
              <a:rPr lang="en-AU" sz="2600" dirty="0" smtClean="0">
                <a:latin typeface="Arial" pitchFamily="34" charset="0"/>
                <a:cs typeface="Arial" pitchFamily="34" charset="0"/>
              </a:rPr>
              <a:t>That the application of smart technology for healthy longevity is GOOD in ensuring a healthy, safe, secure and fulfilling future for the rapidly increasing aged population in the world.</a:t>
            </a:r>
          </a:p>
          <a:p>
            <a:pPr>
              <a:buFont typeface="Wingdings" pitchFamily="2" charset="2"/>
              <a:buChar char="q"/>
            </a:pPr>
            <a:endParaRPr lang="en-AU" sz="2600" dirty="0" smtClean="0">
              <a:latin typeface="Arial" pitchFamily="34" charset="0"/>
              <a:cs typeface="Arial" pitchFamily="34" charset="0"/>
            </a:endParaRPr>
          </a:p>
        </p:txBody>
      </p:sp>
      <p:sp>
        <p:nvSpPr>
          <p:cNvPr id="12292" name="Slide Number Placeholder 3"/>
          <p:cNvSpPr>
            <a:spLocks noGrp="1"/>
          </p:cNvSpPr>
          <p:nvPr>
            <p:ph type="sldNum" sz="quarter" idx="12"/>
          </p:nvPr>
        </p:nvSpPr>
        <p:spPr>
          <a:noFill/>
        </p:spPr>
        <p:txBody>
          <a:bodyPr/>
          <a:lstStyle/>
          <a:p>
            <a:endParaRPr lang="en-US" dirty="0" smtClean="0"/>
          </a:p>
          <a:p>
            <a:r>
              <a:rPr lang="en-US" dirty="0" smtClean="0"/>
              <a:t>9</a:t>
            </a:r>
          </a:p>
        </p:txBody>
      </p:sp>
      <p:pic>
        <p:nvPicPr>
          <p:cNvPr id="8" name="Picture 2"/>
          <p:cNvPicPr>
            <a:picLocks noChangeAspect="1" noChangeArrowheads="1"/>
          </p:cNvPicPr>
          <p:nvPr/>
        </p:nvPicPr>
        <p:blipFill>
          <a:blip r:embed="rId2" cstate="print"/>
          <a:srcRect/>
          <a:stretch>
            <a:fillRect/>
          </a:stretch>
        </p:blipFill>
        <p:spPr bwMode="auto">
          <a:xfrm>
            <a:off x="0" y="0"/>
            <a:ext cx="9144000" cy="836712"/>
          </a:xfrm>
          <a:prstGeom prst="rect">
            <a:avLst/>
          </a:prstGeom>
          <a:noFill/>
          <a:ln w="9525">
            <a:noFill/>
            <a:miter lim="800000"/>
            <a:headEnd/>
            <a:tailEnd/>
          </a:ln>
          <a:effectLst/>
        </p:spPr>
      </p:pic>
      <p:pic>
        <p:nvPicPr>
          <p:cNvPr id="9" name="Picture 4"/>
          <p:cNvPicPr>
            <a:picLocks noChangeAspect="1" noChangeArrowheads="1"/>
          </p:cNvPicPr>
          <p:nvPr/>
        </p:nvPicPr>
        <p:blipFill>
          <a:blip r:embed="rId3" cstate="print"/>
          <a:srcRect/>
          <a:stretch>
            <a:fillRect/>
          </a:stretch>
        </p:blipFill>
        <p:spPr bwMode="auto">
          <a:xfrm>
            <a:off x="0" y="0"/>
            <a:ext cx="1673573" cy="836712"/>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1747</TotalTime>
  <Words>529</Words>
  <Application>Microsoft Macintosh PowerPoint</Application>
  <PresentationFormat>On-screen Show (4:3)</PresentationFormat>
  <Paragraphs>58</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Technology is Good for Healthy Longevity</vt:lpstr>
      <vt:lpstr>The World is Ageing Rapidly!</vt:lpstr>
      <vt:lpstr>Challenges of Increased Aged</vt:lpstr>
      <vt:lpstr>Critical Role of Ageing –in-Place; At Home but not Alone</vt:lpstr>
      <vt:lpstr>Older People and Home Care Health Technology</vt:lpstr>
      <vt:lpstr>Security and Safety</vt:lpstr>
      <vt:lpstr>Diagnosis and Treatment</vt:lpstr>
      <vt:lpstr>Assistive Technologies</vt:lpstr>
      <vt:lpstr>Key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houston</dc:creator>
  <cp:lastModifiedBy>Kaye Fallick</cp:lastModifiedBy>
  <cp:revision>206</cp:revision>
  <dcterms:created xsi:type="dcterms:W3CDTF">2010-07-16T02:55:13Z</dcterms:created>
  <dcterms:modified xsi:type="dcterms:W3CDTF">2012-05-20T01:30:54Z</dcterms:modified>
</cp:coreProperties>
</file>