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91" r:id="rId3"/>
    <p:sldId id="257" r:id="rId4"/>
    <p:sldId id="279" r:id="rId5"/>
    <p:sldId id="280" r:id="rId6"/>
    <p:sldId id="284" r:id="rId7"/>
    <p:sldId id="287" r:id="rId8"/>
    <p:sldId id="281" r:id="rId9"/>
    <p:sldId id="258" r:id="rId10"/>
    <p:sldId id="260" r:id="rId11"/>
    <p:sldId id="261" r:id="rId12"/>
    <p:sldId id="262" r:id="rId13"/>
    <p:sldId id="263" r:id="rId14"/>
    <p:sldId id="268" r:id="rId15"/>
    <p:sldId id="272" r:id="rId16"/>
    <p:sldId id="269" r:id="rId17"/>
    <p:sldId id="266" r:id="rId18"/>
    <p:sldId id="273" r:id="rId19"/>
    <p:sldId id="274" r:id="rId20"/>
    <p:sldId id="290"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a:cs typeface="ＭＳ Ｐゴシック"/>
      </a:defRPr>
    </a:lvl1pPr>
    <a:lvl2pPr marL="457200" algn="l" rtl="0" fontAlgn="base">
      <a:spcBef>
        <a:spcPct val="0"/>
      </a:spcBef>
      <a:spcAft>
        <a:spcPct val="0"/>
      </a:spcAft>
      <a:defRPr kern="1200">
        <a:solidFill>
          <a:schemeClr val="tx1"/>
        </a:solidFill>
        <a:latin typeface="Arial" charset="0"/>
        <a:ea typeface="ＭＳ Ｐゴシック"/>
        <a:cs typeface="ＭＳ Ｐゴシック"/>
      </a:defRPr>
    </a:lvl2pPr>
    <a:lvl3pPr marL="914400" algn="l" rtl="0" fontAlgn="base">
      <a:spcBef>
        <a:spcPct val="0"/>
      </a:spcBef>
      <a:spcAft>
        <a:spcPct val="0"/>
      </a:spcAft>
      <a:defRPr kern="1200">
        <a:solidFill>
          <a:schemeClr val="tx1"/>
        </a:solidFill>
        <a:latin typeface="Arial" charset="0"/>
        <a:ea typeface="ＭＳ Ｐゴシック"/>
        <a:cs typeface="ＭＳ Ｐゴシック"/>
      </a:defRPr>
    </a:lvl3pPr>
    <a:lvl4pPr marL="1371600" algn="l" rtl="0" fontAlgn="base">
      <a:spcBef>
        <a:spcPct val="0"/>
      </a:spcBef>
      <a:spcAft>
        <a:spcPct val="0"/>
      </a:spcAft>
      <a:defRPr kern="1200">
        <a:solidFill>
          <a:schemeClr val="tx1"/>
        </a:solidFill>
        <a:latin typeface="Arial" charset="0"/>
        <a:ea typeface="ＭＳ Ｐゴシック"/>
        <a:cs typeface="ＭＳ Ｐゴシック"/>
      </a:defRPr>
    </a:lvl4pPr>
    <a:lvl5pPr marL="1828800" algn="l" rtl="0" fontAlgn="base">
      <a:spcBef>
        <a:spcPct val="0"/>
      </a:spcBef>
      <a:spcAft>
        <a:spcPct val="0"/>
      </a:spcAft>
      <a:defRPr kern="1200">
        <a:solidFill>
          <a:schemeClr val="tx1"/>
        </a:solidFill>
        <a:latin typeface="Arial" charset="0"/>
        <a:ea typeface="ＭＳ Ｐゴシック"/>
        <a:cs typeface="ＭＳ Ｐゴシック"/>
      </a:defRPr>
    </a:lvl5pPr>
    <a:lvl6pPr marL="2286000" algn="l" defTabSz="914400" rtl="0" eaLnBrk="1" latinLnBrk="0" hangingPunct="1">
      <a:defRPr kern="1200">
        <a:solidFill>
          <a:schemeClr val="tx1"/>
        </a:solidFill>
        <a:latin typeface="Arial" charset="0"/>
        <a:ea typeface="ＭＳ Ｐゴシック"/>
        <a:cs typeface="ＭＳ Ｐゴシック"/>
      </a:defRPr>
    </a:lvl6pPr>
    <a:lvl7pPr marL="2743200" algn="l" defTabSz="914400" rtl="0" eaLnBrk="1" latinLnBrk="0" hangingPunct="1">
      <a:defRPr kern="1200">
        <a:solidFill>
          <a:schemeClr val="tx1"/>
        </a:solidFill>
        <a:latin typeface="Arial" charset="0"/>
        <a:ea typeface="ＭＳ Ｐゴシック"/>
        <a:cs typeface="ＭＳ Ｐゴシック"/>
      </a:defRPr>
    </a:lvl7pPr>
    <a:lvl8pPr marL="3200400" algn="l" defTabSz="914400" rtl="0" eaLnBrk="1" latinLnBrk="0" hangingPunct="1">
      <a:defRPr kern="1200">
        <a:solidFill>
          <a:schemeClr val="tx1"/>
        </a:solidFill>
        <a:latin typeface="Arial" charset="0"/>
        <a:ea typeface="ＭＳ Ｐゴシック"/>
        <a:cs typeface="ＭＳ Ｐゴシック"/>
      </a:defRPr>
    </a:lvl8pPr>
    <a:lvl9pPr marL="3657600" algn="l" defTabSz="914400" rtl="0" eaLnBrk="1" latinLnBrk="0" hangingPunct="1">
      <a:defRPr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7F0C9"/>
    <a:srgbClr val="F4D596"/>
    <a:srgbClr val="F6DDAC"/>
    <a:srgbClr val="FFCC00"/>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DDB4AC0-0C70-4E66-997D-8A0B5C605B2D}" type="datetimeFigureOut">
              <a:rPr lang="en-AU"/>
              <a:pPr>
                <a:defRPr/>
              </a:pPr>
              <a:t>20/05/2012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8BF0966-EB4B-4BB3-8130-30FCFB77725C}"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pPr>
            <a:fld id="{41EFAA86-9152-4DDC-98EA-C34B8ACCBE03}" type="slidenum">
              <a:rPr lang="en-US" smtClean="0">
                <a:latin typeface="Arial" charset="0"/>
                <a:ea typeface="ＭＳ Ｐゴシック"/>
                <a:cs typeface="ＭＳ Ｐゴシック"/>
              </a:rPr>
              <a:pPr eaLnBrk="0" fontAlgn="base" hangingPunct="0">
                <a:spcBef>
                  <a:spcPct val="0"/>
                </a:spcBef>
                <a:spcAft>
                  <a:spcPct val="0"/>
                </a:spcAft>
              </a:pPr>
              <a:t>4</a:t>
            </a:fld>
            <a:endParaRPr lang="en-US" smtClean="0">
              <a:latin typeface="Arial" charset="0"/>
              <a:ea typeface="ＭＳ Ｐゴシック"/>
              <a:cs typeface="ＭＳ Ｐゴシック"/>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latin typeface="Arial" charset="0"/>
              <a:ea typeface="ＭＳ Ｐゴシック"/>
              <a:cs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pPr>
            <a:fld id="{17388B41-2C01-4A7F-A78F-B7C6C78225BE}" type="slidenum">
              <a:rPr lang="en-US" smtClean="0">
                <a:latin typeface="Arial" charset="0"/>
                <a:ea typeface="ＭＳ Ｐゴシック"/>
                <a:cs typeface="ＭＳ Ｐゴシック"/>
              </a:rPr>
              <a:pPr eaLnBrk="0" fontAlgn="base" hangingPunct="0">
                <a:spcBef>
                  <a:spcPct val="0"/>
                </a:spcBef>
                <a:spcAft>
                  <a:spcPct val="0"/>
                </a:spcAft>
              </a:pPr>
              <a:t>5</a:t>
            </a:fld>
            <a:endParaRPr lang="en-US" smtClean="0">
              <a:latin typeface="Arial" charset="0"/>
              <a:ea typeface="ＭＳ Ｐゴシック"/>
              <a:cs typeface="ＭＳ Ｐゴシック"/>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latin typeface="Arial" charset="0"/>
              <a:ea typeface="ＭＳ Ｐゴシック"/>
              <a:cs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pPr>
            <a:fld id="{7CDE42AD-BD3F-430C-8638-B79C6C94DC87}" type="slidenum">
              <a:rPr lang="en-US" smtClean="0">
                <a:latin typeface="Arial" charset="0"/>
                <a:ea typeface="ＭＳ Ｐゴシック"/>
                <a:cs typeface="ＭＳ Ｐゴシック"/>
              </a:rPr>
              <a:pPr eaLnBrk="0" fontAlgn="base" hangingPunct="0">
                <a:spcBef>
                  <a:spcPct val="0"/>
                </a:spcBef>
                <a:spcAft>
                  <a:spcPct val="0"/>
                </a:spcAft>
              </a:pPr>
              <a:t>6</a:t>
            </a:fld>
            <a:endParaRPr lang="en-US" smtClean="0">
              <a:latin typeface="Arial" charset="0"/>
              <a:ea typeface="ＭＳ Ｐゴシック"/>
              <a:cs typeface="ＭＳ Ｐゴシック"/>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latin typeface="Arial" charset="0"/>
              <a:ea typeface="ＭＳ Ｐゴシック"/>
              <a:cs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6F6FFF-3E1B-4013-B3F9-33F00CB28DF8}" type="slidenum">
              <a:rPr lang="en-US">
                <a:ea typeface="ＭＳ Ｐゴシック"/>
                <a:cs typeface="ＭＳ Ｐゴシック"/>
              </a:rPr>
              <a:pPr fontAlgn="base">
                <a:spcBef>
                  <a:spcPct val="0"/>
                </a:spcBef>
                <a:spcAft>
                  <a:spcPct val="0"/>
                </a:spcAft>
                <a:defRPr/>
              </a:pPr>
              <a:t>7</a:t>
            </a:fld>
            <a:endParaRPr lang="en-US">
              <a:ea typeface="ＭＳ Ｐゴシック"/>
              <a:cs typeface="ＭＳ Ｐゴシック"/>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pPr>
            <a:fld id="{F50A3E87-AAFC-42EA-B4A4-35507E2D2472}" type="slidenum">
              <a:rPr lang="en-US" smtClean="0">
                <a:latin typeface="Arial" charset="0"/>
                <a:ea typeface="ＭＳ Ｐゴシック"/>
                <a:cs typeface="ＭＳ Ｐゴシック"/>
              </a:rPr>
              <a:pPr eaLnBrk="0" fontAlgn="base" hangingPunct="0">
                <a:spcBef>
                  <a:spcPct val="0"/>
                </a:spcBef>
                <a:spcAft>
                  <a:spcPct val="0"/>
                </a:spcAft>
              </a:pPr>
              <a:t>8</a:t>
            </a:fld>
            <a:endParaRPr lang="en-US" smtClean="0">
              <a:latin typeface="Arial" charset="0"/>
              <a:ea typeface="ＭＳ Ｐゴシック"/>
              <a:cs typeface="ＭＳ Ｐゴシック"/>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smtClean="0">
              <a:latin typeface="Arial" charset="0"/>
              <a:ea typeface="ＭＳ Ｐゴシック"/>
              <a:cs typeface="ＭＳ Ｐゴシック"/>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AU" smtClean="0"/>
              <a:t>Direct lift from original</a:t>
            </a: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D24E90-DB3A-4080-8C47-F8D55988C4D6}" type="slidenum">
              <a:rPr lang="en-AU">
                <a:ea typeface="ＭＳ Ｐゴシック"/>
                <a:cs typeface="ＭＳ Ｐゴシック"/>
              </a:rPr>
              <a:pPr fontAlgn="base">
                <a:spcBef>
                  <a:spcPct val="0"/>
                </a:spcBef>
                <a:spcAft>
                  <a:spcPct val="0"/>
                </a:spcAft>
                <a:defRPr/>
              </a:pPr>
              <a:t>9</a:t>
            </a:fld>
            <a:endParaRPr lang="en-AU">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341438"/>
            <a:ext cx="7915275" cy="7191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68313" y="2349500"/>
            <a:ext cx="7843837" cy="3887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en-AU" smtClean="0"/>
          </a:p>
        </p:txBody>
      </p:sp>
      <p:pic>
        <p:nvPicPr>
          <p:cNvPr id="1028" name="Picture 8" descr="wicking small pms pos.jpg"/>
          <p:cNvPicPr>
            <a:picLocks noChangeAspect="1"/>
          </p:cNvPicPr>
          <p:nvPr/>
        </p:nvPicPr>
        <p:blipFill>
          <a:blip r:embed="rId13" cstate="print"/>
          <a:srcRect/>
          <a:stretch>
            <a:fillRect/>
          </a:stretch>
        </p:blipFill>
        <p:spPr bwMode="auto">
          <a:xfrm>
            <a:off x="7086600" y="228600"/>
            <a:ext cx="1828800" cy="542925"/>
          </a:xfrm>
          <a:prstGeom prst="rect">
            <a:avLst/>
          </a:prstGeom>
          <a:noFill/>
          <a:ln w="9525">
            <a:noFill/>
            <a:miter lim="800000"/>
            <a:headEnd/>
            <a:tailEnd/>
          </a:ln>
        </p:spPr>
      </p:pic>
      <p:pic>
        <p:nvPicPr>
          <p:cNvPr id="1029" name="Picture 6" descr="Nursing Logo"/>
          <p:cNvPicPr>
            <a:picLocks noChangeAspect="1" noChangeArrowheads="1"/>
          </p:cNvPicPr>
          <p:nvPr/>
        </p:nvPicPr>
        <p:blipFill>
          <a:blip r:embed="rId14" cstate="print"/>
          <a:srcRect/>
          <a:stretch>
            <a:fillRect/>
          </a:stretch>
        </p:blipFill>
        <p:spPr bwMode="auto">
          <a:xfrm>
            <a:off x="8316913" y="6308725"/>
            <a:ext cx="573087" cy="468313"/>
          </a:xfrm>
          <a:prstGeom prst="rect">
            <a:avLst/>
          </a:prstGeom>
          <a:noFill/>
          <a:ln w="9525">
            <a:noFill/>
            <a:miter lim="800000"/>
            <a:headEnd/>
            <a:tailEnd/>
          </a:ln>
        </p:spPr>
      </p:pic>
      <p:sp>
        <p:nvSpPr>
          <p:cNvPr id="86021" name="Line 8"/>
          <p:cNvSpPr>
            <a:spLocks noChangeShapeType="1"/>
          </p:cNvSpPr>
          <p:nvPr/>
        </p:nvSpPr>
        <p:spPr bwMode="auto">
          <a:xfrm>
            <a:off x="457200" y="1219200"/>
            <a:ext cx="8064500" cy="0"/>
          </a:xfrm>
          <a:prstGeom prst="line">
            <a:avLst/>
          </a:prstGeom>
          <a:noFill/>
          <a:ln w="57150" cmpd="thinThick">
            <a:solidFill>
              <a:srgbClr val="FF0000"/>
            </a:solidFill>
            <a:round/>
            <a:headEnd/>
            <a:tailEnd/>
          </a:ln>
        </p:spPr>
        <p:txBody>
          <a:bodyPr/>
          <a:lstStyle/>
          <a:p>
            <a:pPr eaLnBrk="0" fontAlgn="auto" hangingPunct="0">
              <a:spcBef>
                <a:spcPts val="0"/>
              </a:spcBef>
              <a:spcAft>
                <a:spcPts val="0"/>
              </a:spcAft>
              <a:defRPr/>
            </a:pPr>
            <a:endParaRPr lang="en-US">
              <a:latin typeface="Arial" pitchFamily="-111" charset="0"/>
              <a:ea typeface="ＭＳ Ｐゴシック" pitchFamily="-111" charset="-128"/>
              <a:cs typeface="ＭＳ Ｐゴシック" pitchFamily="-111" charset="-128"/>
            </a:endParaRPr>
          </a:p>
        </p:txBody>
      </p:sp>
      <p:pic>
        <p:nvPicPr>
          <p:cNvPr id="1031" name="Picture 6"/>
          <p:cNvPicPr>
            <a:picLocks noChangeAspect="1"/>
          </p:cNvPicPr>
          <p:nvPr userDrawn="1"/>
        </p:nvPicPr>
        <p:blipFill>
          <a:blip r:embed="rId15" cstate="print"/>
          <a:srcRect/>
          <a:stretch>
            <a:fillRect/>
          </a:stretch>
        </p:blipFill>
        <p:spPr bwMode="auto">
          <a:xfrm>
            <a:off x="107950" y="115888"/>
            <a:ext cx="661988" cy="381000"/>
          </a:xfrm>
          <a:prstGeom prst="rect">
            <a:avLst/>
          </a:prstGeom>
          <a:noFill/>
          <a:ln w="9525">
            <a:noFill/>
            <a:miter lim="800000"/>
            <a:headEnd/>
            <a:tailEnd/>
          </a:ln>
        </p:spPr>
      </p:pic>
      <p:pic>
        <p:nvPicPr>
          <p:cNvPr id="1032" name="Picture 7"/>
          <p:cNvPicPr>
            <a:picLocks noChangeAspect="1"/>
          </p:cNvPicPr>
          <p:nvPr userDrawn="1"/>
        </p:nvPicPr>
        <p:blipFill>
          <a:blip r:embed="rId16" cstate="print"/>
          <a:srcRect/>
          <a:stretch>
            <a:fillRect/>
          </a:stretch>
        </p:blipFill>
        <p:spPr bwMode="auto">
          <a:xfrm>
            <a:off x="323850" y="6381750"/>
            <a:ext cx="738188" cy="282575"/>
          </a:xfrm>
          <a:prstGeom prst="rect">
            <a:avLst/>
          </a:prstGeom>
          <a:noFill/>
          <a:ln w="9525">
            <a:noFill/>
            <a:miter lim="800000"/>
            <a:headEnd/>
            <a:tailEnd/>
          </a:ln>
        </p:spPr>
      </p:pic>
      <p:pic>
        <p:nvPicPr>
          <p:cNvPr id="1033" name="Picture 1" descr="Curtin uni.bmp"/>
          <p:cNvPicPr>
            <a:picLocks noChangeAspect="1"/>
          </p:cNvPicPr>
          <p:nvPr userDrawn="1"/>
        </p:nvPicPr>
        <p:blipFill>
          <a:blip r:embed="rId17" cstate="print"/>
          <a:srcRect/>
          <a:stretch>
            <a:fillRect/>
          </a:stretch>
        </p:blipFill>
        <p:spPr bwMode="auto">
          <a:xfrm>
            <a:off x="5292725" y="6381750"/>
            <a:ext cx="1357313" cy="227013"/>
          </a:xfrm>
          <a:prstGeom prst="rect">
            <a:avLst/>
          </a:prstGeom>
          <a:noFill/>
          <a:ln w="9525">
            <a:noFill/>
            <a:miter lim="800000"/>
            <a:headEnd/>
            <a:tailEnd/>
          </a:ln>
        </p:spPr>
      </p:pic>
      <p:sp>
        <p:nvSpPr>
          <p:cNvPr id="1035" name="Rectangle 11"/>
          <p:cNvSpPr>
            <a:spLocks noChangeArrowheads="1"/>
          </p:cNvSpPr>
          <p:nvPr userDrawn="1"/>
        </p:nvSpPr>
        <p:spPr bwMode="auto">
          <a:xfrm>
            <a:off x="0" y="2876550"/>
            <a:ext cx="9144000" cy="0"/>
          </a:xfrm>
          <a:prstGeom prst="rect">
            <a:avLst/>
          </a:prstGeom>
          <a:noFill/>
          <a:ln w="9525">
            <a:noFill/>
            <a:miter lim="800000"/>
            <a:headEnd/>
            <a:tailEnd/>
          </a:ln>
          <a:effectLst/>
        </p:spPr>
        <p:txBody>
          <a:bodyPr wrap="none" anchor="ctr">
            <a:spAutoFit/>
          </a:bodyPr>
          <a:lstStyle/>
          <a:p>
            <a:endParaRPr lang="en-US"/>
          </a:p>
        </p:txBody>
      </p:sp>
      <p:pic>
        <p:nvPicPr>
          <p:cNvPr id="1034" name="Picture 10"/>
          <p:cNvPicPr>
            <a:picLocks noChangeAspect="1" noChangeArrowheads="1"/>
          </p:cNvPicPr>
          <p:nvPr userDrawn="1"/>
        </p:nvPicPr>
        <p:blipFill>
          <a:blip r:embed="rId18" cstate="print"/>
          <a:srcRect/>
          <a:stretch>
            <a:fillRect/>
          </a:stretch>
        </p:blipFill>
        <p:spPr bwMode="auto">
          <a:xfrm>
            <a:off x="2484438" y="6226175"/>
            <a:ext cx="647700" cy="631825"/>
          </a:xfrm>
          <a:prstGeom prst="rect">
            <a:avLst/>
          </a:prstGeom>
          <a:noFill/>
        </p:spPr>
      </p:pic>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eaLnBrk="0" fontAlgn="base" hangingPunct="0">
        <a:spcBef>
          <a:spcPct val="0"/>
        </a:spcBef>
        <a:spcAft>
          <a:spcPct val="0"/>
        </a:spcAft>
        <a:defRPr sz="2400" b="1">
          <a:solidFill>
            <a:srgbClr val="FF3300"/>
          </a:solidFill>
          <a:latin typeface="+mj-lt"/>
          <a:ea typeface="+mj-ea"/>
          <a:cs typeface="+mj-cs"/>
        </a:defRPr>
      </a:lvl1pPr>
      <a:lvl2pPr algn="l" rtl="0" eaLnBrk="0" fontAlgn="base" hangingPunct="0">
        <a:spcBef>
          <a:spcPct val="0"/>
        </a:spcBef>
        <a:spcAft>
          <a:spcPct val="0"/>
        </a:spcAft>
        <a:defRPr sz="2400" b="1">
          <a:solidFill>
            <a:srgbClr val="FF3300"/>
          </a:solidFill>
          <a:latin typeface="Arial" pitchFamily="-107" charset="0"/>
          <a:ea typeface="ＭＳ Ｐゴシック" pitchFamily="-107" charset="-128"/>
          <a:cs typeface="ＭＳ Ｐゴシック" pitchFamily="-107" charset="-128"/>
        </a:defRPr>
      </a:lvl2pPr>
      <a:lvl3pPr algn="l" rtl="0" eaLnBrk="0" fontAlgn="base" hangingPunct="0">
        <a:spcBef>
          <a:spcPct val="0"/>
        </a:spcBef>
        <a:spcAft>
          <a:spcPct val="0"/>
        </a:spcAft>
        <a:defRPr sz="2400" b="1">
          <a:solidFill>
            <a:srgbClr val="FF3300"/>
          </a:solidFill>
          <a:latin typeface="Arial" pitchFamily="-107" charset="0"/>
          <a:ea typeface="ＭＳ Ｐゴシック" pitchFamily="-107" charset="-128"/>
          <a:cs typeface="ＭＳ Ｐゴシック" pitchFamily="-107" charset="-128"/>
        </a:defRPr>
      </a:lvl3pPr>
      <a:lvl4pPr algn="l" rtl="0" eaLnBrk="0" fontAlgn="base" hangingPunct="0">
        <a:spcBef>
          <a:spcPct val="0"/>
        </a:spcBef>
        <a:spcAft>
          <a:spcPct val="0"/>
        </a:spcAft>
        <a:defRPr sz="2400" b="1">
          <a:solidFill>
            <a:srgbClr val="FF3300"/>
          </a:solidFill>
          <a:latin typeface="Arial" pitchFamily="-107" charset="0"/>
          <a:ea typeface="ＭＳ Ｐゴシック" pitchFamily="-107" charset="-128"/>
          <a:cs typeface="ＭＳ Ｐゴシック" pitchFamily="-107" charset="-128"/>
        </a:defRPr>
      </a:lvl4pPr>
      <a:lvl5pPr algn="l" rtl="0" eaLnBrk="0" fontAlgn="base" hangingPunct="0">
        <a:spcBef>
          <a:spcPct val="0"/>
        </a:spcBef>
        <a:spcAft>
          <a:spcPct val="0"/>
        </a:spcAft>
        <a:defRPr sz="2400" b="1">
          <a:solidFill>
            <a:srgbClr val="FF3300"/>
          </a:solidFill>
          <a:latin typeface="Arial" pitchFamily="-107" charset="0"/>
          <a:ea typeface="ＭＳ Ｐゴシック" pitchFamily="-107" charset="-128"/>
          <a:cs typeface="ＭＳ Ｐゴシック" pitchFamily="-107" charset="-128"/>
        </a:defRPr>
      </a:lvl5pPr>
      <a:lvl6pPr marL="457200" algn="ctr" rtl="0" eaLnBrk="1" fontAlgn="base" hangingPunct="1">
        <a:spcBef>
          <a:spcPct val="0"/>
        </a:spcBef>
        <a:spcAft>
          <a:spcPct val="0"/>
        </a:spcAft>
        <a:defRPr sz="4400">
          <a:solidFill>
            <a:schemeClr val="tx2"/>
          </a:solidFill>
          <a:latin typeface="Arial" pitchFamily="-107" charset="0"/>
          <a:ea typeface="ＭＳ Ｐゴシック" pitchFamily="-107" charset="-128"/>
          <a:cs typeface="ＭＳ Ｐゴシック" pitchFamily="-107" charset="-128"/>
        </a:defRPr>
      </a:lvl6pPr>
      <a:lvl7pPr marL="914400" algn="ctr" rtl="0" eaLnBrk="1" fontAlgn="base" hangingPunct="1">
        <a:spcBef>
          <a:spcPct val="0"/>
        </a:spcBef>
        <a:spcAft>
          <a:spcPct val="0"/>
        </a:spcAft>
        <a:defRPr sz="4400">
          <a:solidFill>
            <a:schemeClr val="tx2"/>
          </a:solidFill>
          <a:latin typeface="Arial" pitchFamily="-107" charset="0"/>
          <a:ea typeface="ＭＳ Ｐゴシック" pitchFamily="-107" charset="-128"/>
          <a:cs typeface="ＭＳ Ｐゴシック" pitchFamily="-107" charset="-128"/>
        </a:defRPr>
      </a:lvl7pPr>
      <a:lvl8pPr marL="1371600" algn="ctr" rtl="0" eaLnBrk="1" fontAlgn="base" hangingPunct="1">
        <a:spcBef>
          <a:spcPct val="0"/>
        </a:spcBef>
        <a:spcAft>
          <a:spcPct val="0"/>
        </a:spcAft>
        <a:defRPr sz="4400">
          <a:solidFill>
            <a:schemeClr val="tx2"/>
          </a:solidFill>
          <a:latin typeface="Arial" pitchFamily="-107" charset="0"/>
          <a:ea typeface="ＭＳ Ｐゴシック" pitchFamily="-107" charset="-128"/>
          <a:cs typeface="ＭＳ Ｐゴシック" pitchFamily="-107" charset="-128"/>
        </a:defRPr>
      </a:lvl8pPr>
      <a:lvl9pPr marL="1828800" algn="ctr" rtl="0" eaLnBrk="1" fontAlgn="base" hangingPunct="1">
        <a:spcBef>
          <a:spcPct val="0"/>
        </a:spcBef>
        <a:spcAft>
          <a:spcPct val="0"/>
        </a:spcAft>
        <a:defRPr sz="4400">
          <a:solidFill>
            <a:schemeClr val="tx2"/>
          </a:solidFill>
          <a:latin typeface="Arial" pitchFamily="-107" charset="0"/>
          <a:ea typeface="ＭＳ Ｐゴシック" pitchFamily="-107" charset="-128"/>
          <a:cs typeface="ＭＳ Ｐゴシック" pitchFamily="-107" charset="-128"/>
        </a:defRPr>
      </a:lvl9pPr>
    </p:titleStyle>
    <p:bodyStyle>
      <a:lvl1pPr marL="342900" indent="-342900" algn="l" rtl="0" eaLnBrk="0" fontAlgn="base" hangingPunct="0">
        <a:spcBef>
          <a:spcPct val="20000"/>
        </a:spcBef>
        <a:spcAft>
          <a:spcPct val="0"/>
        </a:spcAft>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55576" y="1556792"/>
            <a:ext cx="7916863" cy="1901825"/>
          </a:xfrm>
        </p:spPr>
        <p:txBody>
          <a:bodyPr/>
          <a:lstStyle/>
          <a:p>
            <a:pPr algn="ctr" eaLnBrk="1" hangingPunct="1"/>
            <a:r>
              <a:rPr lang="en-US" sz="3200" dirty="0" smtClean="0"/>
              <a:t>Mental Illness or Terminal Illness? Competing constructions of advanced dementia and implications for care</a:t>
            </a:r>
            <a:endParaRPr lang="en-AU" sz="3200" dirty="0" smtClean="0"/>
          </a:p>
        </p:txBody>
      </p:sp>
      <p:sp>
        <p:nvSpPr>
          <p:cNvPr id="14338" name="Subtitle 2"/>
          <p:cNvSpPr>
            <a:spLocks noGrp="1"/>
          </p:cNvSpPr>
          <p:nvPr>
            <p:ph type="subTitle" idx="1"/>
          </p:nvPr>
        </p:nvSpPr>
        <p:spPr>
          <a:xfrm>
            <a:off x="179512" y="3645024"/>
            <a:ext cx="8640762" cy="2544515"/>
          </a:xfrm>
        </p:spPr>
        <p:txBody>
          <a:bodyPr/>
          <a:lstStyle/>
          <a:p>
            <a:r>
              <a:rPr lang="en-US" b="1" dirty="0" smtClean="0"/>
              <a:t>Professor Fran </a:t>
            </a:r>
            <a:r>
              <a:rPr lang="en-US" b="1" dirty="0" err="1" smtClean="0"/>
              <a:t>McInerney</a:t>
            </a:r>
            <a:r>
              <a:rPr lang="en-US" b="1" dirty="0" smtClean="0"/>
              <a:t> </a:t>
            </a:r>
          </a:p>
          <a:p>
            <a:r>
              <a:rPr lang="en-AU" b="1" dirty="0" smtClean="0"/>
              <a:t>Australian Catholic University/Mercy Health, </a:t>
            </a:r>
            <a:r>
              <a:rPr lang="en-AU" b="1" dirty="0" smtClean="0"/>
              <a:t>Melbourne</a:t>
            </a:r>
          </a:p>
          <a:p>
            <a:endParaRPr lang="en-US" b="1" dirty="0" smtClean="0"/>
          </a:p>
          <a:p>
            <a:r>
              <a:rPr lang="en-US" b="1" dirty="0" smtClean="0"/>
              <a:t>IFA 11</a:t>
            </a:r>
            <a:r>
              <a:rPr lang="en-US" b="1" baseline="30000" dirty="0" smtClean="0"/>
              <a:t>th</a:t>
            </a:r>
            <a:r>
              <a:rPr lang="en-US" b="1" dirty="0" smtClean="0"/>
              <a:t> Global Conference on Ageing</a:t>
            </a:r>
          </a:p>
          <a:p>
            <a:r>
              <a:rPr lang="en-US" b="1" dirty="0" smtClean="0"/>
              <a:t>28</a:t>
            </a:r>
            <a:r>
              <a:rPr lang="en-US" b="1" baseline="30000" dirty="0" smtClean="0"/>
              <a:t>th</a:t>
            </a:r>
            <a:r>
              <a:rPr lang="en-US" b="1" dirty="0" smtClean="0"/>
              <a:t> May – 1</a:t>
            </a:r>
            <a:r>
              <a:rPr lang="en-US" b="1" baseline="30000" dirty="0" smtClean="0"/>
              <a:t>st</a:t>
            </a:r>
            <a:r>
              <a:rPr lang="en-US" b="1" dirty="0" smtClean="0"/>
              <a:t> June 2012</a:t>
            </a:r>
          </a:p>
          <a:p>
            <a:r>
              <a:rPr lang="en-US" b="1" dirty="0" smtClean="0"/>
              <a:t>Prague, Czech Republic</a:t>
            </a:r>
            <a:endParaRPr lang="en-AU" b="1" dirty="0" smtClean="0"/>
          </a:p>
          <a:p>
            <a:pPr eaLnBrk="1" hangingPunct="1"/>
            <a:endParaRPr lang="en-AU" dirty="0" smtClean="0"/>
          </a:p>
        </p:txBody>
      </p:sp>
      <p:sp>
        <p:nvSpPr>
          <p:cNvPr id="14342" name="Rectangle 6"/>
          <p:cNvSpPr>
            <a:spLocks noChangeArrowheads="1"/>
          </p:cNvSpPr>
          <p:nvPr/>
        </p:nvSpPr>
        <p:spPr bwMode="auto">
          <a:xfrm>
            <a:off x="0" y="287655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Co-authors</a:t>
            </a:r>
            <a:endParaRPr lang="en-AU" dirty="0"/>
          </a:p>
        </p:txBody>
      </p:sp>
      <p:sp>
        <p:nvSpPr>
          <p:cNvPr id="3" name="Content Placeholder 2"/>
          <p:cNvSpPr>
            <a:spLocks noGrp="1"/>
          </p:cNvSpPr>
          <p:nvPr>
            <p:ph idx="1"/>
          </p:nvPr>
        </p:nvSpPr>
        <p:spPr/>
        <p:txBody>
          <a:bodyPr/>
          <a:lstStyle/>
          <a:p>
            <a:r>
              <a:rPr lang="en-US" dirty="0" smtClean="0"/>
              <a:t>Prof Andrew Robinson</a:t>
            </a:r>
          </a:p>
          <a:p>
            <a:r>
              <a:rPr lang="en-US" dirty="0" smtClean="0"/>
              <a:t>Dr Sharon Andrews</a:t>
            </a:r>
          </a:p>
          <a:p>
            <a:r>
              <a:rPr lang="en-US" dirty="0" smtClean="0"/>
              <a:t>Ms Cathy Donohue</a:t>
            </a:r>
          </a:p>
          <a:p>
            <a:r>
              <a:rPr lang="en-US" dirty="0" smtClean="0"/>
              <a:t>Ms Susan Leggett</a:t>
            </a:r>
          </a:p>
          <a:p>
            <a:r>
              <a:rPr lang="en-US" dirty="0" smtClean="0"/>
              <a:t>Dr Chris </a:t>
            </a:r>
            <a:r>
              <a:rPr lang="en-US" dirty="0" err="1" smtClean="0"/>
              <a:t>Stirling</a:t>
            </a:r>
            <a:endParaRPr lang="en-US" dirty="0" smtClean="0"/>
          </a:p>
          <a:p>
            <a:r>
              <a:rPr lang="en-US" dirty="0" smtClean="0"/>
              <a:t>Assoc Prof Chris </a:t>
            </a:r>
            <a:r>
              <a:rPr lang="en-US" dirty="0" err="1" smtClean="0"/>
              <a:t>Toye</a:t>
            </a:r>
            <a:endParaRPr lang="en-US" dirty="0" smtClean="0"/>
          </a:p>
          <a:p>
            <a:r>
              <a:rPr lang="en-US" dirty="0" smtClean="0"/>
              <a:t>Prof Michael Ashby</a:t>
            </a:r>
            <a:endParaRPr lang="en-A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3"/>
          <p:cNvSpPr>
            <a:spLocks noGrp="1"/>
          </p:cNvSpPr>
          <p:nvPr>
            <p:ph type="title"/>
          </p:nvPr>
        </p:nvSpPr>
        <p:spPr>
          <a:xfrm>
            <a:off x="1228725" y="476250"/>
            <a:ext cx="7915275" cy="719138"/>
          </a:xfrm>
        </p:spPr>
        <p:txBody>
          <a:bodyPr/>
          <a:lstStyle/>
          <a:p>
            <a:pPr eaLnBrk="1" hangingPunct="1"/>
            <a:r>
              <a:rPr lang="en-US" smtClean="0"/>
              <a:t>Presentation Overview</a:t>
            </a:r>
          </a:p>
        </p:txBody>
      </p:sp>
      <p:sp>
        <p:nvSpPr>
          <p:cNvPr id="5" name="Vertical Text Placeholder 4"/>
          <p:cNvSpPr>
            <a:spLocks noGrp="1"/>
          </p:cNvSpPr>
          <p:nvPr>
            <p:ph idx="1"/>
          </p:nvPr>
        </p:nvSpPr>
        <p:spPr>
          <a:xfrm>
            <a:off x="468313" y="1268413"/>
            <a:ext cx="7848600" cy="4897437"/>
          </a:xfrm>
        </p:spPr>
        <p:txBody>
          <a:bodyPr/>
          <a:lstStyle/>
          <a:p>
            <a:pPr marL="0" indent="0">
              <a:lnSpc>
                <a:spcPct val="90000"/>
              </a:lnSpc>
              <a:buFontTx/>
              <a:buChar char="•"/>
            </a:pPr>
            <a:endParaRPr lang="en-AU" sz="2400" smtClean="0"/>
          </a:p>
          <a:p>
            <a:pPr marL="0" indent="0">
              <a:lnSpc>
                <a:spcPct val="90000"/>
              </a:lnSpc>
              <a:buFontTx/>
              <a:buChar char="•"/>
            </a:pPr>
            <a:r>
              <a:rPr lang="en-AU" sz="2400" smtClean="0"/>
              <a:t> Part of a larger mixed methods study exploring communication between formal &amp; informal caregivers of people with dementia (PWD) resident in residential aged care facilities (RACFs)</a:t>
            </a:r>
          </a:p>
          <a:p>
            <a:pPr marL="0" indent="0">
              <a:lnSpc>
                <a:spcPct val="90000"/>
              </a:lnSpc>
              <a:buFontTx/>
              <a:buChar char="•"/>
            </a:pPr>
            <a:endParaRPr lang="en-AU" sz="2400" smtClean="0"/>
          </a:p>
          <a:p>
            <a:pPr marL="0" indent="0">
              <a:lnSpc>
                <a:spcPct val="90000"/>
              </a:lnSpc>
              <a:buFontTx/>
              <a:buChar char="•"/>
            </a:pPr>
            <a:r>
              <a:rPr lang="en-AU" sz="2400" smtClean="0"/>
              <a:t> Reports on qualitative findings with family members (interviews) and carers (focus groups) of people resident in dementia units</a:t>
            </a:r>
          </a:p>
          <a:p>
            <a:pPr marL="0" indent="0">
              <a:lnSpc>
                <a:spcPct val="90000"/>
              </a:lnSpc>
              <a:buFontTx/>
              <a:buChar char="•"/>
            </a:pPr>
            <a:endParaRPr lang="en-AU" sz="2400" smtClean="0"/>
          </a:p>
          <a:p>
            <a:pPr marL="0" indent="0">
              <a:lnSpc>
                <a:spcPct val="90000"/>
              </a:lnSpc>
              <a:buFontTx/>
              <a:buChar char="•"/>
            </a:pPr>
            <a:r>
              <a:rPr lang="en-AU" sz="2400" smtClean="0"/>
              <a:t> Project supported by an Australian Government Department of Health &amp; Ageing Local Palliative Care Grants Program (Round 5 Dementia) Grant</a:t>
            </a:r>
          </a:p>
          <a:p>
            <a:pPr marL="0" indent="0">
              <a:buFontTx/>
              <a:buChar char="•"/>
            </a:pPr>
            <a:endParaRPr lang="en-AU" sz="2400" smtClean="0"/>
          </a:p>
          <a:p>
            <a:pPr marL="0" indent="0"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subTitle" idx="1"/>
          </p:nvPr>
        </p:nvSpPr>
        <p:spPr>
          <a:xfrm>
            <a:off x="539750" y="1700213"/>
            <a:ext cx="7848600" cy="3200400"/>
          </a:xfrm>
        </p:spPr>
        <p:txBody>
          <a:bodyPr/>
          <a:lstStyle/>
          <a:p>
            <a:pPr marL="269875" indent="-269875" algn="l">
              <a:lnSpc>
                <a:spcPct val="80000"/>
              </a:lnSpc>
              <a:buFontTx/>
              <a:buChar char="•"/>
            </a:pPr>
            <a:r>
              <a:rPr lang="en-AU" smtClean="0"/>
              <a:t>Dementia is an issue of increasing concern in Australia &amp; internationally</a:t>
            </a:r>
          </a:p>
          <a:p>
            <a:pPr marL="269875" indent="-269875" algn="l">
              <a:lnSpc>
                <a:spcPct val="80000"/>
              </a:lnSpc>
              <a:buFontTx/>
              <a:buChar char="•"/>
            </a:pPr>
            <a:endParaRPr lang="en-AU" smtClean="0"/>
          </a:p>
          <a:p>
            <a:pPr marL="269875" indent="-269875" algn="l">
              <a:lnSpc>
                <a:spcPct val="80000"/>
              </a:lnSpc>
              <a:buFontTx/>
              <a:buChar char="•"/>
            </a:pPr>
            <a:r>
              <a:rPr lang="en-AU" smtClean="0"/>
              <a:t>Latest Australian figures identify dementia as the third leading cause of death in Australia (AIHW 2011) &amp; the second leading cause of disability burden (Al Aust 2008)</a:t>
            </a:r>
          </a:p>
          <a:p>
            <a:pPr marL="269875" indent="-269875" algn="l">
              <a:lnSpc>
                <a:spcPct val="80000"/>
              </a:lnSpc>
              <a:buFontTx/>
              <a:buChar char="•"/>
            </a:pPr>
            <a:endParaRPr lang="en-AU" smtClean="0"/>
          </a:p>
          <a:p>
            <a:pPr marL="269875" indent="-269875" algn="l">
              <a:lnSpc>
                <a:spcPct val="80000"/>
              </a:lnSpc>
              <a:buFontTx/>
              <a:buChar char="•"/>
            </a:pPr>
            <a:r>
              <a:rPr lang="en-AU" smtClean="0"/>
              <a:t>Increasingly recognized as a progressive, global, life-limiting, condition however, large gaps in understanding still evident</a:t>
            </a:r>
          </a:p>
          <a:p>
            <a:pPr marL="269875" indent="-269875" algn="l">
              <a:lnSpc>
                <a:spcPct val="80000"/>
              </a:lnSpc>
              <a:buFontTx/>
              <a:buChar char="•"/>
            </a:pPr>
            <a:endParaRPr lang="en-AU" smtClean="0"/>
          </a:p>
          <a:p>
            <a:pPr marL="269875" indent="-269875" algn="l">
              <a:lnSpc>
                <a:spcPct val="80000"/>
              </a:lnSpc>
              <a:buFontTx/>
              <a:buChar char="•"/>
            </a:pPr>
            <a:r>
              <a:rPr lang="en-AU" smtClean="0"/>
              <a:t>At least 50% of PWD (moderate to advanced) are resident in RACFs (Al Aust 2008)</a:t>
            </a:r>
          </a:p>
          <a:p>
            <a:pPr marL="269875" indent="-269875" algn="l">
              <a:lnSpc>
                <a:spcPct val="80000"/>
              </a:lnSpc>
              <a:buFontTx/>
              <a:buChar char="•"/>
            </a:pPr>
            <a:endParaRPr lang="en-AU" smtClean="0"/>
          </a:p>
          <a:p>
            <a:pPr marL="269875" indent="-269875" algn="l">
              <a:lnSpc>
                <a:spcPct val="80000"/>
              </a:lnSpc>
              <a:buFontTx/>
              <a:buChar char="•"/>
            </a:pPr>
            <a:r>
              <a:rPr lang="en-AU" smtClean="0"/>
              <a:t>At least 50% of the total RACF population consists of PWD – closer to 80% in high care &amp; 100% in dementia units (DUs) (AIHW 2010)</a:t>
            </a:r>
          </a:p>
        </p:txBody>
      </p:sp>
      <p:sp>
        <p:nvSpPr>
          <p:cNvPr id="16386" name="Title 7"/>
          <p:cNvSpPr>
            <a:spLocks noGrp="1"/>
          </p:cNvSpPr>
          <p:nvPr>
            <p:ph type="ctrTitle"/>
          </p:nvPr>
        </p:nvSpPr>
        <p:spPr>
          <a:xfrm>
            <a:off x="827088" y="549275"/>
            <a:ext cx="8447087" cy="647700"/>
          </a:xfrm>
        </p:spPr>
        <p:txBody>
          <a:bodyPr/>
          <a:lstStyle/>
          <a:p>
            <a:pPr eaLnBrk="1" hangingPunct="1"/>
            <a:r>
              <a:rPr lang="en-AU" smtClean="0"/>
              <a:t>Dementia in the Residential Aged Care Context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subTitle" idx="1"/>
          </p:nvPr>
        </p:nvSpPr>
        <p:spPr>
          <a:xfrm>
            <a:off x="179388" y="1557338"/>
            <a:ext cx="8382000" cy="3048000"/>
          </a:xfrm>
        </p:spPr>
        <p:txBody>
          <a:bodyPr/>
          <a:lstStyle/>
          <a:p>
            <a:pPr marL="811213" indent="-271463" algn="l">
              <a:lnSpc>
                <a:spcPct val="80000"/>
              </a:lnSpc>
              <a:buFontTx/>
              <a:buChar char="•"/>
              <a:tabLst>
                <a:tab pos="892175" algn="l"/>
              </a:tabLst>
            </a:pPr>
            <a:r>
              <a:rPr lang="en-AU" sz="2400" smtClean="0"/>
              <a:t>In later stages, PWD commonly experience:</a:t>
            </a:r>
          </a:p>
          <a:p>
            <a:pPr marL="1143000" lvl="2" indent="-228600" algn="l">
              <a:lnSpc>
                <a:spcPct val="80000"/>
              </a:lnSpc>
              <a:buFontTx/>
              <a:buChar char="•"/>
              <a:tabLst>
                <a:tab pos="892175" algn="l"/>
              </a:tabLst>
            </a:pPr>
            <a:r>
              <a:rPr lang="en-AU" sz="2000" smtClean="0"/>
              <a:t>Eating &amp; drinking problems;</a:t>
            </a:r>
          </a:p>
          <a:p>
            <a:pPr marL="1143000" lvl="2" indent="-228600" algn="l">
              <a:lnSpc>
                <a:spcPct val="80000"/>
              </a:lnSpc>
              <a:buFontTx/>
              <a:buChar char="•"/>
              <a:tabLst>
                <a:tab pos="892175" algn="l"/>
              </a:tabLst>
            </a:pPr>
            <a:r>
              <a:rPr lang="en-AU" sz="2000" smtClean="0"/>
              <a:t>Dysphagia;</a:t>
            </a:r>
          </a:p>
          <a:p>
            <a:pPr marL="1143000" lvl="2" indent="-228600" algn="l">
              <a:lnSpc>
                <a:spcPct val="80000"/>
              </a:lnSpc>
              <a:buFontTx/>
              <a:buChar char="•"/>
              <a:tabLst>
                <a:tab pos="892175" algn="l"/>
              </a:tabLst>
            </a:pPr>
            <a:r>
              <a:rPr lang="en-AU" sz="2000" smtClean="0"/>
              <a:t>Weight loss;</a:t>
            </a:r>
          </a:p>
          <a:p>
            <a:pPr marL="1143000" lvl="2" indent="-228600" algn="l">
              <a:lnSpc>
                <a:spcPct val="80000"/>
              </a:lnSpc>
              <a:buFontTx/>
              <a:buChar char="•"/>
              <a:tabLst>
                <a:tab pos="892175" algn="l"/>
              </a:tabLst>
            </a:pPr>
            <a:r>
              <a:rPr lang="en-AU" sz="2000" smtClean="0"/>
              <a:t>Infections; </a:t>
            </a:r>
          </a:p>
          <a:p>
            <a:pPr marL="1143000" lvl="2" indent="-228600" algn="l">
              <a:lnSpc>
                <a:spcPct val="80000"/>
              </a:lnSpc>
              <a:buFontTx/>
              <a:buChar char="•"/>
              <a:tabLst>
                <a:tab pos="892175" algn="l"/>
              </a:tabLst>
            </a:pPr>
            <a:r>
              <a:rPr lang="en-AU" sz="2000" smtClean="0"/>
              <a:t>Reduced mobility; &amp;</a:t>
            </a:r>
          </a:p>
          <a:p>
            <a:pPr marL="1143000" lvl="2" indent="-228600" algn="l">
              <a:lnSpc>
                <a:spcPct val="80000"/>
              </a:lnSpc>
              <a:buFontTx/>
              <a:buChar char="•"/>
              <a:tabLst>
                <a:tab pos="892175" algn="l"/>
              </a:tabLst>
            </a:pPr>
            <a:r>
              <a:rPr lang="en-AU" sz="2000" smtClean="0"/>
              <a:t>Dyspnoea</a:t>
            </a:r>
          </a:p>
          <a:p>
            <a:pPr marL="1600200" lvl="3" indent="-228600" algn="l">
              <a:lnSpc>
                <a:spcPct val="80000"/>
              </a:lnSpc>
              <a:spcAft>
                <a:spcPts val="1200"/>
              </a:spcAft>
              <a:buFontTx/>
              <a:buChar char="–"/>
              <a:tabLst>
                <a:tab pos="892175" algn="l"/>
              </a:tabLst>
            </a:pPr>
            <a:r>
              <a:rPr lang="en-AU" smtClean="0"/>
              <a:t>All of which contribute to mortality</a:t>
            </a:r>
          </a:p>
          <a:p>
            <a:pPr marL="811213" indent="-271463" algn="l">
              <a:lnSpc>
                <a:spcPct val="80000"/>
              </a:lnSpc>
              <a:buFontTx/>
              <a:buChar char="•"/>
              <a:tabLst>
                <a:tab pos="892175" algn="l"/>
              </a:tabLst>
            </a:pPr>
            <a:r>
              <a:rPr lang="en-AU" sz="2400" smtClean="0"/>
              <a:t>Prognosis from diagnosis to death has been estimated at 4.5 years (Larson et al 2004), while for those in the most advanced stage (eg those resident in DUs), the survival time has been estimated at 6 - 24 months (Mitchell et al 2009)</a:t>
            </a:r>
          </a:p>
          <a:p>
            <a:pPr marL="811213" indent="-271463" algn="l" eaLnBrk="1" hangingPunct="1">
              <a:lnSpc>
                <a:spcPct val="80000"/>
              </a:lnSpc>
              <a:spcBef>
                <a:spcPct val="0"/>
              </a:spcBef>
              <a:spcAft>
                <a:spcPts val="275"/>
              </a:spcAft>
              <a:buFont typeface="Wingdings" pitchFamily="2" charset="2"/>
              <a:buChar char="Ø"/>
              <a:tabLst>
                <a:tab pos="892175" algn="l"/>
              </a:tabLst>
            </a:pPr>
            <a:endParaRPr lang="en-AU" sz="2400" baseline="30000" smtClean="0">
              <a:solidFill>
                <a:srgbClr val="000000"/>
              </a:solidFill>
            </a:endParaRPr>
          </a:p>
          <a:p>
            <a:pPr marL="811213" indent="-271463" algn="l" eaLnBrk="1" hangingPunct="1">
              <a:lnSpc>
                <a:spcPct val="80000"/>
              </a:lnSpc>
              <a:spcBef>
                <a:spcPct val="0"/>
              </a:spcBef>
              <a:spcAft>
                <a:spcPts val="275"/>
              </a:spcAft>
              <a:buFont typeface="Wingdings" pitchFamily="2" charset="2"/>
              <a:buChar char="Ø"/>
              <a:tabLst>
                <a:tab pos="892175" algn="l"/>
              </a:tabLst>
            </a:pPr>
            <a:endParaRPr lang="en-US" smtClean="0"/>
          </a:p>
          <a:p>
            <a:pPr marL="811213" indent="-271463" algn="l" eaLnBrk="1" hangingPunct="1">
              <a:lnSpc>
                <a:spcPct val="80000"/>
              </a:lnSpc>
              <a:spcBef>
                <a:spcPct val="0"/>
              </a:spcBef>
              <a:spcAft>
                <a:spcPts val="275"/>
              </a:spcAft>
              <a:buFont typeface="Wingdings" pitchFamily="2" charset="2"/>
              <a:buChar char="Ø"/>
              <a:tabLst>
                <a:tab pos="892175" algn="l"/>
              </a:tabLst>
            </a:pPr>
            <a:endParaRPr lang="en-AU" smtClean="0"/>
          </a:p>
          <a:p>
            <a:pPr marL="811213" indent="-271463" algn="l" eaLnBrk="1" hangingPunct="1">
              <a:lnSpc>
                <a:spcPct val="80000"/>
              </a:lnSpc>
              <a:spcBef>
                <a:spcPct val="0"/>
              </a:spcBef>
              <a:spcAft>
                <a:spcPts val="1800"/>
              </a:spcAft>
              <a:buFontTx/>
              <a:buChar char="-"/>
              <a:tabLst>
                <a:tab pos="892175" algn="l"/>
              </a:tabLst>
            </a:pPr>
            <a:endParaRPr lang="en-US" smtClean="0"/>
          </a:p>
          <a:p>
            <a:pPr marL="811213" indent="-271463" algn="l" eaLnBrk="1" hangingPunct="1">
              <a:lnSpc>
                <a:spcPct val="80000"/>
              </a:lnSpc>
              <a:spcBef>
                <a:spcPct val="0"/>
              </a:spcBef>
              <a:spcAft>
                <a:spcPts val="1800"/>
              </a:spcAft>
              <a:buFontTx/>
              <a:buChar char="-"/>
              <a:tabLst>
                <a:tab pos="892175" algn="l"/>
              </a:tabLst>
            </a:pPr>
            <a:endParaRPr lang="en-AU" smtClean="0">
              <a:solidFill>
                <a:srgbClr val="000000"/>
              </a:solidFill>
            </a:endParaRPr>
          </a:p>
          <a:p>
            <a:pPr marL="811213" indent="-271463" algn="l" eaLnBrk="1" hangingPunct="1">
              <a:lnSpc>
                <a:spcPct val="80000"/>
              </a:lnSpc>
              <a:spcBef>
                <a:spcPct val="0"/>
              </a:spcBef>
              <a:spcAft>
                <a:spcPts val="1800"/>
              </a:spcAft>
              <a:buFontTx/>
              <a:buChar char="-"/>
              <a:tabLst>
                <a:tab pos="892175" algn="l"/>
              </a:tabLst>
            </a:pPr>
            <a:endParaRPr lang="en-US" smtClean="0">
              <a:solidFill>
                <a:srgbClr val="000000"/>
              </a:solidFill>
            </a:endParaRPr>
          </a:p>
          <a:p>
            <a:pPr marL="811213" indent="-271463" algn="l" eaLnBrk="1" hangingPunct="1">
              <a:lnSpc>
                <a:spcPct val="80000"/>
              </a:lnSpc>
              <a:spcBef>
                <a:spcPts val="875"/>
              </a:spcBef>
              <a:spcAft>
                <a:spcPts val="275"/>
              </a:spcAft>
              <a:buFontTx/>
              <a:buChar char="-"/>
              <a:tabLst>
                <a:tab pos="892175" algn="l"/>
              </a:tabLst>
            </a:pPr>
            <a:endParaRPr lang="en-US" baseline="30000" smtClean="0">
              <a:solidFill>
                <a:srgbClr val="000000"/>
              </a:solidFill>
            </a:endParaRPr>
          </a:p>
          <a:p>
            <a:pPr marL="811213" indent="-271463" algn="l" eaLnBrk="1" hangingPunct="1">
              <a:lnSpc>
                <a:spcPct val="80000"/>
              </a:lnSpc>
              <a:spcBef>
                <a:spcPts val="875"/>
              </a:spcBef>
              <a:spcAft>
                <a:spcPts val="875"/>
              </a:spcAft>
              <a:tabLst>
                <a:tab pos="892175" algn="l"/>
              </a:tabLst>
            </a:pPr>
            <a:endParaRPr lang="en-AU" smtClean="0">
              <a:solidFill>
                <a:srgbClr val="000000"/>
              </a:solidFill>
            </a:endParaRPr>
          </a:p>
          <a:p>
            <a:pPr marL="811213" indent="-271463" algn="l" eaLnBrk="1" hangingPunct="1">
              <a:lnSpc>
                <a:spcPct val="80000"/>
              </a:lnSpc>
              <a:spcBef>
                <a:spcPts val="875"/>
              </a:spcBef>
              <a:spcAft>
                <a:spcPts val="875"/>
              </a:spcAft>
              <a:buFontTx/>
              <a:buChar char="•"/>
              <a:tabLst>
                <a:tab pos="892175" algn="l"/>
              </a:tabLst>
            </a:pPr>
            <a:endParaRPr lang="en-AU" smtClean="0">
              <a:solidFill>
                <a:srgbClr val="000000"/>
              </a:solidFill>
            </a:endParaRPr>
          </a:p>
          <a:p>
            <a:pPr marL="811213" indent="-271463" algn="l" eaLnBrk="1" hangingPunct="1">
              <a:lnSpc>
                <a:spcPct val="80000"/>
              </a:lnSpc>
              <a:spcBef>
                <a:spcPts val="875"/>
              </a:spcBef>
              <a:spcAft>
                <a:spcPts val="875"/>
              </a:spcAft>
              <a:buFontTx/>
              <a:buChar char="•"/>
              <a:tabLst>
                <a:tab pos="892175" algn="l"/>
              </a:tabLst>
            </a:pPr>
            <a:endParaRPr lang="en-US" smtClean="0">
              <a:solidFill>
                <a:srgbClr val="000000"/>
              </a:solidFill>
            </a:endParaRPr>
          </a:p>
        </p:txBody>
      </p:sp>
      <p:sp>
        <p:nvSpPr>
          <p:cNvPr id="18434" name="Title 7"/>
          <p:cNvSpPr>
            <a:spLocks noGrp="1"/>
          </p:cNvSpPr>
          <p:nvPr>
            <p:ph type="ctrTitle"/>
          </p:nvPr>
        </p:nvSpPr>
        <p:spPr>
          <a:xfrm>
            <a:off x="1619250" y="620713"/>
            <a:ext cx="7772400" cy="647700"/>
          </a:xfrm>
        </p:spPr>
        <p:txBody>
          <a:bodyPr/>
          <a:lstStyle/>
          <a:p>
            <a:pPr eaLnBrk="1" hangingPunct="1"/>
            <a:r>
              <a:rPr lang="en-US" smtClean="0"/>
              <a:t>Dementia as a Terminal Condition</a:t>
            </a:r>
            <a:endParaRPr lang="en-AU" baseline="30000" smtClean="0">
              <a:solidFill>
                <a:srgbClr val="FF0000"/>
              </a:solidFill>
            </a:endParaRPr>
          </a:p>
        </p:txBody>
      </p:sp>
      <p:sp>
        <p:nvSpPr>
          <p:cNvPr id="19460" name="TextBox 7"/>
          <p:cNvSpPr txBox="1">
            <a:spLocks noChangeArrowheads="1"/>
          </p:cNvSpPr>
          <p:nvPr/>
        </p:nvSpPr>
        <p:spPr bwMode="auto">
          <a:xfrm>
            <a:off x="1547813" y="5732463"/>
            <a:ext cx="7315200" cy="1187450"/>
          </a:xfrm>
          <a:prstGeom prst="rect">
            <a:avLst/>
          </a:prstGeom>
          <a:noFill/>
          <a:ln>
            <a:noFill/>
          </a:ln>
          <a:extLst>
            <a:ext uri="{909E8E84-426E-40dd-AFC4-6F175D3DCCD1}"/>
            <a:ext uri="{91240B29-F687-4f45-9708-019B960494DF}"/>
          </a:extLst>
        </p:spPr>
        <p:txBody>
          <a:bodyPr>
            <a:spAutoFit/>
          </a:bodyPr>
          <a:lstStyle/>
          <a:p>
            <a:pPr eaLnBrk="0" hangingPunct="0"/>
            <a:endParaRPr lang="en-US" sz="1200"/>
          </a:p>
          <a:p>
            <a:pPr eaLnBrk="0" hangingPunct="0"/>
            <a:endParaRPr lang="en-US" sz="1200"/>
          </a:p>
          <a:p>
            <a:pPr eaLnBrk="0" hangingPunct="0"/>
            <a:endParaRPr lang="en-US" sz="1200"/>
          </a:p>
          <a:p>
            <a:pPr eaLnBrk="0" hangingPunct="0"/>
            <a:endParaRPr lang="en-US" sz="1200"/>
          </a:p>
          <a:p>
            <a:pPr eaLnBrk="0" hangingPunct="0"/>
            <a:endParaRPr lang="en-US" sz="1200"/>
          </a:p>
          <a:p>
            <a:pPr eaLnBrk="0" hangingPunct="0"/>
            <a:endParaRPr lang="en-US" sz="12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1"/>
          <p:cNvSpPr txBox="1">
            <a:spLocks/>
          </p:cNvSpPr>
          <p:nvPr/>
        </p:nvSpPr>
        <p:spPr bwMode="auto">
          <a:xfrm>
            <a:off x="468313" y="1916113"/>
            <a:ext cx="8153400" cy="1828800"/>
          </a:xfrm>
          <a:prstGeom prst="rect">
            <a:avLst/>
          </a:prstGeom>
          <a:noFill/>
          <a:ln w="9525">
            <a:noFill/>
            <a:miter lim="800000"/>
            <a:headEnd/>
            <a:tailEnd/>
          </a:ln>
        </p:spPr>
        <p:txBody>
          <a:bodyPr anchor="ctr"/>
          <a:lstStyle/>
          <a:p>
            <a:endParaRPr lang="en-AU" sz="2400" dirty="0"/>
          </a:p>
          <a:p>
            <a:endParaRPr lang="en-AU" sz="2400" dirty="0"/>
          </a:p>
          <a:p>
            <a:endParaRPr lang="en-AU" sz="2400" dirty="0"/>
          </a:p>
          <a:p>
            <a:endParaRPr lang="en-AU" sz="2400" dirty="0"/>
          </a:p>
          <a:p>
            <a:pPr algn="ctr"/>
            <a:r>
              <a:rPr lang="en-US" sz="2400" b="1" dirty="0">
                <a:solidFill>
                  <a:srgbClr val="FF3300"/>
                </a:solidFill>
              </a:rPr>
              <a:t>Dementia as a Terminal Condition</a:t>
            </a:r>
            <a:endParaRPr lang="en-AU" sz="2400" dirty="0"/>
          </a:p>
          <a:p>
            <a:endParaRPr lang="en-AU" sz="2400" dirty="0"/>
          </a:p>
          <a:p>
            <a:pPr>
              <a:lnSpc>
                <a:spcPct val="90000"/>
              </a:lnSpc>
            </a:pPr>
            <a:r>
              <a:rPr lang="en-AU" sz="2400" dirty="0"/>
              <a:t>Under-recognition of dementia as a terminal illness has         been argued to contribute to:</a:t>
            </a:r>
          </a:p>
          <a:p>
            <a:pPr>
              <a:lnSpc>
                <a:spcPct val="90000"/>
              </a:lnSpc>
              <a:buFontTx/>
              <a:buChar char="•"/>
            </a:pPr>
            <a:endParaRPr lang="en-AU" sz="2400" dirty="0"/>
          </a:p>
          <a:p>
            <a:pPr marL="742950" lvl="1" indent="-285750">
              <a:lnSpc>
                <a:spcPct val="90000"/>
              </a:lnSpc>
              <a:buFontTx/>
              <a:buChar char="•"/>
            </a:pPr>
            <a:r>
              <a:rPr lang="en-AU" sz="2400" dirty="0"/>
              <a:t>Inadequate pain/symptom management;</a:t>
            </a:r>
          </a:p>
          <a:p>
            <a:pPr marL="742950" lvl="1" indent="-285750">
              <a:lnSpc>
                <a:spcPct val="90000"/>
              </a:lnSpc>
              <a:buFontTx/>
              <a:buChar char="•"/>
            </a:pPr>
            <a:endParaRPr lang="en-AU" sz="2400" dirty="0"/>
          </a:p>
          <a:p>
            <a:pPr marL="742950" lvl="1" indent="-285750">
              <a:lnSpc>
                <a:spcPct val="90000"/>
              </a:lnSpc>
              <a:buFontTx/>
              <a:buChar char="•"/>
            </a:pPr>
            <a:r>
              <a:rPr lang="en-AU" sz="2400" dirty="0"/>
              <a:t>Overuse of treatments such as </a:t>
            </a:r>
            <a:r>
              <a:rPr lang="en-AU" sz="2400" dirty="0" err="1"/>
              <a:t>enteral</a:t>
            </a:r>
            <a:r>
              <a:rPr lang="en-AU" sz="2400" dirty="0"/>
              <a:t> feeding;</a:t>
            </a:r>
          </a:p>
          <a:p>
            <a:pPr marL="742950" lvl="1" indent="-285750">
              <a:lnSpc>
                <a:spcPct val="90000"/>
              </a:lnSpc>
              <a:buFontTx/>
              <a:buChar char="•"/>
            </a:pPr>
            <a:endParaRPr lang="en-AU" sz="2400" dirty="0"/>
          </a:p>
          <a:p>
            <a:pPr marL="742950" lvl="1" indent="-285750">
              <a:lnSpc>
                <a:spcPct val="90000"/>
              </a:lnSpc>
              <a:buFontTx/>
              <a:buChar char="•"/>
            </a:pPr>
            <a:r>
              <a:rPr lang="en-AU" sz="2400" dirty="0"/>
              <a:t>Aggressive antibiotic therapy;</a:t>
            </a:r>
          </a:p>
          <a:p>
            <a:pPr marL="742950" lvl="1" indent="-285750">
              <a:lnSpc>
                <a:spcPct val="90000"/>
              </a:lnSpc>
              <a:buFontTx/>
              <a:buChar char="•"/>
            </a:pPr>
            <a:endParaRPr lang="en-AU" sz="2400" dirty="0"/>
          </a:p>
          <a:p>
            <a:pPr marL="742950" lvl="1" indent="-285750">
              <a:lnSpc>
                <a:spcPct val="90000"/>
              </a:lnSpc>
              <a:buFontTx/>
              <a:buChar char="•"/>
            </a:pPr>
            <a:r>
              <a:rPr lang="en-AU" sz="2400" dirty="0"/>
              <a:t>Invasive &amp; futile diagnostic tests; &amp;</a:t>
            </a:r>
          </a:p>
          <a:p>
            <a:pPr marL="742950" lvl="1" indent="-285750">
              <a:lnSpc>
                <a:spcPct val="90000"/>
              </a:lnSpc>
              <a:buFontTx/>
              <a:buChar char="•"/>
            </a:pPr>
            <a:endParaRPr lang="en-AU" sz="2400" dirty="0"/>
          </a:p>
          <a:p>
            <a:pPr marL="742950" lvl="1" indent="-285750">
              <a:lnSpc>
                <a:spcPct val="90000"/>
              </a:lnSpc>
              <a:buFontTx/>
              <a:buChar char="•"/>
            </a:pPr>
            <a:r>
              <a:rPr lang="en-AU" sz="2400" dirty="0"/>
              <a:t>Inappropriate hospitalizations at the end of life</a:t>
            </a:r>
          </a:p>
          <a:p>
            <a:pPr marL="742950" lvl="1" indent="-285750"/>
            <a:endParaRPr lang="en-AU" sz="2400" dirty="0"/>
          </a:p>
          <a:p>
            <a:pPr marL="1143000" lvl="2" indent="-228600"/>
            <a:r>
              <a:rPr lang="en-AU" sz="2400" dirty="0" smtClean="0">
                <a:solidFill>
                  <a:srgbClr val="FF3300"/>
                </a:solidFill>
              </a:rPr>
              <a:t>...all </a:t>
            </a:r>
            <a:r>
              <a:rPr lang="en-AU" sz="2400" dirty="0">
                <a:solidFill>
                  <a:srgbClr val="FF3300"/>
                </a:solidFill>
              </a:rPr>
              <a:t>contributing to extended suffering of the </a:t>
            </a:r>
            <a:r>
              <a:rPr lang="en-AU" sz="2400" dirty="0" smtClean="0">
                <a:solidFill>
                  <a:srgbClr val="FF3300"/>
                </a:solidFill>
              </a:rPr>
              <a:t>PWD...</a:t>
            </a:r>
            <a:r>
              <a:rPr lang="en-US" sz="2400" b="1" dirty="0">
                <a:solidFill>
                  <a:schemeClr val="accent2"/>
                </a:solidFill>
              </a:rPr>
              <a:t/>
            </a:r>
            <a:br>
              <a:rPr lang="en-US" sz="2400" b="1" dirty="0">
                <a:solidFill>
                  <a:schemeClr val="accent2"/>
                </a:solidFill>
              </a:rPr>
            </a:br>
            <a:endParaRPr lang="en-US" sz="2400" b="1" dirty="0">
              <a:solidFill>
                <a:schemeClr val="accent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1"/>
          <p:cNvSpPr txBox="1">
            <a:spLocks/>
          </p:cNvSpPr>
          <p:nvPr/>
        </p:nvSpPr>
        <p:spPr bwMode="auto">
          <a:xfrm>
            <a:off x="250825" y="2492375"/>
            <a:ext cx="8382000" cy="4724400"/>
          </a:xfrm>
          <a:prstGeom prst="rect">
            <a:avLst/>
          </a:prstGeom>
          <a:noFill/>
          <a:ln w="9525">
            <a:noFill/>
            <a:miter lim="800000"/>
            <a:headEnd/>
            <a:tailEnd/>
          </a:ln>
        </p:spPr>
        <p:txBody>
          <a:bodyPr anchor="ctr"/>
          <a:lstStyle/>
          <a:p>
            <a:pPr eaLnBrk="0" hangingPunct="0">
              <a:buFontTx/>
              <a:buChar char="•"/>
            </a:pPr>
            <a:endParaRPr lang="en-AU" sz="2400" dirty="0"/>
          </a:p>
          <a:p>
            <a:pPr eaLnBrk="0" hangingPunct="0">
              <a:buFontTx/>
              <a:buChar char="•"/>
            </a:pPr>
            <a:endParaRPr lang="en-AU" sz="2400" dirty="0"/>
          </a:p>
          <a:p>
            <a:pPr eaLnBrk="0" hangingPunct="0">
              <a:buFontTx/>
              <a:buChar char="•"/>
            </a:pPr>
            <a:r>
              <a:rPr lang="en-AU" sz="2400" dirty="0" smtClean="0"/>
              <a:t> Purposive </a:t>
            </a:r>
            <a:r>
              <a:rPr lang="en-AU" sz="2400" dirty="0"/>
              <a:t>sample [n=14] out of a possible 60 family member volunteered to be interviewed</a:t>
            </a:r>
          </a:p>
          <a:p>
            <a:pPr eaLnBrk="0" hangingPunct="0">
              <a:buFontTx/>
              <a:buChar char="•"/>
            </a:pPr>
            <a:endParaRPr lang="en-AU" sz="2400" dirty="0"/>
          </a:p>
          <a:p>
            <a:pPr>
              <a:buFontTx/>
              <a:buChar char="•"/>
            </a:pPr>
            <a:r>
              <a:rPr lang="en-AU" sz="2400" dirty="0" smtClean="0"/>
              <a:t> Participants</a:t>
            </a:r>
            <a:r>
              <a:rPr lang="en-AU" sz="2400" dirty="0"/>
              <a:t>’ loved ones had been resident in a DU at one of four RACFs in metropolitan Melbourne (2) &amp; Hobart (2) for between 12 and 36 months</a:t>
            </a:r>
          </a:p>
          <a:p>
            <a:pPr>
              <a:buFontTx/>
              <a:buChar char="•"/>
            </a:pPr>
            <a:endParaRPr lang="en-AU" sz="2400" dirty="0"/>
          </a:p>
          <a:p>
            <a:pPr>
              <a:buFontTx/>
              <a:buChar char="•"/>
            </a:pPr>
            <a:r>
              <a:rPr lang="en-AU" sz="2400" dirty="0" smtClean="0"/>
              <a:t> Participants </a:t>
            </a:r>
            <a:r>
              <a:rPr lang="en-AU" sz="2400" dirty="0"/>
              <a:t>comprised a range of relationships to the PWD 	- spouses, siblings, &amp; offspring</a:t>
            </a:r>
          </a:p>
          <a:p>
            <a:pPr>
              <a:buFontTx/>
              <a:buChar char="•"/>
            </a:pPr>
            <a:endParaRPr lang="en-AU" sz="2400" dirty="0"/>
          </a:p>
          <a:p>
            <a:pPr>
              <a:buFontTx/>
              <a:buChar char="•"/>
            </a:pPr>
            <a:r>
              <a:rPr lang="en-AU" sz="2400" dirty="0" smtClean="0"/>
              <a:t> Each </a:t>
            </a:r>
            <a:r>
              <a:rPr lang="en-AU" sz="2400" dirty="0"/>
              <a:t>participated in one audio-taped, semi-structured interview of approx one hour’s duration</a:t>
            </a:r>
            <a:endParaRPr lang="en-AU" sz="2400" dirty="0">
              <a:solidFill>
                <a:srgbClr val="000000"/>
              </a:solidFill>
            </a:endParaRPr>
          </a:p>
          <a:p>
            <a:pPr eaLnBrk="0" hangingPunct="0">
              <a:spcBef>
                <a:spcPts val="2400"/>
              </a:spcBef>
              <a:spcAft>
                <a:spcPts val="600"/>
              </a:spcAft>
              <a:buFont typeface="Arial" charset="0"/>
              <a:buChar char="•"/>
            </a:pPr>
            <a:endParaRPr lang="en-AU" sz="2400" dirty="0">
              <a:solidFill>
                <a:srgbClr val="000000"/>
              </a:solidFill>
            </a:endParaRPr>
          </a:p>
          <a:p>
            <a:pPr eaLnBrk="0" hangingPunct="0">
              <a:spcAft>
                <a:spcPts val="600"/>
              </a:spcAft>
              <a:buFont typeface="Arial" charset="0"/>
              <a:buChar char="•"/>
            </a:pPr>
            <a:endParaRPr lang="en-AU" sz="2400" dirty="0"/>
          </a:p>
          <a:p>
            <a:pPr eaLnBrk="0" hangingPunct="0">
              <a:spcAft>
                <a:spcPts val="600"/>
              </a:spcAft>
              <a:buFont typeface="Arial" charset="0"/>
              <a:buChar char="•"/>
            </a:pPr>
            <a:endParaRPr lang="en-AU" dirty="0"/>
          </a:p>
          <a:p>
            <a:pPr eaLnBrk="0" hangingPunct="0"/>
            <a:endParaRPr lang="en-US" dirty="0"/>
          </a:p>
          <a:p>
            <a:pPr eaLnBrk="0" hangingPunct="0"/>
            <a:endParaRPr lang="en-US" sz="3200" b="1" dirty="0">
              <a:solidFill>
                <a:srgbClr val="FF3300"/>
              </a:solidFill>
            </a:endParaRPr>
          </a:p>
          <a:p>
            <a:pPr eaLnBrk="0" hangingPunct="0"/>
            <a:r>
              <a:rPr lang="en-US" sz="4000" b="1" dirty="0">
                <a:solidFill>
                  <a:schemeClr val="accent2"/>
                </a:solidFill>
              </a:rPr>
              <a:t/>
            </a:r>
            <a:br>
              <a:rPr lang="en-US" sz="4000" b="1" dirty="0">
                <a:solidFill>
                  <a:schemeClr val="accent2"/>
                </a:solidFill>
              </a:rPr>
            </a:br>
            <a:r>
              <a:rPr lang="en-US" sz="1600" b="1" dirty="0">
                <a:solidFill>
                  <a:schemeClr val="accent2"/>
                </a:solidFill>
              </a:rPr>
              <a:t/>
            </a:r>
            <a:br>
              <a:rPr lang="en-US" sz="1600" b="1" dirty="0">
                <a:solidFill>
                  <a:schemeClr val="accent2"/>
                </a:solidFill>
              </a:rPr>
            </a:br>
            <a:endParaRPr lang="en-US" sz="1600" b="1" dirty="0">
              <a:solidFill>
                <a:schemeClr val="accent2"/>
              </a:solidFill>
            </a:endParaRPr>
          </a:p>
        </p:txBody>
      </p:sp>
      <p:sp>
        <p:nvSpPr>
          <p:cNvPr id="22530" name="Rectangle 2"/>
          <p:cNvSpPr>
            <a:spLocks noChangeArrowheads="1"/>
          </p:cNvSpPr>
          <p:nvPr/>
        </p:nvSpPr>
        <p:spPr bwMode="auto">
          <a:xfrm>
            <a:off x="468313" y="692150"/>
            <a:ext cx="8064500" cy="457200"/>
          </a:xfrm>
          <a:prstGeom prst="rect">
            <a:avLst/>
          </a:prstGeom>
          <a:noFill/>
          <a:ln w="9525">
            <a:noFill/>
            <a:miter lim="800000"/>
            <a:headEnd/>
            <a:tailEnd/>
          </a:ln>
        </p:spPr>
        <p:txBody>
          <a:bodyPr>
            <a:spAutoFit/>
          </a:bodyPr>
          <a:lstStyle/>
          <a:p>
            <a:pPr algn="ctr" eaLnBrk="0" hangingPunct="0"/>
            <a:r>
              <a:rPr lang="en-US" sz="2400" b="1">
                <a:solidFill>
                  <a:srgbClr val="FF3300"/>
                </a:solidFill>
              </a:rPr>
              <a:t>Study-participant design (family)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1"/>
          <p:cNvSpPr txBox="1">
            <a:spLocks/>
          </p:cNvSpPr>
          <p:nvPr/>
        </p:nvSpPr>
        <p:spPr bwMode="auto">
          <a:xfrm>
            <a:off x="468313" y="1700213"/>
            <a:ext cx="8153400" cy="3341687"/>
          </a:xfrm>
          <a:prstGeom prst="rect">
            <a:avLst/>
          </a:prstGeom>
          <a:noFill/>
          <a:ln w="9525">
            <a:noFill/>
            <a:miter lim="800000"/>
            <a:headEnd/>
            <a:tailEnd/>
          </a:ln>
        </p:spPr>
        <p:txBody>
          <a:bodyPr anchor="ctr"/>
          <a:lstStyle/>
          <a:p>
            <a:pPr eaLnBrk="0" hangingPunct="0"/>
            <a:r>
              <a:rPr lang="en-US" sz="4000" b="1">
                <a:solidFill>
                  <a:schemeClr val="accent2"/>
                </a:solidFill>
              </a:rPr>
              <a:t/>
            </a:r>
            <a:br>
              <a:rPr lang="en-US" sz="4000" b="1">
                <a:solidFill>
                  <a:schemeClr val="accent2"/>
                </a:solidFill>
              </a:rPr>
            </a:br>
            <a:r>
              <a:rPr lang="en-US" sz="1600" b="1">
                <a:solidFill>
                  <a:schemeClr val="accent2"/>
                </a:solidFill>
              </a:rPr>
              <a:t/>
            </a:r>
            <a:br>
              <a:rPr lang="en-US" sz="1600" b="1">
                <a:solidFill>
                  <a:schemeClr val="accent2"/>
                </a:solidFill>
              </a:rPr>
            </a:br>
            <a:endParaRPr lang="en-US" sz="1600" b="1">
              <a:solidFill>
                <a:srgbClr val="FF3300"/>
              </a:solidFill>
            </a:endParaRPr>
          </a:p>
        </p:txBody>
      </p:sp>
      <p:sp>
        <p:nvSpPr>
          <p:cNvPr id="24579" name="Rectangle 3"/>
          <p:cNvSpPr>
            <a:spLocks noChangeArrowheads="1"/>
          </p:cNvSpPr>
          <p:nvPr/>
        </p:nvSpPr>
        <p:spPr bwMode="auto">
          <a:xfrm>
            <a:off x="611188" y="1557338"/>
            <a:ext cx="7777162" cy="6555641"/>
          </a:xfrm>
          <a:prstGeom prst="rect">
            <a:avLst/>
          </a:prstGeom>
          <a:noFill/>
          <a:ln w="9525">
            <a:noFill/>
            <a:miter lim="800000"/>
            <a:headEnd/>
            <a:tailEnd/>
          </a:ln>
          <a:effectLst/>
        </p:spPr>
        <p:txBody>
          <a:bodyPr>
            <a:spAutoFit/>
          </a:bodyPr>
          <a:lstStyle/>
          <a:p>
            <a:pPr>
              <a:buFontTx/>
              <a:buChar char="•"/>
            </a:pPr>
            <a:r>
              <a:rPr lang="en-AU" sz="2400" dirty="0" smtClean="0"/>
              <a:t> Focus </a:t>
            </a:r>
            <a:r>
              <a:rPr lang="en-AU" sz="2400" dirty="0"/>
              <a:t>groups [n~40 in 8 groups of b/w 2- &amp; 9- members]</a:t>
            </a:r>
          </a:p>
          <a:p>
            <a:pPr>
              <a:buFontTx/>
              <a:buChar char="•"/>
            </a:pPr>
            <a:endParaRPr lang="en-AU" sz="2400" dirty="0"/>
          </a:p>
          <a:p>
            <a:pPr>
              <a:buFontTx/>
              <a:buChar char="•"/>
            </a:pPr>
            <a:r>
              <a:rPr lang="en-AU" sz="2400" dirty="0" smtClean="0"/>
              <a:t> Care </a:t>
            </a:r>
            <a:r>
              <a:rPr lang="en-AU" sz="2400" dirty="0"/>
              <a:t>staff (nurses and personal carers) primarily currently working in the DU at one of four RACFs in metropolitan Melbourne (2) &amp; Hobart (2)</a:t>
            </a:r>
          </a:p>
          <a:p>
            <a:pPr>
              <a:buFontTx/>
              <a:buChar char="•"/>
            </a:pPr>
            <a:endParaRPr lang="en-AU" sz="2400" dirty="0"/>
          </a:p>
          <a:p>
            <a:pPr>
              <a:buFontTx/>
              <a:buChar char="•"/>
            </a:pPr>
            <a:r>
              <a:rPr lang="en-AU" sz="2400" dirty="0" smtClean="0"/>
              <a:t> Audio-taped</a:t>
            </a:r>
            <a:r>
              <a:rPr lang="en-AU" sz="2400" dirty="0"/>
              <a:t>, mixed and workforce-specific focus group of approx one hour’s duration</a:t>
            </a:r>
          </a:p>
          <a:p>
            <a:endParaRPr lang="en-US" sz="24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AU" dirty="0"/>
          </a:p>
        </p:txBody>
      </p:sp>
      <p:sp>
        <p:nvSpPr>
          <p:cNvPr id="24580" name="Rectangle 4"/>
          <p:cNvSpPr>
            <a:spLocks noChangeArrowheads="1"/>
          </p:cNvSpPr>
          <p:nvPr/>
        </p:nvSpPr>
        <p:spPr bwMode="auto">
          <a:xfrm>
            <a:off x="1331913" y="619125"/>
            <a:ext cx="5859462" cy="457200"/>
          </a:xfrm>
          <a:prstGeom prst="rect">
            <a:avLst/>
          </a:prstGeom>
          <a:noFill/>
          <a:ln w="9525">
            <a:noFill/>
            <a:miter lim="800000"/>
            <a:headEnd/>
            <a:tailEnd/>
          </a:ln>
          <a:effectLst/>
        </p:spPr>
        <p:txBody>
          <a:bodyPr>
            <a:spAutoFit/>
          </a:bodyPr>
          <a:lstStyle/>
          <a:p>
            <a:pPr eaLnBrk="0" hangingPunct="0"/>
            <a:r>
              <a:rPr lang="en-US" sz="2400" b="1">
                <a:solidFill>
                  <a:srgbClr val="FF3300"/>
                </a:solidFill>
              </a:rPr>
              <a:t>Study-participant design (staff)</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850" y="1484313"/>
            <a:ext cx="8140700" cy="4524315"/>
          </a:xfrm>
          <a:prstGeom prst="rect">
            <a:avLst/>
          </a:prstGeom>
        </p:spPr>
        <p:txBody>
          <a:bodyPr>
            <a:spAutoFit/>
          </a:bodyPr>
          <a:lstStyle/>
          <a:p>
            <a:pPr>
              <a:buFontTx/>
              <a:buChar char="•"/>
            </a:pPr>
            <a:r>
              <a:rPr lang="en-AU" sz="2400" dirty="0"/>
              <a:t> Interviews/focus groups canvassed a range of areas, </a:t>
            </a:r>
            <a:r>
              <a:rPr lang="en-AU" sz="2400" dirty="0" smtClean="0"/>
              <a:t>including:</a:t>
            </a:r>
          </a:p>
          <a:p>
            <a:endParaRPr lang="en-AU" sz="2400" dirty="0" smtClean="0"/>
          </a:p>
          <a:p>
            <a:pPr lvl="1">
              <a:buFontTx/>
              <a:buChar char="•"/>
            </a:pPr>
            <a:r>
              <a:rPr lang="en-AU" sz="2400" dirty="0" smtClean="0"/>
              <a:t>   </a:t>
            </a:r>
            <a:r>
              <a:rPr lang="en-AU" sz="2400" dirty="0" smtClean="0">
                <a:solidFill>
                  <a:srgbClr val="FF0000"/>
                </a:solidFill>
              </a:rPr>
              <a:t>Participants’ </a:t>
            </a:r>
            <a:r>
              <a:rPr lang="en-AU" sz="2400" dirty="0">
                <a:solidFill>
                  <a:srgbClr val="FF0000"/>
                </a:solidFill>
              </a:rPr>
              <a:t>understandings of dementia;</a:t>
            </a:r>
          </a:p>
          <a:p>
            <a:pPr marL="742950" lvl="1" indent="-285750">
              <a:buFontTx/>
              <a:buChar char="•"/>
            </a:pPr>
            <a:r>
              <a:rPr lang="en-AU" sz="2400" dirty="0"/>
              <a:t> How they acquired such understandings;</a:t>
            </a:r>
          </a:p>
          <a:p>
            <a:pPr marL="742950" lvl="1" indent="-285750">
              <a:buFontTx/>
              <a:buChar char="•"/>
            </a:pPr>
            <a:r>
              <a:rPr lang="en-AU" sz="2400" dirty="0"/>
              <a:t> Participants’ understandings of PWDs’ care;</a:t>
            </a:r>
          </a:p>
          <a:p>
            <a:pPr marL="742950" lvl="1" indent="-285750">
              <a:buFontTx/>
              <a:buChar char="•"/>
            </a:pPr>
            <a:r>
              <a:rPr lang="en-AU" sz="2400" dirty="0"/>
              <a:t> Participants’ understandings of palliative care; &amp;</a:t>
            </a:r>
          </a:p>
          <a:p>
            <a:pPr marL="742950" lvl="1" indent="-285750">
              <a:buFontTx/>
              <a:buChar char="•"/>
            </a:pPr>
            <a:r>
              <a:rPr lang="en-AU" sz="2400" dirty="0"/>
              <a:t> </a:t>
            </a:r>
            <a:r>
              <a:rPr lang="en-AU" sz="2400" dirty="0" smtClean="0"/>
              <a:t>Participants’ </a:t>
            </a:r>
            <a:r>
              <a:rPr lang="en-AU" sz="2400" dirty="0"/>
              <a:t>thoughts on the relationship between dementia &amp; palliative care</a:t>
            </a:r>
          </a:p>
          <a:p>
            <a:pPr marL="742950" lvl="1" indent="-285750">
              <a:buFontTx/>
              <a:buChar char="•"/>
            </a:pPr>
            <a:endParaRPr lang="en-AU" sz="2400" dirty="0"/>
          </a:p>
          <a:p>
            <a:pPr marL="1143000" lvl="2" indent="-228600">
              <a:buFontTx/>
              <a:buChar char="•"/>
            </a:pPr>
            <a:r>
              <a:rPr lang="en-AU" sz="2400" dirty="0"/>
              <a:t> This presentation focuses on findings from the first question discussed ...</a:t>
            </a:r>
          </a:p>
        </p:txBody>
      </p:sp>
      <p:sp>
        <p:nvSpPr>
          <p:cNvPr id="34818" name="TextBox 3"/>
          <p:cNvSpPr txBox="1">
            <a:spLocks noChangeArrowheads="1"/>
          </p:cNvSpPr>
          <p:nvPr/>
        </p:nvSpPr>
        <p:spPr bwMode="auto">
          <a:xfrm>
            <a:off x="1068388" y="620713"/>
            <a:ext cx="5651500" cy="457200"/>
          </a:xfrm>
          <a:prstGeom prst="rect">
            <a:avLst/>
          </a:prstGeom>
          <a:noFill/>
          <a:ln w="9525">
            <a:noFill/>
            <a:miter lim="800000"/>
            <a:headEnd/>
            <a:tailEnd/>
          </a:ln>
        </p:spPr>
        <p:txBody>
          <a:bodyPr wrap="none">
            <a:spAutoFit/>
          </a:bodyPr>
          <a:lstStyle/>
          <a:p>
            <a:pPr algn="ctr"/>
            <a:r>
              <a:rPr lang="en-US" sz="2400" b="1">
                <a:solidFill>
                  <a:srgbClr val="FF3300"/>
                </a:solidFill>
              </a:rPr>
              <a:t>Method – interview/focus group areas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188" y="1268413"/>
            <a:ext cx="7705725" cy="5324475"/>
          </a:xfrm>
          <a:prstGeom prst="rect">
            <a:avLst/>
          </a:prstGeom>
        </p:spPr>
        <p:txBody>
          <a:bodyPr>
            <a:spAutoFit/>
          </a:bodyPr>
          <a:lstStyle/>
          <a:p>
            <a:r>
              <a:rPr lang="en-AU" b="1" dirty="0"/>
              <a:t>Family members repeatedly constructed dementia as a quasi-mental condition:</a:t>
            </a:r>
          </a:p>
          <a:p>
            <a:pPr>
              <a:lnSpc>
                <a:spcPct val="70000"/>
              </a:lnSpc>
            </a:pPr>
            <a:endParaRPr lang="en-AU" b="1" dirty="0"/>
          </a:p>
          <a:p>
            <a:pPr marL="742950" lvl="1" indent="-285750">
              <a:buFontTx/>
              <a:buChar char="•"/>
            </a:pPr>
            <a:r>
              <a:rPr lang="en-AU" b="1" i="1" dirty="0"/>
              <a:t> ...with mum it is more of a mental thing ... because physically she seems fine but it is just her behaviour and that sort of thing</a:t>
            </a:r>
            <a:r>
              <a:rPr lang="en-AU" b="1" dirty="0"/>
              <a:t> [FDU2]</a:t>
            </a:r>
          </a:p>
          <a:p>
            <a:pPr marL="742950" lvl="1" indent="-285750">
              <a:lnSpc>
                <a:spcPct val="70000"/>
              </a:lnSpc>
              <a:buFontTx/>
              <a:buChar char="•"/>
            </a:pPr>
            <a:endParaRPr lang="en-AU" b="1" dirty="0"/>
          </a:p>
          <a:p>
            <a:pPr marL="742950" lvl="1" indent="-285750">
              <a:buFontTx/>
              <a:buChar char="•"/>
            </a:pPr>
            <a:r>
              <a:rPr lang="en-AU" b="1" i="1" dirty="0"/>
              <a:t> It’s not as though he’s a sick person ... It’s the mind involved, it’s coming from the mind </a:t>
            </a:r>
            <a:r>
              <a:rPr lang="en-AU" b="1" dirty="0"/>
              <a:t>[FDU14]</a:t>
            </a:r>
          </a:p>
          <a:p>
            <a:pPr marL="742950" lvl="1" indent="-285750">
              <a:lnSpc>
                <a:spcPct val="70000"/>
              </a:lnSpc>
              <a:buFontTx/>
              <a:buChar char="•"/>
            </a:pPr>
            <a:endParaRPr lang="en-AU" b="1" dirty="0"/>
          </a:p>
          <a:p>
            <a:pPr marL="742950" lvl="1" indent="-285750">
              <a:buFontTx/>
              <a:buChar char="•"/>
            </a:pPr>
            <a:r>
              <a:rPr lang="en-AU" b="1" i="1" dirty="0"/>
              <a:t> Just a confused mind ... That is in the mind but the body to me is [sic] two different things. You can have dementia but you can still walk and you can still do things</a:t>
            </a:r>
            <a:r>
              <a:rPr lang="en-AU" b="1" dirty="0"/>
              <a:t> [FDU5]</a:t>
            </a:r>
          </a:p>
          <a:p>
            <a:pPr marL="742950" lvl="1" indent="-285750">
              <a:lnSpc>
                <a:spcPct val="70000"/>
              </a:lnSpc>
              <a:buFontTx/>
              <a:buChar char="•"/>
            </a:pPr>
            <a:endParaRPr lang="en-AU" b="1" dirty="0"/>
          </a:p>
          <a:p>
            <a:pPr marL="742950" lvl="1" indent="-285750">
              <a:buFontTx/>
              <a:buChar char="•"/>
            </a:pPr>
            <a:r>
              <a:rPr lang="en-AU" b="1" i="1" dirty="0"/>
              <a:t> Like one ...[other resident with dementia] ... she walks around, she’s got no problems, her mind’s gone but physically she’s fine</a:t>
            </a:r>
            <a:r>
              <a:rPr lang="en-AU" b="1" dirty="0"/>
              <a:t> [FDU10]</a:t>
            </a:r>
          </a:p>
          <a:p>
            <a:pPr marL="742950" lvl="1" indent="-285750">
              <a:lnSpc>
                <a:spcPct val="70000"/>
              </a:lnSpc>
              <a:buFontTx/>
              <a:buChar char="•"/>
            </a:pPr>
            <a:endParaRPr lang="en-AU" b="1" dirty="0"/>
          </a:p>
          <a:p>
            <a:pPr marL="742950" lvl="1" indent="-285750">
              <a:buFontTx/>
              <a:buChar char="•"/>
            </a:pPr>
            <a:r>
              <a:rPr lang="en-AU" b="1" i="1" dirty="0"/>
              <a:t> Body and health is reasonable, it’s the mind that’s haywire ... </a:t>
            </a:r>
            <a:r>
              <a:rPr lang="en-AU" b="1" dirty="0"/>
              <a:t>[FDU11]</a:t>
            </a:r>
          </a:p>
          <a:p>
            <a:pPr>
              <a:spcBef>
                <a:spcPts val="1200"/>
              </a:spcBef>
              <a:spcAft>
                <a:spcPts val="1200"/>
              </a:spcAft>
              <a:buFontTx/>
              <a:buChar char="•"/>
            </a:pPr>
            <a:endParaRPr lang="en-AU" dirty="0"/>
          </a:p>
        </p:txBody>
      </p:sp>
      <p:sp>
        <p:nvSpPr>
          <p:cNvPr id="36866" name="TextBox 2"/>
          <p:cNvSpPr txBox="1">
            <a:spLocks noChangeArrowheads="1"/>
          </p:cNvSpPr>
          <p:nvPr/>
        </p:nvSpPr>
        <p:spPr bwMode="auto">
          <a:xfrm>
            <a:off x="927100" y="620713"/>
            <a:ext cx="5597525" cy="457200"/>
          </a:xfrm>
          <a:prstGeom prst="rect">
            <a:avLst/>
          </a:prstGeom>
          <a:noFill/>
          <a:ln w="9525">
            <a:noFill/>
            <a:miter lim="800000"/>
            <a:headEnd/>
            <a:tailEnd/>
          </a:ln>
        </p:spPr>
        <p:txBody>
          <a:bodyPr wrap="none">
            <a:spAutoFit/>
          </a:bodyPr>
          <a:lstStyle/>
          <a:p>
            <a:pPr algn="ctr"/>
            <a:r>
              <a:rPr lang="en-US" sz="2400" b="1" dirty="0">
                <a:solidFill>
                  <a:srgbClr val="FF3300"/>
                </a:solidFill>
              </a:rPr>
              <a:t>What is Dementia? Mindy-body split?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68313" y="476250"/>
            <a:ext cx="7915275" cy="719138"/>
          </a:xfrm>
        </p:spPr>
        <p:txBody>
          <a:bodyPr/>
          <a:lstStyle/>
          <a:p>
            <a:pPr eaLnBrk="1" hangingPunct="1"/>
            <a:r>
              <a:rPr lang="en-US" smtClean="0"/>
              <a:t>Staff had a similar focus…</a:t>
            </a:r>
            <a:endParaRPr lang="en-AU" smtClean="0"/>
          </a:p>
        </p:txBody>
      </p:sp>
      <p:sp>
        <p:nvSpPr>
          <p:cNvPr id="37890" name="Content Placeholder 2"/>
          <p:cNvSpPr>
            <a:spLocks noGrp="1"/>
          </p:cNvSpPr>
          <p:nvPr>
            <p:ph type="body" idx="1"/>
          </p:nvPr>
        </p:nvSpPr>
        <p:spPr>
          <a:xfrm>
            <a:off x="468313" y="1268413"/>
            <a:ext cx="7843837" cy="4608512"/>
          </a:xfrm>
        </p:spPr>
        <p:txBody>
          <a:bodyPr/>
          <a:lstStyle/>
          <a:p>
            <a:pPr>
              <a:lnSpc>
                <a:spcPct val="80000"/>
              </a:lnSpc>
              <a:buFontTx/>
              <a:buChar char="•"/>
            </a:pPr>
            <a:r>
              <a:rPr lang="en-US" sz="2200" b="1" i="1" smtClean="0"/>
              <a:t>Because it’s there [points at head] – because dementia is mental, it’s something not physical </a:t>
            </a:r>
            <a:r>
              <a:rPr lang="en-US" sz="2200" b="1" smtClean="0"/>
              <a:t>[EN FG5]</a:t>
            </a:r>
          </a:p>
          <a:p>
            <a:pPr>
              <a:lnSpc>
                <a:spcPct val="40000"/>
              </a:lnSpc>
              <a:buFontTx/>
              <a:buChar char="•"/>
            </a:pPr>
            <a:endParaRPr lang="en-US" sz="2200" b="1" smtClean="0"/>
          </a:p>
          <a:p>
            <a:pPr>
              <a:lnSpc>
                <a:spcPct val="80000"/>
              </a:lnSpc>
              <a:buFontTx/>
              <a:buChar char="•"/>
            </a:pPr>
            <a:r>
              <a:rPr lang="en-US" sz="2200" b="1" i="1" smtClean="0"/>
              <a:t>Just confusion.  Some people are very nice, some people are very nasty… </a:t>
            </a:r>
            <a:r>
              <a:rPr lang="en-US" sz="2200" b="1" smtClean="0"/>
              <a:t>[PCA FG5]</a:t>
            </a:r>
          </a:p>
          <a:p>
            <a:pPr>
              <a:lnSpc>
                <a:spcPct val="40000"/>
              </a:lnSpc>
              <a:buFontTx/>
              <a:buChar char="•"/>
            </a:pPr>
            <a:endParaRPr lang="en-US" sz="2200" b="1" smtClean="0"/>
          </a:p>
          <a:p>
            <a:pPr>
              <a:lnSpc>
                <a:spcPct val="80000"/>
              </a:lnSpc>
              <a:buFontTx/>
              <a:buChar char="•"/>
            </a:pPr>
            <a:r>
              <a:rPr lang="en-US" sz="2200" b="1" i="1" smtClean="0"/>
              <a:t>Somebody who’s not capable of making maybe everyday decisions. They can’t dress themselves or they can’t remember where they are or what to do even, if something’s put in front of them, what to do with it… </a:t>
            </a:r>
            <a:r>
              <a:rPr lang="en-US" sz="2200" b="1" smtClean="0"/>
              <a:t>[RN FG8]</a:t>
            </a:r>
          </a:p>
          <a:p>
            <a:pPr>
              <a:lnSpc>
                <a:spcPct val="40000"/>
              </a:lnSpc>
              <a:buFontTx/>
              <a:buChar char="•"/>
            </a:pPr>
            <a:endParaRPr lang="en-US" sz="2200" b="1" smtClean="0"/>
          </a:p>
          <a:p>
            <a:pPr>
              <a:lnSpc>
                <a:spcPct val="80000"/>
              </a:lnSpc>
              <a:buFontTx/>
              <a:buChar char="•"/>
            </a:pPr>
            <a:r>
              <a:rPr lang="en-US" sz="2200" b="1" i="1" smtClean="0"/>
              <a:t>…behaviour.</a:t>
            </a:r>
            <a:r>
              <a:rPr lang="en-AU" sz="2200" b="1" i="1" smtClean="0"/>
              <a:t>..</a:t>
            </a:r>
            <a:r>
              <a:rPr lang="en-US" sz="2200" b="1" i="1" smtClean="0"/>
              <a:t>Behaviour is a key thing…But also comes aggression a lot of the time with the dementia because we’re under routine, and things have to be done and they don’t want it done, and then that triggers. So a lot of aggression comes out as well… </a:t>
            </a:r>
            <a:r>
              <a:rPr lang="en-US" sz="2200" b="1" smtClean="0"/>
              <a:t>[PCA FG2]</a:t>
            </a:r>
            <a:endParaRPr lang="en-AU" sz="2200" b="1" smtClean="0"/>
          </a:p>
          <a:p>
            <a:pPr eaLnBrk="1" hangingPunct="1">
              <a:buFontTx/>
              <a:buChar char="•"/>
            </a:pPr>
            <a:endParaRPr lang="en-AU" sz="2200" b="1"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8"/>
          <p:cNvSpPr txBox="1">
            <a:spLocks noChangeArrowheads="1"/>
          </p:cNvSpPr>
          <p:nvPr/>
        </p:nvSpPr>
        <p:spPr bwMode="auto">
          <a:xfrm>
            <a:off x="990600" y="609600"/>
            <a:ext cx="5497513" cy="457200"/>
          </a:xfrm>
          <a:prstGeom prst="rect">
            <a:avLst/>
          </a:prstGeom>
          <a:noFill/>
          <a:ln w="9525">
            <a:noFill/>
            <a:miter lim="800000"/>
            <a:headEnd/>
            <a:tailEnd/>
          </a:ln>
        </p:spPr>
        <p:txBody>
          <a:bodyPr wrap="none">
            <a:spAutoFit/>
          </a:bodyPr>
          <a:lstStyle/>
          <a:p>
            <a:r>
              <a:rPr lang="en-US" sz="2400" b="1">
                <a:solidFill>
                  <a:srgbClr val="FF3300"/>
                </a:solidFill>
              </a:rPr>
              <a:t>Fair enough? The lived experience…</a:t>
            </a:r>
          </a:p>
        </p:txBody>
      </p:sp>
      <p:sp>
        <p:nvSpPr>
          <p:cNvPr id="38916" name="Rectangle 4"/>
          <p:cNvSpPr>
            <a:spLocks noChangeArrowheads="1"/>
          </p:cNvSpPr>
          <p:nvPr/>
        </p:nvSpPr>
        <p:spPr bwMode="auto">
          <a:xfrm>
            <a:off x="684213" y="1341438"/>
            <a:ext cx="7632700" cy="4360862"/>
          </a:xfrm>
          <a:prstGeom prst="rect">
            <a:avLst/>
          </a:prstGeom>
          <a:noFill/>
          <a:ln w="9525">
            <a:noFill/>
            <a:miter lim="800000"/>
            <a:headEnd/>
            <a:tailEnd/>
          </a:ln>
          <a:effectLst/>
        </p:spPr>
        <p:txBody>
          <a:bodyPr>
            <a:spAutoFit/>
          </a:bodyPr>
          <a:lstStyle/>
          <a:p>
            <a:r>
              <a:rPr lang="en-AU" sz="2000" b="1" i="1"/>
              <a:t>I: I wondered if you could tell me what you understand dementia to be?</a:t>
            </a:r>
          </a:p>
          <a:p>
            <a:pPr>
              <a:lnSpc>
                <a:spcPct val="40000"/>
              </a:lnSpc>
            </a:pPr>
            <a:endParaRPr lang="en-AU" sz="2000" b="1" i="1"/>
          </a:p>
          <a:p>
            <a:r>
              <a:rPr lang="en-AU" sz="2000" b="1" i="1"/>
              <a:t>R: In her case it was really a little bit, almost schizophrenic ... she started thinking people had been in the house and had walked through the house, and she would go out at night, and we were away overseas at the time, and she would go out at night thinking there had been an accident and she had to find people.</a:t>
            </a:r>
          </a:p>
          <a:p>
            <a:pPr>
              <a:lnSpc>
                <a:spcPct val="40000"/>
              </a:lnSpc>
            </a:pPr>
            <a:endParaRPr lang="en-AU" sz="2000" b="1" i="1"/>
          </a:p>
          <a:p>
            <a:r>
              <a:rPr lang="en-AU" sz="2000" b="1" i="1"/>
              <a:t>I: Right, so she had what we might call delusions?</a:t>
            </a:r>
          </a:p>
          <a:p>
            <a:pPr>
              <a:lnSpc>
                <a:spcPct val="40000"/>
              </a:lnSpc>
            </a:pPr>
            <a:endParaRPr lang="en-AU" sz="2000" b="1" i="1"/>
          </a:p>
          <a:p>
            <a:r>
              <a:rPr lang="en-AU" sz="2000" b="1" i="1"/>
              <a:t>R:  Yeah.</a:t>
            </a:r>
          </a:p>
          <a:p>
            <a:pPr>
              <a:lnSpc>
                <a:spcPct val="40000"/>
              </a:lnSpc>
            </a:pPr>
            <a:endParaRPr lang="en-AU" sz="2000" b="1" i="1"/>
          </a:p>
          <a:p>
            <a:r>
              <a:rPr lang="en-AU" sz="2000" b="1" i="1"/>
              <a:t>I: She thought things were happening that weren’t?</a:t>
            </a:r>
          </a:p>
          <a:p>
            <a:pPr>
              <a:lnSpc>
                <a:spcPct val="40000"/>
              </a:lnSpc>
            </a:pPr>
            <a:endParaRPr lang="en-AU" sz="2000" b="1" i="1"/>
          </a:p>
          <a:p>
            <a:r>
              <a:rPr lang="en-AU" sz="2000" b="1" i="1"/>
              <a:t>R: Yeah and she would go out at night ... </a:t>
            </a:r>
            <a:r>
              <a:rPr lang="en-AU" sz="2000" b="1"/>
              <a:t>[DU13]</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3"/>
          <p:cNvSpPr txBox="1">
            <a:spLocks noChangeArrowheads="1"/>
          </p:cNvSpPr>
          <p:nvPr/>
        </p:nvSpPr>
        <p:spPr bwMode="auto">
          <a:xfrm>
            <a:off x="468313" y="620713"/>
            <a:ext cx="8180387" cy="457200"/>
          </a:xfrm>
          <a:prstGeom prst="rect">
            <a:avLst/>
          </a:prstGeom>
          <a:noFill/>
          <a:ln w="9525">
            <a:noFill/>
            <a:miter lim="800000"/>
            <a:headEnd/>
            <a:tailEnd/>
          </a:ln>
        </p:spPr>
        <p:txBody>
          <a:bodyPr wrap="none">
            <a:spAutoFit/>
          </a:bodyPr>
          <a:lstStyle/>
          <a:p>
            <a:r>
              <a:rPr lang="en-US" sz="2000" b="1">
                <a:solidFill>
                  <a:srgbClr val="FF3300"/>
                </a:solidFill>
              </a:rPr>
              <a:t>Staff constructing dementia through an aberrant behavioural lens</a:t>
            </a:r>
            <a:r>
              <a:rPr lang="en-US" sz="2400" b="1">
                <a:solidFill>
                  <a:srgbClr val="FF3300"/>
                </a:solidFill>
              </a:rPr>
              <a:t> </a:t>
            </a:r>
          </a:p>
        </p:txBody>
      </p:sp>
      <p:sp>
        <p:nvSpPr>
          <p:cNvPr id="39940" name="Rectangle 4"/>
          <p:cNvSpPr>
            <a:spLocks noChangeArrowheads="1"/>
          </p:cNvSpPr>
          <p:nvPr/>
        </p:nvSpPr>
        <p:spPr bwMode="auto">
          <a:xfrm>
            <a:off x="684213" y="1268413"/>
            <a:ext cx="7559675" cy="4656137"/>
          </a:xfrm>
          <a:prstGeom prst="rect">
            <a:avLst/>
          </a:prstGeom>
          <a:noFill/>
          <a:ln w="9525">
            <a:noFill/>
            <a:miter lim="800000"/>
            <a:headEnd/>
            <a:tailEnd/>
          </a:ln>
          <a:effectLst/>
        </p:spPr>
        <p:txBody>
          <a:bodyPr>
            <a:spAutoFit/>
          </a:bodyPr>
          <a:lstStyle/>
          <a:p>
            <a:pPr>
              <a:buFontTx/>
              <a:buChar char="•"/>
            </a:pPr>
            <a:r>
              <a:rPr lang="en-US" sz="2400" b="1" i="1"/>
              <a:t> …you don’t know what [sort of] dementia that person has and you go in there you think ‘oh he has the same dementia as the other person, the person that was always quiet, always like that’… And then you into the room and he goes off, you might not know what's going to happen </a:t>
            </a:r>
            <a:r>
              <a:rPr lang="en-US" sz="2400" b="1"/>
              <a:t>[PCA FG4]</a:t>
            </a:r>
          </a:p>
          <a:p>
            <a:pPr>
              <a:lnSpc>
                <a:spcPct val="50000"/>
              </a:lnSpc>
              <a:buFontTx/>
              <a:buChar char="•"/>
            </a:pPr>
            <a:endParaRPr lang="en-US" sz="2400" b="1"/>
          </a:p>
          <a:p>
            <a:pPr>
              <a:buFontTx/>
              <a:buChar char="•"/>
            </a:pPr>
            <a:r>
              <a:rPr lang="en-AU" sz="2400" b="1" i="1"/>
              <a:t> ... it’s come to the stage where she’s, basically, assaulted three people now and it’s not just going up and slapping. So he’s [GP] had to look at it now, he has to do something. But I feel that could have been dealt with 12 months ago with something...</a:t>
            </a:r>
            <a:r>
              <a:rPr lang="en-AU" sz="2400" b="1"/>
              <a:t> [EN FG1]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539750" y="620713"/>
            <a:ext cx="7713663" cy="457200"/>
          </a:xfrm>
          <a:prstGeom prst="rect">
            <a:avLst/>
          </a:prstGeom>
          <a:noFill/>
          <a:ln w="9525">
            <a:noFill/>
            <a:miter lim="800000"/>
            <a:headEnd/>
            <a:tailEnd/>
          </a:ln>
        </p:spPr>
        <p:txBody>
          <a:bodyPr wrap="none">
            <a:spAutoFit/>
          </a:bodyPr>
          <a:lstStyle/>
          <a:p>
            <a:r>
              <a:rPr lang="en-US" sz="2400" b="1">
                <a:solidFill>
                  <a:srgbClr val="FF3300"/>
                </a:solidFill>
              </a:rPr>
              <a:t>Into the DU: intimations of madness, not mortality…</a:t>
            </a:r>
          </a:p>
        </p:txBody>
      </p:sp>
      <p:sp>
        <p:nvSpPr>
          <p:cNvPr id="41988" name="Rectangle 4"/>
          <p:cNvSpPr>
            <a:spLocks noChangeArrowheads="1"/>
          </p:cNvSpPr>
          <p:nvPr/>
        </p:nvSpPr>
        <p:spPr bwMode="auto">
          <a:xfrm>
            <a:off x="539750" y="1412875"/>
            <a:ext cx="7920038" cy="5021263"/>
          </a:xfrm>
          <a:prstGeom prst="rect">
            <a:avLst/>
          </a:prstGeom>
          <a:noFill/>
          <a:ln w="9525">
            <a:noFill/>
            <a:miter lim="800000"/>
            <a:headEnd/>
            <a:tailEnd/>
          </a:ln>
          <a:effectLst/>
        </p:spPr>
        <p:txBody>
          <a:bodyPr>
            <a:spAutoFit/>
          </a:bodyPr>
          <a:lstStyle/>
          <a:p>
            <a:pPr>
              <a:buFontTx/>
              <a:buChar char="•"/>
            </a:pPr>
            <a:r>
              <a:rPr lang="en-AU" sz="2400" b="1" i="1"/>
              <a:t> ... when they put him [Dad] into that area [DU] she [Mum] was very upset initially because of all the people wandering around, and you go to visit dad and all these people just sort of; it’s just like something out of, for us, One Flew Over the Cuckoo’s Nest, that’s how I felt as well ... it’s just the foreign, the mental illness thing, the dementia and Alzheimer’s ... </a:t>
            </a:r>
            <a:r>
              <a:rPr lang="en-AU" sz="2400" b="1"/>
              <a:t>[DU12] </a:t>
            </a:r>
          </a:p>
          <a:p>
            <a:pPr>
              <a:buFontTx/>
              <a:buChar char="•"/>
            </a:pPr>
            <a:endParaRPr lang="en-AU" sz="2400" b="1"/>
          </a:p>
          <a:p>
            <a:pPr>
              <a:buFontTx/>
              <a:buChar char="•"/>
            </a:pPr>
            <a:r>
              <a:rPr lang="en-AU" sz="2400" b="1" i="1"/>
              <a:t> ... obviously I wouldn’t like it [the DU] either if you had these creatures, quite mindless watching ... I mean none of us would like it ... </a:t>
            </a:r>
            <a:r>
              <a:rPr lang="en-AU" sz="2400" b="1"/>
              <a:t>[DU13]</a:t>
            </a:r>
          </a:p>
          <a:p>
            <a:pPr>
              <a:spcBef>
                <a:spcPct val="50000"/>
              </a:spcBef>
              <a:buClr>
                <a:schemeClr val="tx2"/>
              </a:buClr>
              <a:buSzPct val="70000"/>
              <a:buFont typeface="Wingdings 2" pitchFamily="18" charset="2"/>
              <a:buChar char="¥"/>
            </a:pPr>
            <a:endParaRPr lang="en-AU" sz="2400" b="1">
              <a:latin typeface="Gill Sans M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
          <p:cNvSpPr txBox="1">
            <a:spLocks noChangeArrowheads="1"/>
          </p:cNvSpPr>
          <p:nvPr/>
        </p:nvSpPr>
        <p:spPr bwMode="auto">
          <a:xfrm>
            <a:off x="990600" y="609600"/>
            <a:ext cx="4403725" cy="457200"/>
          </a:xfrm>
          <a:prstGeom prst="rect">
            <a:avLst/>
          </a:prstGeom>
          <a:noFill/>
          <a:ln w="9525">
            <a:noFill/>
            <a:miter lim="800000"/>
            <a:headEnd/>
            <a:tailEnd/>
          </a:ln>
        </p:spPr>
        <p:txBody>
          <a:bodyPr wrap="none">
            <a:spAutoFit/>
          </a:bodyPr>
          <a:lstStyle/>
          <a:p>
            <a:r>
              <a:rPr lang="en-US" sz="2400">
                <a:solidFill>
                  <a:srgbClr val="FF3300"/>
                </a:solidFill>
              </a:rPr>
              <a:t>The Stigma of the Madhouse…</a:t>
            </a:r>
          </a:p>
        </p:txBody>
      </p:sp>
      <p:sp>
        <p:nvSpPr>
          <p:cNvPr id="43012" name="Rectangle 4"/>
          <p:cNvSpPr>
            <a:spLocks noChangeArrowheads="1"/>
          </p:cNvSpPr>
          <p:nvPr/>
        </p:nvSpPr>
        <p:spPr bwMode="auto">
          <a:xfrm>
            <a:off x="611188" y="1268413"/>
            <a:ext cx="8064500" cy="4281487"/>
          </a:xfrm>
          <a:prstGeom prst="rect">
            <a:avLst/>
          </a:prstGeom>
          <a:noFill/>
          <a:ln w="9525">
            <a:noFill/>
            <a:miter lim="800000"/>
            <a:headEnd/>
            <a:tailEnd/>
          </a:ln>
          <a:effectLst/>
        </p:spPr>
        <p:txBody>
          <a:bodyPr>
            <a:spAutoFit/>
          </a:bodyPr>
          <a:lstStyle/>
          <a:p>
            <a:r>
              <a:rPr lang="en-US" sz="2200" b="1" i="1"/>
              <a:t>R1: See I hate it being called the dementia unit because it’s…</a:t>
            </a:r>
            <a:endParaRPr lang="en-AU" sz="2200" b="1" i="1"/>
          </a:p>
          <a:p>
            <a:pPr>
              <a:lnSpc>
                <a:spcPct val="70000"/>
              </a:lnSpc>
            </a:pPr>
            <a:r>
              <a:rPr lang="en-US" sz="2200" b="1" i="1"/>
              <a:t> </a:t>
            </a:r>
            <a:endParaRPr lang="en-AU" sz="2200" b="1" i="1"/>
          </a:p>
          <a:p>
            <a:r>
              <a:rPr lang="en-US" sz="2200" b="1" i="1"/>
              <a:t>R2 …I agree with that, I agree with that.</a:t>
            </a:r>
            <a:endParaRPr lang="en-AU" sz="2200" b="1" i="1"/>
          </a:p>
          <a:p>
            <a:pPr>
              <a:lnSpc>
                <a:spcPct val="70000"/>
              </a:lnSpc>
            </a:pPr>
            <a:endParaRPr lang="en-AU" sz="2200" b="1" i="1"/>
          </a:p>
          <a:p>
            <a:r>
              <a:rPr lang="en-US" sz="2200" b="1" i="1"/>
              <a:t>R1: It’s the behaviour unit, it’s…It’s the wandering unit.</a:t>
            </a:r>
            <a:endParaRPr lang="en-AU" sz="2200" b="1" i="1"/>
          </a:p>
          <a:p>
            <a:pPr>
              <a:lnSpc>
                <a:spcPct val="70000"/>
              </a:lnSpc>
            </a:pPr>
            <a:endParaRPr lang="en-AU" sz="2200" b="1" i="1"/>
          </a:p>
          <a:p>
            <a:r>
              <a:rPr lang="en-US" sz="2200" b="1" i="1"/>
              <a:t>I: Yes?</a:t>
            </a:r>
            <a:endParaRPr lang="en-AU" sz="2200" b="1" i="1"/>
          </a:p>
          <a:p>
            <a:pPr>
              <a:lnSpc>
                <a:spcPct val="70000"/>
              </a:lnSpc>
            </a:pPr>
            <a:endParaRPr lang="en-AU" sz="2200" b="1" i="1"/>
          </a:p>
          <a:p>
            <a:r>
              <a:rPr lang="en-US" sz="2200" b="1" i="1"/>
              <a:t>R1:I only call it the dementia unit here [with staff], but I call it St X [outside of staff space]</a:t>
            </a:r>
            <a:endParaRPr lang="en-AU" sz="2200" b="1" i="1"/>
          </a:p>
          <a:p>
            <a:pPr>
              <a:lnSpc>
                <a:spcPct val="70000"/>
              </a:lnSpc>
            </a:pPr>
            <a:r>
              <a:rPr lang="en-US" sz="2200" b="1" i="1"/>
              <a:t> </a:t>
            </a:r>
            <a:endParaRPr lang="en-AU" sz="2200" b="1" i="1"/>
          </a:p>
          <a:p>
            <a:r>
              <a:rPr lang="en-US" sz="2200" b="1" i="1"/>
              <a:t>R2: Yes, that’s exactly right.  Yes, it’s either the wandering unit or the blue door, or something… </a:t>
            </a:r>
            <a:r>
              <a:rPr lang="en-US" sz="2200" b="1"/>
              <a:t>[PCAs/Lifestyle FG3]</a:t>
            </a:r>
            <a:endParaRPr lang="en-AU" sz="2200" b="1"/>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2"/>
          <p:cNvSpPr txBox="1">
            <a:spLocks noChangeArrowheads="1"/>
          </p:cNvSpPr>
          <p:nvPr/>
        </p:nvSpPr>
        <p:spPr bwMode="auto">
          <a:xfrm>
            <a:off x="990600" y="609600"/>
            <a:ext cx="5122863" cy="457200"/>
          </a:xfrm>
          <a:prstGeom prst="rect">
            <a:avLst/>
          </a:prstGeom>
          <a:noFill/>
          <a:ln w="9525">
            <a:noFill/>
            <a:miter lim="800000"/>
            <a:headEnd/>
            <a:tailEnd/>
          </a:ln>
        </p:spPr>
        <p:txBody>
          <a:bodyPr wrap="none">
            <a:spAutoFit/>
          </a:bodyPr>
          <a:lstStyle/>
          <a:p>
            <a:r>
              <a:rPr lang="en-US" sz="2400" b="1">
                <a:solidFill>
                  <a:srgbClr val="FF3300"/>
                </a:solidFill>
              </a:rPr>
              <a:t>PWD: Mentally ill, physically well?</a:t>
            </a:r>
          </a:p>
        </p:txBody>
      </p:sp>
      <p:sp>
        <p:nvSpPr>
          <p:cNvPr id="44036" name="Rectangle 4"/>
          <p:cNvSpPr>
            <a:spLocks noChangeArrowheads="1"/>
          </p:cNvSpPr>
          <p:nvPr/>
        </p:nvSpPr>
        <p:spPr bwMode="auto">
          <a:xfrm>
            <a:off x="611560" y="1196752"/>
            <a:ext cx="8064500" cy="4705350"/>
          </a:xfrm>
          <a:prstGeom prst="rect">
            <a:avLst/>
          </a:prstGeom>
          <a:noFill/>
          <a:ln w="9525">
            <a:noFill/>
            <a:miter lim="800000"/>
            <a:headEnd/>
            <a:tailEnd/>
          </a:ln>
          <a:effectLst/>
        </p:spPr>
        <p:txBody>
          <a:bodyPr>
            <a:spAutoFit/>
          </a:bodyPr>
          <a:lstStyle/>
          <a:p>
            <a:r>
              <a:rPr lang="en-AU" b="1" dirty="0"/>
              <a:t>The persistent split articulated between physical &amp; mental health, or the failure to recognize that dementia has global effects on the brain &amp; therefore the body, left the issue of dying from dementia in a confused, peripheral basket for most relatives:</a:t>
            </a:r>
          </a:p>
          <a:p>
            <a:pPr>
              <a:lnSpc>
                <a:spcPct val="40000"/>
              </a:lnSpc>
            </a:pPr>
            <a:endParaRPr lang="en-US" b="1" dirty="0"/>
          </a:p>
          <a:p>
            <a:pPr>
              <a:lnSpc>
                <a:spcPct val="40000"/>
              </a:lnSpc>
            </a:pPr>
            <a:endParaRPr lang="en-AU" b="1" dirty="0"/>
          </a:p>
          <a:p>
            <a:pPr lvl="1">
              <a:buFontTx/>
              <a:buChar char="•"/>
            </a:pPr>
            <a:r>
              <a:rPr lang="en-AU" b="1" i="1" dirty="0"/>
              <a:t> I don’t think there’s anything else wrong with mum.  She’s never been a sickly person.  It’s just the way this dementia has hit her ... we think when we go and visit her I think, she’s going to live for years ... Because her body’s not worn out ... She’s still got her own teeth ...</a:t>
            </a:r>
            <a:r>
              <a:rPr lang="en-AU" b="1" dirty="0"/>
              <a:t>[DU1]</a:t>
            </a:r>
          </a:p>
          <a:p>
            <a:pPr lvl="1">
              <a:buFontTx/>
              <a:buChar char="•"/>
            </a:pPr>
            <a:endParaRPr lang="en-AU" b="1" dirty="0"/>
          </a:p>
          <a:p>
            <a:pPr lvl="1">
              <a:buFontTx/>
              <a:buChar char="•"/>
            </a:pPr>
            <a:r>
              <a:rPr lang="en-AU" b="1" i="1" dirty="0"/>
              <a:t> In my mind it’s [death is] going to be an infection, it’s going to be pneumonia because physically, I mean as far as we know, there’s nothing else that’s wrong with her. She has not had heart problems, she’s had the gallstones, so you know ... </a:t>
            </a:r>
            <a:r>
              <a:rPr lang="en-AU" b="1" dirty="0"/>
              <a:t>[DU7]</a:t>
            </a:r>
          </a:p>
          <a:p>
            <a:pPr lvl="1">
              <a:buFontTx/>
              <a:buChar char="•"/>
            </a:pPr>
            <a:endParaRPr lang="en-AU" b="1" dirty="0"/>
          </a:p>
          <a:p>
            <a:pPr lvl="1">
              <a:buFontTx/>
              <a:buChar char="•"/>
            </a:pPr>
            <a:r>
              <a:rPr lang="en-AU" b="1" i="1" dirty="0"/>
              <a:t> I just was curious how, if it’s a mental condition, like ... what happens in the body that makes you actually die from it [dementia]? </a:t>
            </a:r>
            <a:r>
              <a:rPr lang="en-AU" b="1" dirty="0"/>
              <a:t>[DU3]</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4"/>
          <p:cNvSpPr txBox="1">
            <a:spLocks noChangeArrowheads="1"/>
          </p:cNvSpPr>
          <p:nvPr/>
        </p:nvSpPr>
        <p:spPr bwMode="auto">
          <a:xfrm>
            <a:off x="468313" y="765175"/>
            <a:ext cx="7870825" cy="427038"/>
          </a:xfrm>
          <a:prstGeom prst="rect">
            <a:avLst/>
          </a:prstGeom>
          <a:noFill/>
          <a:ln w="9525">
            <a:noFill/>
            <a:miter lim="800000"/>
            <a:headEnd/>
            <a:tailEnd/>
          </a:ln>
        </p:spPr>
        <p:txBody>
          <a:bodyPr wrap="none">
            <a:spAutoFit/>
          </a:bodyPr>
          <a:lstStyle/>
          <a:p>
            <a:r>
              <a:rPr lang="en-US" sz="2200" b="1">
                <a:solidFill>
                  <a:srgbClr val="FF3300"/>
                </a:solidFill>
              </a:rPr>
              <a:t>Staff also struggled with dementia as a terminal condition</a:t>
            </a:r>
          </a:p>
        </p:txBody>
      </p:sp>
      <p:sp>
        <p:nvSpPr>
          <p:cNvPr id="45060" name="Rectangle 4"/>
          <p:cNvSpPr>
            <a:spLocks noChangeArrowheads="1"/>
          </p:cNvSpPr>
          <p:nvPr/>
        </p:nvSpPr>
        <p:spPr bwMode="auto">
          <a:xfrm>
            <a:off x="539750" y="1412875"/>
            <a:ext cx="7777163" cy="6602413"/>
          </a:xfrm>
          <a:prstGeom prst="rect">
            <a:avLst/>
          </a:prstGeom>
          <a:noFill/>
          <a:ln w="9525">
            <a:noFill/>
            <a:miter lim="800000"/>
            <a:headEnd/>
            <a:tailEnd/>
          </a:ln>
          <a:effectLst/>
        </p:spPr>
        <p:txBody>
          <a:bodyPr>
            <a:spAutoFit/>
          </a:bodyPr>
          <a:lstStyle/>
          <a:p>
            <a:pPr>
              <a:buFontTx/>
              <a:buChar char="•"/>
            </a:pPr>
            <a:r>
              <a:rPr lang="en-US" sz="2000" b="1" i="1"/>
              <a:t> Well, they might have heart problems, something else.  We’ve never actually had somebody that’s [died of dementia]…</a:t>
            </a:r>
          </a:p>
          <a:p>
            <a:pPr>
              <a:buFontTx/>
              <a:buChar char="•"/>
            </a:pPr>
            <a:endParaRPr lang="en-AU" sz="2000" b="1" i="1"/>
          </a:p>
          <a:p>
            <a:pPr>
              <a:buFontTx/>
              <a:buChar char="•"/>
            </a:pPr>
            <a:r>
              <a:rPr lang="en-US" sz="2000" b="1" i="1"/>
              <a:t> …How can you say someone’s died because of dementia…?  What would be the cause? </a:t>
            </a:r>
            <a:r>
              <a:rPr lang="en-US" sz="2000" b="1"/>
              <a:t>[PCAs FG2]</a:t>
            </a:r>
          </a:p>
          <a:p>
            <a:pPr>
              <a:buFontTx/>
              <a:buChar char="•"/>
            </a:pPr>
            <a:endParaRPr lang="en-US" sz="2000" b="1"/>
          </a:p>
          <a:p>
            <a:pPr>
              <a:buFontTx/>
              <a:buChar char="•"/>
            </a:pPr>
            <a:r>
              <a:rPr lang="en-US" sz="2000" b="1" i="1"/>
              <a:t> A lot of the ones that we look after with dementia, they’ve got other underlying problems as well … I reckon they seem to last longer when they’ve got the dementia, because they’ve forgotten everything else that’s wrong with them and then it might seem like just ‘wham bam’ it just happens.  So I would say you die of something else, with dementia </a:t>
            </a:r>
            <a:r>
              <a:rPr lang="en-US" sz="2000" b="1"/>
              <a:t>[EN FG4]</a:t>
            </a:r>
          </a:p>
          <a:p>
            <a:pPr>
              <a:buFontTx/>
              <a:buChar char="•"/>
            </a:pPr>
            <a:endParaRPr lang="en-US" sz="2000" b="1"/>
          </a:p>
          <a:p>
            <a:pPr>
              <a:buFontTx/>
              <a:buChar char="•"/>
            </a:pPr>
            <a:r>
              <a:rPr lang="en-US" sz="2000" b="1" i="1"/>
              <a:t> I never see dementia, dying of the dementia.  I never see that they’re dead</a:t>
            </a:r>
            <a:r>
              <a:rPr lang="en-US" sz="2000" i="1"/>
              <a:t> </a:t>
            </a:r>
            <a:r>
              <a:rPr lang="en-US" sz="2000" b="1" i="1"/>
              <a:t>from that </a:t>
            </a:r>
            <a:r>
              <a:rPr lang="en-US" sz="2000" b="1"/>
              <a:t>[PCA FG7]</a:t>
            </a:r>
            <a:endParaRPr lang="en-AU" sz="2000" b="1"/>
          </a:p>
          <a:p>
            <a:endParaRPr lang="en-US" sz="2000" b="1"/>
          </a:p>
          <a:p>
            <a:endParaRPr lang="en-US"/>
          </a:p>
          <a:p>
            <a:endParaRPr lang="en-AU"/>
          </a:p>
          <a:p>
            <a:endParaRPr lang="en-US"/>
          </a:p>
          <a:p>
            <a:endParaRPr lang="en-AU"/>
          </a:p>
          <a:p>
            <a:pPr>
              <a:lnSpc>
                <a:spcPct val="80000"/>
              </a:lnSpc>
              <a:spcBef>
                <a:spcPct val="50000"/>
              </a:spcBef>
              <a:buClr>
                <a:schemeClr val="tx2"/>
              </a:buClr>
              <a:buSzPct val="70000"/>
              <a:buFont typeface="Wingdings 2" pitchFamily="18" charset="2"/>
              <a:buChar char="¥"/>
            </a:pPr>
            <a:endParaRPr lang="en-AU" sz="2700">
              <a:latin typeface="Gill Sans M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2"/>
          <p:cNvSpPr txBox="1">
            <a:spLocks noChangeArrowheads="1"/>
          </p:cNvSpPr>
          <p:nvPr/>
        </p:nvSpPr>
        <p:spPr bwMode="auto">
          <a:xfrm>
            <a:off x="990600" y="609600"/>
            <a:ext cx="3903663" cy="457200"/>
          </a:xfrm>
          <a:prstGeom prst="rect">
            <a:avLst/>
          </a:prstGeom>
          <a:noFill/>
          <a:ln w="9525">
            <a:noFill/>
            <a:miter lim="800000"/>
            <a:headEnd/>
            <a:tailEnd/>
          </a:ln>
        </p:spPr>
        <p:txBody>
          <a:bodyPr wrap="none">
            <a:spAutoFit/>
          </a:bodyPr>
          <a:lstStyle/>
          <a:p>
            <a:r>
              <a:rPr lang="en-US" sz="2400" b="1">
                <a:solidFill>
                  <a:srgbClr val="FF3300"/>
                </a:solidFill>
              </a:rPr>
              <a:t>Implications of findings…</a:t>
            </a:r>
          </a:p>
        </p:txBody>
      </p:sp>
      <p:sp>
        <p:nvSpPr>
          <p:cNvPr id="46084" name="Rectangle 4"/>
          <p:cNvSpPr>
            <a:spLocks noChangeArrowheads="1"/>
          </p:cNvSpPr>
          <p:nvPr/>
        </p:nvSpPr>
        <p:spPr bwMode="auto">
          <a:xfrm>
            <a:off x="611188" y="1484313"/>
            <a:ext cx="7777162" cy="4473575"/>
          </a:xfrm>
          <a:prstGeom prst="rect">
            <a:avLst/>
          </a:prstGeom>
          <a:noFill/>
          <a:ln w="9525">
            <a:noFill/>
            <a:miter lim="800000"/>
            <a:headEnd/>
            <a:tailEnd/>
          </a:ln>
          <a:effectLst/>
        </p:spPr>
        <p:txBody>
          <a:bodyPr>
            <a:spAutoFit/>
          </a:bodyPr>
          <a:lstStyle/>
          <a:p>
            <a:pPr>
              <a:buFontTx/>
              <a:buChar char="•"/>
            </a:pPr>
            <a:r>
              <a:rPr lang="en-AU" sz="2400" b="1"/>
              <a:t> Dementia was dominantly constructed as a mental illness and not a terminal condition by PWDs’ family members &amp; formal carers</a:t>
            </a:r>
          </a:p>
          <a:p>
            <a:pPr>
              <a:buFontTx/>
              <a:buChar char="•"/>
            </a:pPr>
            <a:endParaRPr lang="en-AU" sz="2400" b="1"/>
          </a:p>
          <a:p>
            <a:pPr>
              <a:buFontTx/>
              <a:buChar char="•"/>
            </a:pPr>
            <a:r>
              <a:rPr lang="en-AU" sz="2400" b="1"/>
              <a:t> Terminal symptoms are frequently under-recognized (eg pain) or aggressively treated (eg hospital transfers) in PWD</a:t>
            </a:r>
          </a:p>
          <a:p>
            <a:pPr>
              <a:buFontTx/>
              <a:buChar char="•"/>
            </a:pPr>
            <a:endParaRPr lang="en-AU" sz="2400" b="1"/>
          </a:p>
          <a:p>
            <a:pPr>
              <a:buFontTx/>
              <a:buChar char="•"/>
            </a:pPr>
            <a:r>
              <a:rPr lang="en-AU" sz="2400" b="1"/>
              <a:t> Families are frequently called upon in the RAC sector to make decisions about care planning and medical treatment for PWD that they are arguably not equipped for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2"/>
          <p:cNvSpPr txBox="1">
            <a:spLocks noChangeArrowheads="1"/>
          </p:cNvSpPr>
          <p:nvPr/>
        </p:nvSpPr>
        <p:spPr bwMode="auto">
          <a:xfrm>
            <a:off x="990600" y="609600"/>
            <a:ext cx="1960563" cy="457200"/>
          </a:xfrm>
          <a:prstGeom prst="rect">
            <a:avLst/>
          </a:prstGeom>
          <a:noFill/>
          <a:ln w="9525">
            <a:noFill/>
            <a:miter lim="800000"/>
            <a:headEnd/>
            <a:tailEnd/>
          </a:ln>
        </p:spPr>
        <p:txBody>
          <a:bodyPr wrap="none">
            <a:spAutoFit/>
          </a:bodyPr>
          <a:lstStyle/>
          <a:p>
            <a:r>
              <a:rPr lang="en-US" sz="2400" b="1">
                <a:solidFill>
                  <a:srgbClr val="FF3300"/>
                </a:solidFill>
              </a:rPr>
              <a:t>Implications</a:t>
            </a:r>
          </a:p>
        </p:txBody>
      </p:sp>
      <p:sp>
        <p:nvSpPr>
          <p:cNvPr id="47108" name="Rectangle 4"/>
          <p:cNvSpPr>
            <a:spLocks noChangeArrowheads="1"/>
          </p:cNvSpPr>
          <p:nvPr/>
        </p:nvSpPr>
        <p:spPr bwMode="auto">
          <a:xfrm>
            <a:off x="611188" y="1557338"/>
            <a:ext cx="7848600" cy="3743325"/>
          </a:xfrm>
          <a:prstGeom prst="rect">
            <a:avLst/>
          </a:prstGeom>
          <a:noFill/>
          <a:ln w="9525">
            <a:noFill/>
            <a:miter lim="800000"/>
            <a:headEnd/>
            <a:tailEnd/>
          </a:ln>
          <a:effectLst/>
        </p:spPr>
        <p:txBody>
          <a:bodyPr>
            <a:spAutoFit/>
          </a:bodyPr>
          <a:lstStyle/>
          <a:p>
            <a:pPr>
              <a:buFontTx/>
              <a:buChar char="•"/>
            </a:pPr>
            <a:r>
              <a:rPr lang="en-AU" sz="2400" b="1"/>
              <a:t> Seeing dementia through a mental illness frame may serve to obscure the condition’s terminal nature &amp; contribute to a lack of appropriate care for PWD approaching the end of their lives</a:t>
            </a:r>
          </a:p>
          <a:p>
            <a:pPr>
              <a:buFontTx/>
              <a:buChar char="•"/>
            </a:pPr>
            <a:endParaRPr lang="en-AU" sz="2400" b="1"/>
          </a:p>
          <a:p>
            <a:pPr>
              <a:buFontTx/>
              <a:buChar char="•"/>
            </a:pPr>
            <a:r>
              <a:rPr lang="en-AU" sz="2400" b="1"/>
              <a:t> Greater efforts to enhance families’ and formal carers’ understandings of the more global nature &amp; likely course of dementia are indicated to assist in the mindful provision of care (especially palliative care)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Box 1"/>
          <p:cNvSpPr txBox="1">
            <a:spLocks noChangeArrowheads="1"/>
          </p:cNvSpPr>
          <p:nvPr/>
        </p:nvSpPr>
        <p:spPr bwMode="auto">
          <a:xfrm>
            <a:off x="3419475" y="1412875"/>
            <a:ext cx="1638300" cy="461963"/>
          </a:xfrm>
          <a:prstGeom prst="rect">
            <a:avLst/>
          </a:prstGeom>
          <a:noFill/>
          <a:ln w="9525">
            <a:noFill/>
            <a:miter lim="800000"/>
            <a:headEnd/>
            <a:tailEnd/>
          </a:ln>
        </p:spPr>
        <p:txBody>
          <a:bodyPr wrap="none">
            <a:spAutoFit/>
          </a:bodyPr>
          <a:lstStyle/>
          <a:p>
            <a:r>
              <a:rPr lang="en-US" sz="2400" b="1">
                <a:solidFill>
                  <a:srgbClr val="FF0000"/>
                </a:solidFill>
              </a:rPr>
              <a:t>Thankyou</a:t>
            </a:r>
          </a:p>
        </p:txBody>
      </p:sp>
      <p:sp>
        <p:nvSpPr>
          <p:cNvPr id="76802" name="Title 2"/>
          <p:cNvSpPr>
            <a:spLocks noGrp="1"/>
          </p:cNvSpPr>
          <p:nvPr>
            <p:ph type="title"/>
          </p:nvPr>
        </p:nvSpPr>
        <p:spPr/>
        <p:txBody>
          <a:bodyPr/>
          <a:lstStyle/>
          <a:p>
            <a:pPr eaLnBrk="1" hangingPunct="1"/>
            <a:endParaRPr lang="en-AU" smtClean="0"/>
          </a:p>
        </p:txBody>
      </p:sp>
      <p:pic>
        <p:nvPicPr>
          <p:cNvPr id="76803" name="Content Placeholder 8" descr="kiss Q carers site.jpg"/>
          <p:cNvPicPr>
            <a:picLocks noGrp="1" noChangeAspect="1"/>
          </p:cNvPicPr>
          <p:nvPr>
            <p:ph idx="1"/>
          </p:nvPr>
        </p:nvPicPr>
        <p:blipFill>
          <a:blip r:embed="rId2" cstate="print"/>
          <a:srcRect t="26282" b="26282"/>
          <a:stretch>
            <a:fillRect/>
          </a:stretch>
        </p:blipFill>
        <p:spPr>
          <a:xfrm>
            <a:off x="755650" y="2349500"/>
            <a:ext cx="7415213" cy="3675063"/>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KAT talk for AR">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7" charset="0"/>
            <a:ea typeface="ＭＳ Ｐゴシック" pitchFamily="-107" charset="-128"/>
            <a:cs typeface="ＭＳ Ｐゴシック" pitchFamily="-107"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DKAT talk for AR</Template>
  <TotalTime>978</TotalTime>
  <Words>1848</Words>
  <Application>Microsoft Office PowerPoint</Application>
  <PresentationFormat>On-screen Show (4:3)</PresentationFormat>
  <Paragraphs>206</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DKAT talk for AR</vt:lpstr>
      <vt:lpstr>Mental Illness or Terminal Illness? Competing constructions of advanced dementia and implications for care</vt:lpstr>
      <vt:lpstr>Co-authors</vt:lpstr>
      <vt:lpstr>Presentation Overview</vt:lpstr>
      <vt:lpstr>Dementia in the Residential Aged Care Context</vt:lpstr>
      <vt:lpstr>Dementia as a Terminal Condition</vt:lpstr>
      <vt:lpstr>Slide 6</vt:lpstr>
      <vt:lpstr>Slide 7</vt:lpstr>
      <vt:lpstr>Slide 8</vt:lpstr>
      <vt:lpstr>Slide 9</vt:lpstr>
      <vt:lpstr>Slide 10</vt:lpstr>
      <vt:lpstr>Staff had a similar focus…</vt:lpstr>
      <vt:lpstr>Slide 12</vt:lpstr>
      <vt:lpstr>Slide 13</vt:lpstr>
      <vt:lpstr>Slide 14</vt:lpstr>
      <vt:lpstr>Slide 15</vt:lpstr>
      <vt:lpstr>Slide 16</vt:lpstr>
      <vt:lpstr>Slide 17</vt:lpstr>
      <vt:lpstr>Slide 18</vt:lpstr>
      <vt:lpstr>Slide 19</vt:lpstr>
      <vt:lpstr>Slide 20</vt:lpstr>
    </vt:vector>
  </TitlesOfParts>
  <Company>UTAS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Knowledge of RACF Staff and Family Carers</dc:title>
  <dc:creator>fhsadmin</dc:creator>
  <cp:lastModifiedBy>frmcinerney</cp:lastModifiedBy>
  <cp:revision>28</cp:revision>
  <dcterms:created xsi:type="dcterms:W3CDTF">2011-09-26T06:26:50Z</dcterms:created>
  <dcterms:modified xsi:type="dcterms:W3CDTF">2012-05-20T11:39:37Z</dcterms:modified>
</cp:coreProperties>
</file>