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744" r:id="rId1"/>
  </p:sldMasterIdLst>
  <p:notesMasterIdLst>
    <p:notesMasterId r:id="rId32"/>
  </p:notesMasterIdLst>
  <p:handoutMasterIdLst>
    <p:handoutMasterId r:id="rId33"/>
  </p:handoutMasterIdLst>
  <p:sldIdLst>
    <p:sldId id="256" r:id="rId2"/>
    <p:sldId id="315" r:id="rId3"/>
    <p:sldId id="322" r:id="rId4"/>
    <p:sldId id="311" r:id="rId5"/>
    <p:sldId id="312" r:id="rId6"/>
    <p:sldId id="290" r:id="rId7"/>
    <p:sldId id="291" r:id="rId8"/>
    <p:sldId id="292" r:id="rId9"/>
    <p:sldId id="293" r:id="rId10"/>
    <p:sldId id="294" r:id="rId11"/>
    <p:sldId id="259" r:id="rId12"/>
    <p:sldId id="288" r:id="rId13"/>
    <p:sldId id="289" r:id="rId14"/>
    <p:sldId id="296" r:id="rId15"/>
    <p:sldId id="298" r:id="rId16"/>
    <p:sldId id="299" r:id="rId17"/>
    <p:sldId id="300" r:id="rId18"/>
    <p:sldId id="303" r:id="rId19"/>
    <p:sldId id="317" r:id="rId20"/>
    <p:sldId id="305" r:id="rId21"/>
    <p:sldId id="275" r:id="rId22"/>
    <p:sldId id="318" r:id="rId23"/>
    <p:sldId id="319" r:id="rId24"/>
    <p:sldId id="262" r:id="rId25"/>
    <p:sldId id="279" r:id="rId26"/>
    <p:sldId id="281" r:id="rId27"/>
    <p:sldId id="320" r:id="rId28"/>
    <p:sldId id="316" r:id="rId29"/>
    <p:sldId id="277" r:id="rId30"/>
    <p:sldId id="263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F8F8F8"/>
    <a:srgbClr val="0000CC"/>
    <a:srgbClr val="009900"/>
    <a:srgbClr val="FF3300"/>
    <a:srgbClr val="FF0066"/>
    <a:srgbClr val="008000"/>
    <a:srgbClr val="33CC33"/>
    <a:srgbClr val="00CC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167" autoAdjust="0"/>
  </p:normalViewPr>
  <p:slideViewPr>
    <p:cSldViewPr>
      <p:cViewPr varScale="1">
        <p:scale>
          <a:sx n="66" d="100"/>
          <a:sy n="66" d="100"/>
        </p:scale>
        <p:origin x="-128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0" d="100"/>
          <a:sy n="60" d="100"/>
        </p:scale>
        <p:origin x="-2490" y="-7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ms-MY"/>
  <c:chart>
    <c:title>
      <c:tx>
        <c:rich>
          <a:bodyPr/>
          <a:lstStyle/>
          <a:p>
            <a:pPr>
              <a:defRPr sz="1400" b="1"/>
            </a:pPr>
            <a:r>
              <a:rPr lang="en-US" sz="1400" b="1" dirty="0" smtClean="0"/>
              <a:t>Ethnicity</a:t>
            </a:r>
            <a:endParaRPr lang="en-US" sz="1400" b="1" dirty="0"/>
          </a:p>
        </c:rich>
      </c:tx>
    </c:title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Lbls>
            <c:txPr>
              <a:bodyPr/>
              <a:lstStyle/>
              <a:p>
                <a:pPr>
                  <a:defRPr sz="1400"/>
                </a:pPr>
                <a:endParaRPr lang="ms-MY"/>
              </a:p>
            </c:txPr>
            <c:showPercent val="1"/>
            <c:showLeaderLines val="1"/>
          </c:dLbls>
          <c:cat>
            <c:strRef>
              <c:f>Sheet1!$A$2:$A$4</c:f>
              <c:strCache>
                <c:ptCount val="3"/>
                <c:pt idx="0">
                  <c:v>Malay</c:v>
                </c:pt>
                <c:pt idx="1">
                  <c:v>Chinese</c:v>
                </c:pt>
                <c:pt idx="2">
                  <c:v>Indian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63.3</c:v>
                </c:pt>
                <c:pt idx="1">
                  <c:v>26.5</c:v>
                </c:pt>
                <c:pt idx="2">
                  <c:v>10.200000000000001</c:v>
                </c:pt>
              </c:numCache>
            </c:numRef>
          </c:val>
        </c:ser>
        <c:firstSliceAng val="0"/>
      </c:pieChart>
    </c:plotArea>
    <c:legend>
      <c:legendPos val="r"/>
      <c:txPr>
        <a:bodyPr/>
        <a:lstStyle/>
        <a:p>
          <a:pPr>
            <a:defRPr sz="1400"/>
          </a:pPr>
          <a:endParaRPr lang="ms-MY"/>
        </a:p>
      </c:txPr>
    </c:legend>
    <c:plotVisOnly val="1"/>
    <c:dispBlanksAs val="zero"/>
  </c:chart>
  <c:txPr>
    <a:bodyPr/>
    <a:lstStyle/>
    <a:p>
      <a:pPr>
        <a:defRPr sz="1800"/>
      </a:pPr>
      <a:endParaRPr lang="ms-MY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ms-MY"/>
  <c:chart>
    <c:title>
      <c:tx>
        <c:rich>
          <a:bodyPr/>
          <a:lstStyle/>
          <a:p>
            <a:pPr>
              <a:defRPr sz="1400"/>
            </a:pPr>
            <a:r>
              <a:rPr lang="en-US" sz="1400" dirty="0" smtClean="0"/>
              <a:t>Marital status</a:t>
            </a:r>
            <a:endParaRPr lang="en-US" sz="1400" dirty="0"/>
          </a:p>
        </c:rich>
      </c:tx>
    </c:title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Lbls>
            <c:txPr>
              <a:bodyPr/>
              <a:lstStyle/>
              <a:p>
                <a:pPr>
                  <a:defRPr sz="1400"/>
                </a:pPr>
                <a:endParaRPr lang="ms-MY"/>
              </a:p>
            </c:txPr>
            <c:showPercent val="1"/>
            <c:showLeaderLines val="1"/>
          </c:dLbls>
          <c:cat>
            <c:strRef>
              <c:f>Sheet1!$A$2:$A$5</c:f>
              <c:strCache>
                <c:ptCount val="4"/>
                <c:pt idx="0">
                  <c:v>Single</c:v>
                </c:pt>
                <c:pt idx="1">
                  <c:v>Married</c:v>
                </c:pt>
                <c:pt idx="2">
                  <c:v>Separated</c:v>
                </c:pt>
                <c:pt idx="3">
                  <c:v>Widowed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12.2</c:v>
                </c:pt>
                <c:pt idx="1">
                  <c:v>30.6</c:v>
                </c:pt>
                <c:pt idx="2">
                  <c:v>12.2</c:v>
                </c:pt>
                <c:pt idx="3">
                  <c:v>44.9</c:v>
                </c:pt>
              </c:numCache>
            </c:numRef>
          </c:val>
        </c:ser>
        <c:firstSliceAng val="0"/>
      </c:pieChart>
    </c:plotArea>
    <c:legend>
      <c:legendPos val="r"/>
      <c:txPr>
        <a:bodyPr/>
        <a:lstStyle/>
        <a:p>
          <a:pPr>
            <a:defRPr sz="1400"/>
          </a:pPr>
          <a:endParaRPr lang="ms-MY"/>
        </a:p>
      </c:txPr>
    </c:legend>
    <c:plotVisOnly val="1"/>
    <c:dispBlanksAs val="zero"/>
  </c:chart>
  <c:txPr>
    <a:bodyPr/>
    <a:lstStyle/>
    <a:p>
      <a:pPr>
        <a:defRPr sz="1800"/>
      </a:pPr>
      <a:endParaRPr lang="ms-MY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ms-MY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Comorbidities</c:v>
                </c:pt>
              </c:strCache>
            </c:strRef>
          </c:tx>
          <c:dLbls>
            <c:dLbl>
              <c:idx val="0"/>
              <c:showPercent val="1"/>
            </c:dLbl>
            <c:dLbl>
              <c:idx val="1"/>
              <c:showPercent val="1"/>
            </c:dLbl>
            <c:dLbl>
              <c:idx val="2"/>
              <c:showPercent val="1"/>
            </c:dLbl>
            <c:delete val="1"/>
          </c:dLbls>
          <c:cat>
            <c:strRef>
              <c:f>Sheet1!$A$2:$A$4</c:f>
              <c:strCache>
                <c:ptCount val="3"/>
                <c:pt idx="0">
                  <c:v>0 to 3</c:v>
                </c:pt>
                <c:pt idx="1">
                  <c:v>4 to 7</c:v>
                </c:pt>
                <c:pt idx="2">
                  <c:v>more than 7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69.400000000000006</c:v>
                </c:pt>
                <c:pt idx="1">
                  <c:v>28.6</c:v>
                </c:pt>
                <c:pt idx="2">
                  <c:v>2</c:v>
                </c:pt>
              </c:numCache>
            </c:numRef>
          </c:val>
        </c:ser>
        <c:firstSliceAng val="0"/>
      </c:pieChart>
    </c:plotArea>
    <c:legend>
      <c:legendPos val="r"/>
    </c:legend>
    <c:plotVisOnly val="1"/>
    <c:dispBlanksAs val="zero"/>
  </c:chart>
  <c:txPr>
    <a:bodyPr/>
    <a:lstStyle/>
    <a:p>
      <a:pPr>
        <a:defRPr sz="1800"/>
      </a:pPr>
      <a:endParaRPr lang="ms-MY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BC5268E-45E2-4EC5-83C1-71048DD3270C}" type="doc">
      <dgm:prSet loTypeId="urn:microsoft.com/office/officeart/2005/8/layout/radial1" loCatId="cycle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5327EF9E-3935-4C82-99C0-A093D05A2793}">
      <dgm:prSet phldrT="[Text]"/>
      <dgm:spPr/>
      <dgm:t>
        <a:bodyPr/>
        <a:lstStyle/>
        <a:p>
          <a:r>
            <a:rPr lang="en-US" dirty="0" err="1" smtClean="0"/>
            <a:t>QoL</a:t>
          </a:r>
          <a:endParaRPr lang="en-US" dirty="0"/>
        </a:p>
      </dgm:t>
    </dgm:pt>
    <dgm:pt modelId="{31C1C00E-EA74-4B74-BD8A-F080DD83D944}" type="parTrans" cxnId="{B248B2D7-619C-4A82-9F4D-B1AB9393D356}">
      <dgm:prSet/>
      <dgm:spPr/>
      <dgm:t>
        <a:bodyPr/>
        <a:lstStyle/>
        <a:p>
          <a:endParaRPr lang="en-US"/>
        </a:p>
      </dgm:t>
    </dgm:pt>
    <dgm:pt modelId="{44B92FA1-8B68-4BAF-A671-8D3F4ECA3F7F}" type="sibTrans" cxnId="{B248B2D7-619C-4A82-9F4D-B1AB9393D356}">
      <dgm:prSet/>
      <dgm:spPr/>
      <dgm:t>
        <a:bodyPr/>
        <a:lstStyle/>
        <a:p>
          <a:endParaRPr lang="en-US"/>
        </a:p>
      </dgm:t>
    </dgm:pt>
    <dgm:pt modelId="{C0CCC0F4-485F-42A5-9105-E976F1A4680F}">
      <dgm:prSet phldrT="[Tex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sz="1400" b="1" dirty="0" smtClean="0"/>
            <a:t>Environmental</a:t>
          </a:r>
          <a:endParaRPr lang="en-US" sz="1400" b="1" dirty="0"/>
        </a:p>
      </dgm:t>
    </dgm:pt>
    <dgm:pt modelId="{FDCA0C6B-B1A2-436C-A2FE-58C0DD67BA66}" type="parTrans" cxnId="{2E84A460-9706-4ACF-90BD-37A9A14ACC1A}">
      <dgm:prSet/>
      <dgm:spPr/>
      <dgm:t>
        <a:bodyPr/>
        <a:lstStyle/>
        <a:p>
          <a:endParaRPr lang="en-US"/>
        </a:p>
      </dgm:t>
    </dgm:pt>
    <dgm:pt modelId="{2472AD9C-F9F0-4184-8327-6837DA2A0ACB}" type="sibTrans" cxnId="{2E84A460-9706-4ACF-90BD-37A9A14ACC1A}">
      <dgm:prSet/>
      <dgm:spPr/>
      <dgm:t>
        <a:bodyPr/>
        <a:lstStyle/>
        <a:p>
          <a:endParaRPr lang="en-US"/>
        </a:p>
      </dgm:t>
    </dgm:pt>
    <dgm:pt modelId="{2D1747D6-F195-4A96-BDD9-41F9F5F4428C}">
      <dgm:prSet phldrT="[Text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sz="1400" b="1" dirty="0" smtClean="0"/>
            <a:t>Physical functions/</a:t>
          </a:r>
        </a:p>
        <a:p>
          <a:r>
            <a:rPr lang="en-US" sz="1400" b="1" dirty="0" smtClean="0"/>
            <a:t>activities</a:t>
          </a:r>
          <a:endParaRPr lang="en-US" sz="1400" b="1" dirty="0"/>
        </a:p>
      </dgm:t>
    </dgm:pt>
    <dgm:pt modelId="{E9287CAA-D3E7-41C2-AD36-9C496BDEC875}" type="parTrans" cxnId="{9ADA84FF-3C8B-4CFF-BB4D-580EEF76FEA6}">
      <dgm:prSet/>
      <dgm:spPr/>
      <dgm:t>
        <a:bodyPr/>
        <a:lstStyle/>
        <a:p>
          <a:endParaRPr lang="en-US"/>
        </a:p>
      </dgm:t>
    </dgm:pt>
    <dgm:pt modelId="{8F8A0A55-7425-44B5-B326-40E065F30C26}" type="sibTrans" cxnId="{9ADA84FF-3C8B-4CFF-BB4D-580EEF76FEA6}">
      <dgm:prSet/>
      <dgm:spPr/>
      <dgm:t>
        <a:bodyPr/>
        <a:lstStyle/>
        <a:p>
          <a:endParaRPr lang="en-US"/>
        </a:p>
      </dgm:t>
    </dgm:pt>
    <dgm:pt modelId="{383EAF06-EE9F-4DFA-8EFF-672C0AF39D58}">
      <dgm:prSet phldrT="[Text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sz="1400" b="1" dirty="0" smtClean="0"/>
            <a:t>Mental health/</a:t>
          </a:r>
        </a:p>
        <a:p>
          <a:r>
            <a:rPr lang="en-US" sz="1400" b="1" dirty="0" smtClean="0"/>
            <a:t>psychological</a:t>
          </a:r>
          <a:endParaRPr lang="en-US" sz="1400" b="1" dirty="0"/>
        </a:p>
      </dgm:t>
    </dgm:pt>
    <dgm:pt modelId="{01406AB9-F629-4CD3-848E-1EA3C0D21E60}" type="parTrans" cxnId="{25D5EC34-9395-47A6-A881-19F0EB8DC471}">
      <dgm:prSet/>
      <dgm:spPr/>
      <dgm:t>
        <a:bodyPr/>
        <a:lstStyle/>
        <a:p>
          <a:endParaRPr lang="en-US"/>
        </a:p>
      </dgm:t>
    </dgm:pt>
    <dgm:pt modelId="{F4713E33-FCF5-4952-9495-42C23FA17A8C}" type="sibTrans" cxnId="{25D5EC34-9395-47A6-A881-19F0EB8DC471}">
      <dgm:prSet/>
      <dgm:spPr/>
      <dgm:t>
        <a:bodyPr/>
        <a:lstStyle/>
        <a:p>
          <a:endParaRPr lang="en-US"/>
        </a:p>
      </dgm:t>
    </dgm:pt>
    <dgm:pt modelId="{02D32E06-034D-4C16-BD16-E79255D77932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sz="1400" b="1" dirty="0" smtClean="0"/>
            <a:t>Social</a:t>
          </a:r>
          <a:r>
            <a:rPr lang="en-US" sz="1400" b="1" baseline="0" dirty="0" smtClean="0"/>
            <a:t> relationship</a:t>
          </a:r>
          <a:endParaRPr lang="en-US" sz="1400" b="1" dirty="0"/>
        </a:p>
      </dgm:t>
    </dgm:pt>
    <dgm:pt modelId="{2755F52C-A356-49EB-B6F1-CE80CB0ADB17}" type="parTrans" cxnId="{808BE5E1-01DF-4C7C-A1F6-9E8721208426}">
      <dgm:prSet/>
      <dgm:spPr/>
      <dgm:t>
        <a:bodyPr/>
        <a:lstStyle/>
        <a:p>
          <a:endParaRPr lang="en-US"/>
        </a:p>
      </dgm:t>
    </dgm:pt>
    <dgm:pt modelId="{B5A02D05-DD23-41F1-8A85-FB1880AF6CCC}" type="sibTrans" cxnId="{808BE5E1-01DF-4C7C-A1F6-9E8721208426}">
      <dgm:prSet/>
      <dgm:spPr/>
      <dgm:t>
        <a:bodyPr/>
        <a:lstStyle/>
        <a:p>
          <a:endParaRPr lang="en-US"/>
        </a:p>
      </dgm:t>
    </dgm:pt>
    <dgm:pt modelId="{2226A4DD-2939-44ED-A6FF-B596F59B4027}" type="pres">
      <dgm:prSet presAssocID="{7BC5268E-45E2-4EC5-83C1-71048DD3270C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60DDA85-3851-4BEE-8AE1-7F1CF119456A}" type="pres">
      <dgm:prSet presAssocID="{5327EF9E-3935-4C82-99C0-A093D05A2793}" presName="centerShape" presStyleLbl="node0" presStyleIdx="0" presStyleCnt="1" custScaleX="114574"/>
      <dgm:spPr/>
      <dgm:t>
        <a:bodyPr/>
        <a:lstStyle/>
        <a:p>
          <a:endParaRPr lang="en-US"/>
        </a:p>
      </dgm:t>
    </dgm:pt>
    <dgm:pt modelId="{2ACD7A95-ADD6-43D6-8CF6-65F2FB4BEFFB}" type="pres">
      <dgm:prSet presAssocID="{01406AB9-F629-4CD3-848E-1EA3C0D21E60}" presName="Name9" presStyleLbl="parChTrans1D2" presStyleIdx="0" presStyleCnt="4"/>
      <dgm:spPr/>
      <dgm:t>
        <a:bodyPr/>
        <a:lstStyle/>
        <a:p>
          <a:endParaRPr lang="en-US"/>
        </a:p>
      </dgm:t>
    </dgm:pt>
    <dgm:pt modelId="{78E09968-724E-49FA-8A96-8EE5986043B7}" type="pres">
      <dgm:prSet presAssocID="{01406AB9-F629-4CD3-848E-1EA3C0D21E60}" presName="connTx" presStyleLbl="parChTrans1D2" presStyleIdx="0" presStyleCnt="4"/>
      <dgm:spPr/>
      <dgm:t>
        <a:bodyPr/>
        <a:lstStyle/>
        <a:p>
          <a:endParaRPr lang="en-US"/>
        </a:p>
      </dgm:t>
    </dgm:pt>
    <dgm:pt modelId="{3214571C-EB71-4F5F-80E9-DBA99AB7C477}" type="pres">
      <dgm:prSet presAssocID="{383EAF06-EE9F-4DFA-8EFF-672C0AF39D58}" presName="node" presStyleLbl="node1" presStyleIdx="0" presStyleCnt="4" custScaleX="127200" custRadScaleRad="107142" custRadScaleInc="98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2AD9BB-43D5-489D-A40B-D1706A884E12}" type="pres">
      <dgm:prSet presAssocID="{E9287CAA-D3E7-41C2-AD36-9C496BDEC875}" presName="Name9" presStyleLbl="parChTrans1D2" presStyleIdx="1" presStyleCnt="4"/>
      <dgm:spPr/>
      <dgm:t>
        <a:bodyPr/>
        <a:lstStyle/>
        <a:p>
          <a:endParaRPr lang="en-US"/>
        </a:p>
      </dgm:t>
    </dgm:pt>
    <dgm:pt modelId="{5D621884-D678-4596-9A3A-5C0C73C6E332}" type="pres">
      <dgm:prSet presAssocID="{E9287CAA-D3E7-41C2-AD36-9C496BDEC875}" presName="connTx" presStyleLbl="parChTrans1D2" presStyleIdx="1" presStyleCnt="4"/>
      <dgm:spPr/>
      <dgm:t>
        <a:bodyPr/>
        <a:lstStyle/>
        <a:p>
          <a:endParaRPr lang="en-US"/>
        </a:p>
      </dgm:t>
    </dgm:pt>
    <dgm:pt modelId="{BDD88AA9-AA2A-4F5D-A9A8-E1C639422A4E}" type="pres">
      <dgm:prSet presAssocID="{2D1747D6-F195-4A96-BDD9-41F9F5F4428C}" presName="node" presStyleLbl="node1" presStyleIdx="1" presStyleCnt="4" custScaleX="120783" custRadScaleRad="106182" custRadScaleInc="-99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21036A-F6F9-4D56-BFC1-662AD75E5AD6}" type="pres">
      <dgm:prSet presAssocID="{FDCA0C6B-B1A2-436C-A2FE-58C0DD67BA66}" presName="Name9" presStyleLbl="parChTrans1D2" presStyleIdx="2" presStyleCnt="4"/>
      <dgm:spPr/>
      <dgm:t>
        <a:bodyPr/>
        <a:lstStyle/>
        <a:p>
          <a:endParaRPr lang="en-US"/>
        </a:p>
      </dgm:t>
    </dgm:pt>
    <dgm:pt modelId="{6705803D-28EF-44D9-802F-62C0E7A8C448}" type="pres">
      <dgm:prSet presAssocID="{FDCA0C6B-B1A2-436C-A2FE-58C0DD67BA66}" presName="connTx" presStyleLbl="parChTrans1D2" presStyleIdx="2" presStyleCnt="4"/>
      <dgm:spPr/>
      <dgm:t>
        <a:bodyPr/>
        <a:lstStyle/>
        <a:p>
          <a:endParaRPr lang="en-US"/>
        </a:p>
      </dgm:t>
    </dgm:pt>
    <dgm:pt modelId="{9434042E-715C-45D5-B46C-6C9ABC0812D6}" type="pres">
      <dgm:prSet presAssocID="{C0CCC0F4-485F-42A5-9105-E976F1A4680F}" presName="node" presStyleLbl="node1" presStyleIdx="2" presStyleCnt="4" custScaleX="1256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DF7B23-602C-488A-B81F-662265AC23C5}" type="pres">
      <dgm:prSet presAssocID="{2755F52C-A356-49EB-B6F1-CE80CB0ADB17}" presName="Name9" presStyleLbl="parChTrans1D2" presStyleIdx="3" presStyleCnt="4"/>
      <dgm:spPr/>
      <dgm:t>
        <a:bodyPr/>
        <a:lstStyle/>
        <a:p>
          <a:endParaRPr lang="en-US"/>
        </a:p>
      </dgm:t>
    </dgm:pt>
    <dgm:pt modelId="{0AD09BF5-3CE3-4857-A3E6-17A200BA950F}" type="pres">
      <dgm:prSet presAssocID="{2755F52C-A356-49EB-B6F1-CE80CB0ADB17}" presName="connTx" presStyleLbl="parChTrans1D2" presStyleIdx="3" presStyleCnt="4"/>
      <dgm:spPr/>
      <dgm:t>
        <a:bodyPr/>
        <a:lstStyle/>
        <a:p>
          <a:endParaRPr lang="en-US"/>
        </a:p>
      </dgm:t>
    </dgm:pt>
    <dgm:pt modelId="{C886EBF3-FB33-41CA-A47D-30F2F73F338F}" type="pres">
      <dgm:prSet presAssocID="{02D32E06-034D-4C16-BD16-E79255D77932}" presName="node" presStyleLbl="node1" presStyleIdx="3" presStyleCnt="4" custScaleX="12214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398E1DF-568E-4BB2-9DC9-9EE207C4A9B8}" type="presOf" srcId="{01406AB9-F629-4CD3-848E-1EA3C0D21E60}" destId="{78E09968-724E-49FA-8A96-8EE5986043B7}" srcOrd="1" destOrd="0" presId="urn:microsoft.com/office/officeart/2005/8/layout/radial1"/>
    <dgm:cxn modelId="{37405881-9C75-4EC9-B0B9-446F2DEB93A5}" type="presOf" srcId="{7BC5268E-45E2-4EC5-83C1-71048DD3270C}" destId="{2226A4DD-2939-44ED-A6FF-B596F59B4027}" srcOrd="0" destOrd="0" presId="urn:microsoft.com/office/officeart/2005/8/layout/radial1"/>
    <dgm:cxn modelId="{9ADA84FF-3C8B-4CFF-BB4D-580EEF76FEA6}" srcId="{5327EF9E-3935-4C82-99C0-A093D05A2793}" destId="{2D1747D6-F195-4A96-BDD9-41F9F5F4428C}" srcOrd="1" destOrd="0" parTransId="{E9287CAA-D3E7-41C2-AD36-9C496BDEC875}" sibTransId="{8F8A0A55-7425-44B5-B326-40E065F30C26}"/>
    <dgm:cxn modelId="{2E84A460-9706-4ACF-90BD-37A9A14ACC1A}" srcId="{5327EF9E-3935-4C82-99C0-A093D05A2793}" destId="{C0CCC0F4-485F-42A5-9105-E976F1A4680F}" srcOrd="2" destOrd="0" parTransId="{FDCA0C6B-B1A2-436C-A2FE-58C0DD67BA66}" sibTransId="{2472AD9C-F9F0-4184-8327-6837DA2A0ACB}"/>
    <dgm:cxn modelId="{18A91A60-3F84-4F93-B792-FC8046BCD826}" type="presOf" srcId="{2755F52C-A356-49EB-B6F1-CE80CB0ADB17}" destId="{0ADF7B23-602C-488A-B81F-662265AC23C5}" srcOrd="0" destOrd="0" presId="urn:microsoft.com/office/officeart/2005/8/layout/radial1"/>
    <dgm:cxn modelId="{C3B3AFA0-920F-4DB3-AEB6-6E949F956BBD}" type="presOf" srcId="{FDCA0C6B-B1A2-436C-A2FE-58C0DD67BA66}" destId="{9C21036A-F6F9-4D56-BFC1-662AD75E5AD6}" srcOrd="0" destOrd="0" presId="urn:microsoft.com/office/officeart/2005/8/layout/radial1"/>
    <dgm:cxn modelId="{21BB92C1-F61E-48E2-AD21-1F3146324337}" type="presOf" srcId="{FDCA0C6B-B1A2-436C-A2FE-58C0DD67BA66}" destId="{6705803D-28EF-44D9-802F-62C0E7A8C448}" srcOrd="1" destOrd="0" presId="urn:microsoft.com/office/officeart/2005/8/layout/radial1"/>
    <dgm:cxn modelId="{982A2C73-A2FA-4FC0-842E-9291CB13A046}" type="presOf" srcId="{E9287CAA-D3E7-41C2-AD36-9C496BDEC875}" destId="{5D621884-D678-4596-9A3A-5C0C73C6E332}" srcOrd="1" destOrd="0" presId="urn:microsoft.com/office/officeart/2005/8/layout/radial1"/>
    <dgm:cxn modelId="{0B1A0D11-6712-40E7-93C9-884FDB7E4867}" type="presOf" srcId="{2D1747D6-F195-4A96-BDD9-41F9F5F4428C}" destId="{BDD88AA9-AA2A-4F5D-A9A8-E1C639422A4E}" srcOrd="0" destOrd="0" presId="urn:microsoft.com/office/officeart/2005/8/layout/radial1"/>
    <dgm:cxn modelId="{808BE5E1-01DF-4C7C-A1F6-9E8721208426}" srcId="{5327EF9E-3935-4C82-99C0-A093D05A2793}" destId="{02D32E06-034D-4C16-BD16-E79255D77932}" srcOrd="3" destOrd="0" parTransId="{2755F52C-A356-49EB-B6F1-CE80CB0ADB17}" sibTransId="{B5A02D05-DD23-41F1-8A85-FB1880AF6CCC}"/>
    <dgm:cxn modelId="{A4A0DE7A-A632-4BAE-BF86-FF1EDEB31073}" type="presOf" srcId="{383EAF06-EE9F-4DFA-8EFF-672C0AF39D58}" destId="{3214571C-EB71-4F5F-80E9-DBA99AB7C477}" srcOrd="0" destOrd="0" presId="urn:microsoft.com/office/officeart/2005/8/layout/radial1"/>
    <dgm:cxn modelId="{E2F3AD10-1D87-49C8-AE01-F23B923AFFB9}" type="presOf" srcId="{01406AB9-F629-4CD3-848E-1EA3C0D21E60}" destId="{2ACD7A95-ADD6-43D6-8CF6-65F2FB4BEFFB}" srcOrd="0" destOrd="0" presId="urn:microsoft.com/office/officeart/2005/8/layout/radial1"/>
    <dgm:cxn modelId="{F2883DBD-6A5F-4813-B51A-C477570993F9}" type="presOf" srcId="{E9287CAA-D3E7-41C2-AD36-9C496BDEC875}" destId="{2A2AD9BB-43D5-489D-A40B-D1706A884E12}" srcOrd="0" destOrd="0" presId="urn:microsoft.com/office/officeart/2005/8/layout/radial1"/>
    <dgm:cxn modelId="{61A115A6-9915-45C9-A7CD-B5AE677305B6}" type="presOf" srcId="{2755F52C-A356-49EB-B6F1-CE80CB0ADB17}" destId="{0AD09BF5-3CE3-4857-A3E6-17A200BA950F}" srcOrd="1" destOrd="0" presId="urn:microsoft.com/office/officeart/2005/8/layout/radial1"/>
    <dgm:cxn modelId="{B248B2D7-619C-4A82-9F4D-B1AB9393D356}" srcId="{7BC5268E-45E2-4EC5-83C1-71048DD3270C}" destId="{5327EF9E-3935-4C82-99C0-A093D05A2793}" srcOrd="0" destOrd="0" parTransId="{31C1C00E-EA74-4B74-BD8A-F080DD83D944}" sibTransId="{44B92FA1-8B68-4BAF-A671-8D3F4ECA3F7F}"/>
    <dgm:cxn modelId="{AC3C1FEC-2714-41E5-8CEF-4269EE42CF13}" type="presOf" srcId="{5327EF9E-3935-4C82-99C0-A093D05A2793}" destId="{160DDA85-3851-4BEE-8AE1-7F1CF119456A}" srcOrd="0" destOrd="0" presId="urn:microsoft.com/office/officeart/2005/8/layout/radial1"/>
    <dgm:cxn modelId="{25D5EC34-9395-47A6-A881-19F0EB8DC471}" srcId="{5327EF9E-3935-4C82-99C0-A093D05A2793}" destId="{383EAF06-EE9F-4DFA-8EFF-672C0AF39D58}" srcOrd="0" destOrd="0" parTransId="{01406AB9-F629-4CD3-848E-1EA3C0D21E60}" sibTransId="{F4713E33-FCF5-4952-9495-42C23FA17A8C}"/>
    <dgm:cxn modelId="{3C38CA42-678D-4D47-88C8-50AF2D9060AC}" type="presOf" srcId="{02D32E06-034D-4C16-BD16-E79255D77932}" destId="{C886EBF3-FB33-41CA-A47D-30F2F73F338F}" srcOrd="0" destOrd="0" presId="urn:microsoft.com/office/officeart/2005/8/layout/radial1"/>
    <dgm:cxn modelId="{AB1E2FE5-A697-453E-B4D8-862F89C3C61F}" type="presOf" srcId="{C0CCC0F4-485F-42A5-9105-E976F1A4680F}" destId="{9434042E-715C-45D5-B46C-6C9ABC0812D6}" srcOrd="0" destOrd="0" presId="urn:microsoft.com/office/officeart/2005/8/layout/radial1"/>
    <dgm:cxn modelId="{4AEB3439-8D8F-4DB0-B231-7E84A8C1AD8B}" type="presParOf" srcId="{2226A4DD-2939-44ED-A6FF-B596F59B4027}" destId="{160DDA85-3851-4BEE-8AE1-7F1CF119456A}" srcOrd="0" destOrd="0" presId="urn:microsoft.com/office/officeart/2005/8/layout/radial1"/>
    <dgm:cxn modelId="{EE450CF6-DFD7-45AB-9E03-CE8F1DC93BFE}" type="presParOf" srcId="{2226A4DD-2939-44ED-A6FF-B596F59B4027}" destId="{2ACD7A95-ADD6-43D6-8CF6-65F2FB4BEFFB}" srcOrd="1" destOrd="0" presId="urn:microsoft.com/office/officeart/2005/8/layout/radial1"/>
    <dgm:cxn modelId="{03150253-E2F5-4EC0-A22C-265AFFB51BDD}" type="presParOf" srcId="{2ACD7A95-ADD6-43D6-8CF6-65F2FB4BEFFB}" destId="{78E09968-724E-49FA-8A96-8EE5986043B7}" srcOrd="0" destOrd="0" presId="urn:microsoft.com/office/officeart/2005/8/layout/radial1"/>
    <dgm:cxn modelId="{9C20F772-2463-4DCC-924D-8231E740B899}" type="presParOf" srcId="{2226A4DD-2939-44ED-A6FF-B596F59B4027}" destId="{3214571C-EB71-4F5F-80E9-DBA99AB7C477}" srcOrd="2" destOrd="0" presId="urn:microsoft.com/office/officeart/2005/8/layout/radial1"/>
    <dgm:cxn modelId="{CA7DC09C-8B77-467D-AF26-C81C7E4F410C}" type="presParOf" srcId="{2226A4DD-2939-44ED-A6FF-B596F59B4027}" destId="{2A2AD9BB-43D5-489D-A40B-D1706A884E12}" srcOrd="3" destOrd="0" presId="urn:microsoft.com/office/officeart/2005/8/layout/radial1"/>
    <dgm:cxn modelId="{E963DC11-C5EF-4ED8-827D-9434FE4D3ECC}" type="presParOf" srcId="{2A2AD9BB-43D5-489D-A40B-D1706A884E12}" destId="{5D621884-D678-4596-9A3A-5C0C73C6E332}" srcOrd="0" destOrd="0" presId="urn:microsoft.com/office/officeart/2005/8/layout/radial1"/>
    <dgm:cxn modelId="{E8D254A0-B551-4679-8624-26C849F2406D}" type="presParOf" srcId="{2226A4DD-2939-44ED-A6FF-B596F59B4027}" destId="{BDD88AA9-AA2A-4F5D-A9A8-E1C639422A4E}" srcOrd="4" destOrd="0" presId="urn:microsoft.com/office/officeart/2005/8/layout/radial1"/>
    <dgm:cxn modelId="{6A488A1C-DB27-4DB2-9A05-76B02EE63613}" type="presParOf" srcId="{2226A4DD-2939-44ED-A6FF-B596F59B4027}" destId="{9C21036A-F6F9-4D56-BFC1-662AD75E5AD6}" srcOrd="5" destOrd="0" presId="urn:microsoft.com/office/officeart/2005/8/layout/radial1"/>
    <dgm:cxn modelId="{2A8A2BEC-DE3C-4091-8D3A-199EB41A8D6D}" type="presParOf" srcId="{9C21036A-F6F9-4D56-BFC1-662AD75E5AD6}" destId="{6705803D-28EF-44D9-802F-62C0E7A8C448}" srcOrd="0" destOrd="0" presId="urn:microsoft.com/office/officeart/2005/8/layout/radial1"/>
    <dgm:cxn modelId="{4C6294F9-D572-417C-9943-0E7DEBE999F7}" type="presParOf" srcId="{2226A4DD-2939-44ED-A6FF-B596F59B4027}" destId="{9434042E-715C-45D5-B46C-6C9ABC0812D6}" srcOrd="6" destOrd="0" presId="urn:microsoft.com/office/officeart/2005/8/layout/radial1"/>
    <dgm:cxn modelId="{53E589DF-FBB5-4BAF-98E7-4796AC7AFF71}" type="presParOf" srcId="{2226A4DD-2939-44ED-A6FF-B596F59B4027}" destId="{0ADF7B23-602C-488A-B81F-662265AC23C5}" srcOrd="7" destOrd="0" presId="urn:microsoft.com/office/officeart/2005/8/layout/radial1"/>
    <dgm:cxn modelId="{DB4AB681-E2A6-41B5-91BB-45282A87416E}" type="presParOf" srcId="{0ADF7B23-602C-488A-B81F-662265AC23C5}" destId="{0AD09BF5-3CE3-4857-A3E6-17A200BA950F}" srcOrd="0" destOrd="0" presId="urn:microsoft.com/office/officeart/2005/8/layout/radial1"/>
    <dgm:cxn modelId="{12A1DC7B-791A-492F-A770-A69973BB82EC}" type="presParOf" srcId="{2226A4DD-2939-44ED-A6FF-B596F59B4027}" destId="{C886EBF3-FB33-41CA-A47D-30F2F73F338F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11th Global Conference on Ageing "Ageing Connects”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30DE51-CF2F-465D-8D81-653DDC9A1359}" type="datetimeFigureOut">
              <a:rPr lang="en-US" smtClean="0"/>
              <a:pPr/>
              <a:t>5/29/2012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4BCB6C-C663-41F2-A559-A43F940D6F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37066323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11th Global Conference on Ageing "Ageing Connects”</a:t>
            </a:r>
            <a:endParaRPr lang="ms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98C5C8-505F-4CC7-AADC-57689339097A}" type="datetimeFigureOut">
              <a:rPr lang="ms-MY" smtClean="0"/>
              <a:pPr/>
              <a:t>29/05/2012</a:t>
            </a:fld>
            <a:endParaRPr lang="ms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62000" y="43624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ms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s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ms-MY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73FB96-BF8C-4519-94AE-CC40FF90D18A}" type="slidenum">
              <a:rPr lang="ms-MY" smtClean="0"/>
              <a:pPr/>
              <a:t>‹#›</a:t>
            </a:fld>
            <a:endParaRPr lang="ms-MY"/>
          </a:p>
        </p:txBody>
      </p:sp>
    </p:spTree>
    <p:extLst>
      <p:ext uri="{BB962C8B-B14F-4D97-AF65-F5344CB8AC3E}">
        <p14:creationId xmlns="" xmlns:p14="http://schemas.microsoft.com/office/powerpoint/2010/main" val="415660050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ms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3FB96-BF8C-4519-94AE-CC40FF90D18A}" type="slidenum">
              <a:rPr lang="ms-MY" smtClean="0"/>
              <a:pPr/>
              <a:t>1</a:t>
            </a:fld>
            <a:endParaRPr lang="ms-MY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11th Global Conference on Ageing "Ageing Connects”</a:t>
            </a:r>
            <a:endParaRPr lang="ms-MY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As</a:t>
            </a:r>
            <a:r>
              <a:rPr lang="en-US" baseline="0" dirty="0" smtClean="0"/>
              <a:t> we all aware,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number of people surviving until old age has been increasing worldwide.</a:t>
            </a:r>
          </a:p>
          <a:p>
            <a:pPr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According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to the report from WHO (2006), it was predicted that there will be …..</a:t>
            </a:r>
            <a:endParaRPr lang="ms-MY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11th Global Conference on Ageing "Ageing Connects”</a:t>
            </a:r>
            <a:endParaRPr lang="ms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73FB96-BF8C-4519-94AE-CC40FF90D18A}" type="slidenum">
              <a:rPr lang="ms-MY" smtClean="0"/>
              <a:pPr/>
              <a:t>2</a:t>
            </a:fld>
            <a:endParaRPr lang="ms-MY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As people aged, the prevalence</a:t>
            </a:r>
            <a:r>
              <a:rPr lang="en-US" baseline="0" dirty="0" smtClean="0"/>
              <a:t> of dementia will increase</a:t>
            </a:r>
            <a:endParaRPr lang="ms-MY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11th Global Conference on Ageing "Ageing Connects”</a:t>
            </a:r>
            <a:endParaRPr lang="ms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73FB96-BF8C-4519-94AE-CC40FF90D18A}" type="slidenum">
              <a:rPr lang="ms-MY" smtClean="0"/>
              <a:pPr/>
              <a:t>3</a:t>
            </a:fld>
            <a:endParaRPr lang="ms-MY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In comparison with</a:t>
            </a:r>
            <a:r>
              <a:rPr lang="en-US" baseline="0" dirty="0" smtClean="0"/>
              <a:t> other medical conditions, dementia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has been recognized as the most disabling and burdensome health conditions in old age after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hearing loss and glaucoma and this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leads to significant loss in quality of life .</a:t>
            </a:r>
            <a:endParaRPr lang="ms-MY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11th Global Conference on Ageing "Ageing Connects”</a:t>
            </a:r>
            <a:endParaRPr lang="ms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73FB96-BF8C-4519-94AE-CC40FF90D18A}" type="slidenum">
              <a:rPr lang="ms-MY" smtClean="0"/>
              <a:pPr/>
              <a:t>4</a:t>
            </a:fld>
            <a:endParaRPr lang="ms-MY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baseline="0" dirty="0" smtClean="0"/>
              <a:t> Therefore, issues on care management is very important .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 According to the studies….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 However, 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 Therefore, 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 Although </a:t>
            </a:r>
            <a:endParaRPr lang="ms-MY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11th Global Conference on Ageing "Ageing Connects”</a:t>
            </a:r>
            <a:endParaRPr lang="ms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73FB96-BF8C-4519-94AE-CC40FF90D18A}" type="slidenum">
              <a:rPr lang="ms-MY" smtClean="0"/>
              <a:pPr/>
              <a:t>5</a:t>
            </a:fld>
            <a:endParaRPr lang="ms-MY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so, what</a:t>
            </a:r>
            <a:r>
              <a:rPr lang="en-US" baseline="0" dirty="0" smtClean="0"/>
              <a:t> does the literature said about dementia, living arrangement and </a:t>
            </a:r>
            <a:r>
              <a:rPr lang="en-US" baseline="0" dirty="0" err="1" smtClean="0"/>
              <a:t>qol</a:t>
            </a:r>
            <a:r>
              <a:rPr lang="en-US" baseline="0" dirty="0" smtClean="0"/>
              <a:t>?</a:t>
            </a:r>
            <a:endParaRPr lang="ms-MY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11th Global Conference on Ageing "Ageing Connects”</a:t>
            </a:r>
            <a:endParaRPr lang="ms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73FB96-BF8C-4519-94AE-CC40FF90D18A}" type="slidenum">
              <a:rPr lang="ms-MY" smtClean="0"/>
              <a:pPr/>
              <a:t>6</a:t>
            </a:fld>
            <a:endParaRPr lang="ms-MY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From</a:t>
            </a:r>
            <a:r>
              <a:rPr lang="en-US" baseline="0" dirty="0" smtClean="0"/>
              <a:t> the literature search, using the combination of …. ~1500 papers were found. However, only 29 papers were related to this topic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 When combined with nursing homes, only 12 papers were related and when combined with home care, only 1 paper were related.</a:t>
            </a:r>
            <a:endParaRPr lang="ms-MY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11th Global Conference on Ageing "Ageing Connects”</a:t>
            </a:r>
            <a:endParaRPr lang="ms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73FB96-BF8C-4519-94AE-CC40FF90D18A}" type="slidenum">
              <a:rPr lang="ms-MY" smtClean="0"/>
              <a:pPr/>
              <a:t>7</a:t>
            </a:fld>
            <a:endParaRPr lang="ms-MY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Most</a:t>
            </a:r>
            <a:r>
              <a:rPr lang="en-US" baseline="0" dirty="0" smtClean="0"/>
              <a:t> of the papers discussed on the……..</a:t>
            </a:r>
            <a:endParaRPr lang="ms-MY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11th Global Conference on Ageing "Ageing Connects”</a:t>
            </a:r>
            <a:endParaRPr lang="ms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73FB96-BF8C-4519-94AE-CC40FF90D18A}" type="slidenum">
              <a:rPr lang="ms-MY" smtClean="0"/>
              <a:pPr/>
              <a:t>8</a:t>
            </a:fld>
            <a:endParaRPr lang="ms-MY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So, for</a:t>
            </a:r>
            <a:r>
              <a:rPr lang="en-US" baseline="0" dirty="0" smtClean="0"/>
              <a:t> the conclusions, </a:t>
            </a:r>
          </a:p>
          <a:p>
            <a:r>
              <a:rPr lang="en-US" baseline="0" dirty="0" smtClean="0"/>
              <a:t>There were…..depending on the </a:t>
            </a:r>
            <a:endParaRPr lang="ms-MY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11th Global Conference on Ageing "Ageing Connects”</a:t>
            </a:r>
            <a:endParaRPr lang="ms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73FB96-BF8C-4519-94AE-CC40FF90D18A}" type="slidenum">
              <a:rPr lang="ms-MY" smtClean="0"/>
              <a:pPr/>
              <a:t>10</a:t>
            </a:fld>
            <a:endParaRPr lang="ms-MY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Therefore</a:t>
            </a:r>
            <a:r>
              <a:rPr lang="en-US" baseline="0" dirty="0" smtClean="0"/>
              <a:t>, we planned to do a study with the aims….</a:t>
            </a:r>
            <a:endParaRPr lang="ms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3FB96-BF8C-4519-94AE-CC40FF90D18A}" type="slidenum">
              <a:rPr lang="ms-MY" smtClean="0"/>
              <a:pPr/>
              <a:t>11</a:t>
            </a:fld>
            <a:endParaRPr lang="ms-MY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11th Global Conference on Ageing "Ageing Connects”</a:t>
            </a:r>
            <a:endParaRPr lang="ms-MY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From</a:t>
            </a:r>
            <a:r>
              <a:rPr lang="en-US" baseline="0" dirty="0" smtClean="0"/>
              <a:t> this study, we hope that the findings can be used to 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11th Global Conference on Ageing "Ageing Connects”</a:t>
            </a:r>
            <a:endParaRPr lang="ms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73FB96-BF8C-4519-94AE-CC40FF90D18A}" type="slidenum">
              <a:rPr lang="ms-MY" smtClean="0"/>
              <a:pPr/>
              <a:t>13</a:t>
            </a:fld>
            <a:endParaRPr lang="ms-MY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QoL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is </a:t>
            </a:r>
            <a:r>
              <a:rPr lang="ms-MY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concept that integrates numerous dimensions.</a:t>
            </a:r>
          </a:p>
          <a:p>
            <a:pPr>
              <a:buFont typeface="Arial" pitchFamily="34" charset="0"/>
              <a:buChar char="•"/>
            </a:pPr>
            <a:r>
              <a:rPr lang="ms-MY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Therefore, the conceptual framework of this study </a:t>
            </a:r>
            <a:r>
              <a:rPr lang="ms-MY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includes</a:t>
            </a:r>
            <a:r>
              <a:rPr lang="ms-MY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mental health,</a:t>
            </a:r>
            <a:r>
              <a:rPr lang="ms-MY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physical functions, environment</a:t>
            </a:r>
            <a:r>
              <a:rPr lang="ms-MY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 aspects and social relationship</a:t>
            </a:r>
            <a:endParaRPr lang="ms-MY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11th Global Conference on Ageing "Ageing Connects”</a:t>
            </a:r>
            <a:endParaRPr lang="ms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73FB96-BF8C-4519-94AE-CC40FF90D18A}" type="slidenum">
              <a:rPr lang="ms-MY" smtClean="0"/>
              <a:pPr/>
              <a:t>14</a:t>
            </a:fld>
            <a:endParaRPr lang="ms-MY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is a cross sectional study design involving dementia patients</a:t>
            </a:r>
            <a:r>
              <a:rPr lang="en-US" baseline="0" dirty="0" smtClean="0"/>
              <a:t> from government nursing homes and government hospitals</a:t>
            </a:r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11th Global Conference on Ageing "Ageing Connects”</a:t>
            </a:r>
            <a:endParaRPr lang="ms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73FB96-BF8C-4519-94AE-CC40FF90D18A}" type="slidenum">
              <a:rPr lang="ms-MY" smtClean="0"/>
              <a:pPr/>
              <a:t>15</a:t>
            </a:fld>
            <a:endParaRPr lang="ms-MY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Potential participants will</a:t>
            </a:r>
            <a:r>
              <a:rPr lang="en-US" baseline="0" dirty="0" smtClean="0"/>
              <a:t> be identified from medical record.</a:t>
            </a:r>
          </a:p>
          <a:p>
            <a:r>
              <a:rPr lang="en-US" baseline="0" dirty="0" smtClean="0"/>
              <a:t>Those who met the criteria will be provided with consent form and participants information sheet.</a:t>
            </a:r>
          </a:p>
          <a:p>
            <a:r>
              <a:rPr lang="en-US" baseline="0" dirty="0" smtClean="0"/>
              <a:t>Consented participant will be administered on the SMMSE and those who score &lt;11 will be assessed with other questionnaires</a:t>
            </a:r>
            <a:endParaRPr lang="ms-MY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11th Global Conference on Ageing "Ageing Connects”</a:t>
            </a:r>
            <a:endParaRPr lang="ms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73FB96-BF8C-4519-94AE-CC40FF90D18A}" type="slidenum">
              <a:rPr lang="ms-MY" smtClean="0"/>
              <a:pPr/>
              <a:t>16</a:t>
            </a:fld>
            <a:endParaRPr lang="ms-MY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Inclusion criteria for the study includes….</a:t>
            </a:r>
          </a:p>
          <a:p>
            <a:r>
              <a:rPr lang="en-US" dirty="0" smtClean="0"/>
              <a:t>Those who does not met the criteria and physically challenged</a:t>
            </a:r>
            <a:r>
              <a:rPr lang="en-US" baseline="0" dirty="0" smtClean="0"/>
              <a:t> will be excluded from the study.</a:t>
            </a:r>
            <a:endParaRPr lang="ms-MY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11th Global Conference on Ageing "Ageing Connects”</a:t>
            </a:r>
            <a:endParaRPr lang="ms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73FB96-BF8C-4519-94AE-CC40FF90D18A}" type="slidenum">
              <a:rPr lang="ms-MY" smtClean="0"/>
              <a:pPr/>
              <a:t>17</a:t>
            </a:fld>
            <a:endParaRPr lang="ms-MY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Participants</a:t>
            </a:r>
            <a:r>
              <a:rPr lang="en-US" baseline="0" dirty="0" smtClean="0"/>
              <a:t> will be measured by…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 It will takes approximately </a:t>
            </a:r>
            <a:endParaRPr lang="ms-MY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11th Global Conference on Ageing "Ageing Connects”</a:t>
            </a:r>
            <a:endParaRPr lang="ms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73FB96-BF8C-4519-94AE-CC40FF90D18A}" type="slidenum">
              <a:rPr lang="ms-MY" smtClean="0"/>
              <a:pPr/>
              <a:t>18</a:t>
            </a:fld>
            <a:endParaRPr lang="ms-MY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baseline="0" dirty="0" smtClean="0"/>
              <a:t> </a:t>
            </a:r>
            <a:r>
              <a:rPr lang="en-US" dirty="0" smtClean="0"/>
              <a:t>Sample size for this study was determined based on the estimation of</a:t>
            </a:r>
            <a:r>
              <a:rPr lang="en-US" baseline="0" dirty="0" smtClean="0"/>
              <a:t> the mean for the QOL from other studies.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 Using the above, an estimation of 105 participants were needed from each setting.</a:t>
            </a:r>
            <a:endParaRPr lang="ms-MY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11th Global Conference on Ageing "Ageing Connects”</a:t>
            </a:r>
            <a:endParaRPr lang="ms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73FB96-BF8C-4519-94AE-CC40FF90D18A}" type="slidenum">
              <a:rPr lang="ms-MY" smtClean="0"/>
              <a:pPr/>
              <a:t>19</a:t>
            </a:fld>
            <a:endParaRPr lang="ms-MY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After stratified</a:t>
            </a:r>
            <a:r>
              <a:rPr lang="en-US" baseline="0" dirty="0" smtClean="0"/>
              <a:t> according to gender, age and cognitive severity, a total of 224 participants will be needed for this study</a:t>
            </a:r>
            <a:endParaRPr lang="ms-MY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11th Global Conference on Ageing "Ageing Connects”</a:t>
            </a:r>
            <a:endParaRPr lang="ms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73FB96-BF8C-4519-94AE-CC40FF90D18A}" type="slidenum">
              <a:rPr lang="ms-MY" smtClean="0"/>
              <a:pPr/>
              <a:t>20</a:t>
            </a:fld>
            <a:endParaRPr lang="ms-MY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A pilot study has been carried out in 2011.</a:t>
            </a:r>
            <a:endParaRPr lang="ms-MY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11th Global Conference on Ageing "Ageing Connects”</a:t>
            </a:r>
            <a:endParaRPr lang="ms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73FB96-BF8C-4519-94AE-CC40FF90D18A}" type="slidenum">
              <a:rPr lang="ms-MY" smtClean="0"/>
              <a:pPr/>
              <a:t>21</a:t>
            </a:fld>
            <a:endParaRPr lang="ms-MY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There were</a:t>
            </a:r>
            <a:r>
              <a:rPr lang="en-US" sz="1200" baseline="0" dirty="0" smtClean="0"/>
              <a:t> n</a:t>
            </a:r>
            <a:r>
              <a:rPr lang="en-US" sz="1200" dirty="0" smtClean="0"/>
              <a:t>o significant differences in socio-demographic factors</a:t>
            </a:r>
            <a:r>
              <a:rPr lang="en-US" sz="1200" baseline="0" dirty="0" smtClean="0"/>
              <a:t> </a:t>
            </a:r>
            <a:r>
              <a:rPr lang="en-US" sz="1200" dirty="0" smtClean="0"/>
              <a:t>between the study cohorts except for…...</a:t>
            </a:r>
          </a:p>
          <a:p>
            <a:r>
              <a:rPr lang="en-US" sz="2000" dirty="0" smtClean="0"/>
              <a:t>Home care participants were also statistically significantly report of </a:t>
            </a:r>
          </a:p>
          <a:p>
            <a:pPr>
              <a:buFont typeface="Arial" pitchFamily="34" charset="0"/>
              <a:buChar char="•"/>
            </a:pPr>
            <a:r>
              <a:rPr lang="en-US" sz="2000" baseline="0" dirty="0" smtClean="0"/>
              <a:t> </a:t>
            </a:r>
            <a:r>
              <a:rPr lang="en-US" sz="2000" dirty="0" smtClean="0"/>
              <a:t>being satisfied with their relationship with children. </a:t>
            </a:r>
          </a:p>
          <a:p>
            <a:pPr>
              <a:buFont typeface="Arial" pitchFamily="34" charset="0"/>
              <a:buChar char="•"/>
            </a:pPr>
            <a:r>
              <a:rPr lang="en-US" sz="2000" baseline="0" dirty="0" smtClean="0"/>
              <a:t> </a:t>
            </a:r>
            <a:r>
              <a:rPr lang="en-US" sz="2000" dirty="0" smtClean="0"/>
              <a:t>have average income.</a:t>
            </a:r>
          </a:p>
          <a:p>
            <a:endParaRPr lang="ms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3FB96-BF8C-4519-94AE-CC40FF90D18A}" type="slidenum">
              <a:rPr lang="ms-MY" smtClean="0"/>
              <a:pPr/>
              <a:t>24</a:t>
            </a:fld>
            <a:endParaRPr lang="ms-MY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11th Global Conference on Ageing "Ageing Connects”</a:t>
            </a:r>
            <a:endParaRPr lang="ms-MY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000" dirty="0" smtClean="0"/>
              <a:t> There were no significant differences between the study cohorts by time since dementia diagnosis, self-reported health, the number of </a:t>
            </a:r>
            <a:r>
              <a:rPr lang="en-US" sz="2000" dirty="0" err="1" smtClean="0"/>
              <a:t>comorbidities</a:t>
            </a:r>
            <a:r>
              <a:rPr lang="en-US" sz="2000" dirty="0" smtClean="0"/>
              <a:t>, medication use, cognitive severity or depression.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000" dirty="0" smtClean="0"/>
              <a:t> higher BI scores - greater level of autonomy in the performance of ADLs.</a:t>
            </a:r>
          </a:p>
          <a:p>
            <a:endParaRPr lang="ms-MY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3FB96-BF8C-4519-94AE-CC40FF90D18A}" type="slidenum">
              <a:rPr lang="ms-MY" smtClean="0"/>
              <a:pPr/>
              <a:t>25</a:t>
            </a:fld>
            <a:endParaRPr lang="ms-MY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11th Global Conference on Ageing "Ageing Connects”</a:t>
            </a:r>
            <a:endParaRPr lang="ms-MY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ms-MY" dirty="0" smtClean="0"/>
              <a:t>As for</a:t>
            </a:r>
            <a:r>
              <a:rPr lang="ms-MY" baseline="0" dirty="0" smtClean="0"/>
              <a:t> other outcoem measures, there were significant difference in Qol, SI and needs between .......</a:t>
            </a:r>
          </a:p>
          <a:p>
            <a:r>
              <a:rPr lang="ms-MY" baseline="0" dirty="0" smtClean="0"/>
              <a:t>Dementia patients in the home care reported to have better QOL, better social connectedness and less unmet needs compared....</a:t>
            </a:r>
            <a:endParaRPr lang="ms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3FB96-BF8C-4519-94AE-CC40FF90D18A}" type="slidenum">
              <a:rPr lang="ms-MY" smtClean="0"/>
              <a:pPr/>
              <a:t>26</a:t>
            </a:fld>
            <a:endParaRPr lang="ms-MY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11th Global Conference on Ageing "Ageing Connects”</a:t>
            </a:r>
            <a:endParaRPr lang="ms-MY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7 Variables which had achieved statistical significance with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univariate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analyses, were chose as relevant independent predictors for the analysis. Factor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analysis was done to avoid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collinearity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between the variables. 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Thus, leaving 5 variables to be included in multiple regression.</a:t>
            </a:r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Out of 5 variables, only 1 variable gave significant result.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These variables explained 48% of the variance in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QoL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with depression as the strongest predictors of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QoL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No significant association was observed between living arrangement, health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condition financial status and relationship satisfaction with children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with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QoL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11th Global Conference on Ageing "Ageing Connects”</a:t>
            </a:r>
            <a:endParaRPr lang="ms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73FB96-BF8C-4519-94AE-CC40FF90D18A}" type="slidenum">
              <a:rPr lang="ms-MY" smtClean="0"/>
              <a:pPr/>
              <a:t>27</a:t>
            </a:fld>
            <a:endParaRPr lang="ms-MY"/>
          </a:p>
        </p:txBody>
      </p:sp>
    </p:spTree>
    <p:extLst>
      <p:ext uri="{BB962C8B-B14F-4D97-AF65-F5344CB8AC3E}">
        <p14:creationId xmlns="" xmlns:p14="http://schemas.microsoft.com/office/powerpoint/2010/main" val="71317209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ms-MY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11th Global Conference on Ageing "Ageing Connects”</a:t>
            </a:r>
            <a:endParaRPr lang="ms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73FB96-BF8C-4519-94AE-CC40FF90D18A}" type="slidenum">
              <a:rPr lang="ms-MY" smtClean="0"/>
              <a:pPr/>
              <a:t>28</a:t>
            </a:fld>
            <a:endParaRPr lang="ms-MY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ms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3FB96-BF8C-4519-94AE-CC40FF90D18A}" type="slidenum">
              <a:rPr lang="ms-MY" smtClean="0"/>
              <a:pPr/>
              <a:t>29</a:t>
            </a:fld>
            <a:endParaRPr lang="ms-MY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11th Global Conference on Ageing "Ageing Connects”</a:t>
            </a:r>
            <a:endParaRPr lang="ms-MY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0374" y="0"/>
            <a:ext cx="2293626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581400"/>
            <a:ext cx="3962400" cy="2133600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2438400" y="1447800"/>
            <a:ext cx="3962400" cy="2133600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3582988" y="6426201"/>
            <a:ext cx="2819399" cy="126999"/>
          </a:xfrm>
        </p:spPr>
        <p:txBody>
          <a:bodyPr/>
          <a:lstStyle/>
          <a:p>
            <a:r>
              <a:rPr lang="en-US" smtClean="0"/>
              <a:t>5/5/2012</a:t>
            </a:r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6414976" y="6400800"/>
            <a:ext cx="457200" cy="152400"/>
          </a:xfrm>
        </p:spPr>
        <p:txBody>
          <a:bodyPr/>
          <a:lstStyle>
            <a:lvl1pPr algn="r">
              <a:defRPr/>
            </a:lvl1pPr>
          </a:lstStyle>
          <a:p>
            <a:fld id="{AA7341B0-1B23-4A91-9F8E-E54678A7486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3581400" y="6296248"/>
            <a:ext cx="2820987" cy="1524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3657600" cy="5714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5/5/2012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A7341B0-1B23-4A91-9F8E-E54678A7486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0" y="0"/>
            <a:ext cx="2293626" cy="6858000"/>
          </a:xfrm>
          <a:prstGeom prst="rect">
            <a:avLst/>
          </a:prstGeom>
        </p:spPr>
      </p:pic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839788" y="6426201"/>
            <a:ext cx="2819399" cy="126999"/>
          </a:xfrm>
        </p:spPr>
        <p:txBody>
          <a:bodyPr/>
          <a:lstStyle/>
          <a:p>
            <a:r>
              <a:rPr lang="en-US" smtClean="0"/>
              <a:t>5/5/2012</a:t>
            </a:r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4116388" y="6400800"/>
            <a:ext cx="533400" cy="152400"/>
          </a:xfrm>
        </p:spPr>
        <p:txBody>
          <a:bodyPr/>
          <a:lstStyle/>
          <a:p>
            <a:fld id="{AA7341B0-1B23-4A91-9F8E-E54678A7486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838200" y="6296248"/>
            <a:ext cx="2820987" cy="15240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57200" y="1828800"/>
            <a:ext cx="3200400" cy="1752600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3578224"/>
            <a:ext cx="3200645" cy="1459767"/>
          </a:xfrm>
        </p:spPr>
        <p:txBody>
          <a:bodyPr anchor="t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None/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4290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572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5/5/2012</a:t>
            </a:r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A7341B0-1B23-4A91-9F8E-E54678A7486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75238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675288"/>
            <a:ext cx="3581400" cy="2525112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 baseline="0"/>
            </a:lvl4pPr>
            <a:lvl5pPr>
              <a:buFont typeface="Wingdings" pitchFamily="2" charset="2"/>
              <a:buChar char="§"/>
              <a:defRPr sz="1400"/>
            </a:lvl5pPr>
            <a:lvl6pPr>
              <a:buFont typeface="Wingdings" pitchFamily="2" charset="2"/>
              <a:buChar char="§"/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199" y="3429000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199" y="3840162"/>
            <a:ext cx="3581400" cy="2515198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5/5/2012</a:t>
            </a:r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A7341B0-1B23-4A91-9F8E-E54678A7486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800" y="457200"/>
            <a:ext cx="3962400" cy="571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5/5/2012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A7341B0-1B23-4A91-9F8E-E54678A7486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5/5/2012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A7341B0-1B23-4A91-9F8E-E54678A7486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4837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4700016" cy="3505200"/>
          </a:xfrm>
        </p:spPr>
        <p:txBody>
          <a:bodyPr>
            <a:normAutofit/>
          </a:bodyPr>
          <a:lstStyle>
            <a:lvl1pPr marL="228600" indent="-182880"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5/5/2012</a:t>
            </a:r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A7341B0-1B23-4A91-9F8E-E54678A7486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676400"/>
            <a:ext cx="4696967" cy="350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5972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5/5/2012</a:t>
            </a:r>
            <a:endParaRPr 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A7341B0-1B23-4A91-9F8E-E54678A7486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5/5/2012</a:t>
            </a:r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A7341B0-1B23-4A91-9F8E-E54678A7486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5/5/2012</a:t>
            </a:r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A7341B0-1B23-4A91-9F8E-E54678A7486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phere2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823693" y="0"/>
            <a:ext cx="320307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57200"/>
            <a:ext cx="3657600" cy="5714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7772400" y="6400800"/>
            <a:ext cx="533400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A7341B0-1B23-4A91-9F8E-E54678A7486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"/>
          </p:nvPr>
        </p:nvSpPr>
        <p:spPr>
          <a:xfrm>
            <a:off x="4876801" y="6426201"/>
            <a:ext cx="2819399" cy="12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smtClean="0"/>
              <a:t>5/5/2012</a:t>
            </a:r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4875213" y="6296248"/>
            <a:ext cx="2820987" cy="1524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r" defTabSz="914400" rtl="0" eaLnBrk="1" latinLnBrk="0" hangingPunct="1">
        <a:spcBef>
          <a:spcPct val="0"/>
        </a:spcBef>
        <a:buNone/>
        <a:defRPr sz="2800" kern="1200">
          <a:gradFill>
            <a:gsLst>
              <a:gs pos="0">
                <a:schemeClr val="tx1">
                  <a:lumMod val="50000"/>
                </a:schemeClr>
              </a:gs>
              <a:gs pos="61000">
                <a:schemeClr val="tx1"/>
              </a:gs>
            </a:gsLst>
            <a:lin ang="5400000" scaled="0"/>
          </a:gradFill>
          <a:effectLst/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8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59436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77724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96012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114300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32588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50876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69164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au.wrs.yahoo.com/_ylt=A0S0zu7AZWVM_G4AG6MN5gt.;_ylu=X3oDMTBqaDY3ZXQ2BHBvcwM4NgRzZWMDc3IEdnRpZAM-/SIG=1jjmi2t4c/EXP=1281800000/**http:/au.images.search.yahoo.com/images/view?back=http://au.images.search.yahoo.com/search/images?p=phone&amp;b=73&amp;fb=25&amp;ni=18&amp;ei=utf-8&amp;xargs=0&amp;pstart=1&amp;fr=yfp-t-501&amp;w=400&amp;h=500&amp;imgurl=www.gitmobile.com/wp-content/uploads/2009/04/cdm8975_phone.jpg&amp;rurl=http://www.gitmobile.com/2009/04/cdm8975-mobile-phone&amp;size=49k&amp;name=CDM8975+Mobile+P...&amp;p=phone&amp;oid=653d8576648ece30&amp;fr2=&amp;no=86&amp;tt=37328268&amp;sigr=11l6nhrlh&amp;sigi=11uf44bo1&amp;sigb=13ftruuft&amp;type=JPG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343400"/>
            <a:ext cx="5638800" cy="2133600"/>
          </a:xfrm>
        </p:spPr>
        <p:txBody>
          <a:bodyPr>
            <a:noAutofit/>
          </a:bodyPr>
          <a:lstStyle/>
          <a:p>
            <a:pPr algn="ctr"/>
            <a:r>
              <a:rPr lang="en-US" sz="1800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Azlina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Wati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smtClean="0">
                <a:solidFill>
                  <a:schemeClr val="tx1"/>
                </a:solidFill>
              </a:rPr>
              <a:t>Nikmat</a:t>
            </a:r>
            <a:r>
              <a:rPr lang="en-US" sz="1800" baseline="30000" dirty="0" smtClean="0">
                <a:solidFill>
                  <a:schemeClr val="tx1"/>
                </a:solidFill>
              </a:rPr>
              <a:t>1,2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sz="1800" dirty="0" smtClean="0">
                <a:solidFill>
                  <a:schemeClr val="tx1"/>
                </a:solidFill>
              </a:rPr>
              <a:t>Graeme Hawthorne</a:t>
            </a:r>
            <a:r>
              <a:rPr lang="en-US" sz="1800" baseline="30000" dirty="0" smtClean="0">
                <a:solidFill>
                  <a:schemeClr val="tx1"/>
                </a:solidFill>
              </a:rPr>
              <a:t>1</a:t>
            </a:r>
            <a:r>
              <a:rPr lang="en-US" sz="1800" dirty="0" smtClean="0">
                <a:solidFill>
                  <a:schemeClr val="tx1"/>
                </a:solidFill>
              </a:rPr>
              <a:t>, Sam Korn</a:t>
            </a:r>
            <a:r>
              <a:rPr lang="en-US" sz="1800" baseline="30000" dirty="0" smtClean="0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lang="en-US" sz="1800" baseline="30000" dirty="0" smtClean="0">
                <a:solidFill>
                  <a:schemeClr val="tx1"/>
                </a:solidFill>
              </a:rPr>
              <a:t>1</a:t>
            </a:r>
            <a:r>
              <a:rPr lang="en-US" sz="1800" dirty="0" smtClean="0">
                <a:solidFill>
                  <a:schemeClr val="tx1"/>
                </a:solidFill>
              </a:rPr>
              <a:t>Department of Psychiatry, The University of Melbourne</a:t>
            </a:r>
            <a:endParaRPr lang="ms-MY" sz="1800" dirty="0" smtClean="0">
              <a:solidFill>
                <a:schemeClr val="tx1"/>
              </a:solidFill>
            </a:endParaRPr>
          </a:p>
          <a:p>
            <a:pPr algn="ctr"/>
            <a:r>
              <a:rPr lang="en-US" sz="1800" baseline="30000" dirty="0" smtClean="0">
                <a:solidFill>
                  <a:schemeClr val="tx1"/>
                </a:solidFill>
              </a:rPr>
              <a:t>2</a:t>
            </a:r>
            <a:r>
              <a:rPr lang="en-US" sz="1800" dirty="0" smtClean="0">
                <a:solidFill>
                  <a:schemeClr val="tx1"/>
                </a:solidFill>
              </a:rPr>
              <a:t>Department of Psychiatry, University </a:t>
            </a:r>
            <a:r>
              <a:rPr lang="en-US" sz="1800" dirty="0" err="1" smtClean="0">
                <a:solidFill>
                  <a:schemeClr val="tx1"/>
                </a:solidFill>
              </a:rPr>
              <a:t>Teknologi</a:t>
            </a:r>
            <a:r>
              <a:rPr lang="en-US" sz="1800" dirty="0" smtClean="0">
                <a:solidFill>
                  <a:schemeClr val="tx1"/>
                </a:solidFill>
              </a:rPr>
              <a:t> MARA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797" y="1371600"/>
            <a:ext cx="5867400" cy="2076450"/>
          </a:xfrm>
        </p:spPr>
        <p:txBody>
          <a:bodyPr>
            <a:noAutofit/>
          </a:bodyPr>
          <a:lstStyle/>
          <a:p>
            <a:pPr algn="ctr"/>
            <a:r>
              <a:rPr lang="en-AU" b="1" dirty="0" smtClean="0"/>
              <a:t>Quality of life of Dementia Patients in Malaysia: </a:t>
            </a:r>
            <a:br>
              <a:rPr lang="en-AU" b="1" dirty="0" smtClean="0"/>
            </a:br>
            <a:r>
              <a:rPr lang="en-AU" b="1" dirty="0" smtClean="0"/>
              <a:t>What did we believe and what did we found?</a:t>
            </a:r>
            <a:r>
              <a:rPr lang="en-US" b="1" dirty="0" smtClean="0">
                <a:solidFill>
                  <a:schemeClr val="bg1"/>
                </a:solidFill>
              </a:rPr>
              <a:t/>
            </a:r>
            <a:br>
              <a:rPr lang="en-US" b="1" dirty="0" smtClean="0">
                <a:solidFill>
                  <a:schemeClr val="bg1"/>
                </a:solidFill>
              </a:rPr>
            </a:b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5" name="Picture 4" descr="http://t2.gstatic.com/images?q=tbn:ANd9GcSHJPAihbn9Ua9jFawCpkVTla06X-l5kUGFheINXd0SVvg-M7P0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16877" y="2590800"/>
            <a:ext cx="1546123" cy="13071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 descr="http://www.asialink.unimelb.edu.au/__data/assets/image/0017/404162/UOM-Pos_S_CMYK_new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9000" y="381000"/>
            <a:ext cx="1524000" cy="152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12104" y="4648200"/>
            <a:ext cx="1377792" cy="152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7"/>
          <p:cNvSpPr/>
          <p:nvPr/>
        </p:nvSpPr>
        <p:spPr>
          <a:xfrm>
            <a:off x="29497" y="6515706"/>
            <a:ext cx="6858000" cy="307777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en-US" sz="1400" dirty="0"/>
              <a:t>11th Global Conference on Ageing "Ageing Connects”</a:t>
            </a:r>
          </a:p>
        </p:txBody>
      </p:sp>
      <p:sp>
        <p:nvSpPr>
          <p:cNvPr id="9" name="Rectangle 8"/>
          <p:cNvSpPr/>
          <p:nvPr/>
        </p:nvSpPr>
        <p:spPr>
          <a:xfrm>
            <a:off x="29497" y="6553200"/>
            <a:ext cx="6828504" cy="307777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en-US" sz="1400" dirty="0"/>
              <a:t>11th Global Conference on Ageing "Ageing Connects”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>
          <a:xfrm>
            <a:off x="319547" y="457200"/>
            <a:ext cx="8229600" cy="6096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l" eaLnBrk="1" hangingPunct="1"/>
            <a:r>
              <a:rPr lang="en-US" b="1" dirty="0" smtClean="0">
                <a:cs typeface="Arial" charset="0"/>
              </a:rPr>
              <a:t>Predicted future prevalence of dementia</a:t>
            </a:r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7924800" cy="3505200"/>
          </a:xfrm>
        </p:spPr>
        <p:txBody>
          <a:bodyPr/>
          <a:lstStyle/>
          <a:p>
            <a:pPr eaLnBrk="1"/>
            <a:r>
              <a:rPr lang="en-US" sz="2000" dirty="0" smtClean="0"/>
              <a:t>Worldwide:</a:t>
            </a:r>
          </a:p>
          <a:p>
            <a:pPr lvl="1"/>
            <a:r>
              <a:rPr lang="en-US" sz="2000" dirty="0" smtClean="0"/>
              <a:t>Predicted 2 billion people over the age of 60 in 2050 (WHO, 2006)</a:t>
            </a:r>
          </a:p>
          <a:p>
            <a:pPr eaLnBrk="1">
              <a:buFont typeface="Georgia" pitchFamily="18" charset="0"/>
              <a:buNone/>
            </a:pPr>
            <a:endParaRPr lang="en-US" sz="2000" dirty="0" smtClean="0">
              <a:cs typeface="Arial" charset="0"/>
            </a:endParaRPr>
          </a:p>
          <a:p>
            <a:pPr eaLnBrk="1"/>
            <a:r>
              <a:rPr lang="en-US" sz="2000" dirty="0" smtClean="0"/>
              <a:t>Malaysia – </a:t>
            </a:r>
          </a:p>
          <a:p>
            <a:pPr lvl="1"/>
            <a:r>
              <a:rPr lang="en-US" sz="2000" dirty="0" smtClean="0"/>
              <a:t>It is predicted that older adults will increase from :</a:t>
            </a:r>
          </a:p>
          <a:p>
            <a:pPr lvl="2">
              <a:buNone/>
            </a:pPr>
            <a:r>
              <a:rPr lang="en-US" sz="2000" dirty="0" smtClean="0"/>
              <a:t>1,032,300 people (5.9%) in 1991 to </a:t>
            </a:r>
          </a:p>
          <a:p>
            <a:pPr lvl="2">
              <a:buNone/>
            </a:pPr>
            <a:r>
              <a:rPr lang="en-US" sz="2000" dirty="0" smtClean="0"/>
              <a:t>3,439,600 people (9.9%) by the year </a:t>
            </a:r>
            <a:r>
              <a:rPr lang="en-US" sz="2000" dirty="0" smtClean="0">
                <a:solidFill>
                  <a:schemeClr val="tx1"/>
                </a:solidFill>
              </a:rPr>
              <a:t>2020 (PALA, J. 2005)</a:t>
            </a:r>
            <a:endParaRPr lang="en-US" sz="2000" dirty="0" smtClean="0">
              <a:solidFill>
                <a:schemeClr val="tx1"/>
              </a:solidFill>
              <a:cs typeface="Arial" charset="0"/>
            </a:endParaRPr>
          </a:p>
          <a:p>
            <a:pPr eaLnBrk="1">
              <a:buFont typeface="Georgia" pitchFamily="18" charset="0"/>
              <a:buNone/>
            </a:pPr>
            <a:endParaRPr lang="en-US" sz="2000" dirty="0" smtClean="0">
              <a:cs typeface="Arial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9496" y="6515706"/>
            <a:ext cx="8809703" cy="307777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en-US" sz="1400" dirty="0"/>
              <a:t>11th Global Conference on Ageing "Ageing Connects”</a:t>
            </a:r>
          </a:p>
        </p:txBody>
      </p:sp>
    </p:spTree>
    <p:extLst>
      <p:ext uri="{BB962C8B-B14F-4D97-AF65-F5344CB8AC3E}">
        <p14:creationId xmlns="" xmlns:p14="http://schemas.microsoft.com/office/powerpoint/2010/main" val="692853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>
          <a:xfrm>
            <a:off x="319547" y="457200"/>
            <a:ext cx="8229600" cy="6096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l" eaLnBrk="1" hangingPunct="1"/>
            <a:r>
              <a:rPr lang="en-US" b="1" dirty="0" smtClean="0">
                <a:cs typeface="Arial" charset="0"/>
              </a:rPr>
              <a:t>Why aging matters: dementia is a function of age</a:t>
            </a:r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609600" y="5638800"/>
            <a:ext cx="7924800" cy="685800"/>
          </a:xfrm>
        </p:spPr>
        <p:txBody>
          <a:bodyPr>
            <a:normAutofit/>
          </a:bodyPr>
          <a:lstStyle/>
          <a:p>
            <a:pPr algn="r" eaLnBrk="1">
              <a:buFont typeface="Georgia" pitchFamily="18" charset="0"/>
              <a:buNone/>
            </a:pPr>
            <a:r>
              <a:rPr lang="en-US" sz="2000" dirty="0" smtClean="0">
                <a:cs typeface="Arial" charset="0"/>
              </a:rPr>
              <a:t>Source: Jorm et al (1987)</a:t>
            </a:r>
          </a:p>
        </p:txBody>
      </p:sp>
      <p:sp>
        <p:nvSpPr>
          <p:cNvPr id="4" name="Rectangle 3"/>
          <p:cNvSpPr/>
          <p:nvPr/>
        </p:nvSpPr>
        <p:spPr>
          <a:xfrm>
            <a:off x="29496" y="6515706"/>
            <a:ext cx="8809703" cy="307777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en-US" sz="1400" dirty="0"/>
              <a:t>11th Global Conference on Ageing "Ageing Connects”</a:t>
            </a: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143000"/>
            <a:ext cx="6652756" cy="4507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692853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566" name="Group 15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535382873"/>
              </p:ext>
            </p:extLst>
          </p:nvPr>
        </p:nvGraphicFramePr>
        <p:xfrm>
          <a:off x="381000" y="1905000"/>
          <a:ext cx="8077200" cy="4103052"/>
        </p:xfrm>
        <a:graphic>
          <a:graphicData uri="http://schemas.openxmlformats.org/drawingml/2006/table">
            <a:tbl>
              <a:tblPr/>
              <a:tblGrid>
                <a:gridCol w="1504576"/>
                <a:gridCol w="1187824"/>
                <a:gridCol w="1583765"/>
                <a:gridCol w="1187824"/>
                <a:gridCol w="1504576"/>
                <a:gridCol w="1108635"/>
              </a:tblGrid>
              <a:tr h="7547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Disabling condition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Low and middle income countries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High income countries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World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5345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A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0-59 Years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60 years and over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0-59 Years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60 years and over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All age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6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Hearing loss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54.3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43.9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18.5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124.2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1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Glaucoma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47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Alzheimer and other dementias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7547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Cerebro-vascular Disease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12.6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45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Rheumatoid arthritis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7466" name="Title 1"/>
          <p:cNvSpPr>
            <a:spLocks noGrp="1"/>
          </p:cNvSpPr>
          <p:nvPr>
            <p:ph type="title"/>
          </p:nvPr>
        </p:nvSpPr>
        <p:spPr>
          <a:xfrm>
            <a:off x="685800" y="6172200"/>
            <a:ext cx="8229600" cy="304800"/>
          </a:xfrm>
        </p:spPr>
        <p:txBody>
          <a:bodyPr/>
          <a:lstStyle/>
          <a:p>
            <a:pPr algn="l" eaLnBrk="1" hangingPunct="1"/>
            <a:r>
              <a:rPr lang="en-US" sz="1000" dirty="0" smtClean="0">
                <a:solidFill>
                  <a:schemeClr val="tx1"/>
                </a:solidFill>
              </a:rPr>
              <a:t>* WHO THE GLOBAL BURDEN OF DISEASE – 2004 UPDATE, 2008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19547" y="457200"/>
            <a:ext cx="8229600" cy="9144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smtClean="0"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61000">
                      <a:schemeClr val="tx1"/>
                    </a:gs>
                  </a:gsLst>
                  <a:lin ang="5400000" scaled="0"/>
                </a:gradFill>
                <a:latin typeface="+mj-lt"/>
                <a:ea typeface="+mj-ea"/>
                <a:cs typeface="Arial" charset="0"/>
              </a:rPr>
              <a:t>D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61000">
                      <a:schemeClr val="tx1"/>
                    </a:gs>
                  </a:gsLst>
                  <a:lin ang="5400000" scaled="0"/>
                </a:gradFill>
                <a:effectLst/>
                <a:uLnTx/>
                <a:uFillTx/>
                <a:latin typeface="+mj-lt"/>
                <a:ea typeface="+mj-ea"/>
                <a:cs typeface="Arial" charset="0"/>
              </a:rPr>
              <a:t>ementia</a:t>
            </a:r>
            <a:r>
              <a:rPr lang="en-US" sz="2800" b="1" dirty="0" smtClean="0"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61000">
                      <a:schemeClr val="tx1"/>
                    </a:gs>
                  </a:gsLst>
                  <a:lin ang="5400000" scaled="0"/>
                </a:gradFill>
                <a:latin typeface="+mj-lt"/>
                <a:ea typeface="+mj-ea"/>
                <a:cs typeface="Arial" charset="0"/>
              </a:rPr>
              <a:t> prevalence compared with other common medical conditions (millions)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gradFill>
                <a:gsLst>
                  <a:gs pos="0">
                    <a:schemeClr val="tx1">
                      <a:lumMod val="50000"/>
                    </a:schemeClr>
                  </a:gs>
                  <a:gs pos="61000">
                    <a:schemeClr val="tx1"/>
                  </a:gs>
                </a:gsLst>
                <a:lin ang="5400000" scaled="0"/>
              </a:gra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3500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7848600" cy="4724400"/>
          </a:xfrm>
        </p:spPr>
        <p:txBody>
          <a:bodyPr>
            <a:normAutofit/>
          </a:bodyPr>
          <a:lstStyle/>
          <a:p>
            <a:pPr eaLnBrk="1" hangingPunct="1"/>
            <a:r>
              <a:rPr lang="en-AU" sz="2000" dirty="0" smtClean="0"/>
              <a:t>Home care has become the preferred option among the elderly and their caregivers </a:t>
            </a:r>
            <a:r>
              <a:rPr lang="en-AU" sz="2000" dirty="0" smtClean="0">
                <a:solidFill>
                  <a:srgbClr val="0066FF"/>
                </a:solidFill>
              </a:rPr>
              <a:t>(</a:t>
            </a:r>
            <a:r>
              <a:rPr lang="en-AU" sz="2000" dirty="0" err="1" smtClean="0">
                <a:solidFill>
                  <a:srgbClr val="0066FF"/>
                </a:solidFill>
              </a:rPr>
              <a:t>Iwarsson</a:t>
            </a:r>
            <a:r>
              <a:rPr lang="en-AU" sz="2000" dirty="0" smtClean="0">
                <a:solidFill>
                  <a:srgbClr val="0066FF"/>
                </a:solidFill>
              </a:rPr>
              <a:t> et. al, 2007; </a:t>
            </a:r>
            <a:r>
              <a:rPr lang="en-AU" sz="2000" dirty="0" err="1" smtClean="0">
                <a:solidFill>
                  <a:srgbClr val="0066FF"/>
                </a:solidFill>
              </a:rPr>
              <a:t>Suh</a:t>
            </a:r>
            <a:r>
              <a:rPr lang="en-AU" sz="2000" dirty="0" smtClean="0">
                <a:solidFill>
                  <a:srgbClr val="0066FF"/>
                </a:solidFill>
              </a:rPr>
              <a:t> et. al, 2005)</a:t>
            </a:r>
          </a:p>
          <a:p>
            <a:pPr eaLnBrk="1" hangingPunct="1">
              <a:buNone/>
            </a:pPr>
            <a:endParaRPr lang="en-AU" sz="2000" dirty="0" smtClean="0">
              <a:solidFill>
                <a:srgbClr val="0066FF"/>
              </a:solidFill>
            </a:endParaRPr>
          </a:p>
          <a:p>
            <a:r>
              <a:rPr lang="en-AU" sz="2000" dirty="0" smtClean="0"/>
              <a:t>Care giving - source of burden and distress for the family caregiver </a:t>
            </a:r>
            <a:r>
              <a:rPr lang="en-AU" sz="2000" dirty="0" smtClean="0">
                <a:solidFill>
                  <a:srgbClr val="0066FF"/>
                </a:solidFill>
              </a:rPr>
              <a:t>(Burns &amp; </a:t>
            </a:r>
            <a:r>
              <a:rPr lang="en-AU" sz="2000" dirty="0" err="1" smtClean="0">
                <a:solidFill>
                  <a:srgbClr val="0066FF"/>
                </a:solidFill>
              </a:rPr>
              <a:t>Rabins</a:t>
            </a:r>
            <a:r>
              <a:rPr lang="en-AU" sz="2000" dirty="0" smtClean="0">
                <a:solidFill>
                  <a:srgbClr val="0066FF"/>
                </a:solidFill>
              </a:rPr>
              <a:t>, 2000</a:t>
            </a:r>
            <a:r>
              <a:rPr lang="en-AU" sz="2000" b="1" dirty="0" smtClean="0">
                <a:solidFill>
                  <a:srgbClr val="0066FF"/>
                </a:solidFill>
              </a:rPr>
              <a:t>; </a:t>
            </a:r>
            <a:r>
              <a:rPr lang="en-AU" sz="2000" dirty="0" err="1" smtClean="0">
                <a:solidFill>
                  <a:srgbClr val="0066FF"/>
                </a:solidFill>
              </a:rPr>
              <a:t>Chene</a:t>
            </a:r>
            <a:r>
              <a:rPr lang="en-AU" sz="2000" dirty="0" smtClean="0">
                <a:solidFill>
                  <a:srgbClr val="0066FF"/>
                </a:solidFill>
              </a:rPr>
              <a:t>, 2006)</a:t>
            </a:r>
            <a:endParaRPr lang="en-US" sz="2000" dirty="0" smtClean="0">
              <a:solidFill>
                <a:srgbClr val="0066FF"/>
              </a:solidFill>
            </a:endParaRPr>
          </a:p>
          <a:p>
            <a:pPr>
              <a:buNone/>
            </a:pPr>
            <a:endParaRPr lang="en-AU" sz="2000" dirty="0" smtClean="0">
              <a:solidFill>
                <a:srgbClr val="0066FF"/>
              </a:solidFill>
            </a:endParaRPr>
          </a:p>
          <a:p>
            <a:r>
              <a:rPr lang="en-AU" sz="2000" dirty="0" smtClean="0"/>
              <a:t>Nursing home often becomes an option when the caregivers are no longer able to cope with the disease </a:t>
            </a:r>
            <a:r>
              <a:rPr lang="en-AU" sz="2000" dirty="0" smtClean="0">
                <a:solidFill>
                  <a:srgbClr val="0066FF"/>
                </a:solidFill>
              </a:rPr>
              <a:t>(Moyle et. al, 2007; </a:t>
            </a:r>
            <a:r>
              <a:rPr lang="en-AU" sz="2000" dirty="0" err="1" smtClean="0">
                <a:solidFill>
                  <a:srgbClr val="0066FF"/>
                </a:solidFill>
              </a:rPr>
              <a:t>Rigaud</a:t>
            </a:r>
            <a:r>
              <a:rPr lang="en-AU" sz="2000" dirty="0" smtClean="0">
                <a:solidFill>
                  <a:srgbClr val="0066FF"/>
                </a:solidFill>
              </a:rPr>
              <a:t> et. al, 2003)</a:t>
            </a:r>
          </a:p>
          <a:p>
            <a:pPr>
              <a:buNone/>
            </a:pPr>
            <a:endParaRPr lang="en-AU" sz="2000" b="1" dirty="0" smtClean="0">
              <a:solidFill>
                <a:srgbClr val="0066FF"/>
              </a:solidFill>
            </a:endParaRPr>
          </a:p>
          <a:p>
            <a:r>
              <a:rPr lang="en-US" sz="2000" dirty="0" smtClean="0"/>
              <a:t>Various studies on dementia patients in nursing homes - it is remains unclear </a:t>
            </a:r>
            <a:r>
              <a:rPr lang="en-AU" sz="2000" dirty="0" smtClean="0"/>
              <a:t>to whether placement of dementia patient in nursing home will make a difference in their QOL </a:t>
            </a:r>
            <a:r>
              <a:rPr lang="en-AU" sz="2000" dirty="0" smtClean="0">
                <a:solidFill>
                  <a:srgbClr val="0066FF"/>
                </a:solidFill>
              </a:rPr>
              <a:t>(Moyle et al., 2007). </a:t>
            </a:r>
          </a:p>
        </p:txBody>
      </p:sp>
      <p:sp>
        <p:nvSpPr>
          <p:cNvPr id="3" name="Rectangle 2"/>
          <p:cNvSpPr/>
          <p:nvPr/>
        </p:nvSpPr>
        <p:spPr>
          <a:xfrm>
            <a:off x="29496" y="6515706"/>
            <a:ext cx="8809703" cy="307777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en-US" sz="1400" dirty="0"/>
              <a:t>11th Global Conference on Ageing "Ageing Connects”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19547" y="457200"/>
            <a:ext cx="8229600" cy="685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smtClean="0"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61000">
                      <a:schemeClr val="tx1"/>
                    </a:gs>
                  </a:gsLst>
                  <a:lin ang="5400000" scaled="0"/>
                </a:gradFill>
                <a:latin typeface="+mj-lt"/>
                <a:ea typeface="+mj-ea"/>
                <a:cs typeface="Arial" charset="0"/>
              </a:rPr>
              <a:t>D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61000">
                      <a:schemeClr val="tx1"/>
                    </a:gs>
                  </a:gsLst>
                  <a:lin ang="5400000" scaled="0"/>
                </a:gradFill>
                <a:effectLst/>
                <a:uLnTx/>
                <a:uFillTx/>
                <a:latin typeface="+mj-lt"/>
                <a:ea typeface="+mj-ea"/>
                <a:cs typeface="Arial" charset="0"/>
              </a:rPr>
              <a:t>ementia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61000">
                      <a:schemeClr val="tx1"/>
                    </a:gs>
                  </a:gsLst>
                  <a:lin ang="5400000" scaled="0"/>
                </a:gradFill>
                <a:effectLst/>
                <a:uLnTx/>
                <a:uFillTx/>
                <a:latin typeface="+mj-lt"/>
                <a:ea typeface="+mj-ea"/>
                <a:cs typeface="Arial" charset="0"/>
              </a:rPr>
              <a:t> &amp;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61000">
                      <a:schemeClr val="tx1"/>
                    </a:gs>
                  </a:gsLst>
                  <a:lin ang="5400000" scaled="0"/>
                </a:gradFill>
                <a:effectLst/>
                <a:uLnTx/>
                <a:uFillTx/>
                <a:latin typeface="+mj-lt"/>
                <a:ea typeface="+mj-ea"/>
                <a:cs typeface="Arial" charset="0"/>
              </a:rPr>
              <a:t>caregiving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gradFill>
                <a:gsLst>
                  <a:gs pos="0">
                    <a:schemeClr val="tx1">
                      <a:lumMod val="50000"/>
                    </a:schemeClr>
                  </a:gs>
                  <a:gs pos="61000">
                    <a:schemeClr val="tx1"/>
                  </a:gs>
                </a:gsLst>
                <a:lin ang="5400000" scaled="0"/>
              </a:gradFill>
              <a:effectLst/>
              <a:uLnTx/>
              <a:uFillTx/>
              <a:latin typeface="+mj-lt"/>
              <a:ea typeface="+mj-ea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07909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Content Placeholder 2"/>
          <p:cNvSpPr>
            <a:spLocks noGrp="1"/>
          </p:cNvSpPr>
          <p:nvPr>
            <p:ph idx="1"/>
          </p:nvPr>
        </p:nvSpPr>
        <p:spPr>
          <a:xfrm>
            <a:off x="400665" y="1219200"/>
            <a:ext cx="8229600" cy="3429000"/>
          </a:xfrm>
        </p:spPr>
        <p:txBody>
          <a:bodyPr/>
          <a:lstStyle/>
          <a:p>
            <a:r>
              <a:rPr lang="en-AU" sz="2000" dirty="0" smtClean="0"/>
              <a:t>A comprehensive search in the electronic databases of CINAHL, MEDLINE, Science Direct and </a:t>
            </a:r>
            <a:r>
              <a:rPr lang="en-AU" sz="2000" dirty="0" err="1" smtClean="0"/>
              <a:t>PsychINFO</a:t>
            </a:r>
            <a:r>
              <a:rPr lang="en-AU" sz="2000" dirty="0" smtClean="0"/>
              <a:t> from November 2009 to March 2010</a:t>
            </a:r>
          </a:p>
          <a:p>
            <a:pPr>
              <a:buFont typeface="Georgia" pitchFamily="18" charset="0"/>
              <a:buNone/>
            </a:pPr>
            <a:endParaRPr lang="en-AU" sz="2000" dirty="0" smtClean="0"/>
          </a:p>
          <a:p>
            <a:r>
              <a:rPr lang="en-AU" sz="2000" dirty="0" smtClean="0"/>
              <a:t>Keywords : “quality of life”, “health related quality of life”, “dementia”, “nursing homes”, “home nursing”, “residential care” and “home care”</a:t>
            </a:r>
          </a:p>
          <a:p>
            <a:pPr>
              <a:buFont typeface="Georgia" pitchFamily="18" charset="0"/>
              <a:buNone/>
            </a:pPr>
            <a:endParaRPr lang="en-AU" sz="2000" dirty="0" smtClean="0"/>
          </a:p>
          <a:p>
            <a:r>
              <a:rPr lang="en-AU" sz="2000" dirty="0" smtClean="0"/>
              <a:t>Other keywords : living arrangement, cognitive impairment, physical impairment, depression, social isolation and needs.</a:t>
            </a:r>
          </a:p>
          <a:p>
            <a:pPr>
              <a:buFont typeface="Georgia" pitchFamily="18" charset="0"/>
              <a:buNone/>
            </a:pPr>
            <a:endParaRPr lang="en-AU" sz="20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61334" y="388243"/>
            <a:ext cx="8173066" cy="5232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+mj-lt"/>
              </a:rPr>
              <a:t>Literature review – I: search</a:t>
            </a:r>
          </a:p>
        </p:txBody>
      </p:sp>
      <p:sp>
        <p:nvSpPr>
          <p:cNvPr id="6" name="Rectangle 5"/>
          <p:cNvSpPr/>
          <p:nvPr/>
        </p:nvSpPr>
        <p:spPr>
          <a:xfrm>
            <a:off x="29496" y="6515706"/>
            <a:ext cx="8809703" cy="307777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en-US" sz="1400" dirty="0"/>
              <a:t>11th Global Conference on Ageing "Ageing Connects”</a:t>
            </a:r>
          </a:p>
        </p:txBody>
      </p:sp>
    </p:spTree>
    <p:extLst>
      <p:ext uri="{BB962C8B-B14F-4D97-AF65-F5344CB8AC3E}">
        <p14:creationId xmlns="" xmlns:p14="http://schemas.microsoft.com/office/powerpoint/2010/main" val="3887237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01647937"/>
              </p:ext>
            </p:extLst>
          </p:nvPr>
        </p:nvGraphicFramePr>
        <p:xfrm>
          <a:off x="357647" y="1371600"/>
          <a:ext cx="8153400" cy="3600534"/>
        </p:xfrm>
        <a:graphic>
          <a:graphicData uri="http://schemas.openxmlformats.org/drawingml/2006/table">
            <a:tbl>
              <a:tblPr/>
              <a:tblGrid>
                <a:gridCol w="3360190"/>
                <a:gridCol w="1749903"/>
                <a:gridCol w="1597737"/>
                <a:gridCol w="1445570"/>
              </a:tblGrid>
              <a:tr h="4572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Keyword</a:t>
                      </a:r>
                    </a:p>
                  </a:txBody>
                  <a:tcPr marL="8283" marR="8283" marT="82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CINAHL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8283" marR="8283" marT="82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PsycINFO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8283" marR="8283" marT="82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Medline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8283" marR="8283" marT="82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Dementia</a:t>
                      </a:r>
                    </a:p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8283" marR="8283" marT="82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7995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8283" marR="8283" marT="82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64722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8283" marR="8283" marT="82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21777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8283" marR="8283" marT="82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Quality of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life</a:t>
                      </a:r>
                    </a:p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8283" marR="8283" marT="82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8890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8283" marR="8283" marT="82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13486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8283" marR="8283" marT="82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4648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8283" marR="8283" marT="82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Dementia AND Quality of </a:t>
                      </a:r>
                      <a:r>
                        <a:rPr lang="en-US" sz="16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life</a:t>
                      </a:r>
                    </a:p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8283" marR="8283" marT="82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111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8283" marR="8283" marT="82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1210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8283" marR="8283" marT="82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152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8283" marR="8283" marT="82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8283" marR="8283" marT="82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29 related</a:t>
                      </a:r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papers; 24 shared papers and 5 unique papers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8283" marR="8283" marT="82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8283" marR="8283" marT="82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8283" marR="8283" marT="82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Dementia AND Quality of </a:t>
                      </a:r>
                      <a:r>
                        <a:rPr lang="en-US" sz="16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life</a:t>
                      </a:r>
                    </a:p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AND </a:t>
                      </a:r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Nursing </a:t>
                      </a:r>
                      <a:r>
                        <a:rPr lang="en-US" sz="16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home/home</a:t>
                      </a:r>
                      <a:r>
                        <a:rPr lang="en-US" sz="1600" b="0" i="0" u="none" strike="noStrike" baseline="0" dirty="0" smtClean="0">
                          <a:solidFill>
                            <a:srgbClr val="FF0000"/>
                          </a:solidFill>
                          <a:latin typeface="+mn-lt"/>
                        </a:rPr>
                        <a:t> care</a:t>
                      </a:r>
                      <a:endParaRPr lang="en-US" sz="1600" b="0" i="0" u="none" strike="noStrike" dirty="0" smtClean="0">
                        <a:solidFill>
                          <a:srgbClr val="FF0000"/>
                        </a:solidFill>
                        <a:latin typeface="+mn-lt"/>
                      </a:endParaRPr>
                    </a:p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5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343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</a:p>
                    <a:p>
                      <a:pPr algn="ctr"/>
                      <a:endParaRPr lang="en-US" sz="1600" dirty="0"/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12 related papers; 5 shared papers</a:t>
                      </a:r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and 7 unique papers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29496" y="6515706"/>
            <a:ext cx="8809703" cy="307777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en-US" sz="1400" dirty="0"/>
              <a:t>11th Global Conference on Ageing "Ageing Connects”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1334" y="388243"/>
            <a:ext cx="8173066" cy="5232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+mj-lt"/>
              </a:rPr>
              <a:t>Literature review – II: N. papers</a:t>
            </a:r>
          </a:p>
        </p:txBody>
      </p:sp>
    </p:spTree>
    <p:extLst>
      <p:ext uri="{BB962C8B-B14F-4D97-AF65-F5344CB8AC3E}">
        <p14:creationId xmlns="" xmlns:p14="http://schemas.microsoft.com/office/powerpoint/2010/main" val="3059287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1910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Quality of life of the caregiver</a:t>
            </a:r>
          </a:p>
          <a:p>
            <a:pPr lvl="1"/>
            <a:r>
              <a:rPr lang="en-US" sz="1800" dirty="0" err="1" smtClean="0">
                <a:solidFill>
                  <a:srgbClr val="0070C0"/>
                </a:solidFill>
              </a:rPr>
              <a:t>eg</a:t>
            </a:r>
            <a:r>
              <a:rPr lang="en-US" sz="1800" dirty="0" smtClean="0">
                <a:solidFill>
                  <a:srgbClr val="0070C0"/>
                </a:solidFill>
              </a:rPr>
              <a:t>: Alonso et. al, 2004; Bruce, 2005; </a:t>
            </a:r>
            <a:r>
              <a:rPr lang="en-US" sz="1800" dirty="0" err="1" smtClean="0">
                <a:solidFill>
                  <a:srgbClr val="0070C0"/>
                </a:solidFill>
              </a:rPr>
              <a:t>Kurz</a:t>
            </a:r>
            <a:r>
              <a:rPr lang="en-US" sz="1800" dirty="0" smtClean="0">
                <a:solidFill>
                  <a:srgbClr val="0070C0"/>
                </a:solidFill>
              </a:rPr>
              <a:t>, 2003;Thomas et. al, 2006, </a:t>
            </a:r>
            <a:r>
              <a:rPr lang="en-US" sz="1800" dirty="0" err="1" smtClean="0">
                <a:solidFill>
                  <a:srgbClr val="0070C0"/>
                </a:solidFill>
              </a:rPr>
              <a:t>te</a:t>
            </a:r>
            <a:r>
              <a:rPr lang="en-US" sz="1800" dirty="0" smtClean="0">
                <a:solidFill>
                  <a:srgbClr val="0070C0"/>
                </a:solidFill>
              </a:rPr>
              <a:t> </a:t>
            </a:r>
            <a:r>
              <a:rPr lang="en-US" sz="1800" dirty="0" err="1" smtClean="0">
                <a:solidFill>
                  <a:srgbClr val="0070C0"/>
                </a:solidFill>
              </a:rPr>
              <a:t>Boekhorst</a:t>
            </a:r>
            <a:r>
              <a:rPr lang="en-US" sz="1800" dirty="0" smtClean="0">
                <a:solidFill>
                  <a:srgbClr val="0070C0"/>
                </a:solidFill>
              </a:rPr>
              <a:t> et. al, 2008</a:t>
            </a:r>
          </a:p>
          <a:p>
            <a:pPr lvl="1">
              <a:buFont typeface="Georgia" pitchFamily="18" charset="0"/>
              <a:buNone/>
            </a:pPr>
            <a:endParaRPr lang="en-US" sz="1800" dirty="0" smtClean="0"/>
          </a:p>
          <a:p>
            <a:r>
              <a:rPr lang="en-US" sz="2000" dirty="0" smtClean="0"/>
              <a:t>Measuring quality of life</a:t>
            </a:r>
          </a:p>
          <a:p>
            <a:pPr lvl="1"/>
            <a:r>
              <a:rPr lang="en-US" sz="2000" dirty="0" smtClean="0">
                <a:solidFill>
                  <a:schemeClr val="tx1"/>
                </a:solidFill>
              </a:rPr>
              <a:t>Context of measures </a:t>
            </a:r>
            <a:endParaRPr lang="en-US" sz="2000" dirty="0" smtClean="0">
              <a:solidFill>
                <a:srgbClr val="0070C0"/>
              </a:solidFill>
            </a:endParaRPr>
          </a:p>
          <a:p>
            <a:pPr marL="1143000" lvl="2" indent="-228600"/>
            <a:r>
              <a:rPr lang="en-US" sz="1800" dirty="0" err="1" smtClean="0">
                <a:solidFill>
                  <a:srgbClr val="0070C0"/>
                </a:solidFill>
              </a:rPr>
              <a:t>eg</a:t>
            </a:r>
            <a:r>
              <a:rPr lang="en-US" sz="1800" dirty="0" smtClean="0">
                <a:solidFill>
                  <a:srgbClr val="0070C0"/>
                </a:solidFill>
              </a:rPr>
              <a:t>: </a:t>
            </a:r>
            <a:r>
              <a:rPr lang="en-US" sz="1800" dirty="0" err="1" smtClean="0">
                <a:solidFill>
                  <a:srgbClr val="0070C0"/>
                </a:solidFill>
              </a:rPr>
              <a:t>Etema</a:t>
            </a:r>
            <a:r>
              <a:rPr lang="en-US" sz="1800" dirty="0" smtClean="0">
                <a:solidFill>
                  <a:srgbClr val="0070C0"/>
                </a:solidFill>
              </a:rPr>
              <a:t> et. al, 2005; Inouye et. al, 2009; Smith et. al, 2005; </a:t>
            </a:r>
            <a:r>
              <a:rPr lang="en-US" sz="1800" dirty="0" err="1" smtClean="0">
                <a:solidFill>
                  <a:srgbClr val="0070C0"/>
                </a:solidFill>
              </a:rPr>
              <a:t>Wolak</a:t>
            </a:r>
            <a:r>
              <a:rPr lang="en-US" sz="1800" dirty="0" smtClean="0">
                <a:solidFill>
                  <a:srgbClr val="0070C0"/>
                </a:solidFill>
              </a:rPr>
              <a:t> et. al, 2009</a:t>
            </a:r>
          </a:p>
          <a:p>
            <a:pPr lvl="1"/>
            <a:r>
              <a:rPr lang="en-US" sz="2000" dirty="0" smtClean="0">
                <a:solidFill>
                  <a:schemeClr val="tx1"/>
                </a:solidFill>
              </a:rPr>
              <a:t>Reliability of measurement </a:t>
            </a:r>
            <a:endParaRPr lang="en-US" sz="2000" dirty="0" smtClean="0">
              <a:solidFill>
                <a:srgbClr val="0070C0"/>
              </a:solidFill>
            </a:endParaRPr>
          </a:p>
          <a:p>
            <a:pPr marL="1143000" lvl="2" indent="-228600"/>
            <a:r>
              <a:rPr lang="en-US" sz="1800" dirty="0" err="1" smtClean="0">
                <a:solidFill>
                  <a:srgbClr val="0070C0"/>
                </a:solidFill>
              </a:rPr>
              <a:t>eg</a:t>
            </a:r>
            <a:r>
              <a:rPr lang="en-US" sz="1800" dirty="0" smtClean="0">
                <a:solidFill>
                  <a:srgbClr val="0070C0"/>
                </a:solidFill>
              </a:rPr>
              <a:t>: </a:t>
            </a:r>
            <a:r>
              <a:rPr lang="en-US" sz="1800" dirty="0" err="1" smtClean="0">
                <a:solidFill>
                  <a:srgbClr val="0070C0"/>
                </a:solidFill>
              </a:rPr>
              <a:t>Gerritsen</a:t>
            </a:r>
            <a:r>
              <a:rPr lang="en-US" sz="1800" dirty="0" smtClean="0">
                <a:solidFill>
                  <a:srgbClr val="0070C0"/>
                </a:solidFill>
              </a:rPr>
              <a:t> et. al, 2007; </a:t>
            </a:r>
            <a:r>
              <a:rPr lang="en-US" sz="1800" dirty="0" err="1" smtClean="0">
                <a:solidFill>
                  <a:srgbClr val="0070C0"/>
                </a:solidFill>
              </a:rPr>
              <a:t>Kavirajan</a:t>
            </a:r>
            <a:r>
              <a:rPr lang="en-US" sz="1800" dirty="0" smtClean="0">
                <a:solidFill>
                  <a:srgbClr val="0070C0"/>
                </a:solidFill>
              </a:rPr>
              <a:t> et. al, 2009; </a:t>
            </a:r>
            <a:r>
              <a:rPr lang="en-US" sz="1800" dirty="0" err="1" smtClean="0">
                <a:solidFill>
                  <a:srgbClr val="0070C0"/>
                </a:solidFill>
              </a:rPr>
              <a:t>Thorgrimsen</a:t>
            </a:r>
            <a:r>
              <a:rPr lang="en-US" sz="1800" dirty="0" smtClean="0">
                <a:solidFill>
                  <a:srgbClr val="0070C0"/>
                </a:solidFill>
              </a:rPr>
              <a:t> et. al, 2003; Trigg et. al, 2007; Logsdon et. al, 2002; </a:t>
            </a:r>
            <a:r>
              <a:rPr lang="en-US" sz="1800" dirty="0" err="1" smtClean="0">
                <a:solidFill>
                  <a:srgbClr val="0070C0"/>
                </a:solidFill>
              </a:rPr>
              <a:t>Wolak</a:t>
            </a:r>
            <a:r>
              <a:rPr lang="en-US" sz="1800" dirty="0" smtClean="0">
                <a:solidFill>
                  <a:srgbClr val="0070C0"/>
                </a:solidFill>
              </a:rPr>
              <a:t> et. al, 2009</a:t>
            </a:r>
            <a:endParaRPr lang="en-US" sz="17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29496" y="6515706"/>
            <a:ext cx="8809703" cy="307777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en-US" sz="1400" dirty="0"/>
              <a:t>11th Global Conference on Ageing "Ageing Connects”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1334" y="388243"/>
            <a:ext cx="8173066" cy="5232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+mj-lt"/>
              </a:rPr>
              <a:t>Literature review – III: outcomes</a:t>
            </a:r>
          </a:p>
        </p:txBody>
      </p:sp>
    </p:spTree>
    <p:extLst>
      <p:ext uri="{BB962C8B-B14F-4D97-AF65-F5344CB8AC3E}">
        <p14:creationId xmlns="" xmlns:p14="http://schemas.microsoft.com/office/powerpoint/2010/main" val="3992471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724400"/>
          </a:xfrm>
        </p:spPr>
        <p:txBody>
          <a:bodyPr>
            <a:normAutofit lnSpcReduction="10000"/>
          </a:bodyPr>
          <a:lstStyle/>
          <a:p>
            <a:pPr lvl="1"/>
            <a:r>
              <a:rPr lang="en-US" sz="2000" dirty="0" smtClean="0">
                <a:solidFill>
                  <a:schemeClr val="tx1"/>
                </a:solidFill>
              </a:rPr>
              <a:t>Proxy versus self report </a:t>
            </a:r>
            <a:endParaRPr lang="en-US" sz="2000" dirty="0" smtClean="0">
              <a:solidFill>
                <a:srgbClr val="0070C0"/>
              </a:solidFill>
            </a:endParaRPr>
          </a:p>
          <a:p>
            <a:pPr marL="1143000" lvl="2" indent="-228600"/>
            <a:r>
              <a:rPr lang="en-US" sz="1800" dirty="0" err="1" smtClean="0">
                <a:solidFill>
                  <a:srgbClr val="0070C0"/>
                </a:solidFill>
              </a:rPr>
              <a:t>eg</a:t>
            </a:r>
            <a:r>
              <a:rPr lang="en-US" sz="1800" dirty="0" smtClean="0">
                <a:solidFill>
                  <a:srgbClr val="0070C0"/>
                </a:solidFill>
              </a:rPr>
              <a:t>: </a:t>
            </a:r>
            <a:r>
              <a:rPr lang="en-US" sz="1800" dirty="0" err="1" smtClean="0">
                <a:solidFill>
                  <a:srgbClr val="0070C0"/>
                </a:solidFill>
              </a:rPr>
              <a:t>Arlt</a:t>
            </a:r>
            <a:r>
              <a:rPr lang="en-US" sz="1800" dirty="0" smtClean="0">
                <a:solidFill>
                  <a:srgbClr val="0070C0"/>
                </a:solidFill>
              </a:rPr>
              <a:t> et. al, 2008; Huang et. al, 2009; Moyle et. al, 2007; Ready et. al 2004)</a:t>
            </a:r>
          </a:p>
          <a:p>
            <a:pPr marL="1143000" lvl="2" indent="-228600">
              <a:buFont typeface="Wingdings 2" pitchFamily="18" charset="2"/>
              <a:buNone/>
            </a:pPr>
            <a:endParaRPr lang="en-US" sz="1800" dirty="0" smtClean="0">
              <a:solidFill>
                <a:srgbClr val="0070C0"/>
              </a:solidFill>
            </a:endParaRPr>
          </a:p>
          <a:p>
            <a:r>
              <a:rPr lang="en-US" sz="2000" dirty="0" smtClean="0"/>
              <a:t>Factors associated with quality of life</a:t>
            </a:r>
          </a:p>
          <a:p>
            <a:pPr lvl="1"/>
            <a:r>
              <a:rPr lang="en-US" sz="2000" dirty="0" smtClean="0">
                <a:solidFill>
                  <a:schemeClr val="tx1"/>
                </a:solidFill>
              </a:rPr>
              <a:t>Living arrangement </a:t>
            </a:r>
            <a:endParaRPr lang="en-US" sz="2000" dirty="0" smtClean="0">
              <a:solidFill>
                <a:srgbClr val="0070C0"/>
              </a:solidFill>
            </a:endParaRPr>
          </a:p>
          <a:p>
            <a:pPr marL="1143000" lvl="2" indent="-228600"/>
            <a:r>
              <a:rPr lang="en-US" sz="1800" dirty="0" err="1" smtClean="0">
                <a:solidFill>
                  <a:srgbClr val="0070C0"/>
                </a:solidFill>
              </a:rPr>
              <a:t>eg</a:t>
            </a:r>
            <a:r>
              <a:rPr lang="en-US" sz="1800" dirty="0" smtClean="0">
                <a:solidFill>
                  <a:srgbClr val="0070C0"/>
                </a:solidFill>
              </a:rPr>
              <a:t>: Hoe et. al, 2006; </a:t>
            </a:r>
            <a:r>
              <a:rPr lang="en-US" sz="1800" dirty="0" err="1" smtClean="0">
                <a:solidFill>
                  <a:srgbClr val="0070C0"/>
                </a:solidFill>
              </a:rPr>
              <a:t>te</a:t>
            </a:r>
            <a:r>
              <a:rPr lang="en-US" sz="1800" dirty="0" smtClean="0">
                <a:solidFill>
                  <a:srgbClr val="0070C0"/>
                </a:solidFill>
              </a:rPr>
              <a:t> </a:t>
            </a:r>
            <a:r>
              <a:rPr lang="en-US" sz="1800" dirty="0" err="1" smtClean="0">
                <a:solidFill>
                  <a:srgbClr val="0070C0"/>
                </a:solidFill>
              </a:rPr>
              <a:t>Boekhorst</a:t>
            </a:r>
            <a:r>
              <a:rPr lang="en-US" sz="1800" dirty="0" smtClean="0">
                <a:solidFill>
                  <a:srgbClr val="0070C0"/>
                </a:solidFill>
              </a:rPr>
              <a:t> et. al, 2008</a:t>
            </a:r>
          </a:p>
          <a:p>
            <a:pPr lvl="1"/>
            <a:r>
              <a:rPr lang="en-US" sz="2000" dirty="0" smtClean="0">
                <a:solidFill>
                  <a:schemeClr val="tx1"/>
                </a:solidFill>
              </a:rPr>
              <a:t>Cognitive decline </a:t>
            </a:r>
            <a:endParaRPr lang="en-US" sz="2000" dirty="0" smtClean="0">
              <a:solidFill>
                <a:srgbClr val="0070C0"/>
              </a:solidFill>
            </a:endParaRPr>
          </a:p>
          <a:p>
            <a:pPr marL="1143000" lvl="2" indent="-228600"/>
            <a:r>
              <a:rPr lang="en-US" sz="1800" dirty="0" err="1" smtClean="0">
                <a:solidFill>
                  <a:srgbClr val="0070C0"/>
                </a:solidFill>
              </a:rPr>
              <a:t>eg</a:t>
            </a:r>
            <a:r>
              <a:rPr lang="en-US" sz="1800" dirty="0" smtClean="0">
                <a:solidFill>
                  <a:srgbClr val="0070C0"/>
                </a:solidFill>
              </a:rPr>
              <a:t>: </a:t>
            </a:r>
            <a:r>
              <a:rPr lang="en-US" sz="1800" dirty="0" err="1" smtClean="0">
                <a:solidFill>
                  <a:srgbClr val="0070C0"/>
                </a:solidFill>
              </a:rPr>
              <a:t>Missotten</a:t>
            </a:r>
            <a:r>
              <a:rPr lang="en-US" sz="1800" dirty="0" smtClean="0">
                <a:solidFill>
                  <a:srgbClr val="0070C0"/>
                </a:solidFill>
              </a:rPr>
              <a:t> et. al, 2008</a:t>
            </a:r>
          </a:p>
          <a:p>
            <a:pPr lvl="1"/>
            <a:r>
              <a:rPr lang="en-US" sz="2000" dirty="0" smtClean="0">
                <a:solidFill>
                  <a:schemeClr val="tx1"/>
                </a:solidFill>
              </a:rPr>
              <a:t>Health functions </a:t>
            </a:r>
            <a:endParaRPr lang="en-US" sz="2000" dirty="0" smtClean="0">
              <a:solidFill>
                <a:srgbClr val="0070C0"/>
              </a:solidFill>
            </a:endParaRPr>
          </a:p>
          <a:p>
            <a:pPr marL="1143000" lvl="2" indent="-228600"/>
            <a:r>
              <a:rPr lang="en-US" sz="1800" dirty="0" err="1" smtClean="0">
                <a:solidFill>
                  <a:srgbClr val="0070C0"/>
                </a:solidFill>
              </a:rPr>
              <a:t>eg</a:t>
            </a:r>
            <a:r>
              <a:rPr lang="en-US" sz="1800" dirty="0" smtClean="0">
                <a:solidFill>
                  <a:srgbClr val="0070C0"/>
                </a:solidFill>
              </a:rPr>
              <a:t>: Murray &amp; Boyd, 2009</a:t>
            </a:r>
          </a:p>
          <a:p>
            <a:pPr lvl="1"/>
            <a:endParaRPr lang="en-US" sz="2000" dirty="0" smtClean="0">
              <a:solidFill>
                <a:srgbClr val="0070C0"/>
              </a:solidFill>
            </a:endParaRPr>
          </a:p>
          <a:p>
            <a:r>
              <a:rPr lang="en-AU" sz="2000" dirty="0" smtClean="0"/>
              <a:t>Pharmacotherapy in dementia</a:t>
            </a:r>
          </a:p>
          <a:p>
            <a:pPr lvl="1"/>
            <a:r>
              <a:rPr lang="en-AU" sz="1800" dirty="0" err="1" smtClean="0">
                <a:solidFill>
                  <a:srgbClr val="0070C0"/>
                </a:solidFill>
              </a:rPr>
              <a:t>eg</a:t>
            </a:r>
            <a:r>
              <a:rPr lang="en-AU" sz="1800" dirty="0" smtClean="0">
                <a:solidFill>
                  <a:srgbClr val="0070C0"/>
                </a:solidFill>
              </a:rPr>
              <a:t>: Ward et. al., 2008; Hughes &amp; Medina-Walpole, 2000; Kirby et. al, 2006</a:t>
            </a:r>
            <a:endParaRPr lang="en-AU" sz="2400" dirty="0" smtClean="0"/>
          </a:p>
          <a:p>
            <a:endParaRPr lang="en-AU" sz="2000" dirty="0" smtClean="0"/>
          </a:p>
        </p:txBody>
      </p:sp>
      <p:sp>
        <p:nvSpPr>
          <p:cNvPr id="3" name="Rectangle 2"/>
          <p:cNvSpPr/>
          <p:nvPr/>
        </p:nvSpPr>
        <p:spPr>
          <a:xfrm>
            <a:off x="29496" y="6515706"/>
            <a:ext cx="8809703" cy="307777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en-US" sz="1400" dirty="0"/>
              <a:t>11th Global Conference on Ageing "Ageing Connects”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1334" y="388243"/>
            <a:ext cx="8173066" cy="5232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+mj-lt"/>
              </a:rPr>
              <a:t>Literature review – III: outcomes (cont.)</a:t>
            </a:r>
          </a:p>
        </p:txBody>
      </p:sp>
    </p:spTree>
    <p:extLst>
      <p:ext uri="{BB962C8B-B14F-4D97-AF65-F5344CB8AC3E}">
        <p14:creationId xmlns="" xmlns:p14="http://schemas.microsoft.com/office/powerpoint/2010/main" val="2971785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800600"/>
          </a:xfrm>
        </p:spPr>
        <p:txBody>
          <a:bodyPr/>
          <a:lstStyle/>
          <a:p>
            <a:r>
              <a:rPr lang="en-AU" sz="2000" dirty="0" smtClean="0"/>
              <a:t>Lack of study comparing the </a:t>
            </a:r>
            <a:r>
              <a:rPr lang="en-AU" sz="2000" dirty="0" err="1" smtClean="0"/>
              <a:t>QoL</a:t>
            </a:r>
            <a:r>
              <a:rPr lang="en-AU" sz="2000" dirty="0" smtClean="0"/>
              <a:t> of dementia patients in nursing home and home care</a:t>
            </a:r>
          </a:p>
          <a:p>
            <a:pPr>
              <a:buNone/>
            </a:pPr>
            <a:endParaRPr lang="en-AU" sz="2000" dirty="0" smtClean="0"/>
          </a:p>
          <a:p>
            <a:r>
              <a:rPr lang="en-AU" sz="2000" dirty="0" smtClean="0"/>
              <a:t>Various instruments used in assessing </a:t>
            </a:r>
            <a:r>
              <a:rPr lang="en-AU" sz="2000" dirty="0" err="1" smtClean="0"/>
              <a:t>QoL</a:t>
            </a:r>
            <a:r>
              <a:rPr lang="en-AU" sz="2000" dirty="0" smtClean="0"/>
              <a:t> – </a:t>
            </a:r>
          </a:p>
          <a:p>
            <a:pPr lvl="1"/>
            <a:r>
              <a:rPr lang="en-AU" sz="2000" dirty="0" smtClean="0">
                <a:solidFill>
                  <a:schemeClr val="tx1"/>
                </a:solidFill>
              </a:rPr>
              <a:t>Different construct </a:t>
            </a:r>
            <a:endParaRPr lang="en-AU" sz="2000" dirty="0" smtClean="0">
              <a:solidFill>
                <a:srgbClr val="0070C0"/>
              </a:solidFill>
            </a:endParaRPr>
          </a:p>
          <a:p>
            <a:pPr marL="1143000" lvl="2" indent="-228600"/>
            <a:r>
              <a:rPr lang="en-AU" sz="1800" dirty="0" err="1" smtClean="0">
                <a:solidFill>
                  <a:srgbClr val="0070C0"/>
                </a:solidFill>
              </a:rPr>
              <a:t>eg</a:t>
            </a:r>
            <a:r>
              <a:rPr lang="en-AU" sz="1800" dirty="0" smtClean="0">
                <a:solidFill>
                  <a:srgbClr val="0070C0"/>
                </a:solidFill>
              </a:rPr>
              <a:t>: Anderson et. al, 1999; Farquhar, 1995; </a:t>
            </a:r>
            <a:r>
              <a:rPr lang="en-AU" sz="1800" dirty="0" err="1" smtClean="0">
                <a:solidFill>
                  <a:srgbClr val="0070C0"/>
                </a:solidFill>
              </a:rPr>
              <a:t>Grewal</a:t>
            </a:r>
            <a:r>
              <a:rPr lang="en-AU" sz="1800" dirty="0" smtClean="0">
                <a:solidFill>
                  <a:srgbClr val="0070C0"/>
                </a:solidFill>
              </a:rPr>
              <a:t> et. al, 2006; Brown et. al. 2004; </a:t>
            </a:r>
            <a:r>
              <a:rPr lang="en-AU" sz="1800" dirty="0" err="1" smtClean="0">
                <a:solidFill>
                  <a:srgbClr val="0070C0"/>
                </a:solidFill>
              </a:rPr>
              <a:t>WHOQoL</a:t>
            </a:r>
            <a:r>
              <a:rPr lang="en-AU" sz="1800" dirty="0" smtClean="0">
                <a:solidFill>
                  <a:srgbClr val="0070C0"/>
                </a:solidFill>
              </a:rPr>
              <a:t> group, 1998</a:t>
            </a:r>
          </a:p>
          <a:p>
            <a:pPr lvl="1"/>
            <a:r>
              <a:rPr lang="en-AU" sz="2000" dirty="0" smtClean="0">
                <a:solidFill>
                  <a:schemeClr val="tx1"/>
                </a:solidFill>
              </a:rPr>
              <a:t>Generic </a:t>
            </a:r>
            <a:r>
              <a:rPr lang="en-AU" sz="2000" dirty="0" err="1" smtClean="0">
                <a:solidFill>
                  <a:schemeClr val="tx1"/>
                </a:solidFill>
              </a:rPr>
              <a:t>vs</a:t>
            </a:r>
            <a:r>
              <a:rPr lang="en-AU" sz="2000" dirty="0" smtClean="0">
                <a:solidFill>
                  <a:schemeClr val="tx1"/>
                </a:solidFill>
              </a:rPr>
              <a:t> Specific </a:t>
            </a:r>
            <a:endParaRPr lang="en-AU" sz="2000" dirty="0" smtClean="0">
              <a:solidFill>
                <a:srgbClr val="0070C0"/>
              </a:solidFill>
            </a:endParaRPr>
          </a:p>
          <a:p>
            <a:pPr marL="1143000" lvl="2" indent="-228600"/>
            <a:r>
              <a:rPr lang="en-AU" sz="1800" dirty="0" err="1" smtClean="0">
                <a:solidFill>
                  <a:srgbClr val="0070C0"/>
                </a:solidFill>
              </a:rPr>
              <a:t>eg</a:t>
            </a:r>
            <a:r>
              <a:rPr lang="en-AU" sz="1800" dirty="0" smtClean="0">
                <a:solidFill>
                  <a:srgbClr val="0070C0"/>
                </a:solidFill>
              </a:rPr>
              <a:t>: Pettit et. al, 2001; Power et. al, 2005; </a:t>
            </a:r>
            <a:r>
              <a:rPr lang="en-AU" sz="1800" dirty="0" err="1" smtClean="0">
                <a:solidFill>
                  <a:srgbClr val="0070C0"/>
                </a:solidFill>
              </a:rPr>
              <a:t>Selai</a:t>
            </a:r>
            <a:r>
              <a:rPr lang="en-AU" sz="1800" dirty="0" smtClean="0">
                <a:solidFill>
                  <a:srgbClr val="0070C0"/>
                </a:solidFill>
              </a:rPr>
              <a:t> &amp; Trimble, 1999; Smith et. al, 2005</a:t>
            </a:r>
          </a:p>
          <a:p>
            <a:pPr lvl="1"/>
            <a:r>
              <a:rPr lang="en-AU" sz="2000" dirty="0" smtClean="0">
                <a:solidFill>
                  <a:schemeClr val="tx1"/>
                </a:solidFill>
              </a:rPr>
              <a:t>Self report </a:t>
            </a:r>
            <a:r>
              <a:rPr lang="en-AU" sz="2000" dirty="0" err="1" smtClean="0">
                <a:solidFill>
                  <a:schemeClr val="tx1"/>
                </a:solidFill>
              </a:rPr>
              <a:t>vs</a:t>
            </a:r>
            <a:r>
              <a:rPr lang="en-AU" sz="2000" dirty="0" smtClean="0">
                <a:solidFill>
                  <a:schemeClr val="tx1"/>
                </a:solidFill>
              </a:rPr>
              <a:t> proxy report </a:t>
            </a:r>
          </a:p>
          <a:p>
            <a:pPr marL="1143000" lvl="2" indent="-228600"/>
            <a:r>
              <a:rPr lang="en-AU" sz="1800" dirty="0" err="1" smtClean="0">
                <a:solidFill>
                  <a:srgbClr val="0070C0"/>
                </a:solidFill>
              </a:rPr>
              <a:t>eg</a:t>
            </a:r>
            <a:r>
              <a:rPr lang="en-AU" sz="1800" dirty="0" smtClean="0">
                <a:solidFill>
                  <a:srgbClr val="0070C0"/>
                </a:solidFill>
              </a:rPr>
              <a:t>: </a:t>
            </a:r>
            <a:r>
              <a:rPr lang="en-AU" sz="1800" dirty="0" err="1" smtClean="0">
                <a:solidFill>
                  <a:srgbClr val="0070C0"/>
                </a:solidFill>
              </a:rPr>
              <a:t>Brod</a:t>
            </a:r>
            <a:r>
              <a:rPr lang="en-AU" sz="1800" dirty="0" smtClean="0">
                <a:solidFill>
                  <a:srgbClr val="0070C0"/>
                </a:solidFill>
              </a:rPr>
              <a:t> et. al, 1999; </a:t>
            </a:r>
            <a:r>
              <a:rPr lang="en-AU" sz="1800" dirty="0" err="1" smtClean="0">
                <a:solidFill>
                  <a:srgbClr val="0070C0"/>
                </a:solidFill>
              </a:rPr>
              <a:t>Thorgrimsen</a:t>
            </a:r>
            <a:r>
              <a:rPr lang="en-AU" sz="1800" dirty="0" smtClean="0">
                <a:solidFill>
                  <a:srgbClr val="0070C0"/>
                </a:solidFill>
              </a:rPr>
              <a:t> et. al, 2003; Ready et. al, 2002;</a:t>
            </a:r>
            <a:r>
              <a:rPr lang="en-AU" sz="1800" dirty="0" smtClean="0">
                <a:solidFill>
                  <a:schemeClr val="tx1"/>
                </a:solidFill>
              </a:rPr>
              <a:t> </a:t>
            </a:r>
            <a:r>
              <a:rPr lang="en-AU" sz="1800" dirty="0" smtClean="0">
                <a:solidFill>
                  <a:srgbClr val="0070C0"/>
                </a:solidFill>
              </a:rPr>
              <a:t>Logsdon, 1999; </a:t>
            </a:r>
            <a:r>
              <a:rPr lang="en-AU" sz="1800" dirty="0" err="1" smtClean="0">
                <a:solidFill>
                  <a:srgbClr val="0070C0"/>
                </a:solidFill>
              </a:rPr>
              <a:t>Magaziner</a:t>
            </a:r>
            <a:r>
              <a:rPr lang="en-AU" sz="1800" dirty="0" smtClean="0">
                <a:solidFill>
                  <a:srgbClr val="0070C0"/>
                </a:solidFill>
              </a:rPr>
              <a:t>, 1997; </a:t>
            </a:r>
            <a:r>
              <a:rPr lang="en-AU" sz="1800" dirty="0" err="1" smtClean="0">
                <a:solidFill>
                  <a:srgbClr val="0070C0"/>
                </a:solidFill>
              </a:rPr>
              <a:t>Rabins</a:t>
            </a:r>
            <a:r>
              <a:rPr lang="en-AU" sz="1800" dirty="0" smtClean="0">
                <a:solidFill>
                  <a:srgbClr val="0070C0"/>
                </a:solidFill>
              </a:rPr>
              <a:t> et. al, 1999; </a:t>
            </a:r>
            <a:r>
              <a:rPr lang="en-AU" sz="1800" dirty="0" err="1" smtClean="0">
                <a:solidFill>
                  <a:srgbClr val="0070C0"/>
                </a:solidFill>
              </a:rPr>
              <a:t>Selai</a:t>
            </a:r>
            <a:r>
              <a:rPr lang="en-AU" sz="1800" dirty="0" smtClean="0">
                <a:solidFill>
                  <a:srgbClr val="0070C0"/>
                </a:solidFill>
              </a:rPr>
              <a:t>, 2001</a:t>
            </a:r>
            <a:r>
              <a:rPr lang="en-AU" sz="1800" dirty="0" smtClean="0"/>
              <a:t>)</a:t>
            </a:r>
            <a:endParaRPr lang="en-US" sz="1800" dirty="0" smtClean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9496" y="6515706"/>
            <a:ext cx="8809703" cy="307777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en-US" sz="1400" dirty="0"/>
              <a:t>11th Global Conference on Ageing "Ageing Connects”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1334" y="388243"/>
            <a:ext cx="8173066" cy="5232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+mj-lt"/>
              </a:rPr>
              <a:t>Literature review – IV: conclusions</a:t>
            </a:r>
          </a:p>
        </p:txBody>
      </p:sp>
    </p:spTree>
    <p:extLst>
      <p:ext uri="{BB962C8B-B14F-4D97-AF65-F5344CB8AC3E}">
        <p14:creationId xmlns="" xmlns:p14="http://schemas.microsoft.com/office/powerpoint/2010/main" val="782152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Methodology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9496" y="6515706"/>
            <a:ext cx="8809703" cy="307777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en-US" sz="1400" dirty="0"/>
              <a:t>11th Global Conference on Ageing "Ageing Connects”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5580" y="457200"/>
            <a:ext cx="8052619" cy="5232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+mj-lt"/>
              </a:rPr>
              <a:t>The study protocol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001000" cy="4648200"/>
          </a:xfrm>
        </p:spPr>
        <p:txBody>
          <a:bodyPr/>
          <a:lstStyle/>
          <a:p>
            <a:pPr eaLnBrk="1" hangingPunct="1"/>
            <a:r>
              <a:rPr lang="en-AU" sz="2000" dirty="0" smtClean="0">
                <a:cs typeface="Arial" charset="0"/>
              </a:rPr>
              <a:t>Aims:</a:t>
            </a:r>
          </a:p>
          <a:p>
            <a:pPr marL="0" indent="0" eaLnBrk="1" hangingPunct="1">
              <a:buNone/>
            </a:pPr>
            <a:endParaRPr lang="en-AU" sz="2000" dirty="0" smtClean="0">
              <a:cs typeface="Arial" charset="0"/>
            </a:endParaRPr>
          </a:p>
          <a:p>
            <a:pPr eaLnBrk="1" hangingPunct="1"/>
            <a:r>
              <a:rPr lang="en-AU" sz="2000" dirty="0" smtClean="0">
                <a:cs typeface="Arial" charset="0"/>
              </a:rPr>
              <a:t>To identify and compare the quality of life of dementia patients in nursing home and those in community (cared by family members)</a:t>
            </a:r>
          </a:p>
          <a:p>
            <a:pPr eaLnBrk="1" hangingPunct="1">
              <a:buNone/>
            </a:pPr>
            <a:endParaRPr lang="en-AU" sz="2000" dirty="0" smtClean="0">
              <a:cs typeface="Arial" charset="0"/>
            </a:endParaRPr>
          </a:p>
          <a:p>
            <a:pPr eaLnBrk="1" hangingPunct="1"/>
            <a:endParaRPr lang="en-AU" sz="2000" dirty="0" smtClean="0">
              <a:cs typeface="Arial" charset="0"/>
            </a:endParaRPr>
          </a:p>
          <a:p>
            <a:pPr eaLnBrk="1" hangingPunct="1"/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5334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l" eaLnBrk="1" hangingPunct="1"/>
            <a:r>
              <a:rPr lang="en-US" b="1" dirty="0" smtClean="0"/>
              <a:t>Objectives</a:t>
            </a:r>
            <a:r>
              <a:rPr lang="en-US" dirty="0" smtClean="0"/>
              <a:t> 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52600"/>
            <a:ext cx="8229600" cy="4324350"/>
          </a:xfrm>
        </p:spPr>
        <p:txBody>
          <a:bodyPr/>
          <a:lstStyle/>
          <a:p>
            <a:pPr eaLnBrk="1" hangingPunct="1">
              <a:defRPr/>
            </a:pPr>
            <a:r>
              <a:rPr lang="en-US" sz="2000" dirty="0" smtClean="0"/>
              <a:t>To </a:t>
            </a:r>
            <a:r>
              <a:rPr lang="en-AU" sz="2000" dirty="0" smtClean="0"/>
              <a:t>provide a profile </a:t>
            </a:r>
            <a:r>
              <a:rPr lang="en-AU" sz="2000" smtClean="0"/>
              <a:t>of dementia </a:t>
            </a:r>
            <a:r>
              <a:rPr lang="en-AU" sz="2000" dirty="0" smtClean="0"/>
              <a:t>patients in the nursing home and home care</a:t>
            </a:r>
          </a:p>
          <a:p>
            <a:pPr eaLnBrk="1" hangingPunct="1">
              <a:buFont typeface="Georgia" pitchFamily="18" charset="0"/>
              <a:buNone/>
              <a:defRPr/>
            </a:pPr>
            <a:endParaRPr lang="en-AU" sz="2000" dirty="0" smtClean="0"/>
          </a:p>
          <a:p>
            <a:pPr eaLnBrk="1" hangingPunct="1">
              <a:defRPr/>
            </a:pPr>
            <a:r>
              <a:rPr lang="en-AU" sz="2000" dirty="0" smtClean="0"/>
              <a:t>To compare the </a:t>
            </a:r>
            <a:r>
              <a:rPr lang="en-AU" sz="2000" dirty="0" err="1" smtClean="0"/>
              <a:t>QoL</a:t>
            </a:r>
            <a:r>
              <a:rPr lang="en-AU" sz="2000" dirty="0" smtClean="0"/>
              <a:t> of dementia patients in the nursing home and home care</a:t>
            </a:r>
          </a:p>
          <a:p>
            <a:pPr eaLnBrk="1" hangingPunct="1">
              <a:buFont typeface="Georgia" pitchFamily="18" charset="0"/>
              <a:buNone/>
              <a:defRPr/>
            </a:pPr>
            <a:endParaRPr lang="en-AU" sz="2000" dirty="0" smtClean="0"/>
          </a:p>
          <a:p>
            <a:pPr eaLnBrk="1" hangingPunct="1">
              <a:defRPr/>
            </a:pPr>
            <a:r>
              <a:rPr lang="en-AU" sz="2000" dirty="0" smtClean="0"/>
              <a:t>To identify factors that differentiate the </a:t>
            </a:r>
            <a:r>
              <a:rPr lang="en-AU" sz="2000" dirty="0" err="1" smtClean="0"/>
              <a:t>QoL</a:t>
            </a:r>
            <a:r>
              <a:rPr lang="en-AU" sz="2000" dirty="0" smtClean="0"/>
              <a:t> of dementia patients in these two settings (if any exists)</a:t>
            </a:r>
          </a:p>
          <a:p>
            <a:pPr eaLnBrk="1" hangingPunct="1">
              <a:buFont typeface="Georgia" pitchFamily="18" charset="0"/>
              <a:buNone/>
              <a:defRPr/>
            </a:pPr>
            <a:endParaRPr lang="en-AU" sz="2000" dirty="0" smtClean="0"/>
          </a:p>
          <a:p>
            <a:pPr marL="457200" indent="-457200" eaLnBrk="1" hangingPunct="1">
              <a:buFont typeface="Georgia" pitchFamily="18" charset="0"/>
              <a:buNone/>
              <a:defRPr/>
            </a:pPr>
            <a:endParaRPr lang="en-US" sz="20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29496" y="6515706"/>
            <a:ext cx="8809703" cy="307777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en-US" sz="1400" dirty="0"/>
              <a:t>11th Global Conference on Ageing "Ageing Connects”</a:t>
            </a:r>
          </a:p>
        </p:txBody>
      </p:sp>
    </p:spTree>
    <p:extLst>
      <p:ext uri="{BB962C8B-B14F-4D97-AF65-F5344CB8AC3E}">
        <p14:creationId xmlns="" xmlns:p14="http://schemas.microsoft.com/office/powerpoint/2010/main" val="15211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229600" cy="7620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l" eaLnBrk="1" hangingPunct="1"/>
            <a:r>
              <a:rPr lang="en-US" b="1" dirty="0" smtClean="0"/>
              <a:t>Significance</a:t>
            </a:r>
            <a:r>
              <a:rPr lang="en-US" dirty="0" smtClean="0"/>
              <a:t> </a:t>
            </a:r>
            <a:r>
              <a:rPr lang="en-US" b="1" dirty="0" smtClean="0"/>
              <a:t>of the study</a:t>
            </a:r>
          </a:p>
        </p:txBody>
      </p:sp>
      <p:sp>
        <p:nvSpPr>
          <p:cNvPr id="27650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810000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endParaRPr lang="en-US" sz="2000" dirty="0" smtClean="0"/>
          </a:p>
          <a:p>
            <a:r>
              <a:rPr lang="en-US" sz="2000" dirty="0" smtClean="0"/>
              <a:t>Provide a better life for the demented patients (understanding </a:t>
            </a:r>
            <a:r>
              <a:rPr lang="en-US" sz="2000" dirty="0"/>
              <a:t>their </a:t>
            </a:r>
            <a:r>
              <a:rPr lang="en-US" sz="2000" dirty="0" smtClean="0"/>
              <a:t>needs - </a:t>
            </a:r>
            <a:r>
              <a:rPr lang="en-US" sz="2000" dirty="0"/>
              <a:t>proper management plan can be addressed to reduce the burden of the caregivers and provide a better life for the demented </a:t>
            </a:r>
            <a:r>
              <a:rPr lang="en-US" sz="2000" dirty="0" smtClean="0"/>
              <a:t>patient). </a:t>
            </a:r>
            <a:endParaRPr lang="en-US" sz="2000" dirty="0"/>
          </a:p>
          <a:p>
            <a:pPr eaLnBrk="1" hangingPunct="1"/>
            <a:endParaRPr lang="en-US" sz="2000" dirty="0" smtClean="0"/>
          </a:p>
          <a:p>
            <a:pPr marL="0" indent="0" eaLnBrk="1" hangingPunct="1">
              <a:buNone/>
            </a:pPr>
            <a:endParaRPr lang="en-US" sz="2000" dirty="0" smtClean="0"/>
          </a:p>
          <a:p>
            <a:pPr eaLnBrk="1" hangingPunct="1"/>
            <a:r>
              <a:rPr lang="en-US" sz="2000" dirty="0" smtClean="0"/>
              <a:t>Provide information about health care in dementia to Government, clinicians and managers regarding the preferred options for support of older adults with dementia.</a:t>
            </a:r>
          </a:p>
          <a:p>
            <a:pPr eaLnBrk="1" hangingPunct="1"/>
            <a:endParaRPr lang="en-US" sz="20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29496" y="6515706"/>
            <a:ext cx="8809703" cy="307777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en-US" sz="1400" dirty="0"/>
              <a:t>11th Global Conference on Ageing "Ageing Connects”</a:t>
            </a:r>
          </a:p>
        </p:txBody>
      </p:sp>
    </p:spTree>
    <p:extLst>
      <p:ext uri="{BB962C8B-B14F-4D97-AF65-F5344CB8AC3E}">
        <p14:creationId xmlns="" xmlns:p14="http://schemas.microsoft.com/office/powerpoint/2010/main" val="3608864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858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Conceptual framework of study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660186073"/>
              </p:ext>
            </p:extLst>
          </p:nvPr>
        </p:nvGraphicFramePr>
        <p:xfrm>
          <a:off x="162231" y="1371600"/>
          <a:ext cx="86868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 4"/>
          <p:cNvSpPr/>
          <p:nvPr/>
        </p:nvSpPr>
        <p:spPr>
          <a:xfrm>
            <a:off x="29496" y="6515706"/>
            <a:ext cx="8809703" cy="307777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en-US" sz="1400" dirty="0"/>
              <a:t>11th Global Conference on Ageing "Ageing Connects”</a:t>
            </a:r>
          </a:p>
        </p:txBody>
      </p:sp>
    </p:spTree>
    <p:extLst>
      <p:ext uri="{BB962C8B-B14F-4D97-AF65-F5344CB8AC3E}">
        <p14:creationId xmlns="" xmlns:p14="http://schemas.microsoft.com/office/powerpoint/2010/main" val="366587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09600"/>
            <a:ext cx="8229600" cy="6858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l" eaLnBrk="1" hangingPunct="1"/>
            <a:r>
              <a:rPr lang="en-US" b="1" dirty="0" smtClean="0"/>
              <a:t>Research design and Sampling</a:t>
            </a:r>
            <a:endParaRPr lang="en-MY" b="1" dirty="0" smtClean="0"/>
          </a:p>
        </p:txBody>
      </p:sp>
      <p:sp>
        <p:nvSpPr>
          <p:cNvPr id="4505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8229600" cy="4324350"/>
          </a:xfrm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 sz="2000" dirty="0" smtClean="0"/>
              <a:t>Research design : Quasi experimental design - </a:t>
            </a:r>
            <a:r>
              <a:rPr lang="en-GB" sz="2000" dirty="0" smtClean="0"/>
              <a:t>cross sectional study</a:t>
            </a:r>
          </a:p>
          <a:p>
            <a:pPr eaLnBrk="1" hangingPunct="1">
              <a:buFont typeface="Georgia" pitchFamily="18" charset="0"/>
              <a:buNone/>
            </a:pPr>
            <a:endParaRPr lang="en-GB" sz="2000" dirty="0" smtClean="0"/>
          </a:p>
          <a:p>
            <a:pPr eaLnBrk="1" hangingPunct="1"/>
            <a:r>
              <a:rPr lang="en-US" sz="2000" dirty="0" smtClean="0"/>
              <a:t>Sampling population</a:t>
            </a:r>
          </a:p>
          <a:p>
            <a:pPr marL="742950" lvl="1" indent="-285750" eaLnBrk="1" hangingPunct="1">
              <a:buFontTx/>
              <a:buChar char="-"/>
            </a:pPr>
            <a:r>
              <a:rPr lang="en-US" sz="2000" dirty="0" smtClean="0">
                <a:solidFill>
                  <a:schemeClr val="tx1"/>
                </a:solidFill>
              </a:rPr>
              <a:t>Nursing homes (dementia patients residing in government nursing homes)</a:t>
            </a:r>
          </a:p>
          <a:p>
            <a:pPr marL="925830" lvl="2" indent="-285750">
              <a:buFontTx/>
              <a:buChar char="-"/>
            </a:pPr>
            <a:r>
              <a:rPr lang="en-US" sz="2000" dirty="0" err="1" smtClean="0">
                <a:solidFill>
                  <a:srgbClr val="0070C0"/>
                </a:solidFill>
              </a:rPr>
              <a:t>Rumah</a:t>
            </a:r>
            <a:r>
              <a:rPr lang="en-US" sz="2000" dirty="0" smtClean="0">
                <a:solidFill>
                  <a:srgbClr val="0070C0"/>
                </a:solidFill>
              </a:rPr>
              <a:t> </a:t>
            </a:r>
            <a:r>
              <a:rPr lang="en-US" sz="2000" dirty="0" err="1" smtClean="0">
                <a:solidFill>
                  <a:srgbClr val="0070C0"/>
                </a:solidFill>
              </a:rPr>
              <a:t>Ehsan</a:t>
            </a:r>
            <a:r>
              <a:rPr lang="en-US" sz="2000" dirty="0" smtClean="0">
                <a:solidFill>
                  <a:srgbClr val="0070C0"/>
                </a:solidFill>
              </a:rPr>
              <a:t> and </a:t>
            </a:r>
            <a:r>
              <a:rPr lang="en-US" sz="2000" dirty="0" err="1" smtClean="0">
                <a:solidFill>
                  <a:srgbClr val="0070C0"/>
                </a:solidFill>
              </a:rPr>
              <a:t>Rumah</a:t>
            </a:r>
            <a:r>
              <a:rPr lang="en-US" sz="2000" dirty="0" smtClean="0">
                <a:solidFill>
                  <a:srgbClr val="0070C0"/>
                </a:solidFill>
              </a:rPr>
              <a:t> Sri </a:t>
            </a:r>
            <a:r>
              <a:rPr lang="en-US" sz="2000" dirty="0" err="1" smtClean="0">
                <a:solidFill>
                  <a:srgbClr val="0070C0"/>
                </a:solidFill>
              </a:rPr>
              <a:t>Kenangan</a:t>
            </a:r>
            <a:endParaRPr lang="en-US" sz="2000" dirty="0" smtClean="0">
              <a:solidFill>
                <a:srgbClr val="0070C0"/>
              </a:solidFill>
            </a:endParaRPr>
          </a:p>
          <a:p>
            <a:pPr marL="925830" lvl="2" indent="-285750">
              <a:buNone/>
            </a:pPr>
            <a:endParaRPr lang="en-US" sz="2000" dirty="0" smtClean="0">
              <a:solidFill>
                <a:schemeClr val="tx1"/>
              </a:solidFill>
            </a:endParaRPr>
          </a:p>
          <a:p>
            <a:pPr marL="742950" lvl="1" indent="-285750" eaLnBrk="1" hangingPunct="1">
              <a:buFontTx/>
              <a:buChar char="-"/>
            </a:pPr>
            <a:r>
              <a:rPr lang="en-US" sz="2000" dirty="0" smtClean="0">
                <a:solidFill>
                  <a:schemeClr val="tx1"/>
                </a:solidFill>
              </a:rPr>
              <a:t>Home care (dementia patients who live with a </a:t>
            </a:r>
            <a:r>
              <a:rPr lang="en-US" sz="2000" dirty="0" err="1" smtClean="0">
                <a:solidFill>
                  <a:schemeClr val="tx1"/>
                </a:solidFill>
              </a:rPr>
              <a:t>carer</a:t>
            </a:r>
            <a:r>
              <a:rPr lang="en-US" sz="2000" dirty="0" smtClean="0">
                <a:solidFill>
                  <a:schemeClr val="tx1"/>
                </a:solidFill>
              </a:rPr>
              <a:t> and get services from the memory clinic in government hospitals)</a:t>
            </a:r>
          </a:p>
          <a:p>
            <a:pPr marL="925830" lvl="2" indent="-285750">
              <a:buFontTx/>
              <a:buChar char="-"/>
            </a:pPr>
            <a:r>
              <a:rPr lang="en-US" sz="2000" dirty="0" smtClean="0">
                <a:solidFill>
                  <a:srgbClr val="0070C0"/>
                </a:solidFill>
              </a:rPr>
              <a:t>Hospital </a:t>
            </a:r>
            <a:r>
              <a:rPr lang="en-US" sz="2000" dirty="0" err="1" smtClean="0">
                <a:solidFill>
                  <a:srgbClr val="0070C0"/>
                </a:solidFill>
              </a:rPr>
              <a:t>Selayang</a:t>
            </a:r>
            <a:r>
              <a:rPr lang="en-US" sz="2000" dirty="0" smtClean="0">
                <a:solidFill>
                  <a:srgbClr val="0070C0"/>
                </a:solidFill>
              </a:rPr>
              <a:t>, Hospital Kuala Lumpur and Hospital Sungai </a:t>
            </a:r>
            <a:r>
              <a:rPr lang="en-US" sz="2000" dirty="0" err="1" smtClean="0">
                <a:solidFill>
                  <a:srgbClr val="0070C0"/>
                </a:solidFill>
              </a:rPr>
              <a:t>Buloh</a:t>
            </a:r>
            <a:endParaRPr lang="en-US" sz="2000" dirty="0" smtClean="0">
              <a:solidFill>
                <a:srgbClr val="0070C0"/>
              </a:solidFill>
            </a:endParaRPr>
          </a:p>
          <a:p>
            <a:pPr marL="742950" lvl="1" indent="-285750" eaLnBrk="1" hangingPunct="1">
              <a:buFontTx/>
              <a:buChar char="-"/>
            </a:pPr>
            <a:endParaRPr lang="en-US" sz="2000" dirty="0" smtClean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9496" y="6515706"/>
            <a:ext cx="8809703" cy="307777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en-US" sz="1400" dirty="0"/>
              <a:t>11th Global Conference on Ageing "Ageing Connects”</a:t>
            </a:r>
          </a:p>
        </p:txBody>
      </p:sp>
    </p:spTree>
    <p:extLst>
      <p:ext uri="{BB962C8B-B14F-4D97-AF65-F5344CB8AC3E}">
        <p14:creationId xmlns="" xmlns:p14="http://schemas.microsoft.com/office/powerpoint/2010/main" val="956731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229600" cy="6858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l" eaLnBrk="1" hangingPunct="1"/>
            <a:r>
              <a:rPr lang="en-US" b="1" dirty="0" smtClean="0"/>
              <a:t>Procedure</a:t>
            </a:r>
          </a:p>
        </p:txBody>
      </p:sp>
      <p:grpSp>
        <p:nvGrpSpPr>
          <p:cNvPr id="46082" name="Group 98"/>
          <p:cNvGrpSpPr>
            <a:grpSpLocks/>
          </p:cNvGrpSpPr>
          <p:nvPr/>
        </p:nvGrpSpPr>
        <p:grpSpPr bwMode="auto">
          <a:xfrm>
            <a:off x="914400" y="1447800"/>
            <a:ext cx="7543800" cy="5029200"/>
            <a:chOff x="914400" y="1447800"/>
            <a:chExt cx="7543800" cy="5029200"/>
          </a:xfrm>
        </p:grpSpPr>
        <p:grpSp>
          <p:nvGrpSpPr>
            <p:cNvPr id="46085" name="Group 84"/>
            <p:cNvGrpSpPr>
              <a:grpSpLocks/>
            </p:cNvGrpSpPr>
            <p:nvPr/>
          </p:nvGrpSpPr>
          <p:grpSpPr bwMode="auto">
            <a:xfrm>
              <a:off x="914400" y="1447800"/>
              <a:ext cx="6934200" cy="4876800"/>
              <a:chOff x="685800" y="1600200"/>
              <a:chExt cx="6934200" cy="4876800"/>
            </a:xfrm>
          </p:grpSpPr>
          <p:sp>
            <p:nvSpPr>
              <p:cNvPr id="46087" name="Rectangle 1"/>
              <p:cNvSpPr>
                <a:spLocks noChangeArrowheads="1"/>
              </p:cNvSpPr>
              <p:nvPr/>
            </p:nvSpPr>
            <p:spPr bwMode="auto">
              <a:xfrm>
                <a:off x="2743200" y="1600200"/>
                <a:ext cx="3429000" cy="914400"/>
              </a:xfrm>
              <a:prstGeom prst="rect">
                <a:avLst/>
              </a:prstGeom>
              <a:noFill/>
              <a:ln w="9525">
                <a:solidFill>
                  <a:srgbClr val="0070C0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Aft>
                    <a:spcPts val="1000"/>
                  </a:spcAft>
                </a:pPr>
                <a:r>
                  <a:rPr lang="en-US" sz="1600">
                    <a:solidFill>
                      <a:srgbClr val="000000"/>
                    </a:solidFill>
                  </a:rPr>
                  <a:t>Review medical record for inclusion and exclusion criteria and exclusion criteria</a:t>
                </a:r>
                <a:endParaRPr lang="en-US" sz="3600"/>
              </a:p>
            </p:txBody>
          </p:sp>
          <p:sp>
            <p:nvSpPr>
              <p:cNvPr id="46088" name="Rectangle 2"/>
              <p:cNvSpPr>
                <a:spLocks noChangeArrowheads="1"/>
              </p:cNvSpPr>
              <p:nvPr/>
            </p:nvSpPr>
            <p:spPr bwMode="auto">
              <a:xfrm>
                <a:off x="1828800" y="2743200"/>
                <a:ext cx="1752600" cy="533400"/>
              </a:xfrm>
              <a:prstGeom prst="rect">
                <a:avLst/>
              </a:prstGeom>
              <a:noFill/>
              <a:ln w="9525">
                <a:solidFill>
                  <a:srgbClr val="0070C0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Aft>
                    <a:spcPts val="1000"/>
                  </a:spcAft>
                </a:pPr>
                <a:r>
                  <a:rPr lang="en-US" sz="1600">
                    <a:solidFill>
                      <a:srgbClr val="000000"/>
                    </a:solidFill>
                  </a:rPr>
                  <a:t>Meet criteria</a:t>
                </a:r>
                <a:endParaRPr lang="en-US" sz="3600"/>
              </a:p>
            </p:txBody>
          </p:sp>
          <p:sp>
            <p:nvSpPr>
              <p:cNvPr id="46089" name="Rectangle 3"/>
              <p:cNvSpPr>
                <a:spLocks noChangeArrowheads="1"/>
              </p:cNvSpPr>
              <p:nvPr/>
            </p:nvSpPr>
            <p:spPr bwMode="auto">
              <a:xfrm>
                <a:off x="5410200" y="2743200"/>
                <a:ext cx="2209800" cy="533400"/>
              </a:xfrm>
              <a:prstGeom prst="rect">
                <a:avLst/>
              </a:prstGeom>
              <a:noFill/>
              <a:ln w="9525">
                <a:solidFill>
                  <a:srgbClr val="0070C0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Aft>
                    <a:spcPts val="1000"/>
                  </a:spcAft>
                </a:pPr>
                <a:r>
                  <a:rPr lang="en-US" sz="1600">
                    <a:solidFill>
                      <a:srgbClr val="000000"/>
                    </a:solidFill>
                  </a:rPr>
                  <a:t>Does not meet criteria</a:t>
                </a:r>
                <a:endParaRPr lang="en-US" sz="3600"/>
              </a:p>
            </p:txBody>
          </p:sp>
          <p:sp>
            <p:nvSpPr>
              <p:cNvPr id="46090" name="Rectangle 4"/>
              <p:cNvSpPr>
                <a:spLocks noChangeArrowheads="1"/>
              </p:cNvSpPr>
              <p:nvPr/>
            </p:nvSpPr>
            <p:spPr bwMode="auto">
              <a:xfrm>
                <a:off x="914400" y="3581400"/>
                <a:ext cx="3565525" cy="609600"/>
              </a:xfrm>
              <a:prstGeom prst="rect">
                <a:avLst/>
              </a:prstGeom>
              <a:noFill/>
              <a:ln w="9525">
                <a:solidFill>
                  <a:srgbClr val="0070C0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Aft>
                    <a:spcPts val="1000"/>
                  </a:spcAft>
                </a:pPr>
                <a:r>
                  <a:rPr lang="en-US" sz="1600">
                    <a:solidFill>
                      <a:srgbClr val="000000"/>
                    </a:solidFill>
                  </a:rPr>
                  <a:t>Consent form and provide participant information sheet</a:t>
                </a:r>
                <a:endParaRPr lang="en-US" sz="3600"/>
              </a:p>
            </p:txBody>
          </p:sp>
          <p:sp>
            <p:nvSpPr>
              <p:cNvPr id="46091" name="Rectangle 5"/>
              <p:cNvSpPr>
                <a:spLocks noChangeArrowheads="1"/>
              </p:cNvSpPr>
              <p:nvPr/>
            </p:nvSpPr>
            <p:spPr bwMode="auto">
              <a:xfrm>
                <a:off x="914400" y="4419600"/>
                <a:ext cx="1143000" cy="457200"/>
              </a:xfrm>
              <a:prstGeom prst="rect">
                <a:avLst/>
              </a:prstGeom>
              <a:noFill/>
              <a:ln w="9525">
                <a:solidFill>
                  <a:srgbClr val="0070C0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Aft>
                    <a:spcPts val="1000"/>
                  </a:spcAft>
                </a:pPr>
                <a:r>
                  <a:rPr lang="en-AU" sz="1600">
                    <a:solidFill>
                      <a:srgbClr val="000000"/>
                    </a:solidFill>
                  </a:rPr>
                  <a:t>Consent</a:t>
                </a:r>
                <a:endParaRPr lang="en-US" sz="3600"/>
              </a:p>
            </p:txBody>
          </p:sp>
          <p:sp>
            <p:nvSpPr>
              <p:cNvPr id="46092" name="Rectangle 6"/>
              <p:cNvSpPr>
                <a:spLocks noChangeArrowheads="1"/>
              </p:cNvSpPr>
              <p:nvPr/>
            </p:nvSpPr>
            <p:spPr bwMode="auto">
              <a:xfrm>
                <a:off x="3352800" y="4419600"/>
                <a:ext cx="1447800" cy="457200"/>
              </a:xfrm>
              <a:prstGeom prst="rect">
                <a:avLst/>
              </a:prstGeom>
              <a:noFill/>
              <a:ln w="9525">
                <a:solidFill>
                  <a:srgbClr val="0070C0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Aft>
                    <a:spcPts val="1000"/>
                  </a:spcAft>
                </a:pPr>
                <a:r>
                  <a:rPr lang="en-AU" sz="1600">
                    <a:solidFill>
                      <a:srgbClr val="000000"/>
                    </a:solidFill>
                  </a:rPr>
                  <a:t>Non-consent</a:t>
                </a:r>
                <a:endParaRPr lang="en-US" sz="3600"/>
              </a:p>
            </p:txBody>
          </p:sp>
          <p:sp>
            <p:nvSpPr>
              <p:cNvPr id="46093" name="Rectangle 7"/>
              <p:cNvSpPr>
                <a:spLocks noChangeArrowheads="1"/>
              </p:cNvSpPr>
              <p:nvPr/>
            </p:nvSpPr>
            <p:spPr bwMode="auto">
              <a:xfrm>
                <a:off x="685800" y="5486400"/>
                <a:ext cx="1600200" cy="533400"/>
              </a:xfrm>
              <a:prstGeom prst="rect">
                <a:avLst/>
              </a:prstGeom>
              <a:noFill/>
              <a:ln w="9525">
                <a:solidFill>
                  <a:srgbClr val="0070C0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Aft>
                    <a:spcPts val="1000"/>
                  </a:spcAft>
                </a:pPr>
                <a:r>
                  <a:rPr lang="en-US" sz="1600" dirty="0">
                    <a:solidFill>
                      <a:srgbClr val="000000"/>
                    </a:solidFill>
                  </a:rPr>
                  <a:t>Administer </a:t>
                </a:r>
                <a:r>
                  <a:rPr lang="en-US" sz="1600" dirty="0" smtClean="0">
                    <a:solidFill>
                      <a:srgbClr val="000000"/>
                    </a:solidFill>
                  </a:rPr>
                  <a:t>SMMSE</a:t>
                </a:r>
                <a:endParaRPr lang="en-US" sz="3600" dirty="0"/>
              </a:p>
            </p:txBody>
          </p:sp>
          <p:sp>
            <p:nvSpPr>
              <p:cNvPr id="46094" name="Rectangle 8"/>
              <p:cNvSpPr>
                <a:spLocks noChangeArrowheads="1"/>
              </p:cNvSpPr>
              <p:nvPr/>
            </p:nvSpPr>
            <p:spPr bwMode="auto">
              <a:xfrm>
                <a:off x="2667000" y="5181600"/>
                <a:ext cx="2209800" cy="533400"/>
              </a:xfrm>
              <a:prstGeom prst="rect">
                <a:avLst/>
              </a:prstGeom>
              <a:noFill/>
              <a:ln w="9525">
                <a:solidFill>
                  <a:srgbClr val="0070C0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Aft>
                    <a:spcPts val="1000"/>
                  </a:spcAft>
                </a:pPr>
                <a:r>
                  <a:rPr lang="en-US" sz="1600" dirty="0" smtClean="0">
                    <a:solidFill>
                      <a:srgbClr val="000000"/>
                    </a:solidFill>
                  </a:rPr>
                  <a:t>SMMSE </a:t>
                </a:r>
                <a:r>
                  <a:rPr lang="en-US" sz="1600" dirty="0">
                    <a:solidFill>
                      <a:srgbClr val="000000"/>
                    </a:solidFill>
                  </a:rPr>
                  <a:t>score </a:t>
                </a:r>
                <a:r>
                  <a:rPr lang="en-US" sz="1600" dirty="0" smtClean="0">
                    <a:solidFill>
                      <a:srgbClr val="000000"/>
                    </a:solidFill>
                  </a:rPr>
                  <a:t>≥11</a:t>
                </a:r>
                <a:endParaRPr lang="en-US" sz="3600" dirty="0"/>
              </a:p>
            </p:txBody>
          </p:sp>
          <p:sp>
            <p:nvSpPr>
              <p:cNvPr id="46095" name="Rectangle 9"/>
              <p:cNvSpPr>
                <a:spLocks noChangeArrowheads="1"/>
              </p:cNvSpPr>
              <p:nvPr/>
            </p:nvSpPr>
            <p:spPr bwMode="auto">
              <a:xfrm>
                <a:off x="2667000" y="5943600"/>
                <a:ext cx="2209800" cy="533400"/>
              </a:xfrm>
              <a:prstGeom prst="rect">
                <a:avLst/>
              </a:prstGeom>
              <a:noFill/>
              <a:ln w="9525">
                <a:solidFill>
                  <a:srgbClr val="0070C0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Aft>
                    <a:spcPts val="1000"/>
                  </a:spcAft>
                </a:pPr>
                <a:r>
                  <a:rPr lang="en-US" sz="1600" dirty="0" smtClean="0">
                    <a:solidFill>
                      <a:srgbClr val="000000"/>
                    </a:solidFill>
                  </a:rPr>
                  <a:t>SMMSE </a:t>
                </a:r>
                <a:r>
                  <a:rPr lang="en-US" sz="1600" dirty="0">
                    <a:solidFill>
                      <a:srgbClr val="000000"/>
                    </a:solidFill>
                  </a:rPr>
                  <a:t>score </a:t>
                </a:r>
                <a:r>
                  <a:rPr lang="en-US" sz="1600" dirty="0" smtClean="0">
                    <a:solidFill>
                      <a:srgbClr val="000000"/>
                    </a:solidFill>
                  </a:rPr>
                  <a:t>&lt;11</a:t>
                </a:r>
                <a:endParaRPr lang="en-US" sz="3600" dirty="0"/>
              </a:p>
            </p:txBody>
          </p:sp>
          <p:sp>
            <p:nvSpPr>
              <p:cNvPr id="46096" name="Rectangle 10"/>
              <p:cNvSpPr>
                <a:spLocks noChangeArrowheads="1"/>
              </p:cNvSpPr>
              <p:nvPr/>
            </p:nvSpPr>
            <p:spPr bwMode="auto">
              <a:xfrm>
                <a:off x="6019800" y="4419600"/>
                <a:ext cx="981076" cy="466725"/>
              </a:xfrm>
              <a:prstGeom prst="rect">
                <a:avLst/>
              </a:prstGeom>
              <a:solidFill>
                <a:srgbClr val="FF5050"/>
              </a:solidFill>
              <a:ln w="9525">
                <a:solidFill>
                  <a:srgbClr val="0070C0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Aft>
                    <a:spcPts val="1000"/>
                  </a:spcAft>
                </a:pPr>
                <a:r>
                  <a:rPr lang="en-US" sz="1600">
                    <a:solidFill>
                      <a:srgbClr val="000000"/>
                    </a:solidFill>
                  </a:rPr>
                  <a:t>Exit </a:t>
                </a:r>
                <a:endParaRPr lang="en-US" sz="3600"/>
              </a:p>
            </p:txBody>
          </p:sp>
          <p:cxnSp>
            <p:nvCxnSpPr>
              <p:cNvPr id="15" name="Elbow Connector 14"/>
              <p:cNvCxnSpPr>
                <a:stCxn id="46087" idx="2"/>
                <a:endCxn id="46089" idx="1"/>
              </p:cNvCxnSpPr>
              <p:nvPr/>
            </p:nvCxnSpPr>
            <p:spPr>
              <a:xfrm rot="16200000" flipH="1">
                <a:off x="4686300" y="2286000"/>
                <a:ext cx="495300" cy="952500"/>
              </a:xfrm>
              <a:prstGeom prst="bentConnector2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Elbow Connector 22"/>
              <p:cNvCxnSpPr>
                <a:stCxn id="46087" idx="2"/>
                <a:endCxn id="46088" idx="3"/>
              </p:cNvCxnSpPr>
              <p:nvPr/>
            </p:nvCxnSpPr>
            <p:spPr>
              <a:xfrm rot="5400000">
                <a:off x="3771900" y="2324100"/>
                <a:ext cx="495300" cy="876300"/>
              </a:xfrm>
              <a:prstGeom prst="bentConnector2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Arrow Connector 41"/>
              <p:cNvCxnSpPr>
                <a:stCxn id="46088" idx="2"/>
                <a:endCxn id="46090" idx="0"/>
              </p:cNvCxnSpPr>
              <p:nvPr/>
            </p:nvCxnSpPr>
            <p:spPr>
              <a:xfrm rot="5400000">
                <a:off x="2548732" y="3425031"/>
                <a:ext cx="304800" cy="7937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Arrow Connector 47"/>
              <p:cNvCxnSpPr>
                <a:stCxn id="46091" idx="2"/>
                <a:endCxn id="46093" idx="0"/>
              </p:cNvCxnSpPr>
              <p:nvPr/>
            </p:nvCxnSpPr>
            <p:spPr>
              <a:xfrm rot="5400000">
                <a:off x="1181101" y="5181600"/>
                <a:ext cx="609600" cy="3175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Elbow Connector 50"/>
              <p:cNvCxnSpPr>
                <a:stCxn id="46090" idx="2"/>
                <a:endCxn id="46092" idx="1"/>
              </p:cNvCxnSpPr>
              <p:nvPr/>
            </p:nvCxnSpPr>
            <p:spPr>
              <a:xfrm rot="16200000" flipH="1">
                <a:off x="2796382" y="4091781"/>
                <a:ext cx="457200" cy="655637"/>
              </a:xfrm>
              <a:prstGeom prst="bentConnector2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Elbow Connector 53"/>
              <p:cNvCxnSpPr>
                <a:stCxn id="46090" idx="2"/>
                <a:endCxn id="46091" idx="3"/>
              </p:cNvCxnSpPr>
              <p:nvPr/>
            </p:nvCxnSpPr>
            <p:spPr>
              <a:xfrm rot="5400000">
                <a:off x="2148682" y="4099718"/>
                <a:ext cx="457200" cy="639763"/>
              </a:xfrm>
              <a:prstGeom prst="bentConnector2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Elbow Connector 59"/>
              <p:cNvCxnSpPr>
                <a:stCxn id="46093" idx="3"/>
                <a:endCxn id="46095" idx="1"/>
              </p:cNvCxnSpPr>
              <p:nvPr/>
            </p:nvCxnSpPr>
            <p:spPr>
              <a:xfrm>
                <a:off x="2286000" y="5753100"/>
                <a:ext cx="381000" cy="457200"/>
              </a:xfrm>
              <a:prstGeom prst="bentConnector3">
                <a:avLst>
                  <a:gd name="adj1" fmla="val 50000"/>
                </a:avLst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Elbow Connector 62"/>
              <p:cNvCxnSpPr>
                <a:stCxn id="46093" idx="3"/>
                <a:endCxn id="46094" idx="1"/>
              </p:cNvCxnSpPr>
              <p:nvPr/>
            </p:nvCxnSpPr>
            <p:spPr>
              <a:xfrm flipV="1">
                <a:off x="2286000" y="5448300"/>
                <a:ext cx="381000" cy="304800"/>
              </a:xfrm>
              <a:prstGeom prst="bentConnector3">
                <a:avLst>
                  <a:gd name="adj1" fmla="val 50000"/>
                </a:avLst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Arrow Connector 66"/>
              <p:cNvCxnSpPr>
                <a:stCxn id="46089" idx="2"/>
                <a:endCxn id="46096" idx="0"/>
              </p:cNvCxnSpPr>
              <p:nvPr/>
            </p:nvCxnSpPr>
            <p:spPr>
              <a:xfrm rot="5400000">
                <a:off x="5941219" y="3845719"/>
                <a:ext cx="1143000" cy="4762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Arrow Connector 70"/>
              <p:cNvCxnSpPr>
                <a:stCxn id="46092" idx="3"/>
                <a:endCxn id="46096" idx="1"/>
              </p:cNvCxnSpPr>
              <p:nvPr/>
            </p:nvCxnSpPr>
            <p:spPr>
              <a:xfrm>
                <a:off x="4800600" y="4648200"/>
                <a:ext cx="1219200" cy="4763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Elbow Connector 82"/>
              <p:cNvCxnSpPr>
                <a:stCxn id="46094" idx="3"/>
                <a:endCxn id="46096" idx="2"/>
              </p:cNvCxnSpPr>
              <p:nvPr/>
            </p:nvCxnSpPr>
            <p:spPr>
              <a:xfrm flipV="1">
                <a:off x="4876800" y="4886325"/>
                <a:ext cx="1633538" cy="561975"/>
              </a:xfrm>
              <a:prstGeom prst="bentConnector2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6086" name="Rectangle 11"/>
            <p:cNvSpPr>
              <a:spLocks noChangeArrowheads="1"/>
            </p:cNvSpPr>
            <p:nvPr/>
          </p:nvSpPr>
          <p:spPr bwMode="auto">
            <a:xfrm>
              <a:off x="5791200" y="5638800"/>
              <a:ext cx="2667000" cy="838200"/>
            </a:xfrm>
            <a:prstGeom prst="rect">
              <a:avLst/>
            </a:prstGeom>
            <a:noFill/>
            <a:ln w="9525">
              <a:solidFill>
                <a:srgbClr val="0070C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spcAft>
                  <a:spcPts val="1000"/>
                </a:spcAft>
              </a:pPr>
              <a:r>
                <a:rPr lang="en-US" sz="1600">
                  <a:solidFill>
                    <a:srgbClr val="000000"/>
                  </a:solidFill>
                </a:rPr>
                <a:t>Administration of other assessments</a:t>
              </a:r>
              <a:endParaRPr lang="en-US" sz="3600"/>
            </a:p>
          </p:txBody>
        </p:sp>
      </p:grpSp>
      <p:cxnSp>
        <p:nvCxnSpPr>
          <p:cNvPr id="89" name="Straight Arrow Connector 88"/>
          <p:cNvCxnSpPr>
            <a:stCxn id="46095" idx="3"/>
            <a:endCxn id="46086" idx="1"/>
          </p:cNvCxnSpPr>
          <p:nvPr/>
        </p:nvCxnSpPr>
        <p:spPr>
          <a:xfrm>
            <a:off x="5105400" y="6057900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084" name="Picture 13" descr="Go to fullsize image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1981200"/>
            <a:ext cx="723900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375778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0" y="609600"/>
            <a:ext cx="3581400" cy="411162"/>
          </a:xfrm>
          <a:solidFill>
            <a:schemeClr val="accent4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sz="1600" b="1" dirty="0" smtClean="0">
                <a:solidFill>
                  <a:schemeClr val="tx1"/>
                </a:solidFill>
              </a:rPr>
              <a:t>Inclusion criteria</a:t>
            </a:r>
          </a:p>
        </p:txBody>
      </p:sp>
      <p:sp>
        <p:nvSpPr>
          <p:cNvPr id="47105" name="Content Placeholder 2"/>
          <p:cNvSpPr>
            <a:spLocks noGrp="1"/>
          </p:cNvSpPr>
          <p:nvPr>
            <p:ph sz="half" idx="2"/>
          </p:nvPr>
        </p:nvSpPr>
        <p:spPr>
          <a:xfrm>
            <a:off x="457200" y="1371600"/>
            <a:ext cx="3581400" cy="3962400"/>
          </a:xfrm>
        </p:spPr>
        <p:txBody>
          <a:bodyPr>
            <a:normAutofit/>
          </a:bodyPr>
          <a:lstStyle/>
          <a:p>
            <a:pPr eaLnBrk="1" hangingPunct="1">
              <a:buFontTx/>
              <a:buChar char="-"/>
            </a:pPr>
            <a:r>
              <a:rPr lang="en-US" sz="1800" dirty="0" smtClean="0"/>
              <a:t>Consented respondents age 60-89 years old </a:t>
            </a:r>
          </a:p>
          <a:p>
            <a:pPr eaLnBrk="1" hangingPunct="1">
              <a:buFontTx/>
              <a:buChar char="-"/>
            </a:pPr>
            <a:r>
              <a:rPr lang="en-US" sz="1800" dirty="0" smtClean="0"/>
              <a:t>Sufficient command of the Malay or English language (able to complete a questionnaire or interview)</a:t>
            </a:r>
          </a:p>
          <a:p>
            <a:pPr eaLnBrk="1" hangingPunct="1">
              <a:buFontTx/>
              <a:buChar char="-"/>
            </a:pPr>
            <a:r>
              <a:rPr lang="en-US" sz="1800" dirty="0" smtClean="0"/>
              <a:t>Score &lt;11 in the Short Mini Mental State Examination (SMMSE)</a:t>
            </a:r>
          </a:p>
          <a:p>
            <a:pPr eaLnBrk="1" hangingPunct="1">
              <a:buFontTx/>
              <a:buChar char="-"/>
            </a:pPr>
            <a:r>
              <a:rPr lang="en-US" sz="1800" dirty="0" smtClean="0"/>
              <a:t>No use of antipsychotic medications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4800600" y="609600"/>
            <a:ext cx="3581400" cy="411162"/>
          </a:xfrm>
          <a:solidFill>
            <a:schemeClr val="accent4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sz="1600" b="1" dirty="0" smtClean="0">
                <a:solidFill>
                  <a:schemeClr val="tx1"/>
                </a:solidFill>
              </a:rPr>
              <a:t>Exclusion criteria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800600" y="1447800"/>
            <a:ext cx="3581400" cy="4038600"/>
          </a:xfrm>
        </p:spPr>
        <p:txBody>
          <a:bodyPr>
            <a:noAutofit/>
          </a:bodyPr>
          <a:lstStyle/>
          <a:p>
            <a:pPr>
              <a:buFontTx/>
              <a:buChar char="-"/>
            </a:pPr>
            <a:r>
              <a:rPr lang="en-US" sz="1800" dirty="0" smtClean="0"/>
              <a:t>Respondents aged less than 60 or more than 90 years old</a:t>
            </a:r>
          </a:p>
          <a:p>
            <a:pPr>
              <a:buFontTx/>
              <a:buChar char="-"/>
            </a:pPr>
            <a:r>
              <a:rPr lang="en-US" sz="1800" dirty="0" smtClean="0"/>
              <a:t>Cannot speak or poor understanding of Malay or English language</a:t>
            </a:r>
          </a:p>
          <a:p>
            <a:pPr>
              <a:buFontTx/>
              <a:buChar char="-"/>
            </a:pPr>
            <a:r>
              <a:rPr lang="en-US" sz="1800" dirty="0" smtClean="0"/>
              <a:t>Score ≥11 in the Short Mini Mental State Examination (SMMSE)</a:t>
            </a:r>
          </a:p>
          <a:p>
            <a:pPr>
              <a:buFontTx/>
              <a:buChar char="-"/>
            </a:pPr>
            <a:r>
              <a:rPr lang="en-US" sz="1800" dirty="0" smtClean="0"/>
              <a:t>Physically challenged patients (</a:t>
            </a:r>
            <a:r>
              <a:rPr lang="en-US" sz="1800" dirty="0" err="1" smtClean="0"/>
              <a:t>eg</a:t>
            </a:r>
            <a:r>
              <a:rPr lang="en-US" sz="1800" dirty="0" smtClean="0"/>
              <a:t>; blind, stroke)</a:t>
            </a:r>
          </a:p>
          <a:p>
            <a:pPr>
              <a:buFontTx/>
              <a:buChar char="-"/>
            </a:pPr>
            <a:r>
              <a:rPr lang="en-US" sz="1800" dirty="0" smtClean="0"/>
              <a:t>Psychosis</a:t>
            </a:r>
          </a:p>
          <a:p>
            <a:pPr>
              <a:buNone/>
            </a:pPr>
            <a:endParaRPr lang="en-US" sz="1800" dirty="0"/>
          </a:p>
        </p:txBody>
      </p:sp>
      <p:sp>
        <p:nvSpPr>
          <p:cNvPr id="3" name="Rectangle 2"/>
          <p:cNvSpPr/>
          <p:nvPr/>
        </p:nvSpPr>
        <p:spPr>
          <a:xfrm>
            <a:off x="29496" y="6515706"/>
            <a:ext cx="8809703" cy="307777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en-US" sz="1400" dirty="0"/>
              <a:t>11th Global Conference on Ageing "Ageing Connects”</a:t>
            </a:r>
          </a:p>
        </p:txBody>
      </p:sp>
    </p:spTree>
    <p:extLst>
      <p:ext uri="{BB962C8B-B14F-4D97-AF65-F5344CB8AC3E}">
        <p14:creationId xmlns="" xmlns:p14="http://schemas.microsoft.com/office/powerpoint/2010/main" val="811742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219200"/>
            <a:ext cx="8229600" cy="46482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000" dirty="0" smtClean="0"/>
              <a:t>Measurements : </a:t>
            </a:r>
          </a:p>
          <a:p>
            <a:pPr lvl="1">
              <a:defRPr/>
            </a:pPr>
            <a:r>
              <a:rPr lang="en-US" sz="1800" dirty="0" smtClean="0"/>
              <a:t>Socio-demographic </a:t>
            </a:r>
            <a:r>
              <a:rPr lang="en-US" sz="1800" dirty="0"/>
              <a:t>information, </a:t>
            </a:r>
            <a:endParaRPr lang="en-US" sz="1800" dirty="0" smtClean="0"/>
          </a:p>
          <a:p>
            <a:pPr lvl="1">
              <a:defRPr/>
            </a:pPr>
            <a:r>
              <a:rPr lang="en-US" sz="1800" dirty="0" smtClean="0"/>
              <a:t>WHO-8</a:t>
            </a:r>
            <a:r>
              <a:rPr lang="en-US" sz="1800" dirty="0"/>
              <a:t>, </a:t>
            </a:r>
            <a:endParaRPr lang="en-US" sz="1800" dirty="0" smtClean="0"/>
          </a:p>
          <a:p>
            <a:pPr lvl="1">
              <a:defRPr/>
            </a:pPr>
            <a:r>
              <a:rPr lang="en-US" sz="1800" dirty="0" smtClean="0"/>
              <a:t>AQoL-8</a:t>
            </a:r>
            <a:r>
              <a:rPr lang="en-US" sz="1800" dirty="0"/>
              <a:t>, </a:t>
            </a:r>
            <a:endParaRPr lang="en-US" sz="1800" dirty="0" smtClean="0"/>
          </a:p>
          <a:p>
            <a:pPr lvl="1">
              <a:defRPr/>
            </a:pPr>
            <a:r>
              <a:rPr lang="en-AU" sz="1800" dirty="0" smtClean="0"/>
              <a:t>FS, </a:t>
            </a:r>
          </a:p>
          <a:p>
            <a:pPr lvl="1">
              <a:defRPr/>
            </a:pPr>
            <a:r>
              <a:rPr lang="en-AU" sz="1800" dirty="0" smtClean="0"/>
              <a:t>CSDD,</a:t>
            </a:r>
          </a:p>
          <a:p>
            <a:pPr lvl="1">
              <a:defRPr/>
            </a:pPr>
            <a:r>
              <a:rPr lang="en-AU" sz="1800" dirty="0" smtClean="0">
                <a:solidFill>
                  <a:schemeClr val="tx1"/>
                </a:solidFill>
              </a:rPr>
              <a:t>CANE-S,</a:t>
            </a:r>
          </a:p>
          <a:p>
            <a:pPr lvl="1">
              <a:defRPr/>
            </a:pPr>
            <a:r>
              <a:rPr lang="en-AU" sz="1800" dirty="0" err="1" smtClean="0"/>
              <a:t>Barthel</a:t>
            </a:r>
            <a:r>
              <a:rPr lang="en-AU" sz="1800" dirty="0" smtClean="0"/>
              <a:t> Index</a:t>
            </a:r>
          </a:p>
          <a:p>
            <a:pPr eaLnBrk="1" hangingPunct="1">
              <a:buFont typeface="Georgia" pitchFamily="18" charset="0"/>
              <a:buNone/>
              <a:defRPr/>
            </a:pPr>
            <a:endParaRPr lang="en-AU" sz="2000" dirty="0" smtClean="0"/>
          </a:p>
          <a:p>
            <a:pPr eaLnBrk="1" hangingPunct="1">
              <a:defRPr/>
            </a:pPr>
            <a:r>
              <a:rPr lang="en-AU" sz="2000" dirty="0" smtClean="0"/>
              <a:t>An average of 60-90 minutes to administer the questionnaires</a:t>
            </a:r>
          </a:p>
          <a:p>
            <a:pPr eaLnBrk="1" hangingPunct="1">
              <a:buNone/>
              <a:defRPr/>
            </a:pPr>
            <a:endParaRPr lang="en-AU" sz="20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29496" y="6515706"/>
            <a:ext cx="8809703" cy="307777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en-US" sz="1400" dirty="0"/>
              <a:t>11th Global Conference on Ageing "Ageing Connects”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1000" y="388243"/>
            <a:ext cx="8153400" cy="5232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+mj-lt"/>
              </a:rPr>
              <a:t>Measurements</a:t>
            </a:r>
          </a:p>
        </p:txBody>
      </p:sp>
    </p:spTree>
    <p:extLst>
      <p:ext uri="{BB962C8B-B14F-4D97-AF65-F5344CB8AC3E}">
        <p14:creationId xmlns="" xmlns:p14="http://schemas.microsoft.com/office/powerpoint/2010/main" val="2067719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57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533400"/>
            <a:ext cx="8229600" cy="6858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en-AU" b="1" dirty="0" smtClean="0"/>
              <a:t>Sample size calculation – based on estimates</a:t>
            </a:r>
          </a:p>
        </p:txBody>
      </p:sp>
      <p:sp>
        <p:nvSpPr>
          <p:cNvPr id="67658" name="Content Placeholder 2"/>
          <p:cNvSpPr>
            <a:spLocks/>
          </p:cNvSpPr>
          <p:nvPr/>
        </p:nvSpPr>
        <p:spPr bwMode="auto">
          <a:xfrm>
            <a:off x="457200" y="16764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55588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•"/>
            </a:pPr>
            <a:r>
              <a:rPr lang="en-US" sz="2000" dirty="0"/>
              <a:t>Nursing Homes: Mean = </a:t>
            </a:r>
            <a:r>
              <a:rPr lang="en-US" dirty="0">
                <a:cs typeface="Times New Roman" pitchFamily="18" charset="0"/>
              </a:rPr>
              <a:t>21.22, SD = 4.64</a:t>
            </a:r>
            <a:r>
              <a:rPr lang="en-US" sz="2000" dirty="0"/>
              <a:t> </a:t>
            </a:r>
          </a:p>
          <a:p>
            <a:pPr marL="365125" indent="-255588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•"/>
            </a:pPr>
            <a:r>
              <a:rPr lang="en-US" sz="2000" dirty="0"/>
              <a:t>Home Care: Mean = </a:t>
            </a:r>
            <a:r>
              <a:rPr lang="en-US" dirty="0">
                <a:cs typeface="Times New Roman" pitchFamily="18" charset="0"/>
              </a:rPr>
              <a:t>23.29, SD = 4.56</a:t>
            </a:r>
            <a:endParaRPr lang="en-US" sz="2000" dirty="0"/>
          </a:p>
          <a:p>
            <a:pPr marL="365125" indent="-255588">
              <a:spcBef>
                <a:spcPts val="300"/>
              </a:spcBef>
              <a:buClr>
                <a:srgbClr val="A04DA3"/>
              </a:buClr>
              <a:buFont typeface="Georgia" pitchFamily="18" charset="0"/>
              <a:buNone/>
            </a:pPr>
            <a:endParaRPr lang="en-US" sz="2000" dirty="0"/>
          </a:p>
        </p:txBody>
      </p:sp>
      <p:sp>
        <p:nvSpPr>
          <p:cNvPr id="67659" name="Rectangle 73"/>
          <p:cNvSpPr>
            <a:spLocks noChangeArrowheads="1"/>
          </p:cNvSpPr>
          <p:nvPr/>
        </p:nvSpPr>
        <p:spPr bwMode="auto">
          <a:xfrm>
            <a:off x="0" y="3181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AU"/>
          </a:p>
        </p:txBody>
      </p:sp>
      <p:graphicFrame>
        <p:nvGraphicFramePr>
          <p:cNvPr id="67656" name="Object 72"/>
          <p:cNvGraphicFramePr>
            <a:graphicFrameLocks noChangeAspect="1"/>
          </p:cNvGraphicFramePr>
          <p:nvPr/>
        </p:nvGraphicFramePr>
        <p:xfrm>
          <a:off x="2438400" y="2819400"/>
          <a:ext cx="3605213" cy="961294"/>
        </p:xfrm>
        <a:graphic>
          <a:graphicData uri="http://schemas.openxmlformats.org/presentationml/2006/ole">
            <p:oleObj spid="_x0000_s1034" name="Equation" r:id="rId4" imgW="59292360" imgH="15836760" progId="Equation.3">
              <p:embed/>
            </p:oleObj>
          </a:graphicData>
        </a:graphic>
      </p:graphicFrame>
      <p:sp>
        <p:nvSpPr>
          <p:cNvPr id="67660" name="Content Placeholder 2"/>
          <p:cNvSpPr>
            <a:spLocks/>
          </p:cNvSpPr>
          <p:nvPr/>
        </p:nvSpPr>
        <p:spPr bwMode="auto">
          <a:xfrm>
            <a:off x="381000" y="4267200"/>
            <a:ext cx="8229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55588">
              <a:spcBef>
                <a:spcPts val="300"/>
              </a:spcBef>
              <a:buClr>
                <a:srgbClr val="A04DA3"/>
              </a:buClr>
              <a:buFont typeface="Georgia" pitchFamily="18" charset="0"/>
              <a:buNone/>
            </a:pPr>
            <a:r>
              <a:rPr lang="en-US" sz="1600" dirty="0"/>
              <a:t> Assumes:</a:t>
            </a:r>
          </a:p>
          <a:p>
            <a:pPr marL="365125" indent="-255588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•"/>
            </a:pPr>
            <a:r>
              <a:rPr lang="en-US" sz="1600" dirty="0"/>
              <a:t>Test size = 0.05 (</a:t>
            </a:r>
            <a:r>
              <a:rPr lang="el-GR" sz="1600" dirty="0"/>
              <a:t>α</a:t>
            </a:r>
            <a:r>
              <a:rPr lang="en-AU" sz="1600" dirty="0"/>
              <a:t>) Z</a:t>
            </a:r>
            <a:r>
              <a:rPr lang="el-GR" sz="1600" dirty="0"/>
              <a:t>α</a:t>
            </a:r>
            <a:r>
              <a:rPr lang="en-AU" sz="1600" dirty="0"/>
              <a:t> = 1.96; Power = 0.80 (1-</a:t>
            </a:r>
            <a:r>
              <a:rPr lang="el-GR" sz="1600" dirty="0"/>
              <a:t>β</a:t>
            </a:r>
            <a:r>
              <a:rPr lang="en-AU" sz="1600" dirty="0"/>
              <a:t>), Z 1-</a:t>
            </a:r>
            <a:r>
              <a:rPr lang="el-GR" sz="1600" dirty="0"/>
              <a:t>β</a:t>
            </a:r>
            <a:r>
              <a:rPr lang="en-AU" sz="1600" dirty="0"/>
              <a:t> = 0.84</a:t>
            </a:r>
            <a:endParaRPr lang="el-GR" sz="1600" dirty="0"/>
          </a:p>
          <a:p>
            <a:pPr marL="365125" indent="-255588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•"/>
            </a:pPr>
            <a:r>
              <a:rPr lang="en-US" sz="1600" dirty="0"/>
              <a:t> Calculated n = </a:t>
            </a:r>
            <a:r>
              <a:rPr lang="en-US" sz="1600" dirty="0" smtClean="0"/>
              <a:t>105 </a:t>
            </a:r>
            <a:r>
              <a:rPr lang="en-US" sz="1600" dirty="0"/>
              <a:t>in each study group.</a:t>
            </a:r>
          </a:p>
        </p:txBody>
      </p:sp>
      <p:sp>
        <p:nvSpPr>
          <p:cNvPr id="67661" name="Rectangle 1"/>
          <p:cNvSpPr>
            <a:spLocks noChangeArrowheads="1"/>
          </p:cNvSpPr>
          <p:nvPr/>
        </p:nvSpPr>
        <p:spPr bwMode="auto">
          <a:xfrm>
            <a:off x="381000" y="5473005"/>
            <a:ext cx="81534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AU" sz="1200" b="1" dirty="0">
                <a:cs typeface="Times New Roman" pitchFamily="18" charset="0"/>
              </a:rPr>
              <a:t>Source of reference: </a:t>
            </a:r>
            <a:endParaRPr lang="en-AU" sz="1200" b="1" dirty="0" smtClean="0"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AU" sz="1200" b="1" dirty="0" smtClean="0">
                <a:cs typeface="Times New Roman" pitchFamily="18" charset="0"/>
              </a:rPr>
              <a:t> </a:t>
            </a:r>
            <a:r>
              <a:rPr lang="en-US" sz="1200" dirty="0" smtClean="0"/>
              <a:t>DAVIDSON </a:t>
            </a:r>
            <a:r>
              <a:rPr lang="en-US" sz="1200" dirty="0"/>
              <a:t>AG, FAYERS PM, NUNN AJ, VENABLES KM &amp; TAYLOR AJ. (1986). Number of patients required in lung function studies. </a:t>
            </a:r>
            <a:r>
              <a:rPr lang="en-US" sz="1200" i="1" dirty="0"/>
              <a:t>Thorax</a:t>
            </a:r>
            <a:r>
              <a:rPr lang="en-US" sz="1200" dirty="0"/>
              <a:t>. 41 (11): 830-832</a:t>
            </a:r>
            <a:r>
              <a:rPr lang="en-US" sz="1200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en-US" sz="1200" dirty="0" smtClean="0">
                <a:solidFill>
                  <a:srgbClr val="000000"/>
                </a:solidFill>
                <a:cs typeface="Times New Roman" pitchFamily="18" charset="0"/>
              </a:rPr>
              <a:t> POWER et al (2005). Development of the WHOQOL-OLD module. Quality of Life Research. 14 (10): 2197-214.</a:t>
            </a:r>
          </a:p>
          <a:p>
            <a:r>
              <a:rPr lang="en-US" sz="1200" dirty="0" smtClean="0"/>
              <a:t>Based on re-analysis of the Melbourne WHOQOL-OLD study data, N = 758 cases. </a:t>
            </a:r>
          </a:p>
          <a:p>
            <a:endParaRPr lang="en-US" sz="1200" dirty="0"/>
          </a:p>
          <a:p>
            <a:r>
              <a:rPr lang="en-US" sz="1200" dirty="0"/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29496" y="6515706"/>
            <a:ext cx="8809703" cy="307777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en-US" sz="1400" dirty="0"/>
              <a:t>11th Global Conference on Ageing "Ageing Connects”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76847335"/>
              </p:ext>
            </p:extLst>
          </p:nvPr>
        </p:nvGraphicFramePr>
        <p:xfrm>
          <a:off x="533400" y="457200"/>
          <a:ext cx="8000999" cy="4044247"/>
        </p:xfrm>
        <a:graphic>
          <a:graphicData uri="http://schemas.openxmlformats.org/drawingml/2006/table">
            <a:tbl>
              <a:tblPr firstRow="1" lastRow="1">
                <a:tableStyleId>{5FD0F851-EC5A-4D38-B0AD-8093EC10F338}</a:tableStyleId>
              </a:tblPr>
              <a:tblGrid>
                <a:gridCol w="1219200"/>
                <a:gridCol w="1219200"/>
                <a:gridCol w="914400"/>
                <a:gridCol w="1371600"/>
                <a:gridCol w="1054100"/>
                <a:gridCol w="1308100"/>
                <a:gridCol w="914399"/>
              </a:tblGrid>
              <a:tr h="457200">
                <a:tc gridSpan="7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/>
                        <a:t>Stratified </a:t>
                      </a:r>
                      <a:r>
                        <a:rPr lang="en-US" sz="1800" dirty="0" smtClean="0"/>
                        <a:t>sampling</a:t>
                      </a:r>
                      <a:r>
                        <a:rPr lang="en-US" sz="1800" baseline="0" dirty="0" smtClean="0"/>
                        <a:t> procedure</a:t>
                      </a:r>
                      <a:endParaRPr lang="en-US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/>
                        <a:t>Location/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/>
                        <a:t>Nursing homes</a:t>
                      </a:r>
                      <a:endParaRPr lang="en-US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/>
                        <a:t>Home care</a:t>
                      </a:r>
                      <a:endParaRPr lang="en-US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/>
                        <a:t>TOTAL</a:t>
                      </a:r>
                      <a:endParaRPr lang="en-US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9081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Gender</a:t>
                      </a:r>
                      <a:endParaRPr lang="en-US" sz="1800" dirty="0">
                        <a:solidFill>
                          <a:srgbClr val="00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00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/>
                        <a:t>Cognitive severity</a:t>
                      </a:r>
                      <a:endParaRPr lang="en-US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/>
                        <a:t>Cognitive severity</a:t>
                      </a:r>
                      <a:endParaRPr lang="en-US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00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948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/>
                        <a:t>Mild </a:t>
                      </a:r>
                      <a:r>
                        <a:rPr lang="en-US" sz="1800" baseline="30000" dirty="0" smtClean="0"/>
                        <a:t>a</a:t>
                      </a:r>
                      <a:endParaRPr lang="en-US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/>
                        <a:t>Moderate </a:t>
                      </a:r>
                      <a:r>
                        <a:rPr lang="en-US" sz="1800" baseline="30000" dirty="0" smtClean="0"/>
                        <a:t>b</a:t>
                      </a:r>
                      <a:endParaRPr lang="en-US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/>
                        <a:t>Mild </a:t>
                      </a:r>
                      <a:r>
                        <a:rPr lang="en-US" sz="1800" baseline="30000" dirty="0" smtClean="0"/>
                        <a:t>a</a:t>
                      </a:r>
                      <a:endParaRPr lang="en-US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/>
                        <a:t>Moderate </a:t>
                      </a:r>
                      <a:r>
                        <a:rPr lang="en-US" sz="1800" baseline="30000" dirty="0" smtClean="0"/>
                        <a:t>b</a:t>
                      </a:r>
                      <a:endParaRPr lang="en-US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9081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/>
                        <a:t>Male</a:t>
                      </a:r>
                      <a:endParaRPr lang="en-US" sz="18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/>
                        <a:t>60-75</a:t>
                      </a:r>
                      <a:endParaRPr lang="en-US" sz="18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/>
                        <a:t>14</a:t>
                      </a:r>
                      <a:endParaRPr lang="en-US" sz="18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/>
                        <a:t>14</a:t>
                      </a:r>
                      <a:endParaRPr lang="en-US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/>
                        <a:t>14</a:t>
                      </a:r>
                      <a:endParaRPr lang="en-US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/>
                        <a:t>14</a:t>
                      </a:r>
                      <a:endParaRPr lang="en-US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/>
                        <a:t>56</a:t>
                      </a:r>
                      <a:endParaRPr lang="en-US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9081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solidFill>
                          <a:srgbClr val="00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/>
                        <a:t>76-89</a:t>
                      </a:r>
                      <a:endParaRPr lang="en-US" sz="18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/>
                        <a:t>14</a:t>
                      </a:r>
                      <a:endParaRPr lang="en-US" sz="18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/>
                        <a:t>14</a:t>
                      </a:r>
                      <a:endParaRPr lang="en-US" sz="18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/>
                        <a:t>14</a:t>
                      </a:r>
                      <a:endParaRPr lang="en-US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/>
                        <a:t>14</a:t>
                      </a:r>
                      <a:endParaRPr lang="en-US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/>
                        <a:t>56</a:t>
                      </a:r>
                      <a:endParaRPr lang="en-US" sz="18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9081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/>
                        <a:t>Female</a:t>
                      </a:r>
                      <a:endParaRPr lang="en-US" sz="18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/>
                        <a:t>60-75</a:t>
                      </a:r>
                      <a:endParaRPr lang="en-US" sz="18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/>
                        <a:t>14</a:t>
                      </a:r>
                      <a:endParaRPr lang="en-US" sz="18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/>
                        <a:t>14</a:t>
                      </a:r>
                      <a:endParaRPr lang="en-US" sz="18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/>
                        <a:t>14</a:t>
                      </a:r>
                      <a:endParaRPr lang="en-US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/>
                        <a:t>14</a:t>
                      </a:r>
                      <a:endParaRPr lang="en-US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/>
                        <a:t>56</a:t>
                      </a:r>
                      <a:endParaRPr lang="en-US" sz="18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9081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solidFill>
                          <a:srgbClr val="00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/>
                        <a:t>76-89</a:t>
                      </a:r>
                      <a:endParaRPr lang="en-US" sz="18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/>
                        <a:t>14</a:t>
                      </a:r>
                      <a:endParaRPr lang="en-US" sz="18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/>
                        <a:t>14</a:t>
                      </a:r>
                      <a:endParaRPr lang="en-US" sz="18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/>
                        <a:t>14</a:t>
                      </a:r>
                      <a:endParaRPr lang="en-US" sz="18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/>
                        <a:t>14</a:t>
                      </a:r>
                      <a:endParaRPr lang="en-US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/>
                        <a:t>56</a:t>
                      </a:r>
                      <a:endParaRPr lang="en-US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9081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solidFill>
                          <a:srgbClr val="FF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/>
                        <a:t>56</a:t>
                      </a:r>
                      <a:endParaRPr lang="en-US" sz="18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/>
                        <a:t>56</a:t>
                      </a:r>
                      <a:endParaRPr lang="en-US" sz="18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/>
                        <a:t>56</a:t>
                      </a:r>
                      <a:endParaRPr lang="en-US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/>
                        <a:t>56</a:t>
                      </a:r>
                      <a:endParaRPr lang="en-US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95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/>
                        <a:t>TOTAL</a:t>
                      </a:r>
                      <a:endParaRPr lang="en-US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/>
                        <a:t>112</a:t>
                      </a:r>
                      <a:endParaRPr lang="en-US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/>
                        <a:t>112</a:t>
                      </a:r>
                      <a:endParaRPr lang="en-US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/>
                        <a:t>224</a:t>
                      </a:r>
                      <a:endParaRPr lang="en-US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sp>
        <p:nvSpPr>
          <p:cNvPr id="68676" name="Rectangle 1"/>
          <p:cNvSpPr>
            <a:spLocks noChangeArrowheads="1"/>
          </p:cNvSpPr>
          <p:nvPr/>
        </p:nvSpPr>
        <p:spPr bwMode="auto">
          <a:xfrm>
            <a:off x="533400" y="4677815"/>
            <a:ext cx="63246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AU" sz="1200" dirty="0">
                <a:cs typeface="Times New Roman" pitchFamily="18" charset="0"/>
              </a:rPr>
              <a:t>Cognitive severity measured </a:t>
            </a:r>
            <a:r>
              <a:rPr lang="en-AU" sz="1200" dirty="0" smtClean="0">
                <a:cs typeface="Times New Roman" pitchFamily="18" charset="0"/>
              </a:rPr>
              <a:t>by SMMSE</a:t>
            </a:r>
            <a:endParaRPr lang="en-US" sz="1200" dirty="0"/>
          </a:p>
          <a:p>
            <a:pPr eaLnBrk="0" hangingPunct="0"/>
            <a:r>
              <a:rPr lang="en-AU" sz="1200" b="1" dirty="0">
                <a:cs typeface="Times New Roman" pitchFamily="18" charset="0"/>
              </a:rPr>
              <a:t>a</a:t>
            </a:r>
            <a:r>
              <a:rPr lang="en-AU" sz="1200" dirty="0">
                <a:cs typeface="Times New Roman" pitchFamily="18" charset="0"/>
              </a:rPr>
              <a:t> = </a:t>
            </a:r>
            <a:r>
              <a:rPr lang="en-AU" sz="1200" dirty="0" smtClean="0">
                <a:cs typeface="Times New Roman" pitchFamily="18" charset="0"/>
              </a:rPr>
              <a:t>SMMSE </a:t>
            </a:r>
            <a:r>
              <a:rPr lang="en-US" sz="1200" dirty="0" smtClean="0">
                <a:cs typeface="Times New Roman" pitchFamily="18" charset="0"/>
              </a:rPr>
              <a:t>6-10</a:t>
            </a:r>
            <a:endParaRPr lang="en-US" sz="1200" dirty="0"/>
          </a:p>
          <a:p>
            <a:pPr eaLnBrk="0" hangingPunct="0"/>
            <a:r>
              <a:rPr lang="en-AU" sz="1200" b="1" dirty="0">
                <a:cs typeface="Times New Roman" pitchFamily="18" charset="0"/>
              </a:rPr>
              <a:t>b</a:t>
            </a:r>
            <a:r>
              <a:rPr lang="en-AU" sz="1200" dirty="0">
                <a:cs typeface="Times New Roman" pitchFamily="18" charset="0"/>
              </a:rPr>
              <a:t> = </a:t>
            </a:r>
            <a:r>
              <a:rPr lang="en-AU" sz="1200" dirty="0" smtClean="0">
                <a:cs typeface="Times New Roman" pitchFamily="18" charset="0"/>
              </a:rPr>
              <a:t>SMMSE 0-5</a:t>
            </a:r>
            <a:endParaRPr lang="en-AU" sz="1200" dirty="0"/>
          </a:p>
        </p:txBody>
      </p:sp>
      <p:sp>
        <p:nvSpPr>
          <p:cNvPr id="6" name="Rectangle 5"/>
          <p:cNvSpPr/>
          <p:nvPr/>
        </p:nvSpPr>
        <p:spPr>
          <a:xfrm>
            <a:off x="29496" y="6515706"/>
            <a:ext cx="8809703" cy="307777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en-US" sz="1400" dirty="0"/>
              <a:t>11th Global Conference on Ageing "Ageing Connects”</a:t>
            </a: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433846" y="5638800"/>
            <a:ext cx="8252953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en-AU" sz="1400" b="1" dirty="0">
                <a:cs typeface="Times New Roman" pitchFamily="18" charset="0"/>
              </a:rPr>
              <a:t>Source of reference: </a:t>
            </a:r>
            <a:r>
              <a:rPr lang="en-US" sz="1400" dirty="0">
                <a:solidFill>
                  <a:srgbClr val="000000"/>
                </a:solidFill>
                <a:cs typeface="Times New Roman" pitchFamily="18" charset="0"/>
              </a:rPr>
              <a:t>POWER et al (2005). Development of the WHOQOL-OLD module. Quality of Life Research. 14 (10): 2197-214.</a:t>
            </a:r>
          </a:p>
          <a:p>
            <a:r>
              <a:rPr lang="en-US" sz="1400" dirty="0"/>
              <a:t>Based on re-analysis of the Melbourne WHOQOL-OLD study data, N = 758 cases. </a:t>
            </a:r>
          </a:p>
        </p:txBody>
      </p:sp>
    </p:spTree>
    <p:extLst>
      <p:ext uri="{BB962C8B-B14F-4D97-AF65-F5344CB8AC3E}">
        <p14:creationId xmlns="" xmlns:p14="http://schemas.microsoft.com/office/powerpoint/2010/main" val="281574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9496" y="6515706"/>
            <a:ext cx="8809703" cy="307777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en-US" sz="1400" dirty="0"/>
              <a:t>11th Global Conference on Ageing "Ageing Connects”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1000" y="388243"/>
            <a:ext cx="8153400" cy="5232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+mj-lt"/>
              </a:rPr>
              <a:t>The preliminary findings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363794" y="1295400"/>
            <a:ext cx="8001000" cy="35052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31 </a:t>
            </a:r>
            <a:r>
              <a:rPr lang="en-US" sz="2000" dirty="0"/>
              <a:t>dementia patients from nursing homes and 82 from home care were invited </a:t>
            </a:r>
            <a:endParaRPr lang="en-US" sz="2000" dirty="0" smtClean="0"/>
          </a:p>
          <a:p>
            <a:pPr marL="45720" indent="0">
              <a:buNone/>
            </a:pPr>
            <a:endParaRPr lang="en-US" sz="2000" dirty="0" smtClean="0"/>
          </a:p>
          <a:p>
            <a:r>
              <a:rPr lang="en-US" sz="2000" dirty="0" smtClean="0"/>
              <a:t>62 </a:t>
            </a:r>
            <a:r>
              <a:rPr lang="en-US" sz="2000" dirty="0"/>
              <a:t>agreed to participate </a:t>
            </a:r>
            <a:endParaRPr lang="en-US" sz="2000" dirty="0" smtClean="0"/>
          </a:p>
          <a:p>
            <a:pPr>
              <a:buNone/>
            </a:pPr>
            <a:endParaRPr lang="en-US" sz="2000" dirty="0"/>
          </a:p>
          <a:p>
            <a:r>
              <a:rPr lang="en-US" sz="2000" dirty="0" smtClean="0"/>
              <a:t>49 (30: NH, 19: HC) met </a:t>
            </a:r>
            <a:r>
              <a:rPr lang="en-US" sz="2000" dirty="0"/>
              <a:t>the study entry criteria and completed the </a:t>
            </a:r>
            <a:r>
              <a:rPr lang="en-US" sz="2000" dirty="0" smtClean="0"/>
              <a:t>questionnaire -participation </a:t>
            </a:r>
            <a:r>
              <a:rPr lang="en-US" sz="2000" dirty="0"/>
              <a:t>rate of 44%.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5181600" cy="34290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Mean age : 70.4 (7.44)</a:t>
            </a:r>
          </a:p>
          <a:p>
            <a:r>
              <a:rPr lang="en-US" sz="2000" dirty="0" smtClean="0"/>
              <a:t>Female : 55.1 %</a:t>
            </a:r>
          </a:p>
          <a:p>
            <a:r>
              <a:rPr lang="en-US" sz="2000" dirty="0" smtClean="0"/>
              <a:t>Education : Primary school (46.9 % )</a:t>
            </a:r>
          </a:p>
          <a:p>
            <a:pPr marL="4572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                 High school (28.6 %)</a:t>
            </a:r>
          </a:p>
          <a:p>
            <a:r>
              <a:rPr lang="en-US" sz="2000" dirty="0" smtClean="0"/>
              <a:t>Financial status : </a:t>
            </a:r>
          </a:p>
          <a:p>
            <a:pPr marL="45720" indent="0">
              <a:buNone/>
            </a:pPr>
            <a:r>
              <a:rPr lang="en-US" sz="2000" dirty="0"/>
              <a:t>	</a:t>
            </a:r>
            <a:r>
              <a:rPr lang="en-US" sz="2000" dirty="0" smtClean="0"/>
              <a:t>Average (36.7 %)</a:t>
            </a:r>
          </a:p>
          <a:p>
            <a:pPr marL="45720" indent="0">
              <a:buNone/>
            </a:pPr>
            <a:r>
              <a:rPr lang="en-US" sz="2000" dirty="0"/>
              <a:t>	</a:t>
            </a:r>
            <a:r>
              <a:rPr lang="en-US" sz="2000" dirty="0" smtClean="0"/>
              <a:t>Slightly below average (51 %)</a:t>
            </a:r>
          </a:p>
          <a:p>
            <a:r>
              <a:rPr lang="en-US" sz="2000" dirty="0" smtClean="0"/>
              <a:t>Relationship satisfaction :</a:t>
            </a:r>
          </a:p>
          <a:p>
            <a:pPr marL="45720" indent="0">
              <a:buNone/>
            </a:pPr>
            <a:endParaRPr lang="en-US" sz="20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81000" y="388243"/>
            <a:ext cx="8153400" cy="5232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+mj-lt"/>
              </a:rPr>
              <a:t>Demographic results</a:t>
            </a:r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="" xmlns:p14="http://schemas.microsoft.com/office/powerpoint/2010/main" val="3275913831"/>
              </p:ext>
            </p:extLst>
          </p:nvPr>
        </p:nvGraphicFramePr>
        <p:xfrm>
          <a:off x="5486400" y="1066800"/>
          <a:ext cx="3048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/>
          <p:cNvGraphicFramePr/>
          <p:nvPr>
            <p:extLst>
              <p:ext uri="{D42A27DB-BD31-4B8C-83A1-F6EECF244321}">
                <p14:modId xmlns="" xmlns:p14="http://schemas.microsoft.com/office/powerpoint/2010/main" val="1212261119"/>
              </p:ext>
            </p:extLst>
          </p:nvPr>
        </p:nvGraphicFramePr>
        <p:xfrm>
          <a:off x="5105400" y="3810000"/>
          <a:ext cx="373380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9029742"/>
              </p:ext>
            </p:extLst>
          </p:nvPr>
        </p:nvGraphicFramePr>
        <p:xfrm>
          <a:off x="571500" y="4572000"/>
          <a:ext cx="3886200" cy="160020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2910994"/>
                <a:gridCol w="975206"/>
              </a:tblGrid>
              <a:tr h="320040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Very satisfied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 dirty="0" smtClean="0">
                          <a:effectLst/>
                        </a:rPr>
                        <a:t>8.2 %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/>
                </a:tc>
              </a:tr>
              <a:tr h="320040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Satisfied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 dirty="0" smtClean="0">
                          <a:effectLst/>
                        </a:rPr>
                        <a:t>28.6</a:t>
                      </a:r>
                      <a:r>
                        <a:rPr lang="en-US" sz="1600" u="none" strike="noStrike" baseline="0" dirty="0" smtClean="0">
                          <a:effectLst/>
                        </a:rPr>
                        <a:t> </a:t>
                      </a:r>
                      <a:r>
                        <a:rPr lang="en-US" sz="1600" u="none" strike="noStrike" dirty="0" smtClean="0">
                          <a:effectLst/>
                        </a:rPr>
                        <a:t>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/>
                </a:tc>
              </a:tr>
              <a:tr h="320040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Neither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 dirty="0" smtClean="0">
                          <a:effectLst/>
                        </a:rPr>
                        <a:t>10.2 %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/>
                </a:tc>
              </a:tr>
              <a:tr h="320040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Dissatisfied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 dirty="0" smtClean="0">
                          <a:effectLst/>
                        </a:rPr>
                        <a:t>10.2</a:t>
                      </a:r>
                      <a:r>
                        <a:rPr lang="en-US" sz="1600" u="none" strike="noStrike" baseline="0" dirty="0" smtClean="0">
                          <a:effectLst/>
                        </a:rPr>
                        <a:t> </a:t>
                      </a:r>
                      <a:r>
                        <a:rPr lang="en-US" sz="1600" u="none" strike="noStrike" dirty="0" smtClean="0">
                          <a:effectLst/>
                        </a:rPr>
                        <a:t>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/>
                </a:tc>
              </a:tr>
              <a:tr h="320040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Very dissatisfied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 dirty="0" smtClean="0">
                          <a:effectLst/>
                        </a:rPr>
                        <a:t>65.3</a:t>
                      </a:r>
                      <a:r>
                        <a:rPr lang="en-US" sz="1600" u="none" strike="noStrike" baseline="0" dirty="0" smtClean="0">
                          <a:effectLst/>
                        </a:rPr>
                        <a:t> </a:t>
                      </a:r>
                      <a:r>
                        <a:rPr lang="en-US" sz="1600" u="none" strike="noStrike" dirty="0" smtClean="0">
                          <a:effectLst/>
                        </a:rPr>
                        <a:t>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2057412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4700016" cy="19812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Self reported health : Healthy  (65.3%)</a:t>
            </a:r>
          </a:p>
          <a:p>
            <a:r>
              <a:rPr lang="en-US" sz="2000" dirty="0" smtClean="0"/>
              <a:t>On medication : 83.7%</a:t>
            </a:r>
          </a:p>
          <a:p>
            <a:r>
              <a:rPr lang="en-US" sz="2000" dirty="0" smtClean="0"/>
              <a:t>Psychiatry meds : 38.8%</a:t>
            </a:r>
          </a:p>
          <a:p>
            <a:r>
              <a:rPr lang="en-US" sz="2000" dirty="0" smtClean="0"/>
              <a:t>No. of comorbidities </a:t>
            </a:r>
          </a:p>
          <a:p>
            <a:pPr marL="45720" indent="0">
              <a:buNone/>
            </a:pP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381000" y="388243"/>
            <a:ext cx="8153400" cy="5232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+mj-lt"/>
              </a:rPr>
              <a:t>Health results</a:t>
            </a: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="" xmlns:p14="http://schemas.microsoft.com/office/powerpoint/2010/main" val="4150814216"/>
              </p:ext>
            </p:extLst>
          </p:nvPr>
        </p:nvGraphicFramePr>
        <p:xfrm>
          <a:off x="2438400" y="3276600"/>
          <a:ext cx="4343400" cy="307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18870334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Logistic regression</a:t>
            </a:r>
            <a:endParaRPr lang="ms-MY" sz="36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9496" y="6515706"/>
            <a:ext cx="8809703" cy="307777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en-US" sz="1400" dirty="0"/>
              <a:t>11th Global Conference on Ageing "Ageing Connects”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672052469"/>
              </p:ext>
            </p:extLst>
          </p:nvPr>
        </p:nvGraphicFramePr>
        <p:xfrm>
          <a:off x="471947" y="1143003"/>
          <a:ext cx="7924800" cy="38785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68681"/>
                <a:gridCol w="1460979"/>
                <a:gridCol w="1165822"/>
                <a:gridCol w="1504771"/>
                <a:gridCol w="2224547"/>
              </a:tblGrid>
              <a:tr h="495115">
                <a:tc gridSpan="5">
                  <a:txBody>
                    <a:bodyPr/>
                    <a:lstStyle/>
                    <a:p>
                      <a:pPr marL="0" marR="36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</a:rPr>
                        <a:t>Table </a:t>
                      </a:r>
                      <a:r>
                        <a:rPr lang="en-US" sz="1600" b="1" dirty="0">
                          <a:effectLst/>
                        </a:rPr>
                        <a:t>1: Demographic profiles of dementia patients in home care and nursing homes</a:t>
                      </a:r>
                      <a:endParaRPr lang="en-US" sz="1600" b="1" dirty="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0982" marR="40982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3564">
                <a:tc>
                  <a:txBody>
                    <a:bodyPr/>
                    <a:lstStyle/>
                    <a:p>
                      <a:pPr marL="0" marR="3619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0982" marR="40982" marT="0" marB="0"/>
                </a:tc>
                <a:tc>
                  <a:txBody>
                    <a:bodyPr/>
                    <a:lstStyle/>
                    <a:p>
                      <a:pPr marL="0" marR="3619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0982" marR="40982" marT="0" marB="0"/>
                </a:tc>
                <a:tc gridSpan="2">
                  <a:txBody>
                    <a:bodyPr/>
                    <a:lstStyle/>
                    <a:p>
                      <a:pPr marL="0" marR="3619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Study cohort</a:t>
                      </a:r>
                      <a:endParaRPr lang="en-US" sz="1600" dirty="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0982" marR="40982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3619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Statistics </a:t>
                      </a:r>
                      <a:endParaRPr lang="en-US" sz="1600" dirty="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0982" marR="40982" marT="0" marB="0"/>
                </a:tc>
              </a:tr>
              <a:tr h="383564">
                <a:tc>
                  <a:txBody>
                    <a:bodyPr/>
                    <a:lstStyle/>
                    <a:p>
                      <a:pPr marL="0" marR="3619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0982" marR="40982" marT="0" marB="0"/>
                </a:tc>
                <a:tc>
                  <a:txBody>
                    <a:bodyPr/>
                    <a:lstStyle/>
                    <a:p>
                      <a:pPr marL="0" marR="3619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0982" marR="40982" marT="0" marB="0"/>
                </a:tc>
                <a:tc>
                  <a:txBody>
                    <a:bodyPr/>
                    <a:lstStyle/>
                    <a:p>
                      <a:pPr marL="0" marR="3619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</a:rPr>
                        <a:t>Home care</a:t>
                      </a:r>
                      <a:endParaRPr lang="en-US" sz="1600" b="1" dirty="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0982" marR="40982" marT="0" marB="0"/>
                </a:tc>
                <a:tc>
                  <a:txBody>
                    <a:bodyPr/>
                    <a:lstStyle/>
                    <a:p>
                      <a:pPr marL="0" marR="3619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Nursing home</a:t>
                      </a:r>
                      <a:endParaRPr lang="en-US" sz="1600" b="1" dirty="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0982" marR="40982" marT="0" marB="0"/>
                </a:tc>
                <a:tc>
                  <a:txBody>
                    <a:bodyPr/>
                    <a:lstStyle/>
                    <a:p>
                      <a:pPr marL="0" marR="3619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0982" marR="40982" marT="0" marB="0"/>
                </a:tc>
              </a:tr>
              <a:tr h="383564">
                <a:tc>
                  <a:txBody>
                    <a:bodyPr/>
                    <a:lstStyle/>
                    <a:p>
                      <a:pPr marL="0" marR="36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0982" marR="40982" marT="0" marB="0"/>
                </a:tc>
                <a:tc>
                  <a:txBody>
                    <a:bodyPr/>
                    <a:lstStyle/>
                    <a:p>
                      <a:pPr marL="0" marR="36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0982" marR="40982" marT="0" marB="0"/>
                </a:tc>
                <a:tc>
                  <a:txBody>
                    <a:bodyPr/>
                    <a:lstStyle/>
                    <a:p>
                      <a:pPr marL="0" marR="3619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N  (%)</a:t>
                      </a:r>
                      <a:endParaRPr lang="en-US" sz="1600" dirty="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0982" marR="40982" marT="0" marB="0"/>
                </a:tc>
                <a:tc>
                  <a:txBody>
                    <a:bodyPr/>
                    <a:lstStyle/>
                    <a:p>
                      <a:pPr marL="0" marR="3619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N  (%)</a:t>
                      </a:r>
                      <a:endParaRPr lang="en-US" sz="1600" dirty="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0982" marR="40982" marT="0" marB="0"/>
                </a:tc>
                <a:tc>
                  <a:txBody>
                    <a:bodyPr/>
                    <a:lstStyle/>
                    <a:p>
                      <a:pPr marL="0" marR="3619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0982" marR="40982" marT="0" marB="0"/>
                </a:tc>
              </a:tr>
              <a:tr h="487768">
                <a:tc rowSpan="2">
                  <a:txBody>
                    <a:bodyPr/>
                    <a:lstStyle/>
                    <a:p>
                      <a:pPr marL="0" marR="36195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Relationship </a:t>
                      </a:r>
                      <a:r>
                        <a:rPr lang="en-US" sz="1600" dirty="0" smtClean="0">
                          <a:effectLst/>
                        </a:rPr>
                        <a:t>satisfaction with children</a:t>
                      </a:r>
                      <a:endParaRPr lang="en-US" sz="1600" dirty="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0982" marR="40982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6195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Satisfied</a:t>
                      </a:r>
                      <a:endParaRPr lang="en-US" sz="16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0982" marR="40982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619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14 (82.40)</a:t>
                      </a:r>
                      <a:endParaRPr lang="en-US" sz="16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0982" marR="40982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619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 (26.70)</a:t>
                      </a:r>
                      <a:endParaRPr lang="en-US" sz="16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0982" marR="40982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6195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0982" marR="40982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4566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36195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Neither</a:t>
                      </a:r>
                      <a:endParaRPr lang="en-US" sz="1600" dirty="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0982" marR="40982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619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 (11.80)</a:t>
                      </a:r>
                      <a:endParaRPr lang="en-US" sz="1600" dirty="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0982" marR="40982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619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 (13.30)</a:t>
                      </a:r>
                      <a:endParaRPr lang="en-US" sz="1600" dirty="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0982" marR="40982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6195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0982" marR="40982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521174">
                <a:tc>
                  <a:txBody>
                    <a:bodyPr/>
                    <a:lstStyle/>
                    <a:p>
                      <a:pPr marL="0" marR="36195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0982" marR="40982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6195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Dissatisfied</a:t>
                      </a:r>
                      <a:endParaRPr lang="en-US" sz="1600" dirty="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0982" marR="40982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619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  (5.90)</a:t>
                      </a:r>
                      <a:endParaRPr lang="en-US" sz="1600" dirty="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0982" marR="40982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619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9 (60.0)</a:t>
                      </a:r>
                      <a:endParaRPr lang="en-US" sz="1600" dirty="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0982" marR="40982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6195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Fisher Exact =12.06, p =0.01</a:t>
                      </a:r>
                      <a:endParaRPr lang="en-US" sz="1600" b="1" dirty="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0982" marR="40982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83564">
                <a:tc>
                  <a:txBody>
                    <a:bodyPr/>
                    <a:lstStyle/>
                    <a:p>
                      <a:pPr marL="0" marR="36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Financial status</a:t>
                      </a:r>
                      <a:endParaRPr lang="en-US" sz="1600" dirty="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0982" marR="40982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6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Average</a:t>
                      </a:r>
                      <a:endParaRPr lang="en-US" sz="1600" dirty="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0982" marR="40982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619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15 (78.90)</a:t>
                      </a:r>
                      <a:endParaRPr lang="en-US" sz="16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0982" marR="40982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619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 (13.30)</a:t>
                      </a:r>
                      <a:endParaRPr lang="en-US" sz="16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0982" marR="40982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6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 </a:t>
                      </a:r>
                      <a:endParaRPr lang="en-US" sz="1600" b="1" dirty="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0982" marR="40982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83564">
                <a:tc>
                  <a:txBody>
                    <a:bodyPr/>
                    <a:lstStyle/>
                    <a:p>
                      <a:pPr marL="0" marR="36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0982" marR="40982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6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Below average</a:t>
                      </a:r>
                      <a:endParaRPr lang="en-US" sz="1600" dirty="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0982" marR="40982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619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 (21.10)</a:t>
                      </a:r>
                      <a:endParaRPr lang="en-US" sz="16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0982" marR="40982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619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26 (86.70)</a:t>
                      </a:r>
                      <a:endParaRPr lang="en-US" sz="16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0982" marR="40982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6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χ</a:t>
                      </a:r>
                      <a:r>
                        <a:rPr lang="en-US" sz="1600" b="1" baseline="30000" dirty="0">
                          <a:effectLst/>
                        </a:rPr>
                        <a:t>2</a:t>
                      </a:r>
                      <a:r>
                        <a:rPr lang="en-US" sz="1600" b="1" dirty="0">
                          <a:effectLst/>
                        </a:rPr>
                        <a:t>=21.10, </a:t>
                      </a:r>
                      <a:r>
                        <a:rPr lang="en-US" sz="1600" b="1" dirty="0" err="1">
                          <a:effectLst/>
                        </a:rPr>
                        <a:t>df</a:t>
                      </a:r>
                      <a:r>
                        <a:rPr lang="en-US" sz="1600" b="1" dirty="0">
                          <a:effectLst/>
                        </a:rPr>
                        <a:t>=1, p&lt;0.01</a:t>
                      </a:r>
                      <a:endParaRPr lang="en-US" sz="1600" b="1" dirty="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0982" marR="40982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81000" y="388243"/>
            <a:ext cx="8153400" cy="5232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latin typeface="+mj-lt"/>
              </a:rPr>
              <a:t>Uni-variate</a:t>
            </a:r>
            <a:r>
              <a:rPr lang="en-US" sz="2800" b="1" dirty="0" smtClean="0">
                <a:latin typeface="+mj-lt"/>
              </a:rPr>
              <a:t> analysis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Discussion</a:t>
            </a:r>
            <a:endParaRPr lang="ms-MY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9496" y="6515706"/>
            <a:ext cx="8809703" cy="307777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en-US" sz="1400" dirty="0"/>
              <a:t>11th Global Conference on Ageing "Ageing Connects”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1561960"/>
              </p:ext>
            </p:extLst>
          </p:nvPr>
        </p:nvGraphicFramePr>
        <p:xfrm>
          <a:off x="457200" y="380996"/>
          <a:ext cx="8001001" cy="56805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03251"/>
                <a:gridCol w="1651361"/>
                <a:gridCol w="1290866"/>
                <a:gridCol w="1290866"/>
                <a:gridCol w="2064657"/>
              </a:tblGrid>
              <a:tr h="381004">
                <a:tc gridSpan="5">
                  <a:txBody>
                    <a:bodyPr/>
                    <a:lstStyle/>
                    <a:p>
                      <a:pPr marL="0" marR="36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</a:rPr>
                        <a:t>Table </a:t>
                      </a:r>
                      <a:r>
                        <a:rPr lang="en-US" sz="1600" b="1" dirty="0">
                          <a:effectLst/>
                        </a:rPr>
                        <a:t>2: Health status of participants by study cohort</a:t>
                      </a:r>
                      <a:endParaRPr lang="en-US" sz="1400" b="1" dirty="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4945" marR="44945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4946">
                <a:tc>
                  <a:txBody>
                    <a:bodyPr/>
                    <a:lstStyle/>
                    <a:p>
                      <a:pPr marL="0" marR="36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4945" marR="44945" marT="0" marB="0"/>
                </a:tc>
                <a:tc>
                  <a:txBody>
                    <a:bodyPr/>
                    <a:lstStyle/>
                    <a:p>
                      <a:pPr marL="0" marR="36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4945" marR="44945" marT="0" marB="0"/>
                </a:tc>
                <a:tc gridSpan="2">
                  <a:txBody>
                    <a:bodyPr/>
                    <a:lstStyle/>
                    <a:p>
                      <a:pPr marL="0" marR="3619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Study cohort</a:t>
                      </a:r>
                      <a:endParaRPr lang="en-US" sz="12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4945" marR="44945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36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4945" marR="44945" marT="0" marB="0"/>
                </a:tc>
              </a:tr>
              <a:tr h="334946">
                <a:tc>
                  <a:txBody>
                    <a:bodyPr/>
                    <a:lstStyle/>
                    <a:p>
                      <a:pPr marL="0" marR="36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4945" marR="44945" marT="0" marB="0"/>
                </a:tc>
                <a:tc>
                  <a:txBody>
                    <a:bodyPr/>
                    <a:lstStyle/>
                    <a:p>
                      <a:pPr marL="0" marR="36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4945" marR="44945" marT="0" marB="0"/>
                </a:tc>
                <a:tc>
                  <a:txBody>
                    <a:bodyPr/>
                    <a:lstStyle/>
                    <a:p>
                      <a:pPr marL="0" marR="3619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</a:rPr>
                        <a:t>Home care</a:t>
                      </a:r>
                      <a:endParaRPr lang="en-US" sz="1200" b="1" dirty="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4945" marR="44945" marT="0" marB="0"/>
                </a:tc>
                <a:tc>
                  <a:txBody>
                    <a:bodyPr/>
                    <a:lstStyle/>
                    <a:p>
                      <a:pPr marL="0" marR="3619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Nursing home</a:t>
                      </a:r>
                      <a:endParaRPr lang="en-US" sz="1200" b="1" dirty="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4945" marR="44945" marT="0" marB="0"/>
                </a:tc>
                <a:tc>
                  <a:txBody>
                    <a:bodyPr/>
                    <a:lstStyle/>
                    <a:p>
                      <a:pPr marL="0" marR="36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Statistics (a)</a:t>
                      </a:r>
                      <a:endParaRPr lang="en-US" sz="12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4945" marR="44945" marT="0" marB="0"/>
                </a:tc>
              </a:tr>
              <a:tr h="627177">
                <a:tc>
                  <a:txBody>
                    <a:bodyPr/>
                    <a:lstStyle/>
                    <a:p>
                      <a:pPr marL="0" marR="36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Months since diagnosis </a:t>
                      </a:r>
                      <a:endParaRPr lang="en-US" sz="12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4945" marR="44945" marT="0" marB="0"/>
                </a:tc>
                <a:tc>
                  <a:txBody>
                    <a:bodyPr/>
                    <a:lstStyle/>
                    <a:p>
                      <a:pPr marL="0" marR="36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Mean (SD)</a:t>
                      </a:r>
                      <a:endParaRPr lang="en-US" sz="1200" dirty="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4945" marR="44945" marT="0" marB="0"/>
                </a:tc>
                <a:tc>
                  <a:txBody>
                    <a:bodyPr/>
                    <a:lstStyle/>
                    <a:p>
                      <a:pPr marL="0" marR="3619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26.83 (32.0)</a:t>
                      </a:r>
                      <a:endParaRPr lang="en-US" sz="1200" dirty="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4945" marR="44945" marT="0" marB="0"/>
                </a:tc>
                <a:tc>
                  <a:txBody>
                    <a:bodyPr/>
                    <a:lstStyle/>
                    <a:p>
                      <a:pPr marL="0" marR="3619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33.82 (15.94)</a:t>
                      </a:r>
                      <a:endParaRPr lang="en-US" sz="12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4945" marR="44945" marT="0" marB="0"/>
                </a:tc>
                <a:tc>
                  <a:txBody>
                    <a:bodyPr/>
                    <a:lstStyle/>
                    <a:p>
                      <a:pPr marL="0" marR="36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t=0.65, df=21, p=0.52</a:t>
                      </a:r>
                      <a:endParaRPr lang="en-US" sz="12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4945" marR="44945" marT="0" marB="0"/>
                </a:tc>
              </a:tr>
              <a:tr h="334946">
                <a:tc>
                  <a:txBody>
                    <a:bodyPr/>
                    <a:lstStyle/>
                    <a:p>
                      <a:pPr marL="0" marR="36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Health condition</a:t>
                      </a:r>
                      <a:endParaRPr lang="en-US" sz="12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4945" marR="44945" marT="0" marB="0"/>
                </a:tc>
                <a:tc>
                  <a:txBody>
                    <a:bodyPr/>
                    <a:lstStyle/>
                    <a:p>
                      <a:pPr marL="0" marR="36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Not healthy</a:t>
                      </a:r>
                      <a:endParaRPr lang="en-US" sz="12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4945" marR="44945" marT="0" marB="0"/>
                </a:tc>
                <a:tc>
                  <a:txBody>
                    <a:bodyPr/>
                    <a:lstStyle/>
                    <a:p>
                      <a:pPr marL="0" marR="3619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 (26.30)</a:t>
                      </a:r>
                      <a:endParaRPr lang="en-US" sz="12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4945" marR="44945" marT="0" marB="0"/>
                </a:tc>
                <a:tc>
                  <a:txBody>
                    <a:bodyPr/>
                    <a:lstStyle/>
                    <a:p>
                      <a:pPr marL="0" marR="3619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12  (40.00)</a:t>
                      </a:r>
                      <a:endParaRPr lang="en-US" sz="12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4945" marR="44945" marT="0" marB="0"/>
                </a:tc>
                <a:tc>
                  <a:txBody>
                    <a:bodyPr/>
                    <a:lstStyle/>
                    <a:p>
                      <a:pPr marL="0" marR="36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4945" marR="44945" marT="0" marB="0"/>
                </a:tc>
              </a:tr>
              <a:tr h="334946">
                <a:tc>
                  <a:txBody>
                    <a:bodyPr/>
                    <a:lstStyle/>
                    <a:p>
                      <a:pPr marL="0" marR="36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4945" marR="44945" marT="0" marB="0"/>
                </a:tc>
                <a:tc>
                  <a:txBody>
                    <a:bodyPr/>
                    <a:lstStyle/>
                    <a:p>
                      <a:pPr marL="0" marR="36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Healthy</a:t>
                      </a:r>
                      <a:endParaRPr lang="en-US" sz="12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4945" marR="44945" marT="0" marB="0"/>
                </a:tc>
                <a:tc>
                  <a:txBody>
                    <a:bodyPr/>
                    <a:lstStyle/>
                    <a:p>
                      <a:pPr marL="0" marR="3619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14 (73.70)</a:t>
                      </a:r>
                      <a:endParaRPr lang="en-US" sz="12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4945" marR="44945" marT="0" marB="0"/>
                </a:tc>
                <a:tc>
                  <a:txBody>
                    <a:bodyPr/>
                    <a:lstStyle/>
                    <a:p>
                      <a:pPr marL="0" marR="3619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18 (60.00)</a:t>
                      </a:r>
                      <a:endParaRPr lang="en-US" sz="12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4945" marR="44945" marT="0" marB="0"/>
                </a:tc>
                <a:tc>
                  <a:txBody>
                    <a:bodyPr/>
                    <a:lstStyle/>
                    <a:p>
                      <a:pPr marL="0" marR="36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χ</a:t>
                      </a:r>
                      <a:r>
                        <a:rPr lang="en-US" sz="1400" baseline="30000">
                          <a:effectLst/>
                        </a:rPr>
                        <a:t>2</a:t>
                      </a:r>
                      <a:r>
                        <a:rPr lang="en-US" sz="1400">
                          <a:effectLst/>
                        </a:rPr>
                        <a:t>=0.96, df=1, p=0.33</a:t>
                      </a:r>
                      <a:endParaRPr lang="en-US" sz="12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4945" marR="44945" marT="0" marB="0"/>
                </a:tc>
              </a:tr>
              <a:tr h="334946">
                <a:tc>
                  <a:txBody>
                    <a:bodyPr/>
                    <a:lstStyle/>
                    <a:p>
                      <a:pPr marL="0" marR="36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Co-morbidities</a:t>
                      </a:r>
                      <a:endParaRPr lang="en-US" sz="12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4945" marR="44945" marT="0" marB="0"/>
                </a:tc>
                <a:tc>
                  <a:txBody>
                    <a:bodyPr/>
                    <a:lstStyle/>
                    <a:p>
                      <a:pPr marL="0" marR="36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Mean (SD)</a:t>
                      </a:r>
                      <a:endParaRPr lang="en-US" sz="12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4945" marR="44945" marT="0" marB="0"/>
                </a:tc>
                <a:tc>
                  <a:txBody>
                    <a:bodyPr/>
                    <a:lstStyle/>
                    <a:p>
                      <a:pPr marL="0" marR="3619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2.95 (1.68)</a:t>
                      </a:r>
                      <a:endParaRPr lang="en-US" sz="12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4945" marR="44945" marT="0" marB="0"/>
                </a:tc>
                <a:tc>
                  <a:txBody>
                    <a:bodyPr/>
                    <a:lstStyle/>
                    <a:p>
                      <a:pPr marL="0" marR="3619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2.77 (1.99)</a:t>
                      </a:r>
                      <a:endParaRPr lang="en-US" sz="12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4945" marR="44945" marT="0" marB="0"/>
                </a:tc>
                <a:tc>
                  <a:txBody>
                    <a:bodyPr/>
                    <a:lstStyle/>
                    <a:p>
                      <a:pPr marL="0" marR="36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t=0.33, df =47, p=0.75</a:t>
                      </a:r>
                      <a:endParaRPr lang="en-US" sz="12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4945" marR="44945" marT="0" marB="0"/>
                </a:tc>
              </a:tr>
              <a:tr h="334946">
                <a:tc>
                  <a:txBody>
                    <a:bodyPr/>
                    <a:lstStyle/>
                    <a:p>
                      <a:pPr marL="0" marR="36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Medication used</a:t>
                      </a:r>
                      <a:endParaRPr lang="en-US" sz="12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4945" marR="44945" marT="0" marB="0"/>
                </a:tc>
                <a:tc>
                  <a:txBody>
                    <a:bodyPr/>
                    <a:lstStyle/>
                    <a:p>
                      <a:pPr marL="0" marR="36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No</a:t>
                      </a:r>
                      <a:endParaRPr lang="en-US" sz="12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4945" marR="44945" marT="0" marB="0"/>
                </a:tc>
                <a:tc>
                  <a:txBody>
                    <a:bodyPr/>
                    <a:lstStyle/>
                    <a:p>
                      <a:pPr marL="0" marR="3619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 (15.80)</a:t>
                      </a:r>
                      <a:endParaRPr lang="en-US" sz="12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4945" marR="44945" marT="0" marB="0"/>
                </a:tc>
                <a:tc>
                  <a:txBody>
                    <a:bodyPr/>
                    <a:lstStyle/>
                    <a:p>
                      <a:pPr marL="0" marR="3619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 (16.70)</a:t>
                      </a:r>
                      <a:endParaRPr lang="en-US" sz="12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4945" marR="44945" marT="0" marB="0"/>
                </a:tc>
                <a:tc>
                  <a:txBody>
                    <a:bodyPr/>
                    <a:lstStyle/>
                    <a:p>
                      <a:pPr marL="0" marR="36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4945" marR="44945" marT="0" marB="0"/>
                </a:tc>
              </a:tr>
              <a:tr h="334946">
                <a:tc>
                  <a:txBody>
                    <a:bodyPr/>
                    <a:lstStyle/>
                    <a:p>
                      <a:pPr marL="0" marR="36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4945" marR="44945" marT="0" marB="0"/>
                </a:tc>
                <a:tc>
                  <a:txBody>
                    <a:bodyPr/>
                    <a:lstStyle/>
                    <a:p>
                      <a:pPr marL="0" marR="36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Yes</a:t>
                      </a:r>
                      <a:endParaRPr lang="en-US" sz="12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4945" marR="44945" marT="0" marB="0"/>
                </a:tc>
                <a:tc>
                  <a:txBody>
                    <a:bodyPr/>
                    <a:lstStyle/>
                    <a:p>
                      <a:pPr marL="0" marR="3619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16 (84.20)</a:t>
                      </a:r>
                      <a:endParaRPr lang="en-US" sz="12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4945" marR="44945" marT="0" marB="0"/>
                </a:tc>
                <a:tc>
                  <a:txBody>
                    <a:bodyPr/>
                    <a:lstStyle/>
                    <a:p>
                      <a:pPr marL="0" marR="3619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25  (83.30)</a:t>
                      </a:r>
                      <a:endParaRPr lang="en-US" sz="12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4945" marR="44945" marT="0" marB="0"/>
                </a:tc>
                <a:tc>
                  <a:txBody>
                    <a:bodyPr/>
                    <a:lstStyle/>
                    <a:p>
                      <a:pPr marL="0" marR="36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Fisher Exact, p = 1.00</a:t>
                      </a:r>
                      <a:endParaRPr lang="en-US" sz="12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4945" marR="44945" marT="0" marB="0"/>
                </a:tc>
              </a:tr>
              <a:tr h="334946">
                <a:tc>
                  <a:txBody>
                    <a:bodyPr/>
                    <a:lstStyle/>
                    <a:p>
                      <a:pPr marL="0" marR="36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400">
                          <a:effectLst/>
                        </a:rPr>
                        <a:t>SMMSE</a:t>
                      </a:r>
                      <a:endParaRPr lang="en-US" sz="12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4945" marR="44945" marT="0" marB="0" anchor="b"/>
                </a:tc>
                <a:tc>
                  <a:txBody>
                    <a:bodyPr/>
                    <a:lstStyle/>
                    <a:p>
                      <a:pPr marL="0" marR="36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Mean (SD)</a:t>
                      </a:r>
                      <a:endParaRPr lang="en-US" sz="12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4945" marR="44945" marT="0" marB="0" anchor="b"/>
                </a:tc>
                <a:tc>
                  <a:txBody>
                    <a:bodyPr/>
                    <a:lstStyle/>
                    <a:p>
                      <a:pPr marL="0" marR="3619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400">
                          <a:effectLst/>
                        </a:rPr>
                        <a:t>6.63 (3.11)</a:t>
                      </a:r>
                      <a:endParaRPr lang="en-US" sz="12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4945" marR="44945" marT="0" marB="0" anchor="b"/>
                </a:tc>
                <a:tc>
                  <a:txBody>
                    <a:bodyPr/>
                    <a:lstStyle/>
                    <a:p>
                      <a:pPr marL="0" marR="3619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400">
                          <a:effectLst/>
                        </a:rPr>
                        <a:t>5.20 (2.28)</a:t>
                      </a:r>
                      <a:endParaRPr lang="en-US" sz="12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4945" marR="44945" marT="0" marB="0" anchor="b"/>
                </a:tc>
                <a:tc>
                  <a:txBody>
                    <a:bodyPr/>
                    <a:lstStyle/>
                    <a:p>
                      <a:pPr marL="0" marR="36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400">
                          <a:effectLst/>
                        </a:rPr>
                        <a:t>t=1.86, df=47, p=0.07</a:t>
                      </a:r>
                      <a:endParaRPr lang="en-US" sz="12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4945" marR="44945" marT="0" marB="0"/>
                </a:tc>
              </a:tr>
              <a:tr h="334946">
                <a:tc>
                  <a:txBody>
                    <a:bodyPr/>
                    <a:lstStyle/>
                    <a:p>
                      <a:pPr marL="0" marR="36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400">
                          <a:effectLst/>
                        </a:rPr>
                        <a:t>CSDD</a:t>
                      </a:r>
                      <a:endParaRPr lang="en-US" sz="12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4945" marR="44945" marT="0" marB="0" anchor="b"/>
                </a:tc>
                <a:tc>
                  <a:txBody>
                    <a:bodyPr/>
                    <a:lstStyle/>
                    <a:p>
                      <a:pPr marL="0" marR="36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Mean (SD)</a:t>
                      </a:r>
                      <a:endParaRPr lang="en-US" sz="12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4945" marR="44945" marT="0" marB="0" anchor="b"/>
                </a:tc>
                <a:tc>
                  <a:txBody>
                    <a:bodyPr/>
                    <a:lstStyle/>
                    <a:p>
                      <a:pPr marL="0" marR="3619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400">
                          <a:effectLst/>
                        </a:rPr>
                        <a:t>6.89 (4.27)</a:t>
                      </a:r>
                      <a:endParaRPr lang="en-US" sz="12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4945" marR="44945" marT="0" marB="0" anchor="b"/>
                </a:tc>
                <a:tc>
                  <a:txBody>
                    <a:bodyPr/>
                    <a:lstStyle/>
                    <a:p>
                      <a:pPr marL="0" marR="3619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400">
                          <a:effectLst/>
                        </a:rPr>
                        <a:t>7.20 (4.11)</a:t>
                      </a:r>
                      <a:endParaRPr lang="en-US" sz="12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4945" marR="44945" marT="0" marB="0" anchor="b"/>
                </a:tc>
                <a:tc>
                  <a:txBody>
                    <a:bodyPr/>
                    <a:lstStyle/>
                    <a:p>
                      <a:pPr marL="0" marR="36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400">
                          <a:effectLst/>
                        </a:rPr>
                        <a:t>t=0.29, df=47, p=0.80</a:t>
                      </a:r>
                      <a:endParaRPr lang="en-US" sz="12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4945" marR="44945" marT="0" marB="0" anchor="b"/>
                </a:tc>
              </a:tr>
              <a:tr h="334946">
                <a:tc>
                  <a:txBody>
                    <a:bodyPr/>
                    <a:lstStyle/>
                    <a:p>
                      <a:pPr marL="0" marR="36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</a:rPr>
                        <a:t>BI</a:t>
                      </a:r>
                      <a:endParaRPr lang="en-US" sz="1200" dirty="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4945" marR="44945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6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Mean (SD)</a:t>
                      </a:r>
                      <a:endParaRPr lang="en-US" sz="1200" dirty="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4945" marR="44945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619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</a:rPr>
                        <a:t>90.26 (13.59)</a:t>
                      </a:r>
                      <a:endParaRPr lang="en-US" sz="1200" dirty="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4945" marR="44945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619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</a:rPr>
                        <a:t>77.50 (15.63)</a:t>
                      </a:r>
                      <a:endParaRPr lang="en-US" sz="1200" dirty="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4945" marR="44945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6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400" b="1" dirty="0">
                          <a:effectLst/>
                        </a:rPr>
                        <a:t>t=2.93, </a:t>
                      </a:r>
                      <a:r>
                        <a:rPr lang="en-AU" sz="1400" b="1" dirty="0" err="1">
                          <a:effectLst/>
                        </a:rPr>
                        <a:t>df</a:t>
                      </a:r>
                      <a:r>
                        <a:rPr lang="en-AU" sz="1400" b="1" dirty="0">
                          <a:effectLst/>
                        </a:rPr>
                        <a:t> = 47, p&lt;0.01</a:t>
                      </a:r>
                      <a:endParaRPr lang="en-US" sz="1200" b="1" dirty="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4945" marR="44945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34946">
                <a:tc>
                  <a:txBody>
                    <a:bodyPr/>
                    <a:lstStyle/>
                    <a:p>
                      <a:pPr marL="0" marR="36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400">
                          <a:effectLst/>
                        </a:rPr>
                        <a:t>Notes:</a:t>
                      </a:r>
                      <a:endParaRPr lang="en-US" sz="12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4945" marR="44945" marT="0" marB="0" anchor="b"/>
                </a:tc>
                <a:tc>
                  <a:txBody>
                    <a:bodyPr/>
                    <a:lstStyle/>
                    <a:p>
                      <a:pPr marL="0" marR="36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4945" marR="44945" marT="0" marB="0" anchor="b"/>
                </a:tc>
                <a:tc>
                  <a:txBody>
                    <a:bodyPr/>
                    <a:lstStyle/>
                    <a:p>
                      <a:pPr marL="0" marR="3619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4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4945" marR="44945" marT="0" marB="0" anchor="b"/>
                </a:tc>
                <a:tc>
                  <a:txBody>
                    <a:bodyPr/>
                    <a:lstStyle/>
                    <a:p>
                      <a:pPr marL="0" marR="3619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4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4945" marR="44945" marT="0" marB="0" anchor="b"/>
                </a:tc>
                <a:tc>
                  <a:txBody>
                    <a:bodyPr/>
                    <a:lstStyle/>
                    <a:p>
                      <a:pPr marL="0" marR="36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4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4945" marR="44945" marT="0" marB="0" anchor="b"/>
                </a:tc>
              </a:tr>
              <a:tr h="627177">
                <a:tc gridSpan="5">
                  <a:txBody>
                    <a:bodyPr/>
                    <a:lstStyle/>
                    <a:p>
                      <a:pPr marL="0" marR="36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</a:rPr>
                        <a:t>SMMSE = Short Mini Mental State Examination; CSDD = Cornell Scale o</a:t>
                      </a:r>
                      <a:r>
                        <a:rPr lang="en-US" sz="1400" dirty="0">
                          <a:effectLst/>
                        </a:rPr>
                        <a:t>f Depression in Dementia; BI = </a:t>
                      </a:r>
                      <a:r>
                        <a:rPr lang="en-US" sz="1400" dirty="0" err="1">
                          <a:effectLst/>
                        </a:rPr>
                        <a:t>Barthel</a:t>
                      </a:r>
                      <a:r>
                        <a:rPr lang="en-US" sz="1400" dirty="0">
                          <a:effectLst/>
                        </a:rPr>
                        <a:t> Index; FS = Friendship Scale</a:t>
                      </a:r>
                      <a:endParaRPr lang="en-US" sz="1200" dirty="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4945" marR="44945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4946">
                <a:tc gridSpan="5">
                  <a:txBody>
                    <a:bodyPr/>
                    <a:lstStyle/>
                    <a:p>
                      <a:pPr marL="0" marR="36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a = </a:t>
                      </a:r>
                      <a:r>
                        <a:rPr lang="en-AU" sz="1400" dirty="0">
                          <a:effectLst/>
                        </a:rPr>
                        <a:t>t = independent t-test</a:t>
                      </a:r>
                      <a:endParaRPr lang="en-US" sz="1200" dirty="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44945" marR="44945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9496" y="6515706"/>
            <a:ext cx="8809703" cy="307777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en-US" sz="1400" dirty="0"/>
              <a:t>11th Global Conference on Ageing "Ageing Connects”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621473600"/>
              </p:ext>
            </p:extLst>
          </p:nvPr>
        </p:nvGraphicFramePr>
        <p:xfrm>
          <a:off x="395747" y="762000"/>
          <a:ext cx="8077199" cy="52647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38203"/>
                <a:gridCol w="1732733"/>
                <a:gridCol w="1877609"/>
                <a:gridCol w="2628654"/>
              </a:tblGrid>
              <a:tr h="498764">
                <a:tc gridSpan="4">
                  <a:txBody>
                    <a:bodyPr/>
                    <a:lstStyle/>
                    <a:p>
                      <a:pPr marL="0" marR="36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Table </a:t>
                      </a:r>
                      <a:r>
                        <a:rPr lang="en-US" sz="1600" b="1" dirty="0" smtClean="0">
                          <a:effectLst/>
                        </a:rPr>
                        <a:t>3:</a:t>
                      </a:r>
                      <a:r>
                        <a:rPr lang="en-US" sz="1600" b="1" baseline="0" dirty="0" smtClean="0">
                          <a:effectLst/>
                        </a:rPr>
                        <a:t> </a:t>
                      </a:r>
                      <a:r>
                        <a:rPr lang="en-US" sz="1600" b="1" dirty="0" smtClean="0">
                          <a:effectLst/>
                        </a:rPr>
                        <a:t>Quality </a:t>
                      </a:r>
                      <a:r>
                        <a:rPr lang="en-US" sz="1600" b="1" dirty="0">
                          <a:effectLst/>
                        </a:rPr>
                        <a:t>of </a:t>
                      </a:r>
                      <a:r>
                        <a:rPr lang="en-US" sz="1600" b="1" dirty="0" smtClean="0">
                          <a:effectLst/>
                        </a:rPr>
                        <a:t>life, social</a:t>
                      </a:r>
                      <a:r>
                        <a:rPr lang="en-US" sz="1600" b="1" baseline="0" dirty="0" smtClean="0">
                          <a:effectLst/>
                        </a:rPr>
                        <a:t> isolation and needs of dementia patients</a:t>
                      </a:r>
                      <a:r>
                        <a:rPr lang="en-US" sz="1600" b="1" dirty="0" smtClean="0">
                          <a:effectLst/>
                        </a:rPr>
                        <a:t> </a:t>
                      </a:r>
                      <a:r>
                        <a:rPr lang="en-US" sz="1600" b="1" dirty="0">
                          <a:effectLst/>
                        </a:rPr>
                        <a:t>by study cohort</a:t>
                      </a:r>
                      <a:endParaRPr lang="en-US" sz="1400" b="1" dirty="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56683" marR="56683" marT="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98764">
                <a:tc>
                  <a:txBody>
                    <a:bodyPr/>
                    <a:lstStyle/>
                    <a:p>
                      <a:pPr marL="0" marR="36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600" dirty="0">
                          <a:effectLst/>
                        </a:rPr>
                        <a:t>Scales</a:t>
                      </a:r>
                      <a:endParaRPr lang="en-US" sz="1400" dirty="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56683" marR="56683" marT="0" marB="0" anchor="b"/>
                </a:tc>
                <a:tc gridSpan="2">
                  <a:txBody>
                    <a:bodyPr/>
                    <a:lstStyle/>
                    <a:p>
                      <a:pPr marL="0" marR="3619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600" dirty="0">
                          <a:effectLst/>
                        </a:rPr>
                        <a:t>Study cohort</a:t>
                      </a:r>
                      <a:endParaRPr lang="en-US" sz="1400" dirty="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56683" marR="56683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36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6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56683" marR="56683" marT="0" marB="0"/>
                </a:tc>
              </a:tr>
              <a:tr h="498764">
                <a:tc>
                  <a:txBody>
                    <a:bodyPr/>
                    <a:lstStyle/>
                    <a:p>
                      <a:pPr marL="0" marR="3619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6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56683" marR="56683" marT="0" marB="0" anchor="b"/>
                </a:tc>
                <a:tc>
                  <a:txBody>
                    <a:bodyPr/>
                    <a:lstStyle/>
                    <a:p>
                      <a:pPr marL="0" marR="3619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600" b="1" dirty="0" smtClean="0">
                          <a:effectLst/>
                        </a:rPr>
                        <a:t>Home care</a:t>
                      </a:r>
                      <a:endParaRPr lang="en-US" sz="1400" b="1" dirty="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56683" marR="56683" marT="0" marB="0"/>
                </a:tc>
                <a:tc>
                  <a:txBody>
                    <a:bodyPr/>
                    <a:lstStyle/>
                    <a:p>
                      <a:pPr marL="0" marR="3619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600" b="1" dirty="0">
                          <a:effectLst/>
                        </a:rPr>
                        <a:t>Nursing Home</a:t>
                      </a:r>
                      <a:endParaRPr lang="en-US" sz="1400" b="1" dirty="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56683" marR="56683" marT="0" marB="0"/>
                </a:tc>
                <a:tc>
                  <a:txBody>
                    <a:bodyPr/>
                    <a:lstStyle/>
                    <a:p>
                      <a:pPr marL="0" marR="3619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600">
                          <a:effectLst/>
                        </a:rPr>
                        <a:t>Statistics (a)</a:t>
                      </a:r>
                      <a:endParaRPr lang="en-US" sz="14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56683" marR="56683" marT="0" marB="0"/>
                </a:tc>
              </a:tr>
              <a:tr h="498764">
                <a:tc>
                  <a:txBody>
                    <a:bodyPr/>
                    <a:lstStyle/>
                    <a:p>
                      <a:pPr marL="0" marR="36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600" dirty="0">
                          <a:effectLst/>
                        </a:rPr>
                        <a:t>WHO-8</a:t>
                      </a:r>
                      <a:endParaRPr lang="en-US" sz="1400" dirty="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56683" marR="56683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619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600" dirty="0">
                          <a:effectLst/>
                        </a:rPr>
                        <a:t>19.63 (3.53)</a:t>
                      </a:r>
                      <a:endParaRPr lang="en-US" sz="1400" dirty="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56683" marR="56683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619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600" dirty="0">
                          <a:effectLst/>
                        </a:rPr>
                        <a:t>16.07 (3.71)</a:t>
                      </a:r>
                      <a:endParaRPr lang="en-US" sz="1400" dirty="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56683" marR="56683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6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600" b="1" dirty="0">
                          <a:effectLst/>
                        </a:rPr>
                        <a:t>t=3.34, </a:t>
                      </a:r>
                      <a:r>
                        <a:rPr lang="en-AU" sz="1600" b="1" dirty="0" err="1">
                          <a:effectLst/>
                        </a:rPr>
                        <a:t>df</a:t>
                      </a:r>
                      <a:r>
                        <a:rPr lang="en-AU" sz="1600" b="1" dirty="0">
                          <a:effectLst/>
                        </a:rPr>
                        <a:t>=47, p&lt;0.01</a:t>
                      </a:r>
                      <a:endParaRPr lang="en-US" sz="1400" b="1" dirty="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56683" marR="56683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498764">
                <a:tc>
                  <a:txBody>
                    <a:bodyPr/>
                    <a:lstStyle/>
                    <a:p>
                      <a:pPr marL="0" marR="36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600">
                          <a:effectLst/>
                        </a:rPr>
                        <a:t>AQOL-8</a:t>
                      </a:r>
                      <a:endParaRPr lang="en-US" sz="14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56683" marR="56683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619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600" dirty="0">
                          <a:effectLst/>
                        </a:rPr>
                        <a:t>0.43 (0.18)</a:t>
                      </a:r>
                      <a:endParaRPr lang="en-US" sz="1400" dirty="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56683" marR="56683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619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600" dirty="0">
                          <a:effectLst/>
                        </a:rPr>
                        <a:t>0.30 (0.20)</a:t>
                      </a:r>
                      <a:endParaRPr lang="en-US" sz="1400" dirty="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56683" marR="56683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6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600" b="1" dirty="0">
                          <a:effectLst/>
                        </a:rPr>
                        <a:t>t=2.28, </a:t>
                      </a:r>
                      <a:r>
                        <a:rPr lang="en-AU" sz="1600" b="1" dirty="0" err="1">
                          <a:effectLst/>
                        </a:rPr>
                        <a:t>df</a:t>
                      </a:r>
                      <a:r>
                        <a:rPr lang="en-AU" sz="1600" b="1" dirty="0">
                          <a:effectLst/>
                        </a:rPr>
                        <a:t>=47, p=0.03</a:t>
                      </a:r>
                      <a:endParaRPr lang="en-US" sz="1400" b="1" dirty="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56683" marR="56683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498764">
                <a:tc>
                  <a:txBody>
                    <a:bodyPr/>
                    <a:lstStyle/>
                    <a:p>
                      <a:pPr marL="0" marR="36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600" dirty="0">
                          <a:effectLst/>
                        </a:rPr>
                        <a:t>FS</a:t>
                      </a:r>
                      <a:endParaRPr lang="en-US" sz="1400" dirty="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56683" marR="56683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619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600">
                          <a:effectLst/>
                        </a:rPr>
                        <a:t>15.11 (3.63)</a:t>
                      </a:r>
                      <a:endParaRPr lang="en-US" sz="14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56683" marR="56683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619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600">
                          <a:effectLst/>
                        </a:rPr>
                        <a:t>10.80 (3.68)</a:t>
                      </a:r>
                      <a:endParaRPr lang="en-US" sz="14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56683" marR="56683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6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600" b="1" dirty="0">
                          <a:effectLst/>
                        </a:rPr>
                        <a:t>t=4.01, </a:t>
                      </a:r>
                      <a:r>
                        <a:rPr lang="en-AU" sz="1600" b="1" dirty="0" err="1">
                          <a:effectLst/>
                        </a:rPr>
                        <a:t>df</a:t>
                      </a:r>
                      <a:r>
                        <a:rPr lang="en-AU" sz="1600" b="1" dirty="0">
                          <a:effectLst/>
                        </a:rPr>
                        <a:t>=47, p&lt;0.01</a:t>
                      </a:r>
                      <a:endParaRPr lang="en-US" sz="1400" b="1" dirty="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56683" marR="56683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498764">
                <a:tc>
                  <a:txBody>
                    <a:bodyPr/>
                    <a:lstStyle/>
                    <a:p>
                      <a:pPr marL="0" marR="36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CANE</a:t>
                      </a:r>
                      <a:endParaRPr lang="en-US" sz="16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6683" marR="56683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619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8.21 (6.27)</a:t>
                      </a:r>
                      <a:endParaRPr lang="en-US" sz="16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6683" marR="56683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619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6.19 (1.13)</a:t>
                      </a:r>
                      <a:endParaRPr lang="en-US" sz="16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6683" marR="56683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36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t</a:t>
                      </a:r>
                      <a:r>
                        <a:rPr lang="en-US" sz="1600" b="1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=3.14</a:t>
                      </a:r>
                      <a:r>
                        <a:rPr lang="en-US" sz="1600" b="1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600" b="1" dirty="0" err="1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df</a:t>
                      </a:r>
                      <a:r>
                        <a:rPr lang="en-US" sz="1600" b="1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=47, p&lt;0.01</a:t>
                      </a:r>
                      <a:endParaRPr lang="en-US" sz="1600" b="1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6683" marR="56683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498764">
                <a:tc>
                  <a:txBody>
                    <a:bodyPr/>
                    <a:lstStyle/>
                    <a:p>
                      <a:pPr marL="0" marR="36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400">
                          <a:effectLst/>
                        </a:rPr>
                        <a:t>Notes:</a:t>
                      </a:r>
                      <a:endParaRPr lang="en-US" sz="12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56683" marR="56683" marT="0" marB="0" anchor="b"/>
                </a:tc>
                <a:tc>
                  <a:txBody>
                    <a:bodyPr/>
                    <a:lstStyle/>
                    <a:p>
                      <a:pPr marL="0" marR="36195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4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56683" marR="56683" marT="0" marB="0" anchor="b"/>
                </a:tc>
                <a:tc>
                  <a:txBody>
                    <a:bodyPr/>
                    <a:lstStyle/>
                    <a:p>
                      <a:pPr marL="0" marR="36195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4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56683" marR="56683" marT="0" marB="0" anchor="b"/>
                </a:tc>
                <a:tc>
                  <a:txBody>
                    <a:bodyPr/>
                    <a:lstStyle/>
                    <a:p>
                      <a:pPr marL="0" marR="36195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56683" marR="56683" marT="0" marB="0" anchor="b"/>
                </a:tc>
              </a:tr>
              <a:tr h="394854">
                <a:tc gridSpan="4">
                  <a:txBody>
                    <a:bodyPr/>
                    <a:lstStyle/>
                    <a:p>
                      <a:pPr marL="0" marR="36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</a:rPr>
                        <a:t>WHO-8 = </a:t>
                      </a:r>
                      <a:r>
                        <a:rPr lang="en-US" sz="1400" dirty="0">
                          <a:effectLst/>
                        </a:rPr>
                        <a:t>EUROHIS-QOL; AQoL-8 = Short Assessment of Quality of Life; FS = Friendship Scale</a:t>
                      </a:r>
                      <a:endParaRPr lang="en-US" sz="1200" dirty="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56683" marR="56683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1000">
                <a:tc gridSpan="4">
                  <a:txBody>
                    <a:bodyPr/>
                    <a:lstStyle/>
                    <a:p>
                      <a:pPr marL="0" marR="36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</a:rPr>
                        <a:t>Means and standard deviations shown.</a:t>
                      </a:r>
                      <a:endParaRPr lang="en-US" sz="1200" dirty="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56683" marR="56683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98764">
                <a:tc gridSpan="4">
                  <a:txBody>
                    <a:bodyPr/>
                    <a:lstStyle/>
                    <a:p>
                      <a:pPr marL="0" marR="36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</a:rPr>
                        <a:t>a = independent  t-test</a:t>
                      </a:r>
                      <a:endParaRPr lang="en-US" sz="1200" dirty="0">
                        <a:effectLst/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56683" marR="56683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388243"/>
            <a:ext cx="8153400" cy="5232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+mj-lt"/>
              </a:rPr>
              <a:t>Multivariate analysis – multiple regression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64702080"/>
              </p:ext>
            </p:extLst>
          </p:nvPr>
        </p:nvGraphicFramePr>
        <p:xfrm>
          <a:off x="495298" y="1676400"/>
          <a:ext cx="7924804" cy="28363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52702"/>
                <a:gridCol w="1176617"/>
                <a:gridCol w="1398495"/>
                <a:gridCol w="1398495"/>
                <a:gridCol w="1398495"/>
              </a:tblGrid>
              <a:tr h="313267">
                <a:tc gridSpan="5">
                  <a:txBody>
                    <a:bodyPr/>
                    <a:lstStyle/>
                    <a:p>
                      <a:r>
                        <a:rPr lang="en-US" sz="1600" b="1" dirty="0" smtClean="0">
                          <a:effectLst/>
                        </a:rPr>
                        <a:t>Table 4:</a:t>
                      </a:r>
                      <a:r>
                        <a:rPr lang="en-US" sz="1600" b="1" baseline="0" dirty="0" smtClean="0">
                          <a:effectLst/>
                        </a:rPr>
                        <a:t> </a:t>
                      </a:r>
                      <a:r>
                        <a:rPr lang="en-US" sz="1600" b="1" dirty="0" smtClean="0"/>
                        <a:t>Predictors of </a:t>
                      </a:r>
                      <a:r>
                        <a:rPr lang="en-US" sz="1600" b="1" dirty="0" err="1" smtClean="0"/>
                        <a:t>QoL</a:t>
                      </a:r>
                      <a:r>
                        <a:rPr lang="en-US" sz="1600" b="1" dirty="0" smtClean="0"/>
                        <a:t> in dementia patients </a:t>
                      </a:r>
                    </a:p>
                  </a:txBody>
                  <a:tcPr marL="7454" marR="7454" marT="7454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454" marR="7454" marT="7454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454" marR="7454" marT="7454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454" marR="7454" marT="7454" marB="0" anchor="b"/>
                </a:tc>
              </a:tr>
              <a:tr h="3132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454" marR="7454" marT="7454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Unstandardized Coefficients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454" marR="7454" marT="7454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B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454" marR="7454" marT="7454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R</a:t>
                      </a:r>
                      <a:r>
                        <a:rPr lang="en-US" sz="1600" u="none" strike="noStrike" baseline="30000" dirty="0" smtClean="0">
                          <a:effectLst/>
                        </a:rPr>
                        <a:t>2</a:t>
                      </a:r>
                      <a:endParaRPr lang="en-US" sz="16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454" marR="7454" marT="7454" marB="0" anchor="b"/>
                </a:tc>
              </a:tr>
              <a:tr h="29633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B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454" marR="7454" marT="74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Std. Error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454" marR="7454" marT="7454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3267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(Constant)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454" marR="7454" marT="745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 dirty="0">
                          <a:effectLst/>
                        </a:rPr>
                        <a:t>28.332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 dirty="0">
                          <a:effectLst/>
                        </a:rPr>
                        <a:t>3.125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7454" marR="7454" marT="7454" marB="0"/>
                </a:tc>
                <a:tc>
                  <a:txBody>
                    <a:bodyPr/>
                    <a:lstStyle/>
                    <a:p>
                      <a:pPr algn="ctr" fontAlgn="t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454" marR="7454" marT="7454" marB="0"/>
                </a:tc>
              </a:tr>
              <a:tr h="313267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 smtClean="0">
                          <a:effectLst/>
                        </a:rPr>
                        <a:t>Living arrangement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454" marR="7454" marT="745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 dirty="0">
                          <a:effectLst/>
                        </a:rPr>
                        <a:t>-1.644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 dirty="0">
                          <a:effectLst/>
                        </a:rPr>
                        <a:t>1.574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>
                          <a:effectLst/>
                        </a:rPr>
                        <a:t>-.209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454" marR="7454" marT="7454" marB="0"/>
                </a:tc>
              </a:tr>
              <a:tr h="313267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Health condition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454" marR="7454" marT="745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>
                          <a:effectLst/>
                        </a:rPr>
                        <a:t>2.035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 dirty="0">
                          <a:effectLst/>
                        </a:rPr>
                        <a:t>1.386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>
                          <a:effectLst/>
                        </a:rPr>
                        <a:t>.225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454" marR="7454" marT="7454" marB="0"/>
                </a:tc>
              </a:tr>
              <a:tr h="313267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 smtClean="0">
                          <a:effectLst/>
                        </a:rPr>
                        <a:t>Financial status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454" marR="7454" marT="745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>
                          <a:effectLst/>
                        </a:rPr>
                        <a:t>-1.975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 dirty="0">
                          <a:effectLst/>
                        </a:rPr>
                        <a:t>1.038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>
                          <a:effectLst/>
                        </a:rPr>
                        <a:t>-.356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454" marR="7454" marT="7454" marB="0"/>
                </a:tc>
              </a:tr>
              <a:tr h="347132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smtClean="0">
                          <a:effectLst/>
                        </a:rPr>
                        <a:t>Cornell Scale for</a:t>
                      </a:r>
                      <a:r>
                        <a:rPr lang="en-US" sz="1600" u="none" strike="noStrike" baseline="0" dirty="0" smtClean="0">
                          <a:effectLst/>
                        </a:rPr>
                        <a:t> Depression</a:t>
                      </a:r>
                      <a:endParaRPr 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454" marR="7454" marT="7454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 dirty="0" smtClean="0">
                          <a:effectLst/>
                        </a:rPr>
                        <a:t>-.301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 dirty="0">
                          <a:effectLst/>
                        </a:rPr>
                        <a:t>.133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 dirty="0">
                          <a:effectLst/>
                        </a:rPr>
                        <a:t>-.</a:t>
                      </a:r>
                      <a:r>
                        <a:rPr lang="en-US" sz="1600" u="none" strike="noStrike" dirty="0" smtClean="0">
                          <a:effectLst/>
                        </a:rPr>
                        <a:t>325*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454" marR="7454" marT="7454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13267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 smtClean="0">
                          <a:effectLst/>
                        </a:rPr>
                        <a:t>Satisfaction  with children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454" marR="7454" marT="745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 dirty="0" smtClean="0">
                          <a:effectLst/>
                        </a:rPr>
                        <a:t>-.035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 dirty="0">
                          <a:effectLst/>
                        </a:rPr>
                        <a:t>.549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 dirty="0">
                          <a:effectLst/>
                        </a:rPr>
                        <a:t>-.012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 dirty="0" smtClean="0">
                          <a:effectLst/>
                        </a:rPr>
                        <a:t>0.48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454" marR="7454" marT="7454" marB="0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4719143"/>
            <a:ext cx="1143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*p&lt;0.05</a:t>
            </a:r>
            <a:endParaRPr lang="en-US" sz="1400" dirty="0"/>
          </a:p>
        </p:txBody>
      </p:sp>
    </p:spTree>
    <p:extLst>
      <p:ext uri="{BB962C8B-B14F-4D97-AF65-F5344CB8AC3E}">
        <p14:creationId xmlns="" xmlns:p14="http://schemas.microsoft.com/office/powerpoint/2010/main" val="2745614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1447800"/>
            <a:ext cx="7543800" cy="4876799"/>
          </a:xfrm>
        </p:spPr>
        <p:txBody>
          <a:bodyPr>
            <a:normAutofit/>
          </a:bodyPr>
          <a:lstStyle/>
          <a:p>
            <a:r>
              <a:rPr lang="en-US" dirty="0" smtClean="0"/>
              <a:t>The key findings (pilot study) :</a:t>
            </a:r>
          </a:p>
          <a:p>
            <a:pPr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1600" dirty="0" smtClean="0"/>
              <a:t>1. Dementia patients living at home:</a:t>
            </a:r>
          </a:p>
          <a:p>
            <a:pPr lvl="1"/>
            <a:r>
              <a:rPr lang="en-US" sz="1600" dirty="0" smtClean="0"/>
              <a:t>have more income</a:t>
            </a:r>
          </a:p>
          <a:p>
            <a:pPr lvl="1"/>
            <a:r>
              <a:rPr lang="en-US" sz="1600" dirty="0" smtClean="0"/>
              <a:t>good relationship with children</a:t>
            </a:r>
          </a:p>
          <a:p>
            <a:pPr lvl="1"/>
            <a:r>
              <a:rPr lang="en-US" sz="1600" dirty="0" smtClean="0"/>
              <a:t>more socially connected</a:t>
            </a:r>
          </a:p>
          <a:p>
            <a:pPr lvl="1"/>
            <a:r>
              <a:rPr lang="en-US" sz="1600" dirty="0" smtClean="0"/>
              <a:t>have better physical functions</a:t>
            </a:r>
          </a:p>
          <a:p>
            <a:pPr lvl="1"/>
            <a:r>
              <a:rPr lang="en-US" sz="1600" dirty="0" smtClean="0"/>
              <a:t>Have their needs fulfilled</a:t>
            </a:r>
          </a:p>
          <a:p>
            <a:pPr lvl="1"/>
            <a:r>
              <a:rPr lang="en-US" sz="1600" dirty="0" smtClean="0"/>
              <a:t>have better overall </a:t>
            </a:r>
            <a:r>
              <a:rPr lang="en-US" sz="1600" dirty="0" err="1" smtClean="0"/>
              <a:t>QoL</a:t>
            </a:r>
            <a:r>
              <a:rPr lang="en-US" sz="1600" dirty="0" smtClean="0"/>
              <a:t>. 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sz="1600" dirty="0" smtClean="0"/>
              <a:t>2. Suggested predictor for </a:t>
            </a:r>
            <a:r>
              <a:rPr lang="en-US" sz="1600" dirty="0" err="1" smtClean="0"/>
              <a:t>QoL</a:t>
            </a:r>
            <a:r>
              <a:rPr lang="en-US" sz="1600" dirty="0" smtClean="0"/>
              <a:t> = Depression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Conclusion: Home care – better overall QOL. Health care plans promoting community care for dementia patients supported by initiatives to reduce the burden of the caregivers.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9496" y="6515706"/>
            <a:ext cx="8809703" cy="307777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en-US" sz="1400" dirty="0"/>
              <a:t>11th Global Conference on Ageing "Ageing Connects”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6096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l" eaLnBrk="1" hangingPunct="1"/>
            <a:r>
              <a:rPr lang="en-US" b="1" dirty="0" smtClean="0"/>
              <a:t>Conclusion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371600"/>
            <a:ext cx="8229600" cy="3048000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Research Management Institute of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Universiti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Teknologi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MARA, Malaysia.</a:t>
            </a:r>
          </a:p>
          <a:p>
            <a:pPr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University of Melbourne. </a:t>
            </a:r>
          </a:p>
          <a:p>
            <a:pPr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Ministry of Higher Education of Malaysia. </a:t>
            </a:r>
            <a:endParaRPr lang="ms-MY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Acknowledgement</a:t>
            </a:r>
            <a:endParaRPr lang="ms-MY" b="1" dirty="0">
              <a:solidFill>
                <a:schemeClr val="bg1"/>
              </a:solidFill>
            </a:endParaRPr>
          </a:p>
        </p:txBody>
      </p:sp>
      <p:pic>
        <p:nvPicPr>
          <p:cNvPr id="6" name="Picture 5" descr="http://t2.gstatic.com/images?q=tbn:ANd9GcSHJPAihbn9Ua9jFawCpkVTla06X-l5kUGFheINXd0SVvg-M7P0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4572000"/>
            <a:ext cx="1762443" cy="13071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 descr="http://www.asialink.unimelb.edu.au/__data/assets/image/0017/404162/UOM-Pos_S_CMYK_new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62400" y="4419600"/>
            <a:ext cx="1371583" cy="152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47009" y="4419600"/>
            <a:ext cx="1377792" cy="152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7"/>
          <p:cNvSpPr/>
          <p:nvPr/>
        </p:nvSpPr>
        <p:spPr>
          <a:xfrm>
            <a:off x="29496" y="6515706"/>
            <a:ext cx="8809703" cy="307777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en-US" sz="1400" dirty="0"/>
              <a:t>11th Global Conference on Ageing "Ageing Connects”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5580" y="457200"/>
            <a:ext cx="8052619" cy="5232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+mj-lt"/>
              </a:rPr>
              <a:t>Acknowledgement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295400" y="3581400"/>
            <a:ext cx="5105400" cy="2133600"/>
          </a:xfrm>
        </p:spPr>
        <p:txBody>
          <a:bodyPr>
            <a:normAutofit/>
          </a:bodyPr>
          <a:lstStyle/>
          <a:p>
            <a:r>
              <a:rPr lang="en-US" sz="6000" b="1" dirty="0" smtClean="0">
                <a:solidFill>
                  <a:schemeClr val="tx1"/>
                </a:solidFill>
              </a:rPr>
              <a:t>THANK YOU</a:t>
            </a:r>
            <a:endParaRPr lang="en-US" sz="6000" b="1" dirty="0">
              <a:solidFill>
                <a:schemeClr val="tx1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 smtClean="0">
                <a:solidFill>
                  <a:schemeClr val="bg1"/>
                </a:solidFill>
              </a:rPr>
              <a:t>THANK YOU</a:t>
            </a:r>
            <a:endParaRPr lang="en-US" sz="6000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497" y="6515706"/>
            <a:ext cx="6828504" cy="307777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en-US" sz="1400" dirty="0"/>
              <a:t>11th Global Conference on Ageing "Ageing Connects”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mposite">
  <a:themeElements>
    <a:clrScheme name="Composite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Composit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mpos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10000"/>
                <a:lumMod val="80000"/>
              </a:schemeClr>
            </a:gs>
            <a:gs pos="79000">
              <a:schemeClr val="phClr">
                <a:tint val="100000"/>
                <a:shade val="90000"/>
                <a:satMod val="105000"/>
                <a:lumMod val="10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1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hade val="100000"/>
                <a:satMod val="100000"/>
                <a:lumMod val="110000"/>
              </a:schemeClr>
            </a:gs>
            <a:gs pos="83000">
              <a:schemeClr val="phClr">
                <a:shade val="75000"/>
                <a:satMod val="200000"/>
              </a:schemeClr>
            </a:gs>
            <a:gs pos="100000">
              <a:schemeClr val="phClr">
                <a:shade val="90000"/>
                <a:satMod val="200000"/>
              </a:schemeClr>
            </a:gs>
          </a:gsLst>
          <a:path path="circle">
            <a:fillToRect l="75000" t="100000" b="3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Composite</Template>
  <TotalTime>5310</TotalTime>
  <Words>3305</Words>
  <Application>Microsoft Office PowerPoint</Application>
  <PresentationFormat>On-screen Show (4:3)</PresentationFormat>
  <Paragraphs>600</Paragraphs>
  <Slides>30</Slides>
  <Notes>25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2" baseType="lpstr">
      <vt:lpstr>Composite</vt:lpstr>
      <vt:lpstr>Equation</vt:lpstr>
      <vt:lpstr>Quality of life of Dementia Patients in Malaysia:  What did we believe and what did we found? </vt:lpstr>
      <vt:lpstr>Predicted future prevalence of dementia</vt:lpstr>
      <vt:lpstr>Why aging matters: dementia is a function of age</vt:lpstr>
      <vt:lpstr>* WHO THE GLOBAL BURDEN OF DISEASE – 2004 UPDATE, 2008</vt:lpstr>
      <vt:lpstr>Slide 5</vt:lpstr>
      <vt:lpstr>Slide 6</vt:lpstr>
      <vt:lpstr>Slide 7</vt:lpstr>
      <vt:lpstr>Slide 8</vt:lpstr>
      <vt:lpstr>Slide 9</vt:lpstr>
      <vt:lpstr>Slide 10</vt:lpstr>
      <vt:lpstr>Methodology</vt:lpstr>
      <vt:lpstr>Objectives </vt:lpstr>
      <vt:lpstr>Significance of the study</vt:lpstr>
      <vt:lpstr>Conceptual framework of study</vt:lpstr>
      <vt:lpstr>Research design and Sampling</vt:lpstr>
      <vt:lpstr>Procedure</vt:lpstr>
      <vt:lpstr>Slide 17</vt:lpstr>
      <vt:lpstr>Slide 18</vt:lpstr>
      <vt:lpstr>Sample size calculation – based on estimates</vt:lpstr>
      <vt:lpstr>Slide 20</vt:lpstr>
      <vt:lpstr>Slide 21</vt:lpstr>
      <vt:lpstr>Slide 22</vt:lpstr>
      <vt:lpstr>Slide 23</vt:lpstr>
      <vt:lpstr>Logistic regression</vt:lpstr>
      <vt:lpstr>Discussion</vt:lpstr>
      <vt:lpstr>Slide 26</vt:lpstr>
      <vt:lpstr>Slide 27</vt:lpstr>
      <vt:lpstr>Conclusion</vt:lpstr>
      <vt:lpstr>Acknowledgement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PREDICTORS OF INSTITUTIONALIZATION AMONG DEMENTIA PATIENTS IN MALAYSIA</dc:title>
  <dc:creator>223887</dc:creator>
  <cp:lastModifiedBy>azlinawati</cp:lastModifiedBy>
  <cp:revision>207</cp:revision>
  <dcterms:created xsi:type="dcterms:W3CDTF">2012-01-17T05:31:40Z</dcterms:created>
  <dcterms:modified xsi:type="dcterms:W3CDTF">2012-05-29T05:31:30Z</dcterms:modified>
</cp:coreProperties>
</file>